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27"/>
  </p:notesMasterIdLst>
  <p:handoutMasterIdLst>
    <p:handoutMasterId r:id="rId28"/>
  </p:handoutMasterIdLst>
  <p:sldIdLst>
    <p:sldId id="279" r:id="rId2"/>
    <p:sldId id="341" r:id="rId3"/>
    <p:sldId id="366" r:id="rId4"/>
    <p:sldId id="343" r:id="rId5"/>
    <p:sldId id="344" r:id="rId6"/>
    <p:sldId id="345" r:id="rId7"/>
    <p:sldId id="360" r:id="rId8"/>
    <p:sldId id="347" r:id="rId9"/>
    <p:sldId id="353" r:id="rId10"/>
    <p:sldId id="354" r:id="rId11"/>
    <p:sldId id="355" r:id="rId12"/>
    <p:sldId id="350" r:id="rId13"/>
    <p:sldId id="315" r:id="rId14"/>
    <p:sldId id="337" r:id="rId15"/>
    <p:sldId id="363" r:id="rId16"/>
    <p:sldId id="338" r:id="rId17"/>
    <p:sldId id="364" r:id="rId18"/>
    <p:sldId id="318" r:id="rId19"/>
    <p:sldId id="339" r:id="rId20"/>
    <p:sldId id="342" r:id="rId21"/>
    <p:sldId id="322" r:id="rId22"/>
    <p:sldId id="326" r:id="rId23"/>
    <p:sldId id="365" r:id="rId24"/>
    <p:sldId id="317" r:id="rId25"/>
    <p:sldId id="325" r:id="rId2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1FF443-DA1C-D630-E4EA-E1F349B7C976}" name="Daniel Novelli" initials="DN" userId="S::S4224321@studenti.unige.it::84f97e08-20cc-4d1e-a634-4b37f48233b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A5A5A5"/>
    <a:srgbClr val="ED7D31"/>
    <a:srgbClr val="4472C4"/>
    <a:srgbClr val="00A44A"/>
    <a:srgbClr val="EFCBCB"/>
    <a:srgbClr val="FF0000"/>
    <a:srgbClr val="EA6B14"/>
    <a:srgbClr val="FFFF00"/>
    <a:srgbClr val="FF4B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00" autoAdjust="0"/>
    <p:restoredTop sz="95033" autoAdjust="0"/>
  </p:normalViewPr>
  <p:slideViewPr>
    <p:cSldViewPr snapToGrid="0">
      <p:cViewPr varScale="1">
        <p:scale>
          <a:sx n="86" d="100"/>
          <a:sy n="86" d="100"/>
        </p:scale>
        <p:origin x="86" y="163"/>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97" d="100"/>
          <a:sy n="97" d="100"/>
        </p:scale>
        <p:origin x="4277" y="85"/>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0_Ufficio\MuCol\Combined_Function\Quadrupole_into_Dipole\Supporto_interno_new_3\20K_OptCost_Edite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r>
              <a:rPr lang="en-GB" cap="small" baseline="0" dirty="0"/>
              <a:t>B-G plot at 20 K</a:t>
            </a:r>
          </a:p>
        </c:rich>
      </c:tx>
      <c:layout>
        <c:manualLayout>
          <c:xMode val="edge"/>
          <c:yMode val="edge"/>
          <c:x val="0.3836077543886926"/>
          <c:y val="2.260847323943228E-2"/>
        </c:manualLayout>
      </c:layout>
      <c:overlay val="0"/>
      <c:spPr>
        <a:noFill/>
        <a:ln>
          <a:noFill/>
        </a:ln>
        <a:effectLst/>
      </c:spPr>
    </c:title>
    <c:autoTitleDeleted val="0"/>
    <c:plotArea>
      <c:layout/>
      <c:scatterChart>
        <c:scatterStyle val="lineMarker"/>
        <c:varyColors val="0"/>
        <c:ser>
          <c:idx val="0"/>
          <c:order val="0"/>
          <c:tx>
            <c:v>a1=25mm, T=20K</c:v>
          </c:tx>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2"/>
            <c:dispRSqr val="0"/>
            <c:dispEq val="0"/>
          </c:trendline>
          <c:xVal>
            <c:numRef>
              <c:f>'a1=25mm'!$J$2:$J$9</c:f>
              <c:numCache>
                <c:formatCode>General</c:formatCode>
                <c:ptCount val="8"/>
                <c:pt idx="0">
                  <c:v>72.123255999999998</c:v>
                </c:pt>
                <c:pt idx="1">
                  <c:v>126.90125</c:v>
                </c:pt>
                <c:pt idx="2">
                  <c:v>176.34506999999999</c:v>
                </c:pt>
                <c:pt idx="3">
                  <c:v>204.92930000000001</c:v>
                </c:pt>
                <c:pt idx="4">
                  <c:v>245.65516</c:v>
                </c:pt>
                <c:pt idx="5">
                  <c:v>287.96249</c:v>
                </c:pt>
                <c:pt idx="6">
                  <c:v>334.69869</c:v>
                </c:pt>
                <c:pt idx="7">
                  <c:v>348.94319000000002</c:v>
                </c:pt>
              </c:numCache>
            </c:numRef>
          </c:xVal>
          <c:yVal>
            <c:numRef>
              <c:f>'a1=25mm'!$E$2:$E$9</c:f>
              <c:numCache>
                <c:formatCode>General</c:formatCode>
                <c:ptCount val="8"/>
                <c:pt idx="0">
                  <c:v>15.561392</c:v>
                </c:pt>
                <c:pt idx="1">
                  <c:v>14.622795999999999</c:v>
                </c:pt>
                <c:pt idx="2">
                  <c:v>13.639426</c:v>
                </c:pt>
                <c:pt idx="3">
                  <c:v>11.589418999999999</c:v>
                </c:pt>
                <c:pt idx="4">
                  <c:v>10.351542999999999</c:v>
                </c:pt>
                <c:pt idx="5">
                  <c:v>8.8414674000000009</c:v>
                </c:pt>
                <c:pt idx="6">
                  <c:v>7.0797990000000004</c:v>
                </c:pt>
                <c:pt idx="7">
                  <c:v>3.5073970999999999</c:v>
                </c:pt>
              </c:numCache>
            </c:numRef>
          </c:yVal>
          <c:smooth val="0"/>
          <c:extLst>
            <c:ext xmlns:c16="http://schemas.microsoft.com/office/drawing/2014/chart" uri="{C3380CC4-5D6E-409C-BE32-E72D297353CC}">
              <c16:uniqueId val="{00000001-CD31-40D8-A233-138B235BE8A9}"/>
            </c:ext>
          </c:extLst>
        </c:ser>
        <c:ser>
          <c:idx val="1"/>
          <c:order val="1"/>
          <c:tx>
            <c:v>a1=50mm, T=20K</c:v>
          </c:tx>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poly"/>
            <c:order val="2"/>
            <c:dispRSqr val="0"/>
            <c:dispEq val="0"/>
          </c:trendline>
          <c:xVal>
            <c:numRef>
              <c:f>'a1=50mm'!$J$2:$J$9</c:f>
              <c:numCache>
                <c:formatCode>General</c:formatCode>
                <c:ptCount val="8"/>
                <c:pt idx="0">
                  <c:v>42.800181000000002</c:v>
                </c:pt>
                <c:pt idx="1">
                  <c:v>78.933330999999995</c:v>
                </c:pt>
                <c:pt idx="2">
                  <c:v>112.08275</c:v>
                </c:pt>
                <c:pt idx="3">
                  <c:v>145.58609999999999</c:v>
                </c:pt>
                <c:pt idx="4">
                  <c:v>163.47900000000001</c:v>
                </c:pt>
                <c:pt idx="5">
                  <c:v>198.14827</c:v>
                </c:pt>
              </c:numCache>
            </c:numRef>
          </c:xVal>
          <c:yVal>
            <c:numRef>
              <c:f>'a1=50mm'!$E$2:$E$9</c:f>
              <c:numCache>
                <c:formatCode>General</c:formatCode>
                <c:ptCount val="8"/>
                <c:pt idx="0">
                  <c:v>13.454604</c:v>
                </c:pt>
                <c:pt idx="1">
                  <c:v>12.342789</c:v>
                </c:pt>
                <c:pt idx="2">
                  <c:v>11.055618000000001</c:v>
                </c:pt>
                <c:pt idx="3">
                  <c:v>9.7259604</c:v>
                </c:pt>
                <c:pt idx="4">
                  <c:v>6.9337346000000002</c:v>
                </c:pt>
                <c:pt idx="5">
                  <c:v>4.5101642000000002</c:v>
                </c:pt>
              </c:numCache>
            </c:numRef>
          </c:yVal>
          <c:smooth val="0"/>
          <c:extLst>
            <c:ext xmlns:c16="http://schemas.microsoft.com/office/drawing/2014/chart" uri="{C3380CC4-5D6E-409C-BE32-E72D297353CC}">
              <c16:uniqueId val="{00000003-CD31-40D8-A233-138B235BE8A9}"/>
            </c:ext>
          </c:extLst>
        </c:ser>
        <c:ser>
          <c:idx val="2"/>
          <c:order val="2"/>
          <c:tx>
            <c:v>a1=75mm, T=20K</c:v>
          </c:tx>
          <c:spPr>
            <a:ln w="25400" cap="rnd">
              <a:noFill/>
              <a:round/>
            </a:ln>
            <a:effectLst/>
          </c:spPr>
          <c:marker>
            <c:symbol val="circle"/>
            <c:size val="5"/>
            <c:spPr>
              <a:solidFill>
                <a:schemeClr val="accent3"/>
              </a:solidFill>
              <a:ln w="9525">
                <a:solidFill>
                  <a:schemeClr val="accent3"/>
                </a:solidFill>
              </a:ln>
              <a:effectLst/>
            </c:spPr>
          </c:marker>
          <c:trendline>
            <c:spPr>
              <a:ln w="19050" cap="rnd">
                <a:solidFill>
                  <a:schemeClr val="accent3"/>
                </a:solidFill>
                <a:prstDash val="sysDot"/>
              </a:ln>
              <a:effectLst/>
            </c:spPr>
            <c:trendlineType val="poly"/>
            <c:order val="2"/>
            <c:dispRSqr val="0"/>
            <c:dispEq val="0"/>
          </c:trendline>
          <c:xVal>
            <c:numRef>
              <c:f>'a1=75mm'!$J$2:$J$9</c:f>
              <c:numCache>
                <c:formatCode>General</c:formatCode>
                <c:ptCount val="8"/>
                <c:pt idx="0">
                  <c:v>31.912548999999999</c:v>
                </c:pt>
                <c:pt idx="1">
                  <c:v>60.393501000000001</c:v>
                </c:pt>
                <c:pt idx="2">
                  <c:v>87.658242000000001</c:v>
                </c:pt>
                <c:pt idx="3">
                  <c:v>116.78715</c:v>
                </c:pt>
                <c:pt idx="4">
                  <c:v>134.07390000000001</c:v>
                </c:pt>
              </c:numCache>
            </c:numRef>
          </c:xVal>
          <c:yVal>
            <c:numRef>
              <c:f>'a1=75mm'!$E$2:$E$9</c:f>
              <c:numCache>
                <c:formatCode>General</c:formatCode>
                <c:ptCount val="8"/>
                <c:pt idx="0">
                  <c:v>11.734947999999999</c:v>
                </c:pt>
                <c:pt idx="1">
                  <c:v>10.356125</c:v>
                </c:pt>
                <c:pt idx="2">
                  <c:v>8.8822811000000002</c:v>
                </c:pt>
                <c:pt idx="3">
                  <c:v>6.8017032999999998</c:v>
                </c:pt>
                <c:pt idx="4">
                  <c:v>3.3088978</c:v>
                </c:pt>
              </c:numCache>
            </c:numRef>
          </c:yVal>
          <c:smooth val="0"/>
          <c:extLst>
            <c:ext xmlns:c16="http://schemas.microsoft.com/office/drawing/2014/chart" uri="{C3380CC4-5D6E-409C-BE32-E72D297353CC}">
              <c16:uniqueId val="{00000005-CD31-40D8-A233-138B235BE8A9}"/>
            </c:ext>
          </c:extLst>
        </c:ser>
        <c:ser>
          <c:idx val="3"/>
          <c:order val="3"/>
          <c:tx>
            <c:v>a1=100mm, T=20K</c:v>
          </c:tx>
          <c:spPr>
            <a:ln w="25400" cap="rnd">
              <a:noFill/>
              <a:round/>
            </a:ln>
            <a:effectLst/>
          </c:spPr>
          <c:marker>
            <c:symbol val="circle"/>
            <c:size val="5"/>
            <c:spPr>
              <a:solidFill>
                <a:schemeClr val="accent4"/>
              </a:solidFill>
              <a:ln w="9525">
                <a:solidFill>
                  <a:schemeClr val="accent4"/>
                </a:solidFill>
              </a:ln>
              <a:effectLst/>
            </c:spPr>
          </c:marker>
          <c:trendline>
            <c:spPr>
              <a:ln w="19050" cap="rnd">
                <a:solidFill>
                  <a:schemeClr val="accent4"/>
                </a:solidFill>
                <a:prstDash val="sysDot"/>
              </a:ln>
              <a:effectLst/>
            </c:spPr>
            <c:trendlineType val="poly"/>
            <c:order val="2"/>
            <c:dispRSqr val="0"/>
            <c:dispEq val="0"/>
          </c:trendline>
          <c:xVal>
            <c:numRef>
              <c:f>'a1=100mm'!$J$2:$J$9</c:f>
              <c:numCache>
                <c:formatCode>General</c:formatCode>
                <c:ptCount val="8"/>
                <c:pt idx="0">
                  <c:v>25.690149000000002</c:v>
                </c:pt>
                <c:pt idx="1">
                  <c:v>51.427930000000003</c:v>
                </c:pt>
                <c:pt idx="2">
                  <c:v>76.956118000000004</c:v>
                </c:pt>
                <c:pt idx="3">
                  <c:v>93.396958999999995</c:v>
                </c:pt>
              </c:numCache>
            </c:numRef>
          </c:xVal>
          <c:yVal>
            <c:numRef>
              <c:f>'a1=100mm'!$E$2:$E$9</c:f>
              <c:numCache>
                <c:formatCode>General</c:formatCode>
                <c:ptCount val="8"/>
                <c:pt idx="0">
                  <c:v>10.940981000000001</c:v>
                </c:pt>
                <c:pt idx="1">
                  <c:v>9.1017142999999994</c:v>
                </c:pt>
                <c:pt idx="2">
                  <c:v>6.6108549999999999</c:v>
                </c:pt>
                <c:pt idx="3">
                  <c:v>3.5206482000000001</c:v>
                </c:pt>
              </c:numCache>
            </c:numRef>
          </c:yVal>
          <c:smooth val="0"/>
          <c:extLst>
            <c:ext xmlns:c16="http://schemas.microsoft.com/office/drawing/2014/chart" uri="{C3380CC4-5D6E-409C-BE32-E72D297353CC}">
              <c16:uniqueId val="{00000007-CD31-40D8-A233-138B235BE8A9}"/>
            </c:ext>
          </c:extLst>
        </c:ser>
        <c:dLbls>
          <c:showLegendKey val="0"/>
          <c:showVal val="0"/>
          <c:showCatName val="0"/>
          <c:showSerName val="0"/>
          <c:showPercent val="0"/>
          <c:showBubbleSize val="0"/>
        </c:dLbls>
        <c:axId val="504129032"/>
        <c:axId val="504126512"/>
      </c:scatterChart>
      <c:valAx>
        <c:axId val="504129032"/>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a:t>Gradient [T/m]</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504126512"/>
        <c:crosses val="autoZero"/>
        <c:crossBetween val="midCat"/>
      </c:valAx>
      <c:valAx>
        <c:axId val="50412651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a:t>Bore Field [T]</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504129032"/>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it-IT"/>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8A74C9-689E-E3D0-EA96-46511FB42A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A13A3AE-1314-71BB-EE9A-5A85958CFBF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072A45-EFF2-4984-8EB2-86A8C08FC319}" type="datetimeFigureOut">
              <a:rPr lang="en-GB" smtClean="0"/>
              <a:t>04/12/2024</a:t>
            </a:fld>
            <a:endParaRPr lang="en-GB"/>
          </a:p>
        </p:txBody>
      </p:sp>
      <p:sp>
        <p:nvSpPr>
          <p:cNvPr id="4" name="Footer Placeholder 3">
            <a:extLst>
              <a:ext uri="{FF2B5EF4-FFF2-40B4-BE49-F238E27FC236}">
                <a16:creationId xmlns:a16="http://schemas.microsoft.com/office/drawing/2014/main" id="{F24594E9-B4A8-A4D5-6ED5-3E19A0AD550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4FCCF2A-17A5-4B6E-E3AD-B40785A8019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620A4D-9FF6-43BF-953A-D7F85BAB5043}" type="slidenum">
              <a:rPr lang="en-GB" smtClean="0"/>
              <a:t>‹N›</a:t>
            </a:fld>
            <a:endParaRPr lang="en-GB"/>
          </a:p>
        </p:txBody>
      </p:sp>
    </p:spTree>
    <p:extLst>
      <p:ext uri="{BB962C8B-B14F-4D97-AF65-F5344CB8AC3E}">
        <p14:creationId xmlns:p14="http://schemas.microsoft.com/office/powerpoint/2010/main" val="19555449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C051A9-BCAE-B048-A5C2-4A15C3D3034C}" type="datetimeFigureOut">
              <a:rPr lang="en-GB" smtClean="0"/>
              <a:t>04/12/2024</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188435-C071-0E47-9E27-5EAD1123E3A7}" type="slidenum">
              <a:rPr lang="en-GB" smtClean="0"/>
              <a:t>‹N›</a:t>
            </a:fld>
            <a:endParaRPr lang="en-GB"/>
          </a:p>
        </p:txBody>
      </p:sp>
    </p:spTree>
    <p:extLst>
      <p:ext uri="{BB962C8B-B14F-4D97-AF65-F5344CB8AC3E}">
        <p14:creationId xmlns:p14="http://schemas.microsoft.com/office/powerpoint/2010/main" val="1109888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188435-C071-0E47-9E27-5EAD1123E3A7}" type="slidenum">
              <a:rPr lang="en-GB" smtClean="0"/>
              <a:t>0</a:t>
            </a:fld>
            <a:endParaRPr lang="en-GB"/>
          </a:p>
        </p:txBody>
      </p:sp>
    </p:spTree>
    <p:extLst>
      <p:ext uri="{BB962C8B-B14F-4D97-AF65-F5344CB8AC3E}">
        <p14:creationId xmlns:p14="http://schemas.microsoft.com/office/powerpoint/2010/main" val="2617487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188435-C071-0E47-9E27-5EAD1123E3A7}" type="slidenum">
              <a:rPr lang="en-GB" smtClean="0"/>
              <a:t>21</a:t>
            </a:fld>
            <a:endParaRPr lang="en-GB"/>
          </a:p>
        </p:txBody>
      </p:sp>
    </p:spTree>
    <p:extLst>
      <p:ext uri="{BB962C8B-B14F-4D97-AF65-F5344CB8AC3E}">
        <p14:creationId xmlns:p14="http://schemas.microsoft.com/office/powerpoint/2010/main" val="3197156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5686D-147B-12E0-5BE7-DC503CFABE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A33813-6AF3-DFA0-CE46-994B6FF924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31E032-390C-0A92-0280-37742EC6805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F5651BE-206A-C178-EE44-5ED6AF3DA4E4}"/>
              </a:ext>
            </a:extLst>
          </p:cNvPr>
          <p:cNvSpPr>
            <a:spLocks noGrp="1"/>
          </p:cNvSpPr>
          <p:nvPr>
            <p:ph type="sldNum" sz="quarter" idx="5"/>
          </p:nvPr>
        </p:nvSpPr>
        <p:spPr/>
        <p:txBody>
          <a:bodyPr/>
          <a:lstStyle/>
          <a:p>
            <a:fld id="{9D188435-C071-0E47-9E27-5EAD1123E3A7}" type="slidenum">
              <a:rPr lang="en-GB" smtClean="0"/>
              <a:t>22</a:t>
            </a:fld>
            <a:endParaRPr lang="en-GB"/>
          </a:p>
        </p:txBody>
      </p:sp>
    </p:spTree>
    <p:extLst>
      <p:ext uri="{BB962C8B-B14F-4D97-AF65-F5344CB8AC3E}">
        <p14:creationId xmlns:p14="http://schemas.microsoft.com/office/powerpoint/2010/main" val="1590987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480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29ED4B7-66A8-7434-3781-5E7C9AA6C31D}"/>
              </a:ext>
            </a:extLst>
          </p:cNvPr>
          <p:cNvSpPr>
            <a:spLocks/>
          </p:cNvSpPr>
          <p:nvPr userDrawn="1"/>
        </p:nvSpPr>
        <p:spPr>
          <a:xfrm>
            <a:off x="0" y="6334853"/>
            <a:ext cx="12192000" cy="523146"/>
          </a:xfrm>
          <a:prstGeom prst="rect">
            <a:avLst/>
          </a:prstGeom>
          <a:gradFill flip="none" rotWithShape="1">
            <a:gsLst>
              <a:gs pos="52000">
                <a:srgbClr val="893C89">
                  <a:lumMod val="79000"/>
                </a:srgbClr>
              </a:gs>
              <a:gs pos="100000">
                <a:srgbClr val="E8394F"/>
              </a:gs>
              <a:gs pos="0">
                <a:srgbClr val="2C40BD"/>
              </a:gs>
            </a:gsLst>
            <a:lin ang="10800000" scaled="1"/>
            <a:tileRect/>
          </a:gra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GB"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ndParaRPr>
          </a:p>
        </p:txBody>
      </p:sp>
      <p:sp>
        <p:nvSpPr>
          <p:cNvPr id="19" name="Segnaposto numero diapositiva 5">
            <a:extLst>
              <a:ext uri="{FF2B5EF4-FFF2-40B4-BE49-F238E27FC236}">
                <a16:creationId xmlns:a16="http://schemas.microsoft.com/office/drawing/2014/main" id="{B39162C5-9BC6-7F5F-4512-CDC3408B283E}"/>
              </a:ext>
            </a:extLst>
          </p:cNvPr>
          <p:cNvSpPr>
            <a:spLocks noGrp="1"/>
          </p:cNvSpPr>
          <p:nvPr>
            <p:ph type="sldNum" sz="quarter" idx="4"/>
          </p:nvPr>
        </p:nvSpPr>
        <p:spPr>
          <a:xfrm>
            <a:off x="11611108" y="6334854"/>
            <a:ext cx="456155" cy="523146"/>
          </a:xfrm>
          <a:prstGeom prst="rect">
            <a:avLst/>
          </a:prstGeom>
        </p:spPr>
        <p:txBody>
          <a:bodyPr vert="horz" lIns="91440" tIns="45720" rIns="91440" bIns="45720" rtlCol="0" anchor="ctr"/>
          <a:lstStyle>
            <a:lvl1pPr algn="ctr">
              <a:defRPr sz="1200" b="0">
                <a:solidFill>
                  <a:schemeClr val="bg1"/>
                </a:solidFill>
                <a:effectLst>
                  <a:outerShdw blurRad="38100" dist="38100" dir="2700000" algn="tl">
                    <a:srgbClr val="000000">
                      <a:alpha val="43137"/>
                    </a:srgbClr>
                  </a:outerShdw>
                </a:effectLst>
              </a:defRPr>
            </a:lvl1pPr>
          </a:lstStyle>
          <a:p>
            <a:fld id="{A16AB2F8-5338-F742-A59E-35F5B82165E6}" type="slidenum">
              <a:rPr lang="en-GB" smtClean="0"/>
              <a:pPr/>
              <a:t>‹N›</a:t>
            </a:fld>
            <a:endParaRPr lang="en-GB" dirty="0"/>
          </a:p>
        </p:txBody>
      </p:sp>
      <p:sp>
        <p:nvSpPr>
          <p:cNvPr id="2" name="Segnaposto data 3">
            <a:extLst>
              <a:ext uri="{FF2B5EF4-FFF2-40B4-BE49-F238E27FC236}">
                <a16:creationId xmlns:a16="http://schemas.microsoft.com/office/drawing/2014/main" id="{EF88407C-2CFB-AEB9-F536-F7BFAEF10043}"/>
              </a:ext>
            </a:extLst>
          </p:cNvPr>
          <p:cNvSpPr txBox="1">
            <a:spLocks/>
          </p:cNvSpPr>
          <p:nvPr userDrawn="1"/>
        </p:nvSpPr>
        <p:spPr>
          <a:xfrm>
            <a:off x="0" y="6334854"/>
            <a:ext cx="1753644" cy="523145"/>
          </a:xfrm>
          <a:prstGeom prst="rect">
            <a:avLst/>
          </a:prstGeom>
        </p:spPr>
        <p:txBody>
          <a:bodyPr vert="horz" lIns="91440" tIns="45720" rIns="91440" bIns="45720" rtlCol="0" anchor="ctr"/>
          <a:lstStyle>
            <a:defPPr>
              <a:defRPr lang="it-IT"/>
            </a:defPPr>
            <a:lvl1pPr marL="0" algn="ctr" defTabSz="914400" rtl="0" eaLnBrk="1" latinLnBrk="0" hangingPunct="1">
              <a:defRPr sz="1200" i="0" kern="1200">
                <a:solidFill>
                  <a:schemeClr val="bg1"/>
                </a:solidFill>
                <a:effectLst>
                  <a:outerShdw blurRad="38100" dist="38100" dir="2700000" algn="tl">
                    <a:srgbClr val="000000">
                      <a:alpha val="43137"/>
                    </a:srgb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cap="small" baseline="0" dirty="0"/>
              <a:t>December 2024</a:t>
            </a:r>
            <a:endParaRPr lang="en-GB" cap="small" baseline="0" dirty="0"/>
          </a:p>
        </p:txBody>
      </p:sp>
      <p:sp>
        <p:nvSpPr>
          <p:cNvPr id="3" name="Segnaposto data 3">
            <a:extLst>
              <a:ext uri="{FF2B5EF4-FFF2-40B4-BE49-F238E27FC236}">
                <a16:creationId xmlns:a16="http://schemas.microsoft.com/office/drawing/2014/main" id="{8981B79E-3050-F2EA-8824-A83C4D6575EC}"/>
              </a:ext>
            </a:extLst>
          </p:cNvPr>
          <p:cNvSpPr txBox="1">
            <a:spLocks/>
          </p:cNvSpPr>
          <p:nvPr userDrawn="1"/>
        </p:nvSpPr>
        <p:spPr>
          <a:xfrm>
            <a:off x="1753644" y="6355993"/>
            <a:ext cx="8962372" cy="523146"/>
          </a:xfrm>
          <a:prstGeom prst="rect">
            <a:avLst/>
          </a:prstGeom>
        </p:spPr>
        <p:txBody>
          <a:bodyPr vert="horz" lIns="91440" tIns="45720" rIns="91440" bIns="45720" rtlCol="0" anchor="ctr"/>
          <a:lstStyle>
            <a:defPPr>
              <a:defRPr lang="it-IT"/>
            </a:defPPr>
            <a:lvl1pPr marL="0" algn="l" defTabSz="914400" rtl="0" eaLnBrk="1" latinLnBrk="0" hangingPunct="1">
              <a:defRPr sz="1200" i="0" kern="1200">
                <a:solidFill>
                  <a:schemeClr val="bg1"/>
                </a:solidFill>
                <a:effectLst>
                  <a:outerShdw blurRad="38100" dist="38100" dir="2700000" algn="tl">
                    <a:srgbClr val="000000">
                      <a:alpha val="43137"/>
                    </a:srgb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cap="small" baseline="0" dirty="0">
                <a:solidFill>
                  <a:schemeClr val="bg1"/>
                </a:solidFill>
              </a:rPr>
              <a:t>Daniel Novelli  –  </a:t>
            </a:r>
            <a:r>
              <a:rPr lang="en-US" sz="1200" b="1" cap="small" dirty="0" err="1">
                <a:ln w="0"/>
                <a:effectLst>
                  <a:outerShdw blurRad="38100" dist="38100" dir="2700000" algn="tl">
                    <a:srgbClr val="000000">
                      <a:alpha val="43137"/>
                    </a:srgbClr>
                  </a:outerShdw>
                </a:effectLst>
              </a:rPr>
              <a:t>MuCol</a:t>
            </a:r>
            <a:r>
              <a:rPr lang="en-US" sz="1200" b="1" cap="small" dirty="0">
                <a:ln w="0"/>
                <a:effectLst>
                  <a:outerShdw blurRad="38100" dist="38100" dir="2700000" algn="tl">
                    <a:srgbClr val="000000">
                      <a:alpha val="43137"/>
                    </a:srgbClr>
                  </a:outerShdw>
                </a:effectLst>
              </a:rPr>
              <a:t> Italia</a:t>
            </a:r>
          </a:p>
        </p:txBody>
      </p:sp>
      <p:cxnSp>
        <p:nvCxnSpPr>
          <p:cNvPr id="9" name="Straight Connector 8">
            <a:extLst>
              <a:ext uri="{FF2B5EF4-FFF2-40B4-BE49-F238E27FC236}">
                <a16:creationId xmlns:a16="http://schemas.microsoft.com/office/drawing/2014/main" id="{F6AF30BD-669B-9DAD-5F59-36F3F3564BE9}"/>
              </a:ext>
            </a:extLst>
          </p:cNvPr>
          <p:cNvCxnSpPr>
            <a:cxnSpLocks/>
          </p:cNvCxnSpPr>
          <p:nvPr userDrawn="1"/>
        </p:nvCxnSpPr>
        <p:spPr>
          <a:xfrm>
            <a:off x="141221" y="1087333"/>
            <a:ext cx="11882827" cy="0"/>
          </a:xfrm>
          <a:prstGeom prst="line">
            <a:avLst/>
          </a:prstGeom>
          <a:ln w="28575" cap="rnd">
            <a:gradFill flip="none" rotWithShape="1">
              <a:gsLst>
                <a:gs pos="0">
                  <a:srgbClr val="FE383F"/>
                </a:gs>
                <a:gs pos="100000">
                  <a:srgbClr val="0F41CB"/>
                </a:gs>
              </a:gsLst>
              <a:lin ang="0" scaled="1"/>
              <a:tileRect/>
            </a:gradFill>
            <a:miter lim="800000"/>
          </a:ln>
          <a:effectLst>
            <a:softEdge rad="12700"/>
          </a:effectLst>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94C39081-3E0B-FDE7-3423-D7D1D1C3F021}"/>
              </a:ext>
            </a:extLst>
          </p:cNvPr>
          <p:cNvSpPr>
            <a:spLocks noGrp="1"/>
          </p:cNvSpPr>
          <p:nvPr>
            <p:ph type="title" hasCustomPrompt="1"/>
          </p:nvPr>
        </p:nvSpPr>
        <p:spPr>
          <a:xfrm>
            <a:off x="2176482" y="186465"/>
            <a:ext cx="8180497" cy="681159"/>
          </a:xfrm>
          <a:prstGeom prst="rect">
            <a:avLst/>
          </a:prstGeom>
        </p:spPr>
        <p:txBody>
          <a:bodyPr/>
          <a:lstStyle>
            <a:lvl1pPr>
              <a:defRPr/>
            </a:lvl1pPr>
          </a:lstStyle>
          <a:p>
            <a:r>
              <a:rPr lang="en-US"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Title</a:t>
            </a:r>
            <a:endParaRPr lang="en-GB" dirty="0"/>
          </a:p>
        </p:txBody>
      </p:sp>
      <p:pic>
        <p:nvPicPr>
          <p:cNvPr id="8" name="Image 85" descr="MCC-inernational-finalV01.png">
            <a:extLst>
              <a:ext uri="{FF2B5EF4-FFF2-40B4-BE49-F238E27FC236}">
                <a16:creationId xmlns:a16="http://schemas.microsoft.com/office/drawing/2014/main" id="{A614C832-2733-2E83-2E2D-D1447178E7BE}"/>
              </a:ext>
            </a:extLst>
          </p:cNvPr>
          <p:cNvPicPr>
            <a:picLocks noChangeAspect="1"/>
          </p:cNvPicPr>
          <p:nvPr userDrawn="1"/>
        </p:nvPicPr>
        <p:blipFill>
          <a:blip r:embed="rId2"/>
          <a:stretch>
            <a:fillRect/>
          </a:stretch>
        </p:blipFill>
        <p:spPr>
          <a:xfrm>
            <a:off x="141221" y="52741"/>
            <a:ext cx="974277" cy="974277"/>
          </a:xfrm>
          <a:prstGeom prst="rect">
            <a:avLst/>
          </a:prstGeom>
        </p:spPr>
      </p:pic>
      <p:pic>
        <p:nvPicPr>
          <p:cNvPr id="11" name="Picture 10">
            <a:extLst>
              <a:ext uri="{FF2B5EF4-FFF2-40B4-BE49-F238E27FC236}">
                <a16:creationId xmlns:a16="http://schemas.microsoft.com/office/drawing/2014/main" id="{455976CC-C6E9-D40A-0283-5545FA3CB14E}"/>
              </a:ext>
            </a:extLst>
          </p:cNvPr>
          <p:cNvPicPr>
            <a:picLocks noChangeAspect="1"/>
          </p:cNvPicPr>
          <p:nvPr userDrawn="1"/>
        </p:nvPicPr>
        <p:blipFill rotWithShape="1">
          <a:blip r:embed="rId3"/>
          <a:srcRect l="57356" t="8989" r="4397" b="5296"/>
          <a:stretch/>
        </p:blipFill>
        <p:spPr>
          <a:xfrm>
            <a:off x="1135443" y="113056"/>
            <a:ext cx="814102" cy="974277"/>
          </a:xfrm>
          <a:prstGeom prst="rect">
            <a:avLst/>
          </a:prstGeom>
        </p:spPr>
      </p:pic>
      <p:pic>
        <p:nvPicPr>
          <p:cNvPr id="12" name="Immagine 4">
            <a:extLst>
              <a:ext uri="{FF2B5EF4-FFF2-40B4-BE49-F238E27FC236}">
                <a16:creationId xmlns:a16="http://schemas.microsoft.com/office/drawing/2014/main" id="{68161822-2656-5F8D-5A14-DDEBD0A76E4C}"/>
              </a:ext>
            </a:extLst>
          </p:cNvPr>
          <p:cNvPicPr/>
          <p:nvPr userDrawn="1"/>
        </p:nvPicPr>
        <p:blipFill rotWithShape="1">
          <a:blip r:embed="rId4"/>
          <a:srcRect l="10338" t="16055" r="11693" b="14565"/>
          <a:stretch/>
        </p:blipFill>
        <p:spPr>
          <a:xfrm>
            <a:off x="10588539" y="131609"/>
            <a:ext cx="1407662" cy="816539"/>
          </a:xfrm>
          <a:prstGeom prst="rect">
            <a:avLst/>
          </a:prstGeom>
        </p:spPr>
      </p:pic>
    </p:spTree>
    <p:extLst>
      <p:ext uri="{BB962C8B-B14F-4D97-AF65-F5344CB8AC3E}">
        <p14:creationId xmlns:p14="http://schemas.microsoft.com/office/powerpoint/2010/main" val="17625622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302886"/>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ctr" defTabSz="914400" rtl="0" eaLnBrk="1" latinLnBrk="0" hangingPunct="1">
        <a:lnSpc>
          <a:spcPct val="90000"/>
        </a:lnSpc>
        <a:spcBef>
          <a:spcPct val="0"/>
        </a:spcBef>
        <a:buNone/>
        <a:defRPr sz="4400" b="1" kern="1200">
          <a:solidFill>
            <a:srgbClr val="FC3647"/>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E3AA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E3AA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E3AA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E3AA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E3AA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indico.cern.ch/event/1240045/"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doi.org/10.15161/oar.it/143359"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hyperlink" Target="https://accelconf.web.cern.ch/ipac2012/papers/thppd036.pdf" TargetMode="External"/><Relationship Id="rId3" Type="http://schemas.openxmlformats.org/officeDocument/2006/relationships/image" Target="../media/image51.png"/><Relationship Id="rId7" Type="http://schemas.openxmlformats.org/officeDocument/2006/relationships/image" Target="../media/image63.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450.png"/><Relationship Id="rId5" Type="http://schemas.openxmlformats.org/officeDocument/2006/relationships/image" Target="../media/image65.sv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540.png"/><Relationship Id="rId5" Type="http://schemas.openxmlformats.org/officeDocument/2006/relationships/image" Target="../media/image69.sv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openxmlformats.org/officeDocument/2006/relationships/hyperlink" Target="https://www.researchgate.net/publication/41216535_Current_distribution_inside_Rutherford-type_superconducting_cables_and_impact_on_performance_of_LHC_dipoles" TargetMode="External"/><Relationship Id="rId3" Type="http://schemas.openxmlformats.org/officeDocument/2006/relationships/image" Target="../media/image14.png"/><Relationship Id="rId7" Type="http://schemas.openxmlformats.org/officeDocument/2006/relationships/hyperlink" Target="https://www.researchgate.net/publication/335519877_Nb3Sn_Wires_and_Cables_for_High-Field_Accelerator_Magnets" TargetMode="Externa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10" Type="http://schemas.openxmlformats.org/officeDocument/2006/relationships/hyperlink" Target="https://www.researchgate.net/publication/272358146_Electro-mechanical_properties_of_REBCO_coated_conductors_from_various_industrial_manufacturers_at_77_K_self-field_and_42_K_19_T" TargetMode="External"/><Relationship Id="rId4" Type="http://schemas.openxmlformats.org/officeDocument/2006/relationships/image" Target="../media/image15.png"/><Relationship Id="rId9" Type="http://schemas.openxmlformats.org/officeDocument/2006/relationships/image" Target="../media/image18.jp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130.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50.png"/><Relationship Id="rId5" Type="http://schemas.openxmlformats.org/officeDocument/2006/relationships/image" Target="../media/image240.png"/><Relationship Id="rId4" Type="http://schemas.openxmlformats.org/officeDocument/2006/relationships/image" Target="../media/image230.png"/></Relationships>
</file>

<file path=ppt/slides/_rels/slide9.xml.rels><?xml version="1.0" encoding="UTF-8" standalone="yes"?>
<Relationships xmlns="http://schemas.openxmlformats.org/package/2006/relationships"><Relationship Id="rId3" Type="http://schemas.openxmlformats.org/officeDocument/2006/relationships/image" Target="../media/image260.png"/><Relationship Id="rId7" Type="http://schemas.openxmlformats.org/officeDocument/2006/relationships/image" Target="../media/image300.png"/><Relationship Id="rId2" Type="http://schemas.openxmlformats.org/officeDocument/2006/relationships/hyperlink" Target="https://ieeexplore.ieee.org/document/7835618" TargetMode="Externa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0EDA1B-7C39-D5FF-45A8-ACCCD3D0E7DD}"/>
              </a:ext>
            </a:extLst>
          </p:cNvPr>
          <p:cNvSpPr>
            <a:spLocks/>
          </p:cNvSpPr>
          <p:nvPr/>
        </p:nvSpPr>
        <p:spPr>
          <a:xfrm>
            <a:off x="-90576" y="6098201"/>
            <a:ext cx="3235064" cy="799268"/>
          </a:xfrm>
          <a:prstGeom prst="rect">
            <a:avLst/>
          </a:prstGeom>
          <a:gradFill flip="none" rotWithShape="1">
            <a:gsLst>
              <a:gs pos="52000">
                <a:srgbClr val="893C89">
                  <a:lumMod val="79000"/>
                </a:srgbClr>
              </a:gs>
              <a:gs pos="100000">
                <a:srgbClr val="E8394F"/>
              </a:gs>
              <a:gs pos="0">
                <a:srgbClr val="2C40BD"/>
              </a:gs>
            </a:gsLst>
            <a:lin ang="10800000" scaled="1"/>
            <a:tileRect/>
          </a:gradFill>
          <a:ln>
            <a:noFill/>
          </a:ln>
          <a:effectLst>
            <a:softEdge rad="31750"/>
          </a:effectLst>
        </p:spPr>
        <p:style>
          <a:lnRef idx="3">
            <a:schemeClr val="lt1"/>
          </a:lnRef>
          <a:fillRef idx="1">
            <a:schemeClr val="accent5"/>
          </a:fillRef>
          <a:effectRef idx="1">
            <a:schemeClr val="accent5"/>
          </a:effectRef>
          <a:fontRef idx="minor">
            <a:schemeClr val="lt1"/>
          </a:fontRef>
        </p:style>
        <p:txBody>
          <a:bodyPr rtlCol="0" anchor="ctr"/>
          <a:lstStyle/>
          <a:p>
            <a:pPr algn="ctr"/>
            <a:endParaRPr lang="en-GB"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ndParaRPr>
          </a:p>
        </p:txBody>
      </p:sp>
      <p:sp>
        <p:nvSpPr>
          <p:cNvPr id="40" name="Oval 39">
            <a:extLst>
              <a:ext uri="{FF2B5EF4-FFF2-40B4-BE49-F238E27FC236}">
                <a16:creationId xmlns:a16="http://schemas.microsoft.com/office/drawing/2014/main" id="{AEEBA82C-7631-8D59-6FF1-4D20084633B1}"/>
              </a:ext>
            </a:extLst>
          </p:cNvPr>
          <p:cNvSpPr/>
          <p:nvPr/>
        </p:nvSpPr>
        <p:spPr>
          <a:xfrm>
            <a:off x="6731756" y="-249977"/>
            <a:ext cx="7247384" cy="7374405"/>
          </a:xfrm>
          <a:prstGeom prst="ellipse">
            <a:avLst/>
          </a:prstGeom>
          <a:gradFill flip="none" rotWithShape="1">
            <a:gsLst>
              <a:gs pos="16000">
                <a:srgbClr val="0043D9">
                  <a:alpha val="52000"/>
                </a:srgbClr>
              </a:gs>
              <a:gs pos="74000">
                <a:srgbClr val="FF383E">
                  <a:alpha val="24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Image 82" descr="MUON-SlideGraph-LogoBkgnd2.png">
            <a:extLst>
              <a:ext uri="{FF2B5EF4-FFF2-40B4-BE49-F238E27FC236}">
                <a16:creationId xmlns:a16="http://schemas.microsoft.com/office/drawing/2014/main" id="{69D746D3-0D2E-A36F-F1DD-892A31ABDBFC}"/>
              </a:ext>
            </a:extLst>
          </p:cNvPr>
          <p:cNvPicPr>
            <a:picLocks noChangeAspect="1"/>
          </p:cNvPicPr>
          <p:nvPr/>
        </p:nvPicPr>
        <p:blipFill>
          <a:blip r:embed="rId3"/>
          <a:srcRect t="17199"/>
          <a:stretch/>
        </p:blipFill>
        <p:spPr>
          <a:xfrm rot="16200000">
            <a:off x="5812510" y="539225"/>
            <a:ext cx="7022460" cy="5746643"/>
          </a:xfrm>
          <a:prstGeom prst="rect">
            <a:avLst/>
          </a:prstGeom>
        </p:spPr>
      </p:pic>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7" name="Picture 16" descr="A close up of a logo&#10;&#10;Description automatically generated with low confidence">
            <a:extLst>
              <a:ext uri="{FF2B5EF4-FFF2-40B4-BE49-F238E27FC236}">
                <a16:creationId xmlns:a16="http://schemas.microsoft.com/office/drawing/2014/main" id="{CB8F9C6A-37EA-94E4-A4FC-CDEAA10FBB1E}"/>
              </a:ext>
            </a:extLst>
          </p:cNvPr>
          <p:cNvPicPr>
            <a:picLocks noChangeAspect="1"/>
          </p:cNvPicPr>
          <p:nvPr/>
        </p:nvPicPr>
        <p:blipFill>
          <a:blip r:embed="rId4"/>
          <a:stretch>
            <a:fillRect/>
          </a:stretch>
        </p:blipFill>
        <p:spPr>
          <a:xfrm>
            <a:off x="4855965" y="423110"/>
            <a:ext cx="1555119" cy="465929"/>
          </a:xfrm>
          <a:prstGeom prst="rect">
            <a:avLst/>
          </a:prstGeom>
        </p:spPr>
      </p:pic>
      <p:pic>
        <p:nvPicPr>
          <p:cNvPr id="19" name="Image 85" descr="MCC-inernational-finalV01.png">
            <a:extLst>
              <a:ext uri="{FF2B5EF4-FFF2-40B4-BE49-F238E27FC236}">
                <a16:creationId xmlns:a16="http://schemas.microsoft.com/office/drawing/2014/main" id="{9F84D4F6-A100-7CD8-2271-10E726E4073A}"/>
              </a:ext>
            </a:extLst>
          </p:cNvPr>
          <p:cNvPicPr>
            <a:picLocks noChangeAspect="1"/>
          </p:cNvPicPr>
          <p:nvPr/>
        </p:nvPicPr>
        <p:blipFill>
          <a:blip r:embed="rId5"/>
          <a:stretch>
            <a:fillRect/>
          </a:stretch>
        </p:blipFill>
        <p:spPr>
          <a:xfrm>
            <a:off x="121290" y="161277"/>
            <a:ext cx="974277" cy="974277"/>
          </a:xfrm>
          <a:prstGeom prst="rect">
            <a:avLst/>
          </a:prstGeom>
        </p:spPr>
      </p:pic>
      <p:pic>
        <p:nvPicPr>
          <p:cNvPr id="20" name="Picture 19">
            <a:extLst>
              <a:ext uri="{FF2B5EF4-FFF2-40B4-BE49-F238E27FC236}">
                <a16:creationId xmlns:a16="http://schemas.microsoft.com/office/drawing/2014/main" id="{3192639E-FC4B-50E8-4D32-E3FC8746AF12}"/>
              </a:ext>
            </a:extLst>
          </p:cNvPr>
          <p:cNvPicPr>
            <a:picLocks noChangeAspect="1"/>
          </p:cNvPicPr>
          <p:nvPr/>
        </p:nvPicPr>
        <p:blipFill rotWithShape="1">
          <a:blip r:embed="rId6"/>
          <a:srcRect l="57356" t="8989" r="4397" b="5296"/>
          <a:stretch/>
        </p:blipFill>
        <p:spPr>
          <a:xfrm>
            <a:off x="1143235" y="199467"/>
            <a:ext cx="814102" cy="974277"/>
          </a:xfrm>
          <a:prstGeom prst="rect">
            <a:avLst/>
          </a:prstGeom>
        </p:spPr>
      </p:pic>
      <p:sp>
        <p:nvSpPr>
          <p:cNvPr id="27" name="Rectangle 26">
            <a:extLst>
              <a:ext uri="{FF2B5EF4-FFF2-40B4-BE49-F238E27FC236}">
                <a16:creationId xmlns:a16="http://schemas.microsoft.com/office/drawing/2014/main" id="{2F0A23E5-D6D5-A1B2-A4E4-F9445E501635}"/>
              </a:ext>
            </a:extLst>
          </p:cNvPr>
          <p:cNvSpPr/>
          <p:nvPr/>
        </p:nvSpPr>
        <p:spPr>
          <a:xfrm>
            <a:off x="-5061" y="5104562"/>
            <a:ext cx="6763130" cy="661463"/>
          </a:xfrm>
          <a:prstGeom prst="rect">
            <a:avLst/>
          </a:prstGeom>
          <a:noFill/>
          <a:effectLst/>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300" b="1" baseline="30000" dirty="0">
                <a:ln w="0"/>
                <a:effectLst>
                  <a:outerShdw blurRad="38100" dist="38100" dir="2700000" algn="tl">
                    <a:srgbClr val="000000">
                      <a:alpha val="43137"/>
                    </a:srgbClr>
                  </a:outerShdw>
                </a:effectLst>
              </a:rPr>
              <a:t>1</a:t>
            </a:r>
            <a:r>
              <a:rPr lang="en-US" sz="1300" b="1" dirty="0">
                <a:ln w="0"/>
                <a:effectLst>
                  <a:outerShdw blurRad="38100" dist="38100" dir="2700000" algn="tl">
                    <a:srgbClr val="000000">
                      <a:alpha val="43137"/>
                    </a:srgbClr>
                  </a:outerShdw>
                </a:effectLst>
              </a:rPr>
              <a:t>Sapienza University of Rome,   </a:t>
            </a:r>
            <a:r>
              <a:rPr lang="en-US" sz="1300" b="1" baseline="30000" dirty="0">
                <a:ln w="0"/>
                <a:effectLst>
                  <a:outerShdw blurRad="38100" dist="38100" dir="2700000" algn="tl">
                    <a:srgbClr val="000000">
                      <a:alpha val="43137"/>
                    </a:srgbClr>
                  </a:outerShdw>
                </a:effectLst>
              </a:rPr>
              <a:t>2</a:t>
            </a:r>
            <a:r>
              <a:rPr lang="en-US" sz="1300" b="1" dirty="0">
                <a:ln w="0"/>
                <a:effectLst>
                  <a:outerShdw blurRad="38100" dist="38100" dir="2700000" algn="tl">
                    <a:srgbClr val="000000">
                      <a:alpha val="43137"/>
                    </a:srgbClr>
                  </a:outerShdw>
                </a:effectLst>
              </a:rPr>
              <a:t>INFN – Genoa ,   </a:t>
            </a:r>
            <a:r>
              <a:rPr lang="en-US" sz="1300" b="1" baseline="30000" dirty="0">
                <a:ln w="0"/>
                <a:effectLst>
                  <a:outerShdw blurRad="38100" dist="38100" dir="2700000" algn="tl">
                    <a:srgbClr val="000000">
                      <a:alpha val="43137"/>
                    </a:srgbClr>
                  </a:outerShdw>
                </a:effectLst>
              </a:rPr>
              <a:t>3</a:t>
            </a:r>
            <a:r>
              <a:rPr lang="en-US" sz="1300" b="1" dirty="0">
                <a:ln w="0"/>
                <a:effectLst>
                  <a:outerShdw blurRad="38100" dist="38100" dir="2700000" algn="tl">
                    <a:srgbClr val="000000">
                      <a:alpha val="43137"/>
                    </a:srgbClr>
                  </a:outerShdw>
                </a:effectLst>
              </a:rPr>
              <a:t>INFN and University of Milan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1300" b="1" baseline="30000" dirty="0">
                <a:ln w="0"/>
                <a:effectLst>
                  <a:outerShdw blurRad="38100" dist="38100" dir="2700000" algn="tl">
                    <a:srgbClr val="000000">
                      <a:alpha val="43137"/>
                    </a:srgbClr>
                  </a:outerShdw>
                </a:effectLst>
              </a:rPr>
              <a:t>4</a:t>
            </a:r>
            <a:r>
              <a:rPr lang="en-US" sz="1300" b="1" dirty="0">
                <a:ln w="0"/>
                <a:effectLst>
                  <a:outerShdw blurRad="38100" dist="38100" dir="2700000" algn="tl">
                    <a:srgbClr val="000000">
                      <a:alpha val="43137"/>
                    </a:srgbClr>
                  </a:outerShdw>
                </a:effectLst>
              </a:rPr>
              <a:t>Tampere University,   </a:t>
            </a:r>
            <a:r>
              <a:rPr lang="en-US" sz="1300" b="1" baseline="30000" dirty="0">
                <a:ln w="0"/>
                <a:effectLst>
                  <a:outerShdw blurRad="38100" dist="38100" dir="2700000" algn="tl">
                    <a:srgbClr val="000000">
                      <a:alpha val="43137"/>
                    </a:srgbClr>
                  </a:outerShdw>
                </a:effectLst>
              </a:rPr>
              <a:t>5</a:t>
            </a:r>
            <a:r>
              <a:rPr lang="en-US" sz="1300" b="1" dirty="0">
                <a:ln w="0"/>
                <a:effectLst>
                  <a:outerShdw blurRad="38100" dist="38100" dir="2700000" algn="tl">
                    <a:srgbClr val="000000">
                      <a:alpha val="43137"/>
                    </a:srgbClr>
                  </a:outerShdw>
                </a:effectLst>
              </a:rPr>
              <a:t>CERN</a:t>
            </a:r>
          </a:p>
        </p:txBody>
      </p:sp>
      <p:sp>
        <p:nvSpPr>
          <p:cNvPr id="28" name="Rectangle 27">
            <a:extLst>
              <a:ext uri="{FF2B5EF4-FFF2-40B4-BE49-F238E27FC236}">
                <a16:creationId xmlns:a16="http://schemas.microsoft.com/office/drawing/2014/main" id="{0BC494EF-26C0-5B5B-6C26-15C43C7A9558}"/>
              </a:ext>
            </a:extLst>
          </p:cNvPr>
          <p:cNvSpPr/>
          <p:nvPr/>
        </p:nvSpPr>
        <p:spPr>
          <a:xfrm>
            <a:off x="119924" y="1350220"/>
            <a:ext cx="6330494" cy="1938992"/>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cap="small" dirty="0">
                <a:ln w="0"/>
                <a:effectLst>
                  <a:outerShdw blurRad="38100" dist="38100" dir="2700000" algn="tl">
                    <a:srgbClr val="000000">
                      <a:alpha val="43137"/>
                    </a:srgbClr>
                  </a:outerShdw>
                </a:effectLst>
              </a:rPr>
              <a:t>Performance Limits of </a:t>
            </a:r>
            <a:br>
              <a:rPr lang="en-US" sz="4000" b="1" cap="small" dirty="0">
                <a:ln w="0"/>
                <a:effectLst>
                  <a:outerShdw blurRad="38100" dist="38100" dir="2700000" algn="tl">
                    <a:srgbClr val="000000">
                      <a:alpha val="43137"/>
                    </a:srgbClr>
                  </a:outerShdw>
                </a:effectLst>
              </a:rPr>
            </a:br>
            <a:r>
              <a:rPr lang="en-US" sz="4000" b="1" cap="small" dirty="0">
                <a:ln w="0"/>
                <a:effectLst>
                  <a:outerShdw blurRad="38100" dist="38100" dir="2700000" algn="tl">
                    <a:srgbClr val="000000">
                      <a:alpha val="43137"/>
                    </a:srgbClr>
                  </a:outerShdw>
                </a:effectLst>
              </a:rPr>
              <a:t>Dipole and Quadrupole </a:t>
            </a:r>
            <a:br>
              <a:rPr lang="en-US" sz="4000" b="1" cap="small" dirty="0">
                <a:ln w="0"/>
                <a:effectLst>
                  <a:outerShdw blurRad="38100" dist="38100" dir="2700000" algn="tl">
                    <a:srgbClr val="000000">
                      <a:alpha val="43137"/>
                    </a:srgbClr>
                  </a:outerShdw>
                </a:effectLst>
              </a:rPr>
            </a:br>
            <a:r>
              <a:rPr lang="en-US" sz="4000" b="1" cap="small" dirty="0">
                <a:ln w="0"/>
                <a:effectLst>
                  <a:outerShdw blurRad="38100" dist="38100" dir="2700000" algn="tl">
                    <a:srgbClr val="000000">
                      <a:alpha val="43137"/>
                    </a:srgbClr>
                  </a:outerShdw>
                </a:effectLst>
              </a:rPr>
              <a:t>for the Collider Ring</a:t>
            </a:r>
          </a:p>
        </p:txBody>
      </p:sp>
      <p:sp>
        <p:nvSpPr>
          <p:cNvPr id="30" name="Rectangle 29">
            <a:extLst>
              <a:ext uri="{FF2B5EF4-FFF2-40B4-BE49-F238E27FC236}">
                <a16:creationId xmlns:a16="http://schemas.microsoft.com/office/drawing/2014/main" id="{FA30297B-CEFC-C6DC-26EB-7D9FF532BD04}"/>
              </a:ext>
            </a:extLst>
          </p:cNvPr>
          <p:cNvSpPr/>
          <p:nvPr/>
        </p:nvSpPr>
        <p:spPr>
          <a:xfrm>
            <a:off x="1524" y="4377982"/>
            <a:ext cx="6567294" cy="646331"/>
          </a:xfrm>
          <a:prstGeom prst="rect">
            <a:avLst/>
          </a:prstGeom>
          <a:noFill/>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b="1" u="sng" kern="1200" cap="none" spc="0" dirty="0">
                <a:ln w="0"/>
                <a:effectLst>
                  <a:outerShdw blurRad="38100" dist="38100" dir="2700000" algn="tl">
                    <a:srgbClr val="000000">
                      <a:alpha val="43137"/>
                    </a:srgbClr>
                  </a:outerShdw>
                </a:effectLst>
                <a:latin typeface="+mn-lt"/>
                <a:ea typeface="+mn-ea"/>
                <a:cs typeface="+mn-cs"/>
              </a:rPr>
              <a:t>D. Novelli</a:t>
            </a:r>
            <a:r>
              <a:rPr lang="it-IT" b="1" u="sng" kern="1200" cap="none" spc="0" baseline="30000" dirty="0">
                <a:ln w="0"/>
                <a:effectLst>
                  <a:outerShdw blurRad="38100" dist="38100" dir="2700000" algn="tl">
                    <a:srgbClr val="000000">
                      <a:alpha val="43137"/>
                    </a:srgbClr>
                  </a:outerShdw>
                </a:effectLst>
                <a:latin typeface="+mn-lt"/>
                <a:ea typeface="+mn-ea"/>
                <a:cs typeface="+mn-cs"/>
              </a:rPr>
              <a:t>1</a:t>
            </a:r>
            <a:r>
              <a:rPr lang="it-IT" b="1" kern="1200" cap="none" spc="0" baseline="30000" dirty="0">
                <a:ln w="0"/>
                <a:effectLst>
                  <a:outerShdw blurRad="38100" dist="38100" dir="2700000" algn="tl">
                    <a:srgbClr val="000000">
                      <a:alpha val="43137"/>
                    </a:srgbClr>
                  </a:outerShdw>
                </a:effectLst>
                <a:latin typeface="+mn-lt"/>
                <a:ea typeface="+mn-ea"/>
                <a:cs typeface="+mn-cs"/>
              </a:rPr>
              <a:t>,2</a:t>
            </a:r>
            <a:r>
              <a:rPr lang="it-IT" b="1" kern="1200" cap="none" spc="0" dirty="0">
                <a:ln w="0"/>
                <a:effectLst>
                  <a:outerShdw blurRad="38100" dist="38100" dir="2700000" algn="tl">
                    <a:srgbClr val="000000">
                      <a:alpha val="43137"/>
                    </a:srgbClr>
                  </a:outerShdw>
                </a:effectLst>
                <a:latin typeface="+mn-lt"/>
                <a:ea typeface="+mn-ea"/>
                <a:cs typeface="+mn-cs"/>
              </a:rPr>
              <a:t>, L. Alfonso</a:t>
            </a:r>
            <a:r>
              <a:rPr lang="it-IT" b="1" baseline="30000" dirty="0">
                <a:ln w="0"/>
                <a:effectLst>
                  <a:outerShdw blurRad="38100" dist="38100" dir="2700000" algn="tl">
                    <a:srgbClr val="000000">
                      <a:alpha val="43137"/>
                    </a:srgbClr>
                  </a:outerShdw>
                </a:effectLst>
              </a:rPr>
              <a:t>2</a:t>
            </a:r>
            <a:r>
              <a:rPr lang="it-IT" b="1" kern="1200" cap="none" spc="0" dirty="0">
                <a:ln w="0"/>
                <a:effectLst>
                  <a:outerShdw blurRad="38100" dist="38100" dir="2700000" algn="tl">
                    <a:srgbClr val="000000">
                      <a:alpha val="43137"/>
                    </a:srgbClr>
                  </a:outerShdw>
                </a:effectLst>
                <a:latin typeface="+mn-lt"/>
                <a:ea typeface="+mn-ea"/>
                <a:cs typeface="+mn-cs"/>
              </a:rPr>
              <a:t>, A. Bersani</a:t>
            </a:r>
            <a:r>
              <a:rPr lang="it-IT" b="1" baseline="30000" dirty="0">
                <a:ln w="0"/>
                <a:effectLst>
                  <a:outerShdw blurRad="38100" dist="38100" dir="2700000" algn="tl">
                    <a:srgbClr val="000000">
                      <a:alpha val="43137"/>
                    </a:srgbClr>
                  </a:outerShdw>
                </a:effectLst>
              </a:rPr>
              <a:t>2</a:t>
            </a:r>
            <a:r>
              <a:rPr lang="it-IT" b="1" kern="1200" cap="none" spc="0" dirty="0">
                <a:ln w="0"/>
                <a:effectLst>
                  <a:outerShdw blurRad="38100" dist="38100" dir="2700000" algn="tl">
                    <a:srgbClr val="000000">
                      <a:alpha val="43137"/>
                    </a:srgbClr>
                  </a:outerShdw>
                </a:effectLst>
                <a:latin typeface="+mn-lt"/>
                <a:ea typeface="+mn-ea"/>
                <a:cs typeface="+mn-cs"/>
              </a:rPr>
              <a:t>, L. Bottura</a:t>
            </a:r>
            <a:r>
              <a:rPr lang="it-IT" b="1" baseline="30000" dirty="0">
                <a:ln w="0"/>
                <a:effectLst>
                  <a:outerShdw blurRad="38100" dist="38100" dir="2700000" algn="tl">
                    <a:srgbClr val="000000">
                      <a:alpha val="43137"/>
                    </a:srgbClr>
                  </a:outerShdw>
                </a:effectLst>
              </a:rPr>
              <a:t>5</a:t>
            </a:r>
            <a:r>
              <a:rPr lang="it-IT" b="1" kern="1200" cap="none" spc="0" dirty="0">
                <a:ln w="0"/>
                <a:effectLst>
                  <a:outerShdw blurRad="38100" dist="38100" dir="2700000" algn="tl">
                    <a:srgbClr val="000000">
                      <a:alpha val="43137"/>
                    </a:srgbClr>
                  </a:outerShdw>
                </a:effectLst>
                <a:latin typeface="+mn-lt"/>
                <a:ea typeface="+mn-ea"/>
                <a:cs typeface="+mn-cs"/>
              </a:rPr>
              <a:t>, B. Caiffi</a:t>
            </a:r>
            <a:r>
              <a:rPr lang="it-IT" b="1" baseline="30000" dirty="0">
                <a:ln w="0"/>
                <a:effectLst>
                  <a:outerShdw blurRad="38100" dist="38100" dir="2700000" algn="tl">
                    <a:srgbClr val="000000">
                      <a:alpha val="43137"/>
                    </a:srgbClr>
                  </a:outerShdw>
                </a:effectLst>
              </a:rPr>
              <a:t>2</a:t>
            </a:r>
            <a:r>
              <a:rPr lang="it-IT" b="1" kern="1200" cap="none" spc="0" dirty="0">
                <a:ln w="0"/>
                <a:effectLst>
                  <a:outerShdw blurRad="38100" dist="38100" dir="2700000" algn="tl">
                    <a:srgbClr val="000000">
                      <a:alpha val="43137"/>
                    </a:srgbClr>
                  </a:outerShdw>
                </a:effectLst>
                <a:latin typeface="+mn-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b="1" kern="1200" cap="none" spc="0" dirty="0">
                <a:ln w="0"/>
                <a:effectLst>
                  <a:outerShdw blurRad="38100" dist="38100" dir="2700000" algn="tl">
                    <a:srgbClr val="000000">
                      <a:alpha val="43137"/>
                    </a:srgbClr>
                  </a:outerShdw>
                </a:effectLst>
                <a:latin typeface="+mn-lt"/>
                <a:ea typeface="+mn-ea"/>
                <a:cs typeface="+mn-cs"/>
              </a:rPr>
              <a:t>S. Farinon</a:t>
            </a:r>
            <a:r>
              <a:rPr lang="it-IT" b="1" baseline="30000" dirty="0">
                <a:ln w="0"/>
                <a:effectLst>
                  <a:outerShdw blurRad="38100" dist="38100" dir="2700000" algn="tl">
                    <a:srgbClr val="000000">
                      <a:alpha val="43137"/>
                    </a:srgbClr>
                  </a:outerShdw>
                </a:effectLst>
              </a:rPr>
              <a:t>2</a:t>
            </a:r>
            <a:r>
              <a:rPr lang="it-IT" b="1" kern="1200" cap="none" spc="0" dirty="0">
                <a:ln w="0"/>
                <a:effectLst>
                  <a:outerShdw blurRad="38100" dist="38100" dir="2700000" algn="tl">
                    <a:srgbClr val="000000">
                      <a:alpha val="43137"/>
                    </a:srgbClr>
                  </a:outerShdw>
                </a:effectLst>
                <a:latin typeface="+mn-lt"/>
                <a:ea typeface="+mn-ea"/>
                <a:cs typeface="+mn-cs"/>
              </a:rPr>
              <a:t>, F. Mariani</a:t>
            </a:r>
            <a:r>
              <a:rPr lang="it-IT" b="1" baseline="30000" dirty="0">
                <a:ln w="0"/>
                <a:effectLst>
                  <a:outerShdw blurRad="38100" dist="38100" dir="2700000" algn="tl">
                    <a:srgbClr val="000000">
                      <a:alpha val="43137"/>
                    </a:srgbClr>
                  </a:outerShdw>
                </a:effectLst>
              </a:rPr>
              <a:t>1</a:t>
            </a:r>
            <a:r>
              <a:rPr lang="it-IT" b="1" kern="1200" cap="none" spc="0" dirty="0">
                <a:ln w="0"/>
                <a:effectLst>
                  <a:outerShdw blurRad="38100" dist="38100" dir="2700000" algn="tl">
                    <a:srgbClr val="000000">
                      <a:alpha val="43137"/>
                    </a:srgbClr>
                  </a:outerShdw>
                </a:effectLst>
                <a:latin typeface="+mn-lt"/>
                <a:ea typeface="+mn-ea"/>
                <a:cs typeface="+mn-cs"/>
              </a:rPr>
              <a:t>, S. Mariotto</a:t>
            </a:r>
            <a:r>
              <a:rPr lang="it-IT" b="1" baseline="30000" dirty="0">
                <a:ln w="0"/>
                <a:effectLst>
                  <a:outerShdw blurRad="38100" dist="38100" dir="2700000" algn="tl">
                    <a:srgbClr val="000000">
                      <a:alpha val="43137"/>
                    </a:srgbClr>
                  </a:outerShdw>
                </a:effectLst>
              </a:rPr>
              <a:t>3</a:t>
            </a:r>
            <a:r>
              <a:rPr lang="it-IT" b="1" kern="1200" cap="none" spc="0" dirty="0">
                <a:ln w="0"/>
                <a:effectLst>
                  <a:outerShdw blurRad="38100" dist="38100" dir="2700000" algn="tl">
                    <a:srgbClr val="000000">
                      <a:alpha val="43137"/>
                    </a:srgbClr>
                  </a:outerShdw>
                </a:effectLst>
                <a:latin typeface="+mn-lt"/>
                <a:ea typeface="+mn-ea"/>
                <a:cs typeface="+mn-cs"/>
              </a:rPr>
              <a:t> , A. Pampaloni</a:t>
            </a:r>
            <a:r>
              <a:rPr lang="it-IT" b="1" baseline="30000" dirty="0">
                <a:ln w="0"/>
                <a:effectLst>
                  <a:outerShdw blurRad="38100" dist="38100" dir="2700000" algn="tl">
                    <a:srgbClr val="000000">
                      <a:alpha val="43137"/>
                    </a:srgbClr>
                  </a:outerShdw>
                </a:effectLst>
              </a:rPr>
              <a:t>2</a:t>
            </a:r>
            <a:r>
              <a:rPr lang="it-IT" b="1" kern="1200" cap="none" spc="0" dirty="0">
                <a:ln w="0"/>
                <a:effectLst>
                  <a:outerShdw blurRad="38100" dist="38100" dir="2700000" algn="tl">
                    <a:srgbClr val="000000">
                      <a:alpha val="43137"/>
                    </a:srgbClr>
                  </a:outerShdw>
                </a:effectLst>
                <a:latin typeface="+mn-lt"/>
                <a:ea typeface="+mn-ea"/>
                <a:cs typeface="+mn-cs"/>
              </a:rPr>
              <a:t>, T. Salmi</a:t>
            </a:r>
            <a:r>
              <a:rPr lang="it-IT" b="1" baseline="30000" dirty="0">
                <a:ln w="0"/>
                <a:effectLst>
                  <a:outerShdw blurRad="38100" dist="38100" dir="2700000" algn="tl">
                    <a:srgbClr val="000000">
                      <a:alpha val="43137"/>
                    </a:srgbClr>
                  </a:outerShdw>
                </a:effectLst>
              </a:rPr>
              <a:t>4</a:t>
            </a:r>
          </a:p>
        </p:txBody>
      </p:sp>
      <p:cxnSp>
        <p:nvCxnSpPr>
          <p:cNvPr id="31" name="Straight Connector 30">
            <a:extLst>
              <a:ext uri="{FF2B5EF4-FFF2-40B4-BE49-F238E27FC236}">
                <a16:creationId xmlns:a16="http://schemas.microsoft.com/office/drawing/2014/main" id="{7051FB02-59EF-01B9-0CF8-25B27F05E917}"/>
              </a:ext>
            </a:extLst>
          </p:cNvPr>
          <p:cNvCxnSpPr>
            <a:cxnSpLocks/>
          </p:cNvCxnSpPr>
          <p:nvPr/>
        </p:nvCxnSpPr>
        <p:spPr>
          <a:xfrm>
            <a:off x="309173" y="3514631"/>
            <a:ext cx="5760000" cy="0"/>
          </a:xfrm>
          <a:prstGeom prst="line">
            <a:avLst/>
          </a:prstGeom>
          <a:ln w="28575" cap="rnd">
            <a:gradFill flip="none" rotWithShape="1">
              <a:gsLst>
                <a:gs pos="0">
                  <a:srgbClr val="FE383F"/>
                </a:gs>
                <a:gs pos="100000">
                  <a:srgbClr val="0F41CB"/>
                </a:gs>
              </a:gsLst>
              <a:lin ang="0" scaled="1"/>
              <a:tileRect/>
            </a:gradFill>
            <a:miter lim="800000"/>
          </a:ln>
          <a:effectLst>
            <a:softEdge rad="12700"/>
          </a:effectLst>
        </p:spPr>
        <p:style>
          <a:lnRef idx="1">
            <a:schemeClr val="accent1"/>
          </a:lnRef>
          <a:fillRef idx="0">
            <a:schemeClr val="accent1"/>
          </a:fillRef>
          <a:effectRef idx="0">
            <a:schemeClr val="accent1"/>
          </a:effectRef>
          <a:fontRef idx="minor">
            <a:schemeClr val="tx1"/>
          </a:fontRef>
        </p:style>
      </p:cxnSp>
      <p:pic>
        <p:nvPicPr>
          <p:cNvPr id="2" name="Image 15">
            <a:extLst>
              <a:ext uri="{FF2B5EF4-FFF2-40B4-BE49-F238E27FC236}">
                <a16:creationId xmlns:a16="http://schemas.microsoft.com/office/drawing/2014/main" id="{90F5D595-DE47-B9ED-E153-C0EEBDC5CA66}"/>
              </a:ext>
              <a:ext uri="{C183D7F6-B498-43B3-948B-1728B52AA6E4}">
                <adec:decorative xmlns:adec="http://schemas.microsoft.com/office/drawing/2017/decorative" val="0"/>
              </a:ext>
            </a:extLst>
          </p:cNvPr>
          <p:cNvPicPr>
            <a:picLocks noChangeAspect="1"/>
          </p:cNvPicPr>
          <p:nvPr/>
        </p:nvPicPr>
        <p:blipFill>
          <a:blip r:embed="rId7"/>
          <a:srcRect t="1734" r="68927" b="2132"/>
          <a:stretch/>
        </p:blipFill>
        <p:spPr>
          <a:xfrm>
            <a:off x="-39080" y="6142718"/>
            <a:ext cx="1085048" cy="701701"/>
          </a:xfrm>
          <a:prstGeom prst="rect">
            <a:avLst/>
          </a:prstGeom>
          <a:ln>
            <a:noFill/>
          </a:ln>
          <a:effectLst>
            <a:softEdge rad="31750"/>
          </a:effectLst>
        </p:spPr>
      </p:pic>
      <p:sp>
        <p:nvSpPr>
          <p:cNvPr id="3" name="TextBox 2">
            <a:extLst>
              <a:ext uri="{FF2B5EF4-FFF2-40B4-BE49-F238E27FC236}">
                <a16:creationId xmlns:a16="http://schemas.microsoft.com/office/drawing/2014/main" id="{93419E72-A28A-011A-4B61-1EA7F75D2813}"/>
              </a:ext>
            </a:extLst>
          </p:cNvPr>
          <p:cNvSpPr txBox="1"/>
          <p:nvPr/>
        </p:nvSpPr>
        <p:spPr>
          <a:xfrm>
            <a:off x="956049" y="6152549"/>
            <a:ext cx="2181857" cy="707886"/>
          </a:xfrm>
          <a:prstGeom prst="rect">
            <a:avLst/>
          </a:prstGeom>
          <a:noFill/>
        </p:spPr>
        <p:txBody>
          <a:bodyPr wrap="square">
            <a:spAutoFit/>
          </a:bodyPr>
          <a:lstStyle/>
          <a:p>
            <a:pPr algn="just"/>
            <a:r>
              <a:rPr kumimoji="0" lang="en-US" altLang="en-US" sz="800" i="0" u="none" strike="noStrike" cap="none" normalizeH="0" baseline="0" dirty="0">
                <a:ln>
                  <a:noFill/>
                </a:ln>
                <a:solidFill>
                  <a:schemeClr val="bg1"/>
                </a:solidFill>
                <a:effectLst/>
                <a:latin typeface="Arial Narrow" panose="020B0606020202030204" pitchFamily="34" charset="0"/>
                <a:cs typeface="Arial" panose="020B0604020202020204" pitchFamily="34" charset="0"/>
              </a:rPr>
              <a:t>Funded by the European Union (EU). Views and opinions expressed are however those of the author only and do not necessarily reflect those of the EU or European Research Executive Agency (REA). Neither the EU nor the REA can be held responsible for them.</a:t>
            </a:r>
            <a:endParaRPr lang="en-GB" sz="800" dirty="0">
              <a:solidFill>
                <a:schemeClr val="bg1"/>
              </a:solidFill>
              <a:latin typeface="Arial Narrow" panose="020B0606020202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2C88297-ED8F-D19C-9ED5-DCBA20379772}"/>
              </a:ext>
            </a:extLst>
          </p:cNvPr>
          <p:cNvSpPr/>
          <p:nvPr/>
        </p:nvSpPr>
        <p:spPr>
          <a:xfrm>
            <a:off x="3128621" y="6443370"/>
            <a:ext cx="4068167" cy="369332"/>
          </a:xfrm>
          <a:prstGeom prst="rect">
            <a:avLst/>
          </a:prstGeom>
          <a:noFill/>
          <a:effectLst/>
        </p:spPr>
        <p:txBody>
          <a:bodyPr wrap="square" lIns="91440" tIns="45720" rIns="91440" bIns="45720">
            <a:spAutoFit/>
          </a:bodyPr>
          <a:lstStyle/>
          <a:p>
            <a:pPr algn="ctr">
              <a:defRPr/>
            </a:pPr>
            <a:r>
              <a:rPr lang="en-US" b="1" i="1" dirty="0">
                <a:ln w="0"/>
                <a:effectLst>
                  <a:outerShdw blurRad="38100" dist="38100" dir="2700000" algn="tl">
                    <a:srgbClr val="000000">
                      <a:alpha val="43137"/>
                    </a:srgbClr>
                  </a:outerShdw>
                </a:effectLst>
              </a:rPr>
              <a:t>December 2024</a:t>
            </a:r>
            <a:endParaRPr lang="en-US" sz="2400" b="1" i="1" dirty="0">
              <a:ln w="0"/>
              <a:effectLst>
                <a:outerShdw blurRad="38100" dist="38100" dir="2700000" algn="tl">
                  <a:srgbClr val="000000">
                    <a:alpha val="43137"/>
                  </a:srgbClr>
                </a:outerShdw>
              </a:effectLst>
            </a:endParaRPr>
          </a:p>
        </p:txBody>
      </p:sp>
      <p:sp>
        <p:nvSpPr>
          <p:cNvPr id="8" name="Content Placeholder 5">
            <a:extLst>
              <a:ext uri="{FF2B5EF4-FFF2-40B4-BE49-F238E27FC236}">
                <a16:creationId xmlns:a16="http://schemas.microsoft.com/office/drawing/2014/main" id="{88107D42-6933-6A55-DFF9-31E2D22A224C}"/>
              </a:ext>
            </a:extLst>
          </p:cNvPr>
          <p:cNvSpPr txBox="1">
            <a:spLocks/>
          </p:cNvSpPr>
          <p:nvPr/>
        </p:nvSpPr>
        <p:spPr>
          <a:xfrm>
            <a:off x="6568818" y="2677374"/>
            <a:ext cx="6538947" cy="754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E3AA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E3AA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E3AA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E3AA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E3AA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it-IT" sz="2000" dirty="0">
              <a:solidFill>
                <a:schemeClr val="tx1"/>
              </a:solidFill>
            </a:endParaRPr>
          </a:p>
        </p:txBody>
      </p:sp>
      <p:pic>
        <p:nvPicPr>
          <p:cNvPr id="11" name="Immagine 4">
            <a:extLst>
              <a:ext uri="{FF2B5EF4-FFF2-40B4-BE49-F238E27FC236}">
                <a16:creationId xmlns:a16="http://schemas.microsoft.com/office/drawing/2014/main" id="{8B538134-1D0F-78DD-31A0-8AF480BAA075}"/>
              </a:ext>
            </a:extLst>
          </p:cNvPr>
          <p:cNvPicPr/>
          <p:nvPr/>
        </p:nvPicPr>
        <p:blipFill rotWithShape="1">
          <a:blip r:embed="rId8"/>
          <a:srcRect l="10338" t="16055" r="11693" b="14565"/>
          <a:stretch/>
        </p:blipFill>
        <p:spPr>
          <a:xfrm>
            <a:off x="2080035" y="320333"/>
            <a:ext cx="1160687" cy="668793"/>
          </a:xfrm>
          <a:prstGeom prst="rect">
            <a:avLst/>
          </a:prstGeom>
        </p:spPr>
      </p:pic>
      <p:pic>
        <p:nvPicPr>
          <p:cNvPr id="12" name="Picture 8" descr="A blue logo with a black background">
            <a:extLst>
              <a:ext uri="{FF2B5EF4-FFF2-40B4-BE49-F238E27FC236}">
                <a16:creationId xmlns:a16="http://schemas.microsoft.com/office/drawing/2014/main" id="{9808AB0D-1EC2-DB5D-D051-55A1ED12E724}"/>
              </a:ext>
            </a:extLst>
          </p:cNvPr>
          <p:cNvPicPr>
            <a:picLocks noChangeAspect="1"/>
          </p:cNvPicPr>
          <p:nvPr/>
        </p:nvPicPr>
        <p:blipFill rotWithShape="1">
          <a:blip r:embed="rId9"/>
          <a:srcRect l="21315" r="20838"/>
          <a:stretch/>
        </p:blipFill>
        <p:spPr>
          <a:xfrm>
            <a:off x="6546652" y="295472"/>
            <a:ext cx="756000" cy="735141"/>
          </a:xfrm>
          <a:prstGeom prst="rect">
            <a:avLst/>
          </a:prstGeom>
        </p:spPr>
      </p:pic>
      <p:pic>
        <p:nvPicPr>
          <p:cNvPr id="13" name="Picture 10" descr="A close-up of a logo&#10;&#10;Description automatically generated">
            <a:extLst>
              <a:ext uri="{FF2B5EF4-FFF2-40B4-BE49-F238E27FC236}">
                <a16:creationId xmlns:a16="http://schemas.microsoft.com/office/drawing/2014/main" id="{C0D27403-CD3B-4706-8194-33BE86240950}"/>
              </a:ext>
            </a:extLst>
          </p:cNvPr>
          <p:cNvPicPr>
            <a:picLocks noChangeAspect="1"/>
          </p:cNvPicPr>
          <p:nvPr/>
        </p:nvPicPr>
        <p:blipFill>
          <a:blip r:embed="rId10"/>
          <a:stretch>
            <a:fillRect/>
          </a:stretch>
        </p:blipFill>
        <p:spPr>
          <a:xfrm>
            <a:off x="3374977" y="415450"/>
            <a:ext cx="1366467" cy="525330"/>
          </a:xfrm>
          <a:prstGeom prst="rect">
            <a:avLst/>
          </a:prstGeom>
        </p:spPr>
      </p:pic>
      <p:sp>
        <p:nvSpPr>
          <p:cNvPr id="15" name="Rectangle 14">
            <a:extLst>
              <a:ext uri="{FF2B5EF4-FFF2-40B4-BE49-F238E27FC236}">
                <a16:creationId xmlns:a16="http://schemas.microsoft.com/office/drawing/2014/main" id="{0D06000D-E303-AF96-331F-0E9C08F7DF98}"/>
              </a:ext>
            </a:extLst>
          </p:cNvPr>
          <p:cNvSpPr/>
          <p:nvPr/>
        </p:nvSpPr>
        <p:spPr>
          <a:xfrm>
            <a:off x="119924" y="3716033"/>
            <a:ext cx="6448894" cy="523220"/>
          </a:xfrm>
          <a:prstGeom prst="rect">
            <a:avLst/>
          </a:prstGeom>
          <a:noFill/>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n w="0"/>
                <a:effectLst>
                  <a:outerShdw blurRad="38100" dist="38100" dir="2700000" algn="tl">
                    <a:srgbClr val="000000">
                      <a:alpha val="43137"/>
                    </a:srgbClr>
                  </a:outerShdw>
                </a:effectLst>
              </a:rPr>
              <a:t>MuCol Italia – Torino</a:t>
            </a:r>
            <a:endParaRPr lang="it-IT" sz="2400" b="1" baseline="30000" dirty="0">
              <a:ln w="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04091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2C68B-37E9-8320-A382-5271ED06EDB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56A47F-3CFE-FDB4-70E2-12BDAD223BC6}"/>
              </a:ext>
            </a:extLst>
          </p:cNvPr>
          <p:cNvSpPr>
            <a:spLocks noGrp="1"/>
          </p:cNvSpPr>
          <p:nvPr>
            <p:ph type="sldNum" sz="quarter" idx="4"/>
          </p:nvPr>
        </p:nvSpPr>
        <p:spPr/>
        <p:txBody>
          <a:bodyPr/>
          <a:lstStyle/>
          <a:p>
            <a:fld id="{A16AB2F8-5338-F742-A59E-35F5B82165E6}" type="slidenum">
              <a:rPr lang="en-GB" smtClean="0"/>
              <a:pPr/>
              <a:t>9</a:t>
            </a:fld>
            <a:endParaRPr lang="en-GB" dirty="0"/>
          </a:p>
        </p:txBody>
      </p:sp>
      <p:sp>
        <p:nvSpPr>
          <p:cNvPr id="33" name="Title 2">
            <a:extLst>
              <a:ext uri="{FF2B5EF4-FFF2-40B4-BE49-F238E27FC236}">
                <a16:creationId xmlns:a16="http://schemas.microsoft.com/office/drawing/2014/main" id="{1B085521-9B19-AC67-6514-F7ED1FDDF0BC}"/>
              </a:ext>
            </a:extLst>
          </p:cNvPr>
          <p:cNvSpPr>
            <a:spLocks noGrp="1"/>
          </p:cNvSpPr>
          <p:nvPr>
            <p:ph type="title"/>
          </p:nvPr>
        </p:nvSpPr>
        <p:spPr>
          <a:xfrm>
            <a:off x="2188923" y="186465"/>
            <a:ext cx="8091814" cy="681159"/>
          </a:xfrm>
          <a:prstGeom prst="rect">
            <a:avLst/>
          </a:prstGeom>
        </p:spPr>
        <p:txBody>
          <a:body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Method and Assumptions</a:t>
            </a:r>
            <a:endParaRPr lang="en-GB"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p:sp>
        <p:nvSpPr>
          <p:cNvPr id="12" name="TextBox 9">
            <a:extLst>
              <a:ext uri="{FF2B5EF4-FFF2-40B4-BE49-F238E27FC236}">
                <a16:creationId xmlns:a16="http://schemas.microsoft.com/office/drawing/2014/main" id="{D481599A-C5C3-FC06-CF8A-B2C25E843AC6}"/>
              </a:ext>
            </a:extLst>
          </p:cNvPr>
          <p:cNvSpPr txBox="1"/>
          <p:nvPr/>
        </p:nvSpPr>
        <p:spPr>
          <a:xfrm>
            <a:off x="378356" y="1144251"/>
            <a:ext cx="11433169" cy="1785104"/>
          </a:xfrm>
          <a:prstGeom prst="rect">
            <a:avLst/>
          </a:prstGeom>
          <a:noFill/>
        </p:spPr>
        <p:txBody>
          <a:bodyPr wrap="square">
            <a:spAutoFit/>
          </a:bodyPr>
          <a:lstStyle/>
          <a:p>
            <a:pPr marL="285750" indent="-285750">
              <a:buClr>
                <a:srgbClr val="FF0000"/>
              </a:buClr>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A Python code is used to implement the </a:t>
            </a:r>
            <a:r>
              <a:rPr lang="en-GB"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analytic formulas </a:t>
            </a:r>
            <a:r>
              <a:rPr lang="en-GB" dirty="0">
                <a:latin typeface="Calibri" panose="020F0502020204030204" pitchFamily="34" charset="0"/>
                <a:ea typeface="Calibri" panose="020F0502020204030204" pitchFamily="34" charset="0"/>
                <a:cs typeface="Calibri" panose="020F0502020204030204" pitchFamily="34" charset="0"/>
              </a:rPr>
              <a:t>for the cos-theta magnets in </a:t>
            </a:r>
            <a:r>
              <a:rPr lang="en-GB"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sector coil </a:t>
            </a:r>
            <a:r>
              <a:rPr lang="en-GB" dirty="0">
                <a:latin typeface="Calibri" panose="020F0502020204030204" pitchFamily="34" charset="0"/>
                <a:ea typeface="Calibri" panose="020F0502020204030204" pitchFamily="34" charset="0"/>
                <a:cs typeface="Calibri" panose="020F0502020204030204" pitchFamily="34" charset="0"/>
              </a:rPr>
              <a:t>approximation.</a:t>
            </a:r>
          </a:p>
          <a:p>
            <a:pPr marL="285750" indent="-285750">
              <a:buClr>
                <a:srgbClr val="FF0000"/>
              </a:buClr>
              <a:buFont typeface="Wingdings" panose="05000000000000000000" pitchFamily="2" charset="2"/>
              <a:buChar char="§"/>
            </a:pPr>
            <a:endParaRPr lang="en-GB" sz="1000" dirty="0">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
            </a:pPr>
            <a:r>
              <a:rPr lang="en-US"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Cost model</a:t>
            </a:r>
            <a:r>
              <a:rPr lang="en-US" dirty="0">
                <a:latin typeface="Calibri" panose="020F0502020204030204" pitchFamily="34" charset="0"/>
                <a:ea typeface="Calibri" panose="020F0502020204030204" pitchFamily="34" charset="0"/>
                <a:cs typeface="Calibri" panose="020F0502020204030204" pitchFamily="34" charset="0"/>
              </a:rPr>
              <a:t>: by setting an upper limit to the cost of the magnet, the maximum coil width can be calculated for each aperture, taking into account the other components.</a:t>
            </a:r>
            <a:endParaRPr lang="en-US" sz="1000" dirty="0">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
            </a:pPr>
            <a:endParaRPr lang="en-US" sz="1000" dirty="0">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a:t>
            </a: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protection scheme </a:t>
            </a:r>
            <a:r>
              <a:rPr lang="en-US" sz="1800" dirty="0">
                <a:latin typeface="Calibri" panose="020F0502020204030204" pitchFamily="34" charset="0"/>
                <a:ea typeface="Calibri" panose="020F0502020204030204" pitchFamily="34" charset="0"/>
                <a:cs typeface="Calibri" panose="020F0502020204030204" pitchFamily="34" charset="0"/>
              </a:rPr>
              <a:t>consists in QH (or CLIQ) for classical insulated coils, limiting the hotspot temperature and the stored energy in the coils.</a:t>
            </a:r>
            <a:endParaRPr lang="en-GB" dirty="0">
              <a:latin typeface="Calibri" panose="020F0502020204030204" pitchFamily="34" charset="0"/>
              <a:ea typeface="Calibri" panose="020F0502020204030204" pitchFamily="34" charset="0"/>
              <a:cs typeface="Calibri" panose="020F0502020204030204" pitchFamily="34" charset="0"/>
            </a:endParaRPr>
          </a:p>
        </p:txBody>
      </p:sp>
      <p:cxnSp>
        <p:nvCxnSpPr>
          <p:cNvPr id="13" name="Connettore diritto 1">
            <a:extLst>
              <a:ext uri="{FF2B5EF4-FFF2-40B4-BE49-F238E27FC236}">
                <a16:creationId xmlns:a16="http://schemas.microsoft.com/office/drawing/2014/main" id="{5584B78A-A923-1CF2-7C77-B6CB3E5C7FD8}"/>
              </a:ext>
            </a:extLst>
          </p:cNvPr>
          <p:cNvCxnSpPr>
            <a:cxnSpLocks/>
          </p:cNvCxnSpPr>
          <p:nvPr/>
        </p:nvCxnSpPr>
        <p:spPr>
          <a:xfrm>
            <a:off x="0" y="2993141"/>
            <a:ext cx="12192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4" name="Picture 9" descr="A diagram of a voltage&#10;&#10;Description automatically generated">
            <a:extLst>
              <a:ext uri="{FF2B5EF4-FFF2-40B4-BE49-F238E27FC236}">
                <a16:creationId xmlns:a16="http://schemas.microsoft.com/office/drawing/2014/main" id="{887B90B2-1304-9BA0-0405-86F9B23D2F9A}"/>
              </a:ext>
            </a:extLst>
          </p:cNvPr>
          <p:cNvPicPr>
            <a:picLocks noChangeAspect="1"/>
          </p:cNvPicPr>
          <p:nvPr/>
        </p:nvPicPr>
        <p:blipFill>
          <a:blip r:embed="rId2"/>
          <a:stretch>
            <a:fillRect/>
          </a:stretch>
        </p:blipFill>
        <p:spPr>
          <a:xfrm>
            <a:off x="128455" y="3237555"/>
            <a:ext cx="4664854" cy="3016646"/>
          </a:xfrm>
          <a:prstGeom prst="rect">
            <a:avLst/>
          </a:prstGeom>
        </p:spPr>
      </p:pic>
      <p:graphicFrame>
        <p:nvGraphicFramePr>
          <p:cNvPr id="15" name="Table 8">
            <a:extLst>
              <a:ext uri="{FF2B5EF4-FFF2-40B4-BE49-F238E27FC236}">
                <a16:creationId xmlns:a16="http://schemas.microsoft.com/office/drawing/2014/main" id="{D03B3A91-5065-4EE1-ABFF-C3EBC9DAA88D}"/>
              </a:ext>
            </a:extLst>
          </p:cNvPr>
          <p:cNvGraphicFramePr>
            <a:graphicFrameLocks noGrp="1"/>
          </p:cNvGraphicFramePr>
          <p:nvPr/>
        </p:nvGraphicFramePr>
        <p:xfrm>
          <a:off x="4968745" y="3901818"/>
          <a:ext cx="2369567" cy="1005840"/>
        </p:xfrm>
        <a:graphic>
          <a:graphicData uri="http://schemas.openxmlformats.org/drawingml/2006/table">
            <a:tbl>
              <a:tblPr firstRow="1" bandRow="1">
                <a:tableStyleId>{5C22544A-7EE6-4342-B048-85BDC9FD1C3A}</a:tableStyleId>
              </a:tblPr>
              <a:tblGrid>
                <a:gridCol w="1026224">
                  <a:extLst>
                    <a:ext uri="{9D8B030D-6E8A-4147-A177-3AD203B41FA5}">
                      <a16:colId xmlns:a16="http://schemas.microsoft.com/office/drawing/2014/main" val="1283212972"/>
                    </a:ext>
                  </a:extLst>
                </a:gridCol>
                <a:gridCol w="1343343">
                  <a:extLst>
                    <a:ext uri="{9D8B030D-6E8A-4147-A177-3AD203B41FA5}">
                      <a16:colId xmlns:a16="http://schemas.microsoft.com/office/drawing/2014/main" val="1865468436"/>
                    </a:ext>
                  </a:extLst>
                </a:gridCol>
              </a:tblGrid>
              <a:tr h="240339">
                <a:tc>
                  <a:txBody>
                    <a:bodyPr/>
                    <a:lstStyle/>
                    <a:p>
                      <a:r>
                        <a:rPr lang="en-US" sz="1600" dirty="0">
                          <a:latin typeface="Calibri" panose="020F0502020204030204" pitchFamily="34" charset="0"/>
                          <a:ea typeface="Calibri" panose="020F0502020204030204" pitchFamily="34" charset="0"/>
                          <a:cs typeface="Calibri" panose="020F0502020204030204" pitchFamily="34" charset="0"/>
                        </a:rPr>
                        <a:t>Materials</a:t>
                      </a:r>
                      <a:endParaRPr lang="en-GB" sz="1600" dirty="0">
                        <a:latin typeface="Calibri" panose="020F0502020204030204" pitchFamily="34" charset="0"/>
                        <a:ea typeface="Calibri" panose="020F0502020204030204" pitchFamily="34" charset="0"/>
                        <a:cs typeface="Calibri" panose="020F0502020204030204" pitchFamily="34" charset="0"/>
                      </a:endParaRPr>
                    </a:p>
                  </a:txBody>
                  <a:tcPr>
                    <a:solidFill>
                      <a:srgbClr val="1346C7"/>
                    </a:solidFill>
                  </a:tcPr>
                </a:tc>
                <a:tc>
                  <a:txBody>
                    <a:bodyPr/>
                    <a:lstStyle/>
                    <a:p>
                      <a:r>
                        <a:rPr lang="en-US" sz="1600" dirty="0">
                          <a:latin typeface="Calibri" panose="020F0502020204030204" pitchFamily="34" charset="0"/>
                          <a:ea typeface="Calibri" panose="020F0502020204030204" pitchFamily="34" charset="0"/>
                          <a:cs typeface="Calibri" panose="020F0502020204030204" pitchFamily="34" charset="0"/>
                        </a:rPr>
                        <a:t>Hotspot T [K]</a:t>
                      </a:r>
                      <a:endParaRPr lang="en-GB" sz="1600" dirty="0">
                        <a:latin typeface="Calibri" panose="020F0502020204030204" pitchFamily="34" charset="0"/>
                        <a:ea typeface="Calibri" panose="020F0502020204030204" pitchFamily="34" charset="0"/>
                        <a:cs typeface="Calibri" panose="020F0502020204030204" pitchFamily="34" charset="0"/>
                      </a:endParaRPr>
                    </a:p>
                  </a:txBody>
                  <a:tcPr>
                    <a:solidFill>
                      <a:srgbClr val="1346C7"/>
                    </a:solidFill>
                  </a:tcPr>
                </a:tc>
                <a:extLst>
                  <a:ext uri="{0D108BD9-81ED-4DB2-BD59-A6C34878D82A}">
                    <a16:rowId xmlns:a16="http://schemas.microsoft.com/office/drawing/2014/main" val="766179709"/>
                  </a:ext>
                </a:extLst>
              </a:tr>
              <a:tr h="240339">
                <a:tc>
                  <a:txBody>
                    <a:bodyPr/>
                    <a:lstStyle/>
                    <a:p>
                      <a:r>
                        <a:rPr lang="en-US" sz="1600" b="1" dirty="0">
                          <a:latin typeface="Calibri" panose="020F0502020204030204" pitchFamily="34" charset="0"/>
                          <a:ea typeface="Calibri" panose="020F0502020204030204" pitchFamily="34" charset="0"/>
                          <a:cs typeface="Calibri" panose="020F0502020204030204" pitchFamily="34" charset="0"/>
                        </a:rPr>
                        <a:t>Nb</a:t>
                      </a:r>
                      <a:r>
                        <a:rPr lang="en-US" sz="1600" b="1" baseline="-25000" dirty="0">
                          <a:latin typeface="Calibri" panose="020F0502020204030204" pitchFamily="34" charset="0"/>
                          <a:ea typeface="Calibri" panose="020F0502020204030204" pitchFamily="34" charset="0"/>
                          <a:cs typeface="Calibri" panose="020F0502020204030204" pitchFamily="34" charset="0"/>
                        </a:rPr>
                        <a:t>3</a:t>
                      </a:r>
                      <a:r>
                        <a:rPr lang="en-US" sz="16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Sn</a:t>
                      </a:r>
                      <a:endParaRPr lang="en-GB" sz="1600" b="1" dirty="0">
                        <a:latin typeface="Calibri" panose="020F0502020204030204" pitchFamily="34" charset="0"/>
                        <a:ea typeface="Calibri" panose="020F0502020204030204" pitchFamily="34" charset="0"/>
                        <a:cs typeface="Calibri" panose="020F0502020204030204" pitchFamily="34" charset="0"/>
                      </a:endParaRPr>
                    </a:p>
                  </a:txBody>
                  <a:tcPr>
                    <a:solidFill>
                      <a:srgbClr val="FC354C">
                        <a:alpha val="50196"/>
                      </a:srgbClr>
                    </a:solidFill>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350</a:t>
                      </a:r>
                      <a:endParaRPr lang="en-GB" sz="16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827453802"/>
                  </a:ext>
                </a:extLst>
              </a:tr>
              <a:tr h="240339">
                <a:tc>
                  <a:txBody>
                    <a:bodyPr/>
                    <a:lstStyle/>
                    <a:p>
                      <a:r>
                        <a:rPr lang="en-US" sz="1600" b="1" dirty="0">
                          <a:latin typeface="Calibri" panose="020F0502020204030204" pitchFamily="34" charset="0"/>
                          <a:ea typeface="Calibri" panose="020F0502020204030204" pitchFamily="34" charset="0"/>
                          <a:cs typeface="Calibri" panose="020F0502020204030204" pitchFamily="34" charset="0"/>
                        </a:rPr>
                        <a:t>ReBCO</a:t>
                      </a:r>
                      <a:endParaRPr lang="en-GB" sz="1600" b="1" dirty="0">
                        <a:latin typeface="Calibri" panose="020F0502020204030204" pitchFamily="34" charset="0"/>
                        <a:ea typeface="Calibri" panose="020F0502020204030204" pitchFamily="34" charset="0"/>
                        <a:cs typeface="Calibri" panose="020F0502020204030204" pitchFamily="34" charset="0"/>
                      </a:endParaRPr>
                    </a:p>
                  </a:txBody>
                  <a:tcPr>
                    <a:solidFill>
                      <a:srgbClr val="FC354C">
                        <a:alpha val="50196"/>
                      </a:srgbClr>
                    </a:solidFill>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200</a:t>
                      </a:r>
                      <a:endParaRPr lang="en-GB" sz="16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19311380"/>
                  </a:ext>
                </a:extLst>
              </a:tr>
            </a:tbl>
          </a:graphicData>
        </a:graphic>
      </p:graphicFrame>
      <p:pic>
        <p:nvPicPr>
          <p:cNvPr id="16" name="Immagine 7" descr="Immagine che contiene testo, schermata, linea, diagramma&#10;&#10;Descrizione generata automaticamente">
            <a:extLst>
              <a:ext uri="{FF2B5EF4-FFF2-40B4-BE49-F238E27FC236}">
                <a16:creationId xmlns:a16="http://schemas.microsoft.com/office/drawing/2014/main" id="{F80218A8-75AD-CB68-1755-BAC9A2C684F9}"/>
              </a:ext>
            </a:extLst>
          </p:cNvPr>
          <p:cNvPicPr>
            <a:picLocks noChangeAspect="1"/>
          </p:cNvPicPr>
          <p:nvPr/>
        </p:nvPicPr>
        <p:blipFill rotWithShape="1">
          <a:blip r:embed="rId3">
            <a:extLst>
              <a:ext uri="{28A0092B-C50C-407E-A947-70E740481C1C}">
                <a14:useLocalDpi xmlns:a14="http://schemas.microsoft.com/office/drawing/2010/main" val="0"/>
              </a:ext>
            </a:extLst>
          </a:blip>
          <a:srcRect l="4833" t="2043" r="1603"/>
          <a:stretch/>
        </p:blipFill>
        <p:spPr>
          <a:xfrm>
            <a:off x="7639519" y="4255322"/>
            <a:ext cx="3907145" cy="1980734"/>
          </a:xfrm>
          <a:prstGeom prst="rect">
            <a:avLst/>
          </a:prstGeom>
          <a:effectLst>
            <a:outerShdw blurRad="63500" sx="102000" sy="102000" algn="ctr" rotWithShape="0">
              <a:prstClr val="black">
                <a:alpha val="40000"/>
              </a:prstClr>
            </a:outerShdw>
          </a:effectLst>
        </p:spPr>
      </p:pic>
      <p:sp>
        <p:nvSpPr>
          <p:cNvPr id="17" name="CasellaDiTesto 9">
            <a:extLst>
              <a:ext uri="{FF2B5EF4-FFF2-40B4-BE49-F238E27FC236}">
                <a16:creationId xmlns:a16="http://schemas.microsoft.com/office/drawing/2014/main" id="{DA2911D3-2430-8C17-701E-AAB81FCAAD87}"/>
              </a:ext>
            </a:extLst>
          </p:cNvPr>
          <p:cNvSpPr txBox="1"/>
          <p:nvPr/>
        </p:nvSpPr>
        <p:spPr>
          <a:xfrm>
            <a:off x="5189352" y="5093678"/>
            <a:ext cx="2020593" cy="1077218"/>
          </a:xfrm>
          <a:prstGeom prst="rect">
            <a:avLst/>
          </a:prstGeom>
          <a:noFill/>
          <a:ln>
            <a:solidFill>
              <a:schemeClr val="tx1"/>
            </a:solidFill>
          </a:ln>
        </p:spPr>
        <p:txBody>
          <a:bodyPr wrap="square">
            <a:spAutoFit/>
          </a:bodyPr>
          <a:lstStyle/>
          <a:p>
            <a:pPr algn="ctr"/>
            <a:r>
              <a:rPr lang="en-US" sz="1200" i="1" u="sng" dirty="0">
                <a:solidFill>
                  <a:srgbClr val="00B0F0"/>
                </a:solidFill>
              </a:rPr>
              <a:t>Courtesy of </a:t>
            </a:r>
            <a:r>
              <a:rPr lang="en-US" sz="1200" i="1" u="sng" dirty="0" err="1">
                <a:solidFill>
                  <a:srgbClr val="00B0F0"/>
                </a:solidFill>
              </a:rPr>
              <a:t>Tiina</a:t>
            </a:r>
            <a:r>
              <a:rPr lang="en-US" sz="1200" i="1" u="sng" dirty="0">
                <a:solidFill>
                  <a:srgbClr val="00B0F0"/>
                </a:solidFill>
              </a:rPr>
              <a:t> Salmi  </a:t>
            </a:r>
            <a:r>
              <a:rPr lang="en-US" sz="1200" i="1" u="sng" dirty="0">
                <a:solidFill>
                  <a:srgbClr val="00B0F0"/>
                </a:solidFill>
                <a:hlinkClick r:id="rId4">
                  <a:extLst>
                    <a:ext uri="{A12FA001-AC4F-418D-AE19-62706E023703}">
                      <ahyp:hlinkClr xmlns:ahyp="http://schemas.microsoft.com/office/drawing/2018/hyperlinkcolor" val="tx"/>
                    </a:ext>
                  </a:extLst>
                </a:hlinkClick>
              </a:rPr>
              <a:t>https://indico.cern.ch/event/1240045/</a:t>
            </a:r>
            <a:endParaRPr lang="en-US" sz="1200" i="1" u="sng" dirty="0">
              <a:solidFill>
                <a:srgbClr val="00B0F0"/>
              </a:solidFill>
            </a:endParaRPr>
          </a:p>
          <a:p>
            <a:pPr algn="ctr"/>
            <a:endParaRPr lang="en-US" sz="1200" i="1" u="sng" dirty="0"/>
          </a:p>
          <a:p>
            <a:pPr algn="ctr"/>
            <a:endParaRPr lang="en-US" sz="800" i="1" u="sng" dirty="0"/>
          </a:p>
          <a:p>
            <a:pPr algn="ctr"/>
            <a:r>
              <a:rPr lang="en-US" sz="800" i="1" u="sng" dirty="0"/>
              <a:t> </a:t>
            </a:r>
            <a:endParaRPr lang="it-IT" sz="800" i="1" u="sng" dirty="0"/>
          </a:p>
        </p:txBody>
      </p:sp>
      <p:sp>
        <p:nvSpPr>
          <p:cNvPr id="18" name="CasellaDiTesto 11">
            <a:extLst>
              <a:ext uri="{FF2B5EF4-FFF2-40B4-BE49-F238E27FC236}">
                <a16:creationId xmlns:a16="http://schemas.microsoft.com/office/drawing/2014/main" id="{EE37E695-E5DA-C472-66AB-09F4F84CFC49}"/>
              </a:ext>
            </a:extLst>
          </p:cNvPr>
          <p:cNvSpPr txBox="1"/>
          <p:nvPr/>
        </p:nvSpPr>
        <p:spPr>
          <a:xfrm>
            <a:off x="6842251" y="3044918"/>
            <a:ext cx="5219175" cy="1138773"/>
          </a:xfrm>
          <a:prstGeom prst="rect">
            <a:avLst/>
          </a:prstGeom>
          <a:noFill/>
        </p:spPr>
        <p:txBody>
          <a:bodyPr wrap="square">
            <a:spAutoFit/>
          </a:bodyPr>
          <a:lstStyle/>
          <a:p>
            <a:r>
              <a:rPr lang="fi-FI" sz="1700" dirty="0">
                <a:latin typeface="Calibri" panose="020F0502020204030204" pitchFamily="34" charset="0"/>
                <a:ea typeface="Calibri" panose="020F0502020204030204" pitchFamily="34" charset="0"/>
                <a:cs typeface="Calibri" panose="020F0502020204030204" pitchFamily="34" charset="0"/>
              </a:rPr>
              <a:t>For the ReBCO, high cost requires small coil and very high current density </a:t>
            </a:r>
            <a:r>
              <a:rPr lang="fi-FI" sz="17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fi-FI" sz="1700" u="sng"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Protection will be a limiting factor </a:t>
            </a:r>
          </a:p>
          <a:p>
            <a:pPr lvl="1">
              <a:buClr>
                <a:srgbClr val="FF0000"/>
              </a:buClr>
            </a:pPr>
            <a:r>
              <a:rPr lang="fi-FI" sz="17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fi-FI" sz="1700" b="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Need to devise alternative protection schemes!</a:t>
            </a:r>
          </a:p>
          <a:p>
            <a:pPr marL="914400" lvl="2" indent="0">
              <a:buClr>
                <a:srgbClr val="FF0000"/>
              </a:buClr>
              <a:buNone/>
            </a:pPr>
            <a:r>
              <a:rPr lang="fi-FI" sz="1700" b="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fi-FI" sz="1700" b="1" dirty="0">
                <a:latin typeface="Calibri" panose="020F0502020204030204" pitchFamily="34" charset="0"/>
                <a:ea typeface="Calibri" panose="020F0502020204030204" pitchFamily="34" charset="0"/>
                <a:cs typeface="Calibri" panose="020F0502020204030204" pitchFamily="34" charset="0"/>
              </a:rPr>
              <a:t>Non-Insulated and Metal-Insulated coils</a:t>
            </a:r>
            <a:endParaRPr lang="fi-FI" sz="1700" b="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p:txBody>
      </p:sp>
      <p:sp>
        <p:nvSpPr>
          <p:cNvPr id="19" name="CasellaDiTesto 16">
            <a:extLst>
              <a:ext uri="{FF2B5EF4-FFF2-40B4-BE49-F238E27FC236}">
                <a16:creationId xmlns:a16="http://schemas.microsoft.com/office/drawing/2014/main" id="{4079A4F2-AF51-2640-2604-85416E6E0F49}"/>
              </a:ext>
            </a:extLst>
          </p:cNvPr>
          <p:cNvSpPr txBox="1"/>
          <p:nvPr/>
        </p:nvSpPr>
        <p:spPr>
          <a:xfrm>
            <a:off x="2493881" y="3255361"/>
            <a:ext cx="1659777" cy="276999"/>
          </a:xfrm>
          <a:prstGeom prst="rect">
            <a:avLst/>
          </a:prstGeom>
          <a:noFill/>
        </p:spPr>
        <p:txBody>
          <a:bodyPr wrap="square">
            <a:spAutoFit/>
          </a:bodyPr>
          <a:lstStyle/>
          <a:p>
            <a:r>
              <a:rPr lang="fi-FI"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40 ms protection delay</a:t>
            </a:r>
            <a:endParaRPr lang="it-IT" sz="1200" dirty="0"/>
          </a:p>
        </p:txBody>
      </p:sp>
      <p:cxnSp>
        <p:nvCxnSpPr>
          <p:cNvPr id="20" name="Connettore 2 18">
            <a:extLst>
              <a:ext uri="{FF2B5EF4-FFF2-40B4-BE49-F238E27FC236}">
                <a16:creationId xmlns:a16="http://schemas.microsoft.com/office/drawing/2014/main" id="{1F4D5E3D-ADA7-A1A0-8E85-592D91809014}"/>
              </a:ext>
            </a:extLst>
          </p:cNvPr>
          <p:cNvCxnSpPr>
            <a:cxnSpLocks/>
            <a:endCxn id="19" idx="1"/>
          </p:cNvCxnSpPr>
          <p:nvPr/>
        </p:nvCxnSpPr>
        <p:spPr>
          <a:xfrm flipV="1">
            <a:off x="1854230" y="3393861"/>
            <a:ext cx="639651" cy="246766"/>
          </a:xfrm>
          <a:prstGeom prst="straightConnector1">
            <a:avLst/>
          </a:prstGeom>
          <a:ln>
            <a:solidFill>
              <a:srgbClr val="7030A0"/>
            </a:solidFill>
            <a:tailEnd type="triangle"/>
          </a:ln>
        </p:spPr>
        <p:style>
          <a:lnRef idx="2">
            <a:schemeClr val="dk1"/>
          </a:lnRef>
          <a:fillRef idx="0">
            <a:schemeClr val="dk1"/>
          </a:fillRef>
          <a:effectRef idx="1">
            <a:schemeClr val="dk1"/>
          </a:effectRef>
          <a:fontRef idx="minor">
            <a:schemeClr val="tx1"/>
          </a:fontRef>
        </p:style>
      </p:cxnSp>
      <p:pic>
        <p:nvPicPr>
          <p:cNvPr id="21" name="Picture 10" descr="A close-up of a logo&#10;&#10;Description automatically generated">
            <a:extLst>
              <a:ext uri="{FF2B5EF4-FFF2-40B4-BE49-F238E27FC236}">
                <a16:creationId xmlns:a16="http://schemas.microsoft.com/office/drawing/2014/main" id="{A883D9F4-7761-252F-1648-5A2188697E28}"/>
              </a:ext>
            </a:extLst>
          </p:cNvPr>
          <p:cNvPicPr>
            <a:picLocks noChangeAspect="1"/>
          </p:cNvPicPr>
          <p:nvPr/>
        </p:nvPicPr>
        <p:blipFill>
          <a:blip r:embed="rId5"/>
          <a:stretch>
            <a:fillRect/>
          </a:stretch>
        </p:blipFill>
        <p:spPr>
          <a:xfrm>
            <a:off x="5366026" y="5511551"/>
            <a:ext cx="1482912" cy="570097"/>
          </a:xfrm>
          <a:prstGeom prst="rect">
            <a:avLst/>
          </a:prstGeom>
        </p:spPr>
      </p:pic>
    </p:spTree>
    <p:extLst>
      <p:ext uri="{BB962C8B-B14F-4D97-AF65-F5344CB8AC3E}">
        <p14:creationId xmlns:p14="http://schemas.microsoft.com/office/powerpoint/2010/main" val="2016406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78466-7A75-2455-2282-5D9DBE74982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A9BA78-EC1E-153D-21EB-21B062448195}"/>
              </a:ext>
            </a:extLst>
          </p:cNvPr>
          <p:cNvSpPr>
            <a:spLocks noGrp="1"/>
          </p:cNvSpPr>
          <p:nvPr>
            <p:ph type="sldNum" sz="quarter" idx="4"/>
          </p:nvPr>
        </p:nvSpPr>
        <p:spPr/>
        <p:txBody>
          <a:bodyPr/>
          <a:lstStyle/>
          <a:p>
            <a:fld id="{A16AB2F8-5338-F742-A59E-35F5B82165E6}" type="slidenum">
              <a:rPr lang="en-GB" smtClean="0"/>
              <a:pPr/>
              <a:t>10</a:t>
            </a:fld>
            <a:endParaRPr lang="en-GB" dirty="0"/>
          </a:p>
        </p:txBody>
      </p:sp>
      <p:sp>
        <p:nvSpPr>
          <p:cNvPr id="33" name="Title 2">
            <a:extLst>
              <a:ext uri="{FF2B5EF4-FFF2-40B4-BE49-F238E27FC236}">
                <a16:creationId xmlns:a16="http://schemas.microsoft.com/office/drawing/2014/main" id="{AC04D533-A7C4-57D7-4B48-867FC8DE1B2F}"/>
              </a:ext>
            </a:extLst>
          </p:cNvPr>
          <p:cNvSpPr>
            <a:spLocks noGrp="1"/>
          </p:cNvSpPr>
          <p:nvPr>
            <p:ph type="title"/>
          </p:nvPr>
        </p:nvSpPr>
        <p:spPr>
          <a:xfrm>
            <a:off x="2188923" y="186465"/>
            <a:ext cx="8091814" cy="681159"/>
          </a:xfrm>
          <a:prstGeom prst="rect">
            <a:avLst/>
          </a:prstGeom>
        </p:spPr>
        <p:txBody>
          <a:body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Method and Assumptions</a:t>
            </a:r>
            <a:endParaRPr lang="en-GB"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p:sp>
        <p:nvSpPr>
          <p:cNvPr id="9" name="TextBox 9">
            <a:extLst>
              <a:ext uri="{FF2B5EF4-FFF2-40B4-BE49-F238E27FC236}">
                <a16:creationId xmlns:a16="http://schemas.microsoft.com/office/drawing/2014/main" id="{070726CC-009C-A6AB-F2E7-FAF50C9A7B45}"/>
              </a:ext>
            </a:extLst>
          </p:cNvPr>
          <p:cNvSpPr txBox="1"/>
          <p:nvPr/>
        </p:nvSpPr>
        <p:spPr>
          <a:xfrm>
            <a:off x="378356" y="1144251"/>
            <a:ext cx="11433169" cy="2492990"/>
          </a:xfrm>
          <a:prstGeom prst="rect">
            <a:avLst/>
          </a:prstGeom>
          <a:noFill/>
        </p:spPr>
        <p:txBody>
          <a:bodyPr wrap="square">
            <a:spAutoFit/>
          </a:bodyPr>
          <a:lstStyle/>
          <a:p>
            <a:pPr marL="285750" indent="-285750">
              <a:buClr>
                <a:srgbClr val="FF0000"/>
              </a:buClr>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A Python code is used to implement the </a:t>
            </a:r>
            <a:r>
              <a:rPr lang="en-GB"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analytic formulas </a:t>
            </a:r>
            <a:r>
              <a:rPr lang="en-GB" dirty="0">
                <a:latin typeface="Calibri" panose="020F0502020204030204" pitchFamily="34" charset="0"/>
                <a:ea typeface="Calibri" panose="020F0502020204030204" pitchFamily="34" charset="0"/>
                <a:cs typeface="Calibri" panose="020F0502020204030204" pitchFamily="34" charset="0"/>
              </a:rPr>
              <a:t>for the cos-theta magnets in </a:t>
            </a:r>
            <a:r>
              <a:rPr lang="en-GB"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sector coil </a:t>
            </a:r>
            <a:r>
              <a:rPr lang="en-GB" dirty="0">
                <a:latin typeface="Calibri" panose="020F0502020204030204" pitchFamily="34" charset="0"/>
                <a:ea typeface="Calibri" panose="020F0502020204030204" pitchFamily="34" charset="0"/>
                <a:cs typeface="Calibri" panose="020F0502020204030204" pitchFamily="34" charset="0"/>
              </a:rPr>
              <a:t>approximation.</a:t>
            </a:r>
          </a:p>
          <a:p>
            <a:pPr marL="285750" indent="-285750">
              <a:buClr>
                <a:srgbClr val="FF0000"/>
              </a:buClr>
              <a:buFont typeface="Wingdings" panose="05000000000000000000" pitchFamily="2" charset="2"/>
              <a:buChar char="§"/>
            </a:pPr>
            <a:endParaRPr lang="en-GB" sz="1000" dirty="0">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
            </a:pPr>
            <a:r>
              <a:rPr lang="en-US"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Cost model</a:t>
            </a:r>
            <a:r>
              <a:rPr lang="en-US" dirty="0">
                <a:latin typeface="Calibri" panose="020F0502020204030204" pitchFamily="34" charset="0"/>
                <a:ea typeface="Calibri" panose="020F0502020204030204" pitchFamily="34" charset="0"/>
                <a:cs typeface="Calibri" panose="020F0502020204030204" pitchFamily="34" charset="0"/>
              </a:rPr>
              <a:t>: by setting an upper limit to the cost of the magnet, the maximum coil width can be calculated for each aperture, taking into account the other components.</a:t>
            </a:r>
            <a:endParaRPr lang="en-US" sz="1000" dirty="0">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
            </a:pPr>
            <a:endParaRPr lang="en-US" sz="1000" dirty="0">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a:t>
            </a: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protection scheme </a:t>
            </a:r>
            <a:r>
              <a:rPr lang="en-US" sz="1800" dirty="0">
                <a:latin typeface="Calibri" panose="020F0502020204030204" pitchFamily="34" charset="0"/>
                <a:ea typeface="Calibri" panose="020F0502020204030204" pitchFamily="34" charset="0"/>
                <a:cs typeface="Calibri" panose="020F0502020204030204" pitchFamily="34" charset="0"/>
              </a:rPr>
              <a:t>consists in QH (or CLIQ) for classical insulated coils, limiting the hotspot temperature and the stored energy in the coils.</a:t>
            </a:r>
          </a:p>
          <a:p>
            <a:pPr marL="285750" indent="-285750">
              <a:buClr>
                <a:srgbClr val="FF0000"/>
              </a:buClr>
              <a:buFont typeface="Wingdings" panose="05000000000000000000" pitchFamily="2" charset="2"/>
              <a:buChar char="§"/>
            </a:pPr>
            <a:endParaRPr lang="en-US" sz="1000" dirty="0">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
            </a:pPr>
            <a:r>
              <a:rPr lang="en-US" sz="1800" dirty="0">
                <a:latin typeface="Calibri" panose="020F0502020204030204" pitchFamily="34" charset="0"/>
                <a:ea typeface="Calibri" panose="020F0502020204030204" pitchFamily="34" charset="0"/>
                <a:cs typeface="Calibri" panose="020F0502020204030204" pitchFamily="34" charset="0"/>
              </a:rPr>
              <a:t>The </a:t>
            </a: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margin limit </a:t>
            </a:r>
            <a:r>
              <a:rPr lang="en-US" sz="1800" dirty="0">
                <a:latin typeface="Calibri" panose="020F0502020204030204" pitchFamily="34" charset="0"/>
                <a:ea typeface="Calibri" panose="020F0502020204030204" pitchFamily="34" charset="0"/>
                <a:cs typeface="Calibri" panose="020F0502020204030204" pitchFamily="34" charset="0"/>
              </a:rPr>
              <a:t>is the limit due to the SC material itself, starting from the </a:t>
            </a:r>
            <a:r>
              <a:rPr lang="en-US" sz="1800" dirty="0" err="1">
                <a:latin typeface="Calibri" panose="020F0502020204030204" pitchFamily="34" charset="0"/>
                <a:ea typeface="Calibri" panose="020F0502020204030204" pitchFamily="34" charset="0"/>
                <a:cs typeface="Calibri" panose="020F0502020204030204" pitchFamily="34" charset="0"/>
              </a:rPr>
              <a:t>Bottura’s</a:t>
            </a:r>
            <a:r>
              <a:rPr lang="en-US" sz="1800" dirty="0">
                <a:latin typeface="Calibri" panose="020F0502020204030204" pitchFamily="34" charset="0"/>
                <a:ea typeface="Calibri" panose="020F0502020204030204" pitchFamily="34" charset="0"/>
                <a:cs typeface="Calibri" panose="020F0502020204030204" pitchFamily="34" charset="0"/>
              </a:rPr>
              <a:t> fit for the critical current density.</a:t>
            </a:r>
            <a:endParaRPr lang="en-GB" dirty="0">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
            </a:pPr>
            <a:endParaRPr lang="en-GB" dirty="0">
              <a:latin typeface="Calibri" panose="020F0502020204030204" pitchFamily="34" charset="0"/>
              <a:ea typeface="Calibri" panose="020F0502020204030204" pitchFamily="34" charset="0"/>
              <a:cs typeface="Calibri" panose="020F0502020204030204" pitchFamily="34" charset="0"/>
            </a:endParaRPr>
          </a:p>
        </p:txBody>
      </p:sp>
      <p:cxnSp>
        <p:nvCxnSpPr>
          <p:cNvPr id="10" name="Connettore diritto 1">
            <a:extLst>
              <a:ext uri="{FF2B5EF4-FFF2-40B4-BE49-F238E27FC236}">
                <a16:creationId xmlns:a16="http://schemas.microsoft.com/office/drawing/2014/main" id="{8523D1EB-A23C-BE20-53C0-964823368F2C}"/>
              </a:ext>
            </a:extLst>
          </p:cNvPr>
          <p:cNvCxnSpPr>
            <a:cxnSpLocks/>
          </p:cNvCxnSpPr>
          <p:nvPr/>
        </p:nvCxnSpPr>
        <p:spPr>
          <a:xfrm>
            <a:off x="0" y="3453625"/>
            <a:ext cx="12192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aphicFrame>
        <p:nvGraphicFramePr>
          <p:cNvPr id="11" name="Table 8">
            <a:extLst>
              <a:ext uri="{FF2B5EF4-FFF2-40B4-BE49-F238E27FC236}">
                <a16:creationId xmlns:a16="http://schemas.microsoft.com/office/drawing/2014/main" id="{E80352F4-64D8-143D-0F1F-82DFE0A4CA2B}"/>
              </a:ext>
            </a:extLst>
          </p:cNvPr>
          <p:cNvGraphicFramePr>
            <a:graphicFrameLocks noGrp="1"/>
          </p:cNvGraphicFramePr>
          <p:nvPr/>
        </p:nvGraphicFramePr>
        <p:xfrm>
          <a:off x="7941615" y="3711316"/>
          <a:ext cx="3789871" cy="1005840"/>
        </p:xfrm>
        <a:graphic>
          <a:graphicData uri="http://schemas.openxmlformats.org/drawingml/2006/table">
            <a:tbl>
              <a:tblPr firstRow="1" bandRow="1">
                <a:tableStyleId>{5C22544A-7EE6-4342-B048-85BDC9FD1C3A}</a:tableStyleId>
              </a:tblPr>
              <a:tblGrid>
                <a:gridCol w="1026224">
                  <a:extLst>
                    <a:ext uri="{9D8B030D-6E8A-4147-A177-3AD203B41FA5}">
                      <a16:colId xmlns:a16="http://schemas.microsoft.com/office/drawing/2014/main" val="1283212972"/>
                    </a:ext>
                  </a:extLst>
                </a:gridCol>
                <a:gridCol w="1506855">
                  <a:extLst>
                    <a:ext uri="{9D8B030D-6E8A-4147-A177-3AD203B41FA5}">
                      <a16:colId xmlns:a16="http://schemas.microsoft.com/office/drawing/2014/main" val="1865468436"/>
                    </a:ext>
                  </a:extLst>
                </a:gridCol>
                <a:gridCol w="1256792">
                  <a:extLst>
                    <a:ext uri="{9D8B030D-6E8A-4147-A177-3AD203B41FA5}">
                      <a16:colId xmlns:a16="http://schemas.microsoft.com/office/drawing/2014/main" val="1397215111"/>
                    </a:ext>
                  </a:extLst>
                </a:gridCol>
              </a:tblGrid>
              <a:tr h="240339">
                <a:tc>
                  <a:txBody>
                    <a:bodyPr/>
                    <a:lstStyle/>
                    <a:p>
                      <a:r>
                        <a:rPr lang="en-US" sz="1600" dirty="0">
                          <a:latin typeface="Calibri" panose="020F0502020204030204" pitchFamily="34" charset="0"/>
                          <a:ea typeface="Calibri" panose="020F0502020204030204" pitchFamily="34" charset="0"/>
                          <a:cs typeface="Calibri" panose="020F0502020204030204" pitchFamily="34" charset="0"/>
                        </a:rPr>
                        <a:t>Materials</a:t>
                      </a:r>
                      <a:endParaRPr lang="en-GB" sz="1600" dirty="0">
                        <a:latin typeface="Calibri" panose="020F0502020204030204" pitchFamily="34" charset="0"/>
                        <a:ea typeface="Calibri" panose="020F0502020204030204" pitchFamily="34" charset="0"/>
                        <a:cs typeface="Calibri" panose="020F0502020204030204" pitchFamily="34" charset="0"/>
                      </a:endParaRPr>
                    </a:p>
                  </a:txBody>
                  <a:tcPr>
                    <a:solidFill>
                      <a:srgbClr val="1346C7"/>
                    </a:solidFill>
                  </a:tcPr>
                </a:tc>
                <a:tc>
                  <a:txBody>
                    <a:bodyPr/>
                    <a:lstStyle/>
                    <a:p>
                      <a:r>
                        <a:rPr lang="en-US" sz="1600" dirty="0">
                          <a:latin typeface="Calibri" panose="020F0502020204030204" pitchFamily="34" charset="0"/>
                          <a:ea typeface="Calibri" panose="020F0502020204030204" pitchFamily="34" charset="0"/>
                          <a:cs typeface="Calibri" panose="020F0502020204030204" pitchFamily="34" charset="0"/>
                        </a:rPr>
                        <a:t>Operating T [K]</a:t>
                      </a:r>
                      <a:endParaRPr lang="en-GB" sz="1600" dirty="0">
                        <a:latin typeface="Calibri" panose="020F0502020204030204" pitchFamily="34" charset="0"/>
                        <a:ea typeface="Calibri" panose="020F0502020204030204" pitchFamily="34" charset="0"/>
                        <a:cs typeface="Calibri" panose="020F0502020204030204" pitchFamily="34" charset="0"/>
                      </a:endParaRPr>
                    </a:p>
                  </a:txBody>
                  <a:tcPr>
                    <a:solidFill>
                      <a:srgbClr val="1346C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ea typeface="Calibri" panose="020F0502020204030204" pitchFamily="34" charset="0"/>
                          <a:cs typeface="Calibri" panose="020F0502020204030204" pitchFamily="34" charset="0"/>
                        </a:rPr>
                        <a:t>T margin [K]</a:t>
                      </a:r>
                      <a:endParaRPr lang="en-GB" sz="1600" dirty="0">
                        <a:latin typeface="Calibri" panose="020F0502020204030204" pitchFamily="34" charset="0"/>
                        <a:ea typeface="Calibri" panose="020F0502020204030204" pitchFamily="34" charset="0"/>
                        <a:cs typeface="Calibri" panose="020F0502020204030204" pitchFamily="34" charset="0"/>
                      </a:endParaRPr>
                    </a:p>
                  </a:txBody>
                  <a:tcPr>
                    <a:solidFill>
                      <a:srgbClr val="1346C7"/>
                    </a:solidFill>
                  </a:tcPr>
                </a:tc>
                <a:extLst>
                  <a:ext uri="{0D108BD9-81ED-4DB2-BD59-A6C34878D82A}">
                    <a16:rowId xmlns:a16="http://schemas.microsoft.com/office/drawing/2014/main" val="766179709"/>
                  </a:ext>
                </a:extLst>
              </a:tr>
              <a:tr h="240339">
                <a:tc>
                  <a:txBody>
                    <a:bodyPr/>
                    <a:lstStyle/>
                    <a:p>
                      <a:r>
                        <a:rPr lang="en-US" sz="1600" b="1" dirty="0">
                          <a:latin typeface="Calibri" panose="020F0502020204030204" pitchFamily="34" charset="0"/>
                          <a:ea typeface="Calibri" panose="020F0502020204030204" pitchFamily="34" charset="0"/>
                          <a:cs typeface="Calibri" panose="020F0502020204030204" pitchFamily="34" charset="0"/>
                        </a:rPr>
                        <a:t>Nb</a:t>
                      </a:r>
                      <a:r>
                        <a:rPr lang="en-US" sz="1600" b="1" baseline="-25000" dirty="0">
                          <a:latin typeface="Calibri" panose="020F0502020204030204" pitchFamily="34" charset="0"/>
                          <a:ea typeface="Calibri" panose="020F0502020204030204" pitchFamily="34" charset="0"/>
                          <a:cs typeface="Calibri" panose="020F0502020204030204" pitchFamily="34" charset="0"/>
                        </a:rPr>
                        <a:t>3</a:t>
                      </a:r>
                      <a:r>
                        <a:rPr lang="en-US" sz="16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Sn</a:t>
                      </a:r>
                      <a:endParaRPr lang="en-GB" sz="1600" b="1" dirty="0">
                        <a:latin typeface="Calibri" panose="020F0502020204030204" pitchFamily="34" charset="0"/>
                        <a:ea typeface="Calibri" panose="020F0502020204030204" pitchFamily="34" charset="0"/>
                        <a:cs typeface="Calibri" panose="020F0502020204030204" pitchFamily="34" charset="0"/>
                      </a:endParaRPr>
                    </a:p>
                  </a:txBody>
                  <a:tcPr>
                    <a:solidFill>
                      <a:srgbClr val="FC354C">
                        <a:alpha val="50196"/>
                      </a:srgbClr>
                    </a:solidFill>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4.5</a:t>
                      </a:r>
                      <a:endParaRPr lang="en-GB" sz="16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2.5 (HL-LHC)</a:t>
                      </a:r>
                      <a:endParaRPr lang="en-GB" sz="16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827453802"/>
                  </a:ext>
                </a:extLst>
              </a:tr>
              <a:tr h="240339">
                <a:tc>
                  <a:txBody>
                    <a:bodyPr/>
                    <a:lstStyle/>
                    <a:p>
                      <a:r>
                        <a:rPr lang="en-US" sz="1600" b="1" dirty="0">
                          <a:latin typeface="Calibri" panose="020F0502020204030204" pitchFamily="34" charset="0"/>
                          <a:ea typeface="Calibri" panose="020F0502020204030204" pitchFamily="34" charset="0"/>
                          <a:cs typeface="Calibri" panose="020F0502020204030204" pitchFamily="34" charset="0"/>
                        </a:rPr>
                        <a:t>ReBCO</a:t>
                      </a:r>
                      <a:endParaRPr lang="en-GB" sz="1600" b="1" dirty="0">
                        <a:latin typeface="Calibri" panose="020F0502020204030204" pitchFamily="34" charset="0"/>
                        <a:ea typeface="Calibri" panose="020F0502020204030204" pitchFamily="34" charset="0"/>
                        <a:cs typeface="Calibri" panose="020F0502020204030204" pitchFamily="34" charset="0"/>
                      </a:endParaRPr>
                    </a:p>
                  </a:txBody>
                  <a:tcPr>
                    <a:solidFill>
                      <a:srgbClr val="FC354C">
                        <a:alpha val="50196"/>
                      </a:srgbClr>
                    </a:solidFill>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20</a:t>
                      </a:r>
                      <a:endParaRPr lang="en-GB" sz="16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2.5</a:t>
                      </a:r>
                      <a:endParaRPr lang="en-GB" sz="16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19311380"/>
                  </a:ext>
                </a:extLst>
              </a:tr>
            </a:tbl>
          </a:graphicData>
        </a:graphic>
      </p:graphicFrame>
      <p:pic>
        <p:nvPicPr>
          <p:cNvPr id="12" name="Picture 11">
            <a:extLst>
              <a:ext uri="{FF2B5EF4-FFF2-40B4-BE49-F238E27FC236}">
                <a16:creationId xmlns:a16="http://schemas.microsoft.com/office/drawing/2014/main" id="{673E8D1C-B9E4-2F5A-71F3-FC096960EB5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322" y="3538996"/>
            <a:ext cx="3664183" cy="2722079"/>
          </a:xfrm>
          <a:prstGeom prst="rect">
            <a:avLst/>
          </a:prstGeom>
        </p:spPr>
      </p:pic>
      <p:pic>
        <p:nvPicPr>
          <p:cNvPr id="13" name="Picture 26" descr="A graph with a blue line&#10;&#10;Description automatically generated">
            <a:extLst>
              <a:ext uri="{FF2B5EF4-FFF2-40B4-BE49-F238E27FC236}">
                <a16:creationId xmlns:a16="http://schemas.microsoft.com/office/drawing/2014/main" id="{BA0334B7-6353-4664-E939-D848F614B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5555" y="3527468"/>
            <a:ext cx="3664183" cy="2738976"/>
          </a:xfrm>
          <a:prstGeom prst="rect">
            <a:avLst/>
          </a:prstGeom>
        </p:spPr>
      </p:pic>
      <p:sp>
        <p:nvSpPr>
          <p:cNvPr id="14" name="CasellaDiTesto 12">
            <a:extLst>
              <a:ext uri="{FF2B5EF4-FFF2-40B4-BE49-F238E27FC236}">
                <a16:creationId xmlns:a16="http://schemas.microsoft.com/office/drawing/2014/main" id="{E95A109C-8EB1-4652-1BD2-67D9DA0FF5D0}"/>
              </a:ext>
            </a:extLst>
          </p:cNvPr>
          <p:cNvSpPr txBox="1"/>
          <p:nvPr/>
        </p:nvSpPr>
        <p:spPr>
          <a:xfrm>
            <a:off x="7758351" y="4883800"/>
            <a:ext cx="4059752" cy="1113125"/>
          </a:xfrm>
          <a:prstGeom prst="rect">
            <a:avLst/>
          </a:prstGeom>
          <a:noFill/>
        </p:spPr>
        <p:txBody>
          <a:bodyPr wrap="square">
            <a:spAutoFit/>
          </a:bodyPr>
          <a:lstStyle/>
          <a:p>
            <a:r>
              <a:rPr lang="en-US" sz="2000" dirty="0" err="1">
                <a:latin typeface="Calibri" panose="020F0502020204030204" pitchFamily="34" charset="0"/>
                <a:ea typeface="Calibri" panose="020F0502020204030204" pitchFamily="34" charset="0"/>
                <a:cs typeface="Calibri" panose="020F0502020204030204" pitchFamily="34" charset="0"/>
              </a:rPr>
              <a:t>J</a:t>
            </a:r>
            <a:r>
              <a:rPr lang="en-US" sz="2000" baseline="-25000" dirty="0" err="1">
                <a:latin typeface="Calibri" panose="020F0502020204030204" pitchFamily="34" charset="0"/>
                <a:ea typeface="Calibri" panose="020F0502020204030204" pitchFamily="34" charset="0"/>
                <a:cs typeface="Calibri" panose="020F0502020204030204" pitchFamily="34" charset="0"/>
              </a:rPr>
              <a:t>c</a:t>
            </a:r>
            <a:r>
              <a:rPr lang="en-US" baseline="-25000"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refers to:</a:t>
            </a:r>
          </a:p>
          <a:p>
            <a:endParaRPr lang="en-US" sz="800" baseline="-250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Nb</a:t>
            </a:r>
            <a:r>
              <a:rPr lang="en-US" baseline="-25000" dirty="0">
                <a:latin typeface="Calibri" panose="020F0502020204030204" pitchFamily="34" charset="0"/>
                <a:ea typeface="Calibri" panose="020F0502020204030204" pitchFamily="34" charset="0"/>
                <a:cs typeface="Calibri" panose="020F0502020204030204" pitchFamily="34" charset="0"/>
              </a:rPr>
              <a:t>3</a:t>
            </a:r>
            <a:r>
              <a:rPr lang="en-US" dirty="0">
                <a:latin typeface="Calibri" panose="020F0502020204030204" pitchFamily="34" charset="0"/>
                <a:ea typeface="Calibri" panose="020F0502020204030204" pitchFamily="34" charset="0"/>
                <a:cs typeface="Calibri" panose="020F0502020204030204" pitchFamily="34" charset="0"/>
              </a:rPr>
              <a:t>Sn: </a:t>
            </a:r>
            <a:r>
              <a:rPr lang="en-US" sz="1800" dirty="0">
                <a:latin typeface="Calibri" panose="020F0502020204030204" pitchFamily="34" charset="0"/>
                <a:ea typeface="Calibri" panose="020F0502020204030204" pitchFamily="34" charset="0"/>
                <a:cs typeface="Calibri" panose="020F0502020204030204" pitchFamily="34" charset="0"/>
              </a:rPr>
              <a:t>FCC cable target performance</a:t>
            </a:r>
          </a:p>
          <a:p>
            <a:pPr marL="285750" indent="-285750">
              <a:buFont typeface="Arial" panose="020B0604020202020204" pitchFamily="34" charset="0"/>
              <a:buChar char="•"/>
            </a:pPr>
            <a:endParaRPr lang="en-US" sz="5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ReBCO: Fujikura FESC-AP tape</a:t>
            </a:r>
            <a:endParaRPr lang="it-IT"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5405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492AE-F689-CAF2-5D20-496DDFDE4E8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780DBC-0D40-9E04-9306-D0CFE9579C8C}"/>
              </a:ext>
            </a:extLst>
          </p:cNvPr>
          <p:cNvSpPr>
            <a:spLocks noGrp="1"/>
          </p:cNvSpPr>
          <p:nvPr>
            <p:ph type="sldNum" sz="quarter" idx="4"/>
          </p:nvPr>
        </p:nvSpPr>
        <p:spPr/>
        <p:txBody>
          <a:bodyPr/>
          <a:lstStyle/>
          <a:p>
            <a:fld id="{A16AB2F8-5338-F742-A59E-35F5B82165E6}" type="slidenum">
              <a:rPr lang="en-GB" smtClean="0"/>
              <a:pPr/>
              <a:t>11</a:t>
            </a:fld>
            <a:endParaRPr lang="en-GB" dirty="0"/>
          </a:p>
        </p:txBody>
      </p:sp>
      <p:sp>
        <p:nvSpPr>
          <p:cNvPr id="33" name="Title 2">
            <a:extLst>
              <a:ext uri="{FF2B5EF4-FFF2-40B4-BE49-F238E27FC236}">
                <a16:creationId xmlns:a16="http://schemas.microsoft.com/office/drawing/2014/main" id="{983C593F-8ED7-72A5-2C76-3A139EC8D4EF}"/>
              </a:ext>
            </a:extLst>
          </p:cNvPr>
          <p:cNvSpPr>
            <a:spLocks noGrp="1"/>
          </p:cNvSpPr>
          <p:nvPr>
            <p:ph type="title"/>
          </p:nvPr>
        </p:nvSpPr>
        <p:spPr>
          <a:xfrm>
            <a:off x="2188923" y="186465"/>
            <a:ext cx="8091814" cy="681159"/>
          </a:xfrm>
          <a:prstGeom prst="rect">
            <a:avLst/>
          </a:prstGeom>
        </p:spPr>
        <p:txBody>
          <a:body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Method and Assumptions</a:t>
            </a:r>
            <a:endParaRPr lang="en-GB"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p:sp>
        <p:nvSpPr>
          <p:cNvPr id="11" name="TextBox 9">
            <a:extLst>
              <a:ext uri="{FF2B5EF4-FFF2-40B4-BE49-F238E27FC236}">
                <a16:creationId xmlns:a16="http://schemas.microsoft.com/office/drawing/2014/main" id="{3FF2ED6E-500D-7B81-A73C-0B25D0A1E567}"/>
              </a:ext>
            </a:extLst>
          </p:cNvPr>
          <p:cNvSpPr txBox="1"/>
          <p:nvPr/>
        </p:nvSpPr>
        <p:spPr>
          <a:xfrm>
            <a:off x="378356" y="1144251"/>
            <a:ext cx="11433169" cy="3631763"/>
          </a:xfrm>
          <a:prstGeom prst="rect">
            <a:avLst/>
          </a:prstGeom>
          <a:noFill/>
        </p:spPr>
        <p:txBody>
          <a:bodyPr wrap="square">
            <a:spAutoFit/>
          </a:bodyPr>
          <a:lstStyle/>
          <a:p>
            <a:pPr marL="285750" indent="-285750">
              <a:buClr>
                <a:srgbClr val="FF0000"/>
              </a:buClr>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A Python code is used to implement the </a:t>
            </a:r>
            <a:r>
              <a:rPr lang="en-GB"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analytic formulas </a:t>
            </a:r>
            <a:r>
              <a:rPr lang="en-GB" dirty="0">
                <a:latin typeface="Calibri" panose="020F0502020204030204" pitchFamily="34" charset="0"/>
                <a:ea typeface="Calibri" panose="020F0502020204030204" pitchFamily="34" charset="0"/>
                <a:cs typeface="Calibri" panose="020F0502020204030204" pitchFamily="34" charset="0"/>
              </a:rPr>
              <a:t>for the cos-theta magnets in </a:t>
            </a:r>
            <a:r>
              <a:rPr lang="en-GB"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sector coil </a:t>
            </a:r>
            <a:r>
              <a:rPr lang="en-GB" dirty="0">
                <a:latin typeface="Calibri" panose="020F0502020204030204" pitchFamily="34" charset="0"/>
                <a:ea typeface="Calibri" panose="020F0502020204030204" pitchFamily="34" charset="0"/>
                <a:cs typeface="Calibri" panose="020F0502020204030204" pitchFamily="34" charset="0"/>
              </a:rPr>
              <a:t>approximation.</a:t>
            </a:r>
          </a:p>
          <a:p>
            <a:pPr marL="285750" indent="-285750">
              <a:buClr>
                <a:srgbClr val="FF0000"/>
              </a:buClr>
              <a:buFont typeface="Wingdings" panose="05000000000000000000" pitchFamily="2" charset="2"/>
              <a:buChar char="§"/>
            </a:pPr>
            <a:endParaRPr lang="en-GB" sz="1000" dirty="0">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
            </a:pPr>
            <a:r>
              <a:rPr lang="en-US"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Cost model</a:t>
            </a:r>
            <a:r>
              <a:rPr lang="en-US" dirty="0">
                <a:latin typeface="Calibri" panose="020F0502020204030204" pitchFamily="34" charset="0"/>
                <a:ea typeface="Calibri" panose="020F0502020204030204" pitchFamily="34" charset="0"/>
                <a:cs typeface="Calibri" panose="020F0502020204030204" pitchFamily="34" charset="0"/>
              </a:rPr>
              <a:t>: by setting an upper limit to the cost of the magnet, the maximum coil width can be calculated for each aperture, taking into account the other components.</a:t>
            </a:r>
            <a:endParaRPr lang="en-US" sz="1000" dirty="0">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
            </a:pPr>
            <a:endParaRPr lang="en-US" sz="1000" dirty="0">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a:t>
            </a: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protection scheme </a:t>
            </a:r>
            <a:r>
              <a:rPr lang="en-US" sz="1800" dirty="0">
                <a:latin typeface="Calibri" panose="020F0502020204030204" pitchFamily="34" charset="0"/>
                <a:ea typeface="Calibri" panose="020F0502020204030204" pitchFamily="34" charset="0"/>
                <a:cs typeface="Calibri" panose="020F0502020204030204" pitchFamily="34" charset="0"/>
              </a:rPr>
              <a:t>consists in QH (or CLIQ) for classical insulated coils, limiting the hotspot temperature and the stored energy in the coils.</a:t>
            </a:r>
          </a:p>
          <a:p>
            <a:pPr marL="285750" indent="-285750">
              <a:buClr>
                <a:srgbClr val="FF0000"/>
              </a:buClr>
              <a:buFont typeface="Wingdings" panose="05000000000000000000" pitchFamily="2" charset="2"/>
              <a:buChar char="§"/>
            </a:pPr>
            <a:endParaRPr lang="en-US" sz="1000" dirty="0">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
            </a:pPr>
            <a:r>
              <a:rPr lang="en-US" sz="1800" dirty="0">
                <a:latin typeface="Calibri" panose="020F0502020204030204" pitchFamily="34" charset="0"/>
                <a:ea typeface="Calibri" panose="020F0502020204030204" pitchFamily="34" charset="0"/>
                <a:cs typeface="Calibri" panose="020F0502020204030204" pitchFamily="34" charset="0"/>
              </a:rPr>
              <a:t>The </a:t>
            </a: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margin limit </a:t>
            </a:r>
            <a:r>
              <a:rPr lang="en-US" sz="1800" dirty="0">
                <a:latin typeface="Calibri" panose="020F0502020204030204" pitchFamily="34" charset="0"/>
                <a:ea typeface="Calibri" panose="020F0502020204030204" pitchFamily="34" charset="0"/>
                <a:cs typeface="Calibri" panose="020F0502020204030204" pitchFamily="34" charset="0"/>
              </a:rPr>
              <a:t>is the limit due to the SC material itself, starting from the </a:t>
            </a:r>
            <a:r>
              <a:rPr lang="en-US" sz="1800" dirty="0" err="1">
                <a:latin typeface="Calibri" panose="020F0502020204030204" pitchFamily="34" charset="0"/>
                <a:ea typeface="Calibri" panose="020F0502020204030204" pitchFamily="34" charset="0"/>
                <a:cs typeface="Calibri" panose="020F0502020204030204" pitchFamily="34" charset="0"/>
              </a:rPr>
              <a:t>Bottura’s</a:t>
            </a:r>
            <a:r>
              <a:rPr lang="en-US" sz="1800" dirty="0">
                <a:latin typeface="Calibri" panose="020F0502020204030204" pitchFamily="34" charset="0"/>
                <a:ea typeface="Calibri" panose="020F0502020204030204" pitchFamily="34" charset="0"/>
                <a:cs typeface="Calibri" panose="020F0502020204030204" pitchFamily="34" charset="0"/>
              </a:rPr>
              <a:t> fit for the critical current density.</a:t>
            </a:r>
          </a:p>
          <a:p>
            <a:pPr marL="285750" indent="-285750">
              <a:buClr>
                <a:srgbClr val="FF0000"/>
              </a:buClr>
              <a:buFont typeface="Wingdings" panose="05000000000000000000" pitchFamily="2" charset="2"/>
              <a:buChar char="§"/>
            </a:pPr>
            <a:endParaRPr lang="en-US" sz="1000" dirty="0">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
            </a:pPr>
            <a:r>
              <a:rPr lang="en-US" sz="1800" dirty="0">
                <a:latin typeface="Calibri" panose="020F0502020204030204" pitchFamily="34" charset="0"/>
                <a:ea typeface="Calibri" panose="020F0502020204030204" pitchFamily="34" charset="0"/>
                <a:cs typeface="Calibri" panose="020F0502020204030204" pitchFamily="34" charset="0"/>
              </a:rPr>
              <a:t>The </a:t>
            </a: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stress limit </a:t>
            </a:r>
            <a:r>
              <a:rPr lang="en-US" sz="1800" dirty="0">
                <a:latin typeface="Calibri" panose="020F0502020204030204" pitchFamily="34" charset="0"/>
                <a:ea typeface="Calibri" panose="020F0502020204030204" pitchFamily="34" charset="0"/>
                <a:cs typeface="Calibri" panose="020F0502020204030204" pitchFamily="34" charset="0"/>
              </a:rPr>
              <a:t>considers the maximum mechanical stress we can have on the coils, starting from the analytical formula for the midplane pressure of cos-theta magnet in sector coil approx. </a:t>
            </a:r>
            <a:r>
              <a:rPr lang="en-US" sz="1200" i="1" dirty="0">
                <a:latin typeface="Calibri" panose="020F0502020204030204" pitchFamily="34" charset="0"/>
                <a:ea typeface="Calibri" panose="020F0502020204030204" pitchFamily="34" charset="0"/>
                <a:cs typeface="Calibri" panose="020F0502020204030204" pitchFamily="34" charset="0"/>
              </a:rPr>
              <a:t>(Reference: </a:t>
            </a:r>
            <a:r>
              <a:rPr lang="en-US" altLang="en-US" sz="1200" i="1" u="sng" dirty="0">
                <a:latin typeface="Calibri" panose="020F0502020204030204" pitchFamily="34" charset="0"/>
                <a:ea typeface="Calibri" panose="020F0502020204030204" pitchFamily="34" charset="0"/>
                <a:cs typeface="Calibri" panose="020F0502020204030204" pitchFamily="34" charset="0"/>
                <a:hlinkClick r:id="rId2"/>
              </a:rPr>
              <a:t>https://doi.org/10.15161/oar.it/143359</a:t>
            </a:r>
            <a:r>
              <a:rPr lang="en-US" sz="1200" i="1" u="sng" dirty="0">
                <a:latin typeface="Calibri" panose="020F0502020204030204" pitchFamily="34" charset="0"/>
                <a:ea typeface="Calibri" panose="020F0502020204030204" pitchFamily="34" charset="0"/>
                <a:cs typeface="Calibri" panose="020F0502020204030204" pitchFamily="34" charset="0"/>
              </a:rPr>
              <a:t> </a:t>
            </a:r>
            <a:r>
              <a:rPr lang="en-US" sz="1200" i="1" dirty="0">
                <a:latin typeface="Calibri" panose="020F0502020204030204" pitchFamily="34" charset="0"/>
                <a:ea typeface="Calibri" panose="020F0502020204030204" pitchFamily="34" charset="0"/>
                <a:cs typeface="Calibri" panose="020F0502020204030204" pitchFamily="34" charset="0"/>
              </a:rPr>
              <a:t>)</a:t>
            </a:r>
          </a:p>
          <a:p>
            <a:pPr marL="285750" indent="-285750">
              <a:buClr>
                <a:srgbClr val="FF0000"/>
              </a:buClr>
              <a:buFont typeface="Wingdings" panose="05000000000000000000" pitchFamily="2" charset="2"/>
              <a:buChar char="§"/>
            </a:pPr>
            <a:endParaRPr lang="en-US" sz="1000" dirty="0">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
            </a:pPr>
            <a:endParaRPr lang="en-GB" dirty="0">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
            </a:pPr>
            <a:endParaRPr lang="en-GB"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12" name="Table 8">
            <a:extLst>
              <a:ext uri="{FF2B5EF4-FFF2-40B4-BE49-F238E27FC236}">
                <a16:creationId xmlns:a16="http://schemas.microsoft.com/office/drawing/2014/main" id="{152D5D79-DFE2-DDCE-AA05-243C0C9DF5C9}"/>
              </a:ext>
            </a:extLst>
          </p:cNvPr>
          <p:cNvGraphicFramePr>
            <a:graphicFrameLocks noGrp="1"/>
          </p:cNvGraphicFramePr>
          <p:nvPr/>
        </p:nvGraphicFramePr>
        <p:xfrm>
          <a:off x="1014808" y="4273094"/>
          <a:ext cx="2780412" cy="1005840"/>
        </p:xfrm>
        <a:graphic>
          <a:graphicData uri="http://schemas.openxmlformats.org/drawingml/2006/table">
            <a:tbl>
              <a:tblPr firstRow="1" bandRow="1">
                <a:tableStyleId>{5C22544A-7EE6-4342-B048-85BDC9FD1C3A}</a:tableStyleId>
              </a:tblPr>
              <a:tblGrid>
                <a:gridCol w="1026224">
                  <a:extLst>
                    <a:ext uri="{9D8B030D-6E8A-4147-A177-3AD203B41FA5}">
                      <a16:colId xmlns:a16="http://schemas.microsoft.com/office/drawing/2014/main" val="1283212972"/>
                    </a:ext>
                  </a:extLst>
                </a:gridCol>
                <a:gridCol w="1754188">
                  <a:extLst>
                    <a:ext uri="{9D8B030D-6E8A-4147-A177-3AD203B41FA5}">
                      <a16:colId xmlns:a16="http://schemas.microsoft.com/office/drawing/2014/main" val="2855434630"/>
                    </a:ext>
                  </a:extLst>
                </a:gridCol>
              </a:tblGrid>
              <a:tr h="240339">
                <a:tc>
                  <a:txBody>
                    <a:bodyPr/>
                    <a:lstStyle/>
                    <a:p>
                      <a:r>
                        <a:rPr lang="en-US" sz="1600" dirty="0">
                          <a:latin typeface="Calibri" panose="020F0502020204030204" pitchFamily="34" charset="0"/>
                          <a:ea typeface="Calibri" panose="020F0502020204030204" pitchFamily="34" charset="0"/>
                          <a:cs typeface="Calibri" panose="020F0502020204030204" pitchFamily="34" charset="0"/>
                        </a:rPr>
                        <a:t>Materials</a:t>
                      </a:r>
                      <a:endParaRPr lang="en-GB" sz="1600" dirty="0">
                        <a:latin typeface="Calibri" panose="020F0502020204030204" pitchFamily="34" charset="0"/>
                        <a:ea typeface="Calibri" panose="020F0502020204030204" pitchFamily="34" charset="0"/>
                        <a:cs typeface="Calibri" panose="020F0502020204030204" pitchFamily="34" charset="0"/>
                      </a:endParaRPr>
                    </a:p>
                  </a:txBody>
                  <a:tcPr>
                    <a:solidFill>
                      <a:srgbClr val="1346C7"/>
                    </a:solidFill>
                  </a:tcPr>
                </a:tc>
                <a:tc>
                  <a:txBody>
                    <a:bodyPr/>
                    <a:lstStyle/>
                    <a:p>
                      <a:r>
                        <a:rPr lang="en-US" sz="1600" dirty="0">
                          <a:latin typeface="Calibri" panose="020F0502020204030204" pitchFamily="34" charset="0"/>
                          <a:ea typeface="Calibri" panose="020F0502020204030204" pitchFamily="34" charset="0"/>
                          <a:cs typeface="Calibri" panose="020F0502020204030204" pitchFamily="34" charset="0"/>
                        </a:rPr>
                        <a:t>Peak Stress [MPa]</a:t>
                      </a:r>
                      <a:endParaRPr lang="en-GB" sz="1600" dirty="0">
                        <a:latin typeface="Calibri" panose="020F0502020204030204" pitchFamily="34" charset="0"/>
                        <a:ea typeface="Calibri" panose="020F0502020204030204" pitchFamily="34" charset="0"/>
                        <a:cs typeface="Calibri" panose="020F0502020204030204" pitchFamily="34" charset="0"/>
                      </a:endParaRPr>
                    </a:p>
                  </a:txBody>
                  <a:tcPr>
                    <a:solidFill>
                      <a:srgbClr val="1346C7"/>
                    </a:solidFill>
                  </a:tcPr>
                </a:tc>
                <a:extLst>
                  <a:ext uri="{0D108BD9-81ED-4DB2-BD59-A6C34878D82A}">
                    <a16:rowId xmlns:a16="http://schemas.microsoft.com/office/drawing/2014/main" val="766179709"/>
                  </a:ext>
                </a:extLst>
              </a:tr>
              <a:tr h="240339">
                <a:tc>
                  <a:txBody>
                    <a:bodyPr/>
                    <a:lstStyle/>
                    <a:p>
                      <a:r>
                        <a:rPr lang="en-US" sz="1600" b="1" dirty="0">
                          <a:latin typeface="Calibri" panose="020F0502020204030204" pitchFamily="34" charset="0"/>
                          <a:ea typeface="Calibri" panose="020F0502020204030204" pitchFamily="34" charset="0"/>
                          <a:cs typeface="Calibri" panose="020F0502020204030204" pitchFamily="34" charset="0"/>
                        </a:rPr>
                        <a:t>Nb</a:t>
                      </a:r>
                      <a:r>
                        <a:rPr lang="en-US" sz="1600" b="1" baseline="-25000" dirty="0">
                          <a:latin typeface="Calibri" panose="020F0502020204030204" pitchFamily="34" charset="0"/>
                          <a:ea typeface="Calibri" panose="020F0502020204030204" pitchFamily="34" charset="0"/>
                          <a:cs typeface="Calibri" panose="020F0502020204030204" pitchFamily="34" charset="0"/>
                        </a:rPr>
                        <a:t>3</a:t>
                      </a:r>
                      <a:r>
                        <a:rPr lang="en-US" sz="16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Sn</a:t>
                      </a:r>
                      <a:endParaRPr lang="en-GB" sz="1600" b="1" dirty="0">
                        <a:latin typeface="Calibri" panose="020F0502020204030204" pitchFamily="34" charset="0"/>
                        <a:ea typeface="Calibri" panose="020F0502020204030204" pitchFamily="34" charset="0"/>
                        <a:cs typeface="Calibri" panose="020F0502020204030204" pitchFamily="34" charset="0"/>
                      </a:endParaRPr>
                    </a:p>
                  </a:txBody>
                  <a:tcPr>
                    <a:solidFill>
                      <a:srgbClr val="FC354C">
                        <a:alpha val="50196"/>
                      </a:srgbClr>
                    </a:solidFill>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150</a:t>
                      </a:r>
                      <a:endParaRPr lang="en-GB" sz="16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827453802"/>
                  </a:ext>
                </a:extLst>
              </a:tr>
              <a:tr h="240339">
                <a:tc>
                  <a:txBody>
                    <a:bodyPr/>
                    <a:lstStyle/>
                    <a:p>
                      <a:r>
                        <a:rPr lang="en-US" sz="1600" b="1" dirty="0">
                          <a:latin typeface="Calibri" panose="020F0502020204030204" pitchFamily="34" charset="0"/>
                          <a:ea typeface="Calibri" panose="020F0502020204030204" pitchFamily="34" charset="0"/>
                          <a:cs typeface="Calibri" panose="020F0502020204030204" pitchFamily="34" charset="0"/>
                        </a:rPr>
                        <a:t>ReBCO</a:t>
                      </a:r>
                      <a:endParaRPr lang="en-GB" sz="1600" b="1" dirty="0">
                        <a:latin typeface="Calibri" panose="020F0502020204030204" pitchFamily="34" charset="0"/>
                        <a:ea typeface="Calibri" panose="020F0502020204030204" pitchFamily="34" charset="0"/>
                        <a:cs typeface="Calibri" panose="020F0502020204030204" pitchFamily="34" charset="0"/>
                      </a:endParaRPr>
                    </a:p>
                  </a:txBody>
                  <a:tcPr>
                    <a:solidFill>
                      <a:srgbClr val="FC354C">
                        <a:alpha val="50196"/>
                      </a:srgbClr>
                    </a:solidFill>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400</a:t>
                      </a:r>
                      <a:endParaRPr lang="en-GB" sz="16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19311380"/>
                  </a:ext>
                </a:extLst>
              </a:tr>
            </a:tbl>
          </a:graphicData>
        </a:graphic>
      </p:graphicFrame>
      <p:cxnSp>
        <p:nvCxnSpPr>
          <p:cNvPr id="13" name="Connettore diritto 1">
            <a:extLst>
              <a:ext uri="{FF2B5EF4-FFF2-40B4-BE49-F238E27FC236}">
                <a16:creationId xmlns:a16="http://schemas.microsoft.com/office/drawing/2014/main" id="{441645C6-1826-4155-AB56-A3033AB799E7}"/>
              </a:ext>
            </a:extLst>
          </p:cNvPr>
          <p:cNvCxnSpPr>
            <a:cxnSpLocks/>
          </p:cNvCxnSpPr>
          <p:nvPr/>
        </p:nvCxnSpPr>
        <p:spPr>
          <a:xfrm>
            <a:off x="0" y="4124620"/>
            <a:ext cx="12192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CasellaDiTesto 16">
            <a:extLst>
              <a:ext uri="{FF2B5EF4-FFF2-40B4-BE49-F238E27FC236}">
                <a16:creationId xmlns:a16="http://schemas.microsoft.com/office/drawing/2014/main" id="{386A690B-415F-2D1A-ACA3-7B901D87FCC9}"/>
              </a:ext>
            </a:extLst>
          </p:cNvPr>
          <p:cNvSpPr txBox="1"/>
          <p:nvPr/>
        </p:nvSpPr>
        <p:spPr>
          <a:xfrm>
            <a:off x="988942" y="5357142"/>
            <a:ext cx="2743200" cy="923330"/>
          </a:xfrm>
          <a:prstGeom prst="rect">
            <a:avLst/>
          </a:prstGeom>
          <a:noFill/>
        </p:spPr>
        <p:txBody>
          <a:bodyPr wrap="square">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Currently, only stresses generated by Lorentz forces are considered.</a:t>
            </a:r>
            <a:endParaRPr lang="it-IT" dirty="0">
              <a:latin typeface="Calibri" panose="020F0502020204030204" pitchFamily="34" charset="0"/>
              <a:ea typeface="Calibri" panose="020F0502020204030204" pitchFamily="34" charset="0"/>
              <a:cs typeface="Calibri" panose="020F0502020204030204" pitchFamily="34" charset="0"/>
            </a:endParaRPr>
          </a:p>
        </p:txBody>
      </p:sp>
      <p:pic>
        <p:nvPicPr>
          <p:cNvPr id="15" name="Immagine 20">
            <a:extLst>
              <a:ext uri="{FF2B5EF4-FFF2-40B4-BE49-F238E27FC236}">
                <a16:creationId xmlns:a16="http://schemas.microsoft.com/office/drawing/2014/main" id="{C7E096FC-4370-E1CF-F4BD-58F95041D5B9}"/>
              </a:ext>
            </a:extLst>
          </p:cNvPr>
          <p:cNvPicPr>
            <a:picLocks noChangeAspect="1"/>
          </p:cNvPicPr>
          <p:nvPr/>
        </p:nvPicPr>
        <p:blipFill>
          <a:blip r:embed="rId3"/>
          <a:stretch>
            <a:fillRect/>
          </a:stretch>
        </p:blipFill>
        <p:spPr>
          <a:xfrm>
            <a:off x="4405806" y="4206408"/>
            <a:ext cx="7300632" cy="1891502"/>
          </a:xfrm>
          <a:prstGeom prst="rect">
            <a:avLst/>
          </a:prstGeom>
        </p:spPr>
      </p:pic>
      <p:sp>
        <p:nvSpPr>
          <p:cNvPr id="16" name="CasellaDiTesto 22">
            <a:extLst>
              <a:ext uri="{FF2B5EF4-FFF2-40B4-BE49-F238E27FC236}">
                <a16:creationId xmlns:a16="http://schemas.microsoft.com/office/drawing/2014/main" id="{A26894E8-4A8E-8CA2-7462-6A933A680EDE}"/>
              </a:ext>
            </a:extLst>
          </p:cNvPr>
          <p:cNvSpPr txBox="1"/>
          <p:nvPr/>
        </p:nvSpPr>
        <p:spPr>
          <a:xfrm>
            <a:off x="10553215" y="4137614"/>
            <a:ext cx="1005063" cy="400110"/>
          </a:xfrm>
          <a:prstGeom prst="rect">
            <a:avLst/>
          </a:prstGeom>
          <a:noFill/>
        </p:spPr>
        <p:txBody>
          <a:bodyPr wrap="square">
            <a:spAutoFit/>
          </a:bodyPr>
          <a:lstStyle/>
          <a:p>
            <a:pPr algn="ctr"/>
            <a:r>
              <a:rPr lang="it-IT" sz="1000" i="1" u="sng" dirty="0">
                <a:solidFill>
                  <a:srgbClr val="00B0F0"/>
                </a:solidFill>
              </a:rPr>
              <a:t>LARP TQ</a:t>
            </a:r>
          </a:p>
          <a:p>
            <a:pPr algn="ctr"/>
            <a:r>
              <a:rPr lang="it-IT" sz="1000" i="1" u="sng" dirty="0">
                <a:solidFill>
                  <a:srgbClr val="00B0F0"/>
                </a:solidFill>
              </a:rPr>
              <a:t>(P. </a:t>
            </a:r>
            <a:r>
              <a:rPr lang="it-IT" sz="1000" i="1" u="sng" dirty="0" err="1">
                <a:solidFill>
                  <a:srgbClr val="00B0F0"/>
                </a:solidFill>
              </a:rPr>
              <a:t>Ferracin</a:t>
            </a:r>
            <a:r>
              <a:rPr lang="it-IT" sz="1000" i="1" u="sng" dirty="0">
                <a:solidFill>
                  <a:srgbClr val="00B0F0"/>
                </a:solidFill>
              </a:rPr>
              <a:t>)</a:t>
            </a:r>
          </a:p>
        </p:txBody>
      </p:sp>
      <p:sp>
        <p:nvSpPr>
          <p:cNvPr id="17" name="CasellaDiTesto 24">
            <a:extLst>
              <a:ext uri="{FF2B5EF4-FFF2-40B4-BE49-F238E27FC236}">
                <a16:creationId xmlns:a16="http://schemas.microsoft.com/office/drawing/2014/main" id="{EEB7701D-C7CA-6FCC-852E-908DFBA5A80D}"/>
              </a:ext>
            </a:extLst>
          </p:cNvPr>
          <p:cNvSpPr txBox="1"/>
          <p:nvPr/>
        </p:nvSpPr>
        <p:spPr>
          <a:xfrm>
            <a:off x="6216605" y="5637986"/>
            <a:ext cx="1049673" cy="400110"/>
          </a:xfrm>
          <a:prstGeom prst="rect">
            <a:avLst/>
          </a:prstGeom>
          <a:noFill/>
        </p:spPr>
        <p:txBody>
          <a:bodyPr wrap="square">
            <a:spAutoFit/>
          </a:bodyPr>
          <a:lstStyle/>
          <a:p>
            <a:pPr algn="ctr"/>
            <a:r>
              <a:rPr lang="it-IT" sz="1000" i="1" u="sng" dirty="0" err="1">
                <a:solidFill>
                  <a:srgbClr val="00B0F0"/>
                </a:solidFill>
              </a:rPr>
              <a:t>Tevatron</a:t>
            </a:r>
            <a:r>
              <a:rPr lang="it-IT" sz="1000" i="1" u="sng" dirty="0">
                <a:solidFill>
                  <a:srgbClr val="00B0F0"/>
                </a:solidFill>
              </a:rPr>
              <a:t> </a:t>
            </a:r>
            <a:r>
              <a:rPr lang="it-IT" sz="1000" i="1" u="sng" dirty="0" err="1">
                <a:solidFill>
                  <a:srgbClr val="00B0F0"/>
                </a:solidFill>
              </a:rPr>
              <a:t>dipole</a:t>
            </a:r>
            <a:endParaRPr lang="it-IT" sz="1000" i="1" u="sng" dirty="0">
              <a:solidFill>
                <a:srgbClr val="00B0F0"/>
              </a:solidFill>
            </a:endParaRPr>
          </a:p>
          <a:p>
            <a:pPr algn="ctr"/>
            <a:r>
              <a:rPr lang="it-IT" sz="1000" i="1" u="sng" dirty="0">
                <a:solidFill>
                  <a:srgbClr val="00B0F0"/>
                </a:solidFill>
              </a:rPr>
              <a:t>(P. </a:t>
            </a:r>
            <a:r>
              <a:rPr lang="it-IT" sz="1000" i="1" u="sng" dirty="0" err="1">
                <a:solidFill>
                  <a:srgbClr val="00B0F0"/>
                </a:solidFill>
              </a:rPr>
              <a:t>Ferracin</a:t>
            </a:r>
            <a:r>
              <a:rPr lang="it-IT" sz="1000" i="1" u="sng" dirty="0">
                <a:solidFill>
                  <a:srgbClr val="00B0F0"/>
                </a:solidFill>
              </a:rPr>
              <a:t>)</a:t>
            </a:r>
          </a:p>
        </p:txBody>
      </p:sp>
      <p:cxnSp>
        <p:nvCxnSpPr>
          <p:cNvPr id="18" name="Connettore diritto 26">
            <a:extLst>
              <a:ext uri="{FF2B5EF4-FFF2-40B4-BE49-F238E27FC236}">
                <a16:creationId xmlns:a16="http://schemas.microsoft.com/office/drawing/2014/main" id="{E00CC869-9477-ADA6-E131-D2DA9B95CA5A}"/>
              </a:ext>
            </a:extLst>
          </p:cNvPr>
          <p:cNvCxnSpPr>
            <a:cxnSpLocks/>
          </p:cNvCxnSpPr>
          <p:nvPr/>
        </p:nvCxnSpPr>
        <p:spPr>
          <a:xfrm>
            <a:off x="8232996" y="4177724"/>
            <a:ext cx="0" cy="201600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9206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0F7B91-7C75-BBDE-FD8B-8F568AA2887F}"/>
              </a:ext>
            </a:extLst>
          </p:cNvPr>
          <p:cNvSpPr>
            <a:spLocks noGrp="1"/>
          </p:cNvSpPr>
          <p:nvPr>
            <p:ph type="sldNum" sz="quarter" idx="4"/>
          </p:nvPr>
        </p:nvSpPr>
        <p:spPr/>
        <p:txBody>
          <a:bodyPr/>
          <a:lstStyle/>
          <a:p>
            <a:fld id="{A16AB2F8-5338-F742-A59E-35F5B82165E6}" type="slidenum">
              <a:rPr lang="en-GB" smtClean="0"/>
              <a:pPr/>
              <a:t>12</a:t>
            </a:fld>
            <a:endParaRPr lang="en-GB" dirty="0"/>
          </a:p>
        </p:txBody>
      </p:sp>
      <p:sp>
        <p:nvSpPr>
          <p:cNvPr id="4" name="Title 2">
            <a:extLst>
              <a:ext uri="{FF2B5EF4-FFF2-40B4-BE49-F238E27FC236}">
                <a16:creationId xmlns:a16="http://schemas.microsoft.com/office/drawing/2014/main" id="{516FE211-E292-4D8C-3F43-B9CF45498DC1}"/>
              </a:ext>
            </a:extLst>
          </p:cNvPr>
          <p:cNvSpPr>
            <a:spLocks noGrp="1"/>
          </p:cNvSpPr>
          <p:nvPr>
            <p:ph type="title"/>
          </p:nvPr>
        </p:nvSpPr>
        <p:spPr>
          <a:xfrm>
            <a:off x="2188923" y="186465"/>
            <a:ext cx="8091814" cy="681159"/>
          </a:xfrm>
          <a:prstGeom prst="rect">
            <a:avLst/>
          </a:prstGeom>
        </p:spPr>
        <p:txBody>
          <a:body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Dipoles A-B Plots</a:t>
            </a:r>
            <a:endParaRPr lang="en-GB" cap="small" dirty="0"/>
          </a:p>
        </p:txBody>
      </p:sp>
      <p:grpSp>
        <p:nvGrpSpPr>
          <p:cNvPr id="35" name="Group 34">
            <a:extLst>
              <a:ext uri="{FF2B5EF4-FFF2-40B4-BE49-F238E27FC236}">
                <a16:creationId xmlns:a16="http://schemas.microsoft.com/office/drawing/2014/main" id="{37526CD9-A26C-39F2-19BF-7FAF50D44816}"/>
              </a:ext>
            </a:extLst>
          </p:cNvPr>
          <p:cNvGrpSpPr/>
          <p:nvPr/>
        </p:nvGrpSpPr>
        <p:grpSpPr>
          <a:xfrm>
            <a:off x="4134797" y="1154177"/>
            <a:ext cx="4029037" cy="3144501"/>
            <a:chOff x="4527432" y="1267025"/>
            <a:chExt cx="4029037" cy="3144501"/>
          </a:xfrm>
        </p:grpSpPr>
        <p:grpSp>
          <p:nvGrpSpPr>
            <p:cNvPr id="34" name="Group 33">
              <a:extLst>
                <a:ext uri="{FF2B5EF4-FFF2-40B4-BE49-F238E27FC236}">
                  <a16:creationId xmlns:a16="http://schemas.microsoft.com/office/drawing/2014/main" id="{B20F707C-F1F9-8A55-B334-C469F394A0D8}"/>
                </a:ext>
              </a:extLst>
            </p:cNvPr>
            <p:cNvGrpSpPr/>
            <p:nvPr/>
          </p:nvGrpSpPr>
          <p:grpSpPr>
            <a:xfrm>
              <a:off x="4527432" y="1267025"/>
              <a:ext cx="4029037" cy="3144501"/>
              <a:chOff x="4527432" y="1267025"/>
              <a:chExt cx="4029037" cy="3144501"/>
            </a:xfrm>
          </p:grpSpPr>
          <p:pic>
            <p:nvPicPr>
              <p:cNvPr id="25" name="Picture 24">
                <a:extLst>
                  <a:ext uri="{FF2B5EF4-FFF2-40B4-BE49-F238E27FC236}">
                    <a16:creationId xmlns:a16="http://schemas.microsoft.com/office/drawing/2014/main" id="{B5C2DA3F-030B-F29A-9D0B-C8A8332B2576}"/>
                  </a:ext>
                </a:extLst>
              </p:cNvPr>
              <p:cNvPicPr>
                <a:picLocks noChangeAspect="1"/>
              </p:cNvPicPr>
              <p:nvPr/>
            </p:nvPicPr>
            <p:blipFill>
              <a:blip r:embed="rId2"/>
              <a:srcRect/>
              <a:stretch/>
            </p:blipFill>
            <p:spPr>
              <a:xfrm>
                <a:off x="4527432" y="1267025"/>
                <a:ext cx="4029037" cy="3144501"/>
              </a:xfrm>
              <a:prstGeom prst="rect">
                <a:avLst/>
              </a:prstGeom>
            </p:spPr>
          </p:pic>
          <p:sp>
            <p:nvSpPr>
              <p:cNvPr id="26" name="Freeform: Shape 25">
                <a:extLst>
                  <a:ext uri="{FF2B5EF4-FFF2-40B4-BE49-F238E27FC236}">
                    <a16:creationId xmlns:a16="http://schemas.microsoft.com/office/drawing/2014/main" id="{ABAD16A6-9013-9595-0D89-95AE8916029C}"/>
                  </a:ext>
                </a:extLst>
              </p:cNvPr>
              <p:cNvSpPr/>
              <p:nvPr/>
            </p:nvSpPr>
            <p:spPr>
              <a:xfrm>
                <a:off x="6036699" y="1473478"/>
                <a:ext cx="2398643" cy="2576222"/>
              </a:xfrm>
              <a:custGeom>
                <a:avLst/>
                <a:gdLst>
                  <a:gd name="connsiteX0" fmla="*/ 0 w 2398643"/>
                  <a:gd name="connsiteY0" fmla="*/ 5301 h 2576222"/>
                  <a:gd name="connsiteX1" fmla="*/ 63610 w 2398643"/>
                  <a:gd name="connsiteY1" fmla="*/ 310101 h 2576222"/>
                  <a:gd name="connsiteX2" fmla="*/ 159026 w 2398643"/>
                  <a:gd name="connsiteY2" fmla="*/ 710316 h 2576222"/>
                  <a:gd name="connsiteX3" fmla="*/ 275645 w 2398643"/>
                  <a:gd name="connsiteY3" fmla="*/ 1068125 h 2576222"/>
                  <a:gd name="connsiteX4" fmla="*/ 402866 w 2398643"/>
                  <a:gd name="connsiteY4" fmla="*/ 1364974 h 2576222"/>
                  <a:gd name="connsiteX5" fmla="*/ 548640 w 2398643"/>
                  <a:gd name="connsiteY5" fmla="*/ 1622066 h 2576222"/>
                  <a:gd name="connsiteX6" fmla="*/ 705015 w 2398643"/>
                  <a:gd name="connsiteY6" fmla="*/ 1834101 h 2576222"/>
                  <a:gd name="connsiteX7" fmla="*/ 768626 w 2398643"/>
                  <a:gd name="connsiteY7" fmla="*/ 1910963 h 2576222"/>
                  <a:gd name="connsiteX8" fmla="*/ 848139 w 2398643"/>
                  <a:gd name="connsiteY8" fmla="*/ 2576222 h 2576222"/>
                  <a:gd name="connsiteX9" fmla="*/ 2398643 w 2398643"/>
                  <a:gd name="connsiteY9" fmla="*/ 2570922 h 2576222"/>
                  <a:gd name="connsiteX10" fmla="*/ 2398643 w 2398643"/>
                  <a:gd name="connsiteY10" fmla="*/ 0 h 2576222"/>
                  <a:gd name="connsiteX11" fmla="*/ 0 w 2398643"/>
                  <a:gd name="connsiteY11" fmla="*/ 5301 h 257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643" h="2576222">
                    <a:moveTo>
                      <a:pt x="0" y="5301"/>
                    </a:moveTo>
                    <a:lnTo>
                      <a:pt x="63610" y="310101"/>
                    </a:lnTo>
                    <a:lnTo>
                      <a:pt x="159026" y="710316"/>
                    </a:lnTo>
                    <a:lnTo>
                      <a:pt x="275645" y="1068125"/>
                    </a:lnTo>
                    <a:lnTo>
                      <a:pt x="402866" y="1364974"/>
                    </a:lnTo>
                    <a:lnTo>
                      <a:pt x="548640" y="1622066"/>
                    </a:lnTo>
                    <a:lnTo>
                      <a:pt x="705015" y="1834101"/>
                    </a:lnTo>
                    <a:lnTo>
                      <a:pt x="768626" y="1910963"/>
                    </a:lnTo>
                    <a:lnTo>
                      <a:pt x="848139" y="2576222"/>
                    </a:lnTo>
                    <a:lnTo>
                      <a:pt x="2398643" y="2570922"/>
                    </a:lnTo>
                    <a:lnTo>
                      <a:pt x="2398643" y="0"/>
                    </a:lnTo>
                    <a:lnTo>
                      <a:pt x="0" y="5301"/>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26">
              <a:extLst>
                <a:ext uri="{FF2B5EF4-FFF2-40B4-BE49-F238E27FC236}">
                  <a16:creationId xmlns:a16="http://schemas.microsoft.com/office/drawing/2014/main" id="{229D6C30-66B5-AF95-98DE-CB714EDD24F7}"/>
                </a:ext>
              </a:extLst>
            </p:cNvPr>
            <p:cNvSpPr txBox="1"/>
            <p:nvPr/>
          </p:nvSpPr>
          <p:spPr>
            <a:xfrm>
              <a:off x="5450071" y="2673173"/>
              <a:ext cx="957313" cy="261610"/>
            </a:xfrm>
            <a:prstGeom prst="rect">
              <a:avLst/>
            </a:prstGeom>
            <a:noFill/>
          </p:spPr>
          <p:txBody>
            <a:bodyPr wrap="none" rtlCol="0">
              <a:spAutoFit/>
            </a:bodyPr>
            <a:lstStyle/>
            <a:p>
              <a:r>
                <a:rPr lang="en-US" sz="1100" b="1" dirty="0">
                  <a:solidFill>
                    <a:srgbClr val="109C1D"/>
                  </a:solidFill>
                  <a:effectLst>
                    <a:outerShdw blurRad="38100" dist="38100" dir="2700000" algn="tl">
                      <a:srgbClr val="000000">
                        <a:alpha val="43137"/>
                      </a:srgbClr>
                    </a:outerShdw>
                  </a:effectLst>
                </a:rPr>
                <a:t>Allowed area</a:t>
              </a:r>
              <a:endParaRPr lang="en-GB" sz="1100" b="1" dirty="0">
                <a:solidFill>
                  <a:srgbClr val="109C1D"/>
                </a:solidFill>
                <a:effectLst>
                  <a:outerShdw blurRad="38100" dist="38100" dir="2700000" algn="tl">
                    <a:srgbClr val="000000">
                      <a:alpha val="43137"/>
                    </a:srgbClr>
                  </a:outerShdw>
                </a:effectLst>
              </a:endParaRPr>
            </a:p>
          </p:txBody>
        </p:sp>
        <p:sp>
          <p:nvSpPr>
            <p:cNvPr id="28" name="TextBox 27">
              <a:extLst>
                <a:ext uri="{FF2B5EF4-FFF2-40B4-BE49-F238E27FC236}">
                  <a16:creationId xmlns:a16="http://schemas.microsoft.com/office/drawing/2014/main" id="{4811475A-6B98-7DA6-71F7-00F22BE6A436}"/>
                </a:ext>
              </a:extLst>
            </p:cNvPr>
            <p:cNvSpPr txBox="1"/>
            <p:nvPr/>
          </p:nvSpPr>
          <p:spPr>
            <a:xfrm>
              <a:off x="6902371" y="2292325"/>
              <a:ext cx="1071127" cy="261610"/>
            </a:xfrm>
            <a:prstGeom prst="rect">
              <a:avLst/>
            </a:prstGeom>
            <a:noFill/>
          </p:spPr>
          <p:txBody>
            <a:bodyPr wrap="none" rtlCol="0">
              <a:spAutoFit/>
            </a:bodyPr>
            <a:lstStyle/>
            <a:p>
              <a:r>
                <a:rPr lang="en-US" sz="1100" b="1" dirty="0">
                  <a:solidFill>
                    <a:srgbClr val="C00000"/>
                  </a:solidFill>
                  <a:effectLst>
                    <a:outerShdw blurRad="38100" dist="38100" dir="2700000" algn="tl">
                      <a:srgbClr val="000000">
                        <a:alpha val="43137"/>
                      </a:srgbClr>
                    </a:outerShdw>
                  </a:effectLst>
                </a:rPr>
                <a:t>Forbidden area</a:t>
              </a:r>
              <a:endParaRPr lang="en-GB" sz="1100" b="1" dirty="0">
                <a:solidFill>
                  <a:srgbClr val="C00000"/>
                </a:solidFill>
                <a:effectLst>
                  <a:outerShdw blurRad="38100" dist="38100" dir="2700000" algn="tl">
                    <a:srgbClr val="000000">
                      <a:alpha val="43137"/>
                    </a:srgbClr>
                  </a:outerShdw>
                </a:effectLst>
              </a:endParaRPr>
            </a:p>
          </p:txBody>
        </p:sp>
      </p:grpSp>
      <p:grpSp>
        <p:nvGrpSpPr>
          <p:cNvPr id="29" name="Group 28">
            <a:extLst>
              <a:ext uri="{FF2B5EF4-FFF2-40B4-BE49-F238E27FC236}">
                <a16:creationId xmlns:a16="http://schemas.microsoft.com/office/drawing/2014/main" id="{4920344A-9C97-8B76-51A2-0362189D25F2}"/>
              </a:ext>
            </a:extLst>
          </p:cNvPr>
          <p:cNvGrpSpPr/>
          <p:nvPr/>
        </p:nvGrpSpPr>
        <p:grpSpPr>
          <a:xfrm>
            <a:off x="60729" y="1154177"/>
            <a:ext cx="4029037" cy="3149131"/>
            <a:chOff x="1481" y="1283427"/>
            <a:chExt cx="4029037" cy="3149131"/>
          </a:xfrm>
        </p:grpSpPr>
        <p:pic>
          <p:nvPicPr>
            <p:cNvPr id="30" name="Picture 29">
              <a:extLst>
                <a:ext uri="{FF2B5EF4-FFF2-40B4-BE49-F238E27FC236}">
                  <a16:creationId xmlns:a16="http://schemas.microsoft.com/office/drawing/2014/main" id="{5C8300CD-7683-E9C6-7C49-CD45B41E57DF}"/>
                </a:ext>
              </a:extLst>
            </p:cNvPr>
            <p:cNvPicPr>
              <a:picLocks noChangeAspect="1"/>
            </p:cNvPicPr>
            <p:nvPr/>
          </p:nvPicPr>
          <p:blipFill>
            <a:blip r:embed="rId3"/>
            <a:srcRect/>
            <a:stretch/>
          </p:blipFill>
          <p:spPr>
            <a:xfrm>
              <a:off x="1481" y="1283427"/>
              <a:ext cx="4029037" cy="3149131"/>
            </a:xfrm>
            <a:prstGeom prst="rect">
              <a:avLst/>
            </a:prstGeom>
          </p:spPr>
        </p:pic>
        <p:sp>
          <p:nvSpPr>
            <p:cNvPr id="31" name="Freeform: Shape 30">
              <a:extLst>
                <a:ext uri="{FF2B5EF4-FFF2-40B4-BE49-F238E27FC236}">
                  <a16:creationId xmlns:a16="http://schemas.microsoft.com/office/drawing/2014/main" id="{BD40DD4A-05F9-1989-D324-D4B753B540F9}"/>
                </a:ext>
              </a:extLst>
            </p:cNvPr>
            <p:cNvSpPr/>
            <p:nvPr/>
          </p:nvSpPr>
          <p:spPr>
            <a:xfrm>
              <a:off x="1555805" y="1494845"/>
              <a:ext cx="2350936" cy="2467555"/>
            </a:xfrm>
            <a:custGeom>
              <a:avLst/>
              <a:gdLst>
                <a:gd name="connsiteX0" fmla="*/ 0 w 2350936"/>
                <a:gd name="connsiteY0" fmla="*/ 0 h 2467555"/>
                <a:gd name="connsiteX1" fmla="*/ 129872 w 2350936"/>
                <a:gd name="connsiteY1" fmla="*/ 302150 h 2467555"/>
                <a:gd name="connsiteX2" fmla="*/ 318052 w 2350936"/>
                <a:gd name="connsiteY2" fmla="*/ 641405 h 2467555"/>
                <a:gd name="connsiteX3" fmla="*/ 609600 w 2350936"/>
                <a:gd name="connsiteY3" fmla="*/ 1033670 h 2467555"/>
                <a:gd name="connsiteX4" fmla="*/ 946205 w 2350936"/>
                <a:gd name="connsiteY4" fmla="*/ 1364974 h 2467555"/>
                <a:gd name="connsiteX5" fmla="*/ 1285461 w 2350936"/>
                <a:gd name="connsiteY5" fmla="*/ 1614115 h 2467555"/>
                <a:gd name="connsiteX6" fmla="*/ 1767840 w 2350936"/>
                <a:gd name="connsiteY6" fmla="*/ 1876508 h 2467555"/>
                <a:gd name="connsiteX7" fmla="*/ 1953371 w 2350936"/>
                <a:gd name="connsiteY7" fmla="*/ 1950720 h 2467555"/>
                <a:gd name="connsiteX8" fmla="*/ 2271423 w 2350936"/>
                <a:gd name="connsiteY8" fmla="*/ 2130950 h 2467555"/>
                <a:gd name="connsiteX9" fmla="*/ 2350936 w 2350936"/>
                <a:gd name="connsiteY9" fmla="*/ 2467555 h 2467555"/>
                <a:gd name="connsiteX10" fmla="*/ 2348285 w 2350936"/>
                <a:gd name="connsiteY10" fmla="*/ 7952 h 2467555"/>
                <a:gd name="connsiteX11" fmla="*/ 0 w 2350936"/>
                <a:gd name="connsiteY11" fmla="*/ 0 h 2467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50936" h="2467555">
                  <a:moveTo>
                    <a:pt x="0" y="0"/>
                  </a:moveTo>
                  <a:lnTo>
                    <a:pt x="129872" y="302150"/>
                  </a:lnTo>
                  <a:lnTo>
                    <a:pt x="318052" y="641405"/>
                  </a:lnTo>
                  <a:lnTo>
                    <a:pt x="609600" y="1033670"/>
                  </a:lnTo>
                  <a:lnTo>
                    <a:pt x="946205" y="1364974"/>
                  </a:lnTo>
                  <a:lnTo>
                    <a:pt x="1285461" y="1614115"/>
                  </a:lnTo>
                  <a:lnTo>
                    <a:pt x="1767840" y="1876508"/>
                  </a:lnTo>
                  <a:lnTo>
                    <a:pt x="1953371" y="1950720"/>
                  </a:lnTo>
                  <a:lnTo>
                    <a:pt x="2271423" y="2130950"/>
                  </a:lnTo>
                  <a:lnTo>
                    <a:pt x="2350936" y="2467555"/>
                  </a:lnTo>
                  <a:cubicBezTo>
                    <a:pt x="2350052" y="1647687"/>
                    <a:pt x="2349169" y="827820"/>
                    <a:pt x="2348285" y="7952"/>
                  </a:cubicBezTo>
                  <a:lnTo>
                    <a:pt x="0"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 name="TextBox 31">
            <a:extLst>
              <a:ext uri="{FF2B5EF4-FFF2-40B4-BE49-F238E27FC236}">
                <a16:creationId xmlns:a16="http://schemas.microsoft.com/office/drawing/2014/main" id="{65576712-52C0-AB4E-009D-971229D029E8}"/>
              </a:ext>
            </a:extLst>
          </p:cNvPr>
          <p:cNvSpPr txBox="1"/>
          <p:nvPr/>
        </p:nvSpPr>
        <p:spPr>
          <a:xfrm>
            <a:off x="1485582" y="2560325"/>
            <a:ext cx="957313" cy="261610"/>
          </a:xfrm>
          <a:prstGeom prst="rect">
            <a:avLst/>
          </a:prstGeom>
          <a:noFill/>
        </p:spPr>
        <p:txBody>
          <a:bodyPr wrap="none" rtlCol="0">
            <a:spAutoFit/>
          </a:bodyPr>
          <a:lstStyle/>
          <a:p>
            <a:r>
              <a:rPr lang="en-US" sz="1100" b="1" dirty="0">
                <a:solidFill>
                  <a:srgbClr val="109C1D"/>
                </a:solidFill>
                <a:effectLst>
                  <a:outerShdw blurRad="38100" dist="38100" dir="2700000" algn="tl">
                    <a:srgbClr val="000000">
                      <a:alpha val="43137"/>
                    </a:srgbClr>
                  </a:outerShdw>
                </a:effectLst>
              </a:rPr>
              <a:t>Allowed area</a:t>
            </a:r>
            <a:endParaRPr lang="en-GB" sz="1100" b="1" dirty="0">
              <a:solidFill>
                <a:srgbClr val="109C1D"/>
              </a:solidFill>
              <a:effectLst>
                <a:outerShdw blurRad="38100" dist="38100" dir="2700000" algn="tl">
                  <a:srgbClr val="000000">
                    <a:alpha val="43137"/>
                  </a:srgbClr>
                </a:outerShdw>
              </a:effectLst>
            </a:endParaRPr>
          </a:p>
        </p:txBody>
      </p:sp>
      <p:sp>
        <p:nvSpPr>
          <p:cNvPr id="33" name="TextBox 32">
            <a:extLst>
              <a:ext uri="{FF2B5EF4-FFF2-40B4-BE49-F238E27FC236}">
                <a16:creationId xmlns:a16="http://schemas.microsoft.com/office/drawing/2014/main" id="{7BC3FCB5-8AE4-12A3-DE3B-D5F3DF2C3628}"/>
              </a:ext>
            </a:extLst>
          </p:cNvPr>
          <p:cNvSpPr txBox="1"/>
          <p:nvPr/>
        </p:nvSpPr>
        <p:spPr>
          <a:xfrm>
            <a:off x="2442895" y="2179232"/>
            <a:ext cx="1071127" cy="261610"/>
          </a:xfrm>
          <a:prstGeom prst="rect">
            <a:avLst/>
          </a:prstGeom>
          <a:noFill/>
        </p:spPr>
        <p:txBody>
          <a:bodyPr wrap="none" rtlCol="0">
            <a:spAutoFit/>
          </a:bodyPr>
          <a:lstStyle/>
          <a:p>
            <a:r>
              <a:rPr lang="en-US" sz="1100" b="1" dirty="0">
                <a:solidFill>
                  <a:srgbClr val="C00000"/>
                </a:solidFill>
                <a:effectLst>
                  <a:outerShdw blurRad="38100" dist="38100" dir="2700000" algn="tl">
                    <a:srgbClr val="000000">
                      <a:alpha val="43137"/>
                    </a:srgbClr>
                  </a:outerShdw>
                </a:effectLst>
              </a:rPr>
              <a:t>Forbidden area</a:t>
            </a:r>
            <a:endParaRPr lang="en-GB" sz="1100" b="1" dirty="0">
              <a:solidFill>
                <a:srgbClr val="C00000"/>
              </a:solidFill>
              <a:effectLst>
                <a:outerShdw blurRad="38100" dist="38100" dir="2700000" algn="tl">
                  <a:srgbClr val="000000">
                    <a:alpha val="43137"/>
                  </a:srgbClr>
                </a:outerShdw>
              </a:effectLst>
            </a:endParaRPr>
          </a:p>
        </p:txBody>
      </p:sp>
      <p:sp>
        <p:nvSpPr>
          <p:cNvPr id="36" name="TextBox 35">
            <a:extLst>
              <a:ext uri="{FF2B5EF4-FFF2-40B4-BE49-F238E27FC236}">
                <a16:creationId xmlns:a16="http://schemas.microsoft.com/office/drawing/2014/main" id="{614257BD-8AE4-5373-0CBA-9C07E8C2758E}"/>
              </a:ext>
            </a:extLst>
          </p:cNvPr>
          <p:cNvSpPr txBox="1"/>
          <p:nvPr/>
        </p:nvSpPr>
        <p:spPr>
          <a:xfrm>
            <a:off x="1037161" y="4857287"/>
            <a:ext cx="2326143" cy="584775"/>
          </a:xfrm>
          <a:prstGeom prst="rect">
            <a:avLst/>
          </a:prstGeom>
          <a:noFill/>
          <a:ln w="12700">
            <a:solidFill>
              <a:srgbClr val="E63950"/>
            </a:solid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outerShdw blurRad="38100" dist="38100" dir="2700000" algn="tl">
                    <a:srgbClr val="000000">
                      <a:alpha val="43137"/>
                    </a:srgbClr>
                  </a:outerShdw>
                </a:effectLst>
              </a:rPr>
              <a:t>ReBCO</a:t>
            </a:r>
            <a:r>
              <a:rPr kumimoji="0" lang="en-US" altLang="en-US" sz="1600" b="0" i="0" u="none" strike="noStrike" cap="none" normalizeH="0" baseline="0" dirty="0">
                <a:ln>
                  <a:noFill/>
                </a:ln>
                <a:solidFill>
                  <a:schemeClr val="tx1"/>
                </a:solidFill>
                <a:effectLst>
                  <a:outerShdw blurRad="38100" dist="38100" dir="2700000" algn="tl">
                    <a:srgbClr val="000000">
                      <a:alpha val="43137"/>
                    </a:srgbClr>
                  </a:outerShdw>
                </a:effectLst>
              </a:rPr>
              <a:t> is considered the baseline for 10 TeV.</a:t>
            </a:r>
          </a:p>
        </p:txBody>
      </p:sp>
      <p:sp>
        <p:nvSpPr>
          <p:cNvPr id="37" name="TextBox 36">
            <a:extLst>
              <a:ext uri="{FF2B5EF4-FFF2-40B4-BE49-F238E27FC236}">
                <a16:creationId xmlns:a16="http://schemas.microsoft.com/office/drawing/2014/main" id="{9931873A-B41D-2ADE-F94B-41D2F26591F7}"/>
              </a:ext>
            </a:extLst>
          </p:cNvPr>
          <p:cNvSpPr txBox="1"/>
          <p:nvPr/>
        </p:nvSpPr>
        <p:spPr>
          <a:xfrm>
            <a:off x="4883997" y="4671352"/>
            <a:ext cx="2957476" cy="1077218"/>
          </a:xfrm>
          <a:prstGeom prst="rect">
            <a:avLst/>
          </a:prstGeom>
          <a:noFill/>
          <a:ln w="12700">
            <a:solidFill>
              <a:srgbClr val="FF0000"/>
            </a:solidFill>
          </a:ln>
        </p:spPr>
        <p:txBody>
          <a:bodyPr wrap="square" rtlCol="0">
            <a:spAutoFit/>
          </a:bodyPr>
          <a:lstStyle/>
          <a:p>
            <a:pPr algn="ctr"/>
            <a:r>
              <a:rPr lang="en-US" sz="1600" b="1" dirty="0">
                <a:effectLst>
                  <a:outerShdw blurRad="38100" dist="38100" dir="2700000" algn="tl">
                    <a:srgbClr val="000000">
                      <a:alpha val="43137"/>
                    </a:srgbClr>
                  </a:outerShdw>
                </a:effectLst>
              </a:rPr>
              <a:t>Nb₃Sn </a:t>
            </a:r>
            <a:r>
              <a:rPr lang="en-US" sz="1600" dirty="0">
                <a:effectLst>
                  <a:outerShdw blurRad="38100" dist="38100" dir="2700000" algn="tl">
                    <a:srgbClr val="000000">
                      <a:alpha val="43137"/>
                    </a:srgbClr>
                  </a:outerShdw>
                </a:effectLst>
              </a:rPr>
              <a:t>is not considered for the 10 TeV as it falls short of the required performance.</a:t>
            </a:r>
          </a:p>
          <a:p>
            <a:pPr algn="ctr"/>
            <a:r>
              <a:rPr lang="en-US" sz="1600" dirty="0">
                <a:effectLst>
                  <a:outerShdw blurRad="38100" dist="38100" dir="2700000" algn="tl">
                    <a:srgbClr val="000000">
                      <a:alpha val="43137"/>
                    </a:srgbClr>
                  </a:outerShdw>
                </a:effectLst>
              </a:rPr>
              <a:t>It may be an option for the 3 TeV.</a:t>
            </a:r>
          </a:p>
        </p:txBody>
      </p:sp>
      <p:grpSp>
        <p:nvGrpSpPr>
          <p:cNvPr id="42" name="Group 41">
            <a:extLst>
              <a:ext uri="{FF2B5EF4-FFF2-40B4-BE49-F238E27FC236}">
                <a16:creationId xmlns:a16="http://schemas.microsoft.com/office/drawing/2014/main" id="{86BA51E1-A56B-2606-4299-7B13C5DC99EA}"/>
              </a:ext>
            </a:extLst>
          </p:cNvPr>
          <p:cNvGrpSpPr/>
          <p:nvPr/>
        </p:nvGrpSpPr>
        <p:grpSpPr>
          <a:xfrm>
            <a:off x="8162963" y="1154177"/>
            <a:ext cx="4029037" cy="3144500"/>
            <a:chOff x="2613652" y="722301"/>
            <a:chExt cx="5299631" cy="4142240"/>
          </a:xfrm>
        </p:grpSpPr>
        <p:pic>
          <p:nvPicPr>
            <p:cNvPr id="38" name="Picture 37">
              <a:extLst>
                <a:ext uri="{FF2B5EF4-FFF2-40B4-BE49-F238E27FC236}">
                  <a16:creationId xmlns:a16="http://schemas.microsoft.com/office/drawing/2014/main" id="{93DD16C6-93CD-6A66-FC2B-F87C37BFA811}"/>
                </a:ext>
              </a:extLst>
            </p:cNvPr>
            <p:cNvPicPr>
              <a:picLocks noChangeAspect="1"/>
            </p:cNvPicPr>
            <p:nvPr/>
          </p:nvPicPr>
          <p:blipFill>
            <a:blip r:embed="rId4"/>
            <a:srcRect/>
            <a:stretch/>
          </p:blipFill>
          <p:spPr>
            <a:xfrm>
              <a:off x="2613652" y="722301"/>
              <a:ext cx="5299631" cy="4142240"/>
            </a:xfrm>
            <a:prstGeom prst="rect">
              <a:avLst/>
            </a:prstGeom>
          </p:spPr>
        </p:pic>
        <p:sp>
          <p:nvSpPr>
            <p:cNvPr id="39" name="Freeform: Shape 38">
              <a:extLst>
                <a:ext uri="{FF2B5EF4-FFF2-40B4-BE49-F238E27FC236}">
                  <a16:creationId xmlns:a16="http://schemas.microsoft.com/office/drawing/2014/main" id="{ED88CBCE-B7AB-6238-1F53-F7864E73D4AC}"/>
                </a:ext>
              </a:extLst>
            </p:cNvPr>
            <p:cNvSpPr/>
            <p:nvPr/>
          </p:nvSpPr>
          <p:spPr>
            <a:xfrm>
              <a:off x="4057438" y="1001032"/>
              <a:ext cx="3694814" cy="3381153"/>
            </a:xfrm>
            <a:custGeom>
              <a:avLst/>
              <a:gdLst>
                <a:gd name="connsiteX0" fmla="*/ 0 w 3694814"/>
                <a:gd name="connsiteY0" fmla="*/ 0 h 3381153"/>
                <a:gd name="connsiteX1" fmla="*/ 148856 w 3694814"/>
                <a:gd name="connsiteY1" fmla="*/ 3381153 h 3381153"/>
                <a:gd name="connsiteX2" fmla="*/ 3694814 w 3694814"/>
                <a:gd name="connsiteY2" fmla="*/ 3375837 h 3381153"/>
                <a:gd name="connsiteX3" fmla="*/ 3694814 w 3694814"/>
                <a:gd name="connsiteY3" fmla="*/ 5316 h 3381153"/>
                <a:gd name="connsiteX4" fmla="*/ 0 w 3694814"/>
                <a:gd name="connsiteY4" fmla="*/ 0 h 3381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4814" h="3381153">
                  <a:moveTo>
                    <a:pt x="0" y="0"/>
                  </a:moveTo>
                  <a:lnTo>
                    <a:pt x="148856" y="3381153"/>
                  </a:lnTo>
                  <a:lnTo>
                    <a:pt x="3694814" y="3375837"/>
                  </a:lnTo>
                  <a:lnTo>
                    <a:pt x="3694814" y="5316"/>
                  </a:lnTo>
                  <a:lnTo>
                    <a:pt x="0"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0" name="TextBox 39">
            <a:extLst>
              <a:ext uri="{FF2B5EF4-FFF2-40B4-BE49-F238E27FC236}">
                <a16:creationId xmlns:a16="http://schemas.microsoft.com/office/drawing/2014/main" id="{71D3FD78-6271-B7DF-0367-A26E322F4792}"/>
              </a:ext>
            </a:extLst>
          </p:cNvPr>
          <p:cNvSpPr txBox="1"/>
          <p:nvPr/>
        </p:nvSpPr>
        <p:spPr>
          <a:xfrm>
            <a:off x="8427142" y="3247947"/>
            <a:ext cx="957313" cy="261610"/>
          </a:xfrm>
          <a:prstGeom prst="rect">
            <a:avLst/>
          </a:prstGeom>
          <a:noFill/>
        </p:spPr>
        <p:txBody>
          <a:bodyPr wrap="none" rtlCol="0">
            <a:spAutoFit/>
          </a:bodyPr>
          <a:lstStyle/>
          <a:p>
            <a:r>
              <a:rPr lang="en-US" sz="1100" b="1" dirty="0">
                <a:solidFill>
                  <a:srgbClr val="109C1D"/>
                </a:solidFill>
                <a:effectLst>
                  <a:outerShdw blurRad="38100" dist="38100" dir="2700000" algn="tl">
                    <a:srgbClr val="000000">
                      <a:alpha val="43137"/>
                    </a:srgbClr>
                  </a:outerShdw>
                </a:effectLst>
              </a:rPr>
              <a:t>Allowed area</a:t>
            </a:r>
            <a:endParaRPr lang="en-GB" sz="1100" b="1" dirty="0">
              <a:solidFill>
                <a:srgbClr val="109C1D"/>
              </a:solidFill>
              <a:effectLst>
                <a:outerShdw blurRad="38100" dist="38100" dir="2700000" algn="tl">
                  <a:srgbClr val="000000">
                    <a:alpha val="43137"/>
                  </a:srgbClr>
                </a:outerShdw>
              </a:effectLst>
            </a:endParaRPr>
          </a:p>
        </p:txBody>
      </p:sp>
      <p:sp>
        <p:nvSpPr>
          <p:cNvPr id="41" name="TextBox 40">
            <a:extLst>
              <a:ext uri="{FF2B5EF4-FFF2-40B4-BE49-F238E27FC236}">
                <a16:creationId xmlns:a16="http://schemas.microsoft.com/office/drawing/2014/main" id="{AE985425-B780-0192-893C-B5FDE9632287}"/>
              </a:ext>
            </a:extLst>
          </p:cNvPr>
          <p:cNvSpPr txBox="1"/>
          <p:nvPr/>
        </p:nvSpPr>
        <p:spPr>
          <a:xfrm>
            <a:off x="10555839" y="2179232"/>
            <a:ext cx="1071127" cy="261610"/>
          </a:xfrm>
          <a:prstGeom prst="rect">
            <a:avLst/>
          </a:prstGeom>
          <a:noFill/>
        </p:spPr>
        <p:txBody>
          <a:bodyPr wrap="none" rtlCol="0">
            <a:spAutoFit/>
          </a:bodyPr>
          <a:lstStyle/>
          <a:p>
            <a:r>
              <a:rPr lang="en-US" sz="1100" b="1" dirty="0">
                <a:solidFill>
                  <a:srgbClr val="C00000"/>
                </a:solidFill>
                <a:effectLst>
                  <a:outerShdw blurRad="38100" dist="38100" dir="2700000" algn="tl">
                    <a:srgbClr val="000000">
                      <a:alpha val="43137"/>
                    </a:srgbClr>
                  </a:outerShdw>
                </a:effectLst>
              </a:rPr>
              <a:t>Forbidden area</a:t>
            </a:r>
            <a:endParaRPr lang="en-GB" sz="1100" b="1" dirty="0">
              <a:solidFill>
                <a:srgbClr val="C00000"/>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2474FB87-CADA-DDC2-E41C-1B9552DEB9CD}"/>
              </a:ext>
            </a:extLst>
          </p:cNvPr>
          <p:cNvSpPr txBox="1"/>
          <p:nvPr/>
        </p:nvSpPr>
        <p:spPr>
          <a:xfrm>
            <a:off x="8705957" y="4732111"/>
            <a:ext cx="3361306" cy="830997"/>
          </a:xfrm>
          <a:prstGeom prst="rect">
            <a:avLst/>
          </a:prstGeom>
          <a:noFill/>
          <a:ln w="12700">
            <a:solidFill>
              <a:srgbClr val="FF0000"/>
            </a:solidFill>
          </a:ln>
        </p:spPr>
        <p:txBody>
          <a:bodyPr wrap="square" rtlCol="0">
            <a:spAutoFit/>
          </a:bodyPr>
          <a:lstStyle/>
          <a:p>
            <a:pPr algn="ctr"/>
            <a:r>
              <a:rPr lang="en-US" sz="1600" b="1" dirty="0">
                <a:effectLst>
                  <a:outerShdw blurRad="38100" dist="38100" dir="2700000" algn="tl">
                    <a:srgbClr val="000000">
                      <a:alpha val="43137"/>
                    </a:srgbClr>
                  </a:outerShdw>
                </a:effectLst>
              </a:rPr>
              <a:t>NbTi</a:t>
            </a:r>
            <a:r>
              <a:rPr lang="en-US" sz="1600" dirty="0">
                <a:effectLst>
                  <a:outerShdw blurRad="38100" dist="38100" dir="2700000" algn="tl">
                    <a:srgbClr val="000000">
                      <a:alpha val="43137"/>
                    </a:srgbClr>
                  </a:outerShdw>
                </a:effectLst>
              </a:rPr>
              <a:t> is a good reference for the study. It can be also an option for the 3 TeV with the same tunnel of the 10 TeV.</a:t>
            </a:r>
          </a:p>
        </p:txBody>
      </p:sp>
    </p:spTree>
    <p:extLst>
      <p:ext uri="{BB962C8B-B14F-4D97-AF65-F5344CB8AC3E}">
        <p14:creationId xmlns:p14="http://schemas.microsoft.com/office/powerpoint/2010/main" val="1037806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9F599-3C8B-DAE4-C9A9-3F6BA953D3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08604C-1968-A1DC-F07D-046D9CF12F1C}"/>
              </a:ext>
            </a:extLst>
          </p:cNvPr>
          <p:cNvSpPr>
            <a:spLocks noGrp="1"/>
          </p:cNvSpPr>
          <p:nvPr>
            <p:ph type="sldNum" sz="quarter" idx="4"/>
          </p:nvPr>
        </p:nvSpPr>
        <p:spPr/>
        <p:txBody>
          <a:bodyPr/>
          <a:lstStyle/>
          <a:p>
            <a:fld id="{A16AB2F8-5338-F742-A59E-35F5B82165E6}" type="slidenum">
              <a:rPr lang="en-GB" smtClean="0"/>
              <a:pPr/>
              <a:t>13</a:t>
            </a:fld>
            <a:endParaRPr lang="en-GB" dirty="0"/>
          </a:p>
        </p:txBody>
      </p:sp>
      <p:sp>
        <p:nvSpPr>
          <p:cNvPr id="33" name="Title 2">
            <a:extLst>
              <a:ext uri="{FF2B5EF4-FFF2-40B4-BE49-F238E27FC236}">
                <a16:creationId xmlns:a16="http://schemas.microsoft.com/office/drawing/2014/main" id="{CC7332DC-99DC-D6EE-361F-BB3F13F03281}"/>
              </a:ext>
            </a:extLst>
          </p:cNvPr>
          <p:cNvSpPr>
            <a:spLocks noGrp="1"/>
          </p:cNvSpPr>
          <p:nvPr>
            <p:ph type="title"/>
          </p:nvPr>
        </p:nvSpPr>
        <p:spPr>
          <a:xfrm>
            <a:off x="2188923" y="186465"/>
            <a:ext cx="8091814" cy="681159"/>
          </a:xfrm>
          <a:prstGeom prst="rect">
            <a:avLst/>
          </a:prstGeom>
        </p:spPr>
        <p:txBody>
          <a:body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HTS ARC dipoles A-B plots</a:t>
            </a:r>
            <a:endParaRPr lang="en-GB"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p:grpSp>
        <p:nvGrpSpPr>
          <p:cNvPr id="24" name="Group 23">
            <a:extLst>
              <a:ext uri="{FF2B5EF4-FFF2-40B4-BE49-F238E27FC236}">
                <a16:creationId xmlns:a16="http://schemas.microsoft.com/office/drawing/2014/main" id="{276B6198-2CBF-A32B-485D-8527008419EE}"/>
              </a:ext>
            </a:extLst>
          </p:cNvPr>
          <p:cNvGrpSpPr/>
          <p:nvPr/>
        </p:nvGrpSpPr>
        <p:grpSpPr>
          <a:xfrm>
            <a:off x="54105" y="1151867"/>
            <a:ext cx="4029037" cy="3149131"/>
            <a:chOff x="1481" y="1283427"/>
            <a:chExt cx="4029037" cy="3149131"/>
          </a:xfrm>
        </p:grpSpPr>
        <p:pic>
          <p:nvPicPr>
            <p:cNvPr id="4" name="Picture 3">
              <a:extLst>
                <a:ext uri="{FF2B5EF4-FFF2-40B4-BE49-F238E27FC236}">
                  <a16:creationId xmlns:a16="http://schemas.microsoft.com/office/drawing/2014/main" id="{87882A5F-1E23-5F20-E0B9-A2FA949FDE4F}"/>
                </a:ext>
              </a:extLst>
            </p:cNvPr>
            <p:cNvPicPr>
              <a:picLocks noChangeAspect="1"/>
            </p:cNvPicPr>
            <p:nvPr/>
          </p:nvPicPr>
          <p:blipFill>
            <a:blip r:embed="rId2"/>
            <a:srcRect/>
            <a:stretch/>
          </p:blipFill>
          <p:spPr>
            <a:xfrm>
              <a:off x="1481" y="1283427"/>
              <a:ext cx="4029037" cy="3149131"/>
            </a:xfrm>
            <a:prstGeom prst="rect">
              <a:avLst/>
            </a:prstGeom>
          </p:spPr>
        </p:pic>
        <p:sp>
          <p:nvSpPr>
            <p:cNvPr id="32" name="Freeform: Shape 31">
              <a:extLst>
                <a:ext uri="{FF2B5EF4-FFF2-40B4-BE49-F238E27FC236}">
                  <a16:creationId xmlns:a16="http://schemas.microsoft.com/office/drawing/2014/main" id="{1192CDC9-4953-E4D1-CE4F-3FF3DFC2ABE5}"/>
                </a:ext>
              </a:extLst>
            </p:cNvPr>
            <p:cNvSpPr/>
            <p:nvPr/>
          </p:nvSpPr>
          <p:spPr>
            <a:xfrm>
              <a:off x="1555805" y="1494845"/>
              <a:ext cx="2350936" cy="2467555"/>
            </a:xfrm>
            <a:custGeom>
              <a:avLst/>
              <a:gdLst>
                <a:gd name="connsiteX0" fmla="*/ 0 w 2350936"/>
                <a:gd name="connsiteY0" fmla="*/ 0 h 2467555"/>
                <a:gd name="connsiteX1" fmla="*/ 129872 w 2350936"/>
                <a:gd name="connsiteY1" fmla="*/ 302150 h 2467555"/>
                <a:gd name="connsiteX2" fmla="*/ 318052 w 2350936"/>
                <a:gd name="connsiteY2" fmla="*/ 641405 h 2467555"/>
                <a:gd name="connsiteX3" fmla="*/ 609600 w 2350936"/>
                <a:gd name="connsiteY3" fmla="*/ 1033670 h 2467555"/>
                <a:gd name="connsiteX4" fmla="*/ 946205 w 2350936"/>
                <a:gd name="connsiteY4" fmla="*/ 1364974 h 2467555"/>
                <a:gd name="connsiteX5" fmla="*/ 1285461 w 2350936"/>
                <a:gd name="connsiteY5" fmla="*/ 1614115 h 2467555"/>
                <a:gd name="connsiteX6" fmla="*/ 1767840 w 2350936"/>
                <a:gd name="connsiteY6" fmla="*/ 1876508 h 2467555"/>
                <a:gd name="connsiteX7" fmla="*/ 1953371 w 2350936"/>
                <a:gd name="connsiteY7" fmla="*/ 1950720 h 2467555"/>
                <a:gd name="connsiteX8" fmla="*/ 2271423 w 2350936"/>
                <a:gd name="connsiteY8" fmla="*/ 2130950 h 2467555"/>
                <a:gd name="connsiteX9" fmla="*/ 2350936 w 2350936"/>
                <a:gd name="connsiteY9" fmla="*/ 2467555 h 2467555"/>
                <a:gd name="connsiteX10" fmla="*/ 2348285 w 2350936"/>
                <a:gd name="connsiteY10" fmla="*/ 7952 h 2467555"/>
                <a:gd name="connsiteX11" fmla="*/ 0 w 2350936"/>
                <a:gd name="connsiteY11" fmla="*/ 0 h 2467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50936" h="2467555">
                  <a:moveTo>
                    <a:pt x="0" y="0"/>
                  </a:moveTo>
                  <a:lnTo>
                    <a:pt x="129872" y="302150"/>
                  </a:lnTo>
                  <a:lnTo>
                    <a:pt x="318052" y="641405"/>
                  </a:lnTo>
                  <a:lnTo>
                    <a:pt x="609600" y="1033670"/>
                  </a:lnTo>
                  <a:lnTo>
                    <a:pt x="946205" y="1364974"/>
                  </a:lnTo>
                  <a:lnTo>
                    <a:pt x="1285461" y="1614115"/>
                  </a:lnTo>
                  <a:lnTo>
                    <a:pt x="1767840" y="1876508"/>
                  </a:lnTo>
                  <a:lnTo>
                    <a:pt x="1953371" y="1950720"/>
                  </a:lnTo>
                  <a:lnTo>
                    <a:pt x="2271423" y="2130950"/>
                  </a:lnTo>
                  <a:lnTo>
                    <a:pt x="2350936" y="2467555"/>
                  </a:lnTo>
                  <a:cubicBezTo>
                    <a:pt x="2350052" y="1647687"/>
                    <a:pt x="2349169" y="827820"/>
                    <a:pt x="2348285" y="7952"/>
                  </a:cubicBezTo>
                  <a:lnTo>
                    <a:pt x="0"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 name="Group 24">
            <a:extLst>
              <a:ext uri="{FF2B5EF4-FFF2-40B4-BE49-F238E27FC236}">
                <a16:creationId xmlns:a16="http://schemas.microsoft.com/office/drawing/2014/main" id="{72D7A49C-0392-E837-98DC-A88868C512F6}"/>
              </a:ext>
            </a:extLst>
          </p:cNvPr>
          <p:cNvGrpSpPr/>
          <p:nvPr/>
        </p:nvGrpSpPr>
        <p:grpSpPr>
          <a:xfrm>
            <a:off x="4133764" y="1156492"/>
            <a:ext cx="4023118" cy="3139881"/>
            <a:chOff x="4081140" y="1288052"/>
            <a:chExt cx="4023118" cy="3139881"/>
          </a:xfrm>
        </p:grpSpPr>
        <p:pic>
          <p:nvPicPr>
            <p:cNvPr id="21" name="Picture 20">
              <a:extLst>
                <a:ext uri="{FF2B5EF4-FFF2-40B4-BE49-F238E27FC236}">
                  <a16:creationId xmlns:a16="http://schemas.microsoft.com/office/drawing/2014/main" id="{09F04921-B563-B95C-5385-4035E2857297}"/>
                </a:ext>
              </a:extLst>
            </p:cNvPr>
            <p:cNvPicPr>
              <a:picLocks noChangeAspect="1"/>
            </p:cNvPicPr>
            <p:nvPr/>
          </p:nvPicPr>
          <p:blipFill>
            <a:blip r:embed="rId3"/>
            <a:srcRect/>
            <a:stretch/>
          </p:blipFill>
          <p:spPr>
            <a:xfrm>
              <a:off x="4081140" y="1288052"/>
              <a:ext cx="4023118" cy="3139881"/>
            </a:xfrm>
            <a:prstGeom prst="rect">
              <a:avLst/>
            </a:prstGeom>
          </p:spPr>
        </p:pic>
        <p:sp>
          <p:nvSpPr>
            <p:cNvPr id="34" name="Freeform: Shape 33">
              <a:extLst>
                <a:ext uri="{FF2B5EF4-FFF2-40B4-BE49-F238E27FC236}">
                  <a16:creationId xmlns:a16="http://schemas.microsoft.com/office/drawing/2014/main" id="{04A55D6A-1393-F97A-2EEA-3F6727B616A6}"/>
                </a:ext>
              </a:extLst>
            </p:cNvPr>
            <p:cNvSpPr/>
            <p:nvPr/>
          </p:nvSpPr>
          <p:spPr>
            <a:xfrm>
              <a:off x="5632174" y="1494845"/>
              <a:ext cx="2353586" cy="2570922"/>
            </a:xfrm>
            <a:custGeom>
              <a:avLst/>
              <a:gdLst>
                <a:gd name="connsiteX0" fmla="*/ 0 w 2353586"/>
                <a:gd name="connsiteY0" fmla="*/ 0 h 2570922"/>
                <a:gd name="connsiteX1" fmla="*/ 132522 w 2353586"/>
                <a:gd name="connsiteY1" fmla="*/ 302150 h 2570922"/>
                <a:gd name="connsiteX2" fmla="*/ 265043 w 2353586"/>
                <a:gd name="connsiteY2" fmla="*/ 548640 h 2570922"/>
                <a:gd name="connsiteX3" fmla="*/ 410817 w 2353586"/>
                <a:gd name="connsiteY3" fmla="*/ 779228 h 2570922"/>
                <a:gd name="connsiteX4" fmla="*/ 596348 w 2353586"/>
                <a:gd name="connsiteY4" fmla="*/ 1017767 h 2570922"/>
                <a:gd name="connsiteX5" fmla="*/ 858741 w 2353586"/>
                <a:gd name="connsiteY5" fmla="*/ 1288112 h 2570922"/>
                <a:gd name="connsiteX6" fmla="*/ 1152939 w 2353586"/>
                <a:gd name="connsiteY6" fmla="*/ 1524000 h 2570922"/>
                <a:gd name="connsiteX7" fmla="*/ 1447137 w 2353586"/>
                <a:gd name="connsiteY7" fmla="*/ 1717482 h 2570922"/>
                <a:gd name="connsiteX8" fmla="*/ 1595562 w 2353586"/>
                <a:gd name="connsiteY8" fmla="*/ 1786393 h 2570922"/>
                <a:gd name="connsiteX9" fmla="*/ 1791694 w 2353586"/>
                <a:gd name="connsiteY9" fmla="*/ 1966623 h 2570922"/>
                <a:gd name="connsiteX10" fmla="*/ 1903012 w 2353586"/>
                <a:gd name="connsiteY10" fmla="*/ 2570922 h 2570922"/>
                <a:gd name="connsiteX11" fmla="*/ 2353586 w 2353586"/>
                <a:gd name="connsiteY11" fmla="*/ 2562971 h 2570922"/>
                <a:gd name="connsiteX12" fmla="*/ 2348285 w 2353586"/>
                <a:gd name="connsiteY12" fmla="*/ 0 h 2570922"/>
                <a:gd name="connsiteX13" fmla="*/ 0 w 2353586"/>
                <a:gd name="connsiteY13" fmla="*/ 0 h 257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53586" h="2570922">
                  <a:moveTo>
                    <a:pt x="0" y="0"/>
                  </a:moveTo>
                  <a:lnTo>
                    <a:pt x="132522" y="302150"/>
                  </a:lnTo>
                  <a:lnTo>
                    <a:pt x="265043" y="548640"/>
                  </a:lnTo>
                  <a:lnTo>
                    <a:pt x="410817" y="779228"/>
                  </a:lnTo>
                  <a:lnTo>
                    <a:pt x="596348" y="1017767"/>
                  </a:lnTo>
                  <a:lnTo>
                    <a:pt x="858741" y="1288112"/>
                  </a:lnTo>
                  <a:lnTo>
                    <a:pt x="1152939" y="1524000"/>
                  </a:lnTo>
                  <a:lnTo>
                    <a:pt x="1447137" y="1717482"/>
                  </a:lnTo>
                  <a:lnTo>
                    <a:pt x="1595562" y="1786393"/>
                  </a:lnTo>
                  <a:lnTo>
                    <a:pt x="1791694" y="1966623"/>
                  </a:lnTo>
                  <a:lnTo>
                    <a:pt x="1903012" y="2570922"/>
                  </a:lnTo>
                  <a:lnTo>
                    <a:pt x="2353586" y="2562971"/>
                  </a:lnTo>
                  <a:lnTo>
                    <a:pt x="2348285" y="0"/>
                  </a:lnTo>
                  <a:lnTo>
                    <a:pt x="0"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9" name="Group 28">
            <a:extLst>
              <a:ext uri="{FF2B5EF4-FFF2-40B4-BE49-F238E27FC236}">
                <a16:creationId xmlns:a16="http://schemas.microsoft.com/office/drawing/2014/main" id="{0D30531D-D2D7-D7AE-4050-F7C38DE65D13}"/>
              </a:ext>
            </a:extLst>
          </p:cNvPr>
          <p:cNvGrpSpPr/>
          <p:nvPr/>
        </p:nvGrpSpPr>
        <p:grpSpPr>
          <a:xfrm>
            <a:off x="8155715" y="1152518"/>
            <a:ext cx="4027369" cy="3147829"/>
            <a:chOff x="8155715" y="1284078"/>
            <a:chExt cx="4027369" cy="3147829"/>
          </a:xfrm>
        </p:grpSpPr>
        <p:pic>
          <p:nvPicPr>
            <p:cNvPr id="11" name="Picture 10">
              <a:extLst>
                <a:ext uri="{FF2B5EF4-FFF2-40B4-BE49-F238E27FC236}">
                  <a16:creationId xmlns:a16="http://schemas.microsoft.com/office/drawing/2014/main" id="{E60881A0-24C7-82B1-E272-5DCCD4AE9C5D}"/>
                </a:ext>
              </a:extLst>
            </p:cNvPr>
            <p:cNvPicPr>
              <a:picLocks noChangeAspect="1"/>
            </p:cNvPicPr>
            <p:nvPr/>
          </p:nvPicPr>
          <p:blipFill>
            <a:blip r:embed="rId4"/>
            <a:srcRect/>
            <a:stretch/>
          </p:blipFill>
          <p:spPr>
            <a:xfrm>
              <a:off x="8155715" y="1284078"/>
              <a:ext cx="4027369" cy="3147829"/>
            </a:xfrm>
            <a:prstGeom prst="rect">
              <a:avLst/>
            </a:prstGeom>
          </p:spPr>
        </p:pic>
        <p:sp>
          <p:nvSpPr>
            <p:cNvPr id="36" name="Freeform: Shape 35">
              <a:extLst>
                <a:ext uri="{FF2B5EF4-FFF2-40B4-BE49-F238E27FC236}">
                  <a16:creationId xmlns:a16="http://schemas.microsoft.com/office/drawing/2014/main" id="{C91C935D-9033-3271-1C95-841299EDC7A6}"/>
                </a:ext>
              </a:extLst>
            </p:cNvPr>
            <p:cNvSpPr/>
            <p:nvPr/>
          </p:nvSpPr>
          <p:spPr>
            <a:xfrm>
              <a:off x="9668786" y="1497496"/>
              <a:ext cx="2393343" cy="2568271"/>
            </a:xfrm>
            <a:custGeom>
              <a:avLst/>
              <a:gdLst>
                <a:gd name="connsiteX0" fmla="*/ 0 w 2393343"/>
                <a:gd name="connsiteY0" fmla="*/ 0 h 2568271"/>
                <a:gd name="connsiteX1" fmla="*/ 100717 w 2393343"/>
                <a:gd name="connsiteY1" fmla="*/ 235888 h 2568271"/>
                <a:gd name="connsiteX2" fmla="*/ 230588 w 2393343"/>
                <a:gd name="connsiteY2" fmla="*/ 485029 h 2568271"/>
                <a:gd name="connsiteX3" fmla="*/ 402866 w 2393343"/>
                <a:gd name="connsiteY3" fmla="*/ 784528 h 2568271"/>
                <a:gd name="connsiteX4" fmla="*/ 644056 w 2393343"/>
                <a:gd name="connsiteY4" fmla="*/ 1182094 h 2568271"/>
                <a:gd name="connsiteX5" fmla="*/ 911750 w 2393343"/>
                <a:gd name="connsiteY5" fmla="*/ 1571707 h 2568271"/>
                <a:gd name="connsiteX6" fmla="*/ 1020417 w 2393343"/>
                <a:gd name="connsiteY6" fmla="*/ 1728083 h 2568271"/>
                <a:gd name="connsiteX7" fmla="*/ 1240404 w 2393343"/>
                <a:gd name="connsiteY7" fmla="*/ 1958671 h 2568271"/>
                <a:gd name="connsiteX8" fmla="*/ 1333169 w 2393343"/>
                <a:gd name="connsiteY8" fmla="*/ 2568271 h 2568271"/>
                <a:gd name="connsiteX9" fmla="*/ 2393343 w 2393343"/>
                <a:gd name="connsiteY9" fmla="*/ 2568271 h 2568271"/>
                <a:gd name="connsiteX10" fmla="*/ 2393343 w 2393343"/>
                <a:gd name="connsiteY10" fmla="*/ 2650 h 2568271"/>
                <a:gd name="connsiteX11" fmla="*/ 0 w 2393343"/>
                <a:gd name="connsiteY11" fmla="*/ 0 h 256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3343" h="2568271">
                  <a:moveTo>
                    <a:pt x="0" y="0"/>
                  </a:moveTo>
                  <a:lnTo>
                    <a:pt x="100717" y="235888"/>
                  </a:lnTo>
                  <a:lnTo>
                    <a:pt x="230588" y="485029"/>
                  </a:lnTo>
                  <a:lnTo>
                    <a:pt x="402866" y="784528"/>
                  </a:lnTo>
                  <a:lnTo>
                    <a:pt x="644056" y="1182094"/>
                  </a:lnTo>
                  <a:lnTo>
                    <a:pt x="911750" y="1571707"/>
                  </a:lnTo>
                  <a:lnTo>
                    <a:pt x="1020417" y="1728083"/>
                  </a:lnTo>
                  <a:lnTo>
                    <a:pt x="1240404" y="1958671"/>
                  </a:lnTo>
                  <a:lnTo>
                    <a:pt x="1333169" y="2568271"/>
                  </a:lnTo>
                  <a:lnTo>
                    <a:pt x="2393343" y="2568271"/>
                  </a:lnTo>
                  <a:lnTo>
                    <a:pt x="2393343" y="2650"/>
                  </a:lnTo>
                  <a:lnTo>
                    <a:pt x="0"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TextBox 4">
            <a:extLst>
              <a:ext uri="{FF2B5EF4-FFF2-40B4-BE49-F238E27FC236}">
                <a16:creationId xmlns:a16="http://schemas.microsoft.com/office/drawing/2014/main" id="{A69528F3-D703-C0A3-44E7-C26B560C31F5}"/>
              </a:ext>
            </a:extLst>
          </p:cNvPr>
          <p:cNvSpPr txBox="1"/>
          <p:nvPr/>
        </p:nvSpPr>
        <p:spPr>
          <a:xfrm>
            <a:off x="61137" y="4284619"/>
            <a:ext cx="3925690" cy="1777666"/>
          </a:xfrm>
          <a:prstGeom prst="rect">
            <a:avLst/>
          </a:prstGeom>
          <a:noFill/>
        </p:spPr>
        <p:txBody>
          <a:bodyPr wrap="none" rtlCol="0">
            <a:spAutoFit/>
          </a:bodyPr>
          <a:lstStyle/>
          <a:p>
            <a:pPr>
              <a:lnSpc>
                <a:spcPct val="150000"/>
              </a:lnSpc>
            </a:pPr>
            <a:r>
              <a:rPr lang="en-US" sz="1600" dirty="0"/>
              <a:t> </a:t>
            </a:r>
          </a:p>
          <a:p>
            <a:r>
              <a:rPr lang="en-US" sz="1600" dirty="0"/>
              <a:t>       </a:t>
            </a:r>
          </a:p>
          <a:p>
            <a:pPr marL="285750" indent="-285750">
              <a:lnSpc>
                <a:spcPct val="150000"/>
              </a:lnSpc>
              <a:buFont typeface="Wingdings" panose="05000000000000000000" pitchFamily="2" charset="2"/>
              <a:buChar char="§"/>
            </a:pPr>
            <a:r>
              <a:rPr lang="en-US" sz="1600" dirty="0"/>
              <a:t>Budget: 400 </a:t>
            </a:r>
            <a:r>
              <a:rPr lang="en-US" sz="1600" dirty="0" err="1"/>
              <a:t>kEUR</a:t>
            </a:r>
            <a:r>
              <a:rPr lang="en-US" sz="1600" dirty="0"/>
              <a:t>/m for each magnet.</a:t>
            </a:r>
          </a:p>
          <a:p>
            <a:pPr marL="285750" indent="-285750">
              <a:lnSpc>
                <a:spcPct val="150000"/>
              </a:lnSpc>
              <a:buFont typeface="Wingdings" panose="05000000000000000000" pitchFamily="2" charset="2"/>
              <a:buChar char="§"/>
            </a:pPr>
            <a:r>
              <a:rPr lang="en-US" sz="1600" dirty="0"/>
              <a:t>SC cost: 2500 EUR/kg (aspirational value).</a:t>
            </a:r>
          </a:p>
          <a:p>
            <a:pPr marL="285750" indent="-285750">
              <a:lnSpc>
                <a:spcPct val="150000"/>
              </a:lnSpc>
              <a:buFont typeface="Wingdings" panose="05000000000000000000" pitchFamily="2" charset="2"/>
              <a:buChar char="§"/>
            </a:pPr>
            <a:r>
              <a:rPr lang="en-US" sz="1600" dirty="0"/>
              <a:t>These plots apply to ARC dipoles.</a:t>
            </a:r>
          </a:p>
        </p:txBody>
      </p:sp>
      <p:sp>
        <p:nvSpPr>
          <p:cNvPr id="9" name="TextBox 8">
            <a:extLst>
              <a:ext uri="{FF2B5EF4-FFF2-40B4-BE49-F238E27FC236}">
                <a16:creationId xmlns:a16="http://schemas.microsoft.com/office/drawing/2014/main" id="{F1138B8C-C0A0-784F-8B60-9D2059DB9393}"/>
              </a:ext>
            </a:extLst>
          </p:cNvPr>
          <p:cNvSpPr txBox="1"/>
          <p:nvPr/>
        </p:nvSpPr>
        <p:spPr>
          <a:xfrm>
            <a:off x="8378543" y="4173937"/>
            <a:ext cx="3755944" cy="707886"/>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1600" dirty="0"/>
              <a:t>Operating temperature: 20 K </a:t>
            </a:r>
          </a:p>
          <a:p>
            <a:r>
              <a:rPr lang="en-US" sz="1600" dirty="0"/>
              <a:t>      → tungsten shield with a radius of </a:t>
            </a:r>
            <a:r>
              <a:rPr lang="en-US" sz="1600" dirty="0">
                <a:highlight>
                  <a:srgbClr val="FFFF00"/>
                </a:highlight>
              </a:rPr>
              <a:t>3 cm</a:t>
            </a:r>
          </a:p>
        </p:txBody>
      </p:sp>
      <p:sp>
        <p:nvSpPr>
          <p:cNvPr id="10" name="TextBox 9">
            <a:extLst>
              <a:ext uri="{FF2B5EF4-FFF2-40B4-BE49-F238E27FC236}">
                <a16:creationId xmlns:a16="http://schemas.microsoft.com/office/drawing/2014/main" id="{EABA3AC3-5FAE-DB62-E477-A8A6017B477E}"/>
              </a:ext>
            </a:extLst>
          </p:cNvPr>
          <p:cNvSpPr txBox="1"/>
          <p:nvPr/>
        </p:nvSpPr>
        <p:spPr>
          <a:xfrm>
            <a:off x="4371505" y="4167312"/>
            <a:ext cx="3970818" cy="707886"/>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1600" dirty="0"/>
              <a:t>Operating temperature: 10 K </a:t>
            </a:r>
          </a:p>
          <a:p>
            <a:r>
              <a:rPr lang="en-US" sz="1600" dirty="0"/>
              <a:t>      → tungsten shield with a radius of 4 cm</a:t>
            </a:r>
          </a:p>
        </p:txBody>
      </p:sp>
      <p:sp>
        <p:nvSpPr>
          <p:cNvPr id="12" name="TextBox 11">
            <a:extLst>
              <a:ext uri="{FF2B5EF4-FFF2-40B4-BE49-F238E27FC236}">
                <a16:creationId xmlns:a16="http://schemas.microsoft.com/office/drawing/2014/main" id="{6FB96C1A-E0DD-EB51-3E7C-3229FC17137A}"/>
              </a:ext>
            </a:extLst>
          </p:cNvPr>
          <p:cNvSpPr txBox="1"/>
          <p:nvPr/>
        </p:nvSpPr>
        <p:spPr>
          <a:xfrm>
            <a:off x="151000" y="4173937"/>
            <a:ext cx="3970818" cy="707886"/>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1600" dirty="0"/>
              <a:t>Operating temperature: 4.5 K </a:t>
            </a:r>
          </a:p>
          <a:p>
            <a:r>
              <a:rPr lang="en-US" sz="1600" dirty="0"/>
              <a:t>      → tungsten shield with a radius of 4 cm</a:t>
            </a:r>
          </a:p>
        </p:txBody>
      </p:sp>
      <p:sp>
        <p:nvSpPr>
          <p:cNvPr id="15" name="TextBox 14">
            <a:extLst>
              <a:ext uri="{FF2B5EF4-FFF2-40B4-BE49-F238E27FC236}">
                <a16:creationId xmlns:a16="http://schemas.microsoft.com/office/drawing/2014/main" id="{FEEE98A4-D21E-98D2-9DD8-C60098E21E8A}"/>
              </a:ext>
            </a:extLst>
          </p:cNvPr>
          <p:cNvSpPr txBox="1"/>
          <p:nvPr/>
        </p:nvSpPr>
        <p:spPr>
          <a:xfrm>
            <a:off x="9668786" y="5325675"/>
            <a:ext cx="2326143" cy="584775"/>
          </a:xfrm>
          <a:prstGeom prst="rect">
            <a:avLst/>
          </a:prstGeom>
          <a:noFill/>
          <a:ln w="12700">
            <a:solidFill>
              <a:srgbClr val="E63950"/>
            </a:solid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outerShdw blurRad="38100" dist="38100" dir="2700000" algn="tl">
                    <a:srgbClr val="000000">
                      <a:alpha val="43137"/>
                    </a:srgbClr>
                  </a:outerShdw>
                </a:effectLst>
              </a:rPr>
              <a:t>ReBCO is considered the baseline for 10 TeV.</a:t>
            </a:r>
          </a:p>
        </p:txBody>
      </p:sp>
      <p:sp>
        <p:nvSpPr>
          <p:cNvPr id="17" name="TextBox 16">
            <a:extLst>
              <a:ext uri="{FF2B5EF4-FFF2-40B4-BE49-F238E27FC236}">
                <a16:creationId xmlns:a16="http://schemas.microsoft.com/office/drawing/2014/main" id="{F30728C0-5B4A-1EA3-4A96-1244F5D596B5}"/>
              </a:ext>
            </a:extLst>
          </p:cNvPr>
          <p:cNvSpPr txBox="1"/>
          <p:nvPr/>
        </p:nvSpPr>
        <p:spPr>
          <a:xfrm>
            <a:off x="1350229" y="2558015"/>
            <a:ext cx="957313" cy="261610"/>
          </a:xfrm>
          <a:prstGeom prst="rect">
            <a:avLst/>
          </a:prstGeom>
          <a:noFill/>
        </p:spPr>
        <p:txBody>
          <a:bodyPr wrap="none" rtlCol="0">
            <a:spAutoFit/>
          </a:bodyPr>
          <a:lstStyle/>
          <a:p>
            <a:r>
              <a:rPr lang="en-US" sz="1100" b="1" dirty="0">
                <a:solidFill>
                  <a:srgbClr val="109C1D"/>
                </a:solidFill>
                <a:effectLst>
                  <a:outerShdw blurRad="38100" dist="38100" dir="2700000" algn="tl">
                    <a:srgbClr val="000000">
                      <a:alpha val="43137"/>
                    </a:srgbClr>
                  </a:outerShdw>
                </a:effectLst>
              </a:rPr>
              <a:t>Allowed area</a:t>
            </a:r>
            <a:endParaRPr lang="en-GB" sz="1100" b="1" dirty="0">
              <a:solidFill>
                <a:srgbClr val="109C1D"/>
              </a:solidFill>
              <a:effectLst>
                <a:outerShdw blurRad="38100" dist="38100" dir="2700000" algn="tl">
                  <a:srgbClr val="000000">
                    <a:alpha val="43137"/>
                  </a:srgbClr>
                </a:outerShdw>
              </a:effectLst>
            </a:endParaRPr>
          </a:p>
        </p:txBody>
      </p:sp>
      <p:sp>
        <p:nvSpPr>
          <p:cNvPr id="18" name="TextBox 17">
            <a:extLst>
              <a:ext uri="{FF2B5EF4-FFF2-40B4-BE49-F238E27FC236}">
                <a16:creationId xmlns:a16="http://schemas.microsoft.com/office/drawing/2014/main" id="{38B43CD7-9F5A-5997-81C5-A910E273A868}"/>
              </a:ext>
            </a:extLst>
          </p:cNvPr>
          <p:cNvSpPr txBox="1"/>
          <p:nvPr/>
        </p:nvSpPr>
        <p:spPr>
          <a:xfrm>
            <a:off x="2307542" y="2176922"/>
            <a:ext cx="1071127" cy="261610"/>
          </a:xfrm>
          <a:prstGeom prst="rect">
            <a:avLst/>
          </a:prstGeom>
          <a:noFill/>
        </p:spPr>
        <p:txBody>
          <a:bodyPr wrap="none" rtlCol="0">
            <a:spAutoFit/>
          </a:bodyPr>
          <a:lstStyle/>
          <a:p>
            <a:r>
              <a:rPr lang="en-US" sz="1100" b="1" dirty="0">
                <a:solidFill>
                  <a:srgbClr val="C00000"/>
                </a:solidFill>
                <a:effectLst>
                  <a:outerShdw blurRad="38100" dist="38100" dir="2700000" algn="tl">
                    <a:srgbClr val="000000">
                      <a:alpha val="43137"/>
                    </a:srgbClr>
                  </a:outerShdw>
                </a:effectLst>
              </a:rPr>
              <a:t>Forbidden area</a:t>
            </a:r>
            <a:endParaRPr lang="en-GB" sz="1100" b="1" dirty="0">
              <a:solidFill>
                <a:srgbClr val="C00000"/>
              </a:solidFill>
              <a:effectLst>
                <a:outerShdw blurRad="38100" dist="38100" dir="2700000" algn="tl">
                  <a:srgbClr val="000000">
                    <a:alpha val="43137"/>
                  </a:srgbClr>
                </a:outerShdw>
              </a:effectLst>
            </a:endParaRPr>
          </a:p>
        </p:txBody>
      </p:sp>
      <p:sp>
        <p:nvSpPr>
          <p:cNvPr id="19" name="TextBox 18">
            <a:extLst>
              <a:ext uri="{FF2B5EF4-FFF2-40B4-BE49-F238E27FC236}">
                <a16:creationId xmlns:a16="http://schemas.microsoft.com/office/drawing/2014/main" id="{6E6E3775-46DD-5B79-1B14-A9ACFA33E1E9}"/>
              </a:ext>
            </a:extLst>
          </p:cNvPr>
          <p:cNvSpPr txBox="1"/>
          <p:nvPr/>
        </p:nvSpPr>
        <p:spPr>
          <a:xfrm>
            <a:off x="5419812" y="2558015"/>
            <a:ext cx="957313" cy="261610"/>
          </a:xfrm>
          <a:prstGeom prst="rect">
            <a:avLst/>
          </a:prstGeom>
          <a:noFill/>
        </p:spPr>
        <p:txBody>
          <a:bodyPr wrap="none" rtlCol="0">
            <a:spAutoFit/>
          </a:bodyPr>
          <a:lstStyle/>
          <a:p>
            <a:r>
              <a:rPr lang="en-US" sz="1100" b="1" dirty="0">
                <a:solidFill>
                  <a:srgbClr val="109C1D"/>
                </a:solidFill>
                <a:effectLst>
                  <a:outerShdw blurRad="38100" dist="38100" dir="2700000" algn="tl">
                    <a:srgbClr val="000000">
                      <a:alpha val="43137"/>
                    </a:srgbClr>
                  </a:outerShdw>
                </a:effectLst>
              </a:rPr>
              <a:t>Allowed area</a:t>
            </a:r>
            <a:endParaRPr lang="en-GB" sz="1100" b="1" dirty="0">
              <a:solidFill>
                <a:srgbClr val="109C1D"/>
              </a:solidFill>
              <a:effectLst>
                <a:outerShdw blurRad="38100" dist="38100" dir="2700000" algn="tl">
                  <a:srgbClr val="000000">
                    <a:alpha val="43137"/>
                  </a:srgbClr>
                </a:outerShdw>
              </a:effectLst>
            </a:endParaRPr>
          </a:p>
        </p:txBody>
      </p:sp>
      <p:sp>
        <p:nvSpPr>
          <p:cNvPr id="20" name="TextBox 19">
            <a:extLst>
              <a:ext uri="{FF2B5EF4-FFF2-40B4-BE49-F238E27FC236}">
                <a16:creationId xmlns:a16="http://schemas.microsoft.com/office/drawing/2014/main" id="{1A330251-331B-6E04-7A4E-88662CC5CA2F}"/>
              </a:ext>
            </a:extLst>
          </p:cNvPr>
          <p:cNvSpPr txBox="1"/>
          <p:nvPr/>
        </p:nvSpPr>
        <p:spPr>
          <a:xfrm>
            <a:off x="6377125" y="2176922"/>
            <a:ext cx="1071127" cy="261610"/>
          </a:xfrm>
          <a:prstGeom prst="rect">
            <a:avLst/>
          </a:prstGeom>
          <a:noFill/>
        </p:spPr>
        <p:txBody>
          <a:bodyPr wrap="none" rtlCol="0">
            <a:spAutoFit/>
          </a:bodyPr>
          <a:lstStyle/>
          <a:p>
            <a:r>
              <a:rPr lang="en-US" sz="1100" b="1" dirty="0">
                <a:solidFill>
                  <a:srgbClr val="C00000"/>
                </a:solidFill>
                <a:effectLst>
                  <a:outerShdw blurRad="38100" dist="38100" dir="2700000" algn="tl">
                    <a:srgbClr val="000000">
                      <a:alpha val="43137"/>
                    </a:srgbClr>
                  </a:outerShdw>
                </a:effectLst>
              </a:rPr>
              <a:t>Forbidden area</a:t>
            </a:r>
            <a:endParaRPr lang="en-GB" sz="1100" b="1" dirty="0">
              <a:solidFill>
                <a:srgbClr val="C00000"/>
              </a:solidFill>
              <a:effectLst>
                <a:outerShdw blurRad="38100" dist="38100" dir="2700000" algn="tl">
                  <a:srgbClr val="000000">
                    <a:alpha val="43137"/>
                  </a:srgbClr>
                </a:outerShdw>
              </a:effectLst>
            </a:endParaRPr>
          </a:p>
        </p:txBody>
      </p:sp>
      <p:sp>
        <p:nvSpPr>
          <p:cNvPr id="22" name="TextBox 21">
            <a:extLst>
              <a:ext uri="{FF2B5EF4-FFF2-40B4-BE49-F238E27FC236}">
                <a16:creationId xmlns:a16="http://schemas.microsoft.com/office/drawing/2014/main" id="{3C65E558-2EFC-E7D2-E601-45E59A696B99}"/>
              </a:ext>
            </a:extLst>
          </p:cNvPr>
          <p:cNvSpPr txBox="1"/>
          <p:nvPr/>
        </p:nvSpPr>
        <p:spPr>
          <a:xfrm>
            <a:off x="9309275" y="2543986"/>
            <a:ext cx="957313" cy="261610"/>
          </a:xfrm>
          <a:prstGeom prst="rect">
            <a:avLst/>
          </a:prstGeom>
          <a:noFill/>
        </p:spPr>
        <p:txBody>
          <a:bodyPr wrap="none" rtlCol="0">
            <a:spAutoFit/>
          </a:bodyPr>
          <a:lstStyle/>
          <a:p>
            <a:r>
              <a:rPr lang="en-US" sz="1100" b="1" dirty="0">
                <a:solidFill>
                  <a:srgbClr val="109C1D"/>
                </a:solidFill>
                <a:effectLst>
                  <a:outerShdw blurRad="38100" dist="38100" dir="2700000" algn="tl">
                    <a:srgbClr val="000000">
                      <a:alpha val="43137"/>
                    </a:srgbClr>
                  </a:outerShdw>
                </a:effectLst>
              </a:rPr>
              <a:t>Allowed area</a:t>
            </a:r>
            <a:endParaRPr lang="en-GB" sz="1100" b="1" dirty="0">
              <a:solidFill>
                <a:srgbClr val="109C1D"/>
              </a:solidFill>
              <a:effectLst>
                <a:outerShdw blurRad="38100" dist="38100" dir="2700000" algn="tl">
                  <a:srgbClr val="000000">
                    <a:alpha val="43137"/>
                  </a:srgbClr>
                </a:outerShdw>
              </a:effectLst>
            </a:endParaRPr>
          </a:p>
        </p:txBody>
      </p:sp>
      <p:sp>
        <p:nvSpPr>
          <p:cNvPr id="23" name="TextBox 22">
            <a:extLst>
              <a:ext uri="{FF2B5EF4-FFF2-40B4-BE49-F238E27FC236}">
                <a16:creationId xmlns:a16="http://schemas.microsoft.com/office/drawing/2014/main" id="{0473723B-02D7-10CD-B7BC-C6B261B61CB7}"/>
              </a:ext>
            </a:extLst>
          </p:cNvPr>
          <p:cNvSpPr txBox="1"/>
          <p:nvPr/>
        </p:nvSpPr>
        <p:spPr>
          <a:xfrm>
            <a:off x="10266588" y="2162893"/>
            <a:ext cx="1071127" cy="261610"/>
          </a:xfrm>
          <a:prstGeom prst="rect">
            <a:avLst/>
          </a:prstGeom>
          <a:noFill/>
        </p:spPr>
        <p:txBody>
          <a:bodyPr wrap="none" rtlCol="0">
            <a:spAutoFit/>
          </a:bodyPr>
          <a:lstStyle/>
          <a:p>
            <a:r>
              <a:rPr lang="en-US" sz="1100" b="1" dirty="0">
                <a:solidFill>
                  <a:srgbClr val="C00000"/>
                </a:solidFill>
                <a:effectLst>
                  <a:outerShdw blurRad="38100" dist="38100" dir="2700000" algn="tl">
                    <a:srgbClr val="000000">
                      <a:alpha val="43137"/>
                    </a:srgbClr>
                  </a:outerShdw>
                </a:effectLst>
              </a:rPr>
              <a:t>Forbidden area</a:t>
            </a:r>
            <a:endParaRPr lang="en-GB" sz="1100" b="1" dirty="0">
              <a:solidFill>
                <a:srgbClr val="C00000"/>
              </a:solidFill>
              <a:effectLst>
                <a:outerShdw blurRad="38100" dist="38100" dir="2700000" algn="tl">
                  <a:srgbClr val="000000">
                    <a:alpha val="43137"/>
                  </a:srgbClr>
                </a:outerShdw>
              </a:effectLst>
            </a:endParaRPr>
          </a:p>
        </p:txBody>
      </p:sp>
      <p:sp>
        <p:nvSpPr>
          <p:cNvPr id="31" name="TextBox 30">
            <a:extLst>
              <a:ext uri="{FF2B5EF4-FFF2-40B4-BE49-F238E27FC236}">
                <a16:creationId xmlns:a16="http://schemas.microsoft.com/office/drawing/2014/main" id="{E3D8E50A-F0EB-AD0C-F9A5-179BE0744C43}"/>
              </a:ext>
            </a:extLst>
          </p:cNvPr>
          <p:cNvSpPr txBox="1"/>
          <p:nvPr/>
        </p:nvSpPr>
        <p:spPr>
          <a:xfrm>
            <a:off x="4806889" y="5063342"/>
            <a:ext cx="3834790" cy="1015663"/>
          </a:xfrm>
          <a:prstGeom prst="rect">
            <a:avLst/>
          </a:prstGeom>
          <a:noFill/>
          <a:ln w="12700">
            <a:solidFill>
              <a:srgbClr val="5698C6"/>
            </a:solidFill>
          </a:ln>
        </p:spPr>
        <p:txBody>
          <a:bodyPr wrap="square" rtlCol="0">
            <a:spAutoFit/>
          </a:bodyPr>
          <a:lstStyle/>
          <a:p>
            <a:pPr algn="just"/>
            <a:r>
              <a:rPr lang="en-US" sz="1200" dirty="0"/>
              <a:t>The</a:t>
            </a:r>
            <a:r>
              <a:rPr lang="en-US" sz="1200" b="1" dirty="0">
                <a:solidFill>
                  <a:srgbClr val="376196"/>
                </a:solidFill>
              </a:rPr>
              <a:t> Limit curve </a:t>
            </a:r>
            <a:r>
              <a:rPr lang="en-US" sz="1200" dirty="0"/>
              <a:t>includes:</a:t>
            </a:r>
          </a:p>
          <a:p>
            <a:pPr marL="285750" indent="-285750" algn="just">
              <a:buFont typeface="Arial" panose="020B0604020202020204" pitchFamily="34" charset="0"/>
              <a:buChar char="•"/>
            </a:pPr>
            <a:r>
              <a:rPr lang="en-US" sz="1200" dirty="0">
                <a:latin typeface="Titillium Lt"/>
              </a:rPr>
              <a:t>Cost model: including coils, iron, structures and </a:t>
            </a:r>
            <a:r>
              <a:rPr lang="en-US" sz="1200" dirty="0" err="1">
                <a:latin typeface="Titillium Lt"/>
              </a:rPr>
              <a:t>labour</a:t>
            </a:r>
            <a:endParaRPr lang="en-US" sz="1200" dirty="0">
              <a:latin typeface="Titillium Lt"/>
            </a:endParaRPr>
          </a:p>
          <a:p>
            <a:pPr marL="285750" indent="-285750" algn="just">
              <a:buFont typeface="Arial" panose="020B0604020202020204" pitchFamily="34" charset="0"/>
              <a:buChar char="•"/>
            </a:pPr>
            <a:r>
              <a:rPr lang="en-US" sz="1200" dirty="0">
                <a:latin typeface="Titillium Lt"/>
              </a:rPr>
              <a:t>Protection: Non-insulated or Metal-insulated cable</a:t>
            </a:r>
          </a:p>
          <a:p>
            <a:pPr marL="285750" indent="-285750" algn="just">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Margin: Fujikura FESC AP Tape </a:t>
            </a:r>
            <a:r>
              <a:rPr lang="en-US" sz="1200" dirty="0">
                <a:latin typeface="Titillium Lt"/>
              </a:rPr>
              <a:t>for the </a:t>
            </a:r>
            <a:r>
              <a:rPr lang="en-US" sz="1200" dirty="0" err="1">
                <a:latin typeface="Titillium Lt"/>
              </a:rPr>
              <a:t>Jc</a:t>
            </a:r>
            <a:r>
              <a:rPr lang="en-US" sz="1200" dirty="0">
                <a:latin typeface="Titillium Lt"/>
              </a:rPr>
              <a:t> fit</a:t>
            </a:r>
          </a:p>
          <a:p>
            <a:pPr marL="285750" indent="-285750" algn="just">
              <a:buFont typeface="Arial" panose="020B0604020202020204" pitchFamily="34" charset="0"/>
              <a:buChar char="•"/>
            </a:pPr>
            <a:r>
              <a:rPr lang="en-US" sz="1200" dirty="0">
                <a:latin typeface="Titillium Lt"/>
              </a:rPr>
              <a:t>Maximum midplane stress: 400 MPa</a:t>
            </a:r>
          </a:p>
        </p:txBody>
      </p:sp>
    </p:spTree>
    <p:extLst>
      <p:ext uri="{BB962C8B-B14F-4D97-AF65-F5344CB8AC3E}">
        <p14:creationId xmlns:p14="http://schemas.microsoft.com/office/powerpoint/2010/main" val="1632099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12B7B-0519-8B19-5510-426485120F82}"/>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B53C93E5-C16F-36E0-F10D-7F1398936D06}"/>
              </a:ext>
            </a:extLst>
          </p:cNvPr>
          <p:cNvGrpSpPr/>
          <p:nvPr/>
        </p:nvGrpSpPr>
        <p:grpSpPr>
          <a:xfrm>
            <a:off x="4134797" y="1162699"/>
            <a:ext cx="4071592" cy="3149134"/>
            <a:chOff x="4071399" y="1296626"/>
            <a:chExt cx="4037938" cy="3122733"/>
          </a:xfrm>
        </p:grpSpPr>
        <p:pic>
          <p:nvPicPr>
            <p:cNvPr id="18" name="Picture 17">
              <a:extLst>
                <a:ext uri="{FF2B5EF4-FFF2-40B4-BE49-F238E27FC236}">
                  <a16:creationId xmlns:a16="http://schemas.microsoft.com/office/drawing/2014/main" id="{6EBA2ADE-B4E5-5CEF-67FA-B7CA8AB99FBF}"/>
                </a:ext>
              </a:extLst>
            </p:cNvPr>
            <p:cNvPicPr>
              <a:picLocks noChangeAspect="1"/>
            </p:cNvPicPr>
            <p:nvPr/>
          </p:nvPicPr>
          <p:blipFill>
            <a:blip r:embed="rId2"/>
            <a:srcRect/>
            <a:stretch/>
          </p:blipFill>
          <p:spPr>
            <a:xfrm>
              <a:off x="4071399" y="1296626"/>
              <a:ext cx="4037938" cy="3122733"/>
            </a:xfrm>
            <a:prstGeom prst="rect">
              <a:avLst/>
            </a:prstGeom>
          </p:spPr>
        </p:pic>
        <p:sp>
          <p:nvSpPr>
            <p:cNvPr id="19" name="Freeform: Shape 18">
              <a:extLst>
                <a:ext uri="{FF2B5EF4-FFF2-40B4-BE49-F238E27FC236}">
                  <a16:creationId xmlns:a16="http://schemas.microsoft.com/office/drawing/2014/main" id="{4275244D-6047-B24E-DB2C-B58A90FC816E}"/>
                </a:ext>
              </a:extLst>
            </p:cNvPr>
            <p:cNvSpPr/>
            <p:nvPr/>
          </p:nvSpPr>
          <p:spPr>
            <a:xfrm>
              <a:off x="4985136" y="1505801"/>
              <a:ext cx="2968487" cy="2115508"/>
            </a:xfrm>
            <a:custGeom>
              <a:avLst/>
              <a:gdLst>
                <a:gd name="connsiteX0" fmla="*/ 0 w 2968487"/>
                <a:gd name="connsiteY0" fmla="*/ 0 h 2112397"/>
                <a:gd name="connsiteX1" fmla="*/ 42407 w 2968487"/>
                <a:gd name="connsiteY1" fmla="*/ 153726 h 2112397"/>
                <a:gd name="connsiteX2" fmla="*/ 100717 w 2968487"/>
                <a:gd name="connsiteY2" fmla="*/ 352508 h 2112397"/>
                <a:gd name="connsiteX3" fmla="*/ 174929 w 2968487"/>
                <a:gd name="connsiteY3" fmla="*/ 561893 h 2112397"/>
                <a:gd name="connsiteX4" fmla="*/ 262393 w 2968487"/>
                <a:gd name="connsiteY4" fmla="*/ 747423 h 2112397"/>
                <a:gd name="connsiteX5" fmla="*/ 344557 w 2968487"/>
                <a:gd name="connsiteY5" fmla="*/ 898498 h 2112397"/>
                <a:gd name="connsiteX6" fmla="*/ 466477 w 2968487"/>
                <a:gd name="connsiteY6" fmla="*/ 1076077 h 2112397"/>
                <a:gd name="connsiteX7" fmla="*/ 588397 w 2968487"/>
                <a:gd name="connsiteY7" fmla="*/ 1213900 h 2112397"/>
                <a:gd name="connsiteX8" fmla="*/ 699715 w 2968487"/>
                <a:gd name="connsiteY8" fmla="*/ 1322567 h 2112397"/>
                <a:gd name="connsiteX9" fmla="*/ 808383 w 2968487"/>
                <a:gd name="connsiteY9" fmla="*/ 1404731 h 2112397"/>
                <a:gd name="connsiteX10" fmla="*/ 922352 w 2968487"/>
                <a:gd name="connsiteY10" fmla="*/ 1492195 h 2112397"/>
                <a:gd name="connsiteX11" fmla="*/ 1142338 w 2968487"/>
                <a:gd name="connsiteY11" fmla="*/ 1619416 h 2112397"/>
                <a:gd name="connsiteX12" fmla="*/ 1362324 w 2968487"/>
                <a:gd name="connsiteY12" fmla="*/ 1720133 h 2112397"/>
                <a:gd name="connsiteX13" fmla="*/ 1624717 w 2968487"/>
                <a:gd name="connsiteY13" fmla="*/ 1818199 h 2112397"/>
                <a:gd name="connsiteX14" fmla="*/ 1836752 w 2968487"/>
                <a:gd name="connsiteY14" fmla="*/ 1879159 h 2112397"/>
                <a:gd name="connsiteX15" fmla="*/ 2157454 w 2968487"/>
                <a:gd name="connsiteY15" fmla="*/ 1966623 h 2112397"/>
                <a:gd name="connsiteX16" fmla="*/ 2520564 w 2968487"/>
                <a:gd name="connsiteY16" fmla="*/ 2043486 h 2112397"/>
                <a:gd name="connsiteX17" fmla="*/ 2843917 w 2968487"/>
                <a:gd name="connsiteY17" fmla="*/ 2096494 h 2112397"/>
                <a:gd name="connsiteX18" fmla="*/ 2968487 w 2968487"/>
                <a:gd name="connsiteY18" fmla="*/ 2112397 h 2112397"/>
                <a:gd name="connsiteX19" fmla="*/ 2960536 w 2968487"/>
                <a:gd name="connsiteY19" fmla="*/ 5301 h 2112397"/>
                <a:gd name="connsiteX20" fmla="*/ 0 w 2968487"/>
                <a:gd name="connsiteY20" fmla="*/ 0 h 211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68487" h="2112397">
                  <a:moveTo>
                    <a:pt x="0" y="0"/>
                  </a:moveTo>
                  <a:lnTo>
                    <a:pt x="42407" y="153726"/>
                  </a:lnTo>
                  <a:lnTo>
                    <a:pt x="100717" y="352508"/>
                  </a:lnTo>
                  <a:lnTo>
                    <a:pt x="174929" y="561893"/>
                  </a:lnTo>
                  <a:lnTo>
                    <a:pt x="262393" y="747423"/>
                  </a:lnTo>
                  <a:lnTo>
                    <a:pt x="344557" y="898498"/>
                  </a:lnTo>
                  <a:lnTo>
                    <a:pt x="466477" y="1076077"/>
                  </a:lnTo>
                  <a:lnTo>
                    <a:pt x="588397" y="1213900"/>
                  </a:lnTo>
                  <a:lnTo>
                    <a:pt x="699715" y="1322567"/>
                  </a:lnTo>
                  <a:lnTo>
                    <a:pt x="808383" y="1404731"/>
                  </a:lnTo>
                  <a:lnTo>
                    <a:pt x="922352" y="1492195"/>
                  </a:lnTo>
                  <a:lnTo>
                    <a:pt x="1142338" y="1619416"/>
                  </a:lnTo>
                  <a:lnTo>
                    <a:pt x="1362324" y="1720133"/>
                  </a:lnTo>
                  <a:lnTo>
                    <a:pt x="1624717" y="1818199"/>
                  </a:lnTo>
                  <a:lnTo>
                    <a:pt x="1836752" y="1879159"/>
                  </a:lnTo>
                  <a:lnTo>
                    <a:pt x="2157454" y="1966623"/>
                  </a:lnTo>
                  <a:lnTo>
                    <a:pt x="2520564" y="2043486"/>
                  </a:lnTo>
                  <a:lnTo>
                    <a:pt x="2843917" y="2096494"/>
                  </a:lnTo>
                  <a:lnTo>
                    <a:pt x="2968487" y="2112397"/>
                  </a:lnTo>
                  <a:cubicBezTo>
                    <a:pt x="2965837" y="1410032"/>
                    <a:pt x="2963186" y="707666"/>
                    <a:pt x="2960536" y="5301"/>
                  </a:cubicBezTo>
                  <a:lnTo>
                    <a:pt x="0"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7DB951E9-8DC4-6060-8F77-D10D20760D53}"/>
              </a:ext>
            </a:extLst>
          </p:cNvPr>
          <p:cNvGrpSpPr/>
          <p:nvPr/>
        </p:nvGrpSpPr>
        <p:grpSpPr>
          <a:xfrm>
            <a:off x="8162963" y="1162701"/>
            <a:ext cx="4029037" cy="3149131"/>
            <a:chOff x="5186531" y="1301813"/>
            <a:chExt cx="5348363" cy="4142240"/>
          </a:xfrm>
        </p:grpSpPr>
        <p:pic>
          <p:nvPicPr>
            <p:cNvPr id="3" name="Picture 2">
              <a:extLst>
                <a:ext uri="{FF2B5EF4-FFF2-40B4-BE49-F238E27FC236}">
                  <a16:creationId xmlns:a16="http://schemas.microsoft.com/office/drawing/2014/main" id="{D951BFBE-98D3-727E-1E4C-AFDF66016FF5}"/>
                </a:ext>
              </a:extLst>
            </p:cNvPr>
            <p:cNvPicPr>
              <a:picLocks noChangeAspect="1"/>
            </p:cNvPicPr>
            <p:nvPr/>
          </p:nvPicPr>
          <p:blipFill>
            <a:blip r:embed="rId3"/>
            <a:srcRect/>
            <a:stretch/>
          </p:blipFill>
          <p:spPr>
            <a:xfrm>
              <a:off x="5186531" y="1301813"/>
              <a:ext cx="5348363" cy="4142240"/>
            </a:xfrm>
            <a:prstGeom prst="rect">
              <a:avLst/>
            </a:prstGeom>
          </p:spPr>
        </p:pic>
        <p:sp>
          <p:nvSpPr>
            <p:cNvPr id="5" name="Freeform: Shape 4">
              <a:extLst>
                <a:ext uri="{FF2B5EF4-FFF2-40B4-BE49-F238E27FC236}">
                  <a16:creationId xmlns:a16="http://schemas.microsoft.com/office/drawing/2014/main" id="{25DEE96A-9808-6E64-3DFF-5404BCB40F6A}"/>
                </a:ext>
              </a:extLst>
            </p:cNvPr>
            <p:cNvSpPr/>
            <p:nvPr/>
          </p:nvSpPr>
          <p:spPr>
            <a:xfrm>
              <a:off x="6131437" y="1581330"/>
              <a:ext cx="4202265" cy="3172570"/>
            </a:xfrm>
            <a:custGeom>
              <a:avLst/>
              <a:gdLst>
                <a:gd name="connsiteX0" fmla="*/ 0 w 4202265"/>
                <a:gd name="connsiteY0" fmla="*/ 0 h 3172570"/>
                <a:gd name="connsiteX1" fmla="*/ 39757 w 4202265"/>
                <a:gd name="connsiteY1" fmla="*/ 361784 h 3172570"/>
                <a:gd name="connsiteX2" fmla="*/ 107343 w 4202265"/>
                <a:gd name="connsiteY2" fmla="*/ 799106 h 3172570"/>
                <a:gd name="connsiteX3" fmla="*/ 190832 w 4202265"/>
                <a:gd name="connsiteY3" fmla="*/ 1224501 h 3172570"/>
                <a:gd name="connsiteX4" fmla="*/ 246491 w 4202265"/>
                <a:gd name="connsiteY4" fmla="*/ 1451113 h 3172570"/>
                <a:gd name="connsiteX5" fmla="*/ 353833 w 4202265"/>
                <a:gd name="connsiteY5" fmla="*/ 1753262 h 3172570"/>
                <a:gd name="connsiteX6" fmla="*/ 453225 w 4202265"/>
                <a:gd name="connsiteY6" fmla="*/ 1967947 h 3172570"/>
                <a:gd name="connsiteX7" fmla="*/ 572494 w 4202265"/>
                <a:gd name="connsiteY7" fmla="*/ 2162754 h 3172570"/>
                <a:gd name="connsiteX8" fmla="*/ 707666 w 4202265"/>
                <a:gd name="connsiteY8" fmla="*/ 2333707 h 3172570"/>
                <a:gd name="connsiteX9" fmla="*/ 834887 w 4202265"/>
                <a:gd name="connsiteY9" fmla="*/ 2449001 h 3172570"/>
                <a:gd name="connsiteX10" fmla="*/ 1029694 w 4202265"/>
                <a:gd name="connsiteY10" fmla="*/ 2584174 h 3172570"/>
                <a:gd name="connsiteX11" fmla="*/ 1232453 w 4202265"/>
                <a:gd name="connsiteY11" fmla="*/ 2699467 h 3172570"/>
                <a:gd name="connsiteX12" fmla="*/ 1502797 w 4202265"/>
                <a:gd name="connsiteY12" fmla="*/ 2810786 h 3172570"/>
                <a:gd name="connsiteX13" fmla="*/ 1793019 w 4202265"/>
                <a:gd name="connsiteY13" fmla="*/ 2890299 h 3172570"/>
                <a:gd name="connsiteX14" fmla="*/ 2007705 w 4202265"/>
                <a:gd name="connsiteY14" fmla="*/ 2945958 h 3172570"/>
                <a:gd name="connsiteX15" fmla="*/ 2524539 w 4202265"/>
                <a:gd name="connsiteY15" fmla="*/ 3025471 h 3172570"/>
                <a:gd name="connsiteX16" fmla="*/ 2993666 w 4202265"/>
                <a:gd name="connsiteY16" fmla="*/ 3089081 h 3172570"/>
                <a:gd name="connsiteX17" fmla="*/ 3267986 w 4202265"/>
                <a:gd name="connsiteY17" fmla="*/ 3112935 h 3172570"/>
                <a:gd name="connsiteX18" fmla="*/ 3697357 w 4202265"/>
                <a:gd name="connsiteY18" fmla="*/ 3152692 h 3172570"/>
                <a:gd name="connsiteX19" fmla="*/ 4202265 w 4202265"/>
                <a:gd name="connsiteY19" fmla="*/ 3172570 h 3172570"/>
                <a:gd name="connsiteX20" fmla="*/ 4198289 w 4202265"/>
                <a:gd name="connsiteY20" fmla="*/ 0 h 3172570"/>
                <a:gd name="connsiteX21" fmla="*/ 0 w 4202265"/>
                <a:gd name="connsiteY21" fmla="*/ 0 h 317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02265" h="3172570">
                  <a:moveTo>
                    <a:pt x="0" y="0"/>
                  </a:moveTo>
                  <a:lnTo>
                    <a:pt x="39757" y="361784"/>
                  </a:lnTo>
                  <a:lnTo>
                    <a:pt x="107343" y="799106"/>
                  </a:lnTo>
                  <a:lnTo>
                    <a:pt x="190832" y="1224501"/>
                  </a:lnTo>
                  <a:lnTo>
                    <a:pt x="246491" y="1451113"/>
                  </a:lnTo>
                  <a:lnTo>
                    <a:pt x="353833" y="1753262"/>
                  </a:lnTo>
                  <a:lnTo>
                    <a:pt x="453225" y="1967947"/>
                  </a:lnTo>
                  <a:lnTo>
                    <a:pt x="572494" y="2162754"/>
                  </a:lnTo>
                  <a:lnTo>
                    <a:pt x="707666" y="2333707"/>
                  </a:lnTo>
                  <a:lnTo>
                    <a:pt x="834887" y="2449001"/>
                  </a:lnTo>
                  <a:lnTo>
                    <a:pt x="1029694" y="2584174"/>
                  </a:lnTo>
                  <a:lnTo>
                    <a:pt x="1232453" y="2699467"/>
                  </a:lnTo>
                  <a:lnTo>
                    <a:pt x="1502797" y="2810786"/>
                  </a:lnTo>
                  <a:lnTo>
                    <a:pt x="1793019" y="2890299"/>
                  </a:lnTo>
                  <a:lnTo>
                    <a:pt x="2007705" y="2945958"/>
                  </a:lnTo>
                  <a:lnTo>
                    <a:pt x="2524539" y="3025471"/>
                  </a:lnTo>
                  <a:lnTo>
                    <a:pt x="2993666" y="3089081"/>
                  </a:lnTo>
                  <a:lnTo>
                    <a:pt x="3267986" y="3112935"/>
                  </a:lnTo>
                  <a:lnTo>
                    <a:pt x="3697357" y="3152692"/>
                  </a:lnTo>
                  <a:lnTo>
                    <a:pt x="4202265" y="3172570"/>
                  </a:lnTo>
                  <a:cubicBezTo>
                    <a:pt x="4200940" y="2115047"/>
                    <a:pt x="4199614" y="1057523"/>
                    <a:pt x="4198289" y="0"/>
                  </a:cubicBezTo>
                  <a:lnTo>
                    <a:pt x="0"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Slide Number Placeholder 1">
            <a:extLst>
              <a:ext uri="{FF2B5EF4-FFF2-40B4-BE49-F238E27FC236}">
                <a16:creationId xmlns:a16="http://schemas.microsoft.com/office/drawing/2014/main" id="{18A57DD9-5DDD-5820-CF01-65023C7D762C}"/>
              </a:ext>
            </a:extLst>
          </p:cNvPr>
          <p:cNvSpPr>
            <a:spLocks noGrp="1"/>
          </p:cNvSpPr>
          <p:nvPr>
            <p:ph type="sldNum" sz="quarter" idx="4"/>
          </p:nvPr>
        </p:nvSpPr>
        <p:spPr/>
        <p:txBody>
          <a:bodyPr/>
          <a:lstStyle/>
          <a:p>
            <a:fld id="{A16AB2F8-5338-F742-A59E-35F5B82165E6}" type="slidenum">
              <a:rPr lang="en-GB" smtClean="0"/>
              <a:pPr/>
              <a:t>14</a:t>
            </a:fld>
            <a:endParaRPr lang="en-GB" dirty="0"/>
          </a:p>
        </p:txBody>
      </p:sp>
      <p:sp>
        <p:nvSpPr>
          <p:cNvPr id="4" name="Title 2">
            <a:extLst>
              <a:ext uri="{FF2B5EF4-FFF2-40B4-BE49-F238E27FC236}">
                <a16:creationId xmlns:a16="http://schemas.microsoft.com/office/drawing/2014/main" id="{0C5B9F4B-BDE6-7A13-7412-6F0717398ED1}"/>
              </a:ext>
            </a:extLst>
          </p:cNvPr>
          <p:cNvSpPr>
            <a:spLocks noGrp="1"/>
          </p:cNvSpPr>
          <p:nvPr>
            <p:ph type="title"/>
          </p:nvPr>
        </p:nvSpPr>
        <p:spPr>
          <a:xfrm>
            <a:off x="2188923" y="186465"/>
            <a:ext cx="8091814" cy="681159"/>
          </a:xfrm>
          <a:prstGeom prst="rect">
            <a:avLst/>
          </a:prstGeom>
        </p:spPr>
        <p:txBody>
          <a:body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Quadrupoles A-G Plots</a:t>
            </a:r>
            <a:endParaRPr lang="en-GB" cap="small" dirty="0"/>
          </a:p>
        </p:txBody>
      </p:sp>
      <p:sp>
        <p:nvSpPr>
          <p:cNvPr id="40" name="TextBox 39">
            <a:extLst>
              <a:ext uri="{FF2B5EF4-FFF2-40B4-BE49-F238E27FC236}">
                <a16:creationId xmlns:a16="http://schemas.microsoft.com/office/drawing/2014/main" id="{544C40FC-4E1E-7390-ECA6-5B971E73B33B}"/>
              </a:ext>
            </a:extLst>
          </p:cNvPr>
          <p:cNvSpPr txBox="1"/>
          <p:nvPr/>
        </p:nvSpPr>
        <p:spPr>
          <a:xfrm>
            <a:off x="8715788" y="3247945"/>
            <a:ext cx="957313" cy="261610"/>
          </a:xfrm>
          <a:prstGeom prst="rect">
            <a:avLst/>
          </a:prstGeom>
          <a:noFill/>
        </p:spPr>
        <p:txBody>
          <a:bodyPr wrap="none" rtlCol="0">
            <a:spAutoFit/>
          </a:bodyPr>
          <a:lstStyle/>
          <a:p>
            <a:r>
              <a:rPr lang="en-US" sz="1100" b="1" dirty="0">
                <a:solidFill>
                  <a:srgbClr val="109C1D"/>
                </a:solidFill>
                <a:effectLst>
                  <a:outerShdw blurRad="38100" dist="38100" dir="2700000" algn="tl">
                    <a:srgbClr val="000000">
                      <a:alpha val="43137"/>
                    </a:srgbClr>
                  </a:outerShdw>
                </a:effectLst>
              </a:rPr>
              <a:t>Allowed area</a:t>
            </a:r>
            <a:endParaRPr lang="en-GB" sz="1100" b="1" dirty="0">
              <a:solidFill>
                <a:srgbClr val="109C1D"/>
              </a:solidFill>
              <a:effectLst>
                <a:outerShdw blurRad="38100" dist="38100" dir="2700000" algn="tl">
                  <a:srgbClr val="000000">
                    <a:alpha val="43137"/>
                  </a:srgbClr>
                </a:outerShdw>
              </a:effectLst>
            </a:endParaRPr>
          </a:p>
        </p:txBody>
      </p:sp>
      <p:sp>
        <p:nvSpPr>
          <p:cNvPr id="41" name="TextBox 40">
            <a:extLst>
              <a:ext uri="{FF2B5EF4-FFF2-40B4-BE49-F238E27FC236}">
                <a16:creationId xmlns:a16="http://schemas.microsoft.com/office/drawing/2014/main" id="{31C9D912-F195-48C7-D37A-42233EB86665}"/>
              </a:ext>
            </a:extLst>
          </p:cNvPr>
          <p:cNvSpPr txBox="1"/>
          <p:nvPr/>
        </p:nvSpPr>
        <p:spPr>
          <a:xfrm>
            <a:off x="10555839" y="2192387"/>
            <a:ext cx="1071127" cy="261610"/>
          </a:xfrm>
          <a:prstGeom prst="rect">
            <a:avLst/>
          </a:prstGeom>
          <a:noFill/>
        </p:spPr>
        <p:txBody>
          <a:bodyPr wrap="none" rtlCol="0">
            <a:spAutoFit/>
          </a:bodyPr>
          <a:lstStyle/>
          <a:p>
            <a:r>
              <a:rPr lang="en-US" sz="1100" b="1" dirty="0">
                <a:solidFill>
                  <a:srgbClr val="C00000"/>
                </a:solidFill>
                <a:effectLst>
                  <a:outerShdw blurRad="38100" dist="38100" dir="2700000" algn="tl">
                    <a:srgbClr val="000000">
                      <a:alpha val="43137"/>
                    </a:srgbClr>
                  </a:outerShdw>
                </a:effectLst>
              </a:rPr>
              <a:t>Forbidden area</a:t>
            </a:r>
            <a:endParaRPr lang="en-GB" sz="1100" b="1" dirty="0">
              <a:solidFill>
                <a:srgbClr val="C00000"/>
              </a:solidFill>
              <a:effectLst>
                <a:outerShdw blurRad="38100" dist="38100" dir="2700000" algn="tl">
                  <a:srgbClr val="000000">
                    <a:alpha val="43137"/>
                  </a:srgbClr>
                </a:outerShdw>
              </a:effectLst>
            </a:endParaRPr>
          </a:p>
        </p:txBody>
      </p:sp>
      <p:sp>
        <p:nvSpPr>
          <p:cNvPr id="22" name="TextBox 21">
            <a:extLst>
              <a:ext uri="{FF2B5EF4-FFF2-40B4-BE49-F238E27FC236}">
                <a16:creationId xmlns:a16="http://schemas.microsoft.com/office/drawing/2014/main" id="{01FE543A-E245-BEC5-A043-16EC90C87C3B}"/>
              </a:ext>
            </a:extLst>
          </p:cNvPr>
          <p:cNvSpPr txBox="1"/>
          <p:nvPr/>
        </p:nvSpPr>
        <p:spPr>
          <a:xfrm>
            <a:off x="4916251" y="2903551"/>
            <a:ext cx="957313" cy="261610"/>
          </a:xfrm>
          <a:prstGeom prst="rect">
            <a:avLst/>
          </a:prstGeom>
          <a:noFill/>
        </p:spPr>
        <p:txBody>
          <a:bodyPr wrap="none" rtlCol="0">
            <a:spAutoFit/>
          </a:bodyPr>
          <a:lstStyle/>
          <a:p>
            <a:r>
              <a:rPr lang="en-US" sz="1100" b="1" dirty="0">
                <a:solidFill>
                  <a:srgbClr val="109C1D"/>
                </a:solidFill>
                <a:effectLst>
                  <a:outerShdw blurRad="38100" dist="38100" dir="2700000" algn="tl">
                    <a:srgbClr val="000000">
                      <a:alpha val="43137"/>
                    </a:srgbClr>
                  </a:outerShdw>
                </a:effectLst>
              </a:rPr>
              <a:t>Allowed area</a:t>
            </a:r>
            <a:endParaRPr lang="en-GB" sz="1100" b="1" dirty="0">
              <a:solidFill>
                <a:srgbClr val="109C1D"/>
              </a:solidFill>
              <a:effectLst>
                <a:outerShdw blurRad="38100" dist="38100" dir="2700000" algn="tl">
                  <a:srgbClr val="000000">
                    <a:alpha val="43137"/>
                  </a:srgbClr>
                </a:outerShdw>
              </a:effectLst>
            </a:endParaRPr>
          </a:p>
        </p:txBody>
      </p:sp>
      <p:sp>
        <p:nvSpPr>
          <p:cNvPr id="23" name="TextBox 22">
            <a:extLst>
              <a:ext uri="{FF2B5EF4-FFF2-40B4-BE49-F238E27FC236}">
                <a16:creationId xmlns:a16="http://schemas.microsoft.com/office/drawing/2014/main" id="{45E85D0D-09FE-2D2D-B5F9-77CE34E72BFC}"/>
              </a:ext>
            </a:extLst>
          </p:cNvPr>
          <p:cNvSpPr txBox="1"/>
          <p:nvPr/>
        </p:nvSpPr>
        <p:spPr>
          <a:xfrm>
            <a:off x="6477660" y="2192387"/>
            <a:ext cx="1071127" cy="261610"/>
          </a:xfrm>
          <a:prstGeom prst="rect">
            <a:avLst/>
          </a:prstGeom>
          <a:noFill/>
        </p:spPr>
        <p:txBody>
          <a:bodyPr wrap="none" rtlCol="0">
            <a:spAutoFit/>
          </a:bodyPr>
          <a:lstStyle/>
          <a:p>
            <a:r>
              <a:rPr lang="en-US" sz="1100" b="1" dirty="0">
                <a:solidFill>
                  <a:srgbClr val="C00000"/>
                </a:solidFill>
                <a:effectLst>
                  <a:outerShdw blurRad="38100" dist="38100" dir="2700000" algn="tl">
                    <a:srgbClr val="000000">
                      <a:alpha val="43137"/>
                    </a:srgbClr>
                  </a:outerShdw>
                </a:effectLst>
              </a:rPr>
              <a:t>Forbidden area</a:t>
            </a:r>
            <a:endParaRPr lang="en-GB" sz="1100" b="1" dirty="0">
              <a:solidFill>
                <a:srgbClr val="C00000"/>
              </a:solidFill>
              <a:effectLst>
                <a:outerShdw blurRad="38100" dist="38100" dir="2700000" algn="tl">
                  <a:srgbClr val="000000">
                    <a:alpha val="43137"/>
                  </a:srgbClr>
                </a:outerShdw>
              </a:effectLst>
            </a:endParaRPr>
          </a:p>
        </p:txBody>
      </p:sp>
      <p:grpSp>
        <p:nvGrpSpPr>
          <p:cNvPr id="24" name="Group 23">
            <a:extLst>
              <a:ext uri="{FF2B5EF4-FFF2-40B4-BE49-F238E27FC236}">
                <a16:creationId xmlns:a16="http://schemas.microsoft.com/office/drawing/2014/main" id="{7990B32D-478B-537A-5103-F4F34AF260BD}"/>
              </a:ext>
            </a:extLst>
          </p:cNvPr>
          <p:cNvGrpSpPr/>
          <p:nvPr/>
        </p:nvGrpSpPr>
        <p:grpSpPr>
          <a:xfrm>
            <a:off x="67261" y="1166731"/>
            <a:ext cx="4029037" cy="3119403"/>
            <a:chOff x="1481" y="1298291"/>
            <a:chExt cx="4029037" cy="3119403"/>
          </a:xfrm>
        </p:grpSpPr>
        <p:pic>
          <p:nvPicPr>
            <p:cNvPr id="43" name="Picture 42">
              <a:extLst>
                <a:ext uri="{FF2B5EF4-FFF2-40B4-BE49-F238E27FC236}">
                  <a16:creationId xmlns:a16="http://schemas.microsoft.com/office/drawing/2014/main" id="{AF363992-2454-8A86-E937-FCDC18BDF842}"/>
                </a:ext>
              </a:extLst>
            </p:cNvPr>
            <p:cNvPicPr>
              <a:picLocks noChangeAspect="1"/>
            </p:cNvPicPr>
            <p:nvPr/>
          </p:nvPicPr>
          <p:blipFill>
            <a:blip r:embed="rId4"/>
            <a:srcRect/>
            <a:stretch/>
          </p:blipFill>
          <p:spPr>
            <a:xfrm>
              <a:off x="1481" y="1298291"/>
              <a:ext cx="4029037" cy="3119403"/>
            </a:xfrm>
            <a:prstGeom prst="rect">
              <a:avLst/>
            </a:prstGeom>
          </p:spPr>
        </p:pic>
        <p:sp>
          <p:nvSpPr>
            <p:cNvPr id="44" name="Freeform: Shape 43">
              <a:extLst>
                <a:ext uri="{FF2B5EF4-FFF2-40B4-BE49-F238E27FC236}">
                  <a16:creationId xmlns:a16="http://schemas.microsoft.com/office/drawing/2014/main" id="{FEC28B55-E2FA-E7B7-F7A1-456D19A9FB56}"/>
                </a:ext>
              </a:extLst>
            </p:cNvPr>
            <p:cNvSpPr/>
            <p:nvPr/>
          </p:nvSpPr>
          <p:spPr>
            <a:xfrm>
              <a:off x="972710" y="1505447"/>
              <a:ext cx="2899575" cy="1844703"/>
            </a:xfrm>
            <a:custGeom>
              <a:avLst/>
              <a:gdLst>
                <a:gd name="connsiteX0" fmla="*/ 0 w 2899575"/>
                <a:gd name="connsiteY0" fmla="*/ 0 h 1844703"/>
                <a:gd name="connsiteX1" fmla="*/ 92765 w 2899575"/>
                <a:gd name="connsiteY1" fmla="*/ 217336 h 1844703"/>
                <a:gd name="connsiteX2" fmla="*/ 180229 w 2899575"/>
                <a:gd name="connsiteY2" fmla="*/ 384313 h 1844703"/>
                <a:gd name="connsiteX3" fmla="*/ 267693 w 2899575"/>
                <a:gd name="connsiteY3" fmla="*/ 530087 h 1844703"/>
                <a:gd name="connsiteX4" fmla="*/ 386963 w 2899575"/>
                <a:gd name="connsiteY4" fmla="*/ 694414 h 1844703"/>
                <a:gd name="connsiteX5" fmla="*/ 553940 w 2899575"/>
                <a:gd name="connsiteY5" fmla="*/ 874643 h 1844703"/>
                <a:gd name="connsiteX6" fmla="*/ 824285 w 2899575"/>
                <a:gd name="connsiteY6" fmla="*/ 1099930 h 1844703"/>
                <a:gd name="connsiteX7" fmla="*/ 1158240 w 2899575"/>
                <a:gd name="connsiteY7" fmla="*/ 1296063 h 1844703"/>
                <a:gd name="connsiteX8" fmla="*/ 1492194 w 2899575"/>
                <a:gd name="connsiteY8" fmla="*/ 1444487 h 1844703"/>
                <a:gd name="connsiteX9" fmla="*/ 1812897 w 2899575"/>
                <a:gd name="connsiteY9" fmla="*/ 1558456 h 1844703"/>
                <a:gd name="connsiteX10" fmla="*/ 2478156 w 2899575"/>
                <a:gd name="connsiteY10" fmla="*/ 1746636 h 1844703"/>
                <a:gd name="connsiteX11" fmla="*/ 2899575 w 2899575"/>
                <a:gd name="connsiteY11" fmla="*/ 1844703 h 1844703"/>
                <a:gd name="connsiteX12" fmla="*/ 2899575 w 2899575"/>
                <a:gd name="connsiteY12" fmla="*/ 5301 h 1844703"/>
                <a:gd name="connsiteX13" fmla="*/ 0 w 2899575"/>
                <a:gd name="connsiteY13" fmla="*/ 0 h 184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575" h="1844703">
                  <a:moveTo>
                    <a:pt x="0" y="0"/>
                  </a:moveTo>
                  <a:lnTo>
                    <a:pt x="92765" y="217336"/>
                  </a:lnTo>
                  <a:lnTo>
                    <a:pt x="180229" y="384313"/>
                  </a:lnTo>
                  <a:lnTo>
                    <a:pt x="267693" y="530087"/>
                  </a:lnTo>
                  <a:lnTo>
                    <a:pt x="386963" y="694414"/>
                  </a:lnTo>
                  <a:lnTo>
                    <a:pt x="553940" y="874643"/>
                  </a:lnTo>
                  <a:lnTo>
                    <a:pt x="824285" y="1099930"/>
                  </a:lnTo>
                  <a:lnTo>
                    <a:pt x="1158240" y="1296063"/>
                  </a:lnTo>
                  <a:lnTo>
                    <a:pt x="1492194" y="1444487"/>
                  </a:lnTo>
                  <a:lnTo>
                    <a:pt x="1812897" y="1558456"/>
                  </a:lnTo>
                  <a:lnTo>
                    <a:pt x="2478156" y="1746636"/>
                  </a:lnTo>
                  <a:lnTo>
                    <a:pt x="2899575" y="1844703"/>
                  </a:lnTo>
                  <a:lnTo>
                    <a:pt x="2899575" y="5301"/>
                  </a:lnTo>
                  <a:lnTo>
                    <a:pt x="0"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44A857A9-FF0A-62E2-AA52-0FC14AADF5CF}"/>
              </a:ext>
            </a:extLst>
          </p:cNvPr>
          <p:cNvSpPr txBox="1"/>
          <p:nvPr/>
        </p:nvSpPr>
        <p:spPr>
          <a:xfrm>
            <a:off x="1284446" y="2794837"/>
            <a:ext cx="957313" cy="261610"/>
          </a:xfrm>
          <a:prstGeom prst="rect">
            <a:avLst/>
          </a:prstGeom>
          <a:noFill/>
        </p:spPr>
        <p:txBody>
          <a:bodyPr wrap="none" rtlCol="0">
            <a:spAutoFit/>
          </a:bodyPr>
          <a:lstStyle/>
          <a:p>
            <a:r>
              <a:rPr lang="en-US" sz="1100" b="1" dirty="0">
                <a:solidFill>
                  <a:srgbClr val="109C1D"/>
                </a:solidFill>
                <a:effectLst>
                  <a:outerShdw blurRad="38100" dist="38100" dir="2700000" algn="tl">
                    <a:srgbClr val="000000">
                      <a:alpha val="43137"/>
                    </a:srgbClr>
                  </a:outerShdw>
                </a:effectLst>
              </a:rPr>
              <a:t>Allowed area</a:t>
            </a:r>
            <a:endParaRPr lang="en-GB" sz="1100" b="1" dirty="0">
              <a:solidFill>
                <a:srgbClr val="109C1D"/>
              </a:solidFill>
              <a:effectLst>
                <a:outerShdw blurRad="38100" dist="38100" dir="2700000" algn="tl">
                  <a:srgbClr val="000000">
                    <a:alpha val="43137"/>
                  </a:srgbClr>
                </a:outerShdw>
              </a:effectLst>
            </a:endParaRPr>
          </a:p>
        </p:txBody>
      </p:sp>
      <p:sp>
        <p:nvSpPr>
          <p:cNvPr id="46" name="TextBox 45">
            <a:extLst>
              <a:ext uri="{FF2B5EF4-FFF2-40B4-BE49-F238E27FC236}">
                <a16:creationId xmlns:a16="http://schemas.microsoft.com/office/drawing/2014/main" id="{5CA327AB-4D62-C037-D265-FE2A5AA01401}"/>
              </a:ext>
            </a:extLst>
          </p:cNvPr>
          <p:cNvSpPr txBox="1"/>
          <p:nvPr/>
        </p:nvSpPr>
        <p:spPr>
          <a:xfrm>
            <a:off x="2241759" y="2413744"/>
            <a:ext cx="1071127" cy="261610"/>
          </a:xfrm>
          <a:prstGeom prst="rect">
            <a:avLst/>
          </a:prstGeom>
          <a:noFill/>
        </p:spPr>
        <p:txBody>
          <a:bodyPr wrap="none" rtlCol="0">
            <a:spAutoFit/>
          </a:bodyPr>
          <a:lstStyle/>
          <a:p>
            <a:r>
              <a:rPr lang="en-US" sz="1100" b="1" dirty="0">
                <a:solidFill>
                  <a:srgbClr val="C00000"/>
                </a:solidFill>
                <a:effectLst>
                  <a:outerShdw blurRad="38100" dist="38100" dir="2700000" algn="tl">
                    <a:srgbClr val="000000">
                      <a:alpha val="43137"/>
                    </a:srgbClr>
                  </a:outerShdw>
                </a:effectLst>
              </a:rPr>
              <a:t>Forbidden area</a:t>
            </a:r>
            <a:endParaRPr lang="en-GB" sz="1100" b="1" dirty="0">
              <a:solidFill>
                <a:srgbClr val="C00000"/>
              </a:solidFill>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36DF83A6-0355-CE2B-6327-CE7C8975BD45}"/>
              </a:ext>
            </a:extLst>
          </p:cNvPr>
          <p:cNvSpPr txBox="1"/>
          <p:nvPr/>
        </p:nvSpPr>
        <p:spPr>
          <a:xfrm>
            <a:off x="1037161" y="4857287"/>
            <a:ext cx="2326143" cy="584775"/>
          </a:xfrm>
          <a:prstGeom prst="rect">
            <a:avLst/>
          </a:prstGeom>
          <a:noFill/>
          <a:ln w="12700">
            <a:solidFill>
              <a:srgbClr val="E63950"/>
            </a:solid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outerShdw blurRad="38100" dist="38100" dir="2700000" algn="tl">
                    <a:srgbClr val="000000">
                      <a:alpha val="43137"/>
                    </a:srgbClr>
                  </a:outerShdw>
                </a:effectLst>
              </a:rPr>
              <a:t>ReBCO</a:t>
            </a:r>
            <a:r>
              <a:rPr kumimoji="0" lang="en-US" altLang="en-US" sz="1600" b="0" i="0" u="none" strike="noStrike" cap="none" normalizeH="0" baseline="0" dirty="0">
                <a:ln>
                  <a:noFill/>
                </a:ln>
                <a:solidFill>
                  <a:schemeClr val="tx1"/>
                </a:solidFill>
                <a:effectLst>
                  <a:outerShdw blurRad="38100" dist="38100" dir="2700000" algn="tl">
                    <a:srgbClr val="000000">
                      <a:alpha val="43137"/>
                    </a:srgbClr>
                  </a:outerShdw>
                </a:effectLst>
              </a:rPr>
              <a:t> is considered the baseline for 10 TeV.</a:t>
            </a:r>
          </a:p>
        </p:txBody>
      </p:sp>
      <p:sp>
        <p:nvSpPr>
          <p:cNvPr id="9" name="TextBox 8">
            <a:extLst>
              <a:ext uri="{FF2B5EF4-FFF2-40B4-BE49-F238E27FC236}">
                <a16:creationId xmlns:a16="http://schemas.microsoft.com/office/drawing/2014/main" id="{4001C779-9004-1C0F-7255-08C6F122165E}"/>
              </a:ext>
            </a:extLst>
          </p:cNvPr>
          <p:cNvSpPr txBox="1"/>
          <p:nvPr/>
        </p:nvSpPr>
        <p:spPr>
          <a:xfrm>
            <a:off x="4883997" y="4671352"/>
            <a:ext cx="2957476" cy="1077218"/>
          </a:xfrm>
          <a:prstGeom prst="rect">
            <a:avLst/>
          </a:prstGeom>
          <a:noFill/>
          <a:ln w="12700">
            <a:solidFill>
              <a:srgbClr val="FF0000"/>
            </a:solidFill>
          </a:ln>
        </p:spPr>
        <p:txBody>
          <a:bodyPr wrap="square" rtlCol="0">
            <a:spAutoFit/>
          </a:bodyPr>
          <a:lstStyle/>
          <a:p>
            <a:pPr algn="ctr"/>
            <a:r>
              <a:rPr lang="en-US" sz="1600" b="1" dirty="0">
                <a:effectLst>
                  <a:outerShdw blurRad="38100" dist="38100" dir="2700000" algn="tl">
                    <a:srgbClr val="000000">
                      <a:alpha val="43137"/>
                    </a:srgbClr>
                  </a:outerShdw>
                </a:effectLst>
              </a:rPr>
              <a:t>Nb₃Sn </a:t>
            </a:r>
            <a:r>
              <a:rPr lang="en-US" sz="1600" dirty="0">
                <a:effectLst>
                  <a:outerShdw blurRad="38100" dist="38100" dir="2700000" algn="tl">
                    <a:srgbClr val="000000">
                      <a:alpha val="43137"/>
                    </a:srgbClr>
                  </a:outerShdw>
                </a:effectLst>
              </a:rPr>
              <a:t>is not considered for the 10 TeV as it falls short of the required performance.</a:t>
            </a:r>
          </a:p>
          <a:p>
            <a:pPr algn="ctr"/>
            <a:r>
              <a:rPr lang="en-US" sz="1600" dirty="0">
                <a:effectLst>
                  <a:outerShdw blurRad="38100" dist="38100" dir="2700000" algn="tl">
                    <a:srgbClr val="000000">
                      <a:alpha val="43137"/>
                    </a:srgbClr>
                  </a:outerShdw>
                </a:effectLst>
              </a:rPr>
              <a:t>It may be an option for the 3 TeV.</a:t>
            </a:r>
          </a:p>
        </p:txBody>
      </p:sp>
      <p:sp>
        <p:nvSpPr>
          <p:cNvPr id="10" name="TextBox 9">
            <a:extLst>
              <a:ext uri="{FF2B5EF4-FFF2-40B4-BE49-F238E27FC236}">
                <a16:creationId xmlns:a16="http://schemas.microsoft.com/office/drawing/2014/main" id="{8F6D9096-546F-70FE-3046-6E790D59F76C}"/>
              </a:ext>
            </a:extLst>
          </p:cNvPr>
          <p:cNvSpPr txBox="1"/>
          <p:nvPr/>
        </p:nvSpPr>
        <p:spPr>
          <a:xfrm>
            <a:off x="8705957" y="4732111"/>
            <a:ext cx="3361306" cy="830997"/>
          </a:xfrm>
          <a:prstGeom prst="rect">
            <a:avLst/>
          </a:prstGeom>
          <a:noFill/>
          <a:ln w="12700">
            <a:solidFill>
              <a:srgbClr val="FF0000"/>
            </a:solidFill>
          </a:ln>
        </p:spPr>
        <p:txBody>
          <a:bodyPr wrap="square" rtlCol="0">
            <a:spAutoFit/>
          </a:bodyPr>
          <a:lstStyle/>
          <a:p>
            <a:pPr algn="ctr"/>
            <a:r>
              <a:rPr lang="en-US" sz="1600" b="1" dirty="0">
                <a:effectLst>
                  <a:outerShdw blurRad="38100" dist="38100" dir="2700000" algn="tl">
                    <a:srgbClr val="000000">
                      <a:alpha val="43137"/>
                    </a:srgbClr>
                  </a:outerShdw>
                </a:effectLst>
              </a:rPr>
              <a:t>NbTi</a:t>
            </a:r>
            <a:r>
              <a:rPr lang="en-US" sz="1600" dirty="0">
                <a:effectLst>
                  <a:outerShdw blurRad="38100" dist="38100" dir="2700000" algn="tl">
                    <a:srgbClr val="000000">
                      <a:alpha val="43137"/>
                    </a:srgbClr>
                  </a:outerShdw>
                </a:effectLst>
              </a:rPr>
              <a:t> is a good reference for the study. It can be also an option for the 3 TeV with the same tunnel of the 10 TeV.</a:t>
            </a:r>
          </a:p>
        </p:txBody>
      </p:sp>
    </p:spTree>
    <p:extLst>
      <p:ext uri="{BB962C8B-B14F-4D97-AF65-F5344CB8AC3E}">
        <p14:creationId xmlns:p14="http://schemas.microsoft.com/office/powerpoint/2010/main" val="1785989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A676C-8828-0782-5B19-9CCE6DDA98E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81A676-317A-DBE9-C188-606FF399CCF4}"/>
              </a:ext>
            </a:extLst>
          </p:cNvPr>
          <p:cNvSpPr>
            <a:spLocks noGrp="1"/>
          </p:cNvSpPr>
          <p:nvPr>
            <p:ph type="sldNum" sz="quarter" idx="4"/>
          </p:nvPr>
        </p:nvSpPr>
        <p:spPr/>
        <p:txBody>
          <a:bodyPr/>
          <a:lstStyle/>
          <a:p>
            <a:fld id="{A16AB2F8-5338-F742-A59E-35F5B82165E6}" type="slidenum">
              <a:rPr lang="en-GB" smtClean="0"/>
              <a:pPr/>
              <a:t>15</a:t>
            </a:fld>
            <a:endParaRPr lang="en-GB" dirty="0"/>
          </a:p>
        </p:txBody>
      </p:sp>
      <p:sp>
        <p:nvSpPr>
          <p:cNvPr id="33" name="Title 2">
            <a:extLst>
              <a:ext uri="{FF2B5EF4-FFF2-40B4-BE49-F238E27FC236}">
                <a16:creationId xmlns:a16="http://schemas.microsoft.com/office/drawing/2014/main" id="{78D31E1D-E0DD-071E-26E2-B7570E5057A0}"/>
              </a:ext>
            </a:extLst>
          </p:cNvPr>
          <p:cNvSpPr>
            <a:spLocks noGrp="1"/>
          </p:cNvSpPr>
          <p:nvPr>
            <p:ph type="title"/>
          </p:nvPr>
        </p:nvSpPr>
        <p:spPr>
          <a:xfrm>
            <a:off x="2188923" y="186465"/>
            <a:ext cx="8091814" cy="681159"/>
          </a:xfrm>
          <a:prstGeom prst="rect">
            <a:avLst/>
          </a:prstGeom>
        </p:spPr>
        <p:txBody>
          <a:body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HTS ARC quadrupoles A-G Plots</a:t>
            </a:r>
            <a:endParaRPr lang="en-GB"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p:grpSp>
        <p:nvGrpSpPr>
          <p:cNvPr id="31" name="Group 30">
            <a:extLst>
              <a:ext uri="{FF2B5EF4-FFF2-40B4-BE49-F238E27FC236}">
                <a16:creationId xmlns:a16="http://schemas.microsoft.com/office/drawing/2014/main" id="{A97B54D3-2C35-9464-3602-19015A128476}"/>
              </a:ext>
            </a:extLst>
          </p:cNvPr>
          <p:cNvGrpSpPr/>
          <p:nvPr/>
        </p:nvGrpSpPr>
        <p:grpSpPr>
          <a:xfrm>
            <a:off x="67261" y="1166731"/>
            <a:ext cx="4029037" cy="3119403"/>
            <a:chOff x="1481" y="1298291"/>
            <a:chExt cx="4029037" cy="3119403"/>
          </a:xfrm>
        </p:grpSpPr>
        <p:pic>
          <p:nvPicPr>
            <p:cNvPr id="4" name="Picture 3">
              <a:extLst>
                <a:ext uri="{FF2B5EF4-FFF2-40B4-BE49-F238E27FC236}">
                  <a16:creationId xmlns:a16="http://schemas.microsoft.com/office/drawing/2014/main" id="{575C5ACF-C183-EB36-D59A-ED159E6CA582}"/>
                </a:ext>
              </a:extLst>
            </p:cNvPr>
            <p:cNvPicPr>
              <a:picLocks noChangeAspect="1"/>
            </p:cNvPicPr>
            <p:nvPr/>
          </p:nvPicPr>
          <p:blipFill>
            <a:blip r:embed="rId2"/>
            <a:srcRect/>
            <a:stretch/>
          </p:blipFill>
          <p:spPr>
            <a:xfrm>
              <a:off x="1481" y="1298291"/>
              <a:ext cx="4029037" cy="3119403"/>
            </a:xfrm>
            <a:prstGeom prst="rect">
              <a:avLst/>
            </a:prstGeom>
          </p:spPr>
        </p:pic>
        <p:sp>
          <p:nvSpPr>
            <p:cNvPr id="6" name="Freeform: Shape 5">
              <a:extLst>
                <a:ext uri="{FF2B5EF4-FFF2-40B4-BE49-F238E27FC236}">
                  <a16:creationId xmlns:a16="http://schemas.microsoft.com/office/drawing/2014/main" id="{9CDD887F-0ED6-780F-000D-2CEE77EE8D30}"/>
                </a:ext>
              </a:extLst>
            </p:cNvPr>
            <p:cNvSpPr/>
            <p:nvPr/>
          </p:nvSpPr>
          <p:spPr>
            <a:xfrm>
              <a:off x="972710" y="1505447"/>
              <a:ext cx="2899575" cy="1844703"/>
            </a:xfrm>
            <a:custGeom>
              <a:avLst/>
              <a:gdLst>
                <a:gd name="connsiteX0" fmla="*/ 0 w 2899575"/>
                <a:gd name="connsiteY0" fmla="*/ 0 h 1844703"/>
                <a:gd name="connsiteX1" fmla="*/ 92765 w 2899575"/>
                <a:gd name="connsiteY1" fmla="*/ 217336 h 1844703"/>
                <a:gd name="connsiteX2" fmla="*/ 180229 w 2899575"/>
                <a:gd name="connsiteY2" fmla="*/ 384313 h 1844703"/>
                <a:gd name="connsiteX3" fmla="*/ 267693 w 2899575"/>
                <a:gd name="connsiteY3" fmla="*/ 530087 h 1844703"/>
                <a:gd name="connsiteX4" fmla="*/ 386963 w 2899575"/>
                <a:gd name="connsiteY4" fmla="*/ 694414 h 1844703"/>
                <a:gd name="connsiteX5" fmla="*/ 553940 w 2899575"/>
                <a:gd name="connsiteY5" fmla="*/ 874643 h 1844703"/>
                <a:gd name="connsiteX6" fmla="*/ 824285 w 2899575"/>
                <a:gd name="connsiteY6" fmla="*/ 1099930 h 1844703"/>
                <a:gd name="connsiteX7" fmla="*/ 1158240 w 2899575"/>
                <a:gd name="connsiteY7" fmla="*/ 1296063 h 1844703"/>
                <a:gd name="connsiteX8" fmla="*/ 1492194 w 2899575"/>
                <a:gd name="connsiteY8" fmla="*/ 1444487 h 1844703"/>
                <a:gd name="connsiteX9" fmla="*/ 1812897 w 2899575"/>
                <a:gd name="connsiteY9" fmla="*/ 1558456 h 1844703"/>
                <a:gd name="connsiteX10" fmla="*/ 2478156 w 2899575"/>
                <a:gd name="connsiteY10" fmla="*/ 1746636 h 1844703"/>
                <a:gd name="connsiteX11" fmla="*/ 2899575 w 2899575"/>
                <a:gd name="connsiteY11" fmla="*/ 1844703 h 1844703"/>
                <a:gd name="connsiteX12" fmla="*/ 2899575 w 2899575"/>
                <a:gd name="connsiteY12" fmla="*/ 5301 h 1844703"/>
                <a:gd name="connsiteX13" fmla="*/ 0 w 2899575"/>
                <a:gd name="connsiteY13" fmla="*/ 0 h 184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575" h="1844703">
                  <a:moveTo>
                    <a:pt x="0" y="0"/>
                  </a:moveTo>
                  <a:lnTo>
                    <a:pt x="92765" y="217336"/>
                  </a:lnTo>
                  <a:lnTo>
                    <a:pt x="180229" y="384313"/>
                  </a:lnTo>
                  <a:lnTo>
                    <a:pt x="267693" y="530087"/>
                  </a:lnTo>
                  <a:lnTo>
                    <a:pt x="386963" y="694414"/>
                  </a:lnTo>
                  <a:lnTo>
                    <a:pt x="553940" y="874643"/>
                  </a:lnTo>
                  <a:lnTo>
                    <a:pt x="824285" y="1099930"/>
                  </a:lnTo>
                  <a:lnTo>
                    <a:pt x="1158240" y="1296063"/>
                  </a:lnTo>
                  <a:lnTo>
                    <a:pt x="1492194" y="1444487"/>
                  </a:lnTo>
                  <a:lnTo>
                    <a:pt x="1812897" y="1558456"/>
                  </a:lnTo>
                  <a:lnTo>
                    <a:pt x="2478156" y="1746636"/>
                  </a:lnTo>
                  <a:lnTo>
                    <a:pt x="2899575" y="1844703"/>
                  </a:lnTo>
                  <a:lnTo>
                    <a:pt x="2899575" y="5301"/>
                  </a:lnTo>
                  <a:lnTo>
                    <a:pt x="0"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 name="Group 31">
            <a:extLst>
              <a:ext uri="{FF2B5EF4-FFF2-40B4-BE49-F238E27FC236}">
                <a16:creationId xmlns:a16="http://schemas.microsoft.com/office/drawing/2014/main" id="{2FFA24CE-707D-2453-A2F0-D9FD13D11FC0}"/>
              </a:ext>
            </a:extLst>
          </p:cNvPr>
          <p:cNvGrpSpPr/>
          <p:nvPr/>
        </p:nvGrpSpPr>
        <p:grpSpPr>
          <a:xfrm>
            <a:off x="4146920" y="1170796"/>
            <a:ext cx="4023118" cy="3111272"/>
            <a:chOff x="4081140" y="1302356"/>
            <a:chExt cx="4023118" cy="3111272"/>
          </a:xfrm>
        </p:grpSpPr>
        <p:pic>
          <p:nvPicPr>
            <p:cNvPr id="21" name="Picture 20">
              <a:extLst>
                <a:ext uri="{FF2B5EF4-FFF2-40B4-BE49-F238E27FC236}">
                  <a16:creationId xmlns:a16="http://schemas.microsoft.com/office/drawing/2014/main" id="{FCE32669-B8A2-6DA3-FB0E-40362D614689}"/>
                </a:ext>
              </a:extLst>
            </p:cNvPr>
            <p:cNvPicPr>
              <a:picLocks noChangeAspect="1"/>
            </p:cNvPicPr>
            <p:nvPr/>
          </p:nvPicPr>
          <p:blipFill>
            <a:blip r:embed="rId3"/>
            <a:srcRect/>
            <a:stretch/>
          </p:blipFill>
          <p:spPr>
            <a:xfrm>
              <a:off x="4081140" y="1302356"/>
              <a:ext cx="4023118" cy="3111272"/>
            </a:xfrm>
            <a:prstGeom prst="rect">
              <a:avLst/>
            </a:prstGeom>
          </p:spPr>
        </p:pic>
        <p:sp>
          <p:nvSpPr>
            <p:cNvPr id="7" name="Freeform: Shape 6">
              <a:extLst>
                <a:ext uri="{FF2B5EF4-FFF2-40B4-BE49-F238E27FC236}">
                  <a16:creationId xmlns:a16="http://schemas.microsoft.com/office/drawing/2014/main" id="{72F7C63B-31BF-440C-F2C7-8D14B985B702}"/>
                </a:ext>
              </a:extLst>
            </p:cNvPr>
            <p:cNvSpPr/>
            <p:nvPr/>
          </p:nvSpPr>
          <p:spPr>
            <a:xfrm>
              <a:off x="5051729" y="1508097"/>
              <a:ext cx="2899575" cy="1934818"/>
            </a:xfrm>
            <a:custGeom>
              <a:avLst/>
              <a:gdLst>
                <a:gd name="connsiteX0" fmla="*/ 0 w 2899575"/>
                <a:gd name="connsiteY0" fmla="*/ 0 h 1934818"/>
                <a:gd name="connsiteX1" fmla="*/ 129871 w 2899575"/>
                <a:gd name="connsiteY1" fmla="*/ 299500 h 1934818"/>
                <a:gd name="connsiteX2" fmla="*/ 278295 w 2899575"/>
                <a:gd name="connsiteY2" fmla="*/ 548640 h 1934818"/>
                <a:gd name="connsiteX3" fmla="*/ 442622 w 2899575"/>
                <a:gd name="connsiteY3" fmla="*/ 763326 h 1934818"/>
                <a:gd name="connsiteX4" fmla="*/ 649356 w 2899575"/>
                <a:gd name="connsiteY4" fmla="*/ 962108 h 1934818"/>
                <a:gd name="connsiteX5" fmla="*/ 864041 w 2899575"/>
                <a:gd name="connsiteY5" fmla="*/ 1113183 h 1934818"/>
                <a:gd name="connsiteX6" fmla="*/ 1031019 w 2899575"/>
                <a:gd name="connsiteY6" fmla="*/ 1253656 h 1934818"/>
                <a:gd name="connsiteX7" fmla="*/ 1425934 w 2899575"/>
                <a:gd name="connsiteY7" fmla="*/ 1494846 h 1934818"/>
                <a:gd name="connsiteX8" fmla="*/ 1871207 w 2899575"/>
                <a:gd name="connsiteY8" fmla="*/ 1677726 h 1934818"/>
                <a:gd name="connsiteX9" fmla="*/ 2353586 w 2899575"/>
                <a:gd name="connsiteY9" fmla="*/ 1815548 h 1934818"/>
                <a:gd name="connsiteX10" fmla="*/ 2899575 w 2899575"/>
                <a:gd name="connsiteY10" fmla="*/ 1934818 h 1934818"/>
                <a:gd name="connsiteX11" fmla="*/ 2896925 w 2899575"/>
                <a:gd name="connsiteY11" fmla="*/ 2651 h 1934818"/>
                <a:gd name="connsiteX12" fmla="*/ 0 w 2899575"/>
                <a:gd name="connsiteY12" fmla="*/ 0 h 193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9575" h="1934818">
                  <a:moveTo>
                    <a:pt x="0" y="0"/>
                  </a:moveTo>
                  <a:lnTo>
                    <a:pt x="129871" y="299500"/>
                  </a:lnTo>
                  <a:lnTo>
                    <a:pt x="278295" y="548640"/>
                  </a:lnTo>
                  <a:lnTo>
                    <a:pt x="442622" y="763326"/>
                  </a:lnTo>
                  <a:lnTo>
                    <a:pt x="649356" y="962108"/>
                  </a:lnTo>
                  <a:lnTo>
                    <a:pt x="864041" y="1113183"/>
                  </a:lnTo>
                  <a:lnTo>
                    <a:pt x="1031019" y="1253656"/>
                  </a:lnTo>
                  <a:lnTo>
                    <a:pt x="1425934" y="1494846"/>
                  </a:lnTo>
                  <a:lnTo>
                    <a:pt x="1871207" y="1677726"/>
                  </a:lnTo>
                  <a:lnTo>
                    <a:pt x="2353586" y="1815548"/>
                  </a:lnTo>
                  <a:lnTo>
                    <a:pt x="2899575" y="1934818"/>
                  </a:lnTo>
                  <a:cubicBezTo>
                    <a:pt x="2898692" y="1290762"/>
                    <a:pt x="2897808" y="646707"/>
                    <a:pt x="2896925" y="2651"/>
                  </a:cubicBezTo>
                  <a:lnTo>
                    <a:pt x="0"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 name="Group 33">
            <a:extLst>
              <a:ext uri="{FF2B5EF4-FFF2-40B4-BE49-F238E27FC236}">
                <a16:creationId xmlns:a16="http://schemas.microsoft.com/office/drawing/2014/main" id="{0C1E7E28-45B7-4346-4587-5E7124AD2CE4}"/>
              </a:ext>
            </a:extLst>
          </p:cNvPr>
          <p:cNvGrpSpPr/>
          <p:nvPr/>
        </p:nvGrpSpPr>
        <p:grpSpPr>
          <a:xfrm>
            <a:off x="8153400" y="1165066"/>
            <a:ext cx="4032000" cy="3122733"/>
            <a:chOff x="8153400" y="1296626"/>
            <a:chExt cx="4032000" cy="3122733"/>
          </a:xfrm>
        </p:grpSpPr>
        <p:pic>
          <p:nvPicPr>
            <p:cNvPr id="11" name="Picture 10">
              <a:extLst>
                <a:ext uri="{FF2B5EF4-FFF2-40B4-BE49-F238E27FC236}">
                  <a16:creationId xmlns:a16="http://schemas.microsoft.com/office/drawing/2014/main" id="{AD233582-6A2B-F66D-ED81-A858B29A5081}"/>
                </a:ext>
              </a:extLst>
            </p:cNvPr>
            <p:cNvPicPr>
              <a:picLocks noChangeAspect="1"/>
            </p:cNvPicPr>
            <p:nvPr/>
          </p:nvPicPr>
          <p:blipFill>
            <a:blip r:embed="rId4"/>
            <a:srcRect/>
            <a:stretch/>
          </p:blipFill>
          <p:spPr>
            <a:xfrm>
              <a:off x="8153400" y="1296626"/>
              <a:ext cx="4032000" cy="3122733"/>
            </a:xfrm>
            <a:prstGeom prst="rect">
              <a:avLst/>
            </a:prstGeom>
          </p:spPr>
        </p:pic>
        <p:sp>
          <p:nvSpPr>
            <p:cNvPr id="8" name="Freeform: Shape 7">
              <a:extLst>
                <a:ext uri="{FF2B5EF4-FFF2-40B4-BE49-F238E27FC236}">
                  <a16:creationId xmlns:a16="http://schemas.microsoft.com/office/drawing/2014/main" id="{FDA6C36E-2FF1-C17E-5717-911A72AD673F}"/>
                </a:ext>
              </a:extLst>
            </p:cNvPr>
            <p:cNvSpPr/>
            <p:nvPr/>
          </p:nvSpPr>
          <p:spPr>
            <a:xfrm>
              <a:off x="9128097" y="1502797"/>
              <a:ext cx="2907527" cy="2088542"/>
            </a:xfrm>
            <a:custGeom>
              <a:avLst/>
              <a:gdLst>
                <a:gd name="connsiteX0" fmla="*/ 0 w 2907527"/>
                <a:gd name="connsiteY0" fmla="*/ 5300 h 2088542"/>
                <a:gd name="connsiteX1" fmla="*/ 103367 w 2907527"/>
                <a:gd name="connsiteY1" fmla="*/ 302149 h 2088542"/>
                <a:gd name="connsiteX2" fmla="*/ 185531 w 2907527"/>
                <a:gd name="connsiteY2" fmla="*/ 516834 h 2088542"/>
                <a:gd name="connsiteX3" fmla="*/ 368411 w 2907527"/>
                <a:gd name="connsiteY3" fmla="*/ 858740 h 2088542"/>
                <a:gd name="connsiteX4" fmla="*/ 612251 w 2907527"/>
                <a:gd name="connsiteY4" fmla="*/ 1150288 h 2088542"/>
                <a:gd name="connsiteX5" fmla="*/ 853440 w 2907527"/>
                <a:gd name="connsiteY5" fmla="*/ 1372925 h 2088542"/>
                <a:gd name="connsiteX6" fmla="*/ 1123785 w 2907527"/>
                <a:gd name="connsiteY6" fmla="*/ 1539902 h 2088542"/>
                <a:gd name="connsiteX7" fmla="*/ 1391479 w 2907527"/>
                <a:gd name="connsiteY7" fmla="*/ 1683026 h 2088542"/>
                <a:gd name="connsiteX8" fmla="*/ 1754588 w 2907527"/>
                <a:gd name="connsiteY8" fmla="*/ 1812897 h 2088542"/>
                <a:gd name="connsiteX9" fmla="*/ 2236967 w 2907527"/>
                <a:gd name="connsiteY9" fmla="*/ 1950720 h 2088542"/>
                <a:gd name="connsiteX10" fmla="*/ 2907527 w 2907527"/>
                <a:gd name="connsiteY10" fmla="*/ 2088542 h 2088542"/>
                <a:gd name="connsiteX11" fmla="*/ 2902226 w 2907527"/>
                <a:gd name="connsiteY11" fmla="*/ 0 h 2088542"/>
                <a:gd name="connsiteX12" fmla="*/ 0 w 2907527"/>
                <a:gd name="connsiteY12" fmla="*/ 5300 h 208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7527" h="2088542">
                  <a:moveTo>
                    <a:pt x="0" y="5300"/>
                  </a:moveTo>
                  <a:lnTo>
                    <a:pt x="103367" y="302149"/>
                  </a:lnTo>
                  <a:lnTo>
                    <a:pt x="185531" y="516834"/>
                  </a:lnTo>
                  <a:lnTo>
                    <a:pt x="368411" y="858740"/>
                  </a:lnTo>
                  <a:lnTo>
                    <a:pt x="612251" y="1150288"/>
                  </a:lnTo>
                  <a:lnTo>
                    <a:pt x="853440" y="1372925"/>
                  </a:lnTo>
                  <a:lnTo>
                    <a:pt x="1123785" y="1539902"/>
                  </a:lnTo>
                  <a:lnTo>
                    <a:pt x="1391479" y="1683026"/>
                  </a:lnTo>
                  <a:lnTo>
                    <a:pt x="1754588" y="1812897"/>
                  </a:lnTo>
                  <a:lnTo>
                    <a:pt x="2236967" y="1950720"/>
                  </a:lnTo>
                  <a:lnTo>
                    <a:pt x="2907527" y="2088542"/>
                  </a:lnTo>
                  <a:lnTo>
                    <a:pt x="2902226" y="0"/>
                  </a:lnTo>
                  <a:lnTo>
                    <a:pt x="0" y="530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TextBox 17">
            <a:extLst>
              <a:ext uri="{FF2B5EF4-FFF2-40B4-BE49-F238E27FC236}">
                <a16:creationId xmlns:a16="http://schemas.microsoft.com/office/drawing/2014/main" id="{E8653DD5-C012-BA60-4784-A7940176AE34}"/>
              </a:ext>
            </a:extLst>
          </p:cNvPr>
          <p:cNvSpPr txBox="1"/>
          <p:nvPr/>
        </p:nvSpPr>
        <p:spPr>
          <a:xfrm>
            <a:off x="1284446" y="2794837"/>
            <a:ext cx="957313" cy="261610"/>
          </a:xfrm>
          <a:prstGeom prst="rect">
            <a:avLst/>
          </a:prstGeom>
          <a:noFill/>
        </p:spPr>
        <p:txBody>
          <a:bodyPr wrap="none" rtlCol="0">
            <a:spAutoFit/>
          </a:bodyPr>
          <a:lstStyle/>
          <a:p>
            <a:r>
              <a:rPr lang="en-US" sz="1100" b="1" dirty="0">
                <a:solidFill>
                  <a:srgbClr val="109C1D"/>
                </a:solidFill>
                <a:effectLst>
                  <a:outerShdw blurRad="38100" dist="38100" dir="2700000" algn="tl">
                    <a:srgbClr val="000000">
                      <a:alpha val="43137"/>
                    </a:srgbClr>
                  </a:outerShdw>
                </a:effectLst>
              </a:rPr>
              <a:t>Allowed area</a:t>
            </a:r>
            <a:endParaRPr lang="en-GB" sz="1100" b="1" dirty="0">
              <a:solidFill>
                <a:srgbClr val="109C1D"/>
              </a:solidFill>
              <a:effectLst>
                <a:outerShdw blurRad="38100" dist="38100" dir="2700000" algn="tl">
                  <a:srgbClr val="000000">
                    <a:alpha val="43137"/>
                  </a:srgbClr>
                </a:outerShdw>
              </a:effectLst>
            </a:endParaRPr>
          </a:p>
        </p:txBody>
      </p:sp>
      <p:sp>
        <p:nvSpPr>
          <p:cNvPr id="19" name="TextBox 18">
            <a:extLst>
              <a:ext uri="{FF2B5EF4-FFF2-40B4-BE49-F238E27FC236}">
                <a16:creationId xmlns:a16="http://schemas.microsoft.com/office/drawing/2014/main" id="{A3DD0BD3-D0B2-D061-FB94-89AC7A4256DF}"/>
              </a:ext>
            </a:extLst>
          </p:cNvPr>
          <p:cNvSpPr txBox="1"/>
          <p:nvPr/>
        </p:nvSpPr>
        <p:spPr>
          <a:xfrm>
            <a:off x="2241759" y="2413744"/>
            <a:ext cx="1071127" cy="261610"/>
          </a:xfrm>
          <a:prstGeom prst="rect">
            <a:avLst/>
          </a:prstGeom>
          <a:noFill/>
        </p:spPr>
        <p:txBody>
          <a:bodyPr wrap="none" rtlCol="0">
            <a:spAutoFit/>
          </a:bodyPr>
          <a:lstStyle/>
          <a:p>
            <a:r>
              <a:rPr lang="en-US" sz="1100" b="1" dirty="0">
                <a:solidFill>
                  <a:srgbClr val="C00000"/>
                </a:solidFill>
                <a:effectLst>
                  <a:outerShdw blurRad="38100" dist="38100" dir="2700000" algn="tl">
                    <a:srgbClr val="000000">
                      <a:alpha val="43137"/>
                    </a:srgbClr>
                  </a:outerShdw>
                </a:effectLst>
              </a:rPr>
              <a:t>Forbidden area</a:t>
            </a:r>
            <a:endParaRPr lang="en-GB" sz="1100" b="1" dirty="0">
              <a:solidFill>
                <a:srgbClr val="C00000"/>
              </a:solidFill>
              <a:effectLst>
                <a:outerShdw blurRad="38100" dist="38100" dir="2700000" algn="tl">
                  <a:srgbClr val="000000">
                    <a:alpha val="43137"/>
                  </a:srgbClr>
                </a:outerShdw>
              </a:effectLst>
            </a:endParaRPr>
          </a:p>
        </p:txBody>
      </p:sp>
      <p:sp>
        <p:nvSpPr>
          <p:cNvPr id="20" name="TextBox 19">
            <a:extLst>
              <a:ext uri="{FF2B5EF4-FFF2-40B4-BE49-F238E27FC236}">
                <a16:creationId xmlns:a16="http://schemas.microsoft.com/office/drawing/2014/main" id="{5FF51422-A803-6A9C-8579-7D150C42E1A7}"/>
              </a:ext>
            </a:extLst>
          </p:cNvPr>
          <p:cNvSpPr txBox="1"/>
          <p:nvPr/>
        </p:nvSpPr>
        <p:spPr>
          <a:xfrm>
            <a:off x="5354029" y="2794837"/>
            <a:ext cx="957313" cy="261610"/>
          </a:xfrm>
          <a:prstGeom prst="rect">
            <a:avLst/>
          </a:prstGeom>
          <a:noFill/>
        </p:spPr>
        <p:txBody>
          <a:bodyPr wrap="none" rtlCol="0">
            <a:spAutoFit/>
          </a:bodyPr>
          <a:lstStyle/>
          <a:p>
            <a:r>
              <a:rPr lang="en-US" sz="1100" b="1" dirty="0">
                <a:solidFill>
                  <a:srgbClr val="109C1D"/>
                </a:solidFill>
                <a:effectLst>
                  <a:outerShdw blurRad="38100" dist="38100" dir="2700000" algn="tl">
                    <a:srgbClr val="000000">
                      <a:alpha val="43137"/>
                    </a:srgbClr>
                  </a:outerShdw>
                </a:effectLst>
              </a:rPr>
              <a:t>Allowed area</a:t>
            </a:r>
            <a:endParaRPr lang="en-GB" sz="1100" b="1" dirty="0">
              <a:solidFill>
                <a:srgbClr val="109C1D"/>
              </a:solidFill>
              <a:effectLst>
                <a:outerShdw blurRad="38100" dist="38100" dir="2700000" algn="tl">
                  <a:srgbClr val="000000">
                    <a:alpha val="43137"/>
                  </a:srgbClr>
                </a:outerShdw>
              </a:effectLst>
            </a:endParaRPr>
          </a:p>
        </p:txBody>
      </p:sp>
      <p:sp>
        <p:nvSpPr>
          <p:cNvPr id="22" name="TextBox 21">
            <a:extLst>
              <a:ext uri="{FF2B5EF4-FFF2-40B4-BE49-F238E27FC236}">
                <a16:creationId xmlns:a16="http://schemas.microsoft.com/office/drawing/2014/main" id="{DA87E565-6D9F-DC9D-E429-D253EF019C12}"/>
              </a:ext>
            </a:extLst>
          </p:cNvPr>
          <p:cNvSpPr txBox="1"/>
          <p:nvPr/>
        </p:nvSpPr>
        <p:spPr>
          <a:xfrm>
            <a:off x="6311342" y="2413744"/>
            <a:ext cx="1071127" cy="261610"/>
          </a:xfrm>
          <a:prstGeom prst="rect">
            <a:avLst/>
          </a:prstGeom>
          <a:noFill/>
        </p:spPr>
        <p:txBody>
          <a:bodyPr wrap="none" rtlCol="0">
            <a:spAutoFit/>
          </a:bodyPr>
          <a:lstStyle/>
          <a:p>
            <a:r>
              <a:rPr lang="en-US" sz="1100" b="1" dirty="0">
                <a:solidFill>
                  <a:srgbClr val="C00000"/>
                </a:solidFill>
                <a:effectLst>
                  <a:outerShdw blurRad="38100" dist="38100" dir="2700000" algn="tl">
                    <a:srgbClr val="000000">
                      <a:alpha val="43137"/>
                    </a:srgbClr>
                  </a:outerShdw>
                </a:effectLst>
              </a:rPr>
              <a:t>Forbidden area</a:t>
            </a:r>
            <a:endParaRPr lang="en-GB" sz="1100" b="1" dirty="0">
              <a:solidFill>
                <a:srgbClr val="C00000"/>
              </a:solidFill>
              <a:effectLst>
                <a:outerShdw blurRad="38100" dist="38100" dir="2700000" algn="tl">
                  <a:srgbClr val="000000">
                    <a:alpha val="43137"/>
                  </a:srgbClr>
                </a:outerShdw>
              </a:effectLst>
            </a:endParaRPr>
          </a:p>
        </p:txBody>
      </p:sp>
      <p:sp>
        <p:nvSpPr>
          <p:cNvPr id="23" name="TextBox 22">
            <a:extLst>
              <a:ext uri="{FF2B5EF4-FFF2-40B4-BE49-F238E27FC236}">
                <a16:creationId xmlns:a16="http://schemas.microsoft.com/office/drawing/2014/main" id="{F9DC4A99-15AF-06F8-5698-09F39B82B83A}"/>
              </a:ext>
            </a:extLst>
          </p:cNvPr>
          <p:cNvSpPr txBox="1"/>
          <p:nvPr/>
        </p:nvSpPr>
        <p:spPr>
          <a:xfrm>
            <a:off x="9177712" y="2780808"/>
            <a:ext cx="957313" cy="261610"/>
          </a:xfrm>
          <a:prstGeom prst="rect">
            <a:avLst/>
          </a:prstGeom>
          <a:noFill/>
        </p:spPr>
        <p:txBody>
          <a:bodyPr wrap="none" rtlCol="0">
            <a:spAutoFit/>
          </a:bodyPr>
          <a:lstStyle/>
          <a:p>
            <a:r>
              <a:rPr lang="en-US" sz="1100" b="1" dirty="0">
                <a:solidFill>
                  <a:srgbClr val="109C1D"/>
                </a:solidFill>
                <a:effectLst>
                  <a:outerShdw blurRad="38100" dist="38100" dir="2700000" algn="tl">
                    <a:srgbClr val="000000">
                      <a:alpha val="43137"/>
                    </a:srgbClr>
                  </a:outerShdw>
                </a:effectLst>
              </a:rPr>
              <a:t>Allowed area</a:t>
            </a:r>
            <a:endParaRPr lang="en-GB" sz="1100" b="1" dirty="0">
              <a:solidFill>
                <a:srgbClr val="109C1D"/>
              </a:solidFill>
              <a:effectLst>
                <a:outerShdw blurRad="38100" dist="38100" dir="2700000" algn="tl">
                  <a:srgbClr val="000000">
                    <a:alpha val="43137"/>
                  </a:srgbClr>
                </a:outerShdw>
              </a:effectLst>
            </a:endParaRPr>
          </a:p>
        </p:txBody>
      </p:sp>
      <p:sp>
        <p:nvSpPr>
          <p:cNvPr id="24" name="TextBox 23">
            <a:extLst>
              <a:ext uri="{FF2B5EF4-FFF2-40B4-BE49-F238E27FC236}">
                <a16:creationId xmlns:a16="http://schemas.microsoft.com/office/drawing/2014/main" id="{CFD688AE-3ED5-2751-7DF1-5B55631A6044}"/>
              </a:ext>
            </a:extLst>
          </p:cNvPr>
          <p:cNvSpPr txBox="1"/>
          <p:nvPr/>
        </p:nvSpPr>
        <p:spPr>
          <a:xfrm>
            <a:off x="10135025" y="2399715"/>
            <a:ext cx="1071127" cy="261610"/>
          </a:xfrm>
          <a:prstGeom prst="rect">
            <a:avLst/>
          </a:prstGeom>
          <a:noFill/>
        </p:spPr>
        <p:txBody>
          <a:bodyPr wrap="none" rtlCol="0">
            <a:spAutoFit/>
          </a:bodyPr>
          <a:lstStyle/>
          <a:p>
            <a:r>
              <a:rPr lang="en-US" sz="1100" b="1" dirty="0">
                <a:solidFill>
                  <a:srgbClr val="C00000"/>
                </a:solidFill>
                <a:effectLst>
                  <a:outerShdw blurRad="38100" dist="38100" dir="2700000" algn="tl">
                    <a:srgbClr val="000000">
                      <a:alpha val="43137"/>
                    </a:srgbClr>
                  </a:outerShdw>
                </a:effectLst>
              </a:rPr>
              <a:t>Forbidden area</a:t>
            </a:r>
            <a:endParaRPr lang="en-GB" sz="1100" b="1" dirty="0">
              <a:solidFill>
                <a:srgbClr val="C00000"/>
              </a:solidFill>
              <a:effectLst>
                <a:outerShdw blurRad="38100" dist="38100" dir="2700000" algn="tl">
                  <a:srgbClr val="000000">
                    <a:alpha val="43137"/>
                  </a:srgbClr>
                </a:outerShdw>
              </a:effectLst>
            </a:endParaRPr>
          </a:p>
        </p:txBody>
      </p:sp>
      <p:sp>
        <p:nvSpPr>
          <p:cNvPr id="41" name="TextBox 40">
            <a:extLst>
              <a:ext uri="{FF2B5EF4-FFF2-40B4-BE49-F238E27FC236}">
                <a16:creationId xmlns:a16="http://schemas.microsoft.com/office/drawing/2014/main" id="{C42CAF52-DCDF-203A-12D0-A7970181F709}"/>
              </a:ext>
            </a:extLst>
          </p:cNvPr>
          <p:cNvSpPr txBox="1"/>
          <p:nvPr/>
        </p:nvSpPr>
        <p:spPr>
          <a:xfrm>
            <a:off x="120339" y="4284619"/>
            <a:ext cx="3925690" cy="1777666"/>
          </a:xfrm>
          <a:prstGeom prst="rect">
            <a:avLst/>
          </a:prstGeom>
          <a:noFill/>
        </p:spPr>
        <p:txBody>
          <a:bodyPr wrap="none" rtlCol="0">
            <a:spAutoFit/>
          </a:bodyPr>
          <a:lstStyle/>
          <a:p>
            <a:pPr>
              <a:lnSpc>
                <a:spcPct val="150000"/>
              </a:lnSpc>
            </a:pPr>
            <a:r>
              <a:rPr lang="en-US" sz="1600" dirty="0"/>
              <a:t> </a:t>
            </a:r>
          </a:p>
          <a:p>
            <a:r>
              <a:rPr lang="en-US" sz="1600" dirty="0"/>
              <a:t>       </a:t>
            </a:r>
          </a:p>
          <a:p>
            <a:pPr marL="285750" indent="-285750">
              <a:lnSpc>
                <a:spcPct val="150000"/>
              </a:lnSpc>
              <a:buFont typeface="Wingdings" panose="05000000000000000000" pitchFamily="2" charset="2"/>
              <a:buChar char="§"/>
            </a:pPr>
            <a:r>
              <a:rPr lang="en-US" sz="1600" dirty="0"/>
              <a:t>Budget: 400 </a:t>
            </a:r>
            <a:r>
              <a:rPr lang="en-US" sz="1600" dirty="0" err="1"/>
              <a:t>kEUR</a:t>
            </a:r>
            <a:r>
              <a:rPr lang="en-US" sz="1600" dirty="0"/>
              <a:t>/m for each magnet.</a:t>
            </a:r>
          </a:p>
          <a:p>
            <a:pPr marL="285750" indent="-285750">
              <a:lnSpc>
                <a:spcPct val="150000"/>
              </a:lnSpc>
              <a:buFont typeface="Wingdings" panose="05000000000000000000" pitchFamily="2" charset="2"/>
              <a:buChar char="§"/>
            </a:pPr>
            <a:r>
              <a:rPr lang="en-US" sz="1600" dirty="0"/>
              <a:t>SC cost: 2500 EUR/kg (aspirational value).</a:t>
            </a:r>
          </a:p>
          <a:p>
            <a:pPr marL="285750" indent="-285750">
              <a:lnSpc>
                <a:spcPct val="150000"/>
              </a:lnSpc>
              <a:buFont typeface="Wingdings" panose="05000000000000000000" pitchFamily="2" charset="2"/>
              <a:buChar char="§"/>
            </a:pPr>
            <a:r>
              <a:rPr lang="en-US" sz="1600" dirty="0"/>
              <a:t>These plots apply to ARC quadrupoles.</a:t>
            </a:r>
          </a:p>
        </p:txBody>
      </p:sp>
      <p:sp>
        <p:nvSpPr>
          <p:cNvPr id="42" name="TextBox 41">
            <a:extLst>
              <a:ext uri="{FF2B5EF4-FFF2-40B4-BE49-F238E27FC236}">
                <a16:creationId xmlns:a16="http://schemas.microsoft.com/office/drawing/2014/main" id="{A57AEB88-F16D-0514-69FB-9EE43FE79A27}"/>
              </a:ext>
            </a:extLst>
          </p:cNvPr>
          <p:cNvSpPr txBox="1"/>
          <p:nvPr/>
        </p:nvSpPr>
        <p:spPr>
          <a:xfrm>
            <a:off x="8227249" y="4173937"/>
            <a:ext cx="3970818" cy="707886"/>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1600" dirty="0"/>
              <a:t>Operating temperature: 20 K </a:t>
            </a:r>
          </a:p>
          <a:p>
            <a:r>
              <a:rPr lang="en-US" sz="1600" dirty="0"/>
              <a:t>      → tungsten shield with a radius of </a:t>
            </a:r>
            <a:r>
              <a:rPr lang="en-US" sz="1600" dirty="0">
                <a:highlight>
                  <a:srgbClr val="FFFF00"/>
                </a:highlight>
              </a:rPr>
              <a:t>3 cm</a:t>
            </a:r>
          </a:p>
        </p:txBody>
      </p:sp>
      <p:sp>
        <p:nvSpPr>
          <p:cNvPr id="43" name="TextBox 42">
            <a:extLst>
              <a:ext uri="{FF2B5EF4-FFF2-40B4-BE49-F238E27FC236}">
                <a16:creationId xmlns:a16="http://schemas.microsoft.com/office/drawing/2014/main" id="{C69F16A1-9EDA-86DF-8D75-51415BA7AAE2}"/>
              </a:ext>
            </a:extLst>
          </p:cNvPr>
          <p:cNvSpPr txBox="1"/>
          <p:nvPr/>
        </p:nvSpPr>
        <p:spPr>
          <a:xfrm>
            <a:off x="4332032" y="4167312"/>
            <a:ext cx="3970818" cy="707886"/>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1600" dirty="0"/>
              <a:t>Operating temperature: 10 K </a:t>
            </a:r>
          </a:p>
          <a:p>
            <a:r>
              <a:rPr lang="en-US" sz="1600" dirty="0"/>
              <a:t>      → tungsten shield with a radius of 4 cm</a:t>
            </a:r>
          </a:p>
        </p:txBody>
      </p:sp>
      <p:sp>
        <p:nvSpPr>
          <p:cNvPr id="44" name="TextBox 43">
            <a:extLst>
              <a:ext uri="{FF2B5EF4-FFF2-40B4-BE49-F238E27FC236}">
                <a16:creationId xmlns:a16="http://schemas.microsoft.com/office/drawing/2014/main" id="{6F898A43-205F-511A-514A-8B5255F98A1A}"/>
              </a:ext>
            </a:extLst>
          </p:cNvPr>
          <p:cNvSpPr txBox="1"/>
          <p:nvPr/>
        </p:nvSpPr>
        <p:spPr>
          <a:xfrm>
            <a:off x="216780" y="4173937"/>
            <a:ext cx="3970818" cy="707886"/>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1600" dirty="0"/>
              <a:t>Operating temperature: 4.5 K </a:t>
            </a:r>
          </a:p>
          <a:p>
            <a:r>
              <a:rPr lang="en-US" sz="1600" dirty="0"/>
              <a:t>      → tungsten shield with a radius of 4 cm</a:t>
            </a:r>
          </a:p>
        </p:txBody>
      </p:sp>
      <p:sp>
        <p:nvSpPr>
          <p:cNvPr id="45" name="TextBox 44">
            <a:extLst>
              <a:ext uri="{FF2B5EF4-FFF2-40B4-BE49-F238E27FC236}">
                <a16:creationId xmlns:a16="http://schemas.microsoft.com/office/drawing/2014/main" id="{E3BF4E2C-63C3-6979-6A01-E8FE5E09ADF6}"/>
              </a:ext>
            </a:extLst>
          </p:cNvPr>
          <p:cNvSpPr txBox="1"/>
          <p:nvPr/>
        </p:nvSpPr>
        <p:spPr>
          <a:xfrm>
            <a:off x="9668786" y="5325675"/>
            <a:ext cx="2326143" cy="584775"/>
          </a:xfrm>
          <a:prstGeom prst="rect">
            <a:avLst/>
          </a:prstGeom>
          <a:noFill/>
          <a:ln w="12700">
            <a:solidFill>
              <a:srgbClr val="E63950"/>
            </a:solid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outerShdw blurRad="38100" dist="38100" dir="2700000" algn="tl">
                    <a:srgbClr val="000000">
                      <a:alpha val="43137"/>
                    </a:srgbClr>
                  </a:outerShdw>
                </a:effectLst>
              </a:rPr>
              <a:t>ReBCO is considered the baseline for 10 TeV.</a:t>
            </a:r>
          </a:p>
        </p:txBody>
      </p:sp>
      <p:sp>
        <p:nvSpPr>
          <p:cNvPr id="3" name="TextBox 2">
            <a:extLst>
              <a:ext uri="{FF2B5EF4-FFF2-40B4-BE49-F238E27FC236}">
                <a16:creationId xmlns:a16="http://schemas.microsoft.com/office/drawing/2014/main" id="{1F0DBB26-D554-F8B8-CBCB-A35B96202C6B}"/>
              </a:ext>
            </a:extLst>
          </p:cNvPr>
          <p:cNvSpPr txBox="1"/>
          <p:nvPr/>
        </p:nvSpPr>
        <p:spPr>
          <a:xfrm>
            <a:off x="4806889" y="5063342"/>
            <a:ext cx="3834790" cy="1015663"/>
          </a:xfrm>
          <a:prstGeom prst="rect">
            <a:avLst/>
          </a:prstGeom>
          <a:noFill/>
          <a:ln w="12700">
            <a:solidFill>
              <a:srgbClr val="5698C6"/>
            </a:solidFill>
          </a:ln>
        </p:spPr>
        <p:txBody>
          <a:bodyPr wrap="square" rtlCol="0">
            <a:spAutoFit/>
          </a:bodyPr>
          <a:lstStyle/>
          <a:p>
            <a:pPr algn="just"/>
            <a:r>
              <a:rPr lang="en-US" sz="1200" dirty="0"/>
              <a:t>The</a:t>
            </a:r>
            <a:r>
              <a:rPr lang="en-US" sz="1200" b="1" dirty="0">
                <a:solidFill>
                  <a:srgbClr val="376196"/>
                </a:solidFill>
              </a:rPr>
              <a:t> Limit curve </a:t>
            </a:r>
            <a:r>
              <a:rPr lang="en-US" sz="1200" dirty="0"/>
              <a:t>includes:</a:t>
            </a:r>
          </a:p>
          <a:p>
            <a:pPr marL="285750" indent="-285750" algn="just">
              <a:buFont typeface="Arial" panose="020B0604020202020204" pitchFamily="34" charset="0"/>
              <a:buChar char="•"/>
            </a:pPr>
            <a:r>
              <a:rPr lang="en-US" sz="1200" dirty="0">
                <a:latin typeface="Titillium Lt"/>
              </a:rPr>
              <a:t>Cost model: including coils, iron, structures and </a:t>
            </a:r>
            <a:r>
              <a:rPr lang="en-US" sz="1200" dirty="0" err="1">
                <a:latin typeface="Titillium Lt"/>
              </a:rPr>
              <a:t>labour</a:t>
            </a:r>
            <a:endParaRPr lang="en-US" sz="1200" dirty="0">
              <a:latin typeface="Titillium Lt"/>
            </a:endParaRPr>
          </a:p>
          <a:p>
            <a:pPr marL="285750" indent="-285750" algn="just">
              <a:buFont typeface="Arial" panose="020B0604020202020204" pitchFamily="34" charset="0"/>
              <a:buChar char="•"/>
            </a:pPr>
            <a:r>
              <a:rPr lang="en-US" sz="1200" dirty="0">
                <a:latin typeface="Titillium Lt"/>
              </a:rPr>
              <a:t>Protection: Non-insulated or Metal-insulated cable</a:t>
            </a:r>
          </a:p>
          <a:p>
            <a:pPr marL="285750" indent="-285750" algn="just">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Margin: Fujikura FESC AP Tape </a:t>
            </a:r>
            <a:r>
              <a:rPr lang="en-US" sz="1200" dirty="0">
                <a:latin typeface="Titillium Lt"/>
              </a:rPr>
              <a:t>for the </a:t>
            </a:r>
            <a:r>
              <a:rPr lang="en-US" sz="1200" dirty="0" err="1">
                <a:latin typeface="Titillium Lt"/>
              </a:rPr>
              <a:t>Jc</a:t>
            </a:r>
            <a:r>
              <a:rPr lang="en-US" sz="1200" dirty="0">
                <a:latin typeface="Titillium Lt"/>
              </a:rPr>
              <a:t> fit</a:t>
            </a:r>
          </a:p>
          <a:p>
            <a:pPr marL="285750" indent="-285750" algn="just">
              <a:buFont typeface="Arial" panose="020B0604020202020204" pitchFamily="34" charset="0"/>
              <a:buChar char="•"/>
            </a:pPr>
            <a:r>
              <a:rPr lang="en-US" sz="1200" dirty="0">
                <a:latin typeface="Titillium Lt"/>
              </a:rPr>
              <a:t>Maximum midplane stress: 400 MPa</a:t>
            </a:r>
          </a:p>
        </p:txBody>
      </p:sp>
    </p:spTree>
    <p:extLst>
      <p:ext uri="{BB962C8B-B14F-4D97-AF65-F5344CB8AC3E}">
        <p14:creationId xmlns:p14="http://schemas.microsoft.com/office/powerpoint/2010/main" val="806288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F16AB-78BE-F4A2-8E94-CADC5FF7BE6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58237E-2F13-AB7F-DD6A-AAEA938C3FBC}"/>
              </a:ext>
            </a:extLst>
          </p:cNvPr>
          <p:cNvSpPr>
            <a:spLocks noGrp="1"/>
          </p:cNvSpPr>
          <p:nvPr>
            <p:ph type="sldNum" sz="quarter" idx="4"/>
          </p:nvPr>
        </p:nvSpPr>
        <p:spPr/>
        <p:txBody>
          <a:bodyPr/>
          <a:lstStyle/>
          <a:p>
            <a:fld id="{A16AB2F8-5338-F742-A59E-35F5B82165E6}" type="slidenum">
              <a:rPr lang="en-GB" smtClean="0"/>
              <a:pPr/>
              <a:t>16</a:t>
            </a:fld>
            <a:endParaRPr lang="en-GB" dirty="0"/>
          </a:p>
        </p:txBody>
      </p:sp>
      <p:sp>
        <p:nvSpPr>
          <p:cNvPr id="33" name="Title 2">
            <a:extLst>
              <a:ext uri="{FF2B5EF4-FFF2-40B4-BE49-F238E27FC236}">
                <a16:creationId xmlns:a16="http://schemas.microsoft.com/office/drawing/2014/main" id="{BB7BD261-7998-BB49-84EB-95B53B1233BC}"/>
              </a:ext>
            </a:extLst>
          </p:cNvPr>
          <p:cNvSpPr>
            <a:spLocks noGrp="1"/>
          </p:cNvSpPr>
          <p:nvPr>
            <p:ph type="title"/>
          </p:nvPr>
        </p:nvSpPr>
        <p:spPr>
          <a:xfrm>
            <a:off x="2188923" y="186465"/>
            <a:ext cx="8091814" cy="681159"/>
          </a:xfrm>
          <a:prstGeom prst="rect">
            <a:avLst/>
          </a:prstGeom>
        </p:spPr>
        <p:txBody>
          <a:body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HTS FF quadrupoles A-G Plots</a:t>
            </a:r>
            <a:endParaRPr lang="en-GB"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p:grpSp>
        <p:nvGrpSpPr>
          <p:cNvPr id="31" name="Group 30">
            <a:extLst>
              <a:ext uri="{FF2B5EF4-FFF2-40B4-BE49-F238E27FC236}">
                <a16:creationId xmlns:a16="http://schemas.microsoft.com/office/drawing/2014/main" id="{8DB581BF-842A-6394-0DF9-708018B959B3}"/>
              </a:ext>
            </a:extLst>
          </p:cNvPr>
          <p:cNvGrpSpPr/>
          <p:nvPr/>
        </p:nvGrpSpPr>
        <p:grpSpPr>
          <a:xfrm>
            <a:off x="60683" y="1164435"/>
            <a:ext cx="4029037" cy="3123996"/>
            <a:chOff x="1481" y="1295995"/>
            <a:chExt cx="4029037" cy="3123996"/>
          </a:xfrm>
        </p:grpSpPr>
        <p:pic>
          <p:nvPicPr>
            <p:cNvPr id="4" name="Picture 3">
              <a:extLst>
                <a:ext uri="{FF2B5EF4-FFF2-40B4-BE49-F238E27FC236}">
                  <a16:creationId xmlns:a16="http://schemas.microsoft.com/office/drawing/2014/main" id="{B6269BF9-3055-C382-0FC3-90A57B9405EF}"/>
                </a:ext>
              </a:extLst>
            </p:cNvPr>
            <p:cNvPicPr>
              <a:picLocks noChangeAspect="1"/>
            </p:cNvPicPr>
            <p:nvPr/>
          </p:nvPicPr>
          <p:blipFill>
            <a:blip r:embed="rId2"/>
            <a:srcRect/>
            <a:stretch/>
          </p:blipFill>
          <p:spPr>
            <a:xfrm>
              <a:off x="1481" y="1295995"/>
              <a:ext cx="4029037" cy="3123996"/>
            </a:xfrm>
            <a:prstGeom prst="rect">
              <a:avLst/>
            </a:prstGeom>
          </p:spPr>
        </p:pic>
        <p:sp>
          <p:nvSpPr>
            <p:cNvPr id="10" name="Freeform: Shape 9">
              <a:extLst>
                <a:ext uri="{FF2B5EF4-FFF2-40B4-BE49-F238E27FC236}">
                  <a16:creationId xmlns:a16="http://schemas.microsoft.com/office/drawing/2014/main" id="{D546CFAE-57EE-22FE-8E37-FF4A5BF8B442}"/>
                </a:ext>
              </a:extLst>
            </p:cNvPr>
            <p:cNvSpPr/>
            <p:nvPr/>
          </p:nvSpPr>
          <p:spPr>
            <a:xfrm>
              <a:off x="1150289" y="1508097"/>
              <a:ext cx="2724647" cy="1823500"/>
            </a:xfrm>
            <a:custGeom>
              <a:avLst/>
              <a:gdLst>
                <a:gd name="connsiteX0" fmla="*/ 0 w 2724647"/>
                <a:gd name="connsiteY0" fmla="*/ 0 h 1823500"/>
                <a:gd name="connsiteX1" fmla="*/ 76862 w 2724647"/>
                <a:gd name="connsiteY1" fmla="*/ 156376 h 1823500"/>
                <a:gd name="connsiteX2" fmla="*/ 161676 w 2724647"/>
                <a:gd name="connsiteY2" fmla="*/ 318053 h 1823500"/>
                <a:gd name="connsiteX3" fmla="*/ 243840 w 2724647"/>
                <a:gd name="connsiteY3" fmla="*/ 447924 h 1823500"/>
                <a:gd name="connsiteX4" fmla="*/ 363109 w 2724647"/>
                <a:gd name="connsiteY4" fmla="*/ 596348 h 1823500"/>
                <a:gd name="connsiteX5" fmla="*/ 424069 w 2724647"/>
                <a:gd name="connsiteY5" fmla="*/ 675861 h 1823500"/>
                <a:gd name="connsiteX6" fmla="*/ 633454 w 2724647"/>
                <a:gd name="connsiteY6" fmla="*/ 909100 h 1823500"/>
                <a:gd name="connsiteX7" fmla="*/ 895847 w 2724647"/>
                <a:gd name="connsiteY7" fmla="*/ 1126435 h 1823500"/>
                <a:gd name="connsiteX8" fmla="*/ 1129085 w 2724647"/>
                <a:gd name="connsiteY8" fmla="*/ 1277510 h 1823500"/>
                <a:gd name="connsiteX9" fmla="*/ 1404730 w 2724647"/>
                <a:gd name="connsiteY9" fmla="*/ 1420633 h 1823500"/>
                <a:gd name="connsiteX10" fmla="*/ 1704229 w 2724647"/>
                <a:gd name="connsiteY10" fmla="*/ 1545204 h 1823500"/>
                <a:gd name="connsiteX11" fmla="*/ 2067339 w 2724647"/>
                <a:gd name="connsiteY11" fmla="*/ 1661823 h 1823500"/>
                <a:gd name="connsiteX12" fmla="*/ 2724647 w 2724647"/>
                <a:gd name="connsiteY12" fmla="*/ 1823500 h 1823500"/>
                <a:gd name="connsiteX13" fmla="*/ 2721996 w 2724647"/>
                <a:gd name="connsiteY13" fmla="*/ 5301 h 1823500"/>
                <a:gd name="connsiteX14" fmla="*/ 0 w 2724647"/>
                <a:gd name="connsiteY14" fmla="*/ 0 h 182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4647" h="1823500">
                  <a:moveTo>
                    <a:pt x="0" y="0"/>
                  </a:moveTo>
                  <a:lnTo>
                    <a:pt x="76862" y="156376"/>
                  </a:lnTo>
                  <a:lnTo>
                    <a:pt x="161676" y="318053"/>
                  </a:lnTo>
                  <a:lnTo>
                    <a:pt x="243840" y="447924"/>
                  </a:lnTo>
                  <a:lnTo>
                    <a:pt x="363109" y="596348"/>
                  </a:lnTo>
                  <a:lnTo>
                    <a:pt x="424069" y="675861"/>
                  </a:lnTo>
                  <a:lnTo>
                    <a:pt x="633454" y="909100"/>
                  </a:lnTo>
                  <a:lnTo>
                    <a:pt x="895847" y="1126435"/>
                  </a:lnTo>
                  <a:lnTo>
                    <a:pt x="1129085" y="1277510"/>
                  </a:lnTo>
                  <a:lnTo>
                    <a:pt x="1404730" y="1420633"/>
                  </a:lnTo>
                  <a:lnTo>
                    <a:pt x="1704229" y="1545204"/>
                  </a:lnTo>
                  <a:lnTo>
                    <a:pt x="2067339" y="1661823"/>
                  </a:lnTo>
                  <a:lnTo>
                    <a:pt x="2724647" y="1823500"/>
                  </a:lnTo>
                  <a:cubicBezTo>
                    <a:pt x="2723763" y="1217434"/>
                    <a:pt x="2722880" y="611367"/>
                    <a:pt x="2721996" y="5301"/>
                  </a:cubicBezTo>
                  <a:lnTo>
                    <a:pt x="0"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 name="Group 31">
            <a:extLst>
              <a:ext uri="{FF2B5EF4-FFF2-40B4-BE49-F238E27FC236}">
                <a16:creationId xmlns:a16="http://schemas.microsoft.com/office/drawing/2014/main" id="{54ACDFA8-AFDB-5872-0E6C-99C37E3FAB03}"/>
              </a:ext>
            </a:extLst>
          </p:cNvPr>
          <p:cNvGrpSpPr/>
          <p:nvPr/>
        </p:nvGrpSpPr>
        <p:grpSpPr>
          <a:xfrm>
            <a:off x="4140342" y="1168505"/>
            <a:ext cx="4023118" cy="3115854"/>
            <a:chOff x="4081140" y="1300065"/>
            <a:chExt cx="4023118" cy="3115854"/>
          </a:xfrm>
        </p:grpSpPr>
        <p:pic>
          <p:nvPicPr>
            <p:cNvPr id="21" name="Picture 20">
              <a:extLst>
                <a:ext uri="{FF2B5EF4-FFF2-40B4-BE49-F238E27FC236}">
                  <a16:creationId xmlns:a16="http://schemas.microsoft.com/office/drawing/2014/main" id="{C2539E84-A152-FC45-FCD8-0B0E0BAF441D}"/>
                </a:ext>
              </a:extLst>
            </p:cNvPr>
            <p:cNvPicPr>
              <a:picLocks noChangeAspect="1"/>
            </p:cNvPicPr>
            <p:nvPr/>
          </p:nvPicPr>
          <p:blipFill>
            <a:blip r:embed="rId3"/>
            <a:srcRect/>
            <a:stretch/>
          </p:blipFill>
          <p:spPr>
            <a:xfrm>
              <a:off x="4081140" y="1300065"/>
              <a:ext cx="4023118" cy="3115854"/>
            </a:xfrm>
            <a:prstGeom prst="rect">
              <a:avLst/>
            </a:prstGeom>
          </p:spPr>
        </p:pic>
        <p:sp>
          <p:nvSpPr>
            <p:cNvPr id="12" name="Freeform: Shape 11">
              <a:extLst>
                <a:ext uri="{FF2B5EF4-FFF2-40B4-BE49-F238E27FC236}">
                  <a16:creationId xmlns:a16="http://schemas.microsoft.com/office/drawing/2014/main" id="{AF879F11-953D-A321-374B-2BC93B5DECD2}"/>
                </a:ext>
              </a:extLst>
            </p:cNvPr>
            <p:cNvSpPr/>
            <p:nvPr/>
          </p:nvSpPr>
          <p:spPr>
            <a:xfrm>
              <a:off x="5226657" y="1505447"/>
              <a:ext cx="2727298" cy="1940118"/>
            </a:xfrm>
            <a:custGeom>
              <a:avLst/>
              <a:gdLst>
                <a:gd name="connsiteX0" fmla="*/ 0 w 2727298"/>
                <a:gd name="connsiteY0" fmla="*/ 2650 h 1940118"/>
                <a:gd name="connsiteX1" fmla="*/ 60960 w 2727298"/>
                <a:gd name="connsiteY1" fmla="*/ 124570 h 1940118"/>
                <a:gd name="connsiteX2" fmla="*/ 148425 w 2727298"/>
                <a:gd name="connsiteY2" fmla="*/ 294198 h 1940118"/>
                <a:gd name="connsiteX3" fmla="*/ 257093 w 2727298"/>
                <a:gd name="connsiteY3" fmla="*/ 461176 h 1940118"/>
                <a:gd name="connsiteX4" fmla="*/ 360460 w 2727298"/>
                <a:gd name="connsiteY4" fmla="*/ 609600 h 1940118"/>
                <a:gd name="connsiteX5" fmla="*/ 434672 w 2727298"/>
                <a:gd name="connsiteY5" fmla="*/ 686463 h 1940118"/>
                <a:gd name="connsiteX6" fmla="*/ 628153 w 2727298"/>
                <a:gd name="connsiteY6" fmla="*/ 906449 h 1940118"/>
                <a:gd name="connsiteX7" fmla="*/ 808383 w 2727298"/>
                <a:gd name="connsiteY7" fmla="*/ 1068125 h 1940118"/>
                <a:gd name="connsiteX8" fmla="*/ 962108 w 2727298"/>
                <a:gd name="connsiteY8" fmla="*/ 1182094 h 1940118"/>
                <a:gd name="connsiteX9" fmla="*/ 1179444 w 2727298"/>
                <a:gd name="connsiteY9" fmla="*/ 1306664 h 1940118"/>
                <a:gd name="connsiteX10" fmla="*/ 1306665 w 2727298"/>
                <a:gd name="connsiteY10" fmla="*/ 1394129 h 1940118"/>
                <a:gd name="connsiteX11" fmla="*/ 1637969 w 2727298"/>
                <a:gd name="connsiteY11" fmla="*/ 1584960 h 1940118"/>
                <a:gd name="connsiteX12" fmla="*/ 2035534 w 2727298"/>
                <a:gd name="connsiteY12" fmla="*/ 1749287 h 1940118"/>
                <a:gd name="connsiteX13" fmla="*/ 2403945 w 2727298"/>
                <a:gd name="connsiteY13" fmla="*/ 1860605 h 1940118"/>
                <a:gd name="connsiteX14" fmla="*/ 2727298 w 2727298"/>
                <a:gd name="connsiteY14" fmla="*/ 1940118 h 1940118"/>
                <a:gd name="connsiteX15" fmla="*/ 2719346 w 2727298"/>
                <a:gd name="connsiteY15" fmla="*/ 0 h 1940118"/>
                <a:gd name="connsiteX16" fmla="*/ 0 w 2727298"/>
                <a:gd name="connsiteY16" fmla="*/ 2650 h 194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7298" h="1940118">
                  <a:moveTo>
                    <a:pt x="0" y="2650"/>
                  </a:moveTo>
                  <a:lnTo>
                    <a:pt x="60960" y="124570"/>
                  </a:lnTo>
                  <a:lnTo>
                    <a:pt x="148425" y="294198"/>
                  </a:lnTo>
                  <a:lnTo>
                    <a:pt x="257093" y="461176"/>
                  </a:lnTo>
                  <a:lnTo>
                    <a:pt x="360460" y="609600"/>
                  </a:lnTo>
                  <a:lnTo>
                    <a:pt x="434672" y="686463"/>
                  </a:lnTo>
                  <a:lnTo>
                    <a:pt x="628153" y="906449"/>
                  </a:lnTo>
                  <a:lnTo>
                    <a:pt x="808383" y="1068125"/>
                  </a:lnTo>
                  <a:lnTo>
                    <a:pt x="962108" y="1182094"/>
                  </a:lnTo>
                  <a:lnTo>
                    <a:pt x="1179444" y="1306664"/>
                  </a:lnTo>
                  <a:lnTo>
                    <a:pt x="1306665" y="1394129"/>
                  </a:lnTo>
                  <a:lnTo>
                    <a:pt x="1637969" y="1584960"/>
                  </a:lnTo>
                  <a:lnTo>
                    <a:pt x="2035534" y="1749287"/>
                  </a:lnTo>
                  <a:lnTo>
                    <a:pt x="2403945" y="1860605"/>
                  </a:lnTo>
                  <a:lnTo>
                    <a:pt x="2727298" y="1940118"/>
                  </a:lnTo>
                  <a:cubicBezTo>
                    <a:pt x="2724647" y="1293412"/>
                    <a:pt x="2721997" y="646706"/>
                    <a:pt x="2719346" y="0"/>
                  </a:cubicBezTo>
                  <a:lnTo>
                    <a:pt x="0" y="265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 name="Group 33">
            <a:extLst>
              <a:ext uri="{FF2B5EF4-FFF2-40B4-BE49-F238E27FC236}">
                <a16:creationId xmlns:a16="http://schemas.microsoft.com/office/drawing/2014/main" id="{50C3BC61-A7D6-C194-91B8-0EA44855FD24}"/>
              </a:ext>
            </a:extLst>
          </p:cNvPr>
          <p:cNvGrpSpPr/>
          <p:nvPr/>
        </p:nvGrpSpPr>
        <p:grpSpPr>
          <a:xfrm>
            <a:off x="8153400" y="1167362"/>
            <a:ext cx="4032000" cy="3118141"/>
            <a:chOff x="8153400" y="1298922"/>
            <a:chExt cx="4032000" cy="3118141"/>
          </a:xfrm>
        </p:grpSpPr>
        <p:pic>
          <p:nvPicPr>
            <p:cNvPr id="11" name="Picture 10">
              <a:extLst>
                <a:ext uri="{FF2B5EF4-FFF2-40B4-BE49-F238E27FC236}">
                  <a16:creationId xmlns:a16="http://schemas.microsoft.com/office/drawing/2014/main" id="{04D20F12-7E55-DB9E-5E95-6FCA98A9A50C}"/>
                </a:ext>
              </a:extLst>
            </p:cNvPr>
            <p:cNvPicPr>
              <a:picLocks noChangeAspect="1"/>
            </p:cNvPicPr>
            <p:nvPr/>
          </p:nvPicPr>
          <p:blipFill>
            <a:blip r:embed="rId4"/>
            <a:srcRect/>
            <a:stretch/>
          </p:blipFill>
          <p:spPr>
            <a:xfrm>
              <a:off x="8153400" y="1298922"/>
              <a:ext cx="4032000" cy="3118141"/>
            </a:xfrm>
            <a:prstGeom prst="rect">
              <a:avLst/>
            </a:prstGeom>
          </p:spPr>
        </p:pic>
        <p:sp>
          <p:nvSpPr>
            <p:cNvPr id="13" name="Freeform: Shape 12">
              <a:extLst>
                <a:ext uri="{FF2B5EF4-FFF2-40B4-BE49-F238E27FC236}">
                  <a16:creationId xmlns:a16="http://schemas.microsoft.com/office/drawing/2014/main" id="{520A2918-1CFF-036E-C2A2-60B1F51EADB6}"/>
                </a:ext>
              </a:extLst>
            </p:cNvPr>
            <p:cNvSpPr/>
            <p:nvPr/>
          </p:nvSpPr>
          <p:spPr>
            <a:xfrm>
              <a:off x="9300376" y="1505447"/>
              <a:ext cx="2729947" cy="2083242"/>
            </a:xfrm>
            <a:custGeom>
              <a:avLst/>
              <a:gdLst>
                <a:gd name="connsiteX0" fmla="*/ 0 w 2729947"/>
                <a:gd name="connsiteY0" fmla="*/ 0 h 2083242"/>
                <a:gd name="connsiteX1" fmla="*/ 95415 w 2729947"/>
                <a:gd name="connsiteY1" fmla="*/ 180230 h 2083242"/>
                <a:gd name="connsiteX2" fmla="*/ 156375 w 2729947"/>
                <a:gd name="connsiteY2" fmla="*/ 341906 h 2083242"/>
                <a:gd name="connsiteX3" fmla="*/ 241189 w 2729947"/>
                <a:gd name="connsiteY3" fmla="*/ 498282 h 2083242"/>
                <a:gd name="connsiteX4" fmla="*/ 315401 w 2729947"/>
                <a:gd name="connsiteY4" fmla="*/ 625503 h 2083242"/>
                <a:gd name="connsiteX5" fmla="*/ 477078 w 2729947"/>
                <a:gd name="connsiteY5" fmla="*/ 922351 h 2083242"/>
                <a:gd name="connsiteX6" fmla="*/ 705015 w 2729947"/>
                <a:gd name="connsiteY6" fmla="*/ 1213899 h 2083242"/>
                <a:gd name="connsiteX7" fmla="*/ 978010 w 2729947"/>
                <a:gd name="connsiteY7" fmla="*/ 1457739 h 2083242"/>
                <a:gd name="connsiteX8" fmla="*/ 1240403 w 2729947"/>
                <a:gd name="connsiteY8" fmla="*/ 1619416 h 2083242"/>
                <a:gd name="connsiteX9" fmla="*/ 1524000 w 2729947"/>
                <a:gd name="connsiteY9" fmla="*/ 1759889 h 2083242"/>
                <a:gd name="connsiteX10" fmla="*/ 1910963 w 2729947"/>
                <a:gd name="connsiteY10" fmla="*/ 1900362 h 2083242"/>
                <a:gd name="connsiteX11" fmla="*/ 2342984 w 2729947"/>
                <a:gd name="connsiteY11" fmla="*/ 2009030 h 2083242"/>
                <a:gd name="connsiteX12" fmla="*/ 2729947 w 2729947"/>
                <a:gd name="connsiteY12" fmla="*/ 2083242 h 2083242"/>
                <a:gd name="connsiteX13" fmla="*/ 2729947 w 2729947"/>
                <a:gd name="connsiteY13" fmla="*/ 0 h 2083242"/>
                <a:gd name="connsiteX14" fmla="*/ 0 w 2729947"/>
                <a:gd name="connsiteY14" fmla="*/ 0 h 2083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9947" h="2083242">
                  <a:moveTo>
                    <a:pt x="0" y="0"/>
                  </a:moveTo>
                  <a:lnTo>
                    <a:pt x="95415" y="180230"/>
                  </a:lnTo>
                  <a:lnTo>
                    <a:pt x="156375" y="341906"/>
                  </a:lnTo>
                  <a:lnTo>
                    <a:pt x="241189" y="498282"/>
                  </a:lnTo>
                  <a:lnTo>
                    <a:pt x="315401" y="625503"/>
                  </a:lnTo>
                  <a:lnTo>
                    <a:pt x="477078" y="922351"/>
                  </a:lnTo>
                  <a:lnTo>
                    <a:pt x="705015" y="1213899"/>
                  </a:lnTo>
                  <a:lnTo>
                    <a:pt x="978010" y="1457739"/>
                  </a:lnTo>
                  <a:lnTo>
                    <a:pt x="1240403" y="1619416"/>
                  </a:lnTo>
                  <a:lnTo>
                    <a:pt x="1524000" y="1759889"/>
                  </a:lnTo>
                  <a:lnTo>
                    <a:pt x="1910963" y="1900362"/>
                  </a:lnTo>
                  <a:lnTo>
                    <a:pt x="2342984" y="2009030"/>
                  </a:lnTo>
                  <a:lnTo>
                    <a:pt x="2729947" y="2083242"/>
                  </a:lnTo>
                  <a:lnTo>
                    <a:pt x="2729947" y="0"/>
                  </a:lnTo>
                  <a:lnTo>
                    <a:pt x="0"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TextBox 17">
            <a:extLst>
              <a:ext uri="{FF2B5EF4-FFF2-40B4-BE49-F238E27FC236}">
                <a16:creationId xmlns:a16="http://schemas.microsoft.com/office/drawing/2014/main" id="{D7301407-CB22-3B06-E241-47EA8ECAB468}"/>
              </a:ext>
            </a:extLst>
          </p:cNvPr>
          <p:cNvSpPr txBox="1"/>
          <p:nvPr/>
        </p:nvSpPr>
        <p:spPr>
          <a:xfrm>
            <a:off x="1323914" y="2689581"/>
            <a:ext cx="957313" cy="261610"/>
          </a:xfrm>
          <a:prstGeom prst="rect">
            <a:avLst/>
          </a:prstGeom>
          <a:noFill/>
        </p:spPr>
        <p:txBody>
          <a:bodyPr wrap="none" rtlCol="0">
            <a:spAutoFit/>
          </a:bodyPr>
          <a:lstStyle/>
          <a:p>
            <a:r>
              <a:rPr lang="en-US" sz="1100" b="1" dirty="0">
                <a:solidFill>
                  <a:srgbClr val="109C1D"/>
                </a:solidFill>
                <a:effectLst>
                  <a:outerShdw blurRad="38100" dist="38100" dir="2700000" algn="tl">
                    <a:srgbClr val="000000">
                      <a:alpha val="43137"/>
                    </a:srgbClr>
                  </a:outerShdw>
                </a:effectLst>
              </a:rPr>
              <a:t>Allowed area</a:t>
            </a:r>
            <a:endParaRPr lang="en-GB" sz="1100" b="1" dirty="0">
              <a:solidFill>
                <a:srgbClr val="109C1D"/>
              </a:solidFill>
              <a:effectLst>
                <a:outerShdw blurRad="38100" dist="38100" dir="2700000" algn="tl">
                  <a:srgbClr val="000000">
                    <a:alpha val="43137"/>
                  </a:srgbClr>
                </a:outerShdw>
              </a:effectLst>
            </a:endParaRPr>
          </a:p>
        </p:txBody>
      </p:sp>
      <p:sp>
        <p:nvSpPr>
          <p:cNvPr id="19" name="TextBox 18">
            <a:extLst>
              <a:ext uri="{FF2B5EF4-FFF2-40B4-BE49-F238E27FC236}">
                <a16:creationId xmlns:a16="http://schemas.microsoft.com/office/drawing/2014/main" id="{DBA02D65-E1B2-B935-1959-9AFA46575365}"/>
              </a:ext>
            </a:extLst>
          </p:cNvPr>
          <p:cNvSpPr txBox="1"/>
          <p:nvPr/>
        </p:nvSpPr>
        <p:spPr>
          <a:xfrm>
            <a:off x="2281227" y="2308488"/>
            <a:ext cx="1071127" cy="261610"/>
          </a:xfrm>
          <a:prstGeom prst="rect">
            <a:avLst/>
          </a:prstGeom>
          <a:noFill/>
        </p:spPr>
        <p:txBody>
          <a:bodyPr wrap="none" rtlCol="0">
            <a:spAutoFit/>
          </a:bodyPr>
          <a:lstStyle/>
          <a:p>
            <a:r>
              <a:rPr lang="en-US" sz="1100" b="1" dirty="0">
                <a:solidFill>
                  <a:srgbClr val="C00000"/>
                </a:solidFill>
                <a:effectLst>
                  <a:outerShdw blurRad="38100" dist="38100" dir="2700000" algn="tl">
                    <a:srgbClr val="000000">
                      <a:alpha val="43137"/>
                    </a:srgbClr>
                  </a:outerShdw>
                </a:effectLst>
              </a:rPr>
              <a:t>Forbidden area</a:t>
            </a:r>
            <a:endParaRPr lang="en-GB" sz="1100" b="1" dirty="0">
              <a:solidFill>
                <a:srgbClr val="C00000"/>
              </a:solidFill>
              <a:effectLst>
                <a:outerShdw blurRad="38100" dist="38100" dir="2700000" algn="tl">
                  <a:srgbClr val="000000">
                    <a:alpha val="43137"/>
                  </a:srgbClr>
                </a:outerShdw>
              </a:effectLst>
            </a:endParaRPr>
          </a:p>
        </p:txBody>
      </p:sp>
      <p:sp>
        <p:nvSpPr>
          <p:cNvPr id="20" name="TextBox 19">
            <a:extLst>
              <a:ext uri="{FF2B5EF4-FFF2-40B4-BE49-F238E27FC236}">
                <a16:creationId xmlns:a16="http://schemas.microsoft.com/office/drawing/2014/main" id="{93FADEE4-AB98-22AF-0EF2-0D126B220D5B}"/>
              </a:ext>
            </a:extLst>
          </p:cNvPr>
          <p:cNvSpPr txBox="1"/>
          <p:nvPr/>
        </p:nvSpPr>
        <p:spPr>
          <a:xfrm>
            <a:off x="5393497" y="2689581"/>
            <a:ext cx="957313" cy="261610"/>
          </a:xfrm>
          <a:prstGeom prst="rect">
            <a:avLst/>
          </a:prstGeom>
          <a:noFill/>
        </p:spPr>
        <p:txBody>
          <a:bodyPr wrap="none" rtlCol="0">
            <a:spAutoFit/>
          </a:bodyPr>
          <a:lstStyle/>
          <a:p>
            <a:r>
              <a:rPr lang="en-US" sz="1100" b="1" dirty="0">
                <a:solidFill>
                  <a:srgbClr val="109C1D"/>
                </a:solidFill>
                <a:effectLst>
                  <a:outerShdw blurRad="38100" dist="38100" dir="2700000" algn="tl">
                    <a:srgbClr val="000000">
                      <a:alpha val="43137"/>
                    </a:srgbClr>
                  </a:outerShdw>
                </a:effectLst>
              </a:rPr>
              <a:t>Allowed area</a:t>
            </a:r>
            <a:endParaRPr lang="en-GB" sz="1100" b="1" dirty="0">
              <a:solidFill>
                <a:srgbClr val="109C1D"/>
              </a:solidFill>
              <a:effectLst>
                <a:outerShdw blurRad="38100" dist="38100" dir="2700000" algn="tl">
                  <a:srgbClr val="000000">
                    <a:alpha val="43137"/>
                  </a:srgbClr>
                </a:outerShdw>
              </a:effectLst>
            </a:endParaRPr>
          </a:p>
        </p:txBody>
      </p:sp>
      <p:sp>
        <p:nvSpPr>
          <p:cNvPr id="22" name="TextBox 21">
            <a:extLst>
              <a:ext uri="{FF2B5EF4-FFF2-40B4-BE49-F238E27FC236}">
                <a16:creationId xmlns:a16="http://schemas.microsoft.com/office/drawing/2014/main" id="{5F880D2A-3021-EFFC-8158-C2530483CDE0}"/>
              </a:ext>
            </a:extLst>
          </p:cNvPr>
          <p:cNvSpPr txBox="1"/>
          <p:nvPr/>
        </p:nvSpPr>
        <p:spPr>
          <a:xfrm>
            <a:off x="6350810" y="2308488"/>
            <a:ext cx="1071127" cy="261610"/>
          </a:xfrm>
          <a:prstGeom prst="rect">
            <a:avLst/>
          </a:prstGeom>
          <a:noFill/>
        </p:spPr>
        <p:txBody>
          <a:bodyPr wrap="none" rtlCol="0">
            <a:spAutoFit/>
          </a:bodyPr>
          <a:lstStyle/>
          <a:p>
            <a:r>
              <a:rPr lang="en-US" sz="1100" b="1" dirty="0">
                <a:solidFill>
                  <a:srgbClr val="C00000"/>
                </a:solidFill>
                <a:effectLst>
                  <a:outerShdw blurRad="38100" dist="38100" dir="2700000" algn="tl">
                    <a:srgbClr val="000000">
                      <a:alpha val="43137"/>
                    </a:srgbClr>
                  </a:outerShdw>
                </a:effectLst>
              </a:rPr>
              <a:t>Forbidden area</a:t>
            </a:r>
            <a:endParaRPr lang="en-GB" sz="1100" b="1" dirty="0">
              <a:solidFill>
                <a:srgbClr val="C00000"/>
              </a:solidFill>
              <a:effectLst>
                <a:outerShdw blurRad="38100" dist="38100" dir="2700000" algn="tl">
                  <a:srgbClr val="000000">
                    <a:alpha val="43137"/>
                  </a:srgbClr>
                </a:outerShdw>
              </a:effectLst>
            </a:endParaRPr>
          </a:p>
        </p:txBody>
      </p:sp>
      <p:sp>
        <p:nvSpPr>
          <p:cNvPr id="23" name="TextBox 22">
            <a:extLst>
              <a:ext uri="{FF2B5EF4-FFF2-40B4-BE49-F238E27FC236}">
                <a16:creationId xmlns:a16="http://schemas.microsoft.com/office/drawing/2014/main" id="{B3527FA6-FEC7-E427-5D9C-1CB1F0BA4502}"/>
              </a:ext>
            </a:extLst>
          </p:cNvPr>
          <p:cNvSpPr txBox="1"/>
          <p:nvPr/>
        </p:nvSpPr>
        <p:spPr>
          <a:xfrm>
            <a:off x="9223758" y="2675552"/>
            <a:ext cx="957313" cy="261610"/>
          </a:xfrm>
          <a:prstGeom prst="rect">
            <a:avLst/>
          </a:prstGeom>
          <a:noFill/>
        </p:spPr>
        <p:txBody>
          <a:bodyPr wrap="none" rtlCol="0">
            <a:spAutoFit/>
          </a:bodyPr>
          <a:lstStyle/>
          <a:p>
            <a:r>
              <a:rPr lang="en-US" sz="1100" b="1" dirty="0">
                <a:solidFill>
                  <a:srgbClr val="109C1D"/>
                </a:solidFill>
                <a:effectLst>
                  <a:outerShdw blurRad="38100" dist="38100" dir="2700000" algn="tl">
                    <a:srgbClr val="000000">
                      <a:alpha val="43137"/>
                    </a:srgbClr>
                  </a:outerShdw>
                </a:effectLst>
              </a:rPr>
              <a:t>Allowed area</a:t>
            </a:r>
            <a:endParaRPr lang="en-GB" sz="1100" b="1" dirty="0">
              <a:solidFill>
                <a:srgbClr val="109C1D"/>
              </a:solidFill>
              <a:effectLst>
                <a:outerShdw blurRad="38100" dist="38100" dir="2700000" algn="tl">
                  <a:srgbClr val="000000">
                    <a:alpha val="43137"/>
                  </a:srgbClr>
                </a:outerShdw>
              </a:effectLst>
            </a:endParaRPr>
          </a:p>
        </p:txBody>
      </p:sp>
      <p:sp>
        <p:nvSpPr>
          <p:cNvPr id="24" name="TextBox 23">
            <a:extLst>
              <a:ext uri="{FF2B5EF4-FFF2-40B4-BE49-F238E27FC236}">
                <a16:creationId xmlns:a16="http://schemas.microsoft.com/office/drawing/2014/main" id="{B7829A6B-4EC0-4F95-284C-9C37F273267A}"/>
              </a:ext>
            </a:extLst>
          </p:cNvPr>
          <p:cNvSpPr txBox="1"/>
          <p:nvPr/>
        </p:nvSpPr>
        <p:spPr>
          <a:xfrm>
            <a:off x="10181071" y="2294459"/>
            <a:ext cx="1071127" cy="261610"/>
          </a:xfrm>
          <a:prstGeom prst="rect">
            <a:avLst/>
          </a:prstGeom>
          <a:noFill/>
        </p:spPr>
        <p:txBody>
          <a:bodyPr wrap="none" rtlCol="0">
            <a:spAutoFit/>
          </a:bodyPr>
          <a:lstStyle/>
          <a:p>
            <a:r>
              <a:rPr lang="en-US" sz="1100" b="1" dirty="0">
                <a:solidFill>
                  <a:srgbClr val="C00000"/>
                </a:solidFill>
                <a:effectLst>
                  <a:outerShdw blurRad="38100" dist="38100" dir="2700000" algn="tl">
                    <a:srgbClr val="000000">
                      <a:alpha val="43137"/>
                    </a:srgbClr>
                  </a:outerShdw>
                </a:effectLst>
              </a:rPr>
              <a:t>Forbidden area</a:t>
            </a:r>
            <a:endParaRPr lang="en-GB" sz="1100" b="1" dirty="0">
              <a:solidFill>
                <a:srgbClr val="C00000"/>
              </a:solidFill>
              <a:effectLst>
                <a:outerShdw blurRad="38100" dist="38100" dir="2700000" algn="tl">
                  <a:srgbClr val="000000">
                    <a:alpha val="43137"/>
                  </a:srgbClr>
                </a:outerShdw>
              </a:effectLst>
            </a:endParaRPr>
          </a:p>
        </p:txBody>
      </p:sp>
      <p:sp>
        <p:nvSpPr>
          <p:cNvPr id="35" name="TextBox 34">
            <a:extLst>
              <a:ext uri="{FF2B5EF4-FFF2-40B4-BE49-F238E27FC236}">
                <a16:creationId xmlns:a16="http://schemas.microsoft.com/office/drawing/2014/main" id="{203EF584-1920-24E3-09C8-6E4E69474797}"/>
              </a:ext>
            </a:extLst>
          </p:cNvPr>
          <p:cNvSpPr txBox="1"/>
          <p:nvPr/>
        </p:nvSpPr>
        <p:spPr>
          <a:xfrm>
            <a:off x="120339" y="4284619"/>
            <a:ext cx="3925690" cy="1777666"/>
          </a:xfrm>
          <a:prstGeom prst="rect">
            <a:avLst/>
          </a:prstGeom>
          <a:noFill/>
        </p:spPr>
        <p:txBody>
          <a:bodyPr wrap="none" rtlCol="0">
            <a:spAutoFit/>
          </a:bodyPr>
          <a:lstStyle/>
          <a:p>
            <a:pPr>
              <a:lnSpc>
                <a:spcPct val="150000"/>
              </a:lnSpc>
            </a:pPr>
            <a:r>
              <a:rPr lang="en-US" sz="1600" dirty="0"/>
              <a:t> </a:t>
            </a:r>
          </a:p>
          <a:p>
            <a:r>
              <a:rPr lang="en-US" sz="1600" dirty="0"/>
              <a:t>       </a:t>
            </a:r>
          </a:p>
          <a:p>
            <a:pPr marL="285750" indent="-285750">
              <a:lnSpc>
                <a:spcPct val="150000"/>
              </a:lnSpc>
              <a:buFont typeface="Wingdings" panose="05000000000000000000" pitchFamily="2" charset="2"/>
              <a:buChar char="§"/>
            </a:pPr>
            <a:r>
              <a:rPr lang="en-US" sz="1600" dirty="0"/>
              <a:t>Budget: </a:t>
            </a:r>
            <a:r>
              <a:rPr lang="en-US" sz="1600" dirty="0">
                <a:highlight>
                  <a:srgbClr val="FFFF00"/>
                </a:highlight>
              </a:rPr>
              <a:t>800 </a:t>
            </a:r>
            <a:r>
              <a:rPr lang="en-US" sz="1600" dirty="0" err="1">
                <a:highlight>
                  <a:srgbClr val="FFFF00"/>
                </a:highlight>
              </a:rPr>
              <a:t>kEUR</a:t>
            </a:r>
            <a:r>
              <a:rPr lang="en-US" sz="1600" dirty="0">
                <a:highlight>
                  <a:srgbClr val="FFFF00"/>
                </a:highlight>
              </a:rPr>
              <a:t>/m</a:t>
            </a:r>
            <a:r>
              <a:rPr lang="en-US" sz="1600" dirty="0"/>
              <a:t> for each magnet.</a:t>
            </a:r>
          </a:p>
          <a:p>
            <a:pPr marL="285750" indent="-285750">
              <a:lnSpc>
                <a:spcPct val="150000"/>
              </a:lnSpc>
              <a:buFont typeface="Wingdings" panose="05000000000000000000" pitchFamily="2" charset="2"/>
              <a:buChar char="§"/>
            </a:pPr>
            <a:r>
              <a:rPr lang="en-US" sz="1600" dirty="0"/>
              <a:t>SC cost: 2500 EUR/kg (aspirational value).</a:t>
            </a:r>
          </a:p>
          <a:p>
            <a:pPr marL="285750" indent="-285750">
              <a:lnSpc>
                <a:spcPct val="150000"/>
              </a:lnSpc>
              <a:buFont typeface="Wingdings" panose="05000000000000000000" pitchFamily="2" charset="2"/>
              <a:buChar char="§"/>
            </a:pPr>
            <a:r>
              <a:rPr lang="en-US" sz="1600" dirty="0"/>
              <a:t>These plots apply to </a:t>
            </a:r>
            <a:r>
              <a:rPr lang="en-US" sz="1600" dirty="0">
                <a:highlight>
                  <a:srgbClr val="FFFF00"/>
                </a:highlight>
              </a:rPr>
              <a:t>FF</a:t>
            </a:r>
            <a:r>
              <a:rPr lang="en-US" sz="1600" dirty="0"/>
              <a:t> quadrupoles.</a:t>
            </a:r>
          </a:p>
        </p:txBody>
      </p:sp>
      <p:sp>
        <p:nvSpPr>
          <p:cNvPr id="36" name="TextBox 35">
            <a:extLst>
              <a:ext uri="{FF2B5EF4-FFF2-40B4-BE49-F238E27FC236}">
                <a16:creationId xmlns:a16="http://schemas.microsoft.com/office/drawing/2014/main" id="{397284CE-4F99-93D0-49E8-6EF527E0F4F7}"/>
              </a:ext>
            </a:extLst>
          </p:cNvPr>
          <p:cNvSpPr txBox="1"/>
          <p:nvPr/>
        </p:nvSpPr>
        <p:spPr>
          <a:xfrm>
            <a:off x="8227249" y="4173937"/>
            <a:ext cx="3970818" cy="707886"/>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1600" dirty="0"/>
              <a:t>Operating temperature: 20 K </a:t>
            </a:r>
          </a:p>
          <a:p>
            <a:r>
              <a:rPr lang="en-US" sz="1600" dirty="0"/>
              <a:t>      → tungsten shield with a radius of </a:t>
            </a:r>
            <a:r>
              <a:rPr lang="en-US" sz="1600" dirty="0">
                <a:highlight>
                  <a:srgbClr val="FFFF00"/>
                </a:highlight>
              </a:rPr>
              <a:t>3 cm</a:t>
            </a:r>
          </a:p>
        </p:txBody>
      </p:sp>
      <p:sp>
        <p:nvSpPr>
          <p:cNvPr id="37" name="TextBox 36">
            <a:extLst>
              <a:ext uri="{FF2B5EF4-FFF2-40B4-BE49-F238E27FC236}">
                <a16:creationId xmlns:a16="http://schemas.microsoft.com/office/drawing/2014/main" id="{C61BD8EC-67A6-C326-96D9-7E99925E0762}"/>
              </a:ext>
            </a:extLst>
          </p:cNvPr>
          <p:cNvSpPr txBox="1"/>
          <p:nvPr/>
        </p:nvSpPr>
        <p:spPr>
          <a:xfrm>
            <a:off x="4325454" y="4167312"/>
            <a:ext cx="3970818" cy="707886"/>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1600" dirty="0"/>
              <a:t>Operating temperature: 10 K </a:t>
            </a:r>
          </a:p>
          <a:p>
            <a:r>
              <a:rPr lang="en-US" sz="1600" dirty="0"/>
              <a:t>      → tungsten shield with a radius of 4 cm</a:t>
            </a:r>
          </a:p>
        </p:txBody>
      </p:sp>
      <p:sp>
        <p:nvSpPr>
          <p:cNvPr id="38" name="TextBox 37">
            <a:extLst>
              <a:ext uri="{FF2B5EF4-FFF2-40B4-BE49-F238E27FC236}">
                <a16:creationId xmlns:a16="http://schemas.microsoft.com/office/drawing/2014/main" id="{F58858FE-5D0B-C852-9C59-FD0338F2A12F}"/>
              </a:ext>
            </a:extLst>
          </p:cNvPr>
          <p:cNvSpPr txBox="1"/>
          <p:nvPr/>
        </p:nvSpPr>
        <p:spPr>
          <a:xfrm>
            <a:off x="210202" y="4173937"/>
            <a:ext cx="3970818" cy="707886"/>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1600" dirty="0"/>
              <a:t>Operating temperature: 4.5 K </a:t>
            </a:r>
          </a:p>
          <a:p>
            <a:r>
              <a:rPr lang="en-US" sz="1600" dirty="0"/>
              <a:t>      → tungsten shield with a radius of 4 cm</a:t>
            </a:r>
          </a:p>
        </p:txBody>
      </p:sp>
      <p:sp>
        <p:nvSpPr>
          <p:cNvPr id="39" name="TextBox 38">
            <a:extLst>
              <a:ext uri="{FF2B5EF4-FFF2-40B4-BE49-F238E27FC236}">
                <a16:creationId xmlns:a16="http://schemas.microsoft.com/office/drawing/2014/main" id="{24B67A23-72D9-05E5-D296-86DAE165D557}"/>
              </a:ext>
            </a:extLst>
          </p:cNvPr>
          <p:cNvSpPr txBox="1"/>
          <p:nvPr/>
        </p:nvSpPr>
        <p:spPr>
          <a:xfrm>
            <a:off x="9668786" y="5325675"/>
            <a:ext cx="2326143" cy="584775"/>
          </a:xfrm>
          <a:prstGeom prst="rect">
            <a:avLst/>
          </a:prstGeom>
          <a:noFill/>
          <a:ln w="12700">
            <a:solidFill>
              <a:srgbClr val="E63950"/>
            </a:solid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outerShdw blurRad="38100" dist="38100" dir="2700000" algn="tl">
                    <a:srgbClr val="000000">
                      <a:alpha val="43137"/>
                    </a:srgbClr>
                  </a:outerShdw>
                </a:effectLst>
              </a:rPr>
              <a:t>ReBCO is considered the baseline for 10 TeV.</a:t>
            </a:r>
          </a:p>
        </p:txBody>
      </p:sp>
      <p:sp>
        <p:nvSpPr>
          <p:cNvPr id="3" name="TextBox 2">
            <a:extLst>
              <a:ext uri="{FF2B5EF4-FFF2-40B4-BE49-F238E27FC236}">
                <a16:creationId xmlns:a16="http://schemas.microsoft.com/office/drawing/2014/main" id="{95FFA75C-8B1D-FB40-60B5-4D3A8ECBBFFF}"/>
              </a:ext>
            </a:extLst>
          </p:cNvPr>
          <p:cNvSpPr txBox="1"/>
          <p:nvPr/>
        </p:nvSpPr>
        <p:spPr>
          <a:xfrm>
            <a:off x="4806889" y="5063342"/>
            <a:ext cx="3834790" cy="1015663"/>
          </a:xfrm>
          <a:prstGeom prst="rect">
            <a:avLst/>
          </a:prstGeom>
          <a:noFill/>
          <a:ln w="12700">
            <a:solidFill>
              <a:srgbClr val="5698C6"/>
            </a:solidFill>
          </a:ln>
        </p:spPr>
        <p:txBody>
          <a:bodyPr wrap="square" rtlCol="0">
            <a:spAutoFit/>
          </a:bodyPr>
          <a:lstStyle/>
          <a:p>
            <a:pPr algn="just"/>
            <a:r>
              <a:rPr lang="en-US" sz="1200" dirty="0"/>
              <a:t>The</a:t>
            </a:r>
            <a:r>
              <a:rPr lang="en-US" sz="1200" b="1" dirty="0">
                <a:solidFill>
                  <a:srgbClr val="376196"/>
                </a:solidFill>
              </a:rPr>
              <a:t> Limit curve </a:t>
            </a:r>
            <a:r>
              <a:rPr lang="en-US" sz="1200" dirty="0"/>
              <a:t>includes:</a:t>
            </a:r>
          </a:p>
          <a:p>
            <a:pPr marL="285750" indent="-285750" algn="just">
              <a:buFont typeface="Arial" panose="020B0604020202020204" pitchFamily="34" charset="0"/>
              <a:buChar char="•"/>
            </a:pPr>
            <a:r>
              <a:rPr lang="en-US" sz="1200" dirty="0">
                <a:latin typeface="Titillium Lt"/>
              </a:rPr>
              <a:t>Cost model: including coils, iron, structures and </a:t>
            </a:r>
            <a:r>
              <a:rPr lang="en-US" sz="1200" dirty="0" err="1">
                <a:latin typeface="Titillium Lt"/>
              </a:rPr>
              <a:t>labour</a:t>
            </a:r>
            <a:endParaRPr lang="en-US" sz="1200" dirty="0">
              <a:latin typeface="Titillium Lt"/>
            </a:endParaRPr>
          </a:p>
          <a:p>
            <a:pPr marL="285750" indent="-285750" algn="just">
              <a:buFont typeface="Arial" panose="020B0604020202020204" pitchFamily="34" charset="0"/>
              <a:buChar char="•"/>
            </a:pPr>
            <a:r>
              <a:rPr lang="en-US" sz="1200" dirty="0">
                <a:latin typeface="Titillium Lt"/>
              </a:rPr>
              <a:t>Protection: Non-insulated or Metal-insulated cable</a:t>
            </a:r>
          </a:p>
          <a:p>
            <a:pPr marL="285750" indent="-285750" algn="just">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Margin: Fujikura FESC AP Tape </a:t>
            </a:r>
            <a:r>
              <a:rPr lang="en-US" sz="1200" dirty="0">
                <a:latin typeface="Titillium Lt"/>
              </a:rPr>
              <a:t>for the </a:t>
            </a:r>
            <a:r>
              <a:rPr lang="en-US" sz="1200" dirty="0" err="1">
                <a:latin typeface="Titillium Lt"/>
              </a:rPr>
              <a:t>Jc</a:t>
            </a:r>
            <a:r>
              <a:rPr lang="en-US" sz="1200" dirty="0">
                <a:latin typeface="Titillium Lt"/>
              </a:rPr>
              <a:t> fit</a:t>
            </a:r>
          </a:p>
          <a:p>
            <a:pPr marL="285750" indent="-285750" algn="just">
              <a:buFont typeface="Arial" panose="020B0604020202020204" pitchFamily="34" charset="0"/>
              <a:buChar char="•"/>
            </a:pPr>
            <a:r>
              <a:rPr lang="en-US" sz="1200" dirty="0">
                <a:latin typeface="Titillium Lt"/>
              </a:rPr>
              <a:t>Maximum midplane stress: 400 MPa</a:t>
            </a:r>
          </a:p>
        </p:txBody>
      </p:sp>
    </p:spTree>
    <p:extLst>
      <p:ext uri="{BB962C8B-B14F-4D97-AF65-F5344CB8AC3E}">
        <p14:creationId xmlns:p14="http://schemas.microsoft.com/office/powerpoint/2010/main" val="2470070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48A2123-392D-2D72-8D95-EDDCBDBAF5EB}"/>
              </a:ext>
            </a:extLst>
          </p:cNvPr>
          <p:cNvGrpSpPr>
            <a:grpSpLocks noChangeAspect="1"/>
          </p:cNvGrpSpPr>
          <p:nvPr/>
        </p:nvGrpSpPr>
        <p:grpSpPr>
          <a:xfrm>
            <a:off x="8365" y="1106337"/>
            <a:ext cx="6702046" cy="2574649"/>
            <a:chOff x="1324761" y="1111805"/>
            <a:chExt cx="9341838" cy="3588749"/>
          </a:xfrm>
        </p:grpSpPr>
        <p:pic>
          <p:nvPicPr>
            <p:cNvPr id="5" name="Picture 19">
              <a:extLst>
                <a:ext uri="{FF2B5EF4-FFF2-40B4-BE49-F238E27FC236}">
                  <a16:creationId xmlns:a16="http://schemas.microsoft.com/office/drawing/2014/main" id="{A291328C-5D3B-C2B1-D91F-340466D149E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56660" y="1115046"/>
              <a:ext cx="4609939" cy="3585508"/>
            </a:xfrm>
            <a:prstGeom prst="rect">
              <a:avLst/>
            </a:prstGeom>
          </p:spPr>
        </p:pic>
        <p:pic>
          <p:nvPicPr>
            <p:cNvPr id="6" name="Picture 20">
              <a:extLst>
                <a:ext uri="{FF2B5EF4-FFF2-40B4-BE49-F238E27FC236}">
                  <a16:creationId xmlns:a16="http://schemas.microsoft.com/office/drawing/2014/main" id="{879CA8B6-996F-04AB-0DB9-CED55C018D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24761" y="1111805"/>
              <a:ext cx="4591412" cy="3588749"/>
            </a:xfrm>
            <a:prstGeom prst="rect">
              <a:avLst/>
            </a:prstGeom>
          </p:spPr>
        </p:pic>
      </p:grpSp>
      <p:sp>
        <p:nvSpPr>
          <p:cNvPr id="2" name="Slide Number Placeholder 1">
            <a:extLst>
              <a:ext uri="{FF2B5EF4-FFF2-40B4-BE49-F238E27FC236}">
                <a16:creationId xmlns:a16="http://schemas.microsoft.com/office/drawing/2014/main" id="{EC0F7B91-7C75-BBDE-FD8B-8F568AA2887F}"/>
              </a:ext>
            </a:extLst>
          </p:cNvPr>
          <p:cNvSpPr>
            <a:spLocks noGrp="1"/>
          </p:cNvSpPr>
          <p:nvPr>
            <p:ph type="sldNum" sz="quarter" idx="4"/>
          </p:nvPr>
        </p:nvSpPr>
        <p:spPr/>
        <p:txBody>
          <a:bodyPr/>
          <a:lstStyle/>
          <a:p>
            <a:fld id="{A16AB2F8-5338-F742-A59E-35F5B82165E6}" type="slidenum">
              <a:rPr lang="en-GB" smtClean="0"/>
              <a:pPr/>
              <a:t>17</a:t>
            </a:fld>
            <a:endParaRPr lang="en-GB" dirty="0"/>
          </a:p>
        </p:txBody>
      </p:sp>
      <p:sp>
        <p:nvSpPr>
          <p:cNvPr id="4" name="Title 2">
            <a:extLst>
              <a:ext uri="{FF2B5EF4-FFF2-40B4-BE49-F238E27FC236}">
                <a16:creationId xmlns:a16="http://schemas.microsoft.com/office/drawing/2014/main" id="{516FE211-E292-4D8C-3F43-B9CF45498DC1}"/>
              </a:ext>
            </a:extLst>
          </p:cNvPr>
          <p:cNvSpPr>
            <a:spLocks noGrp="1"/>
          </p:cNvSpPr>
          <p:nvPr>
            <p:ph type="title"/>
          </p:nvPr>
        </p:nvSpPr>
        <p:spPr>
          <a:xfrm>
            <a:off x="2188923" y="186465"/>
            <a:ext cx="8091814" cy="681159"/>
          </a:xfrm>
          <a:prstGeom prst="rect">
            <a:avLst/>
          </a:prstGeom>
        </p:spPr>
        <p:txBody>
          <a:body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FEM Crosscheck for Stress Curves</a:t>
            </a:r>
            <a:endParaRPr lang="en-GB" cap="small" dirty="0"/>
          </a:p>
        </p:txBody>
      </p:sp>
      <p:sp>
        <p:nvSpPr>
          <p:cNvPr id="3" name="CasellaDiTesto 31">
            <a:extLst>
              <a:ext uri="{FF2B5EF4-FFF2-40B4-BE49-F238E27FC236}">
                <a16:creationId xmlns:a16="http://schemas.microsoft.com/office/drawing/2014/main" id="{31A7FC65-7736-6FA8-8685-D93C12C4E18E}"/>
              </a:ext>
            </a:extLst>
          </p:cNvPr>
          <p:cNvSpPr txBox="1"/>
          <p:nvPr/>
        </p:nvSpPr>
        <p:spPr>
          <a:xfrm>
            <a:off x="7217780" y="1777271"/>
            <a:ext cx="4301029" cy="3600986"/>
          </a:xfrm>
          <a:prstGeom prst="rect">
            <a:avLst/>
          </a:prstGeom>
          <a:noFill/>
        </p:spPr>
        <p:txBody>
          <a:bodyPr wrap="square">
            <a:spAutoFit/>
          </a:bodyPr>
          <a:lstStyle/>
          <a:p>
            <a:pPr marL="285750" indent="-285750" algn="just">
              <a:buClr>
                <a:srgbClr val="FF0000"/>
              </a:buClr>
              <a:buFont typeface="Wingdings" panose="05000000000000000000" pitchFamily="2" charset="2"/>
              <a:buChar char="§"/>
            </a:pPr>
            <a:r>
              <a:rPr lang="en-US" b="1" dirty="0">
                <a:latin typeface="Calibri" panose="020F0502020204030204" pitchFamily="34" charset="0"/>
                <a:ea typeface="Calibri" panose="020F0502020204030204" pitchFamily="34" charset="0"/>
                <a:cs typeface="Calibri" panose="020F0502020204030204" pitchFamily="34" charset="0"/>
              </a:rPr>
              <a:t>FEM models </a:t>
            </a:r>
            <a:r>
              <a:rPr lang="en-US" dirty="0">
                <a:latin typeface="Calibri" panose="020F0502020204030204" pitchFamily="34" charset="0"/>
                <a:ea typeface="Calibri" panose="020F0502020204030204" pitchFamily="34" charset="0"/>
                <a:cs typeface="Calibri" panose="020F0502020204030204" pitchFamily="34" charset="0"/>
              </a:rPr>
              <a:t>for a sector dipole and quadrupole in ANSYS were implemented.</a:t>
            </a:r>
          </a:p>
          <a:p>
            <a:pPr algn="just">
              <a:buClr>
                <a:srgbClr val="FF0000"/>
              </a:buClr>
            </a:pPr>
            <a:endParaRPr lang="en-US" sz="1500" dirty="0">
              <a:latin typeface="Calibri" panose="020F0502020204030204" pitchFamily="34" charset="0"/>
              <a:ea typeface="Calibri" panose="020F0502020204030204" pitchFamily="34" charset="0"/>
              <a:cs typeface="Calibri" panose="020F0502020204030204" pitchFamily="34" charset="0"/>
            </a:endParaRPr>
          </a:p>
          <a:p>
            <a:pPr marL="285750" indent="-285750" algn="just">
              <a:buClr>
                <a:srgbClr val="FF0000"/>
              </a:buClr>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A</a:t>
            </a:r>
            <a:r>
              <a:rPr lang="en-US" b="1" dirty="0">
                <a:latin typeface="Calibri" panose="020F0502020204030204" pitchFamily="34" charset="0"/>
                <a:ea typeface="Calibri" panose="020F0502020204030204" pitchFamily="34" charset="0"/>
                <a:cs typeface="Calibri" panose="020F0502020204030204" pitchFamily="34" charset="0"/>
              </a:rPr>
              <a:t> Python</a:t>
            </a:r>
            <a:r>
              <a:rPr lang="en-US" dirty="0">
                <a:latin typeface="Calibri" panose="020F0502020204030204" pitchFamily="34" charset="0"/>
                <a:ea typeface="Calibri" panose="020F0502020204030204" pitchFamily="34" charset="0"/>
                <a:cs typeface="Calibri" panose="020F0502020204030204" pitchFamily="34" charset="0"/>
              </a:rPr>
              <a:t> code able to work with </a:t>
            </a:r>
            <a:r>
              <a:rPr lang="en-US" b="1" dirty="0">
                <a:latin typeface="Calibri" panose="020F0502020204030204" pitchFamily="34" charset="0"/>
                <a:ea typeface="Calibri" panose="020F0502020204030204" pitchFamily="34" charset="0"/>
                <a:cs typeface="Calibri" panose="020F0502020204030204" pitchFamily="34" charset="0"/>
              </a:rPr>
              <a:t>Ansys</a:t>
            </a:r>
            <a:r>
              <a:rPr lang="en-US" dirty="0">
                <a:latin typeface="Calibri" panose="020F0502020204030204" pitchFamily="34" charset="0"/>
                <a:ea typeface="Calibri" panose="020F0502020204030204" pitchFamily="34" charset="0"/>
                <a:cs typeface="Calibri" panose="020F0502020204030204" pitchFamily="34" charset="0"/>
              </a:rPr>
              <a:t> software was developed to run FEM simulations with the same inputs as the analytical study.</a:t>
            </a:r>
          </a:p>
          <a:p>
            <a:pPr algn="just">
              <a:buClr>
                <a:srgbClr val="FF0000"/>
              </a:buClr>
            </a:pPr>
            <a:endParaRPr lang="en-US" sz="1500" dirty="0">
              <a:latin typeface="Calibri" panose="020F0502020204030204" pitchFamily="34" charset="0"/>
              <a:ea typeface="Calibri" panose="020F0502020204030204" pitchFamily="34" charset="0"/>
              <a:cs typeface="Calibri" panose="020F0502020204030204" pitchFamily="34" charset="0"/>
            </a:endParaRPr>
          </a:p>
          <a:p>
            <a:pPr marL="285750" indent="-285750" algn="just">
              <a:buClr>
                <a:srgbClr val="FF0000"/>
              </a:buClr>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In the comparison, the FEM curves are always more restricting than the analytical ones since they take the maximum pressure on the midplane instead of an average over the coil width. </a:t>
            </a:r>
          </a:p>
        </p:txBody>
      </p:sp>
      <p:pic>
        <p:nvPicPr>
          <p:cNvPr id="7" name="Immagine 8" descr="Immagine che contiene testo, linea, Diagramma, diagramma&#10;&#10;Descrizione generata automaticamente">
            <a:extLst>
              <a:ext uri="{FF2B5EF4-FFF2-40B4-BE49-F238E27FC236}">
                <a16:creationId xmlns:a16="http://schemas.microsoft.com/office/drawing/2014/main" id="{F56B0B93-8416-46F0-24C9-9FD58045E2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756842"/>
            <a:ext cx="6749623" cy="2574649"/>
          </a:xfrm>
          <a:prstGeom prst="rect">
            <a:avLst/>
          </a:prstGeom>
        </p:spPr>
      </p:pic>
    </p:spTree>
    <p:extLst>
      <p:ext uri="{BB962C8B-B14F-4D97-AF65-F5344CB8AC3E}">
        <p14:creationId xmlns:p14="http://schemas.microsoft.com/office/powerpoint/2010/main" val="3154471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0F7B91-7C75-BBDE-FD8B-8F568AA2887F}"/>
              </a:ext>
            </a:extLst>
          </p:cNvPr>
          <p:cNvSpPr>
            <a:spLocks noGrp="1"/>
          </p:cNvSpPr>
          <p:nvPr>
            <p:ph type="sldNum" sz="quarter" idx="4"/>
          </p:nvPr>
        </p:nvSpPr>
        <p:spPr/>
        <p:txBody>
          <a:bodyPr/>
          <a:lstStyle/>
          <a:p>
            <a:fld id="{A16AB2F8-5338-F742-A59E-35F5B82165E6}" type="slidenum">
              <a:rPr lang="en-GB" smtClean="0"/>
              <a:pPr/>
              <a:t>18</a:t>
            </a:fld>
            <a:endParaRPr lang="en-GB" dirty="0"/>
          </a:p>
        </p:txBody>
      </p:sp>
      <p:sp>
        <p:nvSpPr>
          <p:cNvPr id="4" name="Title 2">
            <a:extLst>
              <a:ext uri="{FF2B5EF4-FFF2-40B4-BE49-F238E27FC236}">
                <a16:creationId xmlns:a16="http://schemas.microsoft.com/office/drawing/2014/main" id="{516FE211-E292-4D8C-3F43-B9CF45498DC1}"/>
              </a:ext>
            </a:extLst>
          </p:cNvPr>
          <p:cNvSpPr>
            <a:spLocks noGrp="1"/>
          </p:cNvSpPr>
          <p:nvPr>
            <p:ph type="title"/>
          </p:nvPr>
        </p:nvSpPr>
        <p:spPr>
          <a:xfrm>
            <a:off x="2188923" y="186465"/>
            <a:ext cx="8091814" cy="681159"/>
          </a:xfrm>
          <a:prstGeom prst="rect">
            <a:avLst/>
          </a:prstGeom>
        </p:spPr>
        <p:txBody>
          <a:body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Combined Function Magnet</a:t>
            </a:r>
            <a:endParaRPr lang="en-GB" cap="small" dirty="0"/>
          </a:p>
        </p:txBody>
      </p:sp>
      <p:grpSp>
        <p:nvGrpSpPr>
          <p:cNvPr id="3" name="Group 2">
            <a:extLst>
              <a:ext uri="{FF2B5EF4-FFF2-40B4-BE49-F238E27FC236}">
                <a16:creationId xmlns:a16="http://schemas.microsoft.com/office/drawing/2014/main" id="{215D4C1F-48CC-65C9-28CD-24B1D9C0D475}"/>
              </a:ext>
            </a:extLst>
          </p:cNvPr>
          <p:cNvGrpSpPr/>
          <p:nvPr/>
        </p:nvGrpSpPr>
        <p:grpSpPr>
          <a:xfrm>
            <a:off x="1020265" y="943935"/>
            <a:ext cx="10151470" cy="1492716"/>
            <a:chOff x="1866360" y="995907"/>
            <a:chExt cx="9933754" cy="1492716"/>
          </a:xfrm>
        </p:grpSpPr>
        <p:sp>
          <p:nvSpPr>
            <p:cNvPr id="5" name="TextBox 4">
              <a:extLst>
                <a:ext uri="{FF2B5EF4-FFF2-40B4-BE49-F238E27FC236}">
                  <a16:creationId xmlns:a16="http://schemas.microsoft.com/office/drawing/2014/main" id="{1A9C5EDB-B9B1-53A6-75BE-EF786F215765}"/>
                </a:ext>
              </a:extLst>
            </p:cNvPr>
            <p:cNvSpPr txBox="1"/>
            <p:nvPr/>
          </p:nvSpPr>
          <p:spPr>
            <a:xfrm>
              <a:off x="1866360" y="1127828"/>
              <a:ext cx="5168921" cy="1107996"/>
            </a:xfrm>
            <a:prstGeom prst="rect">
              <a:avLst/>
            </a:prstGeom>
            <a:noFill/>
          </p:spPr>
          <p:txBody>
            <a:bodyPr wrap="square">
              <a:spAutoFit/>
            </a:bodyPr>
            <a:lstStyle/>
            <a:p>
              <a:pPr>
                <a:buClr>
                  <a:srgbClr val="FF0000"/>
                </a:buClr>
              </a:pPr>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Arc:</a:t>
              </a:r>
            </a:p>
            <a:p>
              <a:pPr marL="342900" indent="-342900">
                <a:buClr>
                  <a:srgbClr val="FF000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Combined function magnets: B1,  </a:t>
              </a:r>
              <a:r>
                <a:rPr lang="en-US" sz="1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B1+B2  </a:t>
              </a:r>
              <a:r>
                <a:rPr lang="en-US" sz="1600" dirty="0">
                  <a:latin typeface="Calibri" panose="020F0502020204030204" pitchFamily="34" charset="0"/>
                  <a:ea typeface="Calibri" panose="020F0502020204030204" pitchFamily="34" charset="0"/>
                  <a:cs typeface="Calibri" panose="020F0502020204030204" pitchFamily="34" charset="0"/>
                </a:rPr>
                <a:t>and </a:t>
              </a:r>
              <a:r>
                <a:rPr lang="en-US" sz="1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B1+B3</a:t>
              </a:r>
            </a:p>
            <a:p>
              <a:pPr marL="342900" indent="-342900">
                <a:buClr>
                  <a:srgbClr val="FF000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B ≈ 8…16 T; G ≈ 320 T/m; G’ ≈ 7100 T/m</a:t>
              </a:r>
              <a:r>
                <a:rPr lang="en-US" sz="1600" baseline="30000" dirty="0">
                  <a:latin typeface="Calibri" panose="020F0502020204030204" pitchFamily="34" charset="0"/>
                  <a:ea typeface="Calibri" panose="020F0502020204030204" pitchFamily="34" charset="0"/>
                  <a:cs typeface="Calibri" panose="020F0502020204030204" pitchFamily="34" charset="0"/>
                </a:rPr>
                <a:t>2</a:t>
              </a:r>
            </a:p>
            <a:p>
              <a:pPr marL="342900" indent="-342900">
                <a:buClr>
                  <a:srgbClr val="FF000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Aperture ≈ 160 mm</a:t>
              </a:r>
            </a:p>
          </p:txBody>
        </p:sp>
        <p:sp>
          <p:nvSpPr>
            <p:cNvPr id="6" name="TextBox 5">
              <a:extLst>
                <a:ext uri="{FF2B5EF4-FFF2-40B4-BE49-F238E27FC236}">
                  <a16:creationId xmlns:a16="http://schemas.microsoft.com/office/drawing/2014/main" id="{C7A44CA0-2F93-FEFA-D2FD-BFD141387704}"/>
                </a:ext>
              </a:extLst>
            </p:cNvPr>
            <p:cNvSpPr txBox="1"/>
            <p:nvPr/>
          </p:nvSpPr>
          <p:spPr>
            <a:xfrm>
              <a:off x="7035281" y="995907"/>
              <a:ext cx="4764833" cy="1492716"/>
            </a:xfrm>
            <a:prstGeom prst="rect">
              <a:avLst/>
            </a:prstGeom>
            <a:noFill/>
          </p:spPr>
          <p:txBody>
            <a:bodyPr wrap="square">
              <a:spAutoFit/>
            </a:bodyPr>
            <a:lstStyle/>
            <a:p>
              <a:pPr>
                <a:lnSpc>
                  <a:spcPct val="150000"/>
                </a:lnSpc>
                <a:buClr>
                  <a:srgbClr val="FF0000"/>
                </a:buClr>
              </a:pPr>
              <a:r>
                <a:rPr lang="en-US" sz="1800" b="1" dirty="0">
                  <a:solidFill>
                    <a:srgbClr val="FF0000"/>
                  </a:solidFill>
                  <a:latin typeface="Calibri" panose="020F0502020204030204" pitchFamily="34" charset="0"/>
                  <a:ea typeface="Calibri" panose="020F0502020204030204" pitchFamily="34" charset="0"/>
                  <a:cs typeface="Calibri" panose="020F0502020204030204" pitchFamily="34" charset="0"/>
                </a:rPr>
                <a:t>Final focus:</a:t>
              </a:r>
            </a:p>
            <a:p>
              <a:pPr marL="342900" indent="-342900">
                <a:buClr>
                  <a:srgbClr val="FF000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Combined function magnets: B1, B2, </a:t>
              </a:r>
              <a:r>
                <a:rPr lang="en-US" sz="1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B1+B2  </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B1+B3</a:t>
              </a:r>
            </a:p>
            <a:p>
              <a:pPr marL="342900" indent="-342900">
                <a:buClr>
                  <a:srgbClr val="FF000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B ≈ 4…16 T; G ≈ 100…300 T/m; G’ ≈ 12000 T/m</a:t>
              </a:r>
              <a:r>
                <a:rPr lang="en-US" sz="1600" baseline="30000" dirty="0">
                  <a:latin typeface="Calibri" panose="020F0502020204030204" pitchFamily="34" charset="0"/>
                  <a:ea typeface="Calibri" panose="020F0502020204030204" pitchFamily="34" charset="0"/>
                  <a:cs typeface="Calibri" panose="020F0502020204030204" pitchFamily="34" charset="0"/>
                </a:rPr>
                <a:t>2</a:t>
              </a:r>
              <a:endParaRPr lang="en-US" sz="1600" dirty="0">
                <a:latin typeface="Calibri" panose="020F0502020204030204" pitchFamily="34" charset="0"/>
                <a:ea typeface="Calibri" panose="020F0502020204030204" pitchFamily="34" charset="0"/>
                <a:cs typeface="Calibri" panose="020F0502020204030204" pitchFamily="34" charset="0"/>
              </a:endParaRPr>
            </a:p>
            <a:p>
              <a:pPr marL="342900" indent="-342900">
                <a:buClr>
                  <a:srgbClr val="FF000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Aperture ≈ 120…300 mm</a:t>
              </a:r>
            </a:p>
          </p:txBody>
        </p:sp>
      </p:grpSp>
      <p:sp>
        <p:nvSpPr>
          <p:cNvPr id="7" name="Rectangle: Rounded Corners 6">
            <a:extLst>
              <a:ext uri="{FF2B5EF4-FFF2-40B4-BE49-F238E27FC236}">
                <a16:creationId xmlns:a16="http://schemas.microsoft.com/office/drawing/2014/main" id="{44CC3BD0-B4DB-10A4-FE1C-0E039F6808F3}"/>
              </a:ext>
            </a:extLst>
          </p:cNvPr>
          <p:cNvSpPr/>
          <p:nvPr/>
        </p:nvSpPr>
        <p:spPr>
          <a:xfrm>
            <a:off x="4224337" y="1386440"/>
            <a:ext cx="603380" cy="261257"/>
          </a:xfrm>
          <a:prstGeom prst="roundRect">
            <a:avLst/>
          </a:prstGeom>
          <a:noFill/>
          <a:ln w="12700">
            <a:solidFill>
              <a:srgbClr val="FF0000"/>
            </a:solidFill>
          </a:ln>
          <a:effectLst>
            <a:glow rad="38100">
              <a:srgbClr val="FF0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89226A60-97AA-C996-BC4A-B74E69AFEC8D}"/>
              </a:ext>
            </a:extLst>
          </p:cNvPr>
          <p:cNvSpPr/>
          <p:nvPr/>
        </p:nvSpPr>
        <p:spPr>
          <a:xfrm>
            <a:off x="9759427" y="1383330"/>
            <a:ext cx="607446" cy="261257"/>
          </a:xfrm>
          <a:prstGeom prst="roundRect">
            <a:avLst/>
          </a:prstGeom>
          <a:noFill/>
          <a:ln w="12700">
            <a:solidFill>
              <a:srgbClr val="FF0000"/>
            </a:solidFill>
          </a:ln>
          <a:effectLst>
            <a:glow rad="38100">
              <a:srgbClr val="FF0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18B61D3F-B38A-07F5-8CD8-B7834EADA37F}"/>
              </a:ext>
            </a:extLst>
          </p:cNvPr>
          <p:cNvGrpSpPr>
            <a:grpSpLocks noChangeAspect="1"/>
          </p:cNvGrpSpPr>
          <p:nvPr/>
        </p:nvGrpSpPr>
        <p:grpSpPr>
          <a:xfrm>
            <a:off x="6116087" y="2613253"/>
            <a:ext cx="4290656" cy="3190059"/>
            <a:chOff x="6095999" y="2379911"/>
            <a:chExt cx="4768759" cy="3545524"/>
          </a:xfrm>
        </p:grpSpPr>
        <p:pic>
          <p:nvPicPr>
            <p:cNvPr id="10" name="Picture 9" descr="A rainbow colored circle with lines and dots&#10;&#10;Description automatically generated with medium confidence">
              <a:extLst>
                <a:ext uri="{FF2B5EF4-FFF2-40B4-BE49-F238E27FC236}">
                  <a16:creationId xmlns:a16="http://schemas.microsoft.com/office/drawing/2014/main" id="{46F5A009-4934-EC8E-A987-D8D78C2322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379911"/>
              <a:ext cx="4768758" cy="3545524"/>
            </a:xfrm>
            <a:prstGeom prst="rect">
              <a:avLst/>
            </a:prstGeom>
          </p:spPr>
        </p:pic>
        <p:pic>
          <p:nvPicPr>
            <p:cNvPr id="11" name="Picture 10" descr="A black background with white lines and red dots&#10;&#10;Description automatically generated">
              <a:extLst>
                <a:ext uri="{FF2B5EF4-FFF2-40B4-BE49-F238E27FC236}">
                  <a16:creationId xmlns:a16="http://schemas.microsoft.com/office/drawing/2014/main" id="{14BABDAF-072A-20AD-B8AE-DF1A8B69F8C8}"/>
                </a:ext>
              </a:extLst>
            </p:cNvPr>
            <p:cNvPicPr>
              <a:picLocks noChangeAspect="1"/>
            </p:cNvPicPr>
            <p:nvPr/>
          </p:nvPicPr>
          <p:blipFill rotWithShape="1">
            <a:blip r:embed="rId3">
              <a:alphaModFix amt="15000"/>
              <a:extLst>
                <a:ext uri="{28A0092B-C50C-407E-A947-70E740481C1C}">
                  <a14:useLocalDpi xmlns:a14="http://schemas.microsoft.com/office/drawing/2010/main" val="0"/>
                </a:ext>
              </a:extLst>
            </a:blip>
            <a:srcRect l="9282" t="41827" r="13832" b="2188"/>
            <a:stretch/>
          </p:blipFill>
          <p:spPr>
            <a:xfrm>
              <a:off x="6095999" y="2379911"/>
              <a:ext cx="4768758" cy="2947740"/>
            </a:xfrm>
            <a:prstGeom prst="rect">
              <a:avLst/>
            </a:prstGeom>
          </p:spPr>
        </p:pic>
      </p:grpSp>
      <p:grpSp>
        <p:nvGrpSpPr>
          <p:cNvPr id="12" name="Group 11">
            <a:extLst>
              <a:ext uri="{FF2B5EF4-FFF2-40B4-BE49-F238E27FC236}">
                <a16:creationId xmlns:a16="http://schemas.microsoft.com/office/drawing/2014/main" id="{86BD7BBE-FE3F-F521-3B09-41BFEBBC9D57}"/>
              </a:ext>
            </a:extLst>
          </p:cNvPr>
          <p:cNvGrpSpPr>
            <a:grpSpLocks noChangeAspect="1"/>
          </p:cNvGrpSpPr>
          <p:nvPr/>
        </p:nvGrpSpPr>
        <p:grpSpPr>
          <a:xfrm>
            <a:off x="63953" y="2608140"/>
            <a:ext cx="4246790" cy="3190374"/>
            <a:chOff x="128259" y="2379910"/>
            <a:chExt cx="4719540" cy="3545524"/>
          </a:xfrm>
        </p:grpSpPr>
        <p:pic>
          <p:nvPicPr>
            <p:cNvPr id="13" name="Picture 12" descr="A rainbow colored circle with lines and dots&#10;&#10;Description automatically generated with medium confidence">
              <a:extLst>
                <a:ext uri="{FF2B5EF4-FFF2-40B4-BE49-F238E27FC236}">
                  <a16:creationId xmlns:a16="http://schemas.microsoft.com/office/drawing/2014/main" id="{E15A8B04-B260-C332-0F6B-68DEC30A79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260" y="2379910"/>
              <a:ext cx="4719539" cy="3545524"/>
            </a:xfrm>
            <a:prstGeom prst="rect">
              <a:avLst/>
            </a:prstGeom>
          </p:spPr>
        </p:pic>
        <p:pic>
          <p:nvPicPr>
            <p:cNvPr id="14" name="Picture 13" descr="A black background with red and white lines&#10;&#10;Description automatically generated">
              <a:extLst>
                <a:ext uri="{FF2B5EF4-FFF2-40B4-BE49-F238E27FC236}">
                  <a16:creationId xmlns:a16="http://schemas.microsoft.com/office/drawing/2014/main" id="{9895E860-2CE2-626A-DD7B-11ACCF68C6D1}"/>
                </a:ext>
              </a:extLst>
            </p:cNvPr>
            <p:cNvPicPr>
              <a:picLocks noChangeAspect="1"/>
            </p:cNvPicPr>
            <p:nvPr/>
          </p:nvPicPr>
          <p:blipFill rotWithShape="1">
            <a:blip r:embed="rId5">
              <a:alphaModFix amt="15000"/>
              <a:extLst>
                <a:ext uri="{28A0092B-C50C-407E-A947-70E740481C1C}">
                  <a14:useLocalDpi xmlns:a14="http://schemas.microsoft.com/office/drawing/2010/main" val="0"/>
                </a:ext>
              </a:extLst>
            </a:blip>
            <a:srcRect l="5754" t="38074" r="9662" b="1208"/>
            <a:stretch/>
          </p:blipFill>
          <p:spPr>
            <a:xfrm>
              <a:off x="128259" y="2401187"/>
              <a:ext cx="4719539" cy="2926464"/>
            </a:xfrm>
            <a:prstGeom prst="rect">
              <a:avLst/>
            </a:prstGeom>
          </p:spPr>
        </p:pic>
      </p:grpSp>
      <p:cxnSp>
        <p:nvCxnSpPr>
          <p:cNvPr id="15" name="Straight Connector 14">
            <a:extLst>
              <a:ext uri="{FF2B5EF4-FFF2-40B4-BE49-F238E27FC236}">
                <a16:creationId xmlns:a16="http://schemas.microsoft.com/office/drawing/2014/main" id="{DDF650DD-DDDB-7DCA-571D-D1E2F25AC184}"/>
              </a:ext>
            </a:extLst>
          </p:cNvPr>
          <p:cNvCxnSpPr>
            <a:cxnSpLocks/>
          </p:cNvCxnSpPr>
          <p:nvPr/>
        </p:nvCxnSpPr>
        <p:spPr>
          <a:xfrm>
            <a:off x="0" y="2186784"/>
            <a:ext cx="12192000" cy="0"/>
          </a:xfrm>
          <a:prstGeom prst="line">
            <a:avLst/>
          </a:prstGeom>
          <a:ln w="28575">
            <a:gradFill>
              <a:gsLst>
                <a:gs pos="0">
                  <a:schemeClr val="accent1">
                    <a:lumMod val="5000"/>
                    <a:lumOff val="95000"/>
                  </a:schemeClr>
                </a:gs>
                <a:gs pos="100000">
                  <a:srgbClr val="FF0000"/>
                </a:gs>
              </a:gsLst>
              <a:lin ang="5400000" scaled="1"/>
            </a:gra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0FED18E-1FE0-EA2B-9C59-CE395C68D50F}"/>
                  </a:ext>
                </a:extLst>
              </p:cNvPr>
              <p:cNvSpPr txBox="1"/>
              <p:nvPr/>
            </p:nvSpPr>
            <p:spPr>
              <a:xfrm>
                <a:off x="4259617" y="2841111"/>
                <a:ext cx="1743076" cy="2172261"/>
              </a:xfrm>
              <a:prstGeom prst="rect">
                <a:avLst/>
              </a:prstGeom>
              <a:noFill/>
            </p:spPr>
            <p:txBody>
              <a:bodyPr wrap="square">
                <a:spAutoFit/>
              </a:bodyPr>
              <a:lstStyle/>
              <a:p>
                <a:r>
                  <a:rPr lang="en-GB" sz="1600" u="sng" dirty="0">
                    <a:latin typeface="Calibri" panose="020F0502020204030204" pitchFamily="34" charset="0"/>
                    <a:ea typeface="Calibri" panose="020F0502020204030204" pitchFamily="34" charset="0"/>
                    <a:cs typeface="Calibri" panose="020F0502020204030204" pitchFamily="34" charset="0"/>
                  </a:rPr>
                  <a:t>Quad into dipole:</a:t>
                </a:r>
              </a:p>
              <a:p>
                <a:endParaRPr lang="en-GB" sz="500" u="sng" dirty="0">
                  <a:latin typeface="Calibri" panose="020F0502020204030204" pitchFamily="34" charset="0"/>
                  <a:ea typeface="Calibri" panose="020F0502020204030204" pitchFamily="34" charset="0"/>
                  <a:cs typeface="Calibri" panose="020F0502020204030204" pitchFamily="34" charset="0"/>
                </a:endParaRPr>
              </a:p>
              <a:p>
                <a:r>
                  <a:rPr lang="en-GB" sz="1400" dirty="0">
                    <a:latin typeface="Calibri" panose="020F0502020204030204" pitchFamily="34" charset="0"/>
                    <a:ea typeface="Calibri" panose="020F0502020204030204" pitchFamily="34" charset="0"/>
                    <a:cs typeface="Calibri" panose="020F0502020204030204" pitchFamily="34" charset="0"/>
                  </a:rPr>
                  <a:t>   (ReBCO @20 K)</a:t>
                </a:r>
              </a:p>
              <a:p>
                <a:endParaRPr lang="en-GB" sz="800" dirty="0">
                  <a:latin typeface="Calibri" panose="020F0502020204030204" pitchFamily="34" charset="0"/>
                  <a:ea typeface="Calibri" panose="020F0502020204030204" pitchFamily="34" charset="0"/>
                  <a:cs typeface="Calibri" panose="020F0502020204030204" pitchFamily="34" charset="0"/>
                </a:endParaRPr>
              </a:p>
              <a:p>
                <a:r>
                  <a:rPr lang="en-US" sz="1400" b="0" dirty="0"/>
                  <a:t>   </a:t>
                </a:r>
                <a14:m>
                  <m:oMath xmlns:m="http://schemas.openxmlformats.org/officeDocument/2006/math">
                    <m:r>
                      <a:rPr lang="en-US" sz="1400" b="0" i="1" smtClean="0">
                        <a:latin typeface="Cambria Math" panose="02040503050406030204" pitchFamily="18" charset="0"/>
                      </a:rPr>
                      <m:t>𝐽</m:t>
                    </m:r>
                    <m:r>
                      <a:rPr lang="en-US" sz="1400" b="0" i="1" smtClean="0">
                        <a:latin typeface="Cambria Math" panose="02040503050406030204" pitchFamily="18" charset="0"/>
                      </a:rPr>
                      <m:t>=3.5⋅</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8</m:t>
                        </m:r>
                      </m:sup>
                    </m:sSup>
                    <m:r>
                      <a:rPr lang="en-US" sz="1400" b="0" i="1" smtClean="0">
                        <a:latin typeface="Cambria Math" panose="02040503050406030204" pitchFamily="18" charset="0"/>
                      </a:rPr>
                      <m:t>𝐴</m:t>
                    </m:r>
                    <m:r>
                      <a:rPr lang="en-US" sz="1400" b="0" i="1" smtClean="0">
                        <a:latin typeface="Cambria Math" panose="02040503050406030204" pitchFamily="18" charset="0"/>
                      </a:rPr>
                      <m:t>/</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𝑚</m:t>
                        </m:r>
                      </m:e>
                      <m:sup>
                        <m:r>
                          <a:rPr lang="en-US" sz="1400" b="0" i="1" smtClean="0">
                            <a:latin typeface="Cambria Math" panose="02040503050406030204" pitchFamily="18" charset="0"/>
                          </a:rPr>
                          <m:t>2</m:t>
                        </m:r>
                      </m:sup>
                    </m:sSup>
                  </m:oMath>
                </a14:m>
                <a:endParaRPr lang="en-GB" sz="1400" dirty="0"/>
              </a:p>
              <a:p>
                <a:endParaRPr lang="en-GB" sz="500" dirty="0"/>
              </a:p>
              <a:p>
                <a:r>
                  <a:rPr lang="en-US" sz="1400" b="0" dirty="0"/>
                  <a:t>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𝐵</m:t>
                        </m:r>
                      </m:e>
                      <m:sub>
                        <m:r>
                          <a:rPr lang="en-US" sz="1400" b="0" i="1" smtClean="0">
                            <a:latin typeface="Cambria Math" panose="02040503050406030204" pitchFamily="18" charset="0"/>
                          </a:rPr>
                          <m:t> </m:t>
                        </m:r>
                      </m:sub>
                    </m:sSub>
                    <m:r>
                      <a:rPr lang="en-US" sz="1400" b="0" i="1" smtClean="0">
                        <a:latin typeface="Cambria Math" panose="02040503050406030204" pitchFamily="18" charset="0"/>
                      </a:rPr>
                      <m:t>∼</m:t>
                    </m:r>
                    <m:r>
                      <a:rPr lang="it-IT" sz="1400" b="0" i="1" smtClean="0">
                        <a:latin typeface="Cambria Math" panose="02040503050406030204" pitchFamily="18" charset="0"/>
                      </a:rPr>
                      <m:t>11.7</m:t>
                    </m:r>
                    <m:r>
                      <a:rPr lang="en-US" sz="1400" b="0" i="1" smtClean="0">
                        <a:latin typeface="Cambria Math" panose="02040503050406030204" pitchFamily="18" charset="0"/>
                      </a:rPr>
                      <m:t> </m:t>
                    </m:r>
                    <m:r>
                      <a:rPr lang="en-US" sz="1400" b="0" i="1" smtClean="0">
                        <a:latin typeface="Cambria Math" panose="02040503050406030204" pitchFamily="18" charset="0"/>
                      </a:rPr>
                      <m:t>𝑇</m:t>
                    </m:r>
                  </m:oMath>
                </a14:m>
                <a:endParaRPr lang="en-US" sz="1400" b="0" dirty="0"/>
              </a:p>
              <a:p>
                <a:endParaRPr lang="en-US" sz="500" b="0" dirty="0"/>
              </a:p>
              <a:p>
                <a:r>
                  <a:rPr lang="en-US" sz="1400" b="0" dirty="0"/>
                  <a:t>   </a:t>
                </a:r>
                <a14:m>
                  <m:oMath xmlns:m="http://schemas.openxmlformats.org/officeDocument/2006/math">
                    <m:r>
                      <a:rPr lang="en-US" sz="1400" b="0" i="1" smtClean="0">
                        <a:latin typeface="Cambria Math" panose="02040503050406030204" pitchFamily="18" charset="0"/>
                      </a:rPr>
                      <m:t>𝐺</m:t>
                    </m:r>
                    <m:r>
                      <a:rPr lang="en-US" sz="1400" b="0" i="1" smtClean="0">
                        <a:latin typeface="Cambria Math" panose="02040503050406030204" pitchFamily="18" charset="0"/>
                      </a:rPr>
                      <m:t>∼</m:t>
                    </m:r>
                    <m:r>
                      <a:rPr lang="it-IT" sz="1400" b="0" i="0" smtClean="0">
                        <a:latin typeface="Cambria Math" panose="02040503050406030204" pitchFamily="18" charset="0"/>
                      </a:rPr>
                      <m:t>143.3</m:t>
                    </m:r>
                    <m:r>
                      <a:rPr lang="en-US" sz="1400" b="0" i="0" smtClean="0">
                        <a:latin typeface="Cambria Math" panose="02040503050406030204" pitchFamily="18" charset="0"/>
                      </a:rPr>
                      <m:t> </m:t>
                    </m:r>
                    <m:r>
                      <m:rPr>
                        <m:sty m:val="p"/>
                      </m:rPr>
                      <a:rPr lang="en-US" sz="1400" b="0" i="0" smtClean="0">
                        <a:latin typeface="Cambria Math" panose="02040503050406030204" pitchFamily="18" charset="0"/>
                      </a:rPr>
                      <m:t>T</m:t>
                    </m:r>
                    <m:r>
                      <a:rPr lang="en-US" sz="1400" b="0" i="0" smtClean="0">
                        <a:latin typeface="Cambria Math" panose="02040503050406030204" pitchFamily="18" charset="0"/>
                      </a:rPr>
                      <m:t>/</m:t>
                    </m:r>
                    <m:r>
                      <m:rPr>
                        <m:sty m:val="p"/>
                      </m:rPr>
                      <a:rPr lang="en-US" sz="1400" b="0" i="0" smtClean="0">
                        <a:latin typeface="Cambria Math" panose="02040503050406030204" pitchFamily="18" charset="0"/>
                      </a:rPr>
                      <m:t>m</m:t>
                    </m:r>
                  </m:oMath>
                </a14:m>
                <a:endParaRPr lang="en-GB" sz="1400" dirty="0"/>
              </a:p>
              <a:p>
                <a:endParaRPr lang="en-GB" sz="500" dirty="0"/>
              </a:p>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𝑟</m:t>
                          </m:r>
                        </m:e>
                        <m:sub>
                          <m:r>
                            <a:rPr lang="en-US" sz="1400" b="0" i="1" smtClean="0">
                              <a:latin typeface="Cambria Math" panose="02040503050406030204" pitchFamily="18" charset="0"/>
                            </a:rPr>
                            <m:t>𝑎𝑝𝑒𝑟𝑡𝑢𝑟𝑒</m:t>
                          </m:r>
                        </m:sub>
                      </m:sSub>
                      <m:r>
                        <a:rPr lang="en-US" sz="1400" b="0" i="1" smtClean="0">
                          <a:latin typeface="Cambria Math" panose="02040503050406030204" pitchFamily="18" charset="0"/>
                        </a:rPr>
                        <m:t>=70 </m:t>
                      </m:r>
                      <m:r>
                        <a:rPr lang="en-US" sz="1400" b="0" i="1" smtClean="0">
                          <a:latin typeface="Cambria Math" panose="02040503050406030204" pitchFamily="18" charset="0"/>
                        </a:rPr>
                        <m:t>𝑚𝑚</m:t>
                      </m:r>
                    </m:oMath>
                  </m:oMathPara>
                </a14:m>
                <a:endParaRPr lang="en-GB" sz="1400" dirty="0"/>
              </a:p>
              <a:p>
                <a:endParaRPr lang="en-GB" sz="500" dirty="0"/>
              </a:p>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𝑤</m:t>
                          </m:r>
                        </m:e>
                        <m:sub>
                          <m:r>
                            <a:rPr lang="en-US" sz="1400" b="0" i="1" smtClean="0">
                              <a:latin typeface="Cambria Math" panose="02040503050406030204" pitchFamily="18" charset="0"/>
                            </a:rPr>
                            <m:t>𝑐𝑜𝑖𝑙</m:t>
                          </m:r>
                        </m:sub>
                      </m:sSub>
                      <m:r>
                        <a:rPr lang="en-US" sz="1400" i="1">
                          <a:latin typeface="Cambria Math" panose="02040503050406030204" pitchFamily="18" charset="0"/>
                        </a:rPr>
                        <m:t>=</m:t>
                      </m:r>
                      <m:r>
                        <a:rPr lang="en-US" sz="1400" b="0" i="1" smtClean="0">
                          <a:latin typeface="Cambria Math" panose="02040503050406030204" pitchFamily="18" charset="0"/>
                        </a:rPr>
                        <m:t>8</m:t>
                      </m:r>
                      <m:r>
                        <a:rPr lang="en-US" sz="1400" i="1">
                          <a:latin typeface="Cambria Math" panose="02040503050406030204" pitchFamily="18" charset="0"/>
                        </a:rPr>
                        <m:t>0 </m:t>
                      </m:r>
                      <m:r>
                        <a:rPr lang="en-US" sz="1400" i="1">
                          <a:latin typeface="Cambria Math" panose="02040503050406030204" pitchFamily="18" charset="0"/>
                        </a:rPr>
                        <m:t>𝑚𝑚</m:t>
                      </m:r>
                    </m:oMath>
                  </m:oMathPara>
                </a14:m>
                <a:endParaRPr lang="en-GB" sz="1400" dirty="0"/>
              </a:p>
            </p:txBody>
          </p:sp>
        </mc:Choice>
        <mc:Fallback xmlns="">
          <p:sp>
            <p:nvSpPr>
              <p:cNvPr id="17" name="TextBox 16">
                <a:extLst>
                  <a:ext uri="{FF2B5EF4-FFF2-40B4-BE49-F238E27FC236}">
                    <a16:creationId xmlns:a16="http://schemas.microsoft.com/office/drawing/2014/main" id="{90FED18E-1FE0-EA2B-9C59-CE395C68D50F}"/>
                  </a:ext>
                </a:extLst>
              </p:cNvPr>
              <p:cNvSpPr txBox="1">
                <a:spLocks noRot="1" noChangeAspect="1" noMove="1" noResize="1" noEditPoints="1" noAdjustHandles="1" noChangeArrowheads="1" noChangeShapeType="1" noTextEdit="1"/>
              </p:cNvSpPr>
              <p:nvPr/>
            </p:nvSpPr>
            <p:spPr>
              <a:xfrm>
                <a:off x="4259617" y="2841111"/>
                <a:ext cx="1743076" cy="2172261"/>
              </a:xfrm>
              <a:prstGeom prst="rect">
                <a:avLst/>
              </a:prstGeom>
              <a:blipFill>
                <a:blip r:embed="rId6"/>
                <a:stretch>
                  <a:fillRect l="-2098" t="-84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CBD75EA-DEB5-2562-8707-D155FA7C5B03}"/>
                  </a:ext>
                </a:extLst>
              </p:cNvPr>
              <p:cNvSpPr txBox="1"/>
              <p:nvPr/>
            </p:nvSpPr>
            <p:spPr>
              <a:xfrm>
                <a:off x="10362233" y="2837204"/>
                <a:ext cx="1785189" cy="2448042"/>
              </a:xfrm>
              <a:prstGeom prst="rect">
                <a:avLst/>
              </a:prstGeom>
              <a:noFill/>
            </p:spPr>
            <p:txBody>
              <a:bodyPr wrap="square">
                <a:spAutoFit/>
              </a:bodyPr>
              <a:lstStyle/>
              <a:p>
                <a:r>
                  <a:rPr lang="en-GB" sz="1600" u="sng" dirty="0">
                    <a:latin typeface="Calibri" panose="020F0502020204030204" pitchFamily="34" charset="0"/>
                    <a:ea typeface="Calibri" panose="020F0502020204030204" pitchFamily="34" charset="0"/>
                    <a:cs typeface="Calibri" panose="020F0502020204030204" pitchFamily="34" charset="0"/>
                  </a:rPr>
                  <a:t>Dipole into quad:</a:t>
                </a:r>
              </a:p>
              <a:p>
                <a:endParaRPr lang="en-GB" sz="500" u="sng" dirty="0">
                  <a:latin typeface="Calibri" panose="020F0502020204030204" pitchFamily="34" charset="0"/>
                  <a:ea typeface="Calibri" panose="020F0502020204030204" pitchFamily="34" charset="0"/>
                  <a:cs typeface="Calibri" panose="020F0502020204030204" pitchFamily="34" charset="0"/>
                </a:endParaRPr>
              </a:p>
              <a:p>
                <a:r>
                  <a:rPr lang="en-GB" sz="1400" dirty="0">
                    <a:latin typeface="Calibri" panose="020F0502020204030204" pitchFamily="34" charset="0"/>
                    <a:ea typeface="Calibri" panose="020F0502020204030204" pitchFamily="34" charset="0"/>
                    <a:cs typeface="Calibri" panose="020F0502020204030204" pitchFamily="34" charset="0"/>
                  </a:rPr>
                  <a:t>   (ReBCO @20 K)</a:t>
                </a:r>
              </a:p>
              <a:p>
                <a:endParaRPr lang="en-GB" sz="800" dirty="0">
                  <a:latin typeface="Calibri" panose="020F0502020204030204" pitchFamily="34" charset="0"/>
                  <a:ea typeface="Calibri" panose="020F0502020204030204" pitchFamily="34" charset="0"/>
                  <a:cs typeface="Calibri" panose="020F0502020204030204" pitchFamily="34" charset="0"/>
                </a:endParaRPr>
              </a:p>
              <a:p>
                <a:r>
                  <a:rPr lang="en-US" sz="1400" b="0" dirty="0"/>
                  <a:t>   </a:t>
                </a:r>
                <a14:m>
                  <m:oMath xmlns:m="http://schemas.openxmlformats.org/officeDocument/2006/math">
                    <m:r>
                      <a:rPr lang="en-US" sz="1400" b="0" i="1" smtClean="0">
                        <a:latin typeface="Cambria Math" panose="02040503050406030204" pitchFamily="18" charset="0"/>
                      </a:rPr>
                      <m:t>𝐽</m:t>
                    </m:r>
                    <m:r>
                      <a:rPr lang="en-US" sz="1400" b="0" i="1" smtClean="0">
                        <a:latin typeface="Cambria Math" panose="02040503050406030204" pitchFamily="18" charset="0"/>
                      </a:rPr>
                      <m:t>=3.5⋅</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8</m:t>
                        </m:r>
                      </m:sup>
                    </m:sSup>
                    <m:r>
                      <a:rPr lang="en-US" sz="1400" b="0" i="1" smtClean="0">
                        <a:latin typeface="Cambria Math" panose="02040503050406030204" pitchFamily="18" charset="0"/>
                      </a:rPr>
                      <m:t>𝐴</m:t>
                    </m:r>
                    <m:r>
                      <a:rPr lang="en-US" sz="1400" b="0" i="1" smtClean="0">
                        <a:latin typeface="Cambria Math" panose="02040503050406030204" pitchFamily="18" charset="0"/>
                      </a:rPr>
                      <m:t>/</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𝑚</m:t>
                        </m:r>
                      </m:e>
                      <m:sup>
                        <m:r>
                          <a:rPr lang="en-US" sz="1400" b="0" i="1" smtClean="0">
                            <a:latin typeface="Cambria Math" panose="02040503050406030204" pitchFamily="18" charset="0"/>
                          </a:rPr>
                          <m:t>2</m:t>
                        </m:r>
                      </m:sup>
                    </m:sSup>
                  </m:oMath>
                </a14:m>
                <a:endParaRPr lang="en-GB" sz="1400" dirty="0"/>
              </a:p>
              <a:p>
                <a:endParaRPr lang="en-GB" sz="500" dirty="0"/>
              </a:p>
              <a:p>
                <a:r>
                  <a:rPr lang="en-US" sz="1400" b="0" dirty="0"/>
                  <a:t>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𝐵</m:t>
                        </m:r>
                      </m:e>
                      <m:sub>
                        <m:r>
                          <a:rPr lang="en-US" sz="1400" b="0" i="1" smtClean="0">
                            <a:latin typeface="Cambria Math" panose="02040503050406030204" pitchFamily="18" charset="0"/>
                          </a:rPr>
                          <m:t> </m:t>
                        </m:r>
                      </m:sub>
                    </m:sSub>
                    <m:r>
                      <a:rPr lang="en-US" sz="1400" b="0" i="1" smtClean="0">
                        <a:latin typeface="Cambria Math" panose="02040503050406030204" pitchFamily="18" charset="0"/>
                      </a:rPr>
                      <m:t>∼</m:t>
                    </m:r>
                    <m:r>
                      <a:rPr lang="it-IT" sz="1400" b="0" i="1" smtClean="0">
                        <a:latin typeface="Cambria Math" panose="02040503050406030204" pitchFamily="18" charset="0"/>
                      </a:rPr>
                      <m:t>12.4</m:t>
                    </m:r>
                    <m:r>
                      <a:rPr lang="en-US" sz="1400" b="0" i="1" smtClean="0">
                        <a:latin typeface="Cambria Math" panose="02040503050406030204" pitchFamily="18" charset="0"/>
                      </a:rPr>
                      <m:t> </m:t>
                    </m:r>
                    <m:r>
                      <a:rPr lang="en-US" sz="1400" b="0" i="1" smtClean="0">
                        <a:latin typeface="Cambria Math" panose="02040503050406030204" pitchFamily="18" charset="0"/>
                      </a:rPr>
                      <m:t>𝑇</m:t>
                    </m:r>
                  </m:oMath>
                </a14:m>
                <a:endParaRPr lang="en-US" sz="1400" b="0" dirty="0"/>
              </a:p>
              <a:p>
                <a:endParaRPr lang="en-US" sz="500" b="0" dirty="0"/>
              </a:p>
              <a:p>
                <a:r>
                  <a:rPr lang="en-US" sz="1400" b="0" dirty="0"/>
                  <a:t>   </a:t>
                </a:r>
                <a14:m>
                  <m:oMath xmlns:m="http://schemas.openxmlformats.org/officeDocument/2006/math">
                    <m:r>
                      <a:rPr lang="en-US" sz="1400" b="0" i="1" smtClean="0">
                        <a:latin typeface="Cambria Math" panose="02040503050406030204" pitchFamily="18" charset="0"/>
                      </a:rPr>
                      <m:t>𝐺</m:t>
                    </m:r>
                    <m:r>
                      <a:rPr lang="en-US" sz="1400" b="0" i="1" smtClean="0">
                        <a:latin typeface="Cambria Math" panose="02040503050406030204" pitchFamily="18" charset="0"/>
                      </a:rPr>
                      <m:t>∼</m:t>
                    </m:r>
                    <m:r>
                      <a:rPr lang="it-IT" sz="1400" b="0" i="0" smtClean="0">
                        <a:latin typeface="Cambria Math" panose="02040503050406030204" pitchFamily="18" charset="0"/>
                      </a:rPr>
                      <m:t>90.4</m:t>
                    </m:r>
                    <m:r>
                      <a:rPr lang="en-US" sz="1400" b="0" i="0" smtClean="0">
                        <a:latin typeface="Cambria Math" panose="02040503050406030204" pitchFamily="18" charset="0"/>
                      </a:rPr>
                      <m:t> </m:t>
                    </m:r>
                    <m:r>
                      <m:rPr>
                        <m:sty m:val="p"/>
                      </m:rPr>
                      <a:rPr lang="en-US" sz="1400" b="0" i="0" smtClean="0">
                        <a:latin typeface="Cambria Math" panose="02040503050406030204" pitchFamily="18" charset="0"/>
                      </a:rPr>
                      <m:t>T</m:t>
                    </m:r>
                    <m:r>
                      <a:rPr lang="en-US" sz="1400" b="0" i="0" smtClean="0">
                        <a:latin typeface="Cambria Math" panose="02040503050406030204" pitchFamily="18" charset="0"/>
                      </a:rPr>
                      <m:t>/</m:t>
                    </m:r>
                    <m:r>
                      <m:rPr>
                        <m:sty m:val="p"/>
                      </m:rPr>
                      <a:rPr lang="en-US" sz="1400" b="0" i="0" smtClean="0">
                        <a:latin typeface="Cambria Math" panose="02040503050406030204" pitchFamily="18" charset="0"/>
                      </a:rPr>
                      <m:t>m</m:t>
                    </m:r>
                  </m:oMath>
                </a14:m>
                <a:endParaRPr lang="en-GB" sz="1400" dirty="0"/>
              </a:p>
              <a:p>
                <a:endParaRPr lang="en-GB" sz="500" dirty="0"/>
              </a:p>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𝑟</m:t>
                          </m:r>
                        </m:e>
                        <m:sub>
                          <m:r>
                            <a:rPr lang="en-US" sz="1400" i="1">
                              <a:latin typeface="Cambria Math" panose="02040503050406030204" pitchFamily="18" charset="0"/>
                            </a:rPr>
                            <m:t>𝑎𝑝𝑒𝑟𝑡𝑢𝑟𝑒</m:t>
                          </m:r>
                        </m:sub>
                      </m:sSub>
                      <m:r>
                        <a:rPr lang="en-US" sz="1400" i="1">
                          <a:latin typeface="Cambria Math" panose="02040503050406030204" pitchFamily="18" charset="0"/>
                        </a:rPr>
                        <m:t>=70 </m:t>
                      </m:r>
                      <m:r>
                        <a:rPr lang="en-US" sz="1400" i="1">
                          <a:latin typeface="Cambria Math" panose="02040503050406030204" pitchFamily="18" charset="0"/>
                        </a:rPr>
                        <m:t>𝑚𝑚</m:t>
                      </m:r>
                    </m:oMath>
                  </m:oMathPara>
                </a14:m>
                <a:endParaRPr lang="en-GB" sz="1400" dirty="0"/>
              </a:p>
              <a:p>
                <a:endParaRPr lang="en-GB" sz="500" dirty="0"/>
              </a:p>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𝑤</m:t>
                          </m:r>
                        </m:e>
                        <m:sub>
                          <m:r>
                            <a:rPr lang="en-US" sz="1400" i="1">
                              <a:latin typeface="Cambria Math" panose="02040503050406030204" pitchFamily="18" charset="0"/>
                            </a:rPr>
                            <m:t>𝑐𝑜𝑖𝑙</m:t>
                          </m:r>
                        </m:sub>
                      </m:sSub>
                      <m:r>
                        <a:rPr lang="en-US" sz="1400" i="1">
                          <a:latin typeface="Cambria Math" panose="02040503050406030204" pitchFamily="18" charset="0"/>
                        </a:rPr>
                        <m:t>=80 </m:t>
                      </m:r>
                      <m:r>
                        <a:rPr lang="en-US" sz="1400" i="1">
                          <a:latin typeface="Cambria Math" panose="02040503050406030204" pitchFamily="18" charset="0"/>
                        </a:rPr>
                        <m:t>𝑚𝑚</m:t>
                      </m:r>
                    </m:oMath>
                  </m:oMathPara>
                </a14:m>
                <a:endParaRPr lang="en-GB" sz="1400" dirty="0"/>
              </a:p>
              <a:p>
                <a:endParaRPr lang="en-GB" sz="1600" dirty="0"/>
              </a:p>
            </p:txBody>
          </p:sp>
        </mc:Choice>
        <mc:Fallback xmlns="">
          <p:sp>
            <p:nvSpPr>
              <p:cNvPr id="18" name="TextBox 17">
                <a:extLst>
                  <a:ext uri="{FF2B5EF4-FFF2-40B4-BE49-F238E27FC236}">
                    <a16:creationId xmlns:a16="http://schemas.microsoft.com/office/drawing/2014/main" id="{ECBD75EA-DEB5-2562-8707-D155FA7C5B03}"/>
                  </a:ext>
                </a:extLst>
              </p:cNvPr>
              <p:cNvSpPr txBox="1">
                <a:spLocks noRot="1" noChangeAspect="1" noMove="1" noResize="1" noEditPoints="1" noAdjustHandles="1" noChangeArrowheads="1" noChangeShapeType="1" noTextEdit="1"/>
              </p:cNvSpPr>
              <p:nvPr/>
            </p:nvSpPr>
            <p:spPr>
              <a:xfrm>
                <a:off x="10362233" y="2837204"/>
                <a:ext cx="1785189" cy="2448042"/>
              </a:xfrm>
              <a:prstGeom prst="rect">
                <a:avLst/>
              </a:prstGeom>
              <a:blipFill>
                <a:blip r:embed="rId7"/>
                <a:stretch>
                  <a:fillRect l="-2048" t="-746"/>
                </a:stretch>
              </a:blipFill>
            </p:spPr>
            <p:txBody>
              <a:bodyPr/>
              <a:lstStyle/>
              <a:p>
                <a:r>
                  <a:rPr lang="en-GB">
                    <a:noFill/>
                  </a:rPr>
                  <a:t> </a:t>
                </a:r>
              </a:p>
            </p:txBody>
          </p:sp>
        </mc:Fallback>
      </mc:AlternateContent>
      <p:sp>
        <p:nvSpPr>
          <p:cNvPr id="16" name="TextBox 15">
            <a:extLst>
              <a:ext uri="{FF2B5EF4-FFF2-40B4-BE49-F238E27FC236}">
                <a16:creationId xmlns:a16="http://schemas.microsoft.com/office/drawing/2014/main" id="{EF95D2FD-4706-7805-9CD3-1F7FD2D2ACF3}"/>
              </a:ext>
            </a:extLst>
          </p:cNvPr>
          <p:cNvSpPr txBox="1"/>
          <p:nvPr/>
        </p:nvSpPr>
        <p:spPr>
          <a:xfrm>
            <a:off x="1837941" y="2209366"/>
            <a:ext cx="6716488" cy="369332"/>
          </a:xfrm>
          <a:prstGeom prst="rect">
            <a:avLst/>
          </a:prstGeom>
          <a:noFill/>
          <a:ln>
            <a:noFill/>
          </a:ln>
        </p:spPr>
        <p:txBody>
          <a:bodyPr wrap="square">
            <a:spAutoFit/>
          </a:bodyPr>
          <a:lstStyle/>
          <a:p>
            <a:pPr algn="ctr"/>
            <a:r>
              <a:rPr lang="en-US" u="sng" dirty="0">
                <a:latin typeface="Calibri" panose="020F0502020204030204" pitchFamily="34" charset="0"/>
                <a:ea typeface="Calibri" panose="020F0502020204030204" pitchFamily="34" charset="0"/>
                <a:cs typeface="Calibri" panose="020F0502020204030204" pitchFamily="34" charset="0"/>
              </a:rPr>
              <a:t>Preliminary results obtained with ANSYS in a sector coil approximation</a:t>
            </a:r>
            <a:endParaRPr lang="en-GB" u="sng" dirty="0"/>
          </a:p>
        </p:txBody>
      </p:sp>
      <p:sp>
        <p:nvSpPr>
          <p:cNvPr id="20" name="Rectangle 19">
            <a:extLst>
              <a:ext uri="{FF2B5EF4-FFF2-40B4-BE49-F238E27FC236}">
                <a16:creationId xmlns:a16="http://schemas.microsoft.com/office/drawing/2014/main" id="{C13A0E71-80A5-51DC-B8FF-26BFEC4F0AD0}"/>
              </a:ext>
            </a:extLst>
          </p:cNvPr>
          <p:cNvSpPr/>
          <p:nvPr/>
        </p:nvSpPr>
        <p:spPr>
          <a:xfrm>
            <a:off x="4297586" y="2890547"/>
            <a:ext cx="1570363" cy="2122826"/>
          </a:xfrm>
          <a:prstGeom prst="rect">
            <a:avLst/>
          </a:prstGeom>
          <a:noFill/>
          <a:ln>
            <a:solidFill>
              <a:srgbClr val="FF0000"/>
            </a:solidFill>
          </a:ln>
          <a:effectLst>
            <a:glow rad="25400">
              <a:srgbClr val="FF0000">
                <a:alpha val="68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rrow: Down 20">
            <a:extLst>
              <a:ext uri="{FF2B5EF4-FFF2-40B4-BE49-F238E27FC236}">
                <a16:creationId xmlns:a16="http://schemas.microsoft.com/office/drawing/2014/main" id="{DD1EB5B4-C6E2-674A-6223-EC0A2D93E3CF}"/>
              </a:ext>
            </a:extLst>
          </p:cNvPr>
          <p:cNvSpPr/>
          <p:nvPr/>
        </p:nvSpPr>
        <p:spPr>
          <a:xfrm>
            <a:off x="4827717" y="5182096"/>
            <a:ext cx="447332" cy="651131"/>
          </a:xfrm>
          <a:prstGeom prst="downArrow">
            <a:avLst/>
          </a:prstGeom>
          <a:solidFill>
            <a:srgbClr val="E4395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8058398E-B596-EB1D-4B4A-BB780D59F679}"/>
              </a:ext>
            </a:extLst>
          </p:cNvPr>
          <p:cNvSpPr txBox="1"/>
          <p:nvPr/>
        </p:nvSpPr>
        <p:spPr>
          <a:xfrm>
            <a:off x="63953" y="5902508"/>
            <a:ext cx="10342789" cy="369332"/>
          </a:xfrm>
          <a:prstGeom prst="rect">
            <a:avLst/>
          </a:prstGeom>
          <a:noFill/>
          <a:ln>
            <a:noFill/>
          </a:ln>
        </p:spPr>
        <p:txBody>
          <a:bodyPr wrap="square">
            <a:spAutoFit/>
          </a:bodyPr>
          <a:lstStyle/>
          <a:p>
            <a:pPr algn="ctr"/>
            <a:r>
              <a:rPr lang="en-US" dirty="0">
                <a:solidFill>
                  <a:srgbClr val="E43950"/>
                </a:solidFill>
              </a:rPr>
              <a:t>Quadrupole inside dipole is more efficient, in agreement with </a:t>
            </a:r>
            <a:r>
              <a:rPr lang="en-US" i="1" dirty="0">
                <a:solidFill>
                  <a:srgbClr val="E43950"/>
                </a:solidFill>
                <a:latin typeface="Calibri" panose="020F0502020204030204" pitchFamily="34" charset="0"/>
                <a:ea typeface="Calibri" panose="020F0502020204030204" pitchFamily="34" charset="0"/>
                <a:cs typeface="Calibri" panose="020F0502020204030204" pitchFamily="34" charset="0"/>
              </a:rPr>
              <a:t>US-MAP</a:t>
            </a:r>
            <a:r>
              <a:rPr lang="en-US" sz="1600" i="1" dirty="0">
                <a:solidFill>
                  <a:srgbClr val="E43950"/>
                </a:solidFill>
              </a:rPr>
              <a:t> [</a:t>
            </a:r>
            <a:r>
              <a:rPr lang="en-US" sz="1600" i="1" dirty="0">
                <a:solidFill>
                  <a:srgbClr val="E43950"/>
                </a:solidFill>
                <a:hlinkClick r:id="rId8">
                  <a:extLst>
                    <a:ext uri="{A12FA001-AC4F-418D-AE19-62706E023703}">
                      <ahyp:hlinkClr xmlns:ahyp="http://schemas.microsoft.com/office/drawing/2018/hyperlinkcolor" val="tx"/>
                    </a:ext>
                  </a:extLst>
                </a:hlinkClick>
              </a:rPr>
              <a:t>ref</a:t>
            </a:r>
            <a:r>
              <a:rPr lang="en-US" sz="1600" i="1" dirty="0">
                <a:solidFill>
                  <a:srgbClr val="E43950"/>
                </a:solidFill>
              </a:rPr>
              <a:t>]</a:t>
            </a:r>
            <a:endParaRPr lang="en-GB" u="sng" dirty="0">
              <a:solidFill>
                <a:srgbClr val="E43950"/>
              </a:solidFill>
            </a:endParaRPr>
          </a:p>
        </p:txBody>
      </p:sp>
    </p:spTree>
    <p:extLst>
      <p:ext uri="{BB962C8B-B14F-4D97-AF65-F5344CB8AC3E}">
        <p14:creationId xmlns:p14="http://schemas.microsoft.com/office/powerpoint/2010/main" val="160815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7" grpId="0"/>
      <p:bldP spid="18" grpId="0"/>
      <p:bldP spid="16" grpId="0"/>
      <p:bldP spid="20" grpId="0" animBg="1"/>
      <p:bldP spid="21" grpId="0" animBg="1"/>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2EBEC-C5B1-91FB-DAD9-3AFEEB42277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13BBA1-41A1-1EF4-1465-A47976441450}"/>
              </a:ext>
            </a:extLst>
          </p:cNvPr>
          <p:cNvSpPr>
            <a:spLocks noGrp="1"/>
          </p:cNvSpPr>
          <p:nvPr>
            <p:ph type="sldNum" sz="quarter" idx="4"/>
          </p:nvPr>
        </p:nvSpPr>
        <p:spPr/>
        <p:txBody>
          <a:bodyPr/>
          <a:lstStyle/>
          <a:p>
            <a:fld id="{A16AB2F8-5338-F742-A59E-35F5B82165E6}" type="slidenum">
              <a:rPr lang="en-GB" smtClean="0"/>
              <a:pPr/>
              <a:t>1</a:t>
            </a:fld>
            <a:endParaRPr lang="en-GB" dirty="0"/>
          </a:p>
        </p:txBody>
      </p:sp>
      <p:sp>
        <p:nvSpPr>
          <p:cNvPr id="33" name="Title 2">
            <a:extLst>
              <a:ext uri="{FF2B5EF4-FFF2-40B4-BE49-F238E27FC236}">
                <a16:creationId xmlns:a16="http://schemas.microsoft.com/office/drawing/2014/main" id="{FD6C0E03-97B8-6A62-68C5-15FDD32E32E0}"/>
              </a:ext>
            </a:extLst>
          </p:cNvPr>
          <p:cNvSpPr>
            <a:spLocks noGrp="1"/>
          </p:cNvSpPr>
          <p:nvPr>
            <p:ph type="title"/>
          </p:nvPr>
        </p:nvSpPr>
        <p:spPr>
          <a:xfrm>
            <a:off x="2188923" y="186465"/>
            <a:ext cx="8091814" cy="681159"/>
          </a:xfrm>
          <a:prstGeom prst="rect">
            <a:avLst/>
          </a:prstGeom>
        </p:spPr>
        <p:txBody>
          <a:body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The Muon Collider Complex</a:t>
            </a:r>
            <a:endParaRPr lang="en-GB"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p:pic>
        <p:nvPicPr>
          <p:cNvPr id="3" name="Picture 2" descr="Fig. 1">
            <a:extLst>
              <a:ext uri="{FF2B5EF4-FFF2-40B4-BE49-F238E27FC236}">
                <a16:creationId xmlns:a16="http://schemas.microsoft.com/office/drawing/2014/main" id="{C80519B1-A4F3-E5F9-F10C-6D7E462735F4}"/>
              </a:ext>
            </a:extLst>
          </p:cNvPr>
          <p:cNvPicPr>
            <a:picLocks noChangeAspect="1" noChangeArrowheads="1"/>
          </p:cNvPicPr>
          <p:nvPr/>
        </p:nvPicPr>
        <p:blipFill>
          <a:blip r:embed="rId2">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5263315" y="2955753"/>
            <a:ext cx="6763425" cy="3210280"/>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8" descr="Immagine che contiene testo, schermata, diagramma, cerchio&#10;&#10;Descrizione generata automaticamente">
            <a:extLst>
              <a:ext uri="{FF2B5EF4-FFF2-40B4-BE49-F238E27FC236}">
                <a16:creationId xmlns:a16="http://schemas.microsoft.com/office/drawing/2014/main" id="{7FAD1C21-9450-1020-7A55-8F0FC1376CD1}"/>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5265957" y="2958205"/>
            <a:ext cx="6756021" cy="3210106"/>
          </a:xfrm>
          <a:prstGeom prst="rect">
            <a:avLst/>
          </a:prstGeom>
        </p:spPr>
      </p:pic>
      <p:pic>
        <p:nvPicPr>
          <p:cNvPr id="6" name="Immagine 27" descr="Immagine che contiene testo, cerchio, Carattere, schermata&#10;&#10;Descrizione generata automaticamente">
            <a:extLst>
              <a:ext uri="{FF2B5EF4-FFF2-40B4-BE49-F238E27FC236}">
                <a16:creationId xmlns:a16="http://schemas.microsoft.com/office/drawing/2014/main" id="{6DB3F800-2DC3-A8E9-31B6-FD7BE3D00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0561" y="3268449"/>
            <a:ext cx="2355841" cy="2527550"/>
          </a:xfrm>
          <a:prstGeom prst="rect">
            <a:avLst/>
          </a:prstGeom>
        </p:spPr>
      </p:pic>
      <p:sp>
        <p:nvSpPr>
          <p:cNvPr id="7" name="CasellaDiTesto 9">
            <a:extLst>
              <a:ext uri="{FF2B5EF4-FFF2-40B4-BE49-F238E27FC236}">
                <a16:creationId xmlns:a16="http://schemas.microsoft.com/office/drawing/2014/main" id="{58043383-4FC7-CF6C-5C93-18C4AC25177D}"/>
              </a:ext>
            </a:extLst>
          </p:cNvPr>
          <p:cNvSpPr txBox="1"/>
          <p:nvPr/>
        </p:nvSpPr>
        <p:spPr>
          <a:xfrm>
            <a:off x="197509" y="1225810"/>
            <a:ext cx="6094948" cy="400110"/>
          </a:xfrm>
          <a:prstGeom prst="rect">
            <a:avLst/>
          </a:prstGeom>
          <a:noFill/>
        </p:spPr>
        <p:txBody>
          <a:bodyPr wrap="square">
            <a:spAutoFit/>
          </a:bodyPr>
          <a:lstStyle/>
          <a:p>
            <a:r>
              <a:rPr lang="en-US" sz="2000" dirty="0">
                <a:solidFill>
                  <a:srgbClr val="1744C3"/>
                </a:solidFill>
                <a:latin typeface="Calibri" panose="020F0502020204030204" pitchFamily="34" charset="0"/>
                <a:ea typeface="Calibri" panose="020F0502020204030204" pitchFamily="34" charset="0"/>
                <a:cs typeface="Calibri" panose="020F0502020204030204" pitchFamily="34" charset="0"/>
              </a:rPr>
              <a:t>Main stages of a muon collider complex</a:t>
            </a:r>
            <a:endParaRPr lang="it-IT" sz="2000" dirty="0">
              <a:solidFill>
                <a:srgbClr val="1744C3"/>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6" descr="p4.tiff">
            <a:extLst>
              <a:ext uri="{FF2B5EF4-FFF2-40B4-BE49-F238E27FC236}">
                <a16:creationId xmlns:a16="http://schemas.microsoft.com/office/drawing/2014/main" id="{BC096A45-4702-2D73-483E-CC8068CF6796}"/>
              </a:ext>
            </a:extLst>
          </p:cNvPr>
          <p:cNvPicPr>
            <a:picLocks noChangeAspect="1"/>
          </p:cNvPicPr>
          <p:nvPr/>
        </p:nvPicPr>
        <p:blipFill>
          <a:blip r:embed="rId5">
            <a:alphaModFix/>
          </a:blip>
          <a:srcRect b="50107"/>
          <a:stretch>
            <a:fillRect/>
          </a:stretch>
        </p:blipFill>
        <p:spPr>
          <a:xfrm>
            <a:off x="203815" y="1601448"/>
            <a:ext cx="7647413" cy="1891663"/>
          </a:xfrm>
          <a:prstGeom prst="rect">
            <a:avLst/>
          </a:prstGeom>
        </p:spPr>
      </p:pic>
      <p:pic>
        <p:nvPicPr>
          <p:cNvPr id="9" name="Picture 6" descr="p4.tiff">
            <a:extLst>
              <a:ext uri="{FF2B5EF4-FFF2-40B4-BE49-F238E27FC236}">
                <a16:creationId xmlns:a16="http://schemas.microsoft.com/office/drawing/2014/main" id="{7E2664B2-30AB-BE9E-C037-55EB1A877D30}"/>
              </a:ext>
            </a:extLst>
          </p:cNvPr>
          <p:cNvPicPr>
            <a:picLocks noChangeAspect="1"/>
          </p:cNvPicPr>
          <p:nvPr/>
        </p:nvPicPr>
        <p:blipFill rotWithShape="1">
          <a:blip r:embed="rId5">
            <a:alphaModFix/>
            <a:duotone>
              <a:schemeClr val="bg2">
                <a:shade val="45000"/>
                <a:satMod val="135000"/>
              </a:schemeClr>
              <a:prstClr val="white"/>
            </a:duotone>
          </a:blip>
          <a:srcRect l="1" r="15233" b="50107"/>
          <a:stretch/>
        </p:blipFill>
        <p:spPr>
          <a:xfrm>
            <a:off x="203815" y="1601448"/>
            <a:ext cx="6482413" cy="1891663"/>
          </a:xfrm>
          <a:prstGeom prst="rect">
            <a:avLst/>
          </a:prstGeom>
        </p:spPr>
      </p:pic>
      <p:sp>
        <p:nvSpPr>
          <p:cNvPr id="10" name="Parentesi graffa aperta 15">
            <a:extLst>
              <a:ext uri="{FF2B5EF4-FFF2-40B4-BE49-F238E27FC236}">
                <a16:creationId xmlns:a16="http://schemas.microsoft.com/office/drawing/2014/main" id="{7B36EBC6-228D-A9FB-538E-D632D2F58A41}"/>
              </a:ext>
            </a:extLst>
          </p:cNvPr>
          <p:cNvSpPr/>
          <p:nvPr/>
        </p:nvSpPr>
        <p:spPr>
          <a:xfrm rot="16200000">
            <a:off x="7181528" y="3029244"/>
            <a:ext cx="167527" cy="1121425"/>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11" name="CasellaDiTesto 16">
            <a:extLst>
              <a:ext uri="{FF2B5EF4-FFF2-40B4-BE49-F238E27FC236}">
                <a16:creationId xmlns:a16="http://schemas.microsoft.com/office/drawing/2014/main" id="{CFBEE393-56C8-748A-842A-D9BEAD9D39D4}"/>
              </a:ext>
            </a:extLst>
          </p:cNvPr>
          <p:cNvSpPr txBox="1"/>
          <p:nvPr/>
        </p:nvSpPr>
        <p:spPr>
          <a:xfrm>
            <a:off x="439347" y="3749987"/>
            <a:ext cx="4588436" cy="2416046"/>
          </a:xfrm>
          <a:prstGeom prst="rect">
            <a:avLst/>
          </a:prstGeom>
          <a:noFill/>
        </p:spPr>
        <p:txBody>
          <a:bodyPr wrap="square">
            <a:spAutoFit/>
          </a:bodyPr>
          <a:lstStyle/>
          <a:p>
            <a:pPr>
              <a:buClr>
                <a:srgbClr val="FF0000"/>
              </a:buClr>
            </a:pPr>
            <a:r>
              <a:rPr lang="en-US" sz="2000" dirty="0">
                <a:solidFill>
                  <a:srgbClr val="FF0000"/>
                </a:solidFill>
                <a:latin typeface="Calibri" panose="020F0502020204030204" pitchFamily="34" charset="0"/>
                <a:ea typeface="Calibri" panose="020F0502020204030204" pitchFamily="34" charset="0"/>
                <a:cs typeface="Calibri" panose="020F0502020204030204" pitchFamily="34" charset="0"/>
              </a:rPr>
              <a:t>Purpose:</a:t>
            </a:r>
          </a:p>
          <a:p>
            <a:pPr>
              <a:buClr>
                <a:srgbClr val="FF0000"/>
              </a:buClr>
            </a:pPr>
            <a:endParaRPr lang="en-US" sz="5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285750" indent="-285750" fontAlgn="base">
              <a:buClr>
                <a:srgbClr val="FF0000"/>
              </a:buClr>
              <a:buFont typeface="Wingdings" panose="05000000000000000000" pitchFamily="2" charset="2"/>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Evaluate realistic performance targets for the collider magnets, in close collaboration with studies of beam physics, cryogenics, and energy storage.</a:t>
            </a:r>
          </a:p>
          <a:p>
            <a:pPr marL="285750" indent="-285750" fontAlgn="base">
              <a:buClr>
                <a:srgbClr val="FF0000"/>
              </a:buClr>
              <a:buFont typeface="Wingdings" panose="05000000000000000000" pitchFamily="2" charset="2"/>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Produce a credible and affordable design study (contain costs, energy efficiency, sustainable operation).</a:t>
            </a:r>
            <a:endParaRPr lang="en-US" sz="1400" dirty="0">
              <a:latin typeface="Calibri" panose="020F0502020204030204" pitchFamily="34" charset="0"/>
              <a:ea typeface="Calibri" panose="020F0502020204030204" pitchFamily="34" charset="0"/>
              <a:cs typeface="Calibri" panose="020F0502020204030204" pitchFamily="34" charset="0"/>
            </a:endParaRPr>
          </a:p>
        </p:txBody>
      </p:sp>
      <p:sp>
        <p:nvSpPr>
          <p:cNvPr id="12" name="CasellaDiTesto 18">
            <a:extLst>
              <a:ext uri="{FF2B5EF4-FFF2-40B4-BE49-F238E27FC236}">
                <a16:creationId xmlns:a16="http://schemas.microsoft.com/office/drawing/2014/main" id="{AE319551-A578-3A9E-03D6-DE1D8B935D63}"/>
              </a:ext>
            </a:extLst>
          </p:cNvPr>
          <p:cNvSpPr txBox="1"/>
          <p:nvPr/>
        </p:nvSpPr>
        <p:spPr>
          <a:xfrm>
            <a:off x="6305510" y="3636100"/>
            <a:ext cx="1958510" cy="369332"/>
          </a:xfrm>
          <a:prstGeom prst="rect">
            <a:avLst/>
          </a:prstGeom>
          <a:noFill/>
        </p:spPr>
        <p:txBody>
          <a:bodyPr wrap="square">
            <a:spAutoFit/>
          </a:bodyPr>
          <a:lstStyle/>
          <a:p>
            <a:pPr algn="ct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Task 7.4 </a:t>
            </a:r>
            <a:endParaRPr lang="en-US" sz="8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CasellaDiTesto 2">
            <a:extLst>
              <a:ext uri="{FF2B5EF4-FFF2-40B4-BE49-F238E27FC236}">
                <a16:creationId xmlns:a16="http://schemas.microsoft.com/office/drawing/2014/main" id="{169288F2-E2EF-BF44-1469-403D5ED69262}"/>
              </a:ext>
            </a:extLst>
          </p:cNvPr>
          <p:cNvSpPr txBox="1"/>
          <p:nvPr/>
        </p:nvSpPr>
        <p:spPr>
          <a:xfrm>
            <a:off x="9297048" y="1223840"/>
            <a:ext cx="2091961" cy="1323439"/>
          </a:xfrm>
          <a:prstGeom prst="rect">
            <a:avLst/>
          </a:prstGeom>
          <a:noFill/>
        </p:spPr>
        <p:txBody>
          <a:bodyPr wrap="square">
            <a:spAutoFit/>
          </a:bodyPr>
          <a:lstStyle/>
          <a:p>
            <a:r>
              <a:rPr lang="en-US" sz="2000" dirty="0">
                <a:solidFill>
                  <a:srgbClr val="FF0000"/>
                </a:solidFill>
                <a:latin typeface="Calibri" panose="020F0502020204030204" pitchFamily="34" charset="0"/>
                <a:ea typeface="Calibri" panose="020F0502020204030204" pitchFamily="34" charset="0"/>
                <a:cs typeface="Calibri" panose="020F0502020204030204" pitchFamily="34" charset="0"/>
              </a:rPr>
              <a:t>Magnets:</a:t>
            </a:r>
          </a:p>
          <a:p>
            <a:pPr marL="342900" indent="-342900">
              <a:buFont typeface="Arial" panose="020B0604020202020204" pitchFamily="34" charset="0"/>
              <a:buChar char="•"/>
            </a:pPr>
            <a:r>
              <a:rPr lang="en-US" sz="2000" b="1" dirty="0">
                <a:solidFill>
                  <a:srgbClr val="000000"/>
                </a:solidFill>
                <a:latin typeface="Calibri" panose="020F0502020204030204" pitchFamily="34" charset="0"/>
                <a:ea typeface="Calibri" panose="020F0502020204030204" pitchFamily="34" charset="0"/>
                <a:cs typeface="Calibri" panose="020F0502020204030204" pitchFamily="34" charset="0"/>
              </a:rPr>
              <a:t>Dipoles</a:t>
            </a:r>
          </a:p>
          <a:p>
            <a:pPr marL="342900" indent="-342900">
              <a:buFont typeface="Arial" panose="020B0604020202020204" pitchFamily="34" charset="0"/>
              <a:buChar char="•"/>
            </a:pPr>
            <a:r>
              <a:rPr lang="en-US" sz="2000" b="1" dirty="0">
                <a:solidFill>
                  <a:srgbClr val="000000"/>
                </a:solidFill>
                <a:latin typeface="Calibri" panose="020F0502020204030204" pitchFamily="34" charset="0"/>
                <a:ea typeface="Calibri" panose="020F0502020204030204" pitchFamily="34" charset="0"/>
                <a:cs typeface="Calibri" panose="020F0502020204030204" pitchFamily="34" charset="0"/>
              </a:rPr>
              <a:t>Quadrupoles</a:t>
            </a:r>
          </a:p>
          <a:p>
            <a:pPr marL="342900" indent="-342900">
              <a:buFont typeface="Arial" panose="020B0604020202020204" pitchFamily="34" charset="0"/>
              <a:buChar char="•"/>
            </a:pPr>
            <a:r>
              <a:rPr lang="en-US" sz="2000"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Sextupoles</a:t>
            </a:r>
          </a:p>
        </p:txBody>
      </p:sp>
      <p:cxnSp>
        <p:nvCxnSpPr>
          <p:cNvPr id="14" name="Connettore 2 10">
            <a:extLst>
              <a:ext uri="{FF2B5EF4-FFF2-40B4-BE49-F238E27FC236}">
                <a16:creationId xmlns:a16="http://schemas.microsoft.com/office/drawing/2014/main" id="{10223409-CAC8-560D-845A-954D1204FAD2}"/>
              </a:ext>
            </a:extLst>
          </p:cNvPr>
          <p:cNvCxnSpPr>
            <a:cxnSpLocks/>
          </p:cNvCxnSpPr>
          <p:nvPr/>
        </p:nvCxnSpPr>
        <p:spPr>
          <a:xfrm flipV="1">
            <a:off x="8035333" y="1885559"/>
            <a:ext cx="1058217" cy="1332986"/>
          </a:xfrm>
          <a:prstGeom prst="straightConnector1">
            <a:avLst/>
          </a:prstGeom>
          <a:ln>
            <a:solidFill>
              <a:srgbClr val="FF0000"/>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161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0F7B91-7C75-BBDE-FD8B-8F568AA2887F}"/>
              </a:ext>
            </a:extLst>
          </p:cNvPr>
          <p:cNvSpPr>
            <a:spLocks noGrp="1"/>
          </p:cNvSpPr>
          <p:nvPr>
            <p:ph type="sldNum" sz="quarter" idx="4"/>
          </p:nvPr>
        </p:nvSpPr>
        <p:spPr/>
        <p:txBody>
          <a:bodyPr/>
          <a:lstStyle/>
          <a:p>
            <a:fld id="{A16AB2F8-5338-F742-A59E-35F5B82165E6}" type="slidenum">
              <a:rPr lang="en-GB" smtClean="0"/>
              <a:pPr/>
              <a:t>19</a:t>
            </a:fld>
            <a:endParaRPr lang="en-GB" dirty="0"/>
          </a:p>
        </p:txBody>
      </p:sp>
      <p:sp>
        <p:nvSpPr>
          <p:cNvPr id="4" name="Title 2">
            <a:extLst>
              <a:ext uri="{FF2B5EF4-FFF2-40B4-BE49-F238E27FC236}">
                <a16:creationId xmlns:a16="http://schemas.microsoft.com/office/drawing/2014/main" id="{516FE211-E292-4D8C-3F43-B9CF45498DC1}"/>
              </a:ext>
            </a:extLst>
          </p:cNvPr>
          <p:cNvSpPr>
            <a:spLocks noGrp="1"/>
          </p:cNvSpPr>
          <p:nvPr>
            <p:ph type="title"/>
          </p:nvPr>
        </p:nvSpPr>
        <p:spPr>
          <a:xfrm>
            <a:off x="2188923" y="186465"/>
            <a:ext cx="8091814" cy="681159"/>
          </a:xfrm>
          <a:prstGeom prst="rect">
            <a:avLst/>
          </a:prstGeom>
        </p:spPr>
        <p:txBody>
          <a:body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Combined Function Magnet</a:t>
            </a:r>
            <a:endParaRPr lang="en-GB" cap="small" dirty="0"/>
          </a:p>
        </p:txBody>
      </p:sp>
      <p:grpSp>
        <p:nvGrpSpPr>
          <p:cNvPr id="63" name="Group 62">
            <a:extLst>
              <a:ext uri="{FF2B5EF4-FFF2-40B4-BE49-F238E27FC236}">
                <a16:creationId xmlns:a16="http://schemas.microsoft.com/office/drawing/2014/main" id="{AF6ADD09-8740-E303-4BA4-F24F3DFDE56B}"/>
              </a:ext>
            </a:extLst>
          </p:cNvPr>
          <p:cNvGrpSpPr>
            <a:grpSpLocks noChangeAspect="1"/>
          </p:cNvGrpSpPr>
          <p:nvPr/>
        </p:nvGrpSpPr>
        <p:grpSpPr>
          <a:xfrm>
            <a:off x="296029" y="1993260"/>
            <a:ext cx="4548302" cy="4204348"/>
            <a:chOff x="248825" y="942081"/>
            <a:chExt cx="5800175" cy="5353532"/>
          </a:xfrm>
        </p:grpSpPr>
        <p:pic>
          <p:nvPicPr>
            <p:cNvPr id="9" name="Picture 8" descr="A circular object with a circular design&#10;&#10;Description automatically generated">
              <a:extLst>
                <a:ext uri="{FF2B5EF4-FFF2-40B4-BE49-F238E27FC236}">
                  <a16:creationId xmlns:a16="http://schemas.microsoft.com/office/drawing/2014/main" id="{5E43CE42-22E0-433F-5151-E1D1D7F0AD7F}"/>
                </a:ext>
              </a:extLst>
            </p:cNvPr>
            <p:cNvPicPr/>
            <p:nvPr/>
          </p:nvPicPr>
          <p:blipFill>
            <a:blip r:embed="rId2"/>
            <a:stretch>
              <a:fillRect/>
            </a:stretch>
          </p:blipFill>
          <p:spPr>
            <a:xfrm>
              <a:off x="248825" y="942081"/>
              <a:ext cx="5800175" cy="5353532"/>
            </a:xfrm>
            <a:prstGeom prst="rect">
              <a:avLst/>
            </a:prstGeom>
            <a:ln>
              <a:noFill/>
            </a:ln>
            <a:effectLst>
              <a:softEdge rad="112500"/>
            </a:effectLst>
          </p:spPr>
        </p:pic>
        <p:sp>
          <p:nvSpPr>
            <p:cNvPr id="21" name="TextBox 20">
              <a:extLst>
                <a:ext uri="{FF2B5EF4-FFF2-40B4-BE49-F238E27FC236}">
                  <a16:creationId xmlns:a16="http://schemas.microsoft.com/office/drawing/2014/main" id="{56616D5C-0AB0-F6B0-8A36-7D85F9E36E95}"/>
                </a:ext>
              </a:extLst>
            </p:cNvPr>
            <p:cNvSpPr txBox="1"/>
            <p:nvPr/>
          </p:nvSpPr>
          <p:spPr>
            <a:xfrm>
              <a:off x="2911954" y="3093186"/>
              <a:ext cx="830677" cy="307777"/>
            </a:xfrm>
            <a:prstGeom prst="rect">
              <a:avLst/>
            </a:prstGeom>
            <a:noFill/>
          </p:spPr>
          <p:txBody>
            <a:bodyPr wrap="none" rtlCol="0">
              <a:spAutoFit/>
            </a:bodyPr>
            <a:lstStyle/>
            <a:p>
              <a:r>
                <a:rPr lang="en-US" sz="1400" b="1" dirty="0"/>
                <a:t>a1_quad</a:t>
              </a:r>
              <a:endParaRPr lang="en-GB" sz="1400" b="1" dirty="0"/>
            </a:p>
          </p:txBody>
        </p:sp>
        <p:cxnSp>
          <p:nvCxnSpPr>
            <p:cNvPr id="50" name="Straight Arrow Connector 49">
              <a:extLst>
                <a:ext uri="{FF2B5EF4-FFF2-40B4-BE49-F238E27FC236}">
                  <a16:creationId xmlns:a16="http://schemas.microsoft.com/office/drawing/2014/main" id="{6E0E89AE-D900-CD26-5612-F944D2826B00}"/>
                </a:ext>
              </a:extLst>
            </p:cNvPr>
            <p:cNvCxnSpPr>
              <a:cxnSpLocks/>
            </p:cNvCxnSpPr>
            <p:nvPr/>
          </p:nvCxnSpPr>
          <p:spPr>
            <a:xfrm flipH="1">
              <a:off x="2999760" y="3519691"/>
              <a:ext cx="269713"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51" name="TextBox 50">
              <a:extLst>
                <a:ext uri="{FF2B5EF4-FFF2-40B4-BE49-F238E27FC236}">
                  <a16:creationId xmlns:a16="http://schemas.microsoft.com/office/drawing/2014/main" id="{74284C15-38AA-4D75-7947-FED8C59852A3}"/>
                </a:ext>
              </a:extLst>
            </p:cNvPr>
            <p:cNvSpPr txBox="1"/>
            <p:nvPr/>
          </p:nvSpPr>
          <p:spPr>
            <a:xfrm>
              <a:off x="3450557" y="3513185"/>
              <a:ext cx="784189" cy="307777"/>
            </a:xfrm>
            <a:prstGeom prst="rect">
              <a:avLst/>
            </a:prstGeom>
            <a:noFill/>
          </p:spPr>
          <p:txBody>
            <a:bodyPr wrap="none" rtlCol="0">
              <a:spAutoFit/>
            </a:bodyPr>
            <a:lstStyle/>
            <a:p>
              <a:r>
                <a:rPr lang="en-US" sz="1400" b="1" dirty="0"/>
                <a:t>w_quad</a:t>
              </a:r>
              <a:endParaRPr lang="en-GB" sz="1400" b="1" dirty="0"/>
            </a:p>
          </p:txBody>
        </p:sp>
        <p:cxnSp>
          <p:nvCxnSpPr>
            <p:cNvPr id="52" name="Straight Arrow Connector 51">
              <a:extLst>
                <a:ext uri="{FF2B5EF4-FFF2-40B4-BE49-F238E27FC236}">
                  <a16:creationId xmlns:a16="http://schemas.microsoft.com/office/drawing/2014/main" id="{5138C55E-0DDC-F447-EC0E-59CE1246ADDE}"/>
                </a:ext>
              </a:extLst>
            </p:cNvPr>
            <p:cNvCxnSpPr>
              <a:cxnSpLocks/>
            </p:cNvCxnSpPr>
            <p:nvPr/>
          </p:nvCxnSpPr>
          <p:spPr>
            <a:xfrm flipH="1" flipV="1">
              <a:off x="3509780" y="3518105"/>
              <a:ext cx="792000" cy="1586"/>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53" name="TextBox 52">
              <a:extLst>
                <a:ext uri="{FF2B5EF4-FFF2-40B4-BE49-F238E27FC236}">
                  <a16:creationId xmlns:a16="http://schemas.microsoft.com/office/drawing/2014/main" id="{2A1008F9-039A-AA20-C266-271F4EFD9D12}"/>
                </a:ext>
              </a:extLst>
            </p:cNvPr>
            <p:cNvSpPr txBox="1"/>
            <p:nvPr/>
          </p:nvSpPr>
          <p:spPr>
            <a:xfrm>
              <a:off x="4604991" y="3075741"/>
              <a:ext cx="644728" cy="307777"/>
            </a:xfrm>
            <a:prstGeom prst="rect">
              <a:avLst/>
            </a:prstGeom>
            <a:noFill/>
          </p:spPr>
          <p:txBody>
            <a:bodyPr wrap="none" rtlCol="0">
              <a:spAutoFit/>
            </a:bodyPr>
            <a:lstStyle/>
            <a:p>
              <a:r>
                <a:rPr lang="en-US" sz="1400" b="1" dirty="0"/>
                <a:t>w_dip</a:t>
              </a:r>
              <a:endParaRPr lang="en-GB" sz="1400" b="1" dirty="0"/>
            </a:p>
          </p:txBody>
        </p:sp>
        <p:cxnSp>
          <p:nvCxnSpPr>
            <p:cNvPr id="54" name="Straight Arrow Connector 53">
              <a:extLst>
                <a:ext uri="{FF2B5EF4-FFF2-40B4-BE49-F238E27FC236}">
                  <a16:creationId xmlns:a16="http://schemas.microsoft.com/office/drawing/2014/main" id="{7136EAFB-CF34-31E1-2292-E8935B8BB1E2}"/>
                </a:ext>
              </a:extLst>
            </p:cNvPr>
            <p:cNvCxnSpPr>
              <a:cxnSpLocks/>
            </p:cNvCxnSpPr>
            <p:nvPr/>
          </p:nvCxnSpPr>
          <p:spPr>
            <a:xfrm flipH="1" flipV="1">
              <a:off x="4591536" y="3482073"/>
              <a:ext cx="792000" cy="1586"/>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55" name="TextBox 54">
              <a:extLst>
                <a:ext uri="{FF2B5EF4-FFF2-40B4-BE49-F238E27FC236}">
                  <a16:creationId xmlns:a16="http://schemas.microsoft.com/office/drawing/2014/main" id="{C014FFCA-226E-333C-E8F9-B50BDDF30278}"/>
                </a:ext>
              </a:extLst>
            </p:cNvPr>
            <p:cNvSpPr txBox="1"/>
            <p:nvPr/>
          </p:nvSpPr>
          <p:spPr>
            <a:xfrm>
              <a:off x="1878953" y="3328184"/>
              <a:ext cx="699230" cy="307777"/>
            </a:xfrm>
            <a:prstGeom prst="rect">
              <a:avLst/>
            </a:prstGeom>
            <a:noFill/>
          </p:spPr>
          <p:txBody>
            <a:bodyPr wrap="none" rtlCol="0">
              <a:spAutoFit/>
            </a:bodyPr>
            <a:lstStyle/>
            <a:p>
              <a:r>
                <a:rPr lang="en-US" sz="1400" b="1" dirty="0"/>
                <a:t>30 mm</a:t>
              </a:r>
              <a:endParaRPr lang="en-GB" sz="1400" b="1" dirty="0"/>
            </a:p>
          </p:txBody>
        </p:sp>
        <p:cxnSp>
          <p:nvCxnSpPr>
            <p:cNvPr id="56" name="Straight Arrow Connector 55">
              <a:extLst>
                <a:ext uri="{FF2B5EF4-FFF2-40B4-BE49-F238E27FC236}">
                  <a16:creationId xmlns:a16="http://schemas.microsoft.com/office/drawing/2014/main" id="{A654CD88-BA45-B5E4-F0A5-EE7E9D9E6EE7}"/>
                </a:ext>
              </a:extLst>
            </p:cNvPr>
            <p:cNvCxnSpPr>
              <a:cxnSpLocks/>
            </p:cNvCxnSpPr>
            <p:nvPr/>
          </p:nvCxnSpPr>
          <p:spPr>
            <a:xfrm flipH="1" flipV="1">
              <a:off x="1872855" y="3229630"/>
              <a:ext cx="288000" cy="127975"/>
            </a:xfrm>
            <a:prstGeom prst="straightConnector1">
              <a:avLst/>
            </a:prstGeom>
            <a:ln>
              <a:headEnd type="triangle"/>
              <a:tailEnd type="triangle"/>
            </a:ln>
            <a:effectLst>
              <a:outerShdw blurRad="50800" dist="38100" dir="5400000" algn="t" rotWithShape="0">
                <a:prstClr val="black">
                  <a:alpha val="40000"/>
                </a:prstClr>
              </a:outerShdw>
            </a:effectLst>
          </p:spPr>
          <p:style>
            <a:lnRef idx="2">
              <a:schemeClr val="dk1"/>
            </a:lnRef>
            <a:fillRef idx="0">
              <a:schemeClr val="dk1"/>
            </a:fillRef>
            <a:effectRef idx="1">
              <a:schemeClr val="dk1"/>
            </a:effectRef>
            <a:fontRef idx="minor">
              <a:schemeClr val="tx1"/>
            </a:fontRef>
          </p:style>
        </p:cxnSp>
        <p:sp>
          <p:nvSpPr>
            <p:cNvPr id="57" name="TextBox 56">
              <a:extLst>
                <a:ext uri="{FF2B5EF4-FFF2-40B4-BE49-F238E27FC236}">
                  <a16:creationId xmlns:a16="http://schemas.microsoft.com/office/drawing/2014/main" id="{DB436B62-B0DF-831C-ED34-5AF06D8B8594}"/>
                </a:ext>
              </a:extLst>
            </p:cNvPr>
            <p:cNvSpPr txBox="1"/>
            <p:nvPr/>
          </p:nvSpPr>
          <p:spPr>
            <a:xfrm>
              <a:off x="780909" y="2297937"/>
              <a:ext cx="699230" cy="307777"/>
            </a:xfrm>
            <a:prstGeom prst="rect">
              <a:avLst/>
            </a:prstGeom>
            <a:noFill/>
          </p:spPr>
          <p:txBody>
            <a:bodyPr wrap="none" rtlCol="0">
              <a:spAutoFit/>
            </a:bodyPr>
            <a:lstStyle/>
            <a:p>
              <a:r>
                <a:rPr lang="en-US" sz="1400" b="1" dirty="0"/>
                <a:t>30 mm</a:t>
              </a:r>
              <a:endParaRPr lang="en-GB" sz="1400" b="1" dirty="0"/>
            </a:p>
          </p:txBody>
        </p:sp>
        <p:cxnSp>
          <p:nvCxnSpPr>
            <p:cNvPr id="58" name="Straight Arrow Connector 57">
              <a:extLst>
                <a:ext uri="{FF2B5EF4-FFF2-40B4-BE49-F238E27FC236}">
                  <a16:creationId xmlns:a16="http://schemas.microsoft.com/office/drawing/2014/main" id="{CE84DA94-B0A3-23C1-5064-1760BA265837}"/>
                </a:ext>
              </a:extLst>
            </p:cNvPr>
            <p:cNvCxnSpPr>
              <a:cxnSpLocks/>
            </p:cNvCxnSpPr>
            <p:nvPr/>
          </p:nvCxnSpPr>
          <p:spPr>
            <a:xfrm>
              <a:off x="1004569" y="2227560"/>
              <a:ext cx="251909" cy="140754"/>
            </a:xfrm>
            <a:prstGeom prst="straightConnector1">
              <a:avLst/>
            </a:prstGeom>
            <a:ln>
              <a:headEnd type="triangle"/>
              <a:tailEnd type="triangle"/>
            </a:ln>
            <a:effectLst>
              <a:outerShdw blurRad="50800" dist="38100" dir="5400000" algn="t" rotWithShape="0">
                <a:prstClr val="black">
                  <a:alpha val="40000"/>
                </a:prstClr>
              </a:outerShdw>
            </a:effectLst>
          </p:spPr>
          <p:style>
            <a:lnRef idx="2">
              <a:schemeClr val="dk1"/>
            </a:lnRef>
            <a:fillRef idx="0">
              <a:schemeClr val="dk1"/>
            </a:fillRef>
            <a:effectRef idx="1">
              <a:schemeClr val="dk1"/>
            </a:effectRef>
            <a:fontRef idx="minor">
              <a:schemeClr val="tx1"/>
            </a:fontRef>
          </p:style>
        </p:cxnSp>
      </p:grpSp>
      <p:sp>
        <p:nvSpPr>
          <p:cNvPr id="107" name="TextBox 106">
            <a:extLst>
              <a:ext uri="{FF2B5EF4-FFF2-40B4-BE49-F238E27FC236}">
                <a16:creationId xmlns:a16="http://schemas.microsoft.com/office/drawing/2014/main" id="{31CBDF9E-8B1F-EFE9-5BD5-C7B375DCB480}"/>
              </a:ext>
            </a:extLst>
          </p:cNvPr>
          <p:cNvSpPr txBox="1"/>
          <p:nvPr/>
        </p:nvSpPr>
        <p:spPr>
          <a:xfrm>
            <a:off x="105255" y="1124111"/>
            <a:ext cx="11962008" cy="741870"/>
          </a:xfrm>
          <a:prstGeom prst="rect">
            <a:avLst/>
          </a:prstGeom>
          <a:noFill/>
          <a:ln>
            <a:noFill/>
          </a:ln>
        </p:spPr>
        <p:txBody>
          <a:bodyPr wrap="square">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We would like to produce B-G plots in order to provide the allowed area for the combined function magnets.</a:t>
            </a:r>
          </a:p>
          <a:p>
            <a:pPr algn="ctr">
              <a:lnSpc>
                <a:spcPct val="150000"/>
              </a:lnSpc>
            </a:pPr>
            <a:r>
              <a:rPr lang="en-US" dirty="0"/>
              <a:t>Difficult to study analytically  → Python-Ansys interface</a:t>
            </a:r>
            <a:endParaRPr lang="en-GB" dirty="0"/>
          </a:p>
        </p:txBody>
      </p:sp>
      <p:graphicFrame>
        <p:nvGraphicFramePr>
          <p:cNvPr id="12" name="Chart 11">
            <a:extLst>
              <a:ext uri="{FF2B5EF4-FFF2-40B4-BE49-F238E27FC236}">
                <a16:creationId xmlns:a16="http://schemas.microsoft.com/office/drawing/2014/main" id="{FA1594A9-872B-4704-B287-9F3941BAE455}"/>
              </a:ext>
            </a:extLst>
          </p:cNvPr>
          <p:cNvGraphicFramePr>
            <a:graphicFrameLocks/>
          </p:cNvGraphicFramePr>
          <p:nvPr>
            <p:extLst>
              <p:ext uri="{D42A27DB-BD31-4B8C-83A1-F6EECF244321}">
                <p14:modId xmlns:p14="http://schemas.microsoft.com/office/powerpoint/2010/main" val="2870534329"/>
              </p:ext>
            </p:extLst>
          </p:nvPr>
        </p:nvGraphicFramePr>
        <p:xfrm>
          <a:off x="5433317" y="2072201"/>
          <a:ext cx="6394678" cy="4125406"/>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A1F3331-CA7E-26E5-0B05-B29B3D013742}"/>
                  </a:ext>
                </a:extLst>
              </p:cNvPr>
              <p:cNvSpPr txBox="1"/>
              <p:nvPr/>
            </p:nvSpPr>
            <p:spPr>
              <a:xfrm>
                <a:off x="10055971" y="2659559"/>
                <a:ext cx="1991758" cy="769441"/>
              </a:xfrm>
              <a:prstGeom prst="rect">
                <a:avLst/>
              </a:prstGeom>
              <a:solidFill>
                <a:schemeClr val="bg1"/>
              </a:solidFill>
              <a:ln>
                <a:solidFill>
                  <a:schemeClr val="tx1"/>
                </a:solidFill>
              </a:ln>
            </p:spPr>
            <p:txBody>
              <a:bodyPr wrap="square" rtlCol="0">
                <a:spAutoFit/>
              </a:bodyPr>
              <a:lstStyle/>
              <a:p>
                <a:pPr marL="285750" indent="-285750">
                  <a:buSzPct val="150000"/>
                  <a:buFont typeface="Arial" panose="020B0604020202020204" pitchFamily="34" charset="0"/>
                  <a:buChar char="•"/>
                </a:pPr>
                <a14:m>
                  <m:oMath xmlns:m="http://schemas.openxmlformats.org/officeDocument/2006/math">
                    <m:r>
                      <a:rPr lang="en-US" sz="1100" b="1" i="0" smtClean="0">
                        <a:solidFill>
                          <a:srgbClr val="4472C4"/>
                        </a:solidFill>
                        <a:latin typeface="Cambria Math" panose="02040503050406030204" pitchFamily="18" charset="0"/>
                      </a:rPr>
                      <m:t>𝐁𝐨𝐫𝐞</m:t>
                    </m:r>
                    <m:r>
                      <a:rPr lang="en-US" sz="1100" b="1" i="0" smtClean="0">
                        <a:solidFill>
                          <a:srgbClr val="4472C4"/>
                        </a:solidFill>
                        <a:latin typeface="Cambria Math" panose="02040503050406030204" pitchFamily="18" charset="0"/>
                      </a:rPr>
                      <m:t> </m:t>
                    </m:r>
                    <m:r>
                      <a:rPr lang="en-US" sz="1100" b="1" i="0" smtClean="0">
                        <a:solidFill>
                          <a:srgbClr val="4472C4"/>
                        </a:solidFill>
                        <a:latin typeface="Cambria Math" panose="02040503050406030204" pitchFamily="18" charset="0"/>
                      </a:rPr>
                      <m:t>𝐑𝐚𝐝𝐢𝐮𝐬</m:t>
                    </m:r>
                    <m:r>
                      <a:rPr lang="en-US" sz="1100" b="1" i="0" smtClean="0">
                        <a:solidFill>
                          <a:srgbClr val="4472C4"/>
                        </a:solidFill>
                        <a:latin typeface="Cambria Math" panose="02040503050406030204" pitchFamily="18" charset="0"/>
                      </a:rPr>
                      <m:t>=</m:t>
                    </m:r>
                    <m:r>
                      <a:rPr lang="en-US" sz="1100" b="1" i="0" smtClean="0">
                        <a:solidFill>
                          <a:srgbClr val="4472C4"/>
                        </a:solidFill>
                        <a:latin typeface="Cambria Math" panose="02040503050406030204" pitchFamily="18" charset="0"/>
                      </a:rPr>
                      <m:t>𝟐𝟓</m:t>
                    </m:r>
                    <m:r>
                      <a:rPr lang="en-US" sz="1100" b="1" i="0" smtClean="0">
                        <a:solidFill>
                          <a:srgbClr val="4472C4"/>
                        </a:solidFill>
                        <a:latin typeface="Cambria Math" panose="02040503050406030204" pitchFamily="18" charset="0"/>
                      </a:rPr>
                      <m:t> </m:t>
                    </m:r>
                    <m:r>
                      <a:rPr lang="en-US" sz="1100" b="1" i="0" smtClean="0">
                        <a:solidFill>
                          <a:srgbClr val="4472C4"/>
                        </a:solidFill>
                        <a:latin typeface="Cambria Math" panose="02040503050406030204" pitchFamily="18" charset="0"/>
                      </a:rPr>
                      <m:t>𝐦𝐦</m:t>
                    </m:r>
                  </m:oMath>
                </a14:m>
                <a:endParaRPr lang="en-US" sz="1100" b="1" dirty="0">
                  <a:solidFill>
                    <a:srgbClr val="4472C4"/>
                  </a:solidFill>
                  <a:latin typeface="Calibri" panose="020F0502020204030204" pitchFamily="34" charset="0"/>
                  <a:ea typeface="Calibri" panose="020F0502020204030204" pitchFamily="34" charset="0"/>
                  <a:cs typeface="Calibri" panose="020F0502020204030204" pitchFamily="34" charset="0"/>
                </a:endParaRPr>
              </a:p>
              <a:p>
                <a:pPr marL="285750" indent="-285750">
                  <a:buSzPct val="150000"/>
                  <a:buFont typeface="Arial" panose="020B0604020202020204" pitchFamily="34" charset="0"/>
                  <a:buChar char="•"/>
                </a:pPr>
                <a14:m>
                  <m:oMath xmlns:m="http://schemas.openxmlformats.org/officeDocument/2006/math">
                    <m:r>
                      <a:rPr lang="en-US" sz="1100" b="1" i="0" smtClean="0">
                        <a:solidFill>
                          <a:srgbClr val="ED7D31"/>
                        </a:solidFill>
                        <a:latin typeface="Cambria Math" panose="02040503050406030204" pitchFamily="18" charset="0"/>
                      </a:rPr>
                      <m:t>𝐁𝐨𝐫𝐞</m:t>
                    </m:r>
                    <m:r>
                      <a:rPr lang="en-US" sz="1100" b="1" i="0" smtClean="0">
                        <a:solidFill>
                          <a:srgbClr val="ED7D31"/>
                        </a:solidFill>
                        <a:latin typeface="Cambria Math" panose="02040503050406030204" pitchFamily="18" charset="0"/>
                      </a:rPr>
                      <m:t> </m:t>
                    </m:r>
                    <m:r>
                      <a:rPr lang="en-US" sz="1100" b="1" i="0" smtClean="0">
                        <a:solidFill>
                          <a:srgbClr val="ED7D31"/>
                        </a:solidFill>
                        <a:latin typeface="Cambria Math" panose="02040503050406030204" pitchFamily="18" charset="0"/>
                      </a:rPr>
                      <m:t>𝐑𝐚𝐝𝐢𝐮𝐬</m:t>
                    </m:r>
                    <m:r>
                      <a:rPr lang="en-US" sz="1100" b="1" i="0" smtClean="0">
                        <a:solidFill>
                          <a:srgbClr val="ED7D31"/>
                        </a:solidFill>
                        <a:latin typeface="Cambria Math" panose="02040503050406030204" pitchFamily="18" charset="0"/>
                      </a:rPr>
                      <m:t>=</m:t>
                    </m:r>
                    <m:r>
                      <a:rPr lang="en-US" sz="1100" b="1" i="0" smtClean="0">
                        <a:solidFill>
                          <a:srgbClr val="ED7D31"/>
                        </a:solidFill>
                        <a:latin typeface="Cambria Math" panose="02040503050406030204" pitchFamily="18" charset="0"/>
                      </a:rPr>
                      <m:t>𝟓𝟎</m:t>
                    </m:r>
                    <m:r>
                      <a:rPr lang="en-US" sz="1100" b="1" i="0" smtClean="0">
                        <a:solidFill>
                          <a:srgbClr val="ED7D31"/>
                        </a:solidFill>
                        <a:latin typeface="Cambria Math" panose="02040503050406030204" pitchFamily="18" charset="0"/>
                      </a:rPr>
                      <m:t> </m:t>
                    </m:r>
                    <m:r>
                      <a:rPr lang="en-US" sz="1100" b="1" i="0" smtClean="0">
                        <a:solidFill>
                          <a:srgbClr val="ED7D31"/>
                        </a:solidFill>
                        <a:latin typeface="Cambria Math" panose="02040503050406030204" pitchFamily="18" charset="0"/>
                      </a:rPr>
                      <m:t>𝐦𝐦</m:t>
                    </m:r>
                  </m:oMath>
                </a14:m>
                <a:endParaRPr lang="en-US" sz="1100" b="1" dirty="0">
                  <a:solidFill>
                    <a:srgbClr val="ED7D31"/>
                  </a:solidFill>
                  <a:latin typeface="Calibri" panose="020F0502020204030204" pitchFamily="34" charset="0"/>
                  <a:ea typeface="Calibri" panose="020F0502020204030204" pitchFamily="34" charset="0"/>
                  <a:cs typeface="Calibri" panose="020F0502020204030204" pitchFamily="34" charset="0"/>
                </a:endParaRPr>
              </a:p>
              <a:p>
                <a:pPr marL="285750" indent="-285750">
                  <a:buSzPct val="150000"/>
                  <a:buFont typeface="Arial" panose="020B0604020202020204" pitchFamily="34" charset="0"/>
                  <a:buChar char="•"/>
                </a:pPr>
                <a14:m>
                  <m:oMath xmlns:m="http://schemas.openxmlformats.org/officeDocument/2006/math">
                    <m:r>
                      <a:rPr lang="en-US" sz="1100" b="1" i="0" smtClean="0">
                        <a:solidFill>
                          <a:srgbClr val="A5A5A5"/>
                        </a:solidFill>
                        <a:latin typeface="Cambria Math" panose="02040503050406030204" pitchFamily="18" charset="0"/>
                      </a:rPr>
                      <m:t>𝐁𝐨𝐫𝐞</m:t>
                    </m:r>
                    <m:r>
                      <a:rPr lang="en-US" sz="1100" b="1" i="0" smtClean="0">
                        <a:solidFill>
                          <a:srgbClr val="A5A5A5"/>
                        </a:solidFill>
                        <a:latin typeface="Cambria Math" panose="02040503050406030204" pitchFamily="18" charset="0"/>
                      </a:rPr>
                      <m:t> </m:t>
                    </m:r>
                    <m:r>
                      <a:rPr lang="en-US" sz="1100" b="1" i="0" smtClean="0">
                        <a:solidFill>
                          <a:srgbClr val="A5A5A5"/>
                        </a:solidFill>
                        <a:latin typeface="Cambria Math" panose="02040503050406030204" pitchFamily="18" charset="0"/>
                      </a:rPr>
                      <m:t>𝐑𝐚𝐝𝐢𝐮𝐬</m:t>
                    </m:r>
                    <m:r>
                      <a:rPr lang="en-US" sz="1100" b="1" i="0" smtClean="0">
                        <a:solidFill>
                          <a:srgbClr val="A5A5A5"/>
                        </a:solidFill>
                        <a:latin typeface="Cambria Math" panose="02040503050406030204" pitchFamily="18" charset="0"/>
                      </a:rPr>
                      <m:t>=</m:t>
                    </m:r>
                    <m:r>
                      <a:rPr lang="en-US" sz="1100" b="1" i="0" smtClean="0">
                        <a:solidFill>
                          <a:srgbClr val="A5A5A5"/>
                        </a:solidFill>
                        <a:latin typeface="Cambria Math" panose="02040503050406030204" pitchFamily="18" charset="0"/>
                      </a:rPr>
                      <m:t>𝟕𝟓</m:t>
                    </m:r>
                    <m:r>
                      <a:rPr lang="en-US" sz="1100" b="1" i="0" smtClean="0">
                        <a:solidFill>
                          <a:srgbClr val="A5A5A5"/>
                        </a:solidFill>
                        <a:latin typeface="Cambria Math" panose="02040503050406030204" pitchFamily="18" charset="0"/>
                      </a:rPr>
                      <m:t> </m:t>
                    </m:r>
                    <m:r>
                      <a:rPr lang="en-US" sz="1100" b="1" i="0" smtClean="0">
                        <a:solidFill>
                          <a:srgbClr val="A5A5A5"/>
                        </a:solidFill>
                        <a:latin typeface="Cambria Math" panose="02040503050406030204" pitchFamily="18" charset="0"/>
                      </a:rPr>
                      <m:t>𝐦𝐦</m:t>
                    </m:r>
                  </m:oMath>
                </a14:m>
                <a:endParaRPr lang="en-US" sz="1100" b="1" dirty="0">
                  <a:solidFill>
                    <a:srgbClr val="A5A5A5"/>
                  </a:solidFill>
                  <a:latin typeface="Calibri" panose="020F0502020204030204" pitchFamily="34" charset="0"/>
                  <a:ea typeface="Calibri" panose="020F0502020204030204" pitchFamily="34" charset="0"/>
                  <a:cs typeface="Calibri" panose="020F0502020204030204" pitchFamily="34" charset="0"/>
                </a:endParaRPr>
              </a:p>
              <a:p>
                <a:pPr marL="285750" indent="-285750">
                  <a:buSzPct val="150000"/>
                  <a:buFont typeface="Arial" panose="020B0604020202020204" pitchFamily="34" charset="0"/>
                  <a:buChar char="•"/>
                </a:pPr>
                <a14:m>
                  <m:oMath xmlns:m="http://schemas.openxmlformats.org/officeDocument/2006/math">
                    <m:r>
                      <a:rPr lang="en-US" sz="1100" b="1" i="0" smtClean="0">
                        <a:solidFill>
                          <a:srgbClr val="FFC000"/>
                        </a:solidFill>
                        <a:latin typeface="Cambria Math" panose="02040503050406030204" pitchFamily="18" charset="0"/>
                      </a:rPr>
                      <m:t>𝐁𝐨𝐫𝐞</m:t>
                    </m:r>
                    <m:r>
                      <a:rPr lang="en-US" sz="1100" b="1" i="0" smtClean="0">
                        <a:solidFill>
                          <a:srgbClr val="FFC000"/>
                        </a:solidFill>
                        <a:latin typeface="Cambria Math" panose="02040503050406030204" pitchFamily="18" charset="0"/>
                      </a:rPr>
                      <m:t> </m:t>
                    </m:r>
                    <m:r>
                      <a:rPr lang="en-US" sz="1100" b="1" i="0" smtClean="0">
                        <a:solidFill>
                          <a:srgbClr val="FFC000"/>
                        </a:solidFill>
                        <a:latin typeface="Cambria Math" panose="02040503050406030204" pitchFamily="18" charset="0"/>
                      </a:rPr>
                      <m:t>𝐑𝐚𝐝𝐢𝐮𝐬</m:t>
                    </m:r>
                    <m:r>
                      <a:rPr lang="en-US" sz="1100" b="1" i="0" smtClean="0">
                        <a:solidFill>
                          <a:srgbClr val="FFC000"/>
                        </a:solidFill>
                        <a:latin typeface="Cambria Math" panose="02040503050406030204" pitchFamily="18" charset="0"/>
                      </a:rPr>
                      <m:t>=</m:t>
                    </m:r>
                    <m:r>
                      <a:rPr lang="en-US" sz="1100" b="1" i="0" smtClean="0">
                        <a:solidFill>
                          <a:srgbClr val="FFC000"/>
                        </a:solidFill>
                        <a:latin typeface="Cambria Math" panose="02040503050406030204" pitchFamily="18" charset="0"/>
                      </a:rPr>
                      <m:t>𝟏𝟎𝟎</m:t>
                    </m:r>
                    <m:r>
                      <a:rPr lang="en-US" sz="1100" b="1" i="0" smtClean="0">
                        <a:solidFill>
                          <a:srgbClr val="FFC000"/>
                        </a:solidFill>
                        <a:latin typeface="Cambria Math" panose="02040503050406030204" pitchFamily="18" charset="0"/>
                      </a:rPr>
                      <m:t> </m:t>
                    </m:r>
                    <m:r>
                      <a:rPr lang="en-US" sz="1100" b="1" i="0" smtClean="0">
                        <a:solidFill>
                          <a:srgbClr val="FFC000"/>
                        </a:solidFill>
                        <a:latin typeface="Cambria Math" panose="02040503050406030204" pitchFamily="18" charset="0"/>
                      </a:rPr>
                      <m:t>𝐦𝐦</m:t>
                    </m:r>
                  </m:oMath>
                </a14:m>
                <a:endParaRPr lang="en-US" sz="1100" b="1" dirty="0">
                  <a:solidFill>
                    <a:srgbClr val="FFC000"/>
                  </a:solidFill>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3" name="TextBox 2">
                <a:extLst>
                  <a:ext uri="{FF2B5EF4-FFF2-40B4-BE49-F238E27FC236}">
                    <a16:creationId xmlns:a16="http://schemas.microsoft.com/office/drawing/2014/main" id="{1A1F3331-CA7E-26E5-0B05-B29B3D013742}"/>
                  </a:ext>
                </a:extLst>
              </p:cNvPr>
              <p:cNvSpPr txBox="1">
                <a:spLocks noRot="1" noChangeAspect="1" noMove="1" noResize="1" noEditPoints="1" noAdjustHandles="1" noChangeArrowheads="1" noChangeShapeType="1" noTextEdit="1"/>
              </p:cNvSpPr>
              <p:nvPr/>
            </p:nvSpPr>
            <p:spPr>
              <a:xfrm>
                <a:off x="10055971" y="2659559"/>
                <a:ext cx="1991758" cy="769441"/>
              </a:xfrm>
              <a:prstGeom prst="rect">
                <a:avLst/>
              </a:prstGeom>
              <a:blipFill>
                <a:blip r:embed="rId4"/>
                <a:stretch>
                  <a:fillRect l="-1220" t="-7752" b="-7752"/>
                </a:stretch>
              </a:blipFill>
              <a:ln>
                <a:solidFill>
                  <a:schemeClr val="tx1"/>
                </a:solidFill>
              </a:ln>
            </p:spPr>
            <p:txBody>
              <a:bodyPr/>
              <a:lstStyle/>
              <a:p>
                <a:r>
                  <a:rPr lang="en-GB">
                    <a:noFill/>
                  </a:rPr>
                  <a:t> </a:t>
                </a:r>
              </a:p>
            </p:txBody>
          </p:sp>
        </mc:Fallback>
      </mc:AlternateContent>
    </p:spTree>
    <p:extLst>
      <p:ext uri="{BB962C8B-B14F-4D97-AF65-F5344CB8AC3E}">
        <p14:creationId xmlns:p14="http://schemas.microsoft.com/office/powerpoint/2010/main" val="2545190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0F7B91-7C75-BBDE-FD8B-8F568AA2887F}"/>
              </a:ext>
            </a:extLst>
          </p:cNvPr>
          <p:cNvSpPr>
            <a:spLocks noGrp="1"/>
          </p:cNvSpPr>
          <p:nvPr>
            <p:ph type="sldNum" sz="quarter" idx="4"/>
          </p:nvPr>
        </p:nvSpPr>
        <p:spPr/>
        <p:txBody>
          <a:bodyPr/>
          <a:lstStyle/>
          <a:p>
            <a:fld id="{A16AB2F8-5338-F742-A59E-35F5B82165E6}" type="slidenum">
              <a:rPr lang="en-GB" smtClean="0"/>
              <a:pPr/>
              <a:t>20</a:t>
            </a:fld>
            <a:endParaRPr lang="en-GB" dirty="0"/>
          </a:p>
        </p:txBody>
      </p:sp>
      <p:sp>
        <p:nvSpPr>
          <p:cNvPr id="4" name="Title 2">
            <a:extLst>
              <a:ext uri="{FF2B5EF4-FFF2-40B4-BE49-F238E27FC236}">
                <a16:creationId xmlns:a16="http://schemas.microsoft.com/office/drawing/2014/main" id="{516FE211-E292-4D8C-3F43-B9CF45498DC1}"/>
              </a:ext>
            </a:extLst>
          </p:cNvPr>
          <p:cNvSpPr>
            <a:spLocks noGrp="1"/>
          </p:cNvSpPr>
          <p:nvPr>
            <p:ph type="title"/>
          </p:nvPr>
        </p:nvSpPr>
        <p:spPr>
          <a:xfrm>
            <a:off x="2188923" y="186465"/>
            <a:ext cx="8091814" cy="681159"/>
          </a:xfrm>
          <a:prstGeom prst="rect">
            <a:avLst/>
          </a:prstGeom>
        </p:spPr>
        <p:txBody>
          <a:body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Conclusions</a:t>
            </a:r>
            <a:endParaRPr lang="en-GB" cap="small" dirty="0"/>
          </a:p>
        </p:txBody>
      </p:sp>
      <p:sp>
        <p:nvSpPr>
          <p:cNvPr id="3" name="Content Placeholder 51">
            <a:extLst>
              <a:ext uri="{FF2B5EF4-FFF2-40B4-BE49-F238E27FC236}">
                <a16:creationId xmlns:a16="http://schemas.microsoft.com/office/drawing/2014/main" id="{DFF0E10A-085C-1C17-982A-375E0F1F4F3B}"/>
              </a:ext>
            </a:extLst>
          </p:cNvPr>
          <p:cNvSpPr txBox="1">
            <a:spLocks/>
          </p:cNvSpPr>
          <p:nvPr/>
        </p:nvSpPr>
        <p:spPr>
          <a:xfrm>
            <a:off x="124738" y="1202784"/>
            <a:ext cx="8742968" cy="5132070"/>
          </a:xfrm>
          <a:prstGeom prst="rect">
            <a:avLst/>
          </a:prstGeom>
        </p:spPr>
        <p:txBody>
          <a:bodyPr vert="horz">
            <a:noAutofit/>
          </a:bodyPr>
          <a:lstStyle>
            <a:lvl1pPr marL="493776" indent="-457200" algn="l" rtl="0" eaLnBrk="1" latinLnBrk="0" hangingPunct="1">
              <a:spcBef>
                <a:spcPct val="20000"/>
              </a:spcBef>
              <a:buClr>
                <a:schemeClr val="accent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buClr>
                <a:srgbClr val="FF0000"/>
              </a:buClr>
              <a:buFont typeface="Wingdings" panose="05000000000000000000" pitchFamily="2" charset="2"/>
              <a:buChar char="Ø"/>
            </a:pPr>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The allowed magnet aperture (A) - magnetic field (B) phase spaces are provided and discussed, representing the starting point to define possible beam optics which are also </a:t>
            </a:r>
            <a:r>
              <a:rPr lang="en-US" sz="2000" b="1" i="0" u="none" strike="noStrike" baseline="0" dirty="0">
                <a:latin typeface="Calibri" panose="020F0502020204030204" pitchFamily="34" charset="0"/>
                <a:ea typeface="Calibri" panose="020F0502020204030204" pitchFamily="34" charset="0"/>
                <a:cs typeface="Calibri" panose="020F0502020204030204" pitchFamily="34" charset="0"/>
              </a:rPr>
              <a:t>acceptable</a:t>
            </a:r>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 from a technological point of view.</a:t>
            </a:r>
          </a:p>
          <a:p>
            <a:pPr>
              <a:buClr>
                <a:srgbClr val="FF0000"/>
              </a:buClr>
              <a:buFont typeface="Wingdings" panose="05000000000000000000" pitchFamily="2" charset="2"/>
              <a:buChar char="Ø"/>
            </a:pPr>
            <a:endParaRPr lang="en-US" sz="2000" dirty="0">
              <a:latin typeface="Calibri" panose="020F0502020204030204" pitchFamily="34" charset="0"/>
              <a:ea typeface="Calibri" panose="020F0502020204030204" pitchFamily="34" charset="0"/>
              <a:cs typeface="Calibri" panose="020F0502020204030204" pitchFamily="34" charset="0"/>
            </a:endParaRPr>
          </a:p>
          <a:p>
            <a:pPr>
              <a:buClr>
                <a:srgbClr val="FF0000"/>
              </a:buClr>
              <a:buFont typeface="Wingdings" panose="05000000000000000000" pitchFamily="2" charset="2"/>
              <a:buChar char="Ø"/>
            </a:pPr>
            <a:endParaRPr lang="en-US" sz="2000" dirty="0">
              <a:latin typeface="Calibri" panose="020F0502020204030204" pitchFamily="34" charset="0"/>
              <a:ea typeface="Calibri" panose="020F0502020204030204" pitchFamily="34" charset="0"/>
              <a:cs typeface="Calibri" panose="020F0502020204030204" pitchFamily="34" charset="0"/>
            </a:endParaRPr>
          </a:p>
          <a:p>
            <a:pPr>
              <a:buClr>
                <a:srgbClr val="FF0000"/>
              </a:buClr>
              <a:buFont typeface="Wingdings" panose="05000000000000000000" pitchFamily="2" charset="2"/>
              <a:buChar char="Ø"/>
            </a:pPr>
            <a:endParaRPr lang="en-US" sz="2000" dirty="0">
              <a:latin typeface="Calibri" panose="020F0502020204030204" pitchFamily="34" charset="0"/>
              <a:ea typeface="Calibri" panose="020F0502020204030204" pitchFamily="34" charset="0"/>
              <a:cs typeface="Calibri" panose="020F0502020204030204" pitchFamily="34" charset="0"/>
            </a:endParaRPr>
          </a:p>
          <a:p>
            <a:pPr>
              <a:buClr>
                <a:srgbClr val="FF0000"/>
              </a:buClr>
              <a:buFont typeface="Wingdings" panose="05000000000000000000" pitchFamily="2" charset="2"/>
              <a:buChar char="Ø"/>
            </a:pPr>
            <a:endParaRPr lang="en-US" sz="2000" dirty="0">
              <a:latin typeface="Calibri" panose="020F0502020204030204" pitchFamily="34" charset="0"/>
              <a:ea typeface="Calibri" panose="020F0502020204030204" pitchFamily="34" charset="0"/>
              <a:cs typeface="Calibri" panose="020F0502020204030204" pitchFamily="34" charset="0"/>
            </a:endParaRPr>
          </a:p>
          <a:p>
            <a:pPr>
              <a:buClr>
                <a:srgbClr val="FF0000"/>
              </a:buClr>
              <a:buFont typeface="Wingdings" panose="05000000000000000000" pitchFamily="2" charset="2"/>
              <a:buChar char="Ø"/>
            </a:pPr>
            <a:endParaRPr lang="en-US" sz="2000" dirty="0">
              <a:latin typeface="Calibri" panose="020F0502020204030204" pitchFamily="34" charset="0"/>
              <a:ea typeface="Calibri" panose="020F0502020204030204" pitchFamily="34" charset="0"/>
              <a:cs typeface="Calibri" panose="020F0502020204030204" pitchFamily="34" charset="0"/>
            </a:endParaRPr>
          </a:p>
          <a:p>
            <a:pPr>
              <a:buClr>
                <a:srgbClr val="FF0000"/>
              </a:buClr>
              <a:buFont typeface="Wingdings" panose="05000000000000000000" pitchFamily="2" charset="2"/>
              <a:buChar char="Ø"/>
            </a:pPr>
            <a:endParaRPr lang="en-US" sz="2000" dirty="0">
              <a:latin typeface="Calibri" panose="020F0502020204030204" pitchFamily="34" charset="0"/>
              <a:ea typeface="Calibri" panose="020F0502020204030204" pitchFamily="34" charset="0"/>
              <a:cs typeface="Calibri" panose="020F0502020204030204" pitchFamily="34" charset="0"/>
            </a:endParaRPr>
          </a:p>
          <a:p>
            <a:pPr>
              <a:buClr>
                <a:srgbClr val="FF0000"/>
              </a:buClr>
              <a:buFont typeface="Wingdings" panose="05000000000000000000" pitchFamily="2" charset="2"/>
              <a:buChar char="Ø"/>
            </a:pPr>
            <a:endParaRPr lang="en-US" sz="2000" dirty="0">
              <a:latin typeface="Calibri" panose="020F0502020204030204" pitchFamily="34" charset="0"/>
              <a:ea typeface="Calibri" panose="020F0502020204030204" pitchFamily="34" charset="0"/>
              <a:cs typeface="Calibri" panose="020F0502020204030204" pitchFamily="34" charset="0"/>
            </a:endParaRPr>
          </a:p>
          <a:p>
            <a:pPr>
              <a:buClr>
                <a:srgbClr val="FF0000"/>
              </a:buClr>
              <a:buFont typeface="Wingdings" panose="05000000000000000000" pitchFamily="2" charset="2"/>
              <a:buChar char="Ø"/>
            </a:pPr>
            <a:endParaRPr lang="en-US" sz="1800" dirty="0">
              <a:latin typeface="Calibri" panose="020F0502020204030204" pitchFamily="34" charset="0"/>
              <a:ea typeface="Calibri" panose="020F0502020204030204" pitchFamily="34" charset="0"/>
              <a:cs typeface="Calibri" panose="020F0502020204030204" pitchFamily="34" charset="0"/>
            </a:endParaRPr>
          </a:p>
          <a:p>
            <a:pPr>
              <a:buClr>
                <a:srgbClr val="FF0000"/>
              </a:buClr>
              <a:buFont typeface="Wingdings" panose="05000000000000000000" pitchFamily="2" charset="2"/>
              <a:buChar char="Ø"/>
            </a:pPr>
            <a:endParaRPr lang="en-US" sz="200" dirty="0">
              <a:latin typeface="Calibri" panose="020F0502020204030204" pitchFamily="34" charset="0"/>
              <a:ea typeface="Calibri" panose="020F0502020204030204" pitchFamily="34" charset="0"/>
              <a:cs typeface="Calibri" panose="020F0502020204030204" pitchFamily="34" charset="0"/>
            </a:endParaRPr>
          </a:p>
          <a:p>
            <a:pPr>
              <a:buClr>
                <a:srgbClr val="FF0000"/>
              </a:buClr>
              <a:buFont typeface="Wingdings" panose="05000000000000000000" pitchFamily="2" charset="2"/>
              <a:buChar char="Ø"/>
            </a:pPr>
            <a:r>
              <a:rPr lang="en-US" sz="2000" dirty="0"/>
              <a:t>To address the issue of neutrino flux in the straight sections, combined function magnets must be used in the Muon Collider. In this regard, we are working to identify realistic target designs from a technological point of view.</a:t>
            </a:r>
            <a:endParaRPr lang="en-US" sz="2400" dirty="0">
              <a:latin typeface="Calibri" panose="020F0502020204030204" pitchFamily="34" charset="0"/>
              <a:ea typeface="Calibri" panose="020F0502020204030204" pitchFamily="34" charset="0"/>
              <a:cs typeface="Calibri" panose="020F0502020204030204" pitchFamily="34" charset="0"/>
            </a:endParaRPr>
          </a:p>
          <a:p>
            <a:pPr lvl="1">
              <a:buClr>
                <a:srgbClr val="FF0000"/>
              </a:buClr>
              <a:buSzPct val="100000"/>
              <a:buFont typeface="Wingdings" panose="05000000000000000000" pitchFamily="2" charset="2"/>
              <a:buChar char="Ø"/>
            </a:pPr>
            <a:endParaRPr lang="en-US" sz="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1099566" lvl="3" indent="-171450">
              <a:buClr>
                <a:srgbClr val="FF0000"/>
              </a:buClr>
              <a:buSzPct val="100000"/>
              <a:buFont typeface="Wingdings" panose="05000000000000000000" pitchFamily="2" charset="2"/>
              <a:buChar char="Ø"/>
            </a:pPr>
            <a:endParaRPr lang="en-US" sz="600" dirty="0">
              <a:latin typeface="Calibri" panose="020F0502020204030204" pitchFamily="34" charset="0"/>
              <a:ea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61BA5FAB-3142-1FB5-FB1D-9E770147A6D9}"/>
              </a:ext>
            </a:extLst>
          </p:cNvPr>
          <p:cNvPicPr>
            <a:picLocks noChangeAspect="1"/>
          </p:cNvPicPr>
          <p:nvPr/>
        </p:nvPicPr>
        <p:blipFill>
          <a:blip r:embed="rId2"/>
          <a:srcRect l="-5784" t="5000" r="4130" b="-4039"/>
          <a:stretch/>
        </p:blipFill>
        <p:spPr>
          <a:xfrm>
            <a:off x="8683511" y="1119248"/>
            <a:ext cx="3245610" cy="2184763"/>
          </a:xfrm>
          <a:prstGeom prst="ellipse">
            <a:avLst/>
          </a:prstGeom>
          <a:ln>
            <a:noFill/>
          </a:ln>
          <a:effectLst>
            <a:softEdge rad="112500"/>
          </a:effectLst>
        </p:spPr>
      </p:pic>
      <p:sp>
        <p:nvSpPr>
          <p:cNvPr id="18" name="TextBox 17">
            <a:extLst>
              <a:ext uri="{FF2B5EF4-FFF2-40B4-BE49-F238E27FC236}">
                <a16:creationId xmlns:a16="http://schemas.microsoft.com/office/drawing/2014/main" id="{EAA2F254-684A-373B-C9C9-DBE65955CCE8}"/>
              </a:ext>
            </a:extLst>
          </p:cNvPr>
          <p:cNvSpPr txBox="1"/>
          <p:nvPr/>
        </p:nvSpPr>
        <p:spPr>
          <a:xfrm>
            <a:off x="5558762" y="3244816"/>
            <a:ext cx="6633237" cy="1384995"/>
          </a:xfrm>
          <a:prstGeom prst="rect">
            <a:avLst/>
          </a:prstGeom>
          <a:noFill/>
        </p:spPr>
        <p:txBody>
          <a:bodyPr wrap="square">
            <a:spAutoFit/>
          </a:bodyPr>
          <a:lstStyle/>
          <a:p>
            <a:pPr marL="493776" indent="-457200">
              <a:spcBef>
                <a:spcPct val="20000"/>
              </a:spcBef>
              <a:buClr>
                <a:srgbClr val="FF0000"/>
              </a:buClr>
              <a:buSzPct val="80000"/>
              <a:buFont typeface="Wingdings" panose="05000000000000000000" pitchFamily="2" charset="2"/>
              <a:buChar char="Ø"/>
            </a:pPr>
            <a:r>
              <a:rPr lang="en-US" sz="2000" dirty="0">
                <a:latin typeface="Calibri" panose="020F0502020204030204" pitchFamily="34" charset="0"/>
                <a:ea typeface="Calibri" panose="020F0502020204030204" pitchFamily="34" charset="0"/>
                <a:cs typeface="Calibri" panose="020F0502020204030204" pitchFamily="34" charset="0"/>
              </a:rPr>
              <a:t>Thanks to the A-B plots, we were able to identify a target design, allowing us to begin studying specific designs. </a:t>
            </a:r>
          </a:p>
          <a:p>
            <a:pPr marL="493776" lvl="1">
              <a:spcBef>
                <a:spcPct val="20000"/>
              </a:spcBef>
              <a:buClr>
                <a:srgbClr val="FF0000"/>
              </a:buClr>
              <a:buSzPct val="80000"/>
            </a:pPr>
            <a:r>
              <a:rPr lang="en-US" sz="2000" dirty="0">
                <a:latin typeface="Calibri" panose="020F0502020204030204" pitchFamily="34" charset="0"/>
                <a:ea typeface="Calibri" panose="020F0502020204030204" pitchFamily="34" charset="0"/>
                <a:cs typeface="Calibri" panose="020F0502020204030204" pitchFamily="34" charset="0"/>
              </a:rPr>
              <a:t>In particular, we are exploring a cos-theta design and a block coil design.</a:t>
            </a:r>
          </a:p>
        </p:txBody>
      </p:sp>
      <p:pic>
        <p:nvPicPr>
          <p:cNvPr id="20" name="Picture 19" descr="A diagram of a graph&#10;&#10;Description automatically generated">
            <a:extLst>
              <a:ext uri="{FF2B5EF4-FFF2-40B4-BE49-F238E27FC236}">
                <a16:creationId xmlns:a16="http://schemas.microsoft.com/office/drawing/2014/main" id="{B6CF6D2F-2EEA-5000-AF93-F9B19843B387}"/>
              </a:ext>
            </a:extLst>
          </p:cNvPr>
          <p:cNvPicPr>
            <a:picLocks noChangeAspect="1"/>
          </p:cNvPicPr>
          <p:nvPr/>
        </p:nvPicPr>
        <p:blipFill>
          <a:blip r:embed="rId3"/>
          <a:srcRect l="717" t="1709" r="1884" b="3775"/>
          <a:stretch/>
        </p:blipFill>
        <p:spPr>
          <a:xfrm>
            <a:off x="13401" y="2407089"/>
            <a:ext cx="2635518" cy="2552426"/>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22" name="Picture 21" descr="A rainbow colored rainbow colored rainbows&#10;&#10;Description automatically generated with medium confidence">
            <a:extLst>
              <a:ext uri="{FF2B5EF4-FFF2-40B4-BE49-F238E27FC236}">
                <a16:creationId xmlns:a16="http://schemas.microsoft.com/office/drawing/2014/main" id="{57AF3C5F-ABA2-68A4-2C9C-AF799143A08D}"/>
              </a:ext>
            </a:extLst>
          </p:cNvPr>
          <p:cNvPicPr>
            <a:picLocks noChangeAspect="1"/>
          </p:cNvPicPr>
          <p:nvPr/>
        </p:nvPicPr>
        <p:blipFill>
          <a:blip r:embed="rId4"/>
          <a:srcRect l="2683" t="3625" r="-2683" b="-8582"/>
          <a:stretch/>
        </p:blipFill>
        <p:spPr>
          <a:xfrm>
            <a:off x="2778515" y="2868203"/>
            <a:ext cx="2892577" cy="2131406"/>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23" name="CasellaDiTesto 24">
            <a:extLst>
              <a:ext uri="{FF2B5EF4-FFF2-40B4-BE49-F238E27FC236}">
                <a16:creationId xmlns:a16="http://schemas.microsoft.com/office/drawing/2014/main" id="{125F45CE-27F1-35F9-ACE5-156DBE4A359F}"/>
              </a:ext>
            </a:extLst>
          </p:cNvPr>
          <p:cNvSpPr txBox="1"/>
          <p:nvPr/>
        </p:nvSpPr>
        <p:spPr>
          <a:xfrm>
            <a:off x="4813842" y="2916133"/>
            <a:ext cx="714567" cy="369332"/>
          </a:xfrm>
          <a:prstGeom prst="rect">
            <a:avLst/>
          </a:prstGeom>
          <a:noFill/>
        </p:spPr>
        <p:txBody>
          <a:bodyPr wrap="square">
            <a:spAutoFit/>
          </a:bodyPr>
          <a:lstStyle/>
          <a:p>
            <a:pPr algn="ctr"/>
            <a:r>
              <a:rPr lang="it-IT" sz="900" i="1" u="sng" dirty="0" err="1">
                <a:solidFill>
                  <a:srgbClr val="00B0F0"/>
                </a:solidFill>
              </a:rPr>
              <a:t>Courtesy</a:t>
            </a:r>
            <a:r>
              <a:rPr lang="it-IT" sz="900" i="1" u="sng" dirty="0">
                <a:solidFill>
                  <a:srgbClr val="00B0F0"/>
                </a:solidFill>
              </a:rPr>
              <a:t> of F. Mariani</a:t>
            </a:r>
          </a:p>
        </p:txBody>
      </p:sp>
      <p:sp>
        <p:nvSpPr>
          <p:cNvPr id="24" name="CasellaDiTesto 24">
            <a:extLst>
              <a:ext uri="{FF2B5EF4-FFF2-40B4-BE49-F238E27FC236}">
                <a16:creationId xmlns:a16="http://schemas.microsoft.com/office/drawing/2014/main" id="{7B629C77-23D8-D235-CA95-76D9F8A19DC8}"/>
              </a:ext>
            </a:extLst>
          </p:cNvPr>
          <p:cNvSpPr txBox="1"/>
          <p:nvPr/>
        </p:nvSpPr>
        <p:spPr>
          <a:xfrm>
            <a:off x="1275749" y="2499186"/>
            <a:ext cx="714567" cy="369332"/>
          </a:xfrm>
          <a:prstGeom prst="rect">
            <a:avLst/>
          </a:prstGeom>
          <a:solidFill>
            <a:schemeClr val="bg1"/>
          </a:solidFill>
        </p:spPr>
        <p:txBody>
          <a:bodyPr wrap="square">
            <a:spAutoFit/>
          </a:bodyPr>
          <a:lstStyle/>
          <a:p>
            <a:pPr algn="ctr"/>
            <a:r>
              <a:rPr lang="it-IT" sz="900" i="1" u="sng" dirty="0" err="1">
                <a:solidFill>
                  <a:srgbClr val="00B0F0"/>
                </a:solidFill>
              </a:rPr>
              <a:t>Courtesy</a:t>
            </a:r>
            <a:r>
              <a:rPr lang="it-IT" sz="900" i="1" u="sng" dirty="0">
                <a:solidFill>
                  <a:srgbClr val="00B0F0"/>
                </a:solidFill>
              </a:rPr>
              <a:t> of L. Alfonso</a:t>
            </a:r>
          </a:p>
        </p:txBody>
      </p:sp>
      <p:pic>
        <p:nvPicPr>
          <p:cNvPr id="32" name="Picture 31">
            <a:extLst>
              <a:ext uri="{FF2B5EF4-FFF2-40B4-BE49-F238E27FC236}">
                <a16:creationId xmlns:a16="http://schemas.microsoft.com/office/drawing/2014/main" id="{0971B258-C5C5-FCFC-A061-84D522539331}"/>
              </a:ext>
            </a:extLst>
          </p:cNvPr>
          <p:cNvPicPr>
            <a:picLocks noChangeAspect="1"/>
          </p:cNvPicPr>
          <p:nvPr/>
        </p:nvPicPr>
        <p:blipFill>
          <a:blip r:embed="rId5"/>
          <a:srcRect t="23146" b="10503"/>
          <a:stretch/>
        </p:blipFill>
        <p:spPr>
          <a:xfrm>
            <a:off x="8920292" y="4682434"/>
            <a:ext cx="3271707" cy="1652419"/>
          </a:xfrm>
          <a:prstGeom prst="ellipse">
            <a:avLst/>
          </a:prstGeom>
          <a:ln>
            <a:noFill/>
          </a:ln>
          <a:effectLst>
            <a:softEdge rad="112500"/>
          </a:effectLst>
        </p:spPr>
      </p:pic>
    </p:spTree>
    <p:extLst>
      <p:ext uri="{BB962C8B-B14F-4D97-AF65-F5344CB8AC3E}">
        <p14:creationId xmlns:p14="http://schemas.microsoft.com/office/powerpoint/2010/main" val="3709200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Oval 39">
            <a:extLst>
              <a:ext uri="{FF2B5EF4-FFF2-40B4-BE49-F238E27FC236}">
                <a16:creationId xmlns:a16="http://schemas.microsoft.com/office/drawing/2014/main" id="{AEEBA82C-7631-8D59-6FF1-4D20084633B1}"/>
              </a:ext>
            </a:extLst>
          </p:cNvPr>
          <p:cNvSpPr/>
          <p:nvPr/>
        </p:nvSpPr>
        <p:spPr>
          <a:xfrm>
            <a:off x="6758068" y="-249977"/>
            <a:ext cx="7247384" cy="7374405"/>
          </a:xfrm>
          <a:prstGeom prst="ellipse">
            <a:avLst/>
          </a:prstGeom>
          <a:gradFill flip="none" rotWithShape="1">
            <a:gsLst>
              <a:gs pos="16000">
                <a:srgbClr val="0043D9">
                  <a:alpha val="52000"/>
                </a:srgbClr>
              </a:gs>
              <a:gs pos="74000">
                <a:srgbClr val="FF383E">
                  <a:alpha val="24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Image 82" descr="MUON-SlideGraph-LogoBkgnd2.png">
            <a:extLst>
              <a:ext uri="{FF2B5EF4-FFF2-40B4-BE49-F238E27FC236}">
                <a16:creationId xmlns:a16="http://schemas.microsoft.com/office/drawing/2014/main" id="{69D746D3-0D2E-A36F-F1DD-892A31ABDBFC}"/>
              </a:ext>
            </a:extLst>
          </p:cNvPr>
          <p:cNvPicPr>
            <a:picLocks noChangeAspect="1"/>
          </p:cNvPicPr>
          <p:nvPr/>
        </p:nvPicPr>
        <p:blipFill>
          <a:blip r:embed="rId3"/>
          <a:srcRect t="17199"/>
          <a:stretch/>
        </p:blipFill>
        <p:spPr>
          <a:xfrm rot="16200000">
            <a:off x="5812510" y="539225"/>
            <a:ext cx="7022460" cy="5746643"/>
          </a:xfrm>
          <a:prstGeom prst="rect">
            <a:avLst/>
          </a:prstGeom>
        </p:spPr>
      </p:pic>
      <p:sp>
        <p:nvSpPr>
          <p:cNvPr id="6" name="Rectangle 5">
            <a:extLst>
              <a:ext uri="{FF2B5EF4-FFF2-40B4-BE49-F238E27FC236}">
                <a16:creationId xmlns:a16="http://schemas.microsoft.com/office/drawing/2014/main" id="{9FC60853-DA23-3CA2-0CDD-B6639D80E63A}"/>
              </a:ext>
            </a:extLst>
          </p:cNvPr>
          <p:cNvSpPr/>
          <p:nvPr/>
        </p:nvSpPr>
        <p:spPr>
          <a:xfrm>
            <a:off x="119924" y="1514684"/>
            <a:ext cx="6330494" cy="156966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cap="small" dirty="0">
                <a:ln w="0"/>
                <a:effectLst>
                  <a:outerShdw blurRad="38100" dist="38100" dir="2700000" algn="tl">
                    <a:srgbClr val="000000">
                      <a:alpha val="43137"/>
                    </a:srgbClr>
                  </a:outerShdw>
                </a:effectLst>
              </a:rPr>
              <a:t>Thank you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cap="small" dirty="0">
                <a:ln w="0"/>
                <a:effectLst>
                  <a:outerShdw blurRad="38100" dist="38100" dir="2700000" algn="tl">
                    <a:srgbClr val="000000">
                      <a:alpha val="43137"/>
                    </a:srgbClr>
                  </a:outerShdw>
                </a:effectLst>
              </a:rPr>
              <a:t>for your attention</a:t>
            </a:r>
          </a:p>
        </p:txBody>
      </p:sp>
      <p:cxnSp>
        <p:nvCxnSpPr>
          <p:cNvPr id="8" name="Straight Connector 7">
            <a:extLst>
              <a:ext uri="{FF2B5EF4-FFF2-40B4-BE49-F238E27FC236}">
                <a16:creationId xmlns:a16="http://schemas.microsoft.com/office/drawing/2014/main" id="{B4220F6C-378E-029A-8D2E-E90860B9BB10}"/>
              </a:ext>
            </a:extLst>
          </p:cNvPr>
          <p:cNvCxnSpPr>
            <a:cxnSpLocks/>
          </p:cNvCxnSpPr>
          <p:nvPr/>
        </p:nvCxnSpPr>
        <p:spPr>
          <a:xfrm>
            <a:off x="309173" y="3297546"/>
            <a:ext cx="5760000" cy="0"/>
          </a:xfrm>
          <a:prstGeom prst="line">
            <a:avLst/>
          </a:prstGeom>
          <a:ln w="28575" cap="rnd">
            <a:gradFill flip="none" rotWithShape="1">
              <a:gsLst>
                <a:gs pos="0">
                  <a:srgbClr val="FE383F"/>
                </a:gs>
                <a:gs pos="100000">
                  <a:srgbClr val="0F41CB"/>
                </a:gs>
              </a:gsLst>
              <a:lin ang="0" scaled="1"/>
              <a:tileRect/>
            </a:gradFill>
            <a:miter lim="800000"/>
          </a:ln>
          <a:effectLst>
            <a:softEdge rad="12700"/>
          </a:effec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3EF29E7-08ED-22CD-27D2-A1C50B1E0242}"/>
              </a:ext>
            </a:extLst>
          </p:cNvPr>
          <p:cNvSpPr/>
          <p:nvPr/>
        </p:nvSpPr>
        <p:spPr>
          <a:xfrm>
            <a:off x="1525" y="6443370"/>
            <a:ext cx="6448893" cy="369332"/>
          </a:xfrm>
          <a:prstGeom prst="rect">
            <a:avLst/>
          </a:prstGeom>
          <a:noFill/>
          <a:effectLst/>
        </p:spPr>
        <p:txBody>
          <a:bodyPr wrap="square" lIns="91440" tIns="45720" rIns="91440" bIns="45720">
            <a:spAutoFit/>
          </a:bodyPr>
          <a:lstStyle/>
          <a:p>
            <a:pPr>
              <a:defRPr/>
            </a:pPr>
            <a:r>
              <a:rPr lang="en-US" b="1" i="1" dirty="0">
                <a:ln w="0"/>
                <a:effectLst>
                  <a:outerShdw blurRad="38100" dist="38100" dir="2700000" algn="tl">
                    <a:srgbClr val="000000">
                      <a:alpha val="43137"/>
                    </a:srgbClr>
                  </a:outerShdw>
                </a:effectLst>
              </a:rPr>
              <a:t>December 2024</a:t>
            </a:r>
            <a:endParaRPr lang="en-US" sz="2400" b="1" i="1" dirty="0">
              <a:ln w="0"/>
              <a:effectLst>
                <a:outerShdw blurRad="38100" dist="38100" dir="2700000" algn="tl">
                  <a:srgbClr val="000000">
                    <a:alpha val="43137"/>
                  </a:srgbClr>
                </a:outerShdw>
              </a:effectLst>
            </a:endParaRPr>
          </a:p>
        </p:txBody>
      </p:sp>
      <p:pic>
        <p:nvPicPr>
          <p:cNvPr id="13" name="Picture 12" descr="A close up of a logo&#10;&#10;Description automatically generated with low confidence">
            <a:extLst>
              <a:ext uri="{FF2B5EF4-FFF2-40B4-BE49-F238E27FC236}">
                <a16:creationId xmlns:a16="http://schemas.microsoft.com/office/drawing/2014/main" id="{8B7601E6-F0AD-C13F-2144-C96043C73889}"/>
              </a:ext>
            </a:extLst>
          </p:cNvPr>
          <p:cNvPicPr>
            <a:picLocks noChangeAspect="1"/>
          </p:cNvPicPr>
          <p:nvPr/>
        </p:nvPicPr>
        <p:blipFill>
          <a:blip r:embed="rId4"/>
          <a:stretch>
            <a:fillRect/>
          </a:stretch>
        </p:blipFill>
        <p:spPr>
          <a:xfrm>
            <a:off x="4855965" y="423110"/>
            <a:ext cx="1555119" cy="465929"/>
          </a:xfrm>
          <a:prstGeom prst="rect">
            <a:avLst/>
          </a:prstGeom>
        </p:spPr>
      </p:pic>
      <p:pic>
        <p:nvPicPr>
          <p:cNvPr id="14" name="Image 85" descr="MCC-inernational-finalV01.png">
            <a:extLst>
              <a:ext uri="{FF2B5EF4-FFF2-40B4-BE49-F238E27FC236}">
                <a16:creationId xmlns:a16="http://schemas.microsoft.com/office/drawing/2014/main" id="{7AACBD50-F1BA-D533-BCBA-487030F54825}"/>
              </a:ext>
            </a:extLst>
          </p:cNvPr>
          <p:cNvPicPr>
            <a:picLocks noChangeAspect="1"/>
          </p:cNvPicPr>
          <p:nvPr/>
        </p:nvPicPr>
        <p:blipFill>
          <a:blip r:embed="rId5"/>
          <a:stretch>
            <a:fillRect/>
          </a:stretch>
        </p:blipFill>
        <p:spPr>
          <a:xfrm>
            <a:off x="121290" y="161277"/>
            <a:ext cx="974277" cy="974277"/>
          </a:xfrm>
          <a:prstGeom prst="rect">
            <a:avLst/>
          </a:prstGeom>
        </p:spPr>
      </p:pic>
      <p:pic>
        <p:nvPicPr>
          <p:cNvPr id="15" name="Picture 14">
            <a:extLst>
              <a:ext uri="{FF2B5EF4-FFF2-40B4-BE49-F238E27FC236}">
                <a16:creationId xmlns:a16="http://schemas.microsoft.com/office/drawing/2014/main" id="{E5975B59-FB8B-4313-A8E0-E0B635DCD046}"/>
              </a:ext>
            </a:extLst>
          </p:cNvPr>
          <p:cNvPicPr>
            <a:picLocks noChangeAspect="1"/>
          </p:cNvPicPr>
          <p:nvPr/>
        </p:nvPicPr>
        <p:blipFill rotWithShape="1">
          <a:blip r:embed="rId6"/>
          <a:srcRect l="57356" t="8989" r="4397" b="5296"/>
          <a:stretch/>
        </p:blipFill>
        <p:spPr>
          <a:xfrm>
            <a:off x="1143235" y="199467"/>
            <a:ext cx="814102" cy="974277"/>
          </a:xfrm>
          <a:prstGeom prst="rect">
            <a:avLst/>
          </a:prstGeom>
        </p:spPr>
      </p:pic>
      <p:pic>
        <p:nvPicPr>
          <p:cNvPr id="18" name="Immagine 4">
            <a:extLst>
              <a:ext uri="{FF2B5EF4-FFF2-40B4-BE49-F238E27FC236}">
                <a16:creationId xmlns:a16="http://schemas.microsoft.com/office/drawing/2014/main" id="{32E9CAB9-9F69-BCB4-D66F-983C9D5999D1}"/>
              </a:ext>
            </a:extLst>
          </p:cNvPr>
          <p:cNvPicPr/>
          <p:nvPr/>
        </p:nvPicPr>
        <p:blipFill rotWithShape="1">
          <a:blip r:embed="rId7"/>
          <a:srcRect l="10338" t="16055" r="11693" b="14565"/>
          <a:stretch/>
        </p:blipFill>
        <p:spPr>
          <a:xfrm>
            <a:off x="2080035" y="320333"/>
            <a:ext cx="1160687" cy="668793"/>
          </a:xfrm>
          <a:prstGeom prst="rect">
            <a:avLst/>
          </a:prstGeom>
        </p:spPr>
      </p:pic>
      <p:pic>
        <p:nvPicPr>
          <p:cNvPr id="21" name="Picture 8" descr="A blue logo with a black background">
            <a:extLst>
              <a:ext uri="{FF2B5EF4-FFF2-40B4-BE49-F238E27FC236}">
                <a16:creationId xmlns:a16="http://schemas.microsoft.com/office/drawing/2014/main" id="{4697207F-CE7E-7F9A-A309-F933B5CA5797}"/>
              </a:ext>
            </a:extLst>
          </p:cNvPr>
          <p:cNvPicPr>
            <a:picLocks noChangeAspect="1"/>
          </p:cNvPicPr>
          <p:nvPr/>
        </p:nvPicPr>
        <p:blipFill rotWithShape="1">
          <a:blip r:embed="rId8"/>
          <a:srcRect l="21315" r="20838"/>
          <a:stretch/>
        </p:blipFill>
        <p:spPr>
          <a:xfrm>
            <a:off x="6546652" y="295472"/>
            <a:ext cx="756000" cy="735141"/>
          </a:xfrm>
          <a:prstGeom prst="rect">
            <a:avLst/>
          </a:prstGeom>
        </p:spPr>
      </p:pic>
      <p:pic>
        <p:nvPicPr>
          <p:cNvPr id="22" name="Picture 10" descr="A close-up of a logo&#10;&#10;Description automatically generated">
            <a:extLst>
              <a:ext uri="{FF2B5EF4-FFF2-40B4-BE49-F238E27FC236}">
                <a16:creationId xmlns:a16="http://schemas.microsoft.com/office/drawing/2014/main" id="{415A763D-033D-A1B8-0E02-97D2B76C7C3D}"/>
              </a:ext>
            </a:extLst>
          </p:cNvPr>
          <p:cNvPicPr>
            <a:picLocks noChangeAspect="1"/>
          </p:cNvPicPr>
          <p:nvPr/>
        </p:nvPicPr>
        <p:blipFill>
          <a:blip r:embed="rId9"/>
          <a:stretch>
            <a:fillRect/>
          </a:stretch>
        </p:blipFill>
        <p:spPr>
          <a:xfrm>
            <a:off x="3374977" y="415450"/>
            <a:ext cx="1366467" cy="525330"/>
          </a:xfrm>
          <a:prstGeom prst="rect">
            <a:avLst/>
          </a:prstGeom>
        </p:spPr>
      </p:pic>
      <p:sp>
        <p:nvSpPr>
          <p:cNvPr id="2" name="Rectangle 1">
            <a:extLst>
              <a:ext uri="{FF2B5EF4-FFF2-40B4-BE49-F238E27FC236}">
                <a16:creationId xmlns:a16="http://schemas.microsoft.com/office/drawing/2014/main" id="{B8182F7E-BA24-6290-4958-B928D26D5E3A}"/>
              </a:ext>
            </a:extLst>
          </p:cNvPr>
          <p:cNvSpPr/>
          <p:nvPr/>
        </p:nvSpPr>
        <p:spPr>
          <a:xfrm>
            <a:off x="-5061" y="5104562"/>
            <a:ext cx="6763130" cy="661463"/>
          </a:xfrm>
          <a:prstGeom prst="rect">
            <a:avLst/>
          </a:prstGeom>
          <a:noFill/>
          <a:effectLst/>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300" b="1" baseline="30000" dirty="0">
                <a:ln w="0"/>
                <a:effectLst>
                  <a:outerShdw blurRad="38100" dist="38100" dir="2700000" algn="tl">
                    <a:srgbClr val="000000">
                      <a:alpha val="43137"/>
                    </a:srgbClr>
                  </a:outerShdw>
                </a:effectLst>
              </a:rPr>
              <a:t>1</a:t>
            </a:r>
            <a:r>
              <a:rPr lang="en-US" sz="1300" b="1" dirty="0">
                <a:ln w="0"/>
                <a:effectLst>
                  <a:outerShdw blurRad="38100" dist="38100" dir="2700000" algn="tl">
                    <a:srgbClr val="000000">
                      <a:alpha val="43137"/>
                    </a:srgbClr>
                  </a:outerShdw>
                </a:effectLst>
              </a:rPr>
              <a:t>Sapienza University of Rome,   </a:t>
            </a:r>
            <a:r>
              <a:rPr lang="en-US" sz="1300" b="1" baseline="30000" dirty="0">
                <a:ln w="0"/>
                <a:effectLst>
                  <a:outerShdw blurRad="38100" dist="38100" dir="2700000" algn="tl">
                    <a:srgbClr val="000000">
                      <a:alpha val="43137"/>
                    </a:srgbClr>
                  </a:outerShdw>
                </a:effectLst>
              </a:rPr>
              <a:t>2</a:t>
            </a:r>
            <a:r>
              <a:rPr lang="en-US" sz="1300" b="1" dirty="0">
                <a:ln w="0"/>
                <a:effectLst>
                  <a:outerShdw blurRad="38100" dist="38100" dir="2700000" algn="tl">
                    <a:srgbClr val="000000">
                      <a:alpha val="43137"/>
                    </a:srgbClr>
                  </a:outerShdw>
                </a:effectLst>
              </a:rPr>
              <a:t>INFN – Genoa ,   </a:t>
            </a:r>
            <a:r>
              <a:rPr lang="en-US" sz="1300" b="1" baseline="30000" dirty="0">
                <a:ln w="0"/>
                <a:effectLst>
                  <a:outerShdw blurRad="38100" dist="38100" dir="2700000" algn="tl">
                    <a:srgbClr val="000000">
                      <a:alpha val="43137"/>
                    </a:srgbClr>
                  </a:outerShdw>
                </a:effectLst>
              </a:rPr>
              <a:t>3</a:t>
            </a:r>
            <a:r>
              <a:rPr lang="en-US" sz="1300" b="1" dirty="0">
                <a:ln w="0"/>
                <a:effectLst>
                  <a:outerShdw blurRad="38100" dist="38100" dir="2700000" algn="tl">
                    <a:srgbClr val="000000">
                      <a:alpha val="43137"/>
                    </a:srgbClr>
                  </a:outerShdw>
                </a:effectLst>
              </a:rPr>
              <a:t>INFN and University of Milan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1300" b="1" baseline="30000" dirty="0">
                <a:ln w="0"/>
                <a:effectLst>
                  <a:outerShdw blurRad="38100" dist="38100" dir="2700000" algn="tl">
                    <a:srgbClr val="000000">
                      <a:alpha val="43137"/>
                    </a:srgbClr>
                  </a:outerShdw>
                </a:effectLst>
              </a:rPr>
              <a:t>4</a:t>
            </a:r>
            <a:r>
              <a:rPr lang="en-US" sz="1300" b="1" dirty="0">
                <a:ln w="0"/>
                <a:effectLst>
                  <a:outerShdw blurRad="38100" dist="38100" dir="2700000" algn="tl">
                    <a:srgbClr val="000000">
                      <a:alpha val="43137"/>
                    </a:srgbClr>
                  </a:outerShdw>
                </a:effectLst>
              </a:rPr>
              <a:t>Tampere University,   </a:t>
            </a:r>
            <a:r>
              <a:rPr lang="en-US" sz="1300" b="1" baseline="30000" dirty="0">
                <a:ln w="0"/>
                <a:effectLst>
                  <a:outerShdw blurRad="38100" dist="38100" dir="2700000" algn="tl">
                    <a:srgbClr val="000000">
                      <a:alpha val="43137"/>
                    </a:srgbClr>
                  </a:outerShdw>
                </a:effectLst>
              </a:rPr>
              <a:t>5</a:t>
            </a:r>
            <a:r>
              <a:rPr lang="en-US" sz="1300" b="1" dirty="0">
                <a:ln w="0"/>
                <a:effectLst>
                  <a:outerShdw blurRad="38100" dist="38100" dir="2700000" algn="tl">
                    <a:srgbClr val="000000">
                      <a:alpha val="43137"/>
                    </a:srgbClr>
                  </a:outerShdw>
                </a:effectLst>
              </a:rPr>
              <a:t>CERN</a:t>
            </a:r>
          </a:p>
        </p:txBody>
      </p:sp>
      <p:sp>
        <p:nvSpPr>
          <p:cNvPr id="3" name="Rectangle 2">
            <a:extLst>
              <a:ext uri="{FF2B5EF4-FFF2-40B4-BE49-F238E27FC236}">
                <a16:creationId xmlns:a16="http://schemas.microsoft.com/office/drawing/2014/main" id="{2592CE71-3376-4823-EBE0-AA04970A5BF3}"/>
              </a:ext>
            </a:extLst>
          </p:cNvPr>
          <p:cNvSpPr/>
          <p:nvPr/>
        </p:nvSpPr>
        <p:spPr>
          <a:xfrm>
            <a:off x="1524" y="4377982"/>
            <a:ext cx="6567294" cy="646331"/>
          </a:xfrm>
          <a:prstGeom prst="rect">
            <a:avLst/>
          </a:prstGeom>
          <a:noFill/>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b="1" u="sng" kern="1200" cap="none" spc="0" dirty="0">
                <a:ln w="0"/>
                <a:effectLst>
                  <a:outerShdw blurRad="38100" dist="38100" dir="2700000" algn="tl">
                    <a:srgbClr val="000000">
                      <a:alpha val="43137"/>
                    </a:srgbClr>
                  </a:outerShdw>
                </a:effectLst>
                <a:latin typeface="+mn-lt"/>
                <a:ea typeface="+mn-ea"/>
                <a:cs typeface="+mn-cs"/>
              </a:rPr>
              <a:t>D. Novelli</a:t>
            </a:r>
            <a:r>
              <a:rPr lang="it-IT" b="1" u="sng" kern="1200" cap="none" spc="0" baseline="30000" dirty="0">
                <a:ln w="0"/>
                <a:effectLst>
                  <a:outerShdw blurRad="38100" dist="38100" dir="2700000" algn="tl">
                    <a:srgbClr val="000000">
                      <a:alpha val="43137"/>
                    </a:srgbClr>
                  </a:outerShdw>
                </a:effectLst>
                <a:latin typeface="+mn-lt"/>
                <a:ea typeface="+mn-ea"/>
                <a:cs typeface="+mn-cs"/>
              </a:rPr>
              <a:t>1</a:t>
            </a:r>
            <a:r>
              <a:rPr lang="it-IT" b="1" kern="1200" cap="none" spc="0" baseline="30000" dirty="0">
                <a:ln w="0"/>
                <a:effectLst>
                  <a:outerShdw blurRad="38100" dist="38100" dir="2700000" algn="tl">
                    <a:srgbClr val="000000">
                      <a:alpha val="43137"/>
                    </a:srgbClr>
                  </a:outerShdw>
                </a:effectLst>
                <a:latin typeface="+mn-lt"/>
                <a:ea typeface="+mn-ea"/>
                <a:cs typeface="+mn-cs"/>
              </a:rPr>
              <a:t>,2</a:t>
            </a:r>
            <a:r>
              <a:rPr lang="it-IT" b="1" kern="1200" cap="none" spc="0" dirty="0">
                <a:ln w="0"/>
                <a:effectLst>
                  <a:outerShdw blurRad="38100" dist="38100" dir="2700000" algn="tl">
                    <a:srgbClr val="000000">
                      <a:alpha val="43137"/>
                    </a:srgbClr>
                  </a:outerShdw>
                </a:effectLst>
                <a:latin typeface="+mn-lt"/>
                <a:ea typeface="+mn-ea"/>
                <a:cs typeface="+mn-cs"/>
              </a:rPr>
              <a:t>, L. Alfonso</a:t>
            </a:r>
            <a:r>
              <a:rPr lang="it-IT" b="1" baseline="30000" dirty="0">
                <a:ln w="0"/>
                <a:effectLst>
                  <a:outerShdw blurRad="38100" dist="38100" dir="2700000" algn="tl">
                    <a:srgbClr val="000000">
                      <a:alpha val="43137"/>
                    </a:srgbClr>
                  </a:outerShdw>
                </a:effectLst>
              </a:rPr>
              <a:t>2</a:t>
            </a:r>
            <a:r>
              <a:rPr lang="it-IT" b="1" kern="1200" cap="none" spc="0" dirty="0">
                <a:ln w="0"/>
                <a:effectLst>
                  <a:outerShdw blurRad="38100" dist="38100" dir="2700000" algn="tl">
                    <a:srgbClr val="000000">
                      <a:alpha val="43137"/>
                    </a:srgbClr>
                  </a:outerShdw>
                </a:effectLst>
                <a:latin typeface="+mn-lt"/>
                <a:ea typeface="+mn-ea"/>
                <a:cs typeface="+mn-cs"/>
              </a:rPr>
              <a:t>, A. Bersani</a:t>
            </a:r>
            <a:r>
              <a:rPr lang="it-IT" b="1" baseline="30000" dirty="0">
                <a:ln w="0"/>
                <a:effectLst>
                  <a:outerShdw blurRad="38100" dist="38100" dir="2700000" algn="tl">
                    <a:srgbClr val="000000">
                      <a:alpha val="43137"/>
                    </a:srgbClr>
                  </a:outerShdw>
                </a:effectLst>
              </a:rPr>
              <a:t>2</a:t>
            </a:r>
            <a:r>
              <a:rPr lang="it-IT" b="1" kern="1200" cap="none" spc="0" dirty="0">
                <a:ln w="0"/>
                <a:effectLst>
                  <a:outerShdw blurRad="38100" dist="38100" dir="2700000" algn="tl">
                    <a:srgbClr val="000000">
                      <a:alpha val="43137"/>
                    </a:srgbClr>
                  </a:outerShdw>
                </a:effectLst>
                <a:latin typeface="+mn-lt"/>
                <a:ea typeface="+mn-ea"/>
                <a:cs typeface="+mn-cs"/>
              </a:rPr>
              <a:t>, L. Bottura</a:t>
            </a:r>
            <a:r>
              <a:rPr lang="it-IT" b="1" baseline="30000" dirty="0">
                <a:ln w="0"/>
                <a:effectLst>
                  <a:outerShdw blurRad="38100" dist="38100" dir="2700000" algn="tl">
                    <a:srgbClr val="000000">
                      <a:alpha val="43137"/>
                    </a:srgbClr>
                  </a:outerShdw>
                </a:effectLst>
              </a:rPr>
              <a:t>5</a:t>
            </a:r>
            <a:r>
              <a:rPr lang="it-IT" b="1" kern="1200" cap="none" spc="0" dirty="0">
                <a:ln w="0"/>
                <a:effectLst>
                  <a:outerShdw blurRad="38100" dist="38100" dir="2700000" algn="tl">
                    <a:srgbClr val="000000">
                      <a:alpha val="43137"/>
                    </a:srgbClr>
                  </a:outerShdw>
                </a:effectLst>
                <a:latin typeface="+mn-lt"/>
                <a:ea typeface="+mn-ea"/>
                <a:cs typeface="+mn-cs"/>
              </a:rPr>
              <a:t>, B. Caiffi</a:t>
            </a:r>
            <a:r>
              <a:rPr lang="it-IT" b="1" baseline="30000" dirty="0">
                <a:ln w="0"/>
                <a:effectLst>
                  <a:outerShdw blurRad="38100" dist="38100" dir="2700000" algn="tl">
                    <a:srgbClr val="000000">
                      <a:alpha val="43137"/>
                    </a:srgbClr>
                  </a:outerShdw>
                </a:effectLst>
              </a:rPr>
              <a:t>2</a:t>
            </a:r>
            <a:r>
              <a:rPr lang="it-IT" b="1" kern="1200" cap="none" spc="0" dirty="0">
                <a:ln w="0"/>
                <a:effectLst>
                  <a:outerShdw blurRad="38100" dist="38100" dir="2700000" algn="tl">
                    <a:srgbClr val="000000">
                      <a:alpha val="43137"/>
                    </a:srgbClr>
                  </a:outerShdw>
                </a:effectLst>
                <a:latin typeface="+mn-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b="1" kern="1200" cap="none" spc="0" dirty="0">
                <a:ln w="0"/>
                <a:effectLst>
                  <a:outerShdw blurRad="38100" dist="38100" dir="2700000" algn="tl">
                    <a:srgbClr val="000000">
                      <a:alpha val="43137"/>
                    </a:srgbClr>
                  </a:outerShdw>
                </a:effectLst>
                <a:latin typeface="+mn-lt"/>
                <a:ea typeface="+mn-ea"/>
                <a:cs typeface="+mn-cs"/>
              </a:rPr>
              <a:t>S. Farinon</a:t>
            </a:r>
            <a:r>
              <a:rPr lang="it-IT" b="1" baseline="30000" dirty="0">
                <a:ln w="0"/>
                <a:effectLst>
                  <a:outerShdw blurRad="38100" dist="38100" dir="2700000" algn="tl">
                    <a:srgbClr val="000000">
                      <a:alpha val="43137"/>
                    </a:srgbClr>
                  </a:outerShdw>
                </a:effectLst>
              </a:rPr>
              <a:t>2</a:t>
            </a:r>
            <a:r>
              <a:rPr lang="it-IT" b="1" kern="1200" cap="none" spc="0" dirty="0">
                <a:ln w="0"/>
                <a:effectLst>
                  <a:outerShdw blurRad="38100" dist="38100" dir="2700000" algn="tl">
                    <a:srgbClr val="000000">
                      <a:alpha val="43137"/>
                    </a:srgbClr>
                  </a:outerShdw>
                </a:effectLst>
                <a:latin typeface="+mn-lt"/>
                <a:ea typeface="+mn-ea"/>
                <a:cs typeface="+mn-cs"/>
              </a:rPr>
              <a:t>, F. Mariani</a:t>
            </a:r>
            <a:r>
              <a:rPr lang="it-IT" b="1" baseline="30000" dirty="0">
                <a:ln w="0"/>
                <a:effectLst>
                  <a:outerShdw blurRad="38100" dist="38100" dir="2700000" algn="tl">
                    <a:srgbClr val="000000">
                      <a:alpha val="43137"/>
                    </a:srgbClr>
                  </a:outerShdw>
                </a:effectLst>
              </a:rPr>
              <a:t>1</a:t>
            </a:r>
            <a:r>
              <a:rPr lang="it-IT" b="1" kern="1200" cap="none" spc="0" dirty="0">
                <a:ln w="0"/>
                <a:effectLst>
                  <a:outerShdw blurRad="38100" dist="38100" dir="2700000" algn="tl">
                    <a:srgbClr val="000000">
                      <a:alpha val="43137"/>
                    </a:srgbClr>
                  </a:outerShdw>
                </a:effectLst>
                <a:latin typeface="+mn-lt"/>
                <a:ea typeface="+mn-ea"/>
                <a:cs typeface="+mn-cs"/>
              </a:rPr>
              <a:t>, S. Mariotto</a:t>
            </a:r>
            <a:r>
              <a:rPr lang="it-IT" b="1" baseline="30000" dirty="0">
                <a:ln w="0"/>
                <a:effectLst>
                  <a:outerShdw blurRad="38100" dist="38100" dir="2700000" algn="tl">
                    <a:srgbClr val="000000">
                      <a:alpha val="43137"/>
                    </a:srgbClr>
                  </a:outerShdw>
                </a:effectLst>
              </a:rPr>
              <a:t>3</a:t>
            </a:r>
            <a:r>
              <a:rPr lang="it-IT" b="1" kern="1200" cap="none" spc="0" dirty="0">
                <a:ln w="0"/>
                <a:effectLst>
                  <a:outerShdw blurRad="38100" dist="38100" dir="2700000" algn="tl">
                    <a:srgbClr val="000000">
                      <a:alpha val="43137"/>
                    </a:srgbClr>
                  </a:outerShdw>
                </a:effectLst>
                <a:latin typeface="+mn-lt"/>
                <a:ea typeface="+mn-ea"/>
                <a:cs typeface="+mn-cs"/>
              </a:rPr>
              <a:t> , A. Pampaloni</a:t>
            </a:r>
            <a:r>
              <a:rPr lang="it-IT" b="1" baseline="30000" dirty="0">
                <a:ln w="0"/>
                <a:effectLst>
                  <a:outerShdw blurRad="38100" dist="38100" dir="2700000" algn="tl">
                    <a:srgbClr val="000000">
                      <a:alpha val="43137"/>
                    </a:srgbClr>
                  </a:outerShdw>
                </a:effectLst>
              </a:rPr>
              <a:t>2</a:t>
            </a:r>
            <a:r>
              <a:rPr lang="it-IT" b="1" kern="1200" cap="none" spc="0" dirty="0">
                <a:ln w="0"/>
                <a:effectLst>
                  <a:outerShdw blurRad="38100" dist="38100" dir="2700000" algn="tl">
                    <a:srgbClr val="000000">
                      <a:alpha val="43137"/>
                    </a:srgbClr>
                  </a:outerShdw>
                </a:effectLst>
                <a:latin typeface="+mn-lt"/>
                <a:ea typeface="+mn-ea"/>
                <a:cs typeface="+mn-cs"/>
              </a:rPr>
              <a:t>, T. Salmi</a:t>
            </a:r>
            <a:r>
              <a:rPr lang="it-IT" b="1" baseline="30000" dirty="0">
                <a:ln w="0"/>
                <a:effectLst>
                  <a:outerShdw blurRad="38100" dist="38100" dir="2700000" algn="tl">
                    <a:srgbClr val="000000">
                      <a:alpha val="43137"/>
                    </a:srgbClr>
                  </a:outerShdw>
                </a:effectLst>
              </a:rPr>
              <a:t>4</a:t>
            </a:r>
          </a:p>
        </p:txBody>
      </p:sp>
      <p:sp>
        <p:nvSpPr>
          <p:cNvPr id="4" name="Rectangle 3">
            <a:extLst>
              <a:ext uri="{FF2B5EF4-FFF2-40B4-BE49-F238E27FC236}">
                <a16:creationId xmlns:a16="http://schemas.microsoft.com/office/drawing/2014/main" id="{B96EB447-9D7D-0DD2-F8FD-D16E62BFAB8B}"/>
              </a:ext>
            </a:extLst>
          </p:cNvPr>
          <p:cNvSpPr/>
          <p:nvPr/>
        </p:nvSpPr>
        <p:spPr>
          <a:xfrm>
            <a:off x="119924" y="3716033"/>
            <a:ext cx="6448894" cy="523220"/>
          </a:xfrm>
          <a:prstGeom prst="rect">
            <a:avLst/>
          </a:prstGeom>
          <a:noFill/>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n w="0"/>
                <a:effectLst>
                  <a:outerShdw blurRad="38100" dist="38100" dir="2700000" algn="tl">
                    <a:srgbClr val="000000">
                      <a:alpha val="43137"/>
                    </a:srgbClr>
                  </a:outerShdw>
                </a:effectLst>
              </a:rPr>
              <a:t>MuCol Italia – Torino</a:t>
            </a:r>
            <a:endParaRPr lang="it-IT" sz="2400" b="1" baseline="30000" dirty="0">
              <a:ln w="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83817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C33D6-0B92-A506-5F14-7688CC3683EE}"/>
            </a:ext>
          </a:extLst>
        </p:cNvPr>
        <p:cNvGrpSpPr/>
        <p:nvPr/>
      </p:nvGrpSpPr>
      <p:grpSpPr>
        <a:xfrm>
          <a:off x="0" y="0"/>
          <a:ext cx="0" cy="0"/>
          <a:chOff x="0" y="0"/>
          <a:chExt cx="0" cy="0"/>
        </a:xfrm>
      </p:grpSpPr>
      <p:sp>
        <p:nvSpPr>
          <p:cNvPr id="40" name="Oval 39">
            <a:extLst>
              <a:ext uri="{FF2B5EF4-FFF2-40B4-BE49-F238E27FC236}">
                <a16:creationId xmlns:a16="http://schemas.microsoft.com/office/drawing/2014/main" id="{8DC9E8D0-0CA7-ACD4-9D35-3CBE5615BAE4}"/>
              </a:ext>
            </a:extLst>
          </p:cNvPr>
          <p:cNvSpPr/>
          <p:nvPr/>
        </p:nvSpPr>
        <p:spPr>
          <a:xfrm>
            <a:off x="6758068" y="-249977"/>
            <a:ext cx="7247384" cy="7374405"/>
          </a:xfrm>
          <a:prstGeom prst="ellipse">
            <a:avLst/>
          </a:prstGeom>
          <a:gradFill flip="none" rotWithShape="1">
            <a:gsLst>
              <a:gs pos="16000">
                <a:srgbClr val="0043D9">
                  <a:alpha val="52000"/>
                </a:srgbClr>
              </a:gs>
              <a:gs pos="74000">
                <a:srgbClr val="FF383E">
                  <a:alpha val="24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Image 82" descr="MUON-SlideGraph-LogoBkgnd2.png">
            <a:extLst>
              <a:ext uri="{FF2B5EF4-FFF2-40B4-BE49-F238E27FC236}">
                <a16:creationId xmlns:a16="http://schemas.microsoft.com/office/drawing/2014/main" id="{99FC1AA2-81D2-BF6E-5AAD-0D51CA11E6C7}"/>
              </a:ext>
            </a:extLst>
          </p:cNvPr>
          <p:cNvPicPr>
            <a:picLocks noChangeAspect="1"/>
          </p:cNvPicPr>
          <p:nvPr/>
        </p:nvPicPr>
        <p:blipFill>
          <a:blip r:embed="rId3"/>
          <a:srcRect t="17199"/>
          <a:stretch/>
        </p:blipFill>
        <p:spPr>
          <a:xfrm rot="16200000">
            <a:off x="5812510" y="539225"/>
            <a:ext cx="7022460" cy="5746643"/>
          </a:xfrm>
          <a:prstGeom prst="rect">
            <a:avLst/>
          </a:prstGeom>
        </p:spPr>
      </p:pic>
      <p:sp>
        <p:nvSpPr>
          <p:cNvPr id="6" name="Rectangle 5">
            <a:extLst>
              <a:ext uri="{FF2B5EF4-FFF2-40B4-BE49-F238E27FC236}">
                <a16:creationId xmlns:a16="http://schemas.microsoft.com/office/drawing/2014/main" id="{19B87FBC-7C51-BCC3-53C5-D6D3FA076A17}"/>
              </a:ext>
            </a:extLst>
          </p:cNvPr>
          <p:cNvSpPr/>
          <p:nvPr/>
        </p:nvSpPr>
        <p:spPr>
          <a:xfrm>
            <a:off x="119924" y="1514684"/>
            <a:ext cx="6330494" cy="156966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cap="small" dirty="0">
                <a:ln w="0"/>
                <a:effectLst>
                  <a:outerShdw blurRad="38100" dist="38100" dir="2700000" algn="tl">
                    <a:srgbClr val="000000">
                      <a:alpha val="43137"/>
                    </a:srgbClr>
                  </a:outerShdw>
                </a:effectLst>
              </a:rPr>
              <a:t>Backup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cap="small" dirty="0">
                <a:ln w="0"/>
                <a:effectLst>
                  <a:outerShdw blurRad="38100" dist="38100" dir="2700000" algn="tl">
                    <a:srgbClr val="000000">
                      <a:alpha val="43137"/>
                    </a:srgbClr>
                  </a:outerShdw>
                </a:effectLst>
              </a:rPr>
              <a:t>slides</a:t>
            </a:r>
          </a:p>
        </p:txBody>
      </p:sp>
      <p:cxnSp>
        <p:nvCxnSpPr>
          <p:cNvPr id="8" name="Straight Connector 7">
            <a:extLst>
              <a:ext uri="{FF2B5EF4-FFF2-40B4-BE49-F238E27FC236}">
                <a16:creationId xmlns:a16="http://schemas.microsoft.com/office/drawing/2014/main" id="{F2A6F71A-562F-99E0-E8FA-009CBA6B8C8D}"/>
              </a:ext>
            </a:extLst>
          </p:cNvPr>
          <p:cNvCxnSpPr>
            <a:cxnSpLocks/>
          </p:cNvCxnSpPr>
          <p:nvPr/>
        </p:nvCxnSpPr>
        <p:spPr>
          <a:xfrm>
            <a:off x="309173" y="3297546"/>
            <a:ext cx="5760000" cy="0"/>
          </a:xfrm>
          <a:prstGeom prst="line">
            <a:avLst/>
          </a:prstGeom>
          <a:ln w="28575" cap="rnd">
            <a:gradFill flip="none" rotWithShape="1">
              <a:gsLst>
                <a:gs pos="0">
                  <a:srgbClr val="FE383F"/>
                </a:gs>
                <a:gs pos="100000">
                  <a:srgbClr val="0F41CB"/>
                </a:gs>
              </a:gsLst>
              <a:lin ang="0" scaled="1"/>
              <a:tileRect/>
            </a:gradFill>
            <a:miter lim="800000"/>
          </a:ln>
          <a:effectLst>
            <a:softEdge rad="12700"/>
          </a:effec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BC21209-F806-150A-3B4D-490C71B496CD}"/>
              </a:ext>
            </a:extLst>
          </p:cNvPr>
          <p:cNvSpPr/>
          <p:nvPr/>
        </p:nvSpPr>
        <p:spPr>
          <a:xfrm>
            <a:off x="1525" y="6443370"/>
            <a:ext cx="6448893" cy="369332"/>
          </a:xfrm>
          <a:prstGeom prst="rect">
            <a:avLst/>
          </a:prstGeom>
          <a:noFill/>
          <a:effectLst/>
        </p:spPr>
        <p:txBody>
          <a:bodyPr wrap="square" lIns="91440" tIns="45720" rIns="91440" bIns="45720">
            <a:spAutoFit/>
          </a:bodyPr>
          <a:lstStyle/>
          <a:p>
            <a:pPr>
              <a:defRPr/>
            </a:pPr>
            <a:r>
              <a:rPr lang="en-US" b="1" i="1" dirty="0">
                <a:ln w="0"/>
                <a:effectLst>
                  <a:outerShdw blurRad="38100" dist="38100" dir="2700000" algn="tl">
                    <a:srgbClr val="000000">
                      <a:alpha val="43137"/>
                    </a:srgbClr>
                  </a:outerShdw>
                </a:effectLst>
              </a:rPr>
              <a:t>December 2024</a:t>
            </a:r>
            <a:endParaRPr lang="en-US" sz="2400" b="1" i="1" dirty="0">
              <a:ln w="0"/>
              <a:effectLst>
                <a:outerShdw blurRad="38100" dist="38100" dir="2700000" algn="tl">
                  <a:srgbClr val="000000">
                    <a:alpha val="43137"/>
                  </a:srgbClr>
                </a:outerShdw>
              </a:effectLst>
            </a:endParaRPr>
          </a:p>
        </p:txBody>
      </p:sp>
      <p:pic>
        <p:nvPicPr>
          <p:cNvPr id="13" name="Picture 12" descr="A close up of a logo&#10;&#10;Description automatically generated with low confidence">
            <a:extLst>
              <a:ext uri="{FF2B5EF4-FFF2-40B4-BE49-F238E27FC236}">
                <a16:creationId xmlns:a16="http://schemas.microsoft.com/office/drawing/2014/main" id="{81F13846-06E8-22E3-4630-2A0A2149D706}"/>
              </a:ext>
            </a:extLst>
          </p:cNvPr>
          <p:cNvPicPr>
            <a:picLocks noChangeAspect="1"/>
          </p:cNvPicPr>
          <p:nvPr/>
        </p:nvPicPr>
        <p:blipFill>
          <a:blip r:embed="rId4"/>
          <a:stretch>
            <a:fillRect/>
          </a:stretch>
        </p:blipFill>
        <p:spPr>
          <a:xfrm>
            <a:off x="4855965" y="423110"/>
            <a:ext cx="1555119" cy="465929"/>
          </a:xfrm>
          <a:prstGeom prst="rect">
            <a:avLst/>
          </a:prstGeom>
        </p:spPr>
      </p:pic>
      <p:pic>
        <p:nvPicPr>
          <p:cNvPr id="14" name="Image 85" descr="MCC-inernational-finalV01.png">
            <a:extLst>
              <a:ext uri="{FF2B5EF4-FFF2-40B4-BE49-F238E27FC236}">
                <a16:creationId xmlns:a16="http://schemas.microsoft.com/office/drawing/2014/main" id="{650DC03F-E5A5-10A6-DA99-1869E0E11BDB}"/>
              </a:ext>
            </a:extLst>
          </p:cNvPr>
          <p:cNvPicPr>
            <a:picLocks noChangeAspect="1"/>
          </p:cNvPicPr>
          <p:nvPr/>
        </p:nvPicPr>
        <p:blipFill>
          <a:blip r:embed="rId5"/>
          <a:stretch>
            <a:fillRect/>
          </a:stretch>
        </p:blipFill>
        <p:spPr>
          <a:xfrm>
            <a:off x="121290" y="161277"/>
            <a:ext cx="974277" cy="974277"/>
          </a:xfrm>
          <a:prstGeom prst="rect">
            <a:avLst/>
          </a:prstGeom>
        </p:spPr>
      </p:pic>
      <p:pic>
        <p:nvPicPr>
          <p:cNvPr id="15" name="Picture 14">
            <a:extLst>
              <a:ext uri="{FF2B5EF4-FFF2-40B4-BE49-F238E27FC236}">
                <a16:creationId xmlns:a16="http://schemas.microsoft.com/office/drawing/2014/main" id="{143B5915-DD65-72C2-2385-35E62E2D2AA0}"/>
              </a:ext>
            </a:extLst>
          </p:cNvPr>
          <p:cNvPicPr>
            <a:picLocks noChangeAspect="1"/>
          </p:cNvPicPr>
          <p:nvPr/>
        </p:nvPicPr>
        <p:blipFill rotWithShape="1">
          <a:blip r:embed="rId6"/>
          <a:srcRect l="57356" t="8989" r="4397" b="5296"/>
          <a:stretch/>
        </p:blipFill>
        <p:spPr>
          <a:xfrm>
            <a:off x="1143235" y="199467"/>
            <a:ext cx="814102" cy="974277"/>
          </a:xfrm>
          <a:prstGeom prst="rect">
            <a:avLst/>
          </a:prstGeom>
        </p:spPr>
      </p:pic>
      <p:pic>
        <p:nvPicPr>
          <p:cNvPr id="18" name="Immagine 4">
            <a:extLst>
              <a:ext uri="{FF2B5EF4-FFF2-40B4-BE49-F238E27FC236}">
                <a16:creationId xmlns:a16="http://schemas.microsoft.com/office/drawing/2014/main" id="{14612AB1-7977-E6C4-77B7-BA305DB976A2}"/>
              </a:ext>
            </a:extLst>
          </p:cNvPr>
          <p:cNvPicPr/>
          <p:nvPr/>
        </p:nvPicPr>
        <p:blipFill rotWithShape="1">
          <a:blip r:embed="rId7"/>
          <a:srcRect l="10338" t="16055" r="11693" b="14565"/>
          <a:stretch/>
        </p:blipFill>
        <p:spPr>
          <a:xfrm>
            <a:off x="2080035" y="320333"/>
            <a:ext cx="1160687" cy="668793"/>
          </a:xfrm>
          <a:prstGeom prst="rect">
            <a:avLst/>
          </a:prstGeom>
        </p:spPr>
      </p:pic>
      <p:pic>
        <p:nvPicPr>
          <p:cNvPr id="21" name="Picture 8" descr="A blue logo with a black background">
            <a:extLst>
              <a:ext uri="{FF2B5EF4-FFF2-40B4-BE49-F238E27FC236}">
                <a16:creationId xmlns:a16="http://schemas.microsoft.com/office/drawing/2014/main" id="{0C2A4AC4-0961-7DDD-A2CB-A801FB73C5B4}"/>
              </a:ext>
            </a:extLst>
          </p:cNvPr>
          <p:cNvPicPr>
            <a:picLocks noChangeAspect="1"/>
          </p:cNvPicPr>
          <p:nvPr/>
        </p:nvPicPr>
        <p:blipFill rotWithShape="1">
          <a:blip r:embed="rId8"/>
          <a:srcRect l="21315" r="20838"/>
          <a:stretch/>
        </p:blipFill>
        <p:spPr>
          <a:xfrm>
            <a:off x="6546652" y="295472"/>
            <a:ext cx="756000" cy="735141"/>
          </a:xfrm>
          <a:prstGeom prst="rect">
            <a:avLst/>
          </a:prstGeom>
        </p:spPr>
      </p:pic>
      <p:pic>
        <p:nvPicPr>
          <p:cNvPr id="22" name="Picture 10" descr="A close-up of a logo&#10;&#10;Description automatically generated">
            <a:extLst>
              <a:ext uri="{FF2B5EF4-FFF2-40B4-BE49-F238E27FC236}">
                <a16:creationId xmlns:a16="http://schemas.microsoft.com/office/drawing/2014/main" id="{A0BDAD1E-61C8-36E6-2D91-BB38DFDF8A24}"/>
              </a:ext>
            </a:extLst>
          </p:cNvPr>
          <p:cNvPicPr>
            <a:picLocks noChangeAspect="1"/>
          </p:cNvPicPr>
          <p:nvPr/>
        </p:nvPicPr>
        <p:blipFill>
          <a:blip r:embed="rId9"/>
          <a:stretch>
            <a:fillRect/>
          </a:stretch>
        </p:blipFill>
        <p:spPr>
          <a:xfrm>
            <a:off x="3374977" y="415450"/>
            <a:ext cx="1366467" cy="525330"/>
          </a:xfrm>
          <a:prstGeom prst="rect">
            <a:avLst/>
          </a:prstGeom>
        </p:spPr>
      </p:pic>
      <p:sp>
        <p:nvSpPr>
          <p:cNvPr id="2" name="Rectangle 1">
            <a:extLst>
              <a:ext uri="{FF2B5EF4-FFF2-40B4-BE49-F238E27FC236}">
                <a16:creationId xmlns:a16="http://schemas.microsoft.com/office/drawing/2014/main" id="{C6298ADF-171F-69B1-FA62-7044F86EFC60}"/>
              </a:ext>
            </a:extLst>
          </p:cNvPr>
          <p:cNvSpPr/>
          <p:nvPr/>
        </p:nvSpPr>
        <p:spPr>
          <a:xfrm>
            <a:off x="-5061" y="5104562"/>
            <a:ext cx="6763130" cy="661463"/>
          </a:xfrm>
          <a:prstGeom prst="rect">
            <a:avLst/>
          </a:prstGeom>
          <a:noFill/>
          <a:effectLst/>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300" b="1" baseline="30000" dirty="0">
                <a:ln w="0"/>
                <a:effectLst>
                  <a:outerShdw blurRad="38100" dist="38100" dir="2700000" algn="tl">
                    <a:srgbClr val="000000">
                      <a:alpha val="43137"/>
                    </a:srgbClr>
                  </a:outerShdw>
                </a:effectLst>
              </a:rPr>
              <a:t>1</a:t>
            </a:r>
            <a:r>
              <a:rPr lang="en-US" sz="1300" b="1" dirty="0">
                <a:ln w="0"/>
                <a:effectLst>
                  <a:outerShdw blurRad="38100" dist="38100" dir="2700000" algn="tl">
                    <a:srgbClr val="000000">
                      <a:alpha val="43137"/>
                    </a:srgbClr>
                  </a:outerShdw>
                </a:effectLst>
              </a:rPr>
              <a:t>Sapienza University of Rome,   </a:t>
            </a:r>
            <a:r>
              <a:rPr lang="en-US" sz="1300" b="1" baseline="30000" dirty="0">
                <a:ln w="0"/>
                <a:effectLst>
                  <a:outerShdw blurRad="38100" dist="38100" dir="2700000" algn="tl">
                    <a:srgbClr val="000000">
                      <a:alpha val="43137"/>
                    </a:srgbClr>
                  </a:outerShdw>
                </a:effectLst>
              </a:rPr>
              <a:t>2</a:t>
            </a:r>
            <a:r>
              <a:rPr lang="en-US" sz="1300" b="1" dirty="0">
                <a:ln w="0"/>
                <a:effectLst>
                  <a:outerShdw blurRad="38100" dist="38100" dir="2700000" algn="tl">
                    <a:srgbClr val="000000">
                      <a:alpha val="43137"/>
                    </a:srgbClr>
                  </a:outerShdw>
                </a:effectLst>
              </a:rPr>
              <a:t>INFN – Genoa ,   </a:t>
            </a:r>
            <a:r>
              <a:rPr lang="en-US" sz="1300" b="1" baseline="30000" dirty="0">
                <a:ln w="0"/>
                <a:effectLst>
                  <a:outerShdw blurRad="38100" dist="38100" dir="2700000" algn="tl">
                    <a:srgbClr val="000000">
                      <a:alpha val="43137"/>
                    </a:srgbClr>
                  </a:outerShdw>
                </a:effectLst>
              </a:rPr>
              <a:t>3</a:t>
            </a:r>
            <a:r>
              <a:rPr lang="en-US" sz="1300" b="1" dirty="0">
                <a:ln w="0"/>
                <a:effectLst>
                  <a:outerShdw blurRad="38100" dist="38100" dir="2700000" algn="tl">
                    <a:srgbClr val="000000">
                      <a:alpha val="43137"/>
                    </a:srgbClr>
                  </a:outerShdw>
                </a:effectLst>
              </a:rPr>
              <a:t>INFN and University of Milan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1300" b="1" baseline="30000" dirty="0">
                <a:ln w="0"/>
                <a:effectLst>
                  <a:outerShdw blurRad="38100" dist="38100" dir="2700000" algn="tl">
                    <a:srgbClr val="000000">
                      <a:alpha val="43137"/>
                    </a:srgbClr>
                  </a:outerShdw>
                </a:effectLst>
              </a:rPr>
              <a:t>4</a:t>
            </a:r>
            <a:r>
              <a:rPr lang="en-US" sz="1300" b="1" dirty="0">
                <a:ln w="0"/>
                <a:effectLst>
                  <a:outerShdw blurRad="38100" dist="38100" dir="2700000" algn="tl">
                    <a:srgbClr val="000000">
                      <a:alpha val="43137"/>
                    </a:srgbClr>
                  </a:outerShdw>
                </a:effectLst>
              </a:rPr>
              <a:t>Tampere University,   </a:t>
            </a:r>
            <a:r>
              <a:rPr lang="en-US" sz="1300" b="1" baseline="30000" dirty="0">
                <a:ln w="0"/>
                <a:effectLst>
                  <a:outerShdw blurRad="38100" dist="38100" dir="2700000" algn="tl">
                    <a:srgbClr val="000000">
                      <a:alpha val="43137"/>
                    </a:srgbClr>
                  </a:outerShdw>
                </a:effectLst>
              </a:rPr>
              <a:t>5</a:t>
            </a:r>
            <a:r>
              <a:rPr lang="en-US" sz="1300" b="1" dirty="0">
                <a:ln w="0"/>
                <a:effectLst>
                  <a:outerShdw blurRad="38100" dist="38100" dir="2700000" algn="tl">
                    <a:srgbClr val="000000">
                      <a:alpha val="43137"/>
                    </a:srgbClr>
                  </a:outerShdw>
                </a:effectLst>
              </a:rPr>
              <a:t>CERN</a:t>
            </a:r>
          </a:p>
        </p:txBody>
      </p:sp>
      <p:sp>
        <p:nvSpPr>
          <p:cNvPr id="3" name="Rectangle 2">
            <a:extLst>
              <a:ext uri="{FF2B5EF4-FFF2-40B4-BE49-F238E27FC236}">
                <a16:creationId xmlns:a16="http://schemas.microsoft.com/office/drawing/2014/main" id="{FBE7B91D-D8E4-98D8-FCAF-34ED954A96EB}"/>
              </a:ext>
            </a:extLst>
          </p:cNvPr>
          <p:cNvSpPr/>
          <p:nvPr/>
        </p:nvSpPr>
        <p:spPr>
          <a:xfrm>
            <a:off x="1524" y="4377982"/>
            <a:ext cx="6567294" cy="646331"/>
          </a:xfrm>
          <a:prstGeom prst="rect">
            <a:avLst/>
          </a:prstGeom>
          <a:noFill/>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b="1" u="sng" kern="1200" cap="none" spc="0" dirty="0">
                <a:ln w="0"/>
                <a:effectLst>
                  <a:outerShdw blurRad="38100" dist="38100" dir="2700000" algn="tl">
                    <a:srgbClr val="000000">
                      <a:alpha val="43137"/>
                    </a:srgbClr>
                  </a:outerShdw>
                </a:effectLst>
                <a:latin typeface="+mn-lt"/>
                <a:ea typeface="+mn-ea"/>
                <a:cs typeface="+mn-cs"/>
              </a:rPr>
              <a:t>D. Novelli</a:t>
            </a:r>
            <a:r>
              <a:rPr lang="it-IT" b="1" u="sng" kern="1200" cap="none" spc="0" baseline="30000" dirty="0">
                <a:ln w="0"/>
                <a:effectLst>
                  <a:outerShdw blurRad="38100" dist="38100" dir="2700000" algn="tl">
                    <a:srgbClr val="000000">
                      <a:alpha val="43137"/>
                    </a:srgbClr>
                  </a:outerShdw>
                </a:effectLst>
                <a:latin typeface="+mn-lt"/>
                <a:ea typeface="+mn-ea"/>
                <a:cs typeface="+mn-cs"/>
              </a:rPr>
              <a:t>1</a:t>
            </a:r>
            <a:r>
              <a:rPr lang="it-IT" b="1" kern="1200" cap="none" spc="0" baseline="30000" dirty="0">
                <a:ln w="0"/>
                <a:effectLst>
                  <a:outerShdw blurRad="38100" dist="38100" dir="2700000" algn="tl">
                    <a:srgbClr val="000000">
                      <a:alpha val="43137"/>
                    </a:srgbClr>
                  </a:outerShdw>
                </a:effectLst>
                <a:latin typeface="+mn-lt"/>
                <a:ea typeface="+mn-ea"/>
                <a:cs typeface="+mn-cs"/>
              </a:rPr>
              <a:t>,2</a:t>
            </a:r>
            <a:r>
              <a:rPr lang="it-IT" b="1" kern="1200" cap="none" spc="0" dirty="0">
                <a:ln w="0"/>
                <a:effectLst>
                  <a:outerShdw blurRad="38100" dist="38100" dir="2700000" algn="tl">
                    <a:srgbClr val="000000">
                      <a:alpha val="43137"/>
                    </a:srgbClr>
                  </a:outerShdw>
                </a:effectLst>
                <a:latin typeface="+mn-lt"/>
                <a:ea typeface="+mn-ea"/>
                <a:cs typeface="+mn-cs"/>
              </a:rPr>
              <a:t>, L. Alfonso</a:t>
            </a:r>
            <a:r>
              <a:rPr lang="it-IT" b="1" baseline="30000" dirty="0">
                <a:ln w="0"/>
                <a:effectLst>
                  <a:outerShdw blurRad="38100" dist="38100" dir="2700000" algn="tl">
                    <a:srgbClr val="000000">
                      <a:alpha val="43137"/>
                    </a:srgbClr>
                  </a:outerShdw>
                </a:effectLst>
              </a:rPr>
              <a:t>2</a:t>
            </a:r>
            <a:r>
              <a:rPr lang="it-IT" b="1" kern="1200" cap="none" spc="0" dirty="0">
                <a:ln w="0"/>
                <a:effectLst>
                  <a:outerShdw blurRad="38100" dist="38100" dir="2700000" algn="tl">
                    <a:srgbClr val="000000">
                      <a:alpha val="43137"/>
                    </a:srgbClr>
                  </a:outerShdw>
                </a:effectLst>
                <a:latin typeface="+mn-lt"/>
                <a:ea typeface="+mn-ea"/>
                <a:cs typeface="+mn-cs"/>
              </a:rPr>
              <a:t>, A. Bersani</a:t>
            </a:r>
            <a:r>
              <a:rPr lang="it-IT" b="1" baseline="30000" dirty="0">
                <a:ln w="0"/>
                <a:effectLst>
                  <a:outerShdw blurRad="38100" dist="38100" dir="2700000" algn="tl">
                    <a:srgbClr val="000000">
                      <a:alpha val="43137"/>
                    </a:srgbClr>
                  </a:outerShdw>
                </a:effectLst>
              </a:rPr>
              <a:t>2</a:t>
            </a:r>
            <a:r>
              <a:rPr lang="it-IT" b="1" kern="1200" cap="none" spc="0" dirty="0">
                <a:ln w="0"/>
                <a:effectLst>
                  <a:outerShdw blurRad="38100" dist="38100" dir="2700000" algn="tl">
                    <a:srgbClr val="000000">
                      <a:alpha val="43137"/>
                    </a:srgbClr>
                  </a:outerShdw>
                </a:effectLst>
                <a:latin typeface="+mn-lt"/>
                <a:ea typeface="+mn-ea"/>
                <a:cs typeface="+mn-cs"/>
              </a:rPr>
              <a:t>, L. Bottura</a:t>
            </a:r>
            <a:r>
              <a:rPr lang="it-IT" b="1" baseline="30000" dirty="0">
                <a:ln w="0"/>
                <a:effectLst>
                  <a:outerShdw blurRad="38100" dist="38100" dir="2700000" algn="tl">
                    <a:srgbClr val="000000">
                      <a:alpha val="43137"/>
                    </a:srgbClr>
                  </a:outerShdw>
                </a:effectLst>
              </a:rPr>
              <a:t>5</a:t>
            </a:r>
            <a:r>
              <a:rPr lang="it-IT" b="1" kern="1200" cap="none" spc="0" dirty="0">
                <a:ln w="0"/>
                <a:effectLst>
                  <a:outerShdw blurRad="38100" dist="38100" dir="2700000" algn="tl">
                    <a:srgbClr val="000000">
                      <a:alpha val="43137"/>
                    </a:srgbClr>
                  </a:outerShdw>
                </a:effectLst>
                <a:latin typeface="+mn-lt"/>
                <a:ea typeface="+mn-ea"/>
                <a:cs typeface="+mn-cs"/>
              </a:rPr>
              <a:t>, B. Caiffi</a:t>
            </a:r>
            <a:r>
              <a:rPr lang="it-IT" b="1" baseline="30000" dirty="0">
                <a:ln w="0"/>
                <a:effectLst>
                  <a:outerShdw blurRad="38100" dist="38100" dir="2700000" algn="tl">
                    <a:srgbClr val="000000">
                      <a:alpha val="43137"/>
                    </a:srgbClr>
                  </a:outerShdw>
                </a:effectLst>
              </a:rPr>
              <a:t>2</a:t>
            </a:r>
            <a:r>
              <a:rPr lang="it-IT" b="1" kern="1200" cap="none" spc="0" dirty="0">
                <a:ln w="0"/>
                <a:effectLst>
                  <a:outerShdw blurRad="38100" dist="38100" dir="2700000" algn="tl">
                    <a:srgbClr val="000000">
                      <a:alpha val="43137"/>
                    </a:srgbClr>
                  </a:outerShdw>
                </a:effectLst>
                <a:latin typeface="+mn-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b="1" kern="1200" cap="none" spc="0" dirty="0">
                <a:ln w="0"/>
                <a:effectLst>
                  <a:outerShdw blurRad="38100" dist="38100" dir="2700000" algn="tl">
                    <a:srgbClr val="000000">
                      <a:alpha val="43137"/>
                    </a:srgbClr>
                  </a:outerShdw>
                </a:effectLst>
                <a:latin typeface="+mn-lt"/>
                <a:ea typeface="+mn-ea"/>
                <a:cs typeface="+mn-cs"/>
              </a:rPr>
              <a:t>S. Farinon</a:t>
            </a:r>
            <a:r>
              <a:rPr lang="it-IT" b="1" baseline="30000" dirty="0">
                <a:ln w="0"/>
                <a:effectLst>
                  <a:outerShdw blurRad="38100" dist="38100" dir="2700000" algn="tl">
                    <a:srgbClr val="000000">
                      <a:alpha val="43137"/>
                    </a:srgbClr>
                  </a:outerShdw>
                </a:effectLst>
              </a:rPr>
              <a:t>2</a:t>
            </a:r>
            <a:r>
              <a:rPr lang="it-IT" b="1" kern="1200" cap="none" spc="0" dirty="0">
                <a:ln w="0"/>
                <a:effectLst>
                  <a:outerShdw blurRad="38100" dist="38100" dir="2700000" algn="tl">
                    <a:srgbClr val="000000">
                      <a:alpha val="43137"/>
                    </a:srgbClr>
                  </a:outerShdw>
                </a:effectLst>
                <a:latin typeface="+mn-lt"/>
                <a:ea typeface="+mn-ea"/>
                <a:cs typeface="+mn-cs"/>
              </a:rPr>
              <a:t>, F. Mariani</a:t>
            </a:r>
            <a:r>
              <a:rPr lang="it-IT" b="1" baseline="30000" dirty="0">
                <a:ln w="0"/>
                <a:effectLst>
                  <a:outerShdw blurRad="38100" dist="38100" dir="2700000" algn="tl">
                    <a:srgbClr val="000000">
                      <a:alpha val="43137"/>
                    </a:srgbClr>
                  </a:outerShdw>
                </a:effectLst>
              </a:rPr>
              <a:t>1</a:t>
            </a:r>
            <a:r>
              <a:rPr lang="it-IT" b="1" kern="1200" cap="none" spc="0" dirty="0">
                <a:ln w="0"/>
                <a:effectLst>
                  <a:outerShdw blurRad="38100" dist="38100" dir="2700000" algn="tl">
                    <a:srgbClr val="000000">
                      <a:alpha val="43137"/>
                    </a:srgbClr>
                  </a:outerShdw>
                </a:effectLst>
                <a:latin typeface="+mn-lt"/>
                <a:ea typeface="+mn-ea"/>
                <a:cs typeface="+mn-cs"/>
              </a:rPr>
              <a:t>, S. Mariotto</a:t>
            </a:r>
            <a:r>
              <a:rPr lang="it-IT" b="1" baseline="30000" dirty="0">
                <a:ln w="0"/>
                <a:effectLst>
                  <a:outerShdw blurRad="38100" dist="38100" dir="2700000" algn="tl">
                    <a:srgbClr val="000000">
                      <a:alpha val="43137"/>
                    </a:srgbClr>
                  </a:outerShdw>
                </a:effectLst>
              </a:rPr>
              <a:t>3</a:t>
            </a:r>
            <a:r>
              <a:rPr lang="it-IT" b="1" kern="1200" cap="none" spc="0" dirty="0">
                <a:ln w="0"/>
                <a:effectLst>
                  <a:outerShdw blurRad="38100" dist="38100" dir="2700000" algn="tl">
                    <a:srgbClr val="000000">
                      <a:alpha val="43137"/>
                    </a:srgbClr>
                  </a:outerShdw>
                </a:effectLst>
                <a:latin typeface="+mn-lt"/>
                <a:ea typeface="+mn-ea"/>
                <a:cs typeface="+mn-cs"/>
              </a:rPr>
              <a:t> , A. Pampaloni</a:t>
            </a:r>
            <a:r>
              <a:rPr lang="it-IT" b="1" baseline="30000" dirty="0">
                <a:ln w="0"/>
                <a:effectLst>
                  <a:outerShdw blurRad="38100" dist="38100" dir="2700000" algn="tl">
                    <a:srgbClr val="000000">
                      <a:alpha val="43137"/>
                    </a:srgbClr>
                  </a:outerShdw>
                </a:effectLst>
              </a:rPr>
              <a:t>2</a:t>
            </a:r>
            <a:r>
              <a:rPr lang="it-IT" b="1" kern="1200" cap="none" spc="0" dirty="0">
                <a:ln w="0"/>
                <a:effectLst>
                  <a:outerShdw blurRad="38100" dist="38100" dir="2700000" algn="tl">
                    <a:srgbClr val="000000">
                      <a:alpha val="43137"/>
                    </a:srgbClr>
                  </a:outerShdw>
                </a:effectLst>
                <a:latin typeface="+mn-lt"/>
                <a:ea typeface="+mn-ea"/>
                <a:cs typeface="+mn-cs"/>
              </a:rPr>
              <a:t>, T. Salmi</a:t>
            </a:r>
            <a:r>
              <a:rPr lang="it-IT" b="1" baseline="30000" dirty="0">
                <a:ln w="0"/>
                <a:effectLst>
                  <a:outerShdw blurRad="38100" dist="38100" dir="2700000" algn="tl">
                    <a:srgbClr val="000000">
                      <a:alpha val="43137"/>
                    </a:srgbClr>
                  </a:outerShdw>
                </a:effectLst>
              </a:rPr>
              <a:t>4</a:t>
            </a:r>
          </a:p>
        </p:txBody>
      </p:sp>
      <p:sp>
        <p:nvSpPr>
          <p:cNvPr id="4" name="Rectangle 3">
            <a:extLst>
              <a:ext uri="{FF2B5EF4-FFF2-40B4-BE49-F238E27FC236}">
                <a16:creationId xmlns:a16="http://schemas.microsoft.com/office/drawing/2014/main" id="{FA9310C0-F006-A2E6-787C-356138B7E2E5}"/>
              </a:ext>
            </a:extLst>
          </p:cNvPr>
          <p:cNvSpPr/>
          <p:nvPr/>
        </p:nvSpPr>
        <p:spPr>
          <a:xfrm>
            <a:off x="119924" y="3716033"/>
            <a:ext cx="6448894" cy="523220"/>
          </a:xfrm>
          <a:prstGeom prst="rect">
            <a:avLst/>
          </a:prstGeom>
          <a:noFill/>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n w="0"/>
                <a:effectLst>
                  <a:outerShdw blurRad="38100" dist="38100" dir="2700000" algn="tl">
                    <a:srgbClr val="000000">
                      <a:alpha val="43137"/>
                    </a:srgbClr>
                  </a:outerShdw>
                </a:effectLst>
              </a:rPr>
              <a:t>MuCol Italia – Torino</a:t>
            </a:r>
            <a:endParaRPr lang="it-IT" sz="2400" b="1" baseline="30000" dirty="0">
              <a:ln w="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82871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0F7B91-7C75-BBDE-FD8B-8F568AA2887F}"/>
              </a:ext>
            </a:extLst>
          </p:cNvPr>
          <p:cNvSpPr>
            <a:spLocks noGrp="1"/>
          </p:cNvSpPr>
          <p:nvPr>
            <p:ph type="sldNum" sz="quarter" idx="4"/>
          </p:nvPr>
        </p:nvSpPr>
        <p:spPr/>
        <p:txBody>
          <a:bodyPr/>
          <a:lstStyle/>
          <a:p>
            <a:fld id="{A16AB2F8-5338-F742-A59E-35F5B82165E6}" type="slidenum">
              <a:rPr lang="en-GB" smtClean="0"/>
              <a:pPr/>
              <a:t>23</a:t>
            </a:fld>
            <a:endParaRPr lang="en-GB" dirty="0"/>
          </a:p>
        </p:txBody>
      </p:sp>
      <p:sp>
        <p:nvSpPr>
          <p:cNvPr id="4" name="Title 2">
            <a:extLst>
              <a:ext uri="{FF2B5EF4-FFF2-40B4-BE49-F238E27FC236}">
                <a16:creationId xmlns:a16="http://schemas.microsoft.com/office/drawing/2014/main" id="{516FE211-E292-4D8C-3F43-B9CF45498DC1}"/>
              </a:ext>
            </a:extLst>
          </p:cNvPr>
          <p:cNvSpPr>
            <a:spLocks noGrp="1"/>
          </p:cNvSpPr>
          <p:nvPr>
            <p:ph type="title"/>
          </p:nvPr>
        </p:nvSpPr>
        <p:spPr>
          <a:xfrm>
            <a:off x="2188923" y="186465"/>
            <a:ext cx="8091814" cy="681159"/>
          </a:xfrm>
          <a:prstGeom prst="rect">
            <a:avLst/>
          </a:prstGeom>
        </p:spPr>
        <p:txBody>
          <a:body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HTS dipole A-B Plots</a:t>
            </a:r>
            <a:endParaRPr lang="en-GB" cap="small" dirty="0"/>
          </a:p>
        </p:txBody>
      </p:sp>
      <p:pic>
        <p:nvPicPr>
          <p:cNvPr id="3" name="Picture 19">
            <a:extLst>
              <a:ext uri="{FF2B5EF4-FFF2-40B4-BE49-F238E27FC236}">
                <a16:creationId xmlns:a16="http://schemas.microsoft.com/office/drawing/2014/main" id="{F04CCA67-D26B-70A9-C60C-17DD98EDEA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122809" y="1130852"/>
            <a:ext cx="4801781" cy="3750152"/>
          </a:xfrm>
          <a:prstGeom prst="rect">
            <a:avLst/>
          </a:prstGeom>
        </p:spPr>
      </p:pic>
      <p:pic>
        <p:nvPicPr>
          <p:cNvPr id="5" name="Picture 20">
            <a:extLst>
              <a:ext uri="{FF2B5EF4-FFF2-40B4-BE49-F238E27FC236}">
                <a16:creationId xmlns:a16="http://schemas.microsoft.com/office/drawing/2014/main" id="{2D5CFFDF-C1EC-FCA0-03AD-EF740CBA39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276964" y="1132795"/>
            <a:ext cx="4801102" cy="3746266"/>
          </a:xfrm>
          <a:prstGeom prst="rect">
            <a:avLst/>
          </a:prstGeom>
        </p:spPr>
      </p:pic>
      <p:sp>
        <p:nvSpPr>
          <p:cNvPr id="6" name="CasellaDiTesto 81">
            <a:extLst>
              <a:ext uri="{FF2B5EF4-FFF2-40B4-BE49-F238E27FC236}">
                <a16:creationId xmlns:a16="http://schemas.microsoft.com/office/drawing/2014/main" id="{43CDF962-4895-27DD-5161-73E1DF391F88}"/>
              </a:ext>
            </a:extLst>
          </p:cNvPr>
          <p:cNvSpPr txBox="1"/>
          <p:nvPr/>
        </p:nvSpPr>
        <p:spPr>
          <a:xfrm>
            <a:off x="3293388" y="5109763"/>
            <a:ext cx="5643059" cy="923330"/>
          </a:xfrm>
          <a:prstGeom prst="rect">
            <a:avLst/>
          </a:prstGeom>
          <a:noFill/>
        </p:spPr>
        <p:txBody>
          <a:bodyPr wrap="square">
            <a:spAutoFit/>
          </a:bodyPr>
          <a:lstStyle/>
          <a:p>
            <a:pPr algn="ctr">
              <a:buClr>
                <a:schemeClr val="bg1">
                  <a:lumMod val="50000"/>
                </a:schemeClr>
              </a:buClr>
            </a:pPr>
            <a:r>
              <a:rPr lang="en-US" dirty="0">
                <a:latin typeface="Calibri" panose="020F0502020204030204" pitchFamily="34" charset="0"/>
                <a:ea typeface="Calibri" panose="020F0502020204030204" pitchFamily="34" charset="0"/>
                <a:cs typeface="Calibri" panose="020F0502020204030204" pitchFamily="34" charset="0"/>
              </a:rPr>
              <a:t>The curves shown in the plots are the limit curves, </a:t>
            </a:r>
          </a:p>
          <a:p>
            <a:pPr algn="ctr">
              <a:buClr>
                <a:schemeClr val="bg1">
                  <a:lumMod val="50000"/>
                </a:schemeClr>
              </a:buClr>
            </a:pPr>
            <a:r>
              <a:rPr lang="en-US" dirty="0">
                <a:latin typeface="Calibri" panose="020F0502020204030204" pitchFamily="34" charset="0"/>
                <a:ea typeface="Calibri" panose="020F0502020204030204" pitchFamily="34" charset="0"/>
                <a:cs typeface="Calibri" panose="020F0502020204030204" pitchFamily="34" charset="0"/>
              </a:rPr>
              <a:t>i.e., for each aperture value the strictest limit is taken, excluding the limit for insulated magnets.</a:t>
            </a:r>
          </a:p>
        </p:txBody>
      </p:sp>
      <mc:AlternateContent xmlns:mc="http://schemas.openxmlformats.org/markup-compatibility/2006" xmlns:a14="http://schemas.microsoft.com/office/drawing/2010/main">
        <mc:Choice Requires="a14">
          <p:sp>
            <p:nvSpPr>
              <p:cNvPr id="7" name="CasellaDiTesto 85">
                <a:extLst>
                  <a:ext uri="{FF2B5EF4-FFF2-40B4-BE49-F238E27FC236}">
                    <a16:creationId xmlns:a16="http://schemas.microsoft.com/office/drawing/2014/main" id="{806F8BAC-6533-C4CF-9450-71BE56A2A461}"/>
                  </a:ext>
                </a:extLst>
              </p:cNvPr>
              <p:cNvSpPr txBox="1"/>
              <p:nvPr/>
            </p:nvSpPr>
            <p:spPr>
              <a:xfrm>
                <a:off x="4642898" y="4142234"/>
                <a:ext cx="1382685" cy="343812"/>
              </a:xfrm>
              <a:prstGeom prst="rect">
                <a:avLst/>
              </a:prstGeom>
              <a:noFill/>
            </p:spPr>
            <p:txBody>
              <a:bodyPr wrap="square">
                <a:spAutoFit/>
              </a:bodyPr>
              <a:lstStyle/>
              <a:p>
                <a14:m>
                  <m:oMath xmlns:m="http://schemas.openxmlformats.org/officeDocument/2006/math">
                    <m:sSub>
                      <m:sSubPr>
                        <m:ctrlPr>
                          <a:rPr lang="it-IT" sz="1500" b="1" i="1" dirty="0" smtClean="0">
                            <a:latin typeface="Cambria Math" panose="02040503050406030204" pitchFamily="18" charset="0"/>
                            <a:ea typeface="Calibri" panose="020F0502020204030204" pitchFamily="34" charset="0"/>
                            <a:cs typeface="Calibri" panose="020F0502020204030204" pitchFamily="34" charset="0"/>
                          </a:rPr>
                        </m:ctrlPr>
                      </m:sSubPr>
                      <m:e>
                        <m:r>
                          <a:rPr lang="it-IT" sz="1500" b="1" i="0" dirty="0" smtClean="0">
                            <a:latin typeface="Cambria Math" panose="02040503050406030204" pitchFamily="18" charset="0"/>
                            <a:ea typeface="Calibri" panose="020F0502020204030204" pitchFamily="34" charset="0"/>
                            <a:cs typeface="Calibri" panose="020F0502020204030204" pitchFamily="34" charset="0"/>
                          </a:rPr>
                          <m:t>𝐓</m:t>
                        </m:r>
                      </m:e>
                      <m:sub>
                        <m:r>
                          <a:rPr lang="it-IT" sz="1500" b="1" i="0" dirty="0" smtClean="0">
                            <a:latin typeface="Cambria Math" panose="02040503050406030204" pitchFamily="18" charset="0"/>
                            <a:ea typeface="Calibri" panose="020F0502020204030204" pitchFamily="34" charset="0"/>
                            <a:cs typeface="Calibri" panose="020F0502020204030204" pitchFamily="34" charset="0"/>
                          </a:rPr>
                          <m:t>𝐨𝐩</m:t>
                        </m:r>
                      </m:sub>
                    </m:sSub>
                    <m:r>
                      <a:rPr lang="it-IT" sz="1500" b="1" i="0" dirty="0" smtClean="0">
                        <a:latin typeface="Cambria Math" panose="02040503050406030204" pitchFamily="18" charset="0"/>
                        <a:ea typeface="Calibri" panose="020F0502020204030204" pitchFamily="34" charset="0"/>
                        <a:cs typeface="Calibri" panose="020F0502020204030204" pitchFamily="34" charset="0"/>
                      </a:rPr>
                      <m:t> </m:t>
                    </m:r>
                  </m:oMath>
                </a14:m>
                <a:r>
                  <a:rPr lang="it-IT" sz="1500" b="1" dirty="0" err="1">
                    <a:latin typeface="Calibri" panose="020F0502020204030204" pitchFamily="34" charset="0"/>
                    <a:ea typeface="Calibri" panose="020F0502020204030204" pitchFamily="34" charset="0"/>
                    <a:cs typeface="Calibri" panose="020F0502020204030204" pitchFamily="34" charset="0"/>
                  </a:rPr>
                  <a:t>reduction</a:t>
                </a:r>
                <a:endParaRPr lang="it-IT" sz="1500" b="1" dirty="0">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7" name="CasellaDiTesto 85">
                <a:extLst>
                  <a:ext uri="{FF2B5EF4-FFF2-40B4-BE49-F238E27FC236}">
                    <a16:creationId xmlns:a16="http://schemas.microsoft.com/office/drawing/2014/main" id="{806F8BAC-6533-C4CF-9450-71BE56A2A461}"/>
                  </a:ext>
                </a:extLst>
              </p:cNvPr>
              <p:cNvSpPr txBox="1">
                <a:spLocks noRot="1" noChangeAspect="1" noMove="1" noResize="1" noEditPoints="1" noAdjustHandles="1" noChangeArrowheads="1" noChangeShapeType="1" noTextEdit="1"/>
              </p:cNvSpPr>
              <p:nvPr/>
            </p:nvSpPr>
            <p:spPr>
              <a:xfrm>
                <a:off x="4642898" y="4142234"/>
                <a:ext cx="1382685" cy="343812"/>
              </a:xfrm>
              <a:prstGeom prst="rect">
                <a:avLst/>
              </a:prstGeom>
              <a:blipFill>
                <a:blip r:embed="rId6"/>
                <a:stretch>
                  <a:fillRect t="-3571" b="-14286"/>
                </a:stretch>
              </a:blipFill>
            </p:spPr>
            <p:txBody>
              <a:bodyPr/>
              <a:lstStyle/>
              <a:p>
                <a:r>
                  <a:rPr lang="en-GB">
                    <a:noFill/>
                  </a:rPr>
                  <a:t> </a:t>
                </a:r>
              </a:p>
            </p:txBody>
          </p:sp>
        </mc:Fallback>
      </mc:AlternateContent>
      <p:sp>
        <p:nvSpPr>
          <p:cNvPr id="8" name="CasellaDiTesto 87">
            <a:extLst>
              <a:ext uri="{FF2B5EF4-FFF2-40B4-BE49-F238E27FC236}">
                <a16:creationId xmlns:a16="http://schemas.microsoft.com/office/drawing/2014/main" id="{C4FF2624-CD9C-9132-1A80-0A75FF5379B1}"/>
              </a:ext>
            </a:extLst>
          </p:cNvPr>
          <p:cNvSpPr txBox="1"/>
          <p:nvPr/>
        </p:nvSpPr>
        <p:spPr>
          <a:xfrm>
            <a:off x="9392934" y="1662605"/>
            <a:ext cx="1230439" cy="553998"/>
          </a:xfrm>
          <a:prstGeom prst="rect">
            <a:avLst/>
          </a:prstGeom>
          <a:noFill/>
        </p:spPr>
        <p:txBody>
          <a:bodyPr wrap="square">
            <a:spAutoFit/>
          </a:bodyPr>
          <a:lstStyle/>
          <a:p>
            <a:r>
              <a:rPr lang="it-IT" sz="1500" b="1" dirty="0">
                <a:latin typeface="Calibri" panose="020F0502020204030204" pitchFamily="34" charset="0"/>
                <a:ea typeface="Calibri" panose="020F0502020204030204" pitchFamily="34" charset="0"/>
                <a:cs typeface="Calibri" panose="020F0502020204030204" pitchFamily="34" charset="0"/>
              </a:rPr>
              <a:t>Cost</a:t>
            </a:r>
          </a:p>
          <a:p>
            <a:r>
              <a:rPr lang="en-US" sz="1500" b="1" dirty="0">
                <a:latin typeface="Calibri" panose="020F0502020204030204" pitchFamily="34" charset="0"/>
                <a:ea typeface="Calibri" panose="020F0502020204030204" pitchFamily="34" charset="0"/>
                <a:cs typeface="Calibri" panose="020F0502020204030204" pitchFamily="34" charset="0"/>
              </a:rPr>
              <a:t>reduction</a:t>
            </a:r>
          </a:p>
        </p:txBody>
      </p:sp>
      <p:cxnSp>
        <p:nvCxnSpPr>
          <p:cNvPr id="9" name="Connettore 2 89">
            <a:extLst>
              <a:ext uri="{FF2B5EF4-FFF2-40B4-BE49-F238E27FC236}">
                <a16:creationId xmlns:a16="http://schemas.microsoft.com/office/drawing/2014/main" id="{E9473100-1B75-891A-DFBD-E0DADAF92DE8}"/>
              </a:ext>
            </a:extLst>
          </p:cNvPr>
          <p:cNvCxnSpPr>
            <a:cxnSpLocks/>
          </p:cNvCxnSpPr>
          <p:nvPr/>
        </p:nvCxnSpPr>
        <p:spPr>
          <a:xfrm>
            <a:off x="4714898" y="4135928"/>
            <a:ext cx="1061070" cy="630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Connettore 2 93">
            <a:extLst>
              <a:ext uri="{FF2B5EF4-FFF2-40B4-BE49-F238E27FC236}">
                <a16:creationId xmlns:a16="http://schemas.microsoft.com/office/drawing/2014/main" id="{71A2B4F8-6AF7-A066-7DDA-3608D0E33276}"/>
              </a:ext>
            </a:extLst>
          </p:cNvPr>
          <p:cNvCxnSpPr>
            <a:cxnSpLocks/>
          </p:cNvCxnSpPr>
          <p:nvPr/>
        </p:nvCxnSpPr>
        <p:spPr>
          <a:xfrm flipV="1">
            <a:off x="7710886" y="1892884"/>
            <a:ext cx="1637305" cy="64388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CasellaDiTesto 97">
            <a:extLst>
              <a:ext uri="{FF2B5EF4-FFF2-40B4-BE49-F238E27FC236}">
                <a16:creationId xmlns:a16="http://schemas.microsoft.com/office/drawing/2014/main" id="{BDA7685F-D1E4-CD97-695C-E7966545A5F5}"/>
              </a:ext>
            </a:extLst>
          </p:cNvPr>
          <p:cNvSpPr txBox="1"/>
          <p:nvPr/>
        </p:nvSpPr>
        <p:spPr>
          <a:xfrm>
            <a:off x="9075956" y="5078233"/>
            <a:ext cx="2357197" cy="923330"/>
          </a:xfrm>
          <a:prstGeom prst="rect">
            <a:avLst/>
          </a:prstGeom>
          <a:noFill/>
          <a:ln>
            <a:solidFill>
              <a:schemeClr val="tx1">
                <a:lumMod val="65000"/>
                <a:lumOff val="35000"/>
              </a:schemeClr>
            </a:solidFill>
          </a:ln>
        </p:spPr>
        <p:txBody>
          <a:bodyPr wrap="square">
            <a:spAutoFit/>
          </a:bodyPr>
          <a:lstStyle/>
          <a:p>
            <a:pPr algn="ctr"/>
            <a:r>
              <a:rPr lang="en-CH" dirty="0">
                <a:latin typeface="Calibri" panose="020F0502020204030204" pitchFamily="34" charset="0"/>
                <a:ea typeface="Calibri" panose="020F0502020204030204" pitchFamily="34" charset="0"/>
                <a:cs typeface="Calibri" panose="020F0502020204030204" pitchFamily="34" charset="0"/>
              </a:rPr>
              <a:t>A reduction of HTS cost will result in wider design A-B range</a:t>
            </a:r>
          </a:p>
        </p:txBody>
      </p:sp>
      <p:sp>
        <p:nvSpPr>
          <p:cNvPr id="12" name="CasellaDiTesto 98">
            <a:extLst>
              <a:ext uri="{FF2B5EF4-FFF2-40B4-BE49-F238E27FC236}">
                <a16:creationId xmlns:a16="http://schemas.microsoft.com/office/drawing/2014/main" id="{387B8676-0A0C-91EB-6FB4-145425413B9C}"/>
              </a:ext>
            </a:extLst>
          </p:cNvPr>
          <p:cNvSpPr txBox="1"/>
          <p:nvPr/>
        </p:nvSpPr>
        <p:spPr>
          <a:xfrm>
            <a:off x="758847" y="5000617"/>
            <a:ext cx="2357197" cy="1200329"/>
          </a:xfrm>
          <a:prstGeom prst="rect">
            <a:avLst/>
          </a:prstGeom>
          <a:noFill/>
          <a:ln>
            <a:solidFill>
              <a:schemeClr val="tx1">
                <a:lumMod val="65000"/>
                <a:lumOff val="35000"/>
              </a:schemeClr>
            </a:solidFill>
          </a:ln>
        </p:spPr>
        <p:txBody>
          <a:bodyPr wrap="square">
            <a:spAutoFit/>
          </a:bodyPr>
          <a:lstStyle/>
          <a:p>
            <a:pPr algn="ctr"/>
            <a:r>
              <a:rPr lang="en-CH" dirty="0">
                <a:latin typeface="Calibri" panose="020F0502020204030204" pitchFamily="34" charset="0"/>
                <a:ea typeface="Calibri" panose="020F0502020204030204" pitchFamily="34" charset="0"/>
                <a:cs typeface="Calibri" panose="020F0502020204030204" pitchFamily="34" charset="0"/>
              </a:rPr>
              <a:t>A reduction of </a:t>
            </a:r>
            <a:r>
              <a:rPr lang="it-IT" dirty="0">
                <a:latin typeface="Calibri" panose="020F0502020204030204" pitchFamily="34" charset="0"/>
                <a:ea typeface="Calibri" panose="020F0502020204030204" pitchFamily="34" charset="0"/>
                <a:cs typeface="Calibri" panose="020F0502020204030204" pitchFamily="34" charset="0"/>
              </a:rPr>
              <a:t>operating temperature </a:t>
            </a:r>
            <a:r>
              <a:rPr lang="en-CH" dirty="0">
                <a:latin typeface="Calibri" panose="020F0502020204030204" pitchFamily="34" charset="0"/>
                <a:ea typeface="Calibri" panose="020F0502020204030204" pitchFamily="34" charset="0"/>
                <a:cs typeface="Calibri" panose="020F0502020204030204" pitchFamily="34" charset="0"/>
              </a:rPr>
              <a:t>will result in wider design A-B range</a:t>
            </a:r>
          </a:p>
        </p:txBody>
      </p:sp>
      <p:sp>
        <p:nvSpPr>
          <p:cNvPr id="21" name="Oval 32">
            <a:extLst>
              <a:ext uri="{FF2B5EF4-FFF2-40B4-BE49-F238E27FC236}">
                <a16:creationId xmlns:a16="http://schemas.microsoft.com/office/drawing/2014/main" id="{C9C749B8-3805-52DA-F7CA-EAA2D5AE1080}"/>
              </a:ext>
            </a:extLst>
          </p:cNvPr>
          <p:cNvSpPr/>
          <p:nvPr/>
        </p:nvSpPr>
        <p:spPr>
          <a:xfrm>
            <a:off x="4372708" y="2937042"/>
            <a:ext cx="144000" cy="144000"/>
          </a:xfrm>
          <a:prstGeom prst="ellipse">
            <a:avLst/>
          </a:prstGeom>
          <a:solidFill>
            <a:srgbClr val="FFFF00"/>
          </a:solidFill>
          <a:ln>
            <a:noFill/>
          </a:ln>
          <a:effectLst>
            <a:glow rad="63500">
              <a:srgbClr val="B4B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32">
            <a:extLst>
              <a:ext uri="{FF2B5EF4-FFF2-40B4-BE49-F238E27FC236}">
                <a16:creationId xmlns:a16="http://schemas.microsoft.com/office/drawing/2014/main" id="{2577EE04-9FC0-3E03-17E5-6D2B94F951AA}"/>
              </a:ext>
            </a:extLst>
          </p:cNvPr>
          <p:cNvSpPr/>
          <p:nvPr/>
        </p:nvSpPr>
        <p:spPr>
          <a:xfrm>
            <a:off x="3394421" y="1348580"/>
            <a:ext cx="144000" cy="144000"/>
          </a:xfrm>
          <a:prstGeom prst="ellipse">
            <a:avLst/>
          </a:prstGeom>
          <a:solidFill>
            <a:srgbClr val="FFFF00"/>
          </a:solidFill>
          <a:ln>
            <a:noFill/>
          </a:ln>
          <a:effectLst>
            <a:glow rad="63500">
              <a:srgbClr val="B4B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asellaDiTesto 27">
            <a:extLst>
              <a:ext uri="{FF2B5EF4-FFF2-40B4-BE49-F238E27FC236}">
                <a16:creationId xmlns:a16="http://schemas.microsoft.com/office/drawing/2014/main" id="{65046588-F4B2-96C9-D842-840A2F03DF45}"/>
              </a:ext>
            </a:extLst>
          </p:cNvPr>
          <p:cNvSpPr txBox="1"/>
          <p:nvPr/>
        </p:nvSpPr>
        <p:spPr>
          <a:xfrm>
            <a:off x="4400035" y="2694511"/>
            <a:ext cx="1794701" cy="278173"/>
          </a:xfrm>
          <a:prstGeom prst="rect">
            <a:avLst/>
          </a:prstGeom>
          <a:noFill/>
        </p:spPr>
        <p:txBody>
          <a:bodyPr wrap="square" rtlCol="0">
            <a:spAutoFit/>
          </a:bodyPr>
          <a:lstStyle/>
          <a:p>
            <a:r>
              <a:rPr lang="en-GB" sz="1200" dirty="0">
                <a:highlight>
                  <a:srgbClr val="FFDB69"/>
                </a:highlight>
                <a:latin typeface="Calibri" panose="020F0502020204030204" pitchFamily="34" charset="0"/>
                <a:ea typeface="Calibri" panose="020F0502020204030204" pitchFamily="34" charset="0"/>
                <a:cs typeface="Calibri" panose="020F0502020204030204" pitchFamily="34" charset="0"/>
              </a:rPr>
              <a:t>ARC [16T, 140 mm]</a:t>
            </a:r>
          </a:p>
        </p:txBody>
      </p:sp>
      <p:sp>
        <p:nvSpPr>
          <p:cNvPr id="24" name="CasellaDiTesto 34">
            <a:extLst>
              <a:ext uri="{FF2B5EF4-FFF2-40B4-BE49-F238E27FC236}">
                <a16:creationId xmlns:a16="http://schemas.microsoft.com/office/drawing/2014/main" id="{4698DCD2-AB40-D270-4969-EBB57F3C54D0}"/>
              </a:ext>
            </a:extLst>
          </p:cNvPr>
          <p:cNvSpPr txBox="1"/>
          <p:nvPr/>
        </p:nvSpPr>
        <p:spPr>
          <a:xfrm>
            <a:off x="3394421" y="1458112"/>
            <a:ext cx="1354850" cy="276999"/>
          </a:xfrm>
          <a:prstGeom prst="rect">
            <a:avLst/>
          </a:prstGeom>
          <a:noFill/>
        </p:spPr>
        <p:txBody>
          <a:bodyPr wrap="square" rtlCol="0">
            <a:spAutoFit/>
          </a:bodyPr>
          <a:lstStyle/>
          <a:p>
            <a:r>
              <a:rPr lang="en-GB" sz="1200" dirty="0">
                <a:highlight>
                  <a:srgbClr val="FFDB69"/>
                </a:highlight>
              </a:rPr>
              <a:t>IR [10T, 300 mm]</a:t>
            </a:r>
          </a:p>
        </p:txBody>
      </p:sp>
      <p:sp>
        <p:nvSpPr>
          <p:cNvPr id="25" name="Oval 32">
            <a:extLst>
              <a:ext uri="{FF2B5EF4-FFF2-40B4-BE49-F238E27FC236}">
                <a16:creationId xmlns:a16="http://schemas.microsoft.com/office/drawing/2014/main" id="{3AA6E11D-CEB8-810E-5762-20E562952A79}"/>
              </a:ext>
            </a:extLst>
          </p:cNvPr>
          <p:cNvSpPr/>
          <p:nvPr/>
        </p:nvSpPr>
        <p:spPr>
          <a:xfrm>
            <a:off x="9222098" y="2937042"/>
            <a:ext cx="144000" cy="144000"/>
          </a:xfrm>
          <a:prstGeom prst="ellipse">
            <a:avLst/>
          </a:prstGeom>
          <a:solidFill>
            <a:srgbClr val="FFFF00"/>
          </a:solidFill>
          <a:ln>
            <a:noFill/>
          </a:ln>
          <a:effectLst>
            <a:glow rad="63500">
              <a:srgbClr val="B4B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32">
            <a:extLst>
              <a:ext uri="{FF2B5EF4-FFF2-40B4-BE49-F238E27FC236}">
                <a16:creationId xmlns:a16="http://schemas.microsoft.com/office/drawing/2014/main" id="{E0A0C47C-AEBE-6DF3-0919-86D803B26EEA}"/>
              </a:ext>
            </a:extLst>
          </p:cNvPr>
          <p:cNvSpPr/>
          <p:nvPr/>
        </p:nvSpPr>
        <p:spPr>
          <a:xfrm>
            <a:off x="8243811" y="1348580"/>
            <a:ext cx="144000" cy="144000"/>
          </a:xfrm>
          <a:prstGeom prst="ellipse">
            <a:avLst/>
          </a:prstGeom>
          <a:solidFill>
            <a:srgbClr val="FFFF00"/>
          </a:solidFill>
          <a:ln>
            <a:noFill/>
          </a:ln>
          <a:effectLst>
            <a:glow rad="63500">
              <a:srgbClr val="B4B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asellaDiTesto 27">
            <a:extLst>
              <a:ext uri="{FF2B5EF4-FFF2-40B4-BE49-F238E27FC236}">
                <a16:creationId xmlns:a16="http://schemas.microsoft.com/office/drawing/2014/main" id="{835D2AF0-EBC5-10F5-DE74-0FDD7177E93B}"/>
              </a:ext>
            </a:extLst>
          </p:cNvPr>
          <p:cNvSpPr txBox="1"/>
          <p:nvPr/>
        </p:nvSpPr>
        <p:spPr>
          <a:xfrm>
            <a:off x="9249425" y="2694511"/>
            <a:ext cx="1794701" cy="278173"/>
          </a:xfrm>
          <a:prstGeom prst="rect">
            <a:avLst/>
          </a:prstGeom>
          <a:noFill/>
        </p:spPr>
        <p:txBody>
          <a:bodyPr wrap="square" rtlCol="0">
            <a:spAutoFit/>
          </a:bodyPr>
          <a:lstStyle/>
          <a:p>
            <a:r>
              <a:rPr lang="en-GB" sz="1200" dirty="0">
                <a:highlight>
                  <a:srgbClr val="FFDB69"/>
                </a:highlight>
                <a:latin typeface="Calibri" panose="020F0502020204030204" pitchFamily="34" charset="0"/>
                <a:ea typeface="Calibri" panose="020F0502020204030204" pitchFamily="34" charset="0"/>
                <a:cs typeface="Calibri" panose="020F0502020204030204" pitchFamily="34" charset="0"/>
              </a:rPr>
              <a:t>ARC [16T, 140 mm]</a:t>
            </a:r>
          </a:p>
        </p:txBody>
      </p:sp>
      <p:sp>
        <p:nvSpPr>
          <p:cNvPr id="28" name="CasellaDiTesto 34">
            <a:extLst>
              <a:ext uri="{FF2B5EF4-FFF2-40B4-BE49-F238E27FC236}">
                <a16:creationId xmlns:a16="http://schemas.microsoft.com/office/drawing/2014/main" id="{D45B140B-43AB-62EF-577D-A75811B5C12B}"/>
              </a:ext>
            </a:extLst>
          </p:cNvPr>
          <p:cNvSpPr txBox="1"/>
          <p:nvPr/>
        </p:nvSpPr>
        <p:spPr>
          <a:xfrm>
            <a:off x="8243811" y="1458112"/>
            <a:ext cx="1354850" cy="276999"/>
          </a:xfrm>
          <a:prstGeom prst="rect">
            <a:avLst/>
          </a:prstGeom>
          <a:noFill/>
        </p:spPr>
        <p:txBody>
          <a:bodyPr wrap="square" rtlCol="0">
            <a:spAutoFit/>
          </a:bodyPr>
          <a:lstStyle/>
          <a:p>
            <a:r>
              <a:rPr lang="en-GB" sz="1200" dirty="0">
                <a:highlight>
                  <a:srgbClr val="FFDB69"/>
                </a:highlight>
              </a:rPr>
              <a:t>IR [10T, 300 mm]</a:t>
            </a:r>
          </a:p>
        </p:txBody>
      </p:sp>
    </p:spTree>
    <p:extLst>
      <p:ext uri="{BB962C8B-B14F-4D97-AF65-F5344CB8AC3E}">
        <p14:creationId xmlns:p14="http://schemas.microsoft.com/office/powerpoint/2010/main" val="118265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0F7B91-7C75-BBDE-FD8B-8F568AA2887F}"/>
              </a:ext>
            </a:extLst>
          </p:cNvPr>
          <p:cNvSpPr>
            <a:spLocks noGrp="1"/>
          </p:cNvSpPr>
          <p:nvPr>
            <p:ph type="sldNum" sz="quarter" idx="4"/>
          </p:nvPr>
        </p:nvSpPr>
        <p:spPr/>
        <p:txBody>
          <a:bodyPr/>
          <a:lstStyle/>
          <a:p>
            <a:fld id="{A16AB2F8-5338-F742-A59E-35F5B82165E6}" type="slidenum">
              <a:rPr lang="en-GB" smtClean="0"/>
              <a:pPr/>
              <a:t>24</a:t>
            </a:fld>
            <a:endParaRPr lang="en-GB" dirty="0"/>
          </a:p>
        </p:txBody>
      </p:sp>
      <p:sp>
        <p:nvSpPr>
          <p:cNvPr id="4" name="Title 2">
            <a:extLst>
              <a:ext uri="{FF2B5EF4-FFF2-40B4-BE49-F238E27FC236}">
                <a16:creationId xmlns:a16="http://schemas.microsoft.com/office/drawing/2014/main" id="{516FE211-E292-4D8C-3F43-B9CF45498DC1}"/>
              </a:ext>
            </a:extLst>
          </p:cNvPr>
          <p:cNvSpPr>
            <a:spLocks noGrp="1"/>
          </p:cNvSpPr>
          <p:nvPr>
            <p:ph type="title"/>
          </p:nvPr>
        </p:nvSpPr>
        <p:spPr>
          <a:xfrm>
            <a:off x="2188923" y="186465"/>
            <a:ext cx="8091814" cy="681159"/>
          </a:xfrm>
          <a:prstGeom prst="rect">
            <a:avLst/>
          </a:prstGeom>
        </p:spPr>
        <p:txBody>
          <a:body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HTS quadrupole A-B Plots</a:t>
            </a:r>
            <a:endParaRPr lang="en-GB" cap="small" dirty="0"/>
          </a:p>
        </p:txBody>
      </p:sp>
      <p:pic>
        <p:nvPicPr>
          <p:cNvPr id="3" name="Picture 19">
            <a:extLst>
              <a:ext uri="{FF2B5EF4-FFF2-40B4-BE49-F238E27FC236}">
                <a16:creationId xmlns:a16="http://schemas.microsoft.com/office/drawing/2014/main" id="{8C311952-064A-5D38-1CBE-F4EDF6DD5B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113936" y="1147935"/>
            <a:ext cx="4801781" cy="3715985"/>
          </a:xfrm>
          <a:prstGeom prst="rect">
            <a:avLst/>
          </a:prstGeom>
        </p:spPr>
      </p:pic>
      <p:pic>
        <p:nvPicPr>
          <p:cNvPr id="5" name="Picture 20">
            <a:extLst>
              <a:ext uri="{FF2B5EF4-FFF2-40B4-BE49-F238E27FC236}">
                <a16:creationId xmlns:a16="http://schemas.microsoft.com/office/drawing/2014/main" id="{061DBBF5-51FB-952B-8D31-AE4854E3BB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276964" y="1144695"/>
            <a:ext cx="4801102" cy="3722466"/>
          </a:xfrm>
          <a:prstGeom prst="rect">
            <a:avLst/>
          </a:prstGeom>
        </p:spPr>
      </p:pic>
      <p:sp>
        <p:nvSpPr>
          <p:cNvPr id="6" name="CasellaDiTesto 41">
            <a:extLst>
              <a:ext uri="{FF2B5EF4-FFF2-40B4-BE49-F238E27FC236}">
                <a16:creationId xmlns:a16="http://schemas.microsoft.com/office/drawing/2014/main" id="{A67D537E-F46E-2672-4A03-A581932F815D}"/>
              </a:ext>
            </a:extLst>
          </p:cNvPr>
          <p:cNvSpPr txBox="1"/>
          <p:nvPr/>
        </p:nvSpPr>
        <p:spPr>
          <a:xfrm>
            <a:off x="9075956" y="5078233"/>
            <a:ext cx="2357197" cy="923330"/>
          </a:xfrm>
          <a:prstGeom prst="rect">
            <a:avLst/>
          </a:prstGeom>
          <a:noFill/>
          <a:ln>
            <a:solidFill>
              <a:schemeClr val="tx1">
                <a:lumMod val="65000"/>
                <a:lumOff val="35000"/>
              </a:schemeClr>
            </a:solidFill>
          </a:ln>
        </p:spPr>
        <p:txBody>
          <a:bodyPr wrap="square">
            <a:spAutoFit/>
          </a:bodyPr>
          <a:lstStyle/>
          <a:p>
            <a:pPr algn="ctr"/>
            <a:r>
              <a:rPr lang="en-CH" dirty="0">
                <a:latin typeface="Calibri" panose="020F0502020204030204" pitchFamily="34" charset="0"/>
                <a:ea typeface="Calibri" panose="020F0502020204030204" pitchFamily="34" charset="0"/>
                <a:cs typeface="Calibri" panose="020F0502020204030204" pitchFamily="34" charset="0"/>
              </a:rPr>
              <a:t>A reduction of HTS cost will result in wider design A-B range</a:t>
            </a:r>
          </a:p>
        </p:txBody>
      </p:sp>
      <p:sp>
        <p:nvSpPr>
          <p:cNvPr id="7" name="CasellaDiTesto 42">
            <a:extLst>
              <a:ext uri="{FF2B5EF4-FFF2-40B4-BE49-F238E27FC236}">
                <a16:creationId xmlns:a16="http://schemas.microsoft.com/office/drawing/2014/main" id="{9AF83E4C-DC16-9F3B-2809-ACB68228C5E1}"/>
              </a:ext>
            </a:extLst>
          </p:cNvPr>
          <p:cNvSpPr txBox="1"/>
          <p:nvPr/>
        </p:nvSpPr>
        <p:spPr>
          <a:xfrm>
            <a:off x="758847" y="5000617"/>
            <a:ext cx="2357197" cy="1200329"/>
          </a:xfrm>
          <a:prstGeom prst="rect">
            <a:avLst/>
          </a:prstGeom>
          <a:noFill/>
          <a:ln>
            <a:solidFill>
              <a:schemeClr val="tx1">
                <a:lumMod val="65000"/>
                <a:lumOff val="35000"/>
              </a:schemeClr>
            </a:solidFill>
          </a:ln>
        </p:spPr>
        <p:txBody>
          <a:bodyPr wrap="square">
            <a:spAutoFit/>
          </a:bodyPr>
          <a:lstStyle/>
          <a:p>
            <a:pPr algn="ctr"/>
            <a:r>
              <a:rPr lang="en-CH" dirty="0">
                <a:latin typeface="Calibri" panose="020F0502020204030204" pitchFamily="34" charset="0"/>
                <a:ea typeface="Calibri" panose="020F0502020204030204" pitchFamily="34" charset="0"/>
                <a:cs typeface="Calibri" panose="020F0502020204030204" pitchFamily="34" charset="0"/>
              </a:rPr>
              <a:t>A reduction of </a:t>
            </a:r>
            <a:r>
              <a:rPr lang="it-IT" dirty="0">
                <a:latin typeface="Calibri" panose="020F0502020204030204" pitchFamily="34" charset="0"/>
                <a:ea typeface="Calibri" panose="020F0502020204030204" pitchFamily="34" charset="0"/>
                <a:cs typeface="Calibri" panose="020F0502020204030204" pitchFamily="34" charset="0"/>
              </a:rPr>
              <a:t>operating temperature </a:t>
            </a:r>
            <a:r>
              <a:rPr lang="en-CH" dirty="0">
                <a:latin typeface="Calibri" panose="020F0502020204030204" pitchFamily="34" charset="0"/>
                <a:ea typeface="Calibri" panose="020F0502020204030204" pitchFamily="34" charset="0"/>
                <a:cs typeface="Calibri" panose="020F0502020204030204" pitchFamily="34" charset="0"/>
              </a:rPr>
              <a:t>will result in wider design A-B range</a:t>
            </a:r>
          </a:p>
        </p:txBody>
      </p:sp>
      <mc:AlternateContent xmlns:mc="http://schemas.openxmlformats.org/markup-compatibility/2006" xmlns:a14="http://schemas.microsoft.com/office/drawing/2010/main">
        <mc:Choice Requires="a14">
          <p:sp>
            <p:nvSpPr>
              <p:cNvPr id="8" name="CasellaDiTesto 43">
                <a:extLst>
                  <a:ext uri="{FF2B5EF4-FFF2-40B4-BE49-F238E27FC236}">
                    <a16:creationId xmlns:a16="http://schemas.microsoft.com/office/drawing/2014/main" id="{1F07AF57-0D8E-8B75-8862-3A469A34C901}"/>
                  </a:ext>
                </a:extLst>
              </p:cNvPr>
              <p:cNvSpPr txBox="1"/>
              <p:nvPr/>
            </p:nvSpPr>
            <p:spPr>
              <a:xfrm>
                <a:off x="4651054" y="3777383"/>
                <a:ext cx="1382685" cy="343812"/>
              </a:xfrm>
              <a:prstGeom prst="rect">
                <a:avLst/>
              </a:prstGeom>
              <a:noFill/>
            </p:spPr>
            <p:txBody>
              <a:bodyPr wrap="square">
                <a:spAutoFit/>
              </a:bodyPr>
              <a:lstStyle/>
              <a:p>
                <a14:m>
                  <m:oMath xmlns:m="http://schemas.openxmlformats.org/officeDocument/2006/math">
                    <m:sSub>
                      <m:sSubPr>
                        <m:ctrlPr>
                          <a:rPr lang="it-IT" sz="1500" b="1" i="1" dirty="0" smtClean="0">
                            <a:latin typeface="Cambria Math" panose="02040503050406030204" pitchFamily="18" charset="0"/>
                            <a:ea typeface="Calibri" panose="020F0502020204030204" pitchFamily="34" charset="0"/>
                            <a:cs typeface="Calibri" panose="020F0502020204030204" pitchFamily="34" charset="0"/>
                          </a:rPr>
                        </m:ctrlPr>
                      </m:sSubPr>
                      <m:e>
                        <m:r>
                          <a:rPr lang="it-IT" sz="1500" b="1" i="0" dirty="0" smtClean="0">
                            <a:latin typeface="Cambria Math" panose="02040503050406030204" pitchFamily="18" charset="0"/>
                            <a:ea typeface="Calibri" panose="020F0502020204030204" pitchFamily="34" charset="0"/>
                            <a:cs typeface="Calibri" panose="020F0502020204030204" pitchFamily="34" charset="0"/>
                          </a:rPr>
                          <m:t>𝐓</m:t>
                        </m:r>
                      </m:e>
                      <m:sub>
                        <m:r>
                          <a:rPr lang="it-IT" sz="1500" b="1" i="0" dirty="0" smtClean="0">
                            <a:latin typeface="Cambria Math" panose="02040503050406030204" pitchFamily="18" charset="0"/>
                            <a:ea typeface="Calibri" panose="020F0502020204030204" pitchFamily="34" charset="0"/>
                            <a:cs typeface="Calibri" panose="020F0502020204030204" pitchFamily="34" charset="0"/>
                          </a:rPr>
                          <m:t>𝐨𝐩</m:t>
                        </m:r>
                      </m:sub>
                    </m:sSub>
                    <m:r>
                      <a:rPr lang="it-IT" sz="1500" b="1" i="0" dirty="0" smtClean="0">
                        <a:latin typeface="Cambria Math" panose="02040503050406030204" pitchFamily="18" charset="0"/>
                        <a:ea typeface="Calibri" panose="020F0502020204030204" pitchFamily="34" charset="0"/>
                        <a:cs typeface="Calibri" panose="020F0502020204030204" pitchFamily="34" charset="0"/>
                      </a:rPr>
                      <m:t> </m:t>
                    </m:r>
                  </m:oMath>
                </a14:m>
                <a:r>
                  <a:rPr lang="it-IT" sz="1500" b="1" dirty="0" err="1">
                    <a:latin typeface="Calibri" panose="020F0502020204030204" pitchFamily="34" charset="0"/>
                    <a:ea typeface="Calibri" panose="020F0502020204030204" pitchFamily="34" charset="0"/>
                    <a:cs typeface="Calibri" panose="020F0502020204030204" pitchFamily="34" charset="0"/>
                  </a:rPr>
                  <a:t>reduction</a:t>
                </a:r>
                <a:endParaRPr lang="it-IT" sz="1500" b="1" dirty="0">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8" name="CasellaDiTesto 43">
                <a:extLst>
                  <a:ext uri="{FF2B5EF4-FFF2-40B4-BE49-F238E27FC236}">
                    <a16:creationId xmlns:a16="http://schemas.microsoft.com/office/drawing/2014/main" id="{1F07AF57-0D8E-8B75-8862-3A469A34C901}"/>
                  </a:ext>
                </a:extLst>
              </p:cNvPr>
              <p:cNvSpPr txBox="1">
                <a:spLocks noRot="1" noChangeAspect="1" noMove="1" noResize="1" noEditPoints="1" noAdjustHandles="1" noChangeArrowheads="1" noChangeShapeType="1" noTextEdit="1"/>
              </p:cNvSpPr>
              <p:nvPr/>
            </p:nvSpPr>
            <p:spPr>
              <a:xfrm>
                <a:off x="4651054" y="3777383"/>
                <a:ext cx="1382685" cy="343812"/>
              </a:xfrm>
              <a:prstGeom prst="rect">
                <a:avLst/>
              </a:prstGeom>
              <a:blipFill>
                <a:blip r:embed="rId6"/>
                <a:stretch>
                  <a:fillRect t="-3571" b="-14286"/>
                </a:stretch>
              </a:blipFill>
            </p:spPr>
            <p:txBody>
              <a:bodyPr/>
              <a:lstStyle/>
              <a:p>
                <a:r>
                  <a:rPr lang="en-GB">
                    <a:noFill/>
                  </a:rPr>
                  <a:t> </a:t>
                </a:r>
              </a:p>
            </p:txBody>
          </p:sp>
        </mc:Fallback>
      </mc:AlternateContent>
      <p:cxnSp>
        <p:nvCxnSpPr>
          <p:cNvPr id="9" name="Connettore 2 44">
            <a:extLst>
              <a:ext uri="{FF2B5EF4-FFF2-40B4-BE49-F238E27FC236}">
                <a16:creationId xmlns:a16="http://schemas.microsoft.com/office/drawing/2014/main" id="{DDFB9F72-5733-7D1C-02B6-FC351E5AFA69}"/>
              </a:ext>
            </a:extLst>
          </p:cNvPr>
          <p:cNvCxnSpPr>
            <a:cxnSpLocks/>
          </p:cNvCxnSpPr>
          <p:nvPr/>
        </p:nvCxnSpPr>
        <p:spPr>
          <a:xfrm flipV="1">
            <a:off x="5420539" y="3315501"/>
            <a:ext cx="166106" cy="47979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CasellaDiTesto 46">
            <a:extLst>
              <a:ext uri="{FF2B5EF4-FFF2-40B4-BE49-F238E27FC236}">
                <a16:creationId xmlns:a16="http://schemas.microsoft.com/office/drawing/2014/main" id="{100ADF5C-3924-8CCA-CC0B-D26568D165ED}"/>
              </a:ext>
            </a:extLst>
          </p:cNvPr>
          <p:cNvSpPr txBox="1"/>
          <p:nvPr/>
        </p:nvSpPr>
        <p:spPr>
          <a:xfrm>
            <a:off x="8084557" y="1754628"/>
            <a:ext cx="1230439" cy="553998"/>
          </a:xfrm>
          <a:prstGeom prst="rect">
            <a:avLst/>
          </a:prstGeom>
          <a:noFill/>
        </p:spPr>
        <p:txBody>
          <a:bodyPr wrap="square">
            <a:spAutoFit/>
          </a:bodyPr>
          <a:lstStyle/>
          <a:p>
            <a:r>
              <a:rPr lang="it-IT" sz="1500" b="1" dirty="0">
                <a:latin typeface="Calibri" panose="020F0502020204030204" pitchFamily="34" charset="0"/>
                <a:ea typeface="Calibri" panose="020F0502020204030204" pitchFamily="34" charset="0"/>
                <a:cs typeface="Calibri" panose="020F0502020204030204" pitchFamily="34" charset="0"/>
              </a:rPr>
              <a:t>Cost</a:t>
            </a:r>
          </a:p>
          <a:p>
            <a:r>
              <a:rPr lang="en-US" sz="1500" b="1" dirty="0">
                <a:latin typeface="Calibri" panose="020F0502020204030204" pitchFamily="34" charset="0"/>
                <a:ea typeface="Calibri" panose="020F0502020204030204" pitchFamily="34" charset="0"/>
                <a:cs typeface="Calibri" panose="020F0502020204030204" pitchFamily="34" charset="0"/>
              </a:rPr>
              <a:t>reduction</a:t>
            </a:r>
          </a:p>
        </p:txBody>
      </p:sp>
      <p:cxnSp>
        <p:nvCxnSpPr>
          <p:cNvPr id="11" name="Connettore 2 47">
            <a:extLst>
              <a:ext uri="{FF2B5EF4-FFF2-40B4-BE49-F238E27FC236}">
                <a16:creationId xmlns:a16="http://schemas.microsoft.com/office/drawing/2014/main" id="{C2CB8142-3CCE-B344-D9F3-04206433B249}"/>
              </a:ext>
            </a:extLst>
          </p:cNvPr>
          <p:cNvCxnSpPr>
            <a:cxnSpLocks/>
          </p:cNvCxnSpPr>
          <p:nvPr/>
        </p:nvCxnSpPr>
        <p:spPr>
          <a:xfrm flipV="1">
            <a:off x="7334747" y="2093661"/>
            <a:ext cx="749810" cy="3881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2" name="CasellaDiTesto 52">
            <a:extLst>
              <a:ext uri="{FF2B5EF4-FFF2-40B4-BE49-F238E27FC236}">
                <a16:creationId xmlns:a16="http://schemas.microsoft.com/office/drawing/2014/main" id="{3F958219-4300-4DD6-1273-9741A1DA75E0}"/>
              </a:ext>
            </a:extLst>
          </p:cNvPr>
          <p:cNvSpPr txBox="1"/>
          <p:nvPr/>
        </p:nvSpPr>
        <p:spPr>
          <a:xfrm>
            <a:off x="3054832" y="5141293"/>
            <a:ext cx="6094948" cy="923330"/>
          </a:xfrm>
          <a:prstGeom prst="rect">
            <a:avLst/>
          </a:prstGeom>
          <a:noFill/>
        </p:spPr>
        <p:txBody>
          <a:bodyPr wrap="square">
            <a:spAutoFit/>
          </a:bodyPr>
          <a:lstStyle/>
          <a:p>
            <a:pPr algn="ctr">
              <a:buClr>
                <a:schemeClr val="bg1">
                  <a:lumMod val="50000"/>
                </a:schemeClr>
              </a:buClr>
            </a:pPr>
            <a:r>
              <a:rPr lang="en-US" dirty="0">
                <a:latin typeface="Calibri" panose="020F0502020204030204" pitchFamily="34" charset="0"/>
                <a:ea typeface="Calibri" panose="020F0502020204030204" pitchFamily="34" charset="0"/>
                <a:cs typeface="Calibri" panose="020F0502020204030204" pitchFamily="34" charset="0"/>
              </a:rPr>
              <a:t>The curves shown in the plots are the limit curves, </a:t>
            </a:r>
          </a:p>
          <a:p>
            <a:pPr algn="ctr">
              <a:buClr>
                <a:schemeClr val="bg1">
                  <a:lumMod val="50000"/>
                </a:schemeClr>
              </a:buClr>
            </a:pPr>
            <a:r>
              <a:rPr lang="en-US" dirty="0">
                <a:latin typeface="Calibri" panose="020F0502020204030204" pitchFamily="34" charset="0"/>
                <a:ea typeface="Calibri" panose="020F0502020204030204" pitchFamily="34" charset="0"/>
                <a:cs typeface="Calibri" panose="020F0502020204030204" pitchFamily="34" charset="0"/>
              </a:rPr>
              <a:t>i.e., for each aperture value the strictest limit is taken, excluding the limit for insulated magnets.</a:t>
            </a:r>
          </a:p>
        </p:txBody>
      </p:sp>
      <p:sp>
        <p:nvSpPr>
          <p:cNvPr id="13" name="Oval 32">
            <a:extLst>
              <a:ext uri="{FF2B5EF4-FFF2-40B4-BE49-F238E27FC236}">
                <a16:creationId xmlns:a16="http://schemas.microsoft.com/office/drawing/2014/main" id="{D86798EF-BAD6-2929-4F8E-0C8B3234A15C}"/>
              </a:ext>
            </a:extLst>
          </p:cNvPr>
          <p:cNvSpPr/>
          <p:nvPr/>
        </p:nvSpPr>
        <p:spPr>
          <a:xfrm>
            <a:off x="2856812" y="1846018"/>
            <a:ext cx="144000" cy="144000"/>
          </a:xfrm>
          <a:prstGeom prst="ellipse">
            <a:avLst/>
          </a:prstGeom>
          <a:solidFill>
            <a:srgbClr val="FFFF00"/>
          </a:solidFill>
          <a:ln>
            <a:noFill/>
          </a:ln>
          <a:effectLst>
            <a:glow rad="63500">
              <a:srgbClr val="B4B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asellaDiTesto 34">
            <a:extLst>
              <a:ext uri="{FF2B5EF4-FFF2-40B4-BE49-F238E27FC236}">
                <a16:creationId xmlns:a16="http://schemas.microsoft.com/office/drawing/2014/main" id="{EB802C8B-7FFF-A595-56D8-EAB58C952D61}"/>
              </a:ext>
            </a:extLst>
          </p:cNvPr>
          <p:cNvSpPr txBox="1"/>
          <p:nvPr/>
        </p:nvSpPr>
        <p:spPr>
          <a:xfrm>
            <a:off x="2856133" y="1587812"/>
            <a:ext cx="1585441" cy="276999"/>
          </a:xfrm>
          <a:prstGeom prst="rect">
            <a:avLst/>
          </a:prstGeom>
          <a:noFill/>
        </p:spPr>
        <p:txBody>
          <a:bodyPr wrap="square" rtlCol="0">
            <a:spAutoFit/>
          </a:bodyPr>
          <a:lstStyle/>
          <a:p>
            <a:r>
              <a:rPr lang="en-GB" sz="1200" dirty="0">
                <a:highlight>
                  <a:srgbClr val="FFDB69"/>
                </a:highlight>
              </a:rPr>
              <a:t>IR [115T/m, 290 mm]</a:t>
            </a:r>
          </a:p>
        </p:txBody>
      </p:sp>
      <p:sp>
        <p:nvSpPr>
          <p:cNvPr id="15" name="Oval 32">
            <a:extLst>
              <a:ext uri="{FF2B5EF4-FFF2-40B4-BE49-F238E27FC236}">
                <a16:creationId xmlns:a16="http://schemas.microsoft.com/office/drawing/2014/main" id="{2BE75E6C-CC1E-09FC-0B8C-483A7E8BD778}"/>
              </a:ext>
            </a:extLst>
          </p:cNvPr>
          <p:cNvSpPr/>
          <p:nvPr/>
        </p:nvSpPr>
        <p:spPr>
          <a:xfrm>
            <a:off x="4182953" y="2764231"/>
            <a:ext cx="144000" cy="144000"/>
          </a:xfrm>
          <a:prstGeom prst="ellipse">
            <a:avLst/>
          </a:prstGeom>
          <a:solidFill>
            <a:srgbClr val="FFFF00"/>
          </a:solidFill>
          <a:ln>
            <a:noFill/>
          </a:ln>
          <a:effectLst>
            <a:glow rad="63500">
              <a:srgbClr val="B4B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asellaDiTesto 34">
            <a:extLst>
              <a:ext uri="{FF2B5EF4-FFF2-40B4-BE49-F238E27FC236}">
                <a16:creationId xmlns:a16="http://schemas.microsoft.com/office/drawing/2014/main" id="{0411B01E-1381-EF72-8F02-A73B519F1A87}"/>
              </a:ext>
            </a:extLst>
          </p:cNvPr>
          <p:cNvSpPr txBox="1"/>
          <p:nvPr/>
        </p:nvSpPr>
        <p:spPr>
          <a:xfrm>
            <a:off x="3694391" y="2485187"/>
            <a:ext cx="1664668" cy="276999"/>
          </a:xfrm>
          <a:prstGeom prst="rect">
            <a:avLst/>
          </a:prstGeom>
          <a:noFill/>
        </p:spPr>
        <p:txBody>
          <a:bodyPr wrap="square" rtlCol="0">
            <a:spAutoFit/>
          </a:bodyPr>
          <a:lstStyle/>
          <a:p>
            <a:r>
              <a:rPr lang="en-GB" sz="1200" dirty="0">
                <a:highlight>
                  <a:srgbClr val="FFDB69"/>
                </a:highlight>
              </a:rPr>
              <a:t>ARC [240T/m, 170 mm]</a:t>
            </a:r>
          </a:p>
        </p:txBody>
      </p:sp>
      <p:sp>
        <p:nvSpPr>
          <p:cNvPr id="17" name="Oval 32">
            <a:extLst>
              <a:ext uri="{FF2B5EF4-FFF2-40B4-BE49-F238E27FC236}">
                <a16:creationId xmlns:a16="http://schemas.microsoft.com/office/drawing/2014/main" id="{9C59A597-596A-F748-AF0E-4BFE24B2BB26}"/>
              </a:ext>
            </a:extLst>
          </p:cNvPr>
          <p:cNvSpPr/>
          <p:nvPr/>
        </p:nvSpPr>
        <p:spPr>
          <a:xfrm>
            <a:off x="5139154" y="3231230"/>
            <a:ext cx="144000" cy="144000"/>
          </a:xfrm>
          <a:prstGeom prst="ellipse">
            <a:avLst/>
          </a:prstGeom>
          <a:solidFill>
            <a:srgbClr val="FFFF00"/>
          </a:solidFill>
          <a:ln>
            <a:noFill/>
          </a:ln>
          <a:effectLst>
            <a:glow rad="63500">
              <a:srgbClr val="B4B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asellaDiTesto 34">
            <a:extLst>
              <a:ext uri="{FF2B5EF4-FFF2-40B4-BE49-F238E27FC236}">
                <a16:creationId xmlns:a16="http://schemas.microsoft.com/office/drawing/2014/main" id="{34541BCB-1A6A-A41A-1D63-EC846178755A}"/>
              </a:ext>
            </a:extLst>
          </p:cNvPr>
          <p:cNvSpPr txBox="1"/>
          <p:nvPr/>
        </p:nvSpPr>
        <p:spPr>
          <a:xfrm>
            <a:off x="4471771" y="2963076"/>
            <a:ext cx="1664668" cy="276999"/>
          </a:xfrm>
          <a:prstGeom prst="rect">
            <a:avLst/>
          </a:prstGeom>
          <a:noFill/>
        </p:spPr>
        <p:txBody>
          <a:bodyPr wrap="square" rtlCol="0">
            <a:spAutoFit/>
          </a:bodyPr>
          <a:lstStyle/>
          <a:p>
            <a:r>
              <a:rPr lang="en-GB" sz="1200" dirty="0">
                <a:highlight>
                  <a:srgbClr val="FFDB69"/>
                </a:highlight>
              </a:rPr>
              <a:t>ARC [330T/m, 130 mm]</a:t>
            </a:r>
          </a:p>
        </p:txBody>
      </p:sp>
      <p:sp>
        <p:nvSpPr>
          <p:cNvPr id="19" name="Oval 32">
            <a:extLst>
              <a:ext uri="{FF2B5EF4-FFF2-40B4-BE49-F238E27FC236}">
                <a16:creationId xmlns:a16="http://schemas.microsoft.com/office/drawing/2014/main" id="{FB54B650-65CC-54DD-0CD5-54E68C7481A7}"/>
              </a:ext>
            </a:extLst>
          </p:cNvPr>
          <p:cNvSpPr/>
          <p:nvPr/>
        </p:nvSpPr>
        <p:spPr>
          <a:xfrm>
            <a:off x="7716287" y="1858289"/>
            <a:ext cx="144000" cy="144000"/>
          </a:xfrm>
          <a:prstGeom prst="ellipse">
            <a:avLst/>
          </a:prstGeom>
          <a:solidFill>
            <a:srgbClr val="FFFF00"/>
          </a:solidFill>
          <a:ln>
            <a:noFill/>
          </a:ln>
          <a:effectLst>
            <a:glow rad="63500">
              <a:srgbClr val="B4B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CasellaDiTesto 34">
            <a:extLst>
              <a:ext uri="{FF2B5EF4-FFF2-40B4-BE49-F238E27FC236}">
                <a16:creationId xmlns:a16="http://schemas.microsoft.com/office/drawing/2014/main" id="{7DA677C6-D239-7389-2FA4-C82C15F6BD16}"/>
              </a:ext>
            </a:extLst>
          </p:cNvPr>
          <p:cNvSpPr txBox="1"/>
          <p:nvPr/>
        </p:nvSpPr>
        <p:spPr>
          <a:xfrm>
            <a:off x="7657914" y="1587813"/>
            <a:ext cx="1585441" cy="276999"/>
          </a:xfrm>
          <a:prstGeom prst="rect">
            <a:avLst/>
          </a:prstGeom>
          <a:noFill/>
        </p:spPr>
        <p:txBody>
          <a:bodyPr wrap="square" rtlCol="0">
            <a:spAutoFit/>
          </a:bodyPr>
          <a:lstStyle/>
          <a:p>
            <a:r>
              <a:rPr lang="en-GB" sz="1200" dirty="0">
                <a:highlight>
                  <a:srgbClr val="FFDB69"/>
                </a:highlight>
              </a:rPr>
              <a:t>IR [115T/m, 290 mm]</a:t>
            </a:r>
          </a:p>
        </p:txBody>
      </p:sp>
      <p:sp>
        <p:nvSpPr>
          <p:cNvPr id="21" name="Oval 32">
            <a:extLst>
              <a:ext uri="{FF2B5EF4-FFF2-40B4-BE49-F238E27FC236}">
                <a16:creationId xmlns:a16="http://schemas.microsoft.com/office/drawing/2014/main" id="{39CB0644-5834-0EEF-B888-F6A449E53D94}"/>
              </a:ext>
            </a:extLst>
          </p:cNvPr>
          <p:cNvSpPr/>
          <p:nvPr/>
        </p:nvSpPr>
        <p:spPr>
          <a:xfrm>
            <a:off x="9042428" y="2776502"/>
            <a:ext cx="144000" cy="144000"/>
          </a:xfrm>
          <a:prstGeom prst="ellipse">
            <a:avLst/>
          </a:prstGeom>
          <a:solidFill>
            <a:srgbClr val="FFFF00"/>
          </a:solidFill>
          <a:ln>
            <a:noFill/>
          </a:ln>
          <a:effectLst>
            <a:glow rad="63500">
              <a:srgbClr val="B4B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asellaDiTesto 34">
            <a:extLst>
              <a:ext uri="{FF2B5EF4-FFF2-40B4-BE49-F238E27FC236}">
                <a16:creationId xmlns:a16="http://schemas.microsoft.com/office/drawing/2014/main" id="{580329F7-354E-9B48-FA00-280266145A5E}"/>
              </a:ext>
            </a:extLst>
          </p:cNvPr>
          <p:cNvSpPr txBox="1"/>
          <p:nvPr/>
        </p:nvSpPr>
        <p:spPr>
          <a:xfrm>
            <a:off x="8553866" y="2497458"/>
            <a:ext cx="1664668" cy="276999"/>
          </a:xfrm>
          <a:prstGeom prst="rect">
            <a:avLst/>
          </a:prstGeom>
          <a:noFill/>
        </p:spPr>
        <p:txBody>
          <a:bodyPr wrap="square" rtlCol="0">
            <a:spAutoFit/>
          </a:bodyPr>
          <a:lstStyle/>
          <a:p>
            <a:r>
              <a:rPr lang="en-GB" sz="1200" dirty="0">
                <a:highlight>
                  <a:srgbClr val="FFDB69"/>
                </a:highlight>
              </a:rPr>
              <a:t>ARC [240T/m, 170 mm]</a:t>
            </a:r>
          </a:p>
        </p:txBody>
      </p:sp>
      <p:sp>
        <p:nvSpPr>
          <p:cNvPr id="23" name="Oval 32">
            <a:extLst>
              <a:ext uri="{FF2B5EF4-FFF2-40B4-BE49-F238E27FC236}">
                <a16:creationId xmlns:a16="http://schemas.microsoft.com/office/drawing/2014/main" id="{C1E4A45C-9305-1D68-3652-793247957491}"/>
              </a:ext>
            </a:extLst>
          </p:cNvPr>
          <p:cNvSpPr/>
          <p:nvPr/>
        </p:nvSpPr>
        <p:spPr>
          <a:xfrm>
            <a:off x="9998629" y="3243501"/>
            <a:ext cx="144000" cy="144000"/>
          </a:xfrm>
          <a:prstGeom prst="ellipse">
            <a:avLst/>
          </a:prstGeom>
          <a:solidFill>
            <a:srgbClr val="FFFF00"/>
          </a:solidFill>
          <a:ln>
            <a:noFill/>
          </a:ln>
          <a:effectLst>
            <a:glow rad="63500">
              <a:srgbClr val="B4B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asellaDiTesto 34">
            <a:extLst>
              <a:ext uri="{FF2B5EF4-FFF2-40B4-BE49-F238E27FC236}">
                <a16:creationId xmlns:a16="http://schemas.microsoft.com/office/drawing/2014/main" id="{3FF90C3A-0943-B931-6F8B-A02BB96F77D0}"/>
              </a:ext>
            </a:extLst>
          </p:cNvPr>
          <p:cNvSpPr txBox="1"/>
          <p:nvPr/>
        </p:nvSpPr>
        <p:spPr>
          <a:xfrm>
            <a:off x="9331246" y="2975347"/>
            <a:ext cx="1664668" cy="276999"/>
          </a:xfrm>
          <a:prstGeom prst="rect">
            <a:avLst/>
          </a:prstGeom>
          <a:noFill/>
        </p:spPr>
        <p:txBody>
          <a:bodyPr wrap="square" rtlCol="0">
            <a:spAutoFit/>
          </a:bodyPr>
          <a:lstStyle/>
          <a:p>
            <a:r>
              <a:rPr lang="en-GB" sz="1200" dirty="0">
                <a:highlight>
                  <a:srgbClr val="FFDB69"/>
                </a:highlight>
              </a:rPr>
              <a:t>ARC [330T/m, 130 mm]</a:t>
            </a:r>
          </a:p>
        </p:txBody>
      </p:sp>
    </p:spTree>
    <p:extLst>
      <p:ext uri="{BB962C8B-B14F-4D97-AF65-F5344CB8AC3E}">
        <p14:creationId xmlns:p14="http://schemas.microsoft.com/office/powerpoint/2010/main" val="63100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C4ABA-B13C-869E-FA71-A4761D1457E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FE2876-1EA0-F871-8791-349A62EDC3BD}"/>
              </a:ext>
            </a:extLst>
          </p:cNvPr>
          <p:cNvSpPr>
            <a:spLocks noGrp="1"/>
          </p:cNvSpPr>
          <p:nvPr>
            <p:ph type="sldNum" sz="quarter" idx="4"/>
          </p:nvPr>
        </p:nvSpPr>
        <p:spPr/>
        <p:txBody>
          <a:bodyPr/>
          <a:lstStyle/>
          <a:p>
            <a:fld id="{A16AB2F8-5338-F742-A59E-35F5B82165E6}" type="slidenum">
              <a:rPr lang="en-GB" smtClean="0"/>
              <a:pPr/>
              <a:t>2</a:t>
            </a:fld>
            <a:endParaRPr lang="en-GB" dirty="0"/>
          </a:p>
        </p:txBody>
      </p:sp>
      <p:sp>
        <p:nvSpPr>
          <p:cNvPr id="33" name="Title 2">
            <a:extLst>
              <a:ext uri="{FF2B5EF4-FFF2-40B4-BE49-F238E27FC236}">
                <a16:creationId xmlns:a16="http://schemas.microsoft.com/office/drawing/2014/main" id="{A3BF1271-C4F2-AC3F-0B97-C7D22DACF50B}"/>
              </a:ext>
            </a:extLst>
          </p:cNvPr>
          <p:cNvSpPr>
            <a:spLocks noGrp="1"/>
          </p:cNvSpPr>
          <p:nvPr>
            <p:ph type="title"/>
          </p:nvPr>
        </p:nvSpPr>
        <p:spPr>
          <a:xfrm>
            <a:off x="2188923" y="186465"/>
            <a:ext cx="8091814" cy="681159"/>
          </a:xfrm>
          <a:prstGeom prst="rect">
            <a:avLst/>
          </a:prstGeom>
        </p:spPr>
        <p:txBody>
          <a:body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Introduction on SC magnets</a:t>
            </a:r>
            <a:endParaRPr lang="en-GB"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p:pic>
        <p:nvPicPr>
          <p:cNvPr id="16" name="Picture 15" descr="A graph with a line&#10;&#10;Description automatically generated">
            <a:extLst>
              <a:ext uri="{FF2B5EF4-FFF2-40B4-BE49-F238E27FC236}">
                <a16:creationId xmlns:a16="http://schemas.microsoft.com/office/drawing/2014/main" id="{87A556C6-0EC9-D0B8-6C54-53CF7A6F5918}"/>
              </a:ext>
            </a:extLst>
          </p:cNvPr>
          <p:cNvPicPr>
            <a:picLocks noChangeAspect="1"/>
          </p:cNvPicPr>
          <p:nvPr/>
        </p:nvPicPr>
        <p:blipFill>
          <a:blip r:embed="rId2"/>
          <a:stretch>
            <a:fillRect/>
          </a:stretch>
        </p:blipFill>
        <p:spPr>
          <a:xfrm>
            <a:off x="131565" y="1103243"/>
            <a:ext cx="3780000" cy="2952309"/>
          </a:xfrm>
          <a:prstGeom prst="rect">
            <a:avLst/>
          </a:prstGeom>
        </p:spPr>
      </p:pic>
      <p:pic>
        <p:nvPicPr>
          <p:cNvPr id="18" name="Picture 17">
            <a:extLst>
              <a:ext uri="{FF2B5EF4-FFF2-40B4-BE49-F238E27FC236}">
                <a16:creationId xmlns:a16="http://schemas.microsoft.com/office/drawing/2014/main" id="{363054F7-5EC6-5118-76DE-07DB8CF323A7}"/>
              </a:ext>
            </a:extLst>
          </p:cNvPr>
          <p:cNvPicPr>
            <a:picLocks noChangeAspect="1"/>
          </p:cNvPicPr>
          <p:nvPr/>
        </p:nvPicPr>
        <p:blipFill>
          <a:blip r:embed="rId3"/>
          <a:srcRect/>
          <a:stretch/>
        </p:blipFill>
        <p:spPr>
          <a:xfrm>
            <a:off x="8204455" y="1125315"/>
            <a:ext cx="3780000" cy="2908160"/>
          </a:xfrm>
          <a:prstGeom prst="rect">
            <a:avLst/>
          </a:prstGeom>
        </p:spPr>
      </p:pic>
      <p:pic>
        <p:nvPicPr>
          <p:cNvPr id="20" name="Picture 19">
            <a:extLst>
              <a:ext uri="{FF2B5EF4-FFF2-40B4-BE49-F238E27FC236}">
                <a16:creationId xmlns:a16="http://schemas.microsoft.com/office/drawing/2014/main" id="{0B3537BC-3D48-BAC8-D938-D0B7BC1FFCEE}"/>
              </a:ext>
            </a:extLst>
          </p:cNvPr>
          <p:cNvPicPr>
            <a:picLocks noChangeAspect="1"/>
          </p:cNvPicPr>
          <p:nvPr/>
        </p:nvPicPr>
        <p:blipFill>
          <a:blip r:embed="rId4"/>
          <a:srcRect/>
          <a:stretch/>
        </p:blipFill>
        <p:spPr>
          <a:xfrm>
            <a:off x="4254376" y="1103243"/>
            <a:ext cx="3724099" cy="2907200"/>
          </a:xfrm>
          <a:prstGeom prst="rect">
            <a:avLst/>
          </a:prstGeom>
        </p:spPr>
      </p:pic>
      <p:pic>
        <p:nvPicPr>
          <p:cNvPr id="22" name="Picture 21">
            <a:extLst>
              <a:ext uri="{FF2B5EF4-FFF2-40B4-BE49-F238E27FC236}">
                <a16:creationId xmlns:a16="http://schemas.microsoft.com/office/drawing/2014/main" id="{06011167-016D-51CE-ED86-ADB8EFB0A1E4}"/>
              </a:ext>
            </a:extLst>
          </p:cNvPr>
          <p:cNvPicPr>
            <a:picLocks noChangeAspect="1"/>
          </p:cNvPicPr>
          <p:nvPr/>
        </p:nvPicPr>
        <p:blipFill>
          <a:blip r:embed="rId5"/>
          <a:stretch>
            <a:fillRect/>
          </a:stretch>
        </p:blipFill>
        <p:spPr>
          <a:xfrm>
            <a:off x="925726" y="1686465"/>
            <a:ext cx="2710588" cy="2604706"/>
          </a:xfrm>
          <a:prstGeom prst="rect">
            <a:avLst/>
          </a:prstGeom>
          <a:ln>
            <a:noFill/>
          </a:ln>
          <a:effectLst>
            <a:outerShdw blurRad="190500" algn="tl" rotWithShape="0">
              <a:srgbClr val="000000">
                <a:alpha val="70000"/>
              </a:srgbClr>
            </a:outerShdw>
          </a:effectLst>
        </p:spPr>
      </p:pic>
      <p:pic>
        <p:nvPicPr>
          <p:cNvPr id="24" name="Picture 23" descr="Different types of copper wires&#10;&#10;Description automatically generated">
            <a:extLst>
              <a:ext uri="{FF2B5EF4-FFF2-40B4-BE49-F238E27FC236}">
                <a16:creationId xmlns:a16="http://schemas.microsoft.com/office/drawing/2014/main" id="{DE4FAE42-5FD1-5FB1-9592-CF652464B7E1}"/>
              </a:ext>
            </a:extLst>
          </p:cNvPr>
          <p:cNvPicPr>
            <a:picLocks noChangeAspect="1"/>
          </p:cNvPicPr>
          <p:nvPr/>
        </p:nvPicPr>
        <p:blipFill>
          <a:blip r:embed="rId6"/>
          <a:srcRect l="2883"/>
          <a:stretch/>
        </p:blipFill>
        <p:spPr>
          <a:xfrm>
            <a:off x="4123097" y="1754646"/>
            <a:ext cx="3534673" cy="2300904"/>
          </a:xfrm>
          <a:prstGeom prst="rect">
            <a:avLst/>
          </a:prstGeom>
          <a:ln>
            <a:noFill/>
          </a:ln>
          <a:effectLst>
            <a:outerShdw blurRad="190500" algn="tl" rotWithShape="0">
              <a:srgbClr val="000000">
                <a:alpha val="70000"/>
              </a:srgbClr>
            </a:outerShdw>
          </a:effectLst>
        </p:spPr>
      </p:pic>
      <p:sp>
        <p:nvSpPr>
          <p:cNvPr id="25" name="TextBox 24">
            <a:extLst>
              <a:ext uri="{FF2B5EF4-FFF2-40B4-BE49-F238E27FC236}">
                <a16:creationId xmlns:a16="http://schemas.microsoft.com/office/drawing/2014/main" id="{445B26D8-D063-72A9-30D6-D45748649CD0}"/>
              </a:ext>
            </a:extLst>
          </p:cNvPr>
          <p:cNvSpPr txBox="1"/>
          <p:nvPr/>
        </p:nvSpPr>
        <p:spPr>
          <a:xfrm>
            <a:off x="4068762" y="3261955"/>
            <a:ext cx="496483" cy="307777"/>
          </a:xfrm>
          <a:prstGeom prst="rect">
            <a:avLst/>
          </a:prstGeom>
          <a:noFill/>
        </p:spPr>
        <p:txBody>
          <a:bodyPr wrap="none" rtlCol="0">
            <a:spAutoFit/>
          </a:bodyPr>
          <a:lstStyle/>
          <a:p>
            <a:r>
              <a:rPr lang="en-US" sz="1400" dirty="0">
                <a:hlinkClick r:id="rId7"/>
              </a:rPr>
              <a:t>[ref]</a:t>
            </a:r>
            <a:endParaRPr lang="en-GB" sz="1400" dirty="0"/>
          </a:p>
        </p:txBody>
      </p:sp>
      <p:sp>
        <p:nvSpPr>
          <p:cNvPr id="26" name="TextBox 25">
            <a:extLst>
              <a:ext uri="{FF2B5EF4-FFF2-40B4-BE49-F238E27FC236}">
                <a16:creationId xmlns:a16="http://schemas.microsoft.com/office/drawing/2014/main" id="{FC6AD483-9AF7-22CE-FB89-B1451CE8F5E6}"/>
              </a:ext>
            </a:extLst>
          </p:cNvPr>
          <p:cNvSpPr txBox="1"/>
          <p:nvPr/>
        </p:nvSpPr>
        <p:spPr>
          <a:xfrm>
            <a:off x="3181755" y="2834929"/>
            <a:ext cx="496483" cy="307777"/>
          </a:xfrm>
          <a:prstGeom prst="rect">
            <a:avLst/>
          </a:prstGeom>
          <a:noFill/>
        </p:spPr>
        <p:txBody>
          <a:bodyPr wrap="none" rtlCol="0">
            <a:spAutoFit/>
          </a:bodyPr>
          <a:lstStyle/>
          <a:p>
            <a:r>
              <a:rPr lang="en-US" sz="1400" dirty="0">
                <a:hlinkClick r:id="rId8"/>
              </a:rPr>
              <a:t>[ref]</a:t>
            </a:r>
            <a:endParaRPr lang="en-GB" sz="1400" dirty="0"/>
          </a:p>
        </p:txBody>
      </p:sp>
      <p:pic>
        <p:nvPicPr>
          <p:cNvPr id="30" name="Picture 29" descr="A diagram of a structure&#10;&#10;Description automatically generated">
            <a:extLst>
              <a:ext uri="{FF2B5EF4-FFF2-40B4-BE49-F238E27FC236}">
                <a16:creationId xmlns:a16="http://schemas.microsoft.com/office/drawing/2014/main" id="{25336131-9B13-79DE-E769-952B7A4B0EE5}"/>
              </a:ext>
            </a:extLst>
          </p:cNvPr>
          <p:cNvPicPr>
            <a:picLocks noChangeAspect="1"/>
          </p:cNvPicPr>
          <p:nvPr/>
        </p:nvPicPr>
        <p:blipFill>
          <a:blip r:embed="rId9"/>
          <a:stretch>
            <a:fillRect/>
          </a:stretch>
        </p:blipFill>
        <p:spPr>
          <a:xfrm>
            <a:off x="8108062" y="2579395"/>
            <a:ext cx="3972786" cy="1415305"/>
          </a:xfrm>
          <a:prstGeom prst="rect">
            <a:avLst/>
          </a:prstGeom>
          <a:ln>
            <a:noFill/>
          </a:ln>
          <a:effectLst>
            <a:outerShdw blurRad="190500" algn="tl" rotWithShape="0">
              <a:srgbClr val="000000">
                <a:alpha val="70000"/>
              </a:srgbClr>
            </a:outerShdw>
          </a:effectLst>
        </p:spPr>
      </p:pic>
      <p:sp>
        <p:nvSpPr>
          <p:cNvPr id="28" name="TextBox 27">
            <a:extLst>
              <a:ext uri="{FF2B5EF4-FFF2-40B4-BE49-F238E27FC236}">
                <a16:creationId xmlns:a16="http://schemas.microsoft.com/office/drawing/2014/main" id="{323271BA-4661-9961-4CFD-7B4B65A1F734}"/>
              </a:ext>
            </a:extLst>
          </p:cNvPr>
          <p:cNvSpPr txBox="1"/>
          <p:nvPr/>
        </p:nvSpPr>
        <p:spPr>
          <a:xfrm>
            <a:off x="8069929" y="3693501"/>
            <a:ext cx="496483" cy="307777"/>
          </a:xfrm>
          <a:prstGeom prst="rect">
            <a:avLst/>
          </a:prstGeom>
          <a:noFill/>
        </p:spPr>
        <p:txBody>
          <a:bodyPr wrap="none" rtlCol="0">
            <a:spAutoFit/>
          </a:bodyPr>
          <a:lstStyle/>
          <a:p>
            <a:r>
              <a:rPr lang="en-US" sz="1400" dirty="0">
                <a:hlinkClick r:id="rId10"/>
              </a:rPr>
              <a:t>[ref]</a:t>
            </a:r>
            <a:endParaRPr lang="en-GB" sz="1400" dirty="0"/>
          </a:p>
        </p:txBody>
      </p:sp>
      <p:sp>
        <p:nvSpPr>
          <p:cNvPr id="34" name="Rectangle: Rounded Corners 33">
            <a:extLst>
              <a:ext uri="{FF2B5EF4-FFF2-40B4-BE49-F238E27FC236}">
                <a16:creationId xmlns:a16="http://schemas.microsoft.com/office/drawing/2014/main" id="{CDAFE84C-C37B-DC4B-2406-F72B2770C7D7}"/>
              </a:ext>
            </a:extLst>
          </p:cNvPr>
          <p:cNvSpPr/>
          <p:nvPr/>
        </p:nvSpPr>
        <p:spPr>
          <a:xfrm>
            <a:off x="2427436" y="1103241"/>
            <a:ext cx="276293" cy="212442"/>
          </a:xfrm>
          <a:prstGeom prst="roundRect">
            <a:avLst/>
          </a:prstGeom>
          <a:solidFill>
            <a:srgbClr val="00B0F0">
              <a:alpha val="20000"/>
            </a:srgbClr>
          </a:solidFill>
          <a:ln>
            <a:solidFill>
              <a:schemeClr val="accent5"/>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2A1662AE-6378-9F63-8030-0B986FBFA177}"/>
              </a:ext>
            </a:extLst>
          </p:cNvPr>
          <p:cNvSpPr/>
          <p:nvPr/>
        </p:nvSpPr>
        <p:spPr>
          <a:xfrm>
            <a:off x="6467679" y="1094870"/>
            <a:ext cx="380452" cy="212442"/>
          </a:xfrm>
          <a:prstGeom prst="roundRect">
            <a:avLst/>
          </a:prstGeom>
          <a:solidFill>
            <a:srgbClr val="00B050">
              <a:alpha val="20000"/>
            </a:srgbClr>
          </a:solidFill>
          <a:ln>
            <a:solidFill>
              <a:srgbClr val="00B05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3F721F47-1B75-D02B-0024-F37400548587}"/>
              </a:ext>
            </a:extLst>
          </p:cNvPr>
          <p:cNvSpPr/>
          <p:nvPr/>
        </p:nvSpPr>
        <p:spPr>
          <a:xfrm>
            <a:off x="10421855" y="1109819"/>
            <a:ext cx="380452" cy="212442"/>
          </a:xfrm>
          <a:prstGeom prst="roundRect">
            <a:avLst/>
          </a:prstGeom>
          <a:solidFill>
            <a:schemeClr val="accent2">
              <a:alpha val="20000"/>
            </a:schemeClr>
          </a:solidFill>
          <a:ln>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40" name="TextBox 39">
            <a:extLst>
              <a:ext uri="{FF2B5EF4-FFF2-40B4-BE49-F238E27FC236}">
                <a16:creationId xmlns:a16="http://schemas.microsoft.com/office/drawing/2014/main" id="{4446BC40-BB6A-0562-C63C-62D600CD39EB}"/>
              </a:ext>
            </a:extLst>
          </p:cNvPr>
          <p:cNvSpPr txBox="1"/>
          <p:nvPr/>
        </p:nvSpPr>
        <p:spPr>
          <a:xfrm>
            <a:off x="204541" y="4538071"/>
            <a:ext cx="3707024" cy="1569660"/>
          </a:xfrm>
          <a:prstGeom prst="rect">
            <a:avLst/>
          </a:prstGeom>
          <a:noFill/>
        </p:spPr>
        <p:txBody>
          <a:bodyPr wrap="square" rtlCol="0">
            <a:spAutoFit/>
          </a:bodyPr>
          <a:lstStyle/>
          <a:p>
            <a:pPr marL="285750" indent="-285750" algn="just">
              <a:buFont typeface="Arial" panose="020B0604020202020204" pitchFamily="34" charset="0"/>
              <a:buChar char="•"/>
            </a:pPr>
            <a:r>
              <a:rPr lang="en-US" sz="1600" b="1" dirty="0">
                <a:solidFill>
                  <a:srgbClr val="0070C0"/>
                </a:solidFill>
              </a:rPr>
              <a:t>NbTi</a:t>
            </a:r>
            <a:r>
              <a:rPr lang="en-US" sz="1600" dirty="0">
                <a:solidFill>
                  <a:srgbClr val="0070C0"/>
                </a:solidFill>
              </a:rPr>
              <a:t> is used for the LHC’s magnets.</a:t>
            </a:r>
          </a:p>
          <a:p>
            <a:pPr marL="285750" indent="-285750" algn="just">
              <a:buFont typeface="Arial" panose="020B0604020202020204" pitchFamily="34" charset="0"/>
              <a:buChar char="•"/>
            </a:pPr>
            <a:r>
              <a:rPr lang="en-US" sz="1600" dirty="0">
                <a:solidFill>
                  <a:srgbClr val="0070C0"/>
                </a:solidFill>
              </a:rPr>
              <a:t>It is a ductile alloy with mechanical properties which make it easy to fabricate and use.</a:t>
            </a:r>
          </a:p>
          <a:p>
            <a:pPr marL="285750" indent="-285750" algn="just">
              <a:buFont typeface="Arial" panose="020B0604020202020204" pitchFamily="34" charset="0"/>
              <a:buChar char="•"/>
            </a:pPr>
            <a:r>
              <a:rPr lang="en-US" sz="1600" dirty="0">
                <a:solidFill>
                  <a:srgbClr val="0070C0"/>
                </a:solidFill>
              </a:rPr>
              <a:t>Typically works at 1.9 K with superfluid helium and produces B up to 8 T. </a:t>
            </a:r>
            <a:endParaRPr lang="en-GB" sz="1600" dirty="0">
              <a:solidFill>
                <a:srgbClr val="0070C0"/>
              </a:solidFill>
            </a:endParaRPr>
          </a:p>
        </p:txBody>
      </p:sp>
      <p:sp>
        <p:nvSpPr>
          <p:cNvPr id="42" name="TextBox 41">
            <a:extLst>
              <a:ext uri="{FF2B5EF4-FFF2-40B4-BE49-F238E27FC236}">
                <a16:creationId xmlns:a16="http://schemas.microsoft.com/office/drawing/2014/main" id="{4247715C-B2A5-2944-A2D5-858E62C68FA1}"/>
              </a:ext>
            </a:extLst>
          </p:cNvPr>
          <p:cNvSpPr txBox="1"/>
          <p:nvPr/>
        </p:nvSpPr>
        <p:spPr>
          <a:xfrm>
            <a:off x="4123097" y="4340719"/>
            <a:ext cx="3534673" cy="1815882"/>
          </a:xfrm>
          <a:prstGeom prst="rect">
            <a:avLst/>
          </a:prstGeom>
          <a:noFill/>
        </p:spPr>
        <p:txBody>
          <a:bodyPr wrap="square" rtlCol="0">
            <a:spAutoFit/>
          </a:bodyPr>
          <a:lstStyle/>
          <a:p>
            <a:pPr marL="285750" indent="-285750" algn="just">
              <a:buFont typeface="Arial" panose="020B0604020202020204" pitchFamily="34" charset="0"/>
              <a:buChar char="•"/>
            </a:pPr>
            <a:r>
              <a:rPr lang="en-US" sz="1600" b="1" dirty="0">
                <a:solidFill>
                  <a:srgbClr val="00A44A"/>
                </a:solidFill>
              </a:rPr>
              <a:t>Nb</a:t>
            </a:r>
            <a:r>
              <a:rPr lang="en-US" sz="1600" b="1" baseline="-25000" dirty="0">
                <a:solidFill>
                  <a:srgbClr val="00A44A"/>
                </a:solidFill>
              </a:rPr>
              <a:t>3</a:t>
            </a:r>
            <a:r>
              <a:rPr lang="en-US" sz="1600" b="1" dirty="0">
                <a:solidFill>
                  <a:srgbClr val="00A44A"/>
                </a:solidFill>
              </a:rPr>
              <a:t>Sn</a:t>
            </a:r>
            <a:r>
              <a:rPr lang="en-US" sz="1600" dirty="0">
                <a:solidFill>
                  <a:srgbClr val="00A44A"/>
                </a:solidFill>
              </a:rPr>
              <a:t> is a brittle intermetallic compound characterized by a strong propensity to fracture.</a:t>
            </a:r>
          </a:p>
          <a:p>
            <a:pPr marL="285750" indent="-285750" algn="just">
              <a:buFont typeface="Arial" panose="020B0604020202020204" pitchFamily="34" charset="0"/>
              <a:buChar char="•"/>
            </a:pPr>
            <a:r>
              <a:rPr lang="en-US" sz="1600" dirty="0">
                <a:solidFill>
                  <a:srgbClr val="00A44A"/>
                </a:solidFill>
              </a:rPr>
              <a:t>It was recently used for quadrupoles of Hi-Lumi project.</a:t>
            </a:r>
          </a:p>
          <a:p>
            <a:pPr marL="285750" indent="-285750" algn="just">
              <a:buFont typeface="Arial" panose="020B0604020202020204" pitchFamily="34" charset="0"/>
              <a:buChar char="•"/>
            </a:pPr>
            <a:r>
              <a:rPr lang="en-US" sz="1600" dirty="0">
                <a:solidFill>
                  <a:srgbClr val="00A44A"/>
                </a:solidFill>
              </a:rPr>
              <a:t>Can reach operating temperatures of 4.5 K with good em performance.</a:t>
            </a:r>
            <a:endParaRPr lang="en-GB" sz="1600" dirty="0">
              <a:solidFill>
                <a:srgbClr val="00A44A"/>
              </a:solidFill>
            </a:endParaRPr>
          </a:p>
        </p:txBody>
      </p:sp>
      <p:sp>
        <p:nvSpPr>
          <p:cNvPr id="47" name="TextBox 46">
            <a:extLst>
              <a:ext uri="{FF2B5EF4-FFF2-40B4-BE49-F238E27FC236}">
                <a16:creationId xmlns:a16="http://schemas.microsoft.com/office/drawing/2014/main" id="{E1960BDB-7929-CE6E-F795-5C5791356006}"/>
              </a:ext>
            </a:extLst>
          </p:cNvPr>
          <p:cNvSpPr txBox="1"/>
          <p:nvPr/>
        </p:nvSpPr>
        <p:spPr>
          <a:xfrm>
            <a:off x="8226474" y="4275214"/>
            <a:ext cx="3731123" cy="1815882"/>
          </a:xfrm>
          <a:prstGeom prst="rect">
            <a:avLst/>
          </a:prstGeom>
          <a:noFill/>
        </p:spPr>
        <p:txBody>
          <a:bodyPr wrap="square" rtlCol="0">
            <a:spAutoFit/>
          </a:bodyPr>
          <a:lstStyle/>
          <a:p>
            <a:pPr marL="285750" indent="-285750" algn="just">
              <a:buFont typeface="Arial" panose="020B0604020202020204" pitchFamily="34" charset="0"/>
              <a:buChar char="•"/>
            </a:pPr>
            <a:r>
              <a:rPr lang="en-US" sz="1600" b="1" dirty="0">
                <a:solidFill>
                  <a:srgbClr val="EA6B14"/>
                </a:solidFill>
              </a:rPr>
              <a:t>ReBCO</a:t>
            </a:r>
            <a:r>
              <a:rPr lang="en-US" sz="1600" dirty="0">
                <a:solidFill>
                  <a:srgbClr val="EA6B14"/>
                </a:solidFill>
              </a:rPr>
              <a:t> can work at high operating temperatures, such as 20 K, preserving good em. performance. </a:t>
            </a:r>
          </a:p>
          <a:p>
            <a:pPr marL="285750" indent="-285750" algn="just">
              <a:buFont typeface="Arial" panose="020B0604020202020204" pitchFamily="34" charset="0"/>
              <a:buChar char="•"/>
            </a:pPr>
            <a:r>
              <a:rPr lang="en-US" sz="1600" dirty="0">
                <a:solidFill>
                  <a:srgbClr val="EA6B14"/>
                </a:solidFill>
              </a:rPr>
              <a:t>It is difficult to protect from quench and it is complicated to produce large-sized tapes (so it is expensive).</a:t>
            </a:r>
          </a:p>
          <a:p>
            <a:pPr marL="285750" indent="-285750" algn="just">
              <a:buFont typeface="Arial" panose="020B0604020202020204" pitchFamily="34" charset="0"/>
              <a:buChar char="•"/>
            </a:pPr>
            <a:r>
              <a:rPr lang="en-US" sz="1600" dirty="0">
                <a:solidFill>
                  <a:srgbClr val="EA6B14"/>
                </a:solidFill>
              </a:rPr>
              <a:t>It still requires a lot of R&amp;D.</a:t>
            </a:r>
          </a:p>
        </p:txBody>
      </p:sp>
    </p:spTree>
    <p:extLst>
      <p:ext uri="{BB962C8B-B14F-4D97-AF65-F5344CB8AC3E}">
        <p14:creationId xmlns:p14="http://schemas.microsoft.com/office/powerpoint/2010/main" val="119993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D9DE0-BABA-31D5-AED2-3DCDBC25B6DA}"/>
            </a:ext>
          </a:extLst>
        </p:cNvPr>
        <p:cNvGrpSpPr/>
        <p:nvPr/>
      </p:nvGrpSpPr>
      <p:grpSpPr>
        <a:xfrm>
          <a:off x="0" y="0"/>
          <a:ext cx="0" cy="0"/>
          <a:chOff x="0" y="0"/>
          <a:chExt cx="0" cy="0"/>
        </a:xfrm>
      </p:grpSpPr>
      <p:pic>
        <p:nvPicPr>
          <p:cNvPr id="5" name="Immagine 31" descr="Immagine che contiene testo, schermata, Carattere, numero&#10;&#10;Descrizione generata automaticamente">
            <a:extLst>
              <a:ext uri="{FF2B5EF4-FFF2-40B4-BE49-F238E27FC236}">
                <a16:creationId xmlns:a16="http://schemas.microsoft.com/office/drawing/2014/main" id="{0B1C2FD1-A7D9-041A-D256-F56BE0F780CE}"/>
              </a:ext>
            </a:extLst>
          </p:cNvPr>
          <p:cNvPicPr>
            <a:picLocks noChangeAspect="1"/>
          </p:cNvPicPr>
          <p:nvPr/>
        </p:nvPicPr>
        <p:blipFill rotWithShape="1">
          <a:blip r:embed="rId2"/>
          <a:srcRect l="4910" t="39605" r="5963"/>
          <a:stretch/>
        </p:blipFill>
        <p:spPr>
          <a:xfrm>
            <a:off x="7341514" y="3978474"/>
            <a:ext cx="4725750" cy="1655180"/>
          </a:xfrm>
          <a:prstGeom prst="rect">
            <a:avLst/>
          </a:prstGeom>
          <a:effectLst>
            <a:outerShdw blurRad="50800" dist="38100" dir="13500000" algn="br" rotWithShape="0">
              <a:prstClr val="black">
                <a:alpha val="40000"/>
              </a:prstClr>
            </a:outerShdw>
          </a:effectLst>
        </p:spPr>
      </p:pic>
      <p:grpSp>
        <p:nvGrpSpPr>
          <p:cNvPr id="8" name="Group 7">
            <a:extLst>
              <a:ext uri="{FF2B5EF4-FFF2-40B4-BE49-F238E27FC236}">
                <a16:creationId xmlns:a16="http://schemas.microsoft.com/office/drawing/2014/main" id="{F76AC959-1C5A-9B14-D409-0B7AD2EC3F54}"/>
              </a:ext>
            </a:extLst>
          </p:cNvPr>
          <p:cNvGrpSpPr>
            <a:grpSpLocks noChangeAspect="1"/>
          </p:cNvGrpSpPr>
          <p:nvPr/>
        </p:nvGrpSpPr>
        <p:grpSpPr>
          <a:xfrm>
            <a:off x="6609674" y="1180141"/>
            <a:ext cx="5324373" cy="2669925"/>
            <a:chOff x="5636069" y="1441959"/>
            <a:chExt cx="6364278" cy="3191389"/>
          </a:xfrm>
          <a:effectLst>
            <a:outerShdw blurRad="50800" dist="38100" dir="8100000" algn="tr" rotWithShape="0">
              <a:prstClr val="black">
                <a:alpha val="40000"/>
              </a:prstClr>
            </a:outerShdw>
          </a:effectLst>
        </p:grpSpPr>
        <p:pic>
          <p:nvPicPr>
            <p:cNvPr id="22" name="Picture 2">
              <a:extLst>
                <a:ext uri="{FF2B5EF4-FFF2-40B4-BE49-F238E27FC236}">
                  <a16:creationId xmlns:a16="http://schemas.microsoft.com/office/drawing/2014/main" id="{85266EF2-B553-5508-4552-13B9AC1C83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91" t="7528" r="2722" b="3776"/>
            <a:stretch/>
          </p:blipFill>
          <p:spPr bwMode="auto">
            <a:xfrm>
              <a:off x="5661293" y="1441959"/>
              <a:ext cx="6339054" cy="3191389"/>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9" name="Rettangolo con angoli arrotondati 56">
              <a:extLst>
                <a:ext uri="{FF2B5EF4-FFF2-40B4-BE49-F238E27FC236}">
                  <a16:creationId xmlns:a16="http://schemas.microsoft.com/office/drawing/2014/main" id="{CA68BB7A-F85F-ECD6-0065-6EA19D61DD19}"/>
                </a:ext>
              </a:extLst>
            </p:cNvPr>
            <p:cNvSpPr/>
            <p:nvPr/>
          </p:nvSpPr>
          <p:spPr>
            <a:xfrm>
              <a:off x="5636069" y="2114332"/>
              <a:ext cx="3060000" cy="180000"/>
            </a:xfrm>
            <a:prstGeom prst="roundRect">
              <a:avLst/>
            </a:prstGeom>
            <a:solidFill>
              <a:srgbClr val="FF0000">
                <a:alpha val="20000"/>
              </a:srgbClr>
            </a:solidFill>
            <a:ln w="9525">
              <a:solidFill>
                <a:srgbClr val="FF0000">
                  <a:alpha val="40000"/>
                </a:srgb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it-IT"/>
            </a:p>
          </p:txBody>
        </p:sp>
        <p:sp>
          <p:nvSpPr>
            <p:cNvPr id="30" name="Rettangolo con angoli arrotondati 57">
              <a:extLst>
                <a:ext uri="{FF2B5EF4-FFF2-40B4-BE49-F238E27FC236}">
                  <a16:creationId xmlns:a16="http://schemas.microsoft.com/office/drawing/2014/main" id="{12B5104A-ACBC-28E7-8D32-6F82693473C8}"/>
                </a:ext>
              </a:extLst>
            </p:cNvPr>
            <p:cNvSpPr/>
            <p:nvPr/>
          </p:nvSpPr>
          <p:spPr>
            <a:xfrm>
              <a:off x="10527462" y="1921630"/>
              <a:ext cx="1403880" cy="195851"/>
            </a:xfrm>
            <a:prstGeom prst="roundRect">
              <a:avLst/>
            </a:prstGeom>
            <a:solidFill>
              <a:srgbClr val="FF0000">
                <a:alpha val="20000"/>
              </a:srgbClr>
            </a:solidFill>
            <a:ln w="9525">
              <a:solidFill>
                <a:srgbClr val="FF0000">
                  <a:alpha val="40000"/>
                </a:srgb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it-IT"/>
            </a:p>
          </p:txBody>
        </p:sp>
        <p:sp>
          <p:nvSpPr>
            <p:cNvPr id="34" name="Ovale 62">
              <a:extLst>
                <a:ext uri="{FF2B5EF4-FFF2-40B4-BE49-F238E27FC236}">
                  <a16:creationId xmlns:a16="http://schemas.microsoft.com/office/drawing/2014/main" id="{23E1745C-FB59-1134-C42B-6A28D0140F64}"/>
                </a:ext>
              </a:extLst>
            </p:cNvPr>
            <p:cNvSpPr/>
            <p:nvPr/>
          </p:nvSpPr>
          <p:spPr>
            <a:xfrm rot="19193230">
              <a:off x="9513460" y="2781883"/>
              <a:ext cx="743860" cy="1564877"/>
            </a:xfrm>
            <a:prstGeom prst="ellipse">
              <a:avLst/>
            </a:prstGeom>
            <a:solidFill>
              <a:srgbClr val="FF0000">
                <a:alpha val="10196"/>
              </a:srgbClr>
            </a:solidFill>
            <a:ln>
              <a:solidFill>
                <a:srgbClr val="FF0000">
                  <a:alpha val="4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 name="Slide Number Placeholder 1">
            <a:extLst>
              <a:ext uri="{FF2B5EF4-FFF2-40B4-BE49-F238E27FC236}">
                <a16:creationId xmlns:a16="http://schemas.microsoft.com/office/drawing/2014/main" id="{D72E2671-B926-B2DE-A44E-5CA994F4F0F0}"/>
              </a:ext>
            </a:extLst>
          </p:cNvPr>
          <p:cNvSpPr>
            <a:spLocks noGrp="1"/>
          </p:cNvSpPr>
          <p:nvPr>
            <p:ph type="sldNum" sz="quarter" idx="4"/>
          </p:nvPr>
        </p:nvSpPr>
        <p:spPr/>
        <p:txBody>
          <a:bodyPr/>
          <a:lstStyle/>
          <a:p>
            <a:fld id="{A16AB2F8-5338-F742-A59E-35F5B82165E6}" type="slidenum">
              <a:rPr lang="en-GB" smtClean="0"/>
              <a:pPr/>
              <a:t>3</a:t>
            </a:fld>
            <a:endParaRPr lang="en-GB" dirty="0"/>
          </a:p>
        </p:txBody>
      </p:sp>
      <p:sp>
        <p:nvSpPr>
          <p:cNvPr id="33" name="Title 2">
            <a:extLst>
              <a:ext uri="{FF2B5EF4-FFF2-40B4-BE49-F238E27FC236}">
                <a16:creationId xmlns:a16="http://schemas.microsoft.com/office/drawing/2014/main" id="{0AD22381-3958-4190-9A2E-0EDA33EBC297}"/>
              </a:ext>
            </a:extLst>
          </p:cNvPr>
          <p:cNvSpPr>
            <a:spLocks noGrp="1"/>
          </p:cNvSpPr>
          <p:nvPr>
            <p:ph type="title"/>
          </p:nvPr>
        </p:nvSpPr>
        <p:spPr>
          <a:xfrm>
            <a:off x="2188923" y="186465"/>
            <a:ext cx="8091814" cy="681159"/>
          </a:xfrm>
          <a:prstGeom prst="rect">
            <a:avLst/>
          </a:prstGeom>
        </p:spPr>
        <p:txBody>
          <a:body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Collider Magnets Requirements</a:t>
            </a:r>
            <a:endParaRPr lang="en-GB"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8">
                <a:extLst>
                  <a:ext uri="{FF2B5EF4-FFF2-40B4-BE49-F238E27FC236}">
                    <a16:creationId xmlns:a16="http://schemas.microsoft.com/office/drawing/2014/main" id="{DE167DE5-A8C7-7488-A66D-A3EB80AC0584}"/>
                  </a:ext>
                </a:extLst>
              </p:cNvPr>
              <p:cNvSpPr txBox="1"/>
              <p:nvPr/>
            </p:nvSpPr>
            <p:spPr>
              <a:xfrm>
                <a:off x="162717" y="1153141"/>
                <a:ext cx="5161368" cy="2862322"/>
              </a:xfrm>
              <a:prstGeom prst="rect">
                <a:avLst/>
              </a:prstGeom>
              <a:solidFill>
                <a:schemeClr val="bg1"/>
              </a:solidFill>
              <a:ln>
                <a:solidFill>
                  <a:srgbClr val="1744C3"/>
                </a:solidFill>
              </a:ln>
              <a:effectLst>
                <a:outerShdw blurRad="50800" dist="38100" dir="2700000" algn="tl" rotWithShape="0">
                  <a:prstClr val="black">
                    <a:alpha val="40000"/>
                  </a:prstClr>
                </a:outerShdw>
              </a:effectLst>
            </p:spPr>
            <p:txBody>
              <a:bodyPr wrap="square">
                <a:spAutoFit/>
              </a:bodyPr>
              <a:lstStyle/>
              <a:p>
                <a:r>
                  <a:rPr lang="en-GB" sz="1600" b="1" u="sng" dirty="0">
                    <a:solidFill>
                      <a:srgbClr val="1744C3"/>
                    </a:solidFill>
                    <a:latin typeface="Calibri" panose="020F0502020204030204" pitchFamily="34" charset="0"/>
                    <a:ea typeface="Calibri" panose="020F0502020204030204" pitchFamily="34" charset="0"/>
                    <a:cs typeface="Calibri" panose="020F0502020204030204" pitchFamily="34" charset="0"/>
                  </a:rPr>
                  <a:t>3 </a:t>
                </a:r>
                <a:r>
                  <a:rPr lang="en-GB" sz="1600" b="1" u="sng" dirty="0" err="1">
                    <a:solidFill>
                      <a:srgbClr val="1744C3"/>
                    </a:solidFill>
                    <a:latin typeface="Calibri" panose="020F0502020204030204" pitchFamily="34" charset="0"/>
                    <a:ea typeface="Calibri" panose="020F0502020204030204" pitchFamily="34" charset="0"/>
                    <a:cs typeface="Calibri" panose="020F0502020204030204" pitchFamily="34" charset="0"/>
                  </a:rPr>
                  <a:t>TeV</a:t>
                </a:r>
                <a:r>
                  <a:rPr lang="en-GB" sz="1600" b="1" u="sng" dirty="0">
                    <a:solidFill>
                      <a:srgbClr val="1744C3"/>
                    </a:solidFill>
                    <a:latin typeface="Calibri" panose="020F0502020204030204" pitchFamily="34" charset="0"/>
                    <a:ea typeface="Calibri" panose="020F0502020204030204" pitchFamily="34" charset="0"/>
                    <a:cs typeface="Calibri" panose="020F0502020204030204" pitchFamily="34" charset="0"/>
                  </a:rPr>
                  <a:t> collider (5 km ring): </a:t>
                </a:r>
              </a:p>
              <a:p>
                <a:endParaRPr lang="en-GB" sz="500" b="1" u="sng" dirty="0">
                  <a:solidFill>
                    <a:srgbClr val="1744C3"/>
                  </a:solidFill>
                  <a:latin typeface="Calibri" panose="020F0502020204030204" pitchFamily="34" charset="0"/>
                  <a:ea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GB" sz="1600" dirty="0">
                    <a:solidFill>
                      <a:srgbClr val="1744C3"/>
                    </a:solidFill>
                    <a:latin typeface="Calibri" panose="020F0502020204030204" pitchFamily="34" charset="0"/>
                    <a:ea typeface="Calibri" panose="020F0502020204030204" pitchFamily="34" charset="0"/>
                    <a:cs typeface="Calibri" panose="020F0502020204030204" pitchFamily="34" charset="0"/>
                  </a:rPr>
                  <a:t>Close to state of the art</a:t>
                </a:r>
              </a:p>
              <a:p>
                <a:pPr marL="457200" indent="-457200">
                  <a:buFont typeface="Arial" panose="020B0604020202020204" pitchFamily="34" charset="0"/>
                  <a:buChar char="•"/>
                </a:pPr>
                <a14:m>
                  <m:oMath xmlns:m="http://schemas.openxmlformats.org/officeDocument/2006/math">
                    <m:r>
                      <a:rPr lang="it-IT" sz="1600" b="0" i="1" smtClean="0">
                        <a:solidFill>
                          <a:srgbClr val="1744C3"/>
                        </a:solidFill>
                        <a:latin typeface="Cambria Math" panose="02040503050406030204" pitchFamily="18" charset="0"/>
                        <a:ea typeface="Calibri" panose="020F0502020204030204" pitchFamily="34" charset="0"/>
                        <a:cs typeface="Calibri" panose="020F0502020204030204" pitchFamily="34" charset="0"/>
                      </a:rPr>
                      <m:t>∼</m:t>
                    </m:r>
                  </m:oMath>
                </a14:m>
                <a:r>
                  <a:rPr lang="en-GB" sz="1600" dirty="0">
                    <a:solidFill>
                      <a:srgbClr val="1744C3"/>
                    </a:solidFill>
                    <a:latin typeface="Calibri" panose="020F0502020204030204" pitchFamily="34" charset="0"/>
                    <a:ea typeface="Calibri" panose="020F0502020204030204" pitchFamily="34" charset="0"/>
                    <a:cs typeface="Calibri" panose="020F0502020204030204" pitchFamily="34" charset="0"/>
                  </a:rPr>
                  <a:t>11T/150mm (Nb</a:t>
                </a:r>
                <a:r>
                  <a:rPr lang="en-GB" sz="1600" baseline="-25000" dirty="0">
                    <a:solidFill>
                      <a:srgbClr val="1744C3"/>
                    </a:solidFill>
                    <a:latin typeface="Calibri" panose="020F0502020204030204" pitchFamily="34" charset="0"/>
                    <a:ea typeface="Calibri" panose="020F0502020204030204" pitchFamily="34" charset="0"/>
                    <a:cs typeface="Calibri" panose="020F0502020204030204" pitchFamily="34" charset="0"/>
                  </a:rPr>
                  <a:t>3</a:t>
                </a:r>
                <a:r>
                  <a:rPr lang="en-GB" sz="1600" dirty="0">
                    <a:solidFill>
                      <a:srgbClr val="1744C3"/>
                    </a:solidFill>
                    <a:latin typeface="Calibri" panose="020F0502020204030204" pitchFamily="34" charset="0"/>
                    <a:ea typeface="Calibri" panose="020F0502020204030204" pitchFamily="34" charset="0"/>
                    <a:cs typeface="Calibri" panose="020F0502020204030204" pitchFamily="34" charset="0"/>
                  </a:rPr>
                  <a:t>Sn)</a:t>
                </a:r>
              </a:p>
              <a:p>
                <a:pPr marL="457200" indent="-457200">
                  <a:buFont typeface="Arial" panose="020B0604020202020204" pitchFamily="34" charset="0"/>
                  <a:buChar char="•"/>
                </a:pPr>
                <a:r>
                  <a:rPr lang="en-GB" sz="1600" dirty="0">
                    <a:solidFill>
                      <a:srgbClr val="1744C3"/>
                    </a:solidFill>
                    <a:latin typeface="Calibri" panose="020F0502020204030204" pitchFamily="34" charset="0"/>
                    <a:ea typeface="Calibri" panose="020F0502020204030204" pitchFamily="34" charset="0"/>
                    <a:cs typeface="Calibri" panose="020F0502020204030204" pitchFamily="34" charset="0"/>
                  </a:rPr>
                  <a:t>600 magnets, 5 m length</a:t>
                </a:r>
              </a:p>
              <a:p>
                <a:pPr marL="457200" indent="-457200">
                  <a:buFont typeface="Arial" panose="020B0604020202020204" pitchFamily="34" charset="0"/>
                  <a:buChar char="•"/>
                </a:pPr>
                <a:r>
                  <a:rPr lang="en-GB" sz="1600" dirty="0">
                    <a:solidFill>
                      <a:srgbClr val="1744C3"/>
                    </a:solidFill>
                    <a:latin typeface="Calibri" panose="020F0502020204030204" pitchFamily="34" charset="0"/>
                    <a:ea typeface="Calibri" panose="020F0502020204030204" pitchFamily="34" charset="0"/>
                    <a:cs typeface="Calibri" panose="020F0502020204030204" pitchFamily="34" charset="0"/>
                  </a:rPr>
                  <a:t>Operating temperature: 4.5 K</a:t>
                </a:r>
              </a:p>
              <a:p>
                <a:endParaRPr lang="en-GB" sz="1000" dirty="0">
                  <a:solidFill>
                    <a:srgbClr val="1744C3"/>
                  </a:solidFill>
                  <a:latin typeface="Calibri" panose="020F0502020204030204" pitchFamily="34" charset="0"/>
                  <a:ea typeface="Calibri" panose="020F0502020204030204" pitchFamily="34" charset="0"/>
                  <a:cs typeface="Calibri" panose="020F0502020204030204" pitchFamily="34" charset="0"/>
                </a:endParaRPr>
              </a:p>
              <a:p>
                <a:r>
                  <a:rPr lang="en-GB" sz="1600" b="1" u="sng" dirty="0">
                    <a:solidFill>
                      <a:srgbClr val="1744C3"/>
                    </a:solidFill>
                    <a:latin typeface="Calibri" panose="020F0502020204030204" pitchFamily="34" charset="0"/>
                    <a:ea typeface="Calibri" panose="020F0502020204030204" pitchFamily="34" charset="0"/>
                    <a:cs typeface="Calibri" panose="020F0502020204030204" pitchFamily="34" charset="0"/>
                  </a:rPr>
                  <a:t>10+ </a:t>
                </a:r>
                <a:r>
                  <a:rPr lang="en-GB" sz="1600" b="1" u="sng" dirty="0" err="1">
                    <a:solidFill>
                      <a:srgbClr val="1744C3"/>
                    </a:solidFill>
                    <a:latin typeface="Calibri" panose="020F0502020204030204" pitchFamily="34" charset="0"/>
                    <a:ea typeface="Calibri" panose="020F0502020204030204" pitchFamily="34" charset="0"/>
                    <a:cs typeface="Calibri" panose="020F0502020204030204" pitchFamily="34" charset="0"/>
                  </a:rPr>
                  <a:t>TeV</a:t>
                </a:r>
                <a:r>
                  <a:rPr lang="en-GB" sz="1600" b="1" u="sng" dirty="0">
                    <a:solidFill>
                      <a:srgbClr val="1744C3"/>
                    </a:solidFill>
                    <a:latin typeface="Calibri" panose="020F0502020204030204" pitchFamily="34" charset="0"/>
                    <a:ea typeface="Calibri" panose="020F0502020204030204" pitchFamily="34" charset="0"/>
                    <a:cs typeface="Calibri" panose="020F0502020204030204" pitchFamily="34" charset="0"/>
                  </a:rPr>
                  <a:t> collider (10 km ring): </a:t>
                </a:r>
              </a:p>
              <a:p>
                <a:endParaRPr lang="en-GB" sz="500" b="1" u="sng" dirty="0">
                  <a:solidFill>
                    <a:srgbClr val="1744C3"/>
                  </a:solidFill>
                  <a:latin typeface="Calibri" panose="020F0502020204030204" pitchFamily="34" charset="0"/>
                  <a:ea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GB" sz="1600" dirty="0">
                    <a:solidFill>
                      <a:srgbClr val="1744C3"/>
                    </a:solidFill>
                    <a:latin typeface="Calibri" panose="020F0502020204030204" pitchFamily="34" charset="0"/>
                    <a:ea typeface="Calibri" panose="020F0502020204030204" pitchFamily="34" charset="0"/>
                    <a:cs typeface="Calibri" panose="020F0502020204030204" pitchFamily="34" charset="0"/>
                  </a:rPr>
                  <a:t>HTS magnets, R&amp;D is required</a:t>
                </a:r>
              </a:p>
              <a:p>
                <a:pPr marL="457200" indent="-457200">
                  <a:buFont typeface="Arial" panose="020B0604020202020204" pitchFamily="34" charset="0"/>
                  <a:buChar char="•"/>
                </a:pPr>
                <a14:m>
                  <m:oMath xmlns:m="http://schemas.openxmlformats.org/officeDocument/2006/math">
                    <m:r>
                      <a:rPr lang="it-IT" sz="1600" b="0" i="1" smtClean="0">
                        <a:solidFill>
                          <a:srgbClr val="1744C3"/>
                        </a:solidFill>
                        <a:latin typeface="Cambria Math" panose="02040503050406030204" pitchFamily="18" charset="0"/>
                        <a:ea typeface="Calibri" panose="020F0502020204030204" pitchFamily="34" charset="0"/>
                        <a:cs typeface="Calibri" panose="020F0502020204030204" pitchFamily="34" charset="0"/>
                      </a:rPr>
                      <m:t>∼</m:t>
                    </m:r>
                  </m:oMath>
                </a14:m>
                <a:r>
                  <a:rPr lang="en-GB" sz="1600" dirty="0">
                    <a:solidFill>
                      <a:srgbClr val="1744C3"/>
                    </a:solidFill>
                    <a:latin typeface="Calibri" panose="020F0502020204030204" pitchFamily="34" charset="0"/>
                    <a:ea typeface="Calibri" panose="020F0502020204030204" pitchFamily="34" charset="0"/>
                    <a:cs typeface="Calibri" panose="020F0502020204030204" pitchFamily="34" charset="0"/>
                  </a:rPr>
                  <a:t>15T/150mm (ReBCO, hybrid)</a:t>
                </a:r>
              </a:p>
              <a:p>
                <a:pPr marL="457200" indent="-457200">
                  <a:buFont typeface="Arial" panose="020B0604020202020204" pitchFamily="34" charset="0"/>
                  <a:buChar char="•"/>
                </a:pPr>
                <a:r>
                  <a:rPr lang="en-GB" sz="1600" dirty="0">
                    <a:solidFill>
                      <a:srgbClr val="1744C3"/>
                    </a:solidFill>
                    <a:latin typeface="Calibri" panose="020F0502020204030204" pitchFamily="34" charset="0"/>
                    <a:ea typeface="Calibri" panose="020F0502020204030204" pitchFamily="34" charset="0"/>
                    <a:cs typeface="Calibri" panose="020F0502020204030204" pitchFamily="34" charset="0"/>
                  </a:rPr>
                  <a:t>1200 magnets, 5 m length</a:t>
                </a:r>
              </a:p>
              <a:p>
                <a:pPr marL="457200" indent="-457200">
                  <a:buFont typeface="Arial" panose="020B0604020202020204" pitchFamily="34" charset="0"/>
                  <a:buChar char="•"/>
                </a:pPr>
                <a:r>
                  <a:rPr lang="en-GB" sz="1600" dirty="0">
                    <a:solidFill>
                      <a:srgbClr val="1744C3"/>
                    </a:solidFill>
                    <a:latin typeface="Calibri" panose="020F0502020204030204" pitchFamily="34" charset="0"/>
                    <a:ea typeface="Calibri" panose="020F0502020204030204" pitchFamily="34" charset="0"/>
                    <a:cs typeface="Calibri" panose="020F0502020204030204" pitchFamily="34" charset="0"/>
                  </a:rPr>
                  <a:t>Operating temperature: 4.5…20 K</a:t>
                </a:r>
              </a:p>
            </p:txBody>
          </p:sp>
        </mc:Choice>
        <mc:Fallback xmlns="">
          <p:sp>
            <p:nvSpPr>
              <p:cNvPr id="4" name="TextBox 8">
                <a:extLst>
                  <a:ext uri="{FF2B5EF4-FFF2-40B4-BE49-F238E27FC236}">
                    <a16:creationId xmlns:a16="http://schemas.microsoft.com/office/drawing/2014/main" id="{DE167DE5-A8C7-7488-A66D-A3EB80AC0584}"/>
                  </a:ext>
                </a:extLst>
              </p:cNvPr>
              <p:cNvSpPr txBox="1">
                <a:spLocks noRot="1" noChangeAspect="1" noMove="1" noResize="1" noEditPoints="1" noAdjustHandles="1" noChangeArrowheads="1" noChangeShapeType="1" noTextEdit="1"/>
              </p:cNvSpPr>
              <p:nvPr/>
            </p:nvSpPr>
            <p:spPr>
              <a:xfrm>
                <a:off x="162717" y="1153141"/>
                <a:ext cx="5161368" cy="2862322"/>
              </a:xfrm>
              <a:prstGeom prst="rect">
                <a:avLst/>
              </a:prstGeom>
              <a:blipFill>
                <a:blip r:embed="rId4"/>
                <a:stretch>
                  <a:fillRect/>
                </a:stretch>
              </a:blipFill>
              <a:ln>
                <a:solidFill>
                  <a:srgbClr val="1744C3"/>
                </a:solidFill>
              </a:ln>
              <a:effectLst>
                <a:outerShdw blurRad="50800" dist="38100" dir="2700000" algn="tl" rotWithShape="0">
                  <a:prstClr val="black">
                    <a:alpha val="40000"/>
                  </a:prstClr>
                </a:outerShdw>
              </a:effectLst>
            </p:spPr>
            <p:txBody>
              <a:bodyPr/>
              <a:lstStyle/>
              <a:p>
                <a:r>
                  <a:rPr lang="en-GB">
                    <a:noFill/>
                  </a:rPr>
                  <a:t> </a:t>
                </a:r>
              </a:p>
            </p:txBody>
          </p:sp>
        </mc:Fallback>
      </mc:AlternateContent>
      <p:sp>
        <p:nvSpPr>
          <p:cNvPr id="15" name="CasellaDiTesto 21">
            <a:extLst>
              <a:ext uri="{FF2B5EF4-FFF2-40B4-BE49-F238E27FC236}">
                <a16:creationId xmlns:a16="http://schemas.microsoft.com/office/drawing/2014/main" id="{8A4E5206-0130-A2E5-B54F-DACDFC7207DA}"/>
              </a:ext>
            </a:extLst>
          </p:cNvPr>
          <p:cNvSpPr txBox="1"/>
          <p:nvPr/>
        </p:nvSpPr>
        <p:spPr>
          <a:xfrm>
            <a:off x="219750" y="4147264"/>
            <a:ext cx="4440537" cy="707886"/>
          </a:xfrm>
          <a:prstGeom prst="rect">
            <a:avLst/>
          </a:prstGeom>
          <a:noFill/>
        </p:spPr>
        <p:txBody>
          <a:bodyPr wrap="square">
            <a:spAutoFit/>
          </a:bodyPr>
          <a:lstStyle/>
          <a:p>
            <a:pPr marL="342900" indent="-342900">
              <a:buFont typeface="Wingdings" panose="05000000000000000000" pitchFamily="2" charset="2"/>
              <a:buChar char="Ø"/>
            </a:pPr>
            <a:r>
              <a:rPr lang="en-US" sz="2000" dirty="0">
                <a:solidFill>
                  <a:srgbClr val="00A44A"/>
                </a:solidFill>
                <a:latin typeface="Calibri" panose="020F0502020204030204" pitchFamily="34" charset="0"/>
                <a:ea typeface="Calibri" panose="020F0502020204030204" pitchFamily="34" charset="0"/>
                <a:cs typeface="Calibri" panose="020F0502020204030204" pitchFamily="34" charset="0"/>
              </a:rPr>
              <a:t>High field dipoles to minimize collider ring size and maximize luminosity.</a:t>
            </a:r>
            <a:endParaRPr lang="it-IT" sz="2000" dirty="0">
              <a:solidFill>
                <a:srgbClr val="00A44A"/>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CasellaDiTesto 23">
            <a:extLst>
              <a:ext uri="{FF2B5EF4-FFF2-40B4-BE49-F238E27FC236}">
                <a16:creationId xmlns:a16="http://schemas.microsoft.com/office/drawing/2014/main" id="{C2EEBEBE-674B-CC67-5159-D80B0368B6D3}"/>
              </a:ext>
            </a:extLst>
          </p:cNvPr>
          <p:cNvSpPr txBox="1"/>
          <p:nvPr/>
        </p:nvSpPr>
        <p:spPr>
          <a:xfrm>
            <a:off x="219750" y="4850039"/>
            <a:ext cx="4345525" cy="1384995"/>
          </a:xfrm>
          <a:prstGeom prst="rect">
            <a:avLst/>
          </a:prstGeom>
          <a:noFill/>
        </p:spPr>
        <p:txBody>
          <a:bodyPr wrap="square">
            <a:spAutoFit/>
          </a:bodyPr>
          <a:lstStyle/>
          <a:p>
            <a:pPr marL="342900" indent="-342900" algn="just">
              <a:buFont typeface="Wingdings" panose="05000000000000000000" pitchFamily="2" charset="2"/>
              <a:buChar char="Ø"/>
            </a:pPr>
            <a:r>
              <a:rPr lang="en-US" sz="2000" dirty="0">
                <a:solidFill>
                  <a:srgbClr val="FF0000"/>
                </a:solidFill>
                <a:latin typeface="Calibri" panose="020F0502020204030204" pitchFamily="34" charset="0"/>
                <a:ea typeface="Calibri" panose="020F0502020204030204" pitchFamily="34" charset="0"/>
                <a:cs typeface="Calibri" panose="020F0502020204030204" pitchFamily="34" charset="0"/>
              </a:rPr>
              <a:t>Beam loss protection</a:t>
            </a:r>
          </a:p>
          <a:p>
            <a:pPr algn="just"/>
            <a:r>
              <a:rPr lang="it-IT" sz="1600" dirty="0">
                <a:latin typeface="Calibri" panose="020F0502020204030204" pitchFamily="34" charset="0"/>
                <a:ea typeface="Calibri" panose="020F0502020204030204" pitchFamily="34" charset="0"/>
                <a:cs typeface="Calibri" panose="020F0502020204030204" pitchFamily="34" charset="0"/>
              </a:rPr>
              <a:t>High-energy </a:t>
            </a:r>
            <a:r>
              <a:rPr lang="it-IT" sz="1600" dirty="0" err="1">
                <a:latin typeface="Calibri" panose="020F0502020204030204" pitchFamily="34" charset="0"/>
                <a:ea typeface="Calibri" panose="020F0502020204030204" pitchFamily="34" charset="0"/>
                <a:cs typeface="Calibri" panose="020F0502020204030204" pitchFamily="34" charset="0"/>
              </a:rPr>
              <a:t>electrons</a:t>
            </a:r>
            <a:r>
              <a:rPr lang="it-IT" sz="1600" dirty="0">
                <a:latin typeface="Calibri" panose="020F0502020204030204" pitchFamily="34" charset="0"/>
                <a:ea typeface="Calibri" panose="020F0502020204030204" pitchFamily="34" charset="0"/>
                <a:cs typeface="Calibri" panose="020F0502020204030204" pitchFamily="34" charset="0"/>
              </a:rPr>
              <a:t> and </a:t>
            </a:r>
            <a:r>
              <a:rPr lang="it-IT" sz="1600" dirty="0" err="1">
                <a:latin typeface="Calibri" panose="020F0502020204030204" pitchFamily="34" charset="0"/>
                <a:ea typeface="Calibri" panose="020F0502020204030204" pitchFamily="34" charset="0"/>
                <a:cs typeface="Calibri" panose="020F0502020204030204" pitchFamily="34" charset="0"/>
              </a:rPr>
              <a:t>positrons</a:t>
            </a:r>
            <a:r>
              <a:rPr lang="it-IT" sz="1600" dirty="0">
                <a:latin typeface="Calibri" panose="020F0502020204030204" pitchFamily="34" charset="0"/>
                <a:ea typeface="Calibri" panose="020F0502020204030204" pitchFamily="34" charset="0"/>
                <a:cs typeface="Calibri" panose="020F0502020204030204" pitchFamily="34" charset="0"/>
              </a:rPr>
              <a:t> </a:t>
            </a:r>
            <a:r>
              <a:rPr lang="it-IT" sz="1600" dirty="0" err="1">
                <a:latin typeface="Calibri" panose="020F0502020204030204" pitchFamily="34" charset="0"/>
                <a:ea typeface="Calibri" panose="020F0502020204030204" pitchFamily="34" charset="0"/>
                <a:cs typeface="Calibri" panose="020F0502020204030204" pitchFamily="34" charset="0"/>
              </a:rPr>
              <a:t>arising</a:t>
            </a:r>
            <a:r>
              <a:rPr lang="it-IT" sz="1600" dirty="0">
                <a:latin typeface="Calibri" panose="020F0502020204030204" pitchFamily="34" charset="0"/>
                <a:ea typeface="Calibri" panose="020F0502020204030204" pitchFamily="34" charset="0"/>
                <a:cs typeface="Calibri" panose="020F0502020204030204" pitchFamily="34" charset="0"/>
              </a:rPr>
              <a:t> from </a:t>
            </a:r>
            <a:r>
              <a:rPr lang="it-IT" sz="1600" dirty="0" err="1">
                <a:latin typeface="Calibri" panose="020F0502020204030204" pitchFamily="34" charset="0"/>
                <a:ea typeface="Calibri" panose="020F0502020204030204" pitchFamily="34" charset="0"/>
                <a:cs typeface="Calibri" panose="020F0502020204030204" pitchFamily="34" charset="0"/>
              </a:rPr>
              <a:t>muon</a:t>
            </a:r>
            <a:r>
              <a:rPr lang="it-IT" sz="1600" dirty="0">
                <a:latin typeface="Calibri" panose="020F0502020204030204" pitchFamily="34" charset="0"/>
                <a:ea typeface="Calibri" panose="020F0502020204030204" pitchFamily="34" charset="0"/>
                <a:cs typeface="Calibri" panose="020F0502020204030204" pitchFamily="34" charset="0"/>
              </a:rPr>
              <a:t> </a:t>
            </a:r>
            <a:r>
              <a:rPr lang="it-IT" sz="1600" dirty="0" err="1">
                <a:latin typeface="Calibri" panose="020F0502020204030204" pitchFamily="34" charset="0"/>
                <a:ea typeface="Calibri" panose="020F0502020204030204" pitchFamily="34" charset="0"/>
                <a:cs typeface="Calibri" panose="020F0502020204030204" pitchFamily="34" charset="0"/>
              </a:rPr>
              <a:t>decay</a:t>
            </a:r>
            <a:r>
              <a:rPr lang="it-IT" sz="1600" dirty="0">
                <a:latin typeface="Calibri" panose="020F0502020204030204" pitchFamily="34" charset="0"/>
                <a:ea typeface="Calibri" panose="020F0502020204030204" pitchFamily="34" charset="0"/>
                <a:cs typeface="Calibri" panose="020F0502020204030204" pitchFamily="34" charset="0"/>
              </a:rPr>
              <a:t> and </a:t>
            </a:r>
            <a:r>
              <a:rPr lang="it-IT" sz="1600" dirty="0" err="1">
                <a:latin typeface="Calibri" panose="020F0502020204030204" pitchFamily="34" charset="0"/>
                <a:ea typeface="Calibri" panose="020F0502020204030204" pitchFamily="34" charset="0"/>
                <a:cs typeface="Calibri" panose="020F0502020204030204" pitchFamily="34" charset="0"/>
              </a:rPr>
              <a:t>striking</a:t>
            </a:r>
            <a:r>
              <a:rPr lang="it-IT" sz="1600" dirty="0">
                <a:latin typeface="Calibri" panose="020F0502020204030204" pitchFamily="34" charset="0"/>
                <a:ea typeface="Calibri" panose="020F0502020204030204" pitchFamily="34" charset="0"/>
                <a:cs typeface="Calibri" panose="020F0502020204030204" pitchFamily="34" charset="0"/>
              </a:rPr>
              <a:t> the collider ring magnets can cause </a:t>
            </a:r>
            <a:r>
              <a:rPr lang="it-IT" sz="1600" dirty="0" err="1">
                <a:latin typeface="Calibri" panose="020F0502020204030204" pitchFamily="34" charset="0"/>
                <a:ea typeface="Calibri" panose="020F0502020204030204" pitchFamily="34" charset="0"/>
                <a:cs typeface="Calibri" panose="020F0502020204030204" pitchFamily="34" charset="0"/>
              </a:rPr>
              <a:t>radiation</a:t>
            </a:r>
            <a:r>
              <a:rPr lang="it-IT" sz="1600" dirty="0">
                <a:latin typeface="Calibri" panose="020F0502020204030204" pitchFamily="34" charset="0"/>
                <a:ea typeface="Calibri" panose="020F0502020204030204" pitchFamily="34" charset="0"/>
                <a:cs typeface="Calibri" panose="020F0502020204030204" pitchFamily="34" charset="0"/>
              </a:rPr>
              <a:t> </a:t>
            </a:r>
            <a:r>
              <a:rPr lang="it-IT" sz="1600" dirty="0" err="1">
                <a:latin typeface="Calibri" panose="020F0502020204030204" pitchFamily="34" charset="0"/>
                <a:ea typeface="Calibri" panose="020F0502020204030204" pitchFamily="34" charset="0"/>
                <a:cs typeface="Calibri" panose="020F0502020204030204" pitchFamily="34" charset="0"/>
              </a:rPr>
              <a:t>damage</a:t>
            </a:r>
            <a:r>
              <a:rPr lang="it-IT" sz="1600" dirty="0">
                <a:latin typeface="Calibri" panose="020F0502020204030204" pitchFamily="34" charset="0"/>
                <a:ea typeface="Calibri" panose="020F0502020204030204" pitchFamily="34" charset="0"/>
                <a:cs typeface="Calibri" panose="020F0502020204030204" pitchFamily="34" charset="0"/>
              </a:rPr>
              <a:t> and </a:t>
            </a:r>
            <a:r>
              <a:rPr lang="it-IT" sz="1600" dirty="0" err="1">
                <a:latin typeface="Calibri" panose="020F0502020204030204" pitchFamily="34" charset="0"/>
                <a:ea typeface="Calibri" panose="020F0502020204030204" pitchFamily="34" charset="0"/>
                <a:cs typeface="Calibri" panose="020F0502020204030204" pitchFamily="34" charset="0"/>
              </a:rPr>
              <a:t>unwanted</a:t>
            </a:r>
            <a:r>
              <a:rPr lang="it-IT" sz="1600" dirty="0">
                <a:latin typeface="Calibri" panose="020F0502020204030204" pitchFamily="34" charset="0"/>
                <a:ea typeface="Calibri" panose="020F0502020204030204" pitchFamily="34" charset="0"/>
                <a:cs typeface="Calibri" panose="020F0502020204030204" pitchFamily="34" charset="0"/>
              </a:rPr>
              <a:t> </a:t>
            </a:r>
            <a:r>
              <a:rPr lang="it-IT" sz="1600" dirty="0" err="1">
                <a:latin typeface="Calibri" panose="020F0502020204030204" pitchFamily="34" charset="0"/>
                <a:ea typeface="Calibri" panose="020F0502020204030204" pitchFamily="34" charset="0"/>
                <a:cs typeface="Calibri" panose="020F0502020204030204" pitchFamily="34" charset="0"/>
              </a:rPr>
              <a:t>heat</a:t>
            </a:r>
            <a:r>
              <a:rPr lang="it-IT" sz="1600" dirty="0">
                <a:latin typeface="Calibri" panose="020F0502020204030204" pitchFamily="34" charset="0"/>
                <a:ea typeface="Calibri" panose="020F0502020204030204" pitchFamily="34" charset="0"/>
                <a:cs typeface="Calibri" panose="020F0502020204030204" pitchFamily="34" charset="0"/>
              </a:rPr>
              <a:t> load.</a:t>
            </a:r>
          </a:p>
        </p:txBody>
      </p:sp>
      <p:sp>
        <p:nvSpPr>
          <p:cNvPr id="17" name="Rettangolo con angoli arrotondati 26">
            <a:extLst>
              <a:ext uri="{FF2B5EF4-FFF2-40B4-BE49-F238E27FC236}">
                <a16:creationId xmlns:a16="http://schemas.microsoft.com/office/drawing/2014/main" id="{17F1D2A6-6213-0EA5-345B-45A57E7629D3}"/>
              </a:ext>
            </a:extLst>
          </p:cNvPr>
          <p:cNvSpPr/>
          <p:nvPr/>
        </p:nvSpPr>
        <p:spPr>
          <a:xfrm>
            <a:off x="674812" y="1769898"/>
            <a:ext cx="529721" cy="253923"/>
          </a:xfrm>
          <a:prstGeom prst="roundRect">
            <a:avLst/>
          </a:prstGeom>
          <a:solidFill>
            <a:srgbClr val="4EA72E">
              <a:alpha val="20000"/>
            </a:srgbClr>
          </a:solidFill>
          <a:ln w="9525">
            <a:solidFill>
              <a:srgbClr val="00A44A">
                <a:alpha val="40000"/>
              </a:srgb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it-IT"/>
          </a:p>
        </p:txBody>
      </p:sp>
      <p:sp>
        <p:nvSpPr>
          <p:cNvPr id="18" name="Rettangolo con angoli arrotondati 28">
            <a:extLst>
              <a:ext uri="{FF2B5EF4-FFF2-40B4-BE49-F238E27FC236}">
                <a16:creationId xmlns:a16="http://schemas.microsoft.com/office/drawing/2014/main" id="{19A70C32-BC9E-FC10-4A83-9F15788DF92D}"/>
              </a:ext>
            </a:extLst>
          </p:cNvPr>
          <p:cNvSpPr/>
          <p:nvPr/>
        </p:nvSpPr>
        <p:spPr>
          <a:xfrm>
            <a:off x="681117" y="3214979"/>
            <a:ext cx="529721" cy="253923"/>
          </a:xfrm>
          <a:prstGeom prst="roundRect">
            <a:avLst/>
          </a:prstGeom>
          <a:solidFill>
            <a:srgbClr val="4EA72E">
              <a:alpha val="20000"/>
            </a:srgbClr>
          </a:solidFill>
          <a:ln w="9525">
            <a:solidFill>
              <a:srgbClr val="00A44A">
                <a:alpha val="40000"/>
              </a:srgb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it-IT"/>
          </a:p>
        </p:txBody>
      </p:sp>
      <p:sp>
        <p:nvSpPr>
          <p:cNvPr id="19" name="Rettangolo con angoli arrotondati 29">
            <a:extLst>
              <a:ext uri="{FF2B5EF4-FFF2-40B4-BE49-F238E27FC236}">
                <a16:creationId xmlns:a16="http://schemas.microsoft.com/office/drawing/2014/main" id="{17CB37E7-A113-2044-9382-DA36C6A1E875}"/>
              </a:ext>
            </a:extLst>
          </p:cNvPr>
          <p:cNvSpPr/>
          <p:nvPr/>
        </p:nvSpPr>
        <p:spPr>
          <a:xfrm>
            <a:off x="1231558" y="1764660"/>
            <a:ext cx="635128" cy="253923"/>
          </a:xfrm>
          <a:prstGeom prst="roundRect">
            <a:avLst/>
          </a:prstGeom>
          <a:solidFill>
            <a:srgbClr val="FF0000">
              <a:alpha val="20000"/>
            </a:srgbClr>
          </a:solidFill>
          <a:ln w="9525">
            <a:solidFill>
              <a:srgbClr val="FF0000">
                <a:alpha val="40000"/>
              </a:srgb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it-IT"/>
          </a:p>
        </p:txBody>
      </p:sp>
      <p:sp>
        <p:nvSpPr>
          <p:cNvPr id="20" name="Rettangolo con angoli arrotondati 30">
            <a:extLst>
              <a:ext uri="{FF2B5EF4-FFF2-40B4-BE49-F238E27FC236}">
                <a16:creationId xmlns:a16="http://schemas.microsoft.com/office/drawing/2014/main" id="{336C6F81-2D9A-0F3D-2895-BFE38C801902}"/>
              </a:ext>
            </a:extLst>
          </p:cNvPr>
          <p:cNvSpPr/>
          <p:nvPr/>
        </p:nvSpPr>
        <p:spPr>
          <a:xfrm>
            <a:off x="1231558" y="3218441"/>
            <a:ext cx="635128" cy="253923"/>
          </a:xfrm>
          <a:prstGeom prst="roundRect">
            <a:avLst/>
          </a:prstGeom>
          <a:solidFill>
            <a:srgbClr val="FF0000">
              <a:alpha val="20000"/>
            </a:srgbClr>
          </a:solidFill>
          <a:ln w="9525">
            <a:solidFill>
              <a:srgbClr val="FF0000">
                <a:alpha val="40000"/>
              </a:srgb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it-IT"/>
          </a:p>
        </p:txBody>
      </p:sp>
      <p:pic>
        <p:nvPicPr>
          <p:cNvPr id="21" name="Picture 6" descr="p4.tiff">
            <a:extLst>
              <a:ext uri="{FF2B5EF4-FFF2-40B4-BE49-F238E27FC236}">
                <a16:creationId xmlns:a16="http://schemas.microsoft.com/office/drawing/2014/main" id="{3BD41AAE-80D2-28E5-19D3-AEE49F4D634C}"/>
              </a:ext>
            </a:extLst>
          </p:cNvPr>
          <p:cNvPicPr>
            <a:picLocks noChangeAspect="1"/>
          </p:cNvPicPr>
          <p:nvPr/>
        </p:nvPicPr>
        <p:blipFill rotWithShape="1">
          <a:blip r:embed="rId5">
            <a:alphaModFix/>
          </a:blip>
          <a:srcRect l="84838" t="719" b="50015"/>
          <a:stretch/>
        </p:blipFill>
        <p:spPr>
          <a:xfrm>
            <a:off x="3575624" y="1190091"/>
            <a:ext cx="1742154" cy="2806453"/>
          </a:xfrm>
          <a:prstGeom prst="rect">
            <a:avLst/>
          </a:prstGeom>
        </p:spPr>
      </p:pic>
      <p:sp>
        <p:nvSpPr>
          <p:cNvPr id="23" name="TextBox 13">
            <a:extLst>
              <a:ext uri="{FF2B5EF4-FFF2-40B4-BE49-F238E27FC236}">
                <a16:creationId xmlns:a16="http://schemas.microsoft.com/office/drawing/2014/main" id="{B2F1F9FC-A376-624F-E935-F1833F529170}"/>
              </a:ext>
            </a:extLst>
          </p:cNvPr>
          <p:cNvSpPr txBox="1"/>
          <p:nvPr/>
        </p:nvSpPr>
        <p:spPr>
          <a:xfrm>
            <a:off x="6689217" y="3126141"/>
            <a:ext cx="2466697" cy="384721"/>
          </a:xfrm>
          <a:prstGeom prst="rect">
            <a:avLst/>
          </a:prstGeom>
          <a:noFill/>
        </p:spPr>
        <p:txBody>
          <a:bodyPr wrap="square">
            <a:spAutoFit/>
          </a:bodyPr>
          <a:lstStyle/>
          <a:p>
            <a:r>
              <a:rPr lang="en-US" sz="1200" i="1" dirty="0">
                <a:solidFill>
                  <a:srgbClr val="00B0F0"/>
                </a:solidFill>
                <a:latin typeface="Calibri" panose="020F0502020204030204" pitchFamily="34" charset="0"/>
                <a:ea typeface="Calibri" panose="020F0502020204030204" pitchFamily="34" charset="0"/>
                <a:cs typeface="Calibri" panose="020F0502020204030204" pitchFamily="34" charset="0"/>
              </a:rPr>
              <a:t>Courtesy of </a:t>
            </a:r>
            <a:r>
              <a:rPr lang="en-GB" sz="1200" i="1" dirty="0">
                <a:solidFill>
                  <a:srgbClr val="00B0F0"/>
                </a:solidFill>
                <a:latin typeface="Calibri" panose="020F0502020204030204" pitchFamily="34" charset="0"/>
                <a:ea typeface="Calibri" panose="020F0502020204030204" pitchFamily="34" charset="0"/>
                <a:cs typeface="Calibri" panose="020F0502020204030204" pitchFamily="34" charset="0"/>
              </a:rPr>
              <a:t>Patricia Borges de Sousa</a:t>
            </a:r>
          </a:p>
          <a:p>
            <a:r>
              <a:rPr lang="en-US" sz="700" i="1" u="sng" dirty="0">
                <a:solidFill>
                  <a:srgbClr val="00B0F0"/>
                </a:solidFill>
                <a:latin typeface="Calibri" panose="020F0502020204030204" pitchFamily="34" charset="0"/>
                <a:ea typeface="Calibri" panose="020F0502020204030204" pitchFamily="34" charset="0"/>
                <a:cs typeface="Calibri" panose="020F0502020204030204" pitchFamily="34" charset="0"/>
              </a:rPr>
              <a:t>https://indico.cern.ch/event/1250075/contributions/5357594/ </a:t>
            </a:r>
            <a:endParaRPr lang="en-GB" sz="700" i="1" u="sng" dirty="0">
              <a:solidFill>
                <a:srgbClr val="00B0F0"/>
              </a:solidFill>
              <a:latin typeface="Calibri" panose="020F0502020204030204" pitchFamily="34" charset="0"/>
              <a:ea typeface="Calibri" panose="020F0502020204030204" pitchFamily="34" charset="0"/>
              <a:cs typeface="Calibri" panose="020F0502020204030204" pitchFamily="34" charset="0"/>
            </a:endParaRPr>
          </a:p>
        </p:txBody>
      </p:sp>
      <p:sp>
        <p:nvSpPr>
          <p:cNvPr id="25" name="TextBox 17">
            <a:extLst>
              <a:ext uri="{FF2B5EF4-FFF2-40B4-BE49-F238E27FC236}">
                <a16:creationId xmlns:a16="http://schemas.microsoft.com/office/drawing/2014/main" id="{35B39227-9F65-2F81-52E7-60DEB435923A}"/>
              </a:ext>
            </a:extLst>
          </p:cNvPr>
          <p:cNvSpPr txBox="1"/>
          <p:nvPr/>
        </p:nvSpPr>
        <p:spPr>
          <a:xfrm>
            <a:off x="6234830" y="1122356"/>
            <a:ext cx="3256317" cy="307777"/>
          </a:xfrm>
          <a:prstGeom prst="rect">
            <a:avLst/>
          </a:prstGeom>
          <a:solidFill>
            <a:schemeClr val="bg1"/>
          </a:solidFill>
          <a:ln w="3175">
            <a:solidFill>
              <a:schemeClr val="bg1">
                <a:lumMod val="65000"/>
              </a:schemeClr>
            </a:solidFill>
          </a:ln>
        </p:spPr>
        <p:txBody>
          <a:bodyPr wrap="square">
            <a:spAutoFit/>
          </a:bodyPr>
          <a:lstStyle/>
          <a:p>
            <a:r>
              <a:rPr lang="en-GB" sz="1400" dirty="0">
                <a:latin typeface="Calibri" panose="020F0502020204030204" pitchFamily="34" charset="0"/>
                <a:ea typeface="Calibri" panose="020F0502020204030204" pitchFamily="34" charset="0"/>
                <a:cs typeface="Calibri" panose="020F0502020204030204" pitchFamily="34" charset="0"/>
              </a:rPr>
              <a:t>Assuming 10 </a:t>
            </a:r>
            <a:r>
              <a:rPr lang="en-GB" sz="1400" dirty="0" err="1">
                <a:latin typeface="Calibri" panose="020F0502020204030204" pitchFamily="34" charset="0"/>
                <a:ea typeface="Calibri" panose="020F0502020204030204" pitchFamily="34" charset="0"/>
                <a:cs typeface="Calibri" panose="020F0502020204030204" pitchFamily="34" charset="0"/>
              </a:rPr>
              <a:t>TeV</a:t>
            </a:r>
            <a:r>
              <a:rPr lang="en-GB" sz="1400" dirty="0">
                <a:latin typeface="Calibri" panose="020F0502020204030204" pitchFamily="34" charset="0"/>
                <a:ea typeface="Calibri" panose="020F0502020204030204" pitchFamily="34" charset="0"/>
                <a:cs typeface="Calibri" panose="020F0502020204030204" pitchFamily="34" charset="0"/>
              </a:rPr>
              <a:t> machine and coil at 4.5 K</a:t>
            </a:r>
          </a:p>
        </p:txBody>
      </p:sp>
      <p:sp>
        <p:nvSpPr>
          <p:cNvPr id="26" name="CasellaDiTesto 34">
            <a:extLst>
              <a:ext uri="{FF2B5EF4-FFF2-40B4-BE49-F238E27FC236}">
                <a16:creationId xmlns:a16="http://schemas.microsoft.com/office/drawing/2014/main" id="{C63F99A3-EEE3-7933-F685-EBDF67547398}"/>
              </a:ext>
            </a:extLst>
          </p:cNvPr>
          <p:cNvSpPr txBox="1"/>
          <p:nvPr/>
        </p:nvSpPr>
        <p:spPr>
          <a:xfrm>
            <a:off x="5556526" y="3543856"/>
            <a:ext cx="2596469" cy="584775"/>
          </a:xfrm>
          <a:prstGeom prst="rect">
            <a:avLst/>
          </a:prstGeom>
          <a:solidFill>
            <a:schemeClr val="bg1"/>
          </a:solidFill>
          <a:ln w="12700">
            <a:solidFill>
              <a:srgbClr val="00B050"/>
            </a:solidFill>
          </a:ln>
        </p:spPr>
        <p:txBody>
          <a:bodyPr wrap="square" rtlCol="0">
            <a:spAutoFit/>
          </a:bodyPr>
          <a:lstStyle/>
          <a:p>
            <a:r>
              <a:rPr lang="en-US" sz="1600" dirty="0">
                <a:solidFill>
                  <a:srgbClr val="224D71"/>
                </a:solidFill>
                <a:latin typeface="Calibri" panose="020F0502020204030204" pitchFamily="34" charset="0"/>
                <a:ea typeface="Calibri" panose="020F0502020204030204" pitchFamily="34" charset="0"/>
                <a:cs typeface="Calibri" panose="020F0502020204030204" pitchFamily="34" charset="0"/>
              </a:rPr>
              <a:t>with HTS @20K the absorber can be thinner (138 mm)</a:t>
            </a:r>
            <a:endParaRPr lang="en-GB" sz="1600" dirty="0">
              <a:solidFill>
                <a:srgbClr val="224D71"/>
              </a:solidFill>
              <a:latin typeface="Calibri" panose="020F0502020204030204" pitchFamily="34" charset="0"/>
              <a:ea typeface="Calibri" panose="020F0502020204030204" pitchFamily="34" charset="0"/>
              <a:cs typeface="Calibri" panose="020F0502020204030204" pitchFamily="34" charset="0"/>
            </a:endParaRPr>
          </a:p>
        </p:txBody>
      </p:sp>
      <p:sp>
        <p:nvSpPr>
          <p:cNvPr id="31" name="Freccia a destra 60">
            <a:extLst>
              <a:ext uri="{FF2B5EF4-FFF2-40B4-BE49-F238E27FC236}">
                <a16:creationId xmlns:a16="http://schemas.microsoft.com/office/drawing/2014/main" id="{9DC110D8-54D1-69F2-CE72-A4277F1C2478}"/>
              </a:ext>
            </a:extLst>
          </p:cNvPr>
          <p:cNvSpPr/>
          <p:nvPr/>
        </p:nvSpPr>
        <p:spPr>
          <a:xfrm>
            <a:off x="4642085" y="5372912"/>
            <a:ext cx="409904" cy="510304"/>
          </a:xfrm>
          <a:prstGeom prst="rightArrow">
            <a:avLst/>
          </a:prstGeom>
          <a:solidFill>
            <a:srgbClr val="FF4B4B"/>
          </a:solidFill>
          <a:ln>
            <a:solidFill>
              <a:srgbClr val="FF4B4B"/>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it-IT"/>
          </a:p>
        </p:txBody>
      </p:sp>
      <p:cxnSp>
        <p:nvCxnSpPr>
          <p:cNvPr id="28" name="Straight Arrow Connector 20">
            <a:extLst>
              <a:ext uri="{FF2B5EF4-FFF2-40B4-BE49-F238E27FC236}">
                <a16:creationId xmlns:a16="http://schemas.microsoft.com/office/drawing/2014/main" id="{07BA902A-B81D-BE97-4876-9F2E8F8599ED}"/>
              </a:ext>
            </a:extLst>
          </p:cNvPr>
          <p:cNvCxnSpPr>
            <a:cxnSpLocks/>
            <a:endCxn id="26" idx="3"/>
          </p:cNvCxnSpPr>
          <p:nvPr/>
        </p:nvCxnSpPr>
        <p:spPr>
          <a:xfrm flipH="1">
            <a:off x="8152995" y="3697072"/>
            <a:ext cx="445115" cy="139172"/>
          </a:xfrm>
          <a:prstGeom prst="straightConnector1">
            <a:avLst/>
          </a:prstGeom>
          <a:ln w="28575">
            <a:solidFill>
              <a:srgbClr val="254F73"/>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TextBox 61">
            <a:extLst>
              <a:ext uri="{FF2B5EF4-FFF2-40B4-BE49-F238E27FC236}">
                <a16:creationId xmlns:a16="http://schemas.microsoft.com/office/drawing/2014/main" id="{3B2A1669-35A9-BE59-522B-BA3A04F70AA6}"/>
              </a:ext>
            </a:extLst>
          </p:cNvPr>
          <p:cNvSpPr txBox="1"/>
          <p:nvPr/>
        </p:nvSpPr>
        <p:spPr>
          <a:xfrm>
            <a:off x="8981183" y="5392682"/>
            <a:ext cx="1843200" cy="276999"/>
          </a:xfrm>
          <a:prstGeom prst="rect">
            <a:avLst/>
          </a:prstGeom>
          <a:noFill/>
        </p:spPr>
        <p:txBody>
          <a:bodyPr wrap="square">
            <a:spAutoFit/>
          </a:bodyPr>
          <a:lstStyle/>
          <a:p>
            <a:r>
              <a:rPr lang="en-US" sz="1200" i="1" dirty="0">
                <a:solidFill>
                  <a:srgbClr val="00B0F0"/>
                </a:solidFill>
                <a:cs typeface="Arial" panose="020B0604020202020204" pitchFamily="34" charset="0"/>
              </a:rPr>
              <a:t>Courtesy of Anton Lechner</a:t>
            </a:r>
            <a:r>
              <a:rPr lang="en-US" sz="1200" i="1" u="sng" dirty="0">
                <a:solidFill>
                  <a:srgbClr val="00B0F0"/>
                </a:solidFill>
                <a:cs typeface="Arial" panose="020B0604020202020204" pitchFamily="34" charset="0"/>
              </a:rPr>
              <a:t> </a:t>
            </a:r>
            <a:endParaRPr lang="en-GB" sz="1200" i="1" u="sng" dirty="0">
              <a:solidFill>
                <a:srgbClr val="00B0F0"/>
              </a:solidFill>
              <a:cs typeface="Arial" panose="020B0604020202020204" pitchFamily="34" charset="0"/>
            </a:endParaRPr>
          </a:p>
        </p:txBody>
      </p:sp>
      <p:sp>
        <p:nvSpPr>
          <p:cNvPr id="35" name="Segnaposto contenuto 1">
            <a:extLst>
              <a:ext uri="{FF2B5EF4-FFF2-40B4-BE49-F238E27FC236}">
                <a16:creationId xmlns:a16="http://schemas.microsoft.com/office/drawing/2014/main" id="{27E80521-9B15-B1F0-C76A-850D718B47C9}"/>
              </a:ext>
            </a:extLst>
          </p:cNvPr>
          <p:cNvSpPr txBox="1">
            <a:spLocks/>
          </p:cNvSpPr>
          <p:nvPr/>
        </p:nvSpPr>
        <p:spPr>
          <a:xfrm>
            <a:off x="5196405" y="5180558"/>
            <a:ext cx="2355618" cy="89146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E3AA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E3AA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E3AA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E3AA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E3AA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70000"/>
              <a:buFont typeface="Wingdings" panose="05000000000000000000" pitchFamily="2" charset="2"/>
              <a:buChar char="Ø"/>
            </a:pPr>
            <a:r>
              <a:rPr lang="en-US" sz="2400" dirty="0">
                <a:solidFill>
                  <a:srgbClr val="FF4B4B"/>
                </a:solidFill>
              </a:rPr>
              <a:t>Shielding</a:t>
            </a:r>
          </a:p>
          <a:p>
            <a:pPr>
              <a:buSzPct val="70000"/>
              <a:buFont typeface="Wingdings" panose="05000000000000000000" pitchFamily="2" charset="2"/>
              <a:buChar char="Ø"/>
            </a:pPr>
            <a:r>
              <a:rPr lang="it-IT" sz="2400" b="1" dirty="0">
                <a:solidFill>
                  <a:srgbClr val="FF4B4B"/>
                </a:solidFill>
              </a:rPr>
              <a:t>Large aperture</a:t>
            </a:r>
          </a:p>
        </p:txBody>
      </p:sp>
      <p:sp>
        <p:nvSpPr>
          <p:cNvPr id="13" name="CasellaDiTesto 34">
            <a:extLst>
              <a:ext uri="{FF2B5EF4-FFF2-40B4-BE49-F238E27FC236}">
                <a16:creationId xmlns:a16="http://schemas.microsoft.com/office/drawing/2014/main" id="{7CA8B925-7C46-2DD1-880B-66F8B5E3B7E9}"/>
              </a:ext>
            </a:extLst>
          </p:cNvPr>
          <p:cNvSpPr txBox="1"/>
          <p:nvPr/>
        </p:nvSpPr>
        <p:spPr>
          <a:xfrm>
            <a:off x="8177138" y="5613920"/>
            <a:ext cx="3558495" cy="584775"/>
          </a:xfrm>
          <a:prstGeom prst="rect">
            <a:avLst/>
          </a:prstGeom>
          <a:noFill/>
          <a:ln>
            <a:noFill/>
          </a:ln>
        </p:spPr>
        <p:txBody>
          <a:bodyPr wrap="square" rtlCol="0">
            <a:spAutoFit/>
          </a:bodyPr>
          <a:lstStyle/>
          <a:p>
            <a:pPr algn="ctr"/>
            <a:r>
              <a:rPr lang="en-US" sz="1600" dirty="0">
                <a:solidFill>
                  <a:srgbClr val="00A44A"/>
                </a:solidFill>
                <a:latin typeface="Calibri" panose="020F0502020204030204" pitchFamily="34" charset="0"/>
                <a:ea typeface="Calibri" panose="020F0502020204030204" pitchFamily="34" charset="0"/>
                <a:cs typeface="Calibri" panose="020F0502020204030204" pitchFamily="34" charset="0"/>
              </a:rPr>
              <a:t>P &lt; 5 W/m working at 4.5 K</a:t>
            </a:r>
          </a:p>
          <a:p>
            <a:pPr algn="ctr"/>
            <a:r>
              <a:rPr lang="en-US" sz="1600" dirty="0">
                <a:solidFill>
                  <a:srgbClr val="00A44A"/>
                </a:solidFill>
                <a:latin typeface="Calibri" panose="020F0502020204030204" pitchFamily="34" charset="0"/>
                <a:ea typeface="Calibri" panose="020F0502020204030204" pitchFamily="34" charset="0"/>
                <a:cs typeface="Calibri" panose="020F0502020204030204" pitchFamily="34" charset="0"/>
              </a:rPr>
              <a:t>P &lt; 10 W/m working at 20 K with HTS</a:t>
            </a:r>
            <a:endParaRPr lang="en-GB" sz="1600" dirty="0">
              <a:solidFill>
                <a:srgbClr val="00A44A"/>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Rettangolo con angoli arrotondati 56">
            <a:extLst>
              <a:ext uri="{FF2B5EF4-FFF2-40B4-BE49-F238E27FC236}">
                <a16:creationId xmlns:a16="http://schemas.microsoft.com/office/drawing/2014/main" id="{7FADC22C-443A-2297-0317-66A9213459E4}"/>
              </a:ext>
            </a:extLst>
          </p:cNvPr>
          <p:cNvSpPr/>
          <p:nvPr/>
        </p:nvSpPr>
        <p:spPr>
          <a:xfrm>
            <a:off x="7416790" y="4629343"/>
            <a:ext cx="4608000" cy="150589"/>
          </a:xfrm>
          <a:prstGeom prst="roundRect">
            <a:avLst/>
          </a:prstGeom>
          <a:solidFill>
            <a:srgbClr val="00B050">
              <a:alpha val="20000"/>
            </a:srgbClr>
          </a:solidFill>
          <a:ln w="9525">
            <a:solidFill>
              <a:srgbClr val="00B050">
                <a:alpha val="40000"/>
              </a:srgb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1900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par>
                                <p:cTn id="46" presetID="10" presetClass="entr" presetSubtype="0"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par>
                                <p:cTn id="49" presetID="10" presetClass="entr" presetSubtype="0"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animBg="1"/>
      <p:bldP spid="18" grpId="0" animBg="1"/>
      <p:bldP spid="19" grpId="0" animBg="1"/>
      <p:bldP spid="20" grpId="0" animBg="1"/>
      <p:bldP spid="23" grpId="0"/>
      <p:bldP spid="25" grpId="0" animBg="1"/>
      <p:bldP spid="26" grpId="0" animBg="1"/>
      <p:bldP spid="31" grpId="0" animBg="1"/>
      <p:bldP spid="6" grpId="0"/>
      <p:bldP spid="35" grpId="0"/>
      <p:bldP spid="13" grpId="0"/>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DF945-B69A-B874-951B-1A610DAA77E0}"/>
            </a:ext>
          </a:extLst>
        </p:cNvPr>
        <p:cNvGrpSpPr/>
        <p:nvPr/>
      </p:nvGrpSpPr>
      <p:grpSpPr>
        <a:xfrm>
          <a:off x="0" y="0"/>
          <a:ext cx="0" cy="0"/>
          <a:chOff x="0" y="0"/>
          <a:chExt cx="0" cy="0"/>
        </a:xfrm>
      </p:grpSpPr>
      <p:pic>
        <p:nvPicPr>
          <p:cNvPr id="14" name="Picture 13" descr="A table with numbers and text&#10;&#10;Description automatically generated">
            <a:extLst>
              <a:ext uri="{FF2B5EF4-FFF2-40B4-BE49-F238E27FC236}">
                <a16:creationId xmlns:a16="http://schemas.microsoft.com/office/drawing/2014/main" id="{EB793F53-70A0-08C7-BE7C-4C5D0CEF03DC}"/>
              </a:ext>
            </a:extLst>
          </p:cNvPr>
          <p:cNvPicPr>
            <a:picLocks noChangeAspect="1"/>
          </p:cNvPicPr>
          <p:nvPr/>
        </p:nvPicPr>
        <p:blipFill rotWithShape="1">
          <a:blip r:embed="rId2">
            <a:extLst>
              <a:ext uri="{28A0092B-C50C-407E-A947-70E740481C1C}">
                <a14:useLocalDpi xmlns:a14="http://schemas.microsoft.com/office/drawing/2010/main" val="0"/>
              </a:ext>
            </a:extLst>
          </a:blip>
          <a:srcRect t="2856" r="2845" b="5950"/>
          <a:stretch/>
        </p:blipFill>
        <p:spPr>
          <a:xfrm>
            <a:off x="6701067" y="2689332"/>
            <a:ext cx="4268806" cy="2076985"/>
          </a:xfrm>
          <a:prstGeom prst="rect">
            <a:avLst/>
          </a:prstGeom>
        </p:spPr>
      </p:pic>
      <p:pic>
        <p:nvPicPr>
          <p:cNvPr id="25" name="Picture 24" descr="A table with numbers and text&#10;&#10;Description automatically generated">
            <a:extLst>
              <a:ext uri="{FF2B5EF4-FFF2-40B4-BE49-F238E27FC236}">
                <a16:creationId xmlns:a16="http://schemas.microsoft.com/office/drawing/2014/main" id="{8EB49A08-27AF-D425-4444-515656D68561}"/>
              </a:ext>
            </a:extLst>
          </p:cNvPr>
          <p:cNvPicPr>
            <a:picLocks noChangeAspect="1"/>
          </p:cNvPicPr>
          <p:nvPr/>
        </p:nvPicPr>
        <p:blipFill rotWithShape="1">
          <a:blip r:embed="rId3">
            <a:extLst>
              <a:ext uri="{28A0092B-C50C-407E-A947-70E740481C1C}">
                <a14:useLocalDpi xmlns:a14="http://schemas.microsoft.com/office/drawing/2010/main" val="0"/>
              </a:ext>
            </a:extLst>
          </a:blip>
          <a:srcRect l="1" t="3889" r="1077" b="3759"/>
          <a:stretch/>
        </p:blipFill>
        <p:spPr>
          <a:xfrm>
            <a:off x="6763024" y="1153435"/>
            <a:ext cx="4206849" cy="1498149"/>
          </a:xfrm>
          <a:prstGeom prst="rect">
            <a:avLst/>
          </a:prstGeom>
        </p:spPr>
      </p:pic>
      <p:sp>
        <p:nvSpPr>
          <p:cNvPr id="2" name="Slide Number Placeholder 1">
            <a:extLst>
              <a:ext uri="{FF2B5EF4-FFF2-40B4-BE49-F238E27FC236}">
                <a16:creationId xmlns:a16="http://schemas.microsoft.com/office/drawing/2014/main" id="{E98F3D2A-E8FD-DE58-D11E-B7F93EA21031}"/>
              </a:ext>
            </a:extLst>
          </p:cNvPr>
          <p:cNvSpPr>
            <a:spLocks noGrp="1"/>
          </p:cNvSpPr>
          <p:nvPr>
            <p:ph type="sldNum" sz="quarter" idx="4"/>
          </p:nvPr>
        </p:nvSpPr>
        <p:spPr/>
        <p:txBody>
          <a:bodyPr/>
          <a:lstStyle/>
          <a:p>
            <a:fld id="{A16AB2F8-5338-F742-A59E-35F5B82165E6}" type="slidenum">
              <a:rPr lang="en-GB" smtClean="0"/>
              <a:pPr/>
              <a:t>4</a:t>
            </a:fld>
            <a:endParaRPr lang="en-GB" dirty="0"/>
          </a:p>
        </p:txBody>
      </p:sp>
      <p:sp>
        <p:nvSpPr>
          <p:cNvPr id="33" name="Title 2">
            <a:extLst>
              <a:ext uri="{FF2B5EF4-FFF2-40B4-BE49-F238E27FC236}">
                <a16:creationId xmlns:a16="http://schemas.microsoft.com/office/drawing/2014/main" id="{ED7514FA-1D8E-106E-4681-FB931E2E55E9}"/>
              </a:ext>
            </a:extLst>
          </p:cNvPr>
          <p:cNvSpPr>
            <a:spLocks noGrp="1"/>
          </p:cNvSpPr>
          <p:nvPr>
            <p:ph type="title"/>
          </p:nvPr>
        </p:nvSpPr>
        <p:spPr>
          <a:xfrm>
            <a:off x="2188923" y="186465"/>
            <a:ext cx="8091814" cy="681159"/>
          </a:xfrm>
          <a:prstGeom prst="rect">
            <a:avLst/>
          </a:prstGeom>
        </p:spPr>
        <p:txBody>
          <a:body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Collider Magnets Requirements</a:t>
            </a:r>
            <a:endParaRPr lang="en-GB"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5" name="TextBox 8">
                <a:extLst>
                  <a:ext uri="{FF2B5EF4-FFF2-40B4-BE49-F238E27FC236}">
                    <a16:creationId xmlns:a16="http://schemas.microsoft.com/office/drawing/2014/main" id="{E73DE325-0A82-C7EF-4800-BDD238921A8E}"/>
                  </a:ext>
                </a:extLst>
              </p:cNvPr>
              <p:cNvSpPr txBox="1"/>
              <p:nvPr/>
            </p:nvSpPr>
            <p:spPr>
              <a:xfrm>
                <a:off x="162717" y="1153141"/>
                <a:ext cx="5161368" cy="2862322"/>
              </a:xfrm>
              <a:prstGeom prst="rect">
                <a:avLst/>
              </a:prstGeom>
              <a:solidFill>
                <a:schemeClr val="bg1"/>
              </a:solidFill>
              <a:ln>
                <a:solidFill>
                  <a:srgbClr val="1744C3"/>
                </a:solidFill>
              </a:ln>
              <a:effectLst>
                <a:outerShdw blurRad="50800" dist="38100" dir="2700000" algn="tl" rotWithShape="0">
                  <a:prstClr val="black">
                    <a:alpha val="40000"/>
                  </a:prstClr>
                </a:outerShdw>
              </a:effectLst>
            </p:spPr>
            <p:txBody>
              <a:bodyPr wrap="square">
                <a:spAutoFit/>
              </a:bodyPr>
              <a:lstStyle/>
              <a:p>
                <a:r>
                  <a:rPr lang="en-GB" sz="1600" b="1" u="sng" dirty="0">
                    <a:solidFill>
                      <a:srgbClr val="1744C3"/>
                    </a:solidFill>
                    <a:latin typeface="Calibri" panose="020F0502020204030204" pitchFamily="34" charset="0"/>
                    <a:ea typeface="Calibri" panose="020F0502020204030204" pitchFamily="34" charset="0"/>
                    <a:cs typeface="Calibri" panose="020F0502020204030204" pitchFamily="34" charset="0"/>
                  </a:rPr>
                  <a:t>3 </a:t>
                </a:r>
                <a:r>
                  <a:rPr lang="en-GB" sz="1600" b="1" u="sng" dirty="0" err="1">
                    <a:solidFill>
                      <a:srgbClr val="1744C3"/>
                    </a:solidFill>
                    <a:latin typeface="Calibri" panose="020F0502020204030204" pitchFamily="34" charset="0"/>
                    <a:ea typeface="Calibri" panose="020F0502020204030204" pitchFamily="34" charset="0"/>
                    <a:cs typeface="Calibri" panose="020F0502020204030204" pitchFamily="34" charset="0"/>
                  </a:rPr>
                  <a:t>TeV</a:t>
                </a:r>
                <a:r>
                  <a:rPr lang="en-GB" sz="1600" b="1" u="sng" dirty="0">
                    <a:solidFill>
                      <a:srgbClr val="1744C3"/>
                    </a:solidFill>
                    <a:latin typeface="Calibri" panose="020F0502020204030204" pitchFamily="34" charset="0"/>
                    <a:ea typeface="Calibri" panose="020F0502020204030204" pitchFamily="34" charset="0"/>
                    <a:cs typeface="Calibri" panose="020F0502020204030204" pitchFamily="34" charset="0"/>
                  </a:rPr>
                  <a:t> collider (5 km ring): </a:t>
                </a:r>
              </a:p>
              <a:p>
                <a:endParaRPr lang="en-GB" sz="500" b="1" u="sng" dirty="0">
                  <a:solidFill>
                    <a:srgbClr val="1744C3"/>
                  </a:solidFill>
                  <a:latin typeface="Calibri" panose="020F0502020204030204" pitchFamily="34" charset="0"/>
                  <a:ea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GB" sz="1600" dirty="0">
                    <a:solidFill>
                      <a:srgbClr val="1744C3"/>
                    </a:solidFill>
                    <a:latin typeface="Calibri" panose="020F0502020204030204" pitchFamily="34" charset="0"/>
                    <a:ea typeface="Calibri" panose="020F0502020204030204" pitchFamily="34" charset="0"/>
                    <a:cs typeface="Calibri" panose="020F0502020204030204" pitchFamily="34" charset="0"/>
                  </a:rPr>
                  <a:t>Close to state of the art</a:t>
                </a:r>
              </a:p>
              <a:p>
                <a:pPr marL="457200" indent="-457200">
                  <a:buFont typeface="Arial" panose="020B0604020202020204" pitchFamily="34" charset="0"/>
                  <a:buChar char="•"/>
                </a:pPr>
                <a14:m>
                  <m:oMath xmlns:m="http://schemas.openxmlformats.org/officeDocument/2006/math">
                    <m:r>
                      <a:rPr lang="it-IT" sz="1600" b="0" i="1" smtClean="0">
                        <a:solidFill>
                          <a:srgbClr val="1744C3"/>
                        </a:solidFill>
                        <a:latin typeface="Cambria Math" panose="02040503050406030204" pitchFamily="18" charset="0"/>
                        <a:ea typeface="Calibri" panose="020F0502020204030204" pitchFamily="34" charset="0"/>
                        <a:cs typeface="Calibri" panose="020F0502020204030204" pitchFamily="34" charset="0"/>
                      </a:rPr>
                      <m:t>∼</m:t>
                    </m:r>
                  </m:oMath>
                </a14:m>
                <a:r>
                  <a:rPr lang="en-GB" sz="1600" dirty="0">
                    <a:solidFill>
                      <a:srgbClr val="1744C3"/>
                    </a:solidFill>
                    <a:latin typeface="Calibri" panose="020F0502020204030204" pitchFamily="34" charset="0"/>
                    <a:ea typeface="Calibri" panose="020F0502020204030204" pitchFamily="34" charset="0"/>
                    <a:cs typeface="Calibri" panose="020F0502020204030204" pitchFamily="34" charset="0"/>
                  </a:rPr>
                  <a:t>11T/150mm (Nb</a:t>
                </a:r>
                <a:r>
                  <a:rPr lang="en-GB" sz="1600" baseline="-25000" dirty="0">
                    <a:solidFill>
                      <a:srgbClr val="1744C3"/>
                    </a:solidFill>
                    <a:latin typeface="Calibri" panose="020F0502020204030204" pitchFamily="34" charset="0"/>
                    <a:ea typeface="Calibri" panose="020F0502020204030204" pitchFamily="34" charset="0"/>
                    <a:cs typeface="Calibri" panose="020F0502020204030204" pitchFamily="34" charset="0"/>
                  </a:rPr>
                  <a:t>3</a:t>
                </a:r>
                <a:r>
                  <a:rPr lang="en-GB" sz="1600" dirty="0">
                    <a:solidFill>
                      <a:srgbClr val="1744C3"/>
                    </a:solidFill>
                    <a:latin typeface="Calibri" panose="020F0502020204030204" pitchFamily="34" charset="0"/>
                    <a:ea typeface="Calibri" panose="020F0502020204030204" pitchFamily="34" charset="0"/>
                    <a:cs typeface="Calibri" panose="020F0502020204030204" pitchFamily="34" charset="0"/>
                  </a:rPr>
                  <a:t>Sn)</a:t>
                </a:r>
              </a:p>
              <a:p>
                <a:pPr marL="457200" indent="-457200">
                  <a:buFont typeface="Arial" panose="020B0604020202020204" pitchFamily="34" charset="0"/>
                  <a:buChar char="•"/>
                </a:pPr>
                <a:r>
                  <a:rPr lang="en-GB" sz="1600" dirty="0">
                    <a:solidFill>
                      <a:srgbClr val="1744C3"/>
                    </a:solidFill>
                    <a:latin typeface="Calibri" panose="020F0502020204030204" pitchFamily="34" charset="0"/>
                    <a:ea typeface="Calibri" panose="020F0502020204030204" pitchFamily="34" charset="0"/>
                    <a:cs typeface="Calibri" panose="020F0502020204030204" pitchFamily="34" charset="0"/>
                  </a:rPr>
                  <a:t>600 magnets, 5 m length</a:t>
                </a:r>
              </a:p>
              <a:p>
                <a:pPr marL="457200" indent="-457200">
                  <a:buFont typeface="Arial" panose="020B0604020202020204" pitchFamily="34" charset="0"/>
                  <a:buChar char="•"/>
                </a:pPr>
                <a:r>
                  <a:rPr lang="en-GB" sz="1600" dirty="0">
                    <a:solidFill>
                      <a:srgbClr val="1744C3"/>
                    </a:solidFill>
                    <a:latin typeface="Calibri" panose="020F0502020204030204" pitchFamily="34" charset="0"/>
                    <a:ea typeface="Calibri" panose="020F0502020204030204" pitchFamily="34" charset="0"/>
                    <a:cs typeface="Calibri" panose="020F0502020204030204" pitchFamily="34" charset="0"/>
                  </a:rPr>
                  <a:t>Operating temperature: 4.5 K</a:t>
                </a:r>
              </a:p>
              <a:p>
                <a:endParaRPr lang="en-GB" sz="1000" dirty="0">
                  <a:solidFill>
                    <a:srgbClr val="1744C3"/>
                  </a:solidFill>
                  <a:latin typeface="Calibri" panose="020F0502020204030204" pitchFamily="34" charset="0"/>
                  <a:ea typeface="Calibri" panose="020F0502020204030204" pitchFamily="34" charset="0"/>
                  <a:cs typeface="Calibri" panose="020F0502020204030204" pitchFamily="34" charset="0"/>
                </a:endParaRPr>
              </a:p>
              <a:p>
                <a:r>
                  <a:rPr lang="en-GB" sz="1600" b="1" u="sng" dirty="0">
                    <a:solidFill>
                      <a:srgbClr val="1744C3"/>
                    </a:solidFill>
                    <a:latin typeface="Calibri" panose="020F0502020204030204" pitchFamily="34" charset="0"/>
                    <a:ea typeface="Calibri" panose="020F0502020204030204" pitchFamily="34" charset="0"/>
                    <a:cs typeface="Calibri" panose="020F0502020204030204" pitchFamily="34" charset="0"/>
                  </a:rPr>
                  <a:t>10+ </a:t>
                </a:r>
                <a:r>
                  <a:rPr lang="en-GB" sz="1600" b="1" u="sng" dirty="0" err="1">
                    <a:solidFill>
                      <a:srgbClr val="1744C3"/>
                    </a:solidFill>
                    <a:latin typeface="Calibri" panose="020F0502020204030204" pitchFamily="34" charset="0"/>
                    <a:ea typeface="Calibri" panose="020F0502020204030204" pitchFamily="34" charset="0"/>
                    <a:cs typeface="Calibri" panose="020F0502020204030204" pitchFamily="34" charset="0"/>
                  </a:rPr>
                  <a:t>TeV</a:t>
                </a:r>
                <a:r>
                  <a:rPr lang="en-GB" sz="1600" b="1" u="sng" dirty="0">
                    <a:solidFill>
                      <a:srgbClr val="1744C3"/>
                    </a:solidFill>
                    <a:latin typeface="Calibri" panose="020F0502020204030204" pitchFamily="34" charset="0"/>
                    <a:ea typeface="Calibri" panose="020F0502020204030204" pitchFamily="34" charset="0"/>
                    <a:cs typeface="Calibri" panose="020F0502020204030204" pitchFamily="34" charset="0"/>
                  </a:rPr>
                  <a:t> collider (10 km ring): </a:t>
                </a:r>
              </a:p>
              <a:p>
                <a:endParaRPr lang="en-GB" sz="500" b="1" u="sng" dirty="0">
                  <a:solidFill>
                    <a:srgbClr val="1744C3"/>
                  </a:solidFill>
                  <a:latin typeface="Calibri" panose="020F0502020204030204" pitchFamily="34" charset="0"/>
                  <a:ea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GB" sz="1600" dirty="0">
                    <a:solidFill>
                      <a:srgbClr val="1744C3"/>
                    </a:solidFill>
                    <a:latin typeface="Calibri" panose="020F0502020204030204" pitchFamily="34" charset="0"/>
                    <a:ea typeface="Calibri" panose="020F0502020204030204" pitchFamily="34" charset="0"/>
                    <a:cs typeface="Calibri" panose="020F0502020204030204" pitchFamily="34" charset="0"/>
                  </a:rPr>
                  <a:t>HTS magnets, R&amp;D is required</a:t>
                </a:r>
              </a:p>
              <a:p>
                <a:pPr marL="457200" indent="-457200">
                  <a:buFont typeface="Arial" panose="020B0604020202020204" pitchFamily="34" charset="0"/>
                  <a:buChar char="•"/>
                </a:pPr>
                <a14:m>
                  <m:oMath xmlns:m="http://schemas.openxmlformats.org/officeDocument/2006/math">
                    <m:r>
                      <a:rPr lang="it-IT" sz="1600" b="0" i="1" smtClean="0">
                        <a:solidFill>
                          <a:srgbClr val="1744C3"/>
                        </a:solidFill>
                        <a:latin typeface="Cambria Math" panose="02040503050406030204" pitchFamily="18" charset="0"/>
                        <a:ea typeface="Calibri" panose="020F0502020204030204" pitchFamily="34" charset="0"/>
                        <a:cs typeface="Calibri" panose="020F0502020204030204" pitchFamily="34" charset="0"/>
                      </a:rPr>
                      <m:t>∼</m:t>
                    </m:r>
                  </m:oMath>
                </a14:m>
                <a:r>
                  <a:rPr lang="en-GB" sz="1600" dirty="0">
                    <a:solidFill>
                      <a:srgbClr val="1744C3"/>
                    </a:solidFill>
                    <a:latin typeface="Calibri" panose="020F0502020204030204" pitchFamily="34" charset="0"/>
                    <a:ea typeface="Calibri" panose="020F0502020204030204" pitchFamily="34" charset="0"/>
                    <a:cs typeface="Calibri" panose="020F0502020204030204" pitchFamily="34" charset="0"/>
                  </a:rPr>
                  <a:t>15T/150mm (ReBCO, hybrid)</a:t>
                </a:r>
              </a:p>
              <a:p>
                <a:pPr marL="457200" indent="-457200">
                  <a:buFont typeface="Arial" panose="020B0604020202020204" pitchFamily="34" charset="0"/>
                  <a:buChar char="•"/>
                </a:pPr>
                <a:r>
                  <a:rPr lang="en-GB" sz="1600" dirty="0">
                    <a:solidFill>
                      <a:srgbClr val="1744C3"/>
                    </a:solidFill>
                    <a:latin typeface="Calibri" panose="020F0502020204030204" pitchFamily="34" charset="0"/>
                    <a:ea typeface="Calibri" panose="020F0502020204030204" pitchFamily="34" charset="0"/>
                    <a:cs typeface="Calibri" panose="020F0502020204030204" pitchFamily="34" charset="0"/>
                  </a:rPr>
                  <a:t>1200 magnets, 5 m length</a:t>
                </a:r>
              </a:p>
              <a:p>
                <a:pPr marL="457200" indent="-457200">
                  <a:buFont typeface="Arial" panose="020B0604020202020204" pitchFamily="34" charset="0"/>
                  <a:buChar char="•"/>
                </a:pPr>
                <a:r>
                  <a:rPr lang="en-GB" sz="1600" dirty="0">
                    <a:solidFill>
                      <a:srgbClr val="1744C3"/>
                    </a:solidFill>
                    <a:latin typeface="Calibri" panose="020F0502020204030204" pitchFamily="34" charset="0"/>
                    <a:ea typeface="Calibri" panose="020F0502020204030204" pitchFamily="34" charset="0"/>
                    <a:cs typeface="Calibri" panose="020F0502020204030204" pitchFamily="34" charset="0"/>
                  </a:rPr>
                  <a:t>Operating temperature: 4.5…20 K</a:t>
                </a:r>
              </a:p>
            </p:txBody>
          </p:sp>
        </mc:Choice>
        <mc:Fallback xmlns="">
          <p:sp>
            <p:nvSpPr>
              <p:cNvPr id="15" name="TextBox 8">
                <a:extLst>
                  <a:ext uri="{FF2B5EF4-FFF2-40B4-BE49-F238E27FC236}">
                    <a16:creationId xmlns:a16="http://schemas.microsoft.com/office/drawing/2014/main" id="{E73DE325-0A82-C7EF-4800-BDD238921A8E}"/>
                  </a:ext>
                </a:extLst>
              </p:cNvPr>
              <p:cNvSpPr txBox="1">
                <a:spLocks noRot="1" noChangeAspect="1" noMove="1" noResize="1" noEditPoints="1" noAdjustHandles="1" noChangeArrowheads="1" noChangeShapeType="1" noTextEdit="1"/>
              </p:cNvSpPr>
              <p:nvPr/>
            </p:nvSpPr>
            <p:spPr>
              <a:xfrm>
                <a:off x="162717" y="1153141"/>
                <a:ext cx="5161368" cy="2862322"/>
              </a:xfrm>
              <a:prstGeom prst="rect">
                <a:avLst/>
              </a:prstGeom>
              <a:blipFill>
                <a:blip r:embed="rId4"/>
                <a:stretch>
                  <a:fillRect/>
                </a:stretch>
              </a:blipFill>
              <a:ln>
                <a:solidFill>
                  <a:srgbClr val="1744C3"/>
                </a:solidFill>
              </a:ln>
              <a:effectLst>
                <a:outerShdw blurRad="50800" dist="38100" dir="2700000" algn="tl" rotWithShape="0">
                  <a:prstClr val="black">
                    <a:alpha val="40000"/>
                  </a:prstClr>
                </a:outerShdw>
              </a:effectLst>
            </p:spPr>
            <p:txBody>
              <a:bodyPr/>
              <a:lstStyle/>
              <a:p>
                <a:r>
                  <a:rPr lang="en-GB">
                    <a:noFill/>
                  </a:rPr>
                  <a:t> </a:t>
                </a:r>
              </a:p>
            </p:txBody>
          </p:sp>
        </mc:Fallback>
      </mc:AlternateContent>
      <p:sp>
        <p:nvSpPr>
          <p:cNvPr id="16" name="CasellaDiTesto 21">
            <a:extLst>
              <a:ext uri="{FF2B5EF4-FFF2-40B4-BE49-F238E27FC236}">
                <a16:creationId xmlns:a16="http://schemas.microsoft.com/office/drawing/2014/main" id="{5070E04D-720B-44AB-B214-3B180F4CDAC1}"/>
              </a:ext>
            </a:extLst>
          </p:cNvPr>
          <p:cNvSpPr txBox="1"/>
          <p:nvPr/>
        </p:nvSpPr>
        <p:spPr>
          <a:xfrm>
            <a:off x="219750" y="4147264"/>
            <a:ext cx="4440537" cy="707886"/>
          </a:xfrm>
          <a:prstGeom prst="rect">
            <a:avLst/>
          </a:prstGeom>
          <a:noFill/>
        </p:spPr>
        <p:txBody>
          <a:bodyPr wrap="square">
            <a:spAutoFit/>
          </a:bodyPr>
          <a:lstStyle/>
          <a:p>
            <a:pPr marL="342900" indent="-342900">
              <a:buFont typeface="Wingdings" panose="05000000000000000000" pitchFamily="2" charset="2"/>
              <a:buChar char="Ø"/>
            </a:pPr>
            <a:r>
              <a:rPr lang="en-US" sz="2000" dirty="0">
                <a:solidFill>
                  <a:srgbClr val="00A44A"/>
                </a:solidFill>
                <a:latin typeface="Calibri" panose="020F0502020204030204" pitchFamily="34" charset="0"/>
                <a:ea typeface="Calibri" panose="020F0502020204030204" pitchFamily="34" charset="0"/>
                <a:cs typeface="Calibri" panose="020F0502020204030204" pitchFamily="34" charset="0"/>
              </a:rPr>
              <a:t>High field dipoles to minimize collider ring size and maximize luminosity.</a:t>
            </a:r>
            <a:endParaRPr lang="it-IT" sz="2000" dirty="0">
              <a:solidFill>
                <a:srgbClr val="00A44A"/>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Rettangolo con angoli arrotondati 26">
            <a:extLst>
              <a:ext uri="{FF2B5EF4-FFF2-40B4-BE49-F238E27FC236}">
                <a16:creationId xmlns:a16="http://schemas.microsoft.com/office/drawing/2014/main" id="{DAFBD072-8287-26FF-4720-B9DBAC474415}"/>
              </a:ext>
            </a:extLst>
          </p:cNvPr>
          <p:cNvSpPr/>
          <p:nvPr/>
        </p:nvSpPr>
        <p:spPr>
          <a:xfrm>
            <a:off x="674812" y="1769898"/>
            <a:ext cx="529721" cy="253923"/>
          </a:xfrm>
          <a:prstGeom prst="roundRect">
            <a:avLst/>
          </a:prstGeom>
          <a:solidFill>
            <a:srgbClr val="4EA72E">
              <a:alpha val="20000"/>
            </a:srgbClr>
          </a:solidFill>
          <a:ln w="9525">
            <a:solidFill>
              <a:srgbClr val="00A44A">
                <a:alpha val="40000"/>
              </a:srgb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it-IT"/>
          </a:p>
        </p:txBody>
      </p:sp>
      <p:sp>
        <p:nvSpPr>
          <p:cNvPr id="19" name="Rettangolo con angoli arrotondati 28">
            <a:extLst>
              <a:ext uri="{FF2B5EF4-FFF2-40B4-BE49-F238E27FC236}">
                <a16:creationId xmlns:a16="http://schemas.microsoft.com/office/drawing/2014/main" id="{A517ACA9-15EB-F98F-7311-60CCB9F2122F}"/>
              </a:ext>
            </a:extLst>
          </p:cNvPr>
          <p:cNvSpPr/>
          <p:nvPr/>
        </p:nvSpPr>
        <p:spPr>
          <a:xfrm>
            <a:off x="681117" y="3214979"/>
            <a:ext cx="529721" cy="253923"/>
          </a:xfrm>
          <a:prstGeom prst="roundRect">
            <a:avLst/>
          </a:prstGeom>
          <a:solidFill>
            <a:srgbClr val="4EA72E">
              <a:alpha val="20000"/>
            </a:srgbClr>
          </a:solidFill>
          <a:ln w="9525">
            <a:solidFill>
              <a:srgbClr val="00A44A">
                <a:alpha val="40000"/>
              </a:srgb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it-IT"/>
          </a:p>
        </p:txBody>
      </p:sp>
      <p:sp>
        <p:nvSpPr>
          <p:cNvPr id="20" name="Rettangolo con angoli arrotondati 29">
            <a:extLst>
              <a:ext uri="{FF2B5EF4-FFF2-40B4-BE49-F238E27FC236}">
                <a16:creationId xmlns:a16="http://schemas.microsoft.com/office/drawing/2014/main" id="{6DDAF30F-BB02-5886-61CF-106599E32E19}"/>
              </a:ext>
            </a:extLst>
          </p:cNvPr>
          <p:cNvSpPr/>
          <p:nvPr/>
        </p:nvSpPr>
        <p:spPr>
          <a:xfrm>
            <a:off x="1231558" y="1764660"/>
            <a:ext cx="635128" cy="253923"/>
          </a:xfrm>
          <a:prstGeom prst="roundRect">
            <a:avLst/>
          </a:prstGeom>
          <a:solidFill>
            <a:srgbClr val="FF0000">
              <a:alpha val="20000"/>
            </a:srgbClr>
          </a:solidFill>
          <a:ln w="9525">
            <a:solidFill>
              <a:srgbClr val="FF0000">
                <a:alpha val="40000"/>
              </a:srgb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it-IT"/>
          </a:p>
        </p:txBody>
      </p:sp>
      <p:sp>
        <p:nvSpPr>
          <p:cNvPr id="21" name="Rettangolo con angoli arrotondati 30">
            <a:extLst>
              <a:ext uri="{FF2B5EF4-FFF2-40B4-BE49-F238E27FC236}">
                <a16:creationId xmlns:a16="http://schemas.microsoft.com/office/drawing/2014/main" id="{9BF08FDB-C4C4-459D-BE68-80D0F1366E5C}"/>
              </a:ext>
            </a:extLst>
          </p:cNvPr>
          <p:cNvSpPr/>
          <p:nvPr/>
        </p:nvSpPr>
        <p:spPr>
          <a:xfrm>
            <a:off x="1231558" y="3218441"/>
            <a:ext cx="635128" cy="253923"/>
          </a:xfrm>
          <a:prstGeom prst="roundRect">
            <a:avLst/>
          </a:prstGeom>
          <a:solidFill>
            <a:srgbClr val="FF0000">
              <a:alpha val="20000"/>
            </a:srgbClr>
          </a:solidFill>
          <a:ln w="9525">
            <a:solidFill>
              <a:srgbClr val="FF0000">
                <a:alpha val="40000"/>
              </a:srgb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it-IT"/>
          </a:p>
        </p:txBody>
      </p:sp>
      <p:pic>
        <p:nvPicPr>
          <p:cNvPr id="22" name="Picture 6" descr="p4.tiff">
            <a:extLst>
              <a:ext uri="{FF2B5EF4-FFF2-40B4-BE49-F238E27FC236}">
                <a16:creationId xmlns:a16="http://schemas.microsoft.com/office/drawing/2014/main" id="{E6E6A0BF-6C6F-3EC6-2719-AD01C2861BA0}"/>
              </a:ext>
            </a:extLst>
          </p:cNvPr>
          <p:cNvPicPr>
            <a:picLocks noChangeAspect="1"/>
          </p:cNvPicPr>
          <p:nvPr/>
        </p:nvPicPr>
        <p:blipFill rotWithShape="1">
          <a:blip r:embed="rId5">
            <a:alphaModFix/>
          </a:blip>
          <a:srcRect l="84838" t="719" b="50015"/>
          <a:stretch/>
        </p:blipFill>
        <p:spPr>
          <a:xfrm>
            <a:off x="3575624" y="1190091"/>
            <a:ext cx="1742154" cy="2806453"/>
          </a:xfrm>
          <a:prstGeom prst="rect">
            <a:avLst/>
          </a:prstGeom>
        </p:spPr>
      </p:pic>
      <p:sp>
        <p:nvSpPr>
          <p:cNvPr id="13" name="Freccia a destra 60">
            <a:extLst>
              <a:ext uri="{FF2B5EF4-FFF2-40B4-BE49-F238E27FC236}">
                <a16:creationId xmlns:a16="http://schemas.microsoft.com/office/drawing/2014/main" id="{68220354-86E8-78B9-912C-D94A89A3EAC6}"/>
              </a:ext>
            </a:extLst>
          </p:cNvPr>
          <p:cNvSpPr/>
          <p:nvPr/>
        </p:nvSpPr>
        <p:spPr>
          <a:xfrm rot="2715160">
            <a:off x="8763653" y="4847083"/>
            <a:ext cx="461700" cy="562036"/>
          </a:xfrm>
          <a:prstGeom prst="rightArrow">
            <a:avLst/>
          </a:prstGeom>
          <a:solidFill>
            <a:srgbClr val="EFCBCB"/>
          </a:solidFill>
          <a:ln>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it-IT"/>
          </a:p>
        </p:txBody>
      </p:sp>
      <p:sp>
        <p:nvSpPr>
          <p:cNvPr id="4" name="TextBox 8">
            <a:extLst>
              <a:ext uri="{FF2B5EF4-FFF2-40B4-BE49-F238E27FC236}">
                <a16:creationId xmlns:a16="http://schemas.microsoft.com/office/drawing/2014/main" id="{C597E27B-46B9-31DE-2DA6-04945E3556A8}"/>
              </a:ext>
            </a:extLst>
          </p:cNvPr>
          <p:cNvSpPr txBox="1"/>
          <p:nvPr/>
        </p:nvSpPr>
        <p:spPr>
          <a:xfrm>
            <a:off x="9478054" y="4933974"/>
            <a:ext cx="2407931" cy="1200329"/>
          </a:xfrm>
          <a:prstGeom prst="rect">
            <a:avLst/>
          </a:prstGeom>
          <a:solidFill>
            <a:srgbClr val="FF4B4B">
              <a:alpha val="20000"/>
            </a:srgbClr>
          </a:solidFill>
          <a:ln>
            <a:solidFill>
              <a:srgbClr val="FF0000"/>
            </a:solidFill>
          </a:ln>
          <a:effectLst>
            <a:outerShdw blurRad="63500" sx="102000" sy="102000" algn="ctr" rotWithShape="0">
              <a:prstClr val="black">
                <a:alpha val="40000"/>
              </a:prstClr>
            </a:outerShdw>
          </a:effectLst>
        </p:spPr>
        <p:txBody>
          <a:bodyPr wrap="square" rtlCol="0">
            <a:spAutoFit/>
          </a:bodyPr>
          <a:lstStyle/>
          <a:p>
            <a:pPr algn="ctr"/>
            <a:r>
              <a:rPr lang="en-US" sz="2400" b="1" cap="small"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Difficult to define </a:t>
            </a:r>
          </a:p>
          <a:p>
            <a:pPr algn="ctr"/>
            <a:r>
              <a:rPr lang="en-US" sz="2400" b="1" cap="small"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 single magnet </a:t>
            </a:r>
          </a:p>
          <a:p>
            <a:pPr algn="ctr"/>
            <a:r>
              <a:rPr lang="en-US" sz="2400" b="1" cap="small"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specification</a:t>
            </a:r>
            <a:endParaRPr lang="en-CH" sz="2400" b="1" cap="small"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DD100FC4-9E94-80C0-C07B-157064D37629}"/>
              </a:ext>
            </a:extLst>
          </p:cNvPr>
          <p:cNvSpPr txBox="1"/>
          <p:nvPr/>
        </p:nvSpPr>
        <p:spPr>
          <a:xfrm>
            <a:off x="6333567" y="1725192"/>
            <a:ext cx="461665" cy="2279278"/>
          </a:xfrm>
          <a:prstGeom prst="rect">
            <a:avLst/>
          </a:prstGeom>
          <a:noFill/>
        </p:spPr>
        <p:txBody>
          <a:bodyPr vert="vert270" wrap="none" rtlCol="0">
            <a:spAutoFit/>
          </a:bodyPr>
          <a:lstStyle/>
          <a:p>
            <a:r>
              <a:rPr lang="en-US" u="sng" dirty="0">
                <a:solidFill>
                  <a:srgbClr val="0070C0"/>
                </a:solidFill>
              </a:rPr>
              <a:t>Final Focusing Magnets</a:t>
            </a:r>
            <a:endParaRPr lang="en-GB" u="sng" dirty="0">
              <a:solidFill>
                <a:srgbClr val="0070C0"/>
              </a:solidFill>
            </a:endParaRPr>
          </a:p>
        </p:txBody>
      </p:sp>
      <p:sp>
        <p:nvSpPr>
          <p:cNvPr id="30" name="TextBox 61">
            <a:extLst>
              <a:ext uri="{FF2B5EF4-FFF2-40B4-BE49-F238E27FC236}">
                <a16:creationId xmlns:a16="http://schemas.microsoft.com/office/drawing/2014/main" id="{265F8F7A-8BEA-021E-CE2E-EBB89213101D}"/>
              </a:ext>
            </a:extLst>
          </p:cNvPr>
          <p:cNvSpPr txBox="1"/>
          <p:nvPr/>
        </p:nvSpPr>
        <p:spPr>
          <a:xfrm rot="16200000">
            <a:off x="10138933" y="2531958"/>
            <a:ext cx="1938880" cy="276999"/>
          </a:xfrm>
          <a:prstGeom prst="rect">
            <a:avLst/>
          </a:prstGeom>
          <a:noFill/>
        </p:spPr>
        <p:txBody>
          <a:bodyPr wrap="square">
            <a:spAutoFit/>
          </a:bodyPr>
          <a:lstStyle/>
          <a:p>
            <a:r>
              <a:rPr lang="en-US" sz="1200" i="1" dirty="0">
                <a:solidFill>
                  <a:srgbClr val="00B0F0"/>
                </a:solidFill>
                <a:cs typeface="Arial" panose="020B0604020202020204" pitchFamily="34" charset="0"/>
              </a:rPr>
              <a:t>Courtesy of Daniele Calzolari</a:t>
            </a:r>
            <a:endParaRPr lang="en-GB" sz="1200" i="1" u="sng" dirty="0">
              <a:solidFill>
                <a:srgbClr val="00B0F0"/>
              </a:solidFill>
              <a:cs typeface="Arial" panose="020B0604020202020204" pitchFamily="34" charset="0"/>
            </a:endParaRPr>
          </a:p>
        </p:txBody>
      </p:sp>
      <p:sp>
        <p:nvSpPr>
          <p:cNvPr id="3" name="CasellaDiTesto 23">
            <a:extLst>
              <a:ext uri="{FF2B5EF4-FFF2-40B4-BE49-F238E27FC236}">
                <a16:creationId xmlns:a16="http://schemas.microsoft.com/office/drawing/2014/main" id="{BBA4036A-D732-B31C-F7D4-3BC76B4DB628}"/>
              </a:ext>
            </a:extLst>
          </p:cNvPr>
          <p:cNvSpPr txBox="1"/>
          <p:nvPr/>
        </p:nvSpPr>
        <p:spPr>
          <a:xfrm>
            <a:off x="219750" y="4850039"/>
            <a:ext cx="4345525" cy="1384995"/>
          </a:xfrm>
          <a:prstGeom prst="rect">
            <a:avLst/>
          </a:prstGeom>
          <a:noFill/>
        </p:spPr>
        <p:txBody>
          <a:bodyPr wrap="square">
            <a:spAutoFit/>
          </a:bodyPr>
          <a:lstStyle/>
          <a:p>
            <a:pPr marL="342900" indent="-342900" algn="just">
              <a:buFont typeface="Wingdings" panose="05000000000000000000" pitchFamily="2" charset="2"/>
              <a:buChar char="Ø"/>
            </a:pPr>
            <a:r>
              <a:rPr lang="en-US" sz="2000" dirty="0">
                <a:solidFill>
                  <a:srgbClr val="FF0000"/>
                </a:solidFill>
                <a:latin typeface="Calibri" panose="020F0502020204030204" pitchFamily="34" charset="0"/>
                <a:ea typeface="Calibri" panose="020F0502020204030204" pitchFamily="34" charset="0"/>
                <a:cs typeface="Calibri" panose="020F0502020204030204" pitchFamily="34" charset="0"/>
              </a:rPr>
              <a:t>Beam loss protection</a:t>
            </a:r>
          </a:p>
          <a:p>
            <a:pPr algn="just"/>
            <a:r>
              <a:rPr lang="it-IT" sz="1600" dirty="0">
                <a:latin typeface="Calibri" panose="020F0502020204030204" pitchFamily="34" charset="0"/>
                <a:ea typeface="Calibri" panose="020F0502020204030204" pitchFamily="34" charset="0"/>
                <a:cs typeface="Calibri" panose="020F0502020204030204" pitchFamily="34" charset="0"/>
              </a:rPr>
              <a:t>High-energy </a:t>
            </a:r>
            <a:r>
              <a:rPr lang="it-IT" sz="1600" dirty="0" err="1">
                <a:latin typeface="Calibri" panose="020F0502020204030204" pitchFamily="34" charset="0"/>
                <a:ea typeface="Calibri" panose="020F0502020204030204" pitchFamily="34" charset="0"/>
                <a:cs typeface="Calibri" panose="020F0502020204030204" pitchFamily="34" charset="0"/>
              </a:rPr>
              <a:t>electrons</a:t>
            </a:r>
            <a:r>
              <a:rPr lang="it-IT" sz="1600" dirty="0">
                <a:latin typeface="Calibri" panose="020F0502020204030204" pitchFamily="34" charset="0"/>
                <a:ea typeface="Calibri" panose="020F0502020204030204" pitchFamily="34" charset="0"/>
                <a:cs typeface="Calibri" panose="020F0502020204030204" pitchFamily="34" charset="0"/>
              </a:rPr>
              <a:t> and </a:t>
            </a:r>
            <a:r>
              <a:rPr lang="it-IT" sz="1600" dirty="0" err="1">
                <a:latin typeface="Calibri" panose="020F0502020204030204" pitchFamily="34" charset="0"/>
                <a:ea typeface="Calibri" panose="020F0502020204030204" pitchFamily="34" charset="0"/>
                <a:cs typeface="Calibri" panose="020F0502020204030204" pitchFamily="34" charset="0"/>
              </a:rPr>
              <a:t>positrons</a:t>
            </a:r>
            <a:r>
              <a:rPr lang="it-IT" sz="1600" dirty="0">
                <a:latin typeface="Calibri" panose="020F0502020204030204" pitchFamily="34" charset="0"/>
                <a:ea typeface="Calibri" panose="020F0502020204030204" pitchFamily="34" charset="0"/>
                <a:cs typeface="Calibri" panose="020F0502020204030204" pitchFamily="34" charset="0"/>
              </a:rPr>
              <a:t> </a:t>
            </a:r>
            <a:r>
              <a:rPr lang="it-IT" sz="1600" dirty="0" err="1">
                <a:latin typeface="Calibri" panose="020F0502020204030204" pitchFamily="34" charset="0"/>
                <a:ea typeface="Calibri" panose="020F0502020204030204" pitchFamily="34" charset="0"/>
                <a:cs typeface="Calibri" panose="020F0502020204030204" pitchFamily="34" charset="0"/>
              </a:rPr>
              <a:t>arising</a:t>
            </a:r>
            <a:r>
              <a:rPr lang="it-IT" sz="1600" dirty="0">
                <a:latin typeface="Calibri" panose="020F0502020204030204" pitchFamily="34" charset="0"/>
                <a:ea typeface="Calibri" panose="020F0502020204030204" pitchFamily="34" charset="0"/>
                <a:cs typeface="Calibri" panose="020F0502020204030204" pitchFamily="34" charset="0"/>
              </a:rPr>
              <a:t> from </a:t>
            </a:r>
            <a:r>
              <a:rPr lang="it-IT" sz="1600" dirty="0" err="1">
                <a:latin typeface="Calibri" panose="020F0502020204030204" pitchFamily="34" charset="0"/>
                <a:ea typeface="Calibri" panose="020F0502020204030204" pitchFamily="34" charset="0"/>
                <a:cs typeface="Calibri" panose="020F0502020204030204" pitchFamily="34" charset="0"/>
              </a:rPr>
              <a:t>muon</a:t>
            </a:r>
            <a:r>
              <a:rPr lang="it-IT" sz="1600" dirty="0">
                <a:latin typeface="Calibri" panose="020F0502020204030204" pitchFamily="34" charset="0"/>
                <a:ea typeface="Calibri" panose="020F0502020204030204" pitchFamily="34" charset="0"/>
                <a:cs typeface="Calibri" panose="020F0502020204030204" pitchFamily="34" charset="0"/>
              </a:rPr>
              <a:t> </a:t>
            </a:r>
            <a:r>
              <a:rPr lang="it-IT" sz="1600" dirty="0" err="1">
                <a:latin typeface="Calibri" panose="020F0502020204030204" pitchFamily="34" charset="0"/>
                <a:ea typeface="Calibri" panose="020F0502020204030204" pitchFamily="34" charset="0"/>
                <a:cs typeface="Calibri" panose="020F0502020204030204" pitchFamily="34" charset="0"/>
              </a:rPr>
              <a:t>decay</a:t>
            </a:r>
            <a:r>
              <a:rPr lang="it-IT" sz="1600" dirty="0">
                <a:latin typeface="Calibri" panose="020F0502020204030204" pitchFamily="34" charset="0"/>
                <a:ea typeface="Calibri" panose="020F0502020204030204" pitchFamily="34" charset="0"/>
                <a:cs typeface="Calibri" panose="020F0502020204030204" pitchFamily="34" charset="0"/>
              </a:rPr>
              <a:t> and </a:t>
            </a:r>
            <a:r>
              <a:rPr lang="it-IT" sz="1600" dirty="0" err="1">
                <a:latin typeface="Calibri" panose="020F0502020204030204" pitchFamily="34" charset="0"/>
                <a:ea typeface="Calibri" panose="020F0502020204030204" pitchFamily="34" charset="0"/>
                <a:cs typeface="Calibri" panose="020F0502020204030204" pitchFamily="34" charset="0"/>
              </a:rPr>
              <a:t>striking</a:t>
            </a:r>
            <a:r>
              <a:rPr lang="it-IT" sz="1600" dirty="0">
                <a:latin typeface="Calibri" panose="020F0502020204030204" pitchFamily="34" charset="0"/>
                <a:ea typeface="Calibri" panose="020F0502020204030204" pitchFamily="34" charset="0"/>
                <a:cs typeface="Calibri" panose="020F0502020204030204" pitchFamily="34" charset="0"/>
              </a:rPr>
              <a:t> the collider ring magnets can cause </a:t>
            </a:r>
            <a:r>
              <a:rPr lang="it-IT" sz="1600" dirty="0" err="1">
                <a:latin typeface="Calibri" panose="020F0502020204030204" pitchFamily="34" charset="0"/>
                <a:ea typeface="Calibri" panose="020F0502020204030204" pitchFamily="34" charset="0"/>
                <a:cs typeface="Calibri" panose="020F0502020204030204" pitchFamily="34" charset="0"/>
              </a:rPr>
              <a:t>radiation</a:t>
            </a:r>
            <a:r>
              <a:rPr lang="it-IT" sz="1600" dirty="0">
                <a:latin typeface="Calibri" panose="020F0502020204030204" pitchFamily="34" charset="0"/>
                <a:ea typeface="Calibri" panose="020F0502020204030204" pitchFamily="34" charset="0"/>
                <a:cs typeface="Calibri" panose="020F0502020204030204" pitchFamily="34" charset="0"/>
              </a:rPr>
              <a:t> </a:t>
            </a:r>
            <a:r>
              <a:rPr lang="it-IT" sz="1600" dirty="0" err="1">
                <a:latin typeface="Calibri" panose="020F0502020204030204" pitchFamily="34" charset="0"/>
                <a:ea typeface="Calibri" panose="020F0502020204030204" pitchFamily="34" charset="0"/>
                <a:cs typeface="Calibri" panose="020F0502020204030204" pitchFamily="34" charset="0"/>
              </a:rPr>
              <a:t>damage</a:t>
            </a:r>
            <a:r>
              <a:rPr lang="it-IT" sz="1600" dirty="0">
                <a:latin typeface="Calibri" panose="020F0502020204030204" pitchFamily="34" charset="0"/>
                <a:ea typeface="Calibri" panose="020F0502020204030204" pitchFamily="34" charset="0"/>
                <a:cs typeface="Calibri" panose="020F0502020204030204" pitchFamily="34" charset="0"/>
              </a:rPr>
              <a:t> and </a:t>
            </a:r>
            <a:r>
              <a:rPr lang="it-IT" sz="1600" dirty="0" err="1">
                <a:latin typeface="Calibri" panose="020F0502020204030204" pitchFamily="34" charset="0"/>
                <a:ea typeface="Calibri" panose="020F0502020204030204" pitchFamily="34" charset="0"/>
                <a:cs typeface="Calibri" panose="020F0502020204030204" pitchFamily="34" charset="0"/>
              </a:rPr>
              <a:t>unwanted</a:t>
            </a:r>
            <a:r>
              <a:rPr lang="it-IT" sz="1600" dirty="0">
                <a:latin typeface="Calibri" panose="020F0502020204030204" pitchFamily="34" charset="0"/>
                <a:ea typeface="Calibri" panose="020F0502020204030204" pitchFamily="34" charset="0"/>
                <a:cs typeface="Calibri" panose="020F0502020204030204" pitchFamily="34" charset="0"/>
              </a:rPr>
              <a:t> </a:t>
            </a:r>
            <a:r>
              <a:rPr lang="it-IT" sz="1600" dirty="0" err="1">
                <a:latin typeface="Calibri" panose="020F0502020204030204" pitchFamily="34" charset="0"/>
                <a:ea typeface="Calibri" panose="020F0502020204030204" pitchFamily="34" charset="0"/>
                <a:cs typeface="Calibri" panose="020F0502020204030204" pitchFamily="34" charset="0"/>
              </a:rPr>
              <a:t>heat</a:t>
            </a:r>
            <a:r>
              <a:rPr lang="it-IT" sz="1600" dirty="0">
                <a:latin typeface="Calibri" panose="020F0502020204030204" pitchFamily="34" charset="0"/>
                <a:ea typeface="Calibri" panose="020F0502020204030204" pitchFamily="34" charset="0"/>
                <a:cs typeface="Calibri" panose="020F0502020204030204" pitchFamily="34" charset="0"/>
              </a:rPr>
              <a:t> load.</a:t>
            </a:r>
          </a:p>
        </p:txBody>
      </p:sp>
      <p:sp>
        <p:nvSpPr>
          <p:cNvPr id="5" name="Freccia a destra 60">
            <a:extLst>
              <a:ext uri="{FF2B5EF4-FFF2-40B4-BE49-F238E27FC236}">
                <a16:creationId xmlns:a16="http://schemas.microsoft.com/office/drawing/2014/main" id="{D6987CFD-C1C9-F4E4-6A60-76076E88CCF1}"/>
              </a:ext>
            </a:extLst>
          </p:cNvPr>
          <p:cNvSpPr/>
          <p:nvPr/>
        </p:nvSpPr>
        <p:spPr>
          <a:xfrm>
            <a:off x="4642085" y="5372912"/>
            <a:ext cx="409904" cy="510304"/>
          </a:xfrm>
          <a:prstGeom prst="rightArrow">
            <a:avLst/>
          </a:prstGeom>
          <a:solidFill>
            <a:srgbClr val="FF4B4B"/>
          </a:solidFill>
          <a:ln>
            <a:solidFill>
              <a:srgbClr val="FF4B4B"/>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it-IT"/>
          </a:p>
        </p:txBody>
      </p:sp>
      <p:sp>
        <p:nvSpPr>
          <p:cNvPr id="6" name="Segnaposto contenuto 1">
            <a:extLst>
              <a:ext uri="{FF2B5EF4-FFF2-40B4-BE49-F238E27FC236}">
                <a16:creationId xmlns:a16="http://schemas.microsoft.com/office/drawing/2014/main" id="{2139A49B-9A95-BCDC-21E3-57F09F134775}"/>
              </a:ext>
            </a:extLst>
          </p:cNvPr>
          <p:cNvSpPr txBox="1">
            <a:spLocks/>
          </p:cNvSpPr>
          <p:nvPr/>
        </p:nvSpPr>
        <p:spPr>
          <a:xfrm>
            <a:off x="5196405" y="5180558"/>
            <a:ext cx="2355618" cy="89146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E3AA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E3AA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E3AA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E3AA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E3AA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70000"/>
              <a:buFont typeface="Wingdings" panose="05000000000000000000" pitchFamily="2" charset="2"/>
              <a:buChar char="Ø"/>
            </a:pPr>
            <a:r>
              <a:rPr lang="en-US" sz="2400" dirty="0">
                <a:solidFill>
                  <a:srgbClr val="FF4B4B"/>
                </a:solidFill>
              </a:rPr>
              <a:t>Shielding</a:t>
            </a:r>
          </a:p>
          <a:p>
            <a:pPr>
              <a:buSzPct val="70000"/>
              <a:buFont typeface="Wingdings" panose="05000000000000000000" pitchFamily="2" charset="2"/>
              <a:buChar char="Ø"/>
            </a:pPr>
            <a:r>
              <a:rPr lang="it-IT" sz="2400" b="1" dirty="0">
                <a:solidFill>
                  <a:srgbClr val="FF4B4B"/>
                </a:solidFill>
              </a:rPr>
              <a:t>Large aperture</a:t>
            </a:r>
          </a:p>
        </p:txBody>
      </p:sp>
    </p:spTree>
    <p:extLst>
      <p:ext uri="{BB962C8B-B14F-4D97-AF65-F5344CB8AC3E}">
        <p14:creationId xmlns:p14="http://schemas.microsoft.com/office/powerpoint/2010/main" val="1750722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FD403-7382-FC93-490A-B64E84B81557}"/>
            </a:ext>
          </a:extLst>
        </p:cNvPr>
        <p:cNvGrpSpPr/>
        <p:nvPr/>
      </p:nvGrpSpPr>
      <p:grpSpPr>
        <a:xfrm>
          <a:off x="0" y="0"/>
          <a:ext cx="0" cy="0"/>
          <a:chOff x="0" y="0"/>
          <a:chExt cx="0" cy="0"/>
        </a:xfrm>
      </p:grpSpPr>
      <p:grpSp>
        <p:nvGrpSpPr>
          <p:cNvPr id="34" name="Group 33">
            <a:extLst>
              <a:ext uri="{FF2B5EF4-FFF2-40B4-BE49-F238E27FC236}">
                <a16:creationId xmlns:a16="http://schemas.microsoft.com/office/drawing/2014/main" id="{81B06206-DAA5-66D0-DD6A-7F9CF96848A4}"/>
              </a:ext>
            </a:extLst>
          </p:cNvPr>
          <p:cNvGrpSpPr/>
          <p:nvPr/>
        </p:nvGrpSpPr>
        <p:grpSpPr>
          <a:xfrm>
            <a:off x="6564399" y="2960504"/>
            <a:ext cx="4194412" cy="3276361"/>
            <a:chOff x="8155715" y="1284078"/>
            <a:chExt cx="4027369" cy="3147829"/>
          </a:xfrm>
        </p:grpSpPr>
        <p:pic>
          <p:nvPicPr>
            <p:cNvPr id="35" name="Picture 34">
              <a:extLst>
                <a:ext uri="{FF2B5EF4-FFF2-40B4-BE49-F238E27FC236}">
                  <a16:creationId xmlns:a16="http://schemas.microsoft.com/office/drawing/2014/main" id="{D630CA79-4D1D-7ADB-C174-2DBF4CAA5FF2}"/>
                </a:ext>
              </a:extLst>
            </p:cNvPr>
            <p:cNvPicPr>
              <a:picLocks noChangeAspect="1"/>
            </p:cNvPicPr>
            <p:nvPr/>
          </p:nvPicPr>
          <p:blipFill>
            <a:blip r:embed="rId2"/>
            <a:srcRect/>
            <a:stretch/>
          </p:blipFill>
          <p:spPr>
            <a:xfrm>
              <a:off x="8155715" y="1284078"/>
              <a:ext cx="4027369" cy="3147829"/>
            </a:xfrm>
            <a:prstGeom prst="rect">
              <a:avLst/>
            </a:prstGeom>
          </p:spPr>
        </p:pic>
        <p:sp>
          <p:nvSpPr>
            <p:cNvPr id="36" name="Freeform: Shape 35">
              <a:extLst>
                <a:ext uri="{FF2B5EF4-FFF2-40B4-BE49-F238E27FC236}">
                  <a16:creationId xmlns:a16="http://schemas.microsoft.com/office/drawing/2014/main" id="{48A29BBE-622B-9C62-677E-D1CF6200B849}"/>
                </a:ext>
              </a:extLst>
            </p:cNvPr>
            <p:cNvSpPr/>
            <p:nvPr/>
          </p:nvSpPr>
          <p:spPr>
            <a:xfrm>
              <a:off x="9668786" y="1497496"/>
              <a:ext cx="2393343" cy="2568271"/>
            </a:xfrm>
            <a:custGeom>
              <a:avLst/>
              <a:gdLst>
                <a:gd name="connsiteX0" fmla="*/ 0 w 2393343"/>
                <a:gd name="connsiteY0" fmla="*/ 0 h 2568271"/>
                <a:gd name="connsiteX1" fmla="*/ 100717 w 2393343"/>
                <a:gd name="connsiteY1" fmla="*/ 235888 h 2568271"/>
                <a:gd name="connsiteX2" fmla="*/ 230588 w 2393343"/>
                <a:gd name="connsiteY2" fmla="*/ 485029 h 2568271"/>
                <a:gd name="connsiteX3" fmla="*/ 402866 w 2393343"/>
                <a:gd name="connsiteY3" fmla="*/ 784528 h 2568271"/>
                <a:gd name="connsiteX4" fmla="*/ 644056 w 2393343"/>
                <a:gd name="connsiteY4" fmla="*/ 1182094 h 2568271"/>
                <a:gd name="connsiteX5" fmla="*/ 911750 w 2393343"/>
                <a:gd name="connsiteY5" fmla="*/ 1571707 h 2568271"/>
                <a:gd name="connsiteX6" fmla="*/ 1020417 w 2393343"/>
                <a:gd name="connsiteY6" fmla="*/ 1728083 h 2568271"/>
                <a:gd name="connsiteX7" fmla="*/ 1240404 w 2393343"/>
                <a:gd name="connsiteY7" fmla="*/ 1958671 h 2568271"/>
                <a:gd name="connsiteX8" fmla="*/ 1333169 w 2393343"/>
                <a:gd name="connsiteY8" fmla="*/ 2568271 h 2568271"/>
                <a:gd name="connsiteX9" fmla="*/ 2393343 w 2393343"/>
                <a:gd name="connsiteY9" fmla="*/ 2568271 h 2568271"/>
                <a:gd name="connsiteX10" fmla="*/ 2393343 w 2393343"/>
                <a:gd name="connsiteY10" fmla="*/ 2650 h 2568271"/>
                <a:gd name="connsiteX11" fmla="*/ 0 w 2393343"/>
                <a:gd name="connsiteY11" fmla="*/ 0 h 256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3343" h="2568271">
                  <a:moveTo>
                    <a:pt x="0" y="0"/>
                  </a:moveTo>
                  <a:lnTo>
                    <a:pt x="100717" y="235888"/>
                  </a:lnTo>
                  <a:lnTo>
                    <a:pt x="230588" y="485029"/>
                  </a:lnTo>
                  <a:lnTo>
                    <a:pt x="402866" y="784528"/>
                  </a:lnTo>
                  <a:lnTo>
                    <a:pt x="644056" y="1182094"/>
                  </a:lnTo>
                  <a:lnTo>
                    <a:pt x="911750" y="1571707"/>
                  </a:lnTo>
                  <a:lnTo>
                    <a:pt x="1020417" y="1728083"/>
                  </a:lnTo>
                  <a:lnTo>
                    <a:pt x="1240404" y="1958671"/>
                  </a:lnTo>
                  <a:lnTo>
                    <a:pt x="1333169" y="2568271"/>
                  </a:lnTo>
                  <a:lnTo>
                    <a:pt x="2393343" y="2568271"/>
                  </a:lnTo>
                  <a:lnTo>
                    <a:pt x="2393343" y="2650"/>
                  </a:lnTo>
                  <a:lnTo>
                    <a:pt x="0"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8" name="TextBox 37">
            <a:extLst>
              <a:ext uri="{FF2B5EF4-FFF2-40B4-BE49-F238E27FC236}">
                <a16:creationId xmlns:a16="http://schemas.microsoft.com/office/drawing/2014/main" id="{5B31F07B-16DB-AF5C-E069-C19E75FB07AD}"/>
              </a:ext>
            </a:extLst>
          </p:cNvPr>
          <p:cNvSpPr txBox="1"/>
          <p:nvPr/>
        </p:nvSpPr>
        <p:spPr>
          <a:xfrm>
            <a:off x="8807146" y="3977455"/>
            <a:ext cx="1115554" cy="271745"/>
          </a:xfrm>
          <a:prstGeom prst="rect">
            <a:avLst/>
          </a:prstGeom>
          <a:noFill/>
        </p:spPr>
        <p:txBody>
          <a:bodyPr wrap="square" rtlCol="0">
            <a:spAutoFit/>
          </a:bodyPr>
          <a:lstStyle/>
          <a:p>
            <a:r>
              <a:rPr lang="en-US" sz="1100" b="1" dirty="0">
                <a:solidFill>
                  <a:srgbClr val="C00000"/>
                </a:solidFill>
                <a:effectLst>
                  <a:outerShdw blurRad="38100" dist="38100" dir="2700000" algn="tl">
                    <a:srgbClr val="000000">
                      <a:alpha val="43137"/>
                    </a:srgbClr>
                  </a:outerShdw>
                </a:effectLst>
              </a:rPr>
              <a:t>Forbidden area</a:t>
            </a:r>
            <a:endParaRPr lang="en-GB" sz="1100" b="1" dirty="0">
              <a:solidFill>
                <a:srgbClr val="C00000"/>
              </a:solidFill>
              <a:effectLst>
                <a:outerShdw blurRad="38100" dist="38100" dir="2700000" algn="tl">
                  <a:srgbClr val="000000">
                    <a:alpha val="43137"/>
                  </a:srgbClr>
                </a:outerShdw>
              </a:effectLst>
            </a:endParaRPr>
          </a:p>
        </p:txBody>
      </p:sp>
      <p:grpSp>
        <p:nvGrpSpPr>
          <p:cNvPr id="28" name="Group 27">
            <a:extLst>
              <a:ext uri="{FF2B5EF4-FFF2-40B4-BE49-F238E27FC236}">
                <a16:creationId xmlns:a16="http://schemas.microsoft.com/office/drawing/2014/main" id="{77BD06E0-2AF4-D196-F17A-3853A833B5D6}"/>
              </a:ext>
            </a:extLst>
          </p:cNvPr>
          <p:cNvGrpSpPr>
            <a:grpSpLocks noChangeAspect="1"/>
          </p:cNvGrpSpPr>
          <p:nvPr/>
        </p:nvGrpSpPr>
        <p:grpSpPr>
          <a:xfrm>
            <a:off x="1455482" y="2967081"/>
            <a:ext cx="4189561" cy="3269784"/>
            <a:chOff x="1481" y="1285742"/>
            <a:chExt cx="4029037" cy="3144501"/>
          </a:xfrm>
        </p:grpSpPr>
        <p:pic>
          <p:nvPicPr>
            <p:cNvPr id="29" name="Picture 28">
              <a:extLst>
                <a:ext uri="{FF2B5EF4-FFF2-40B4-BE49-F238E27FC236}">
                  <a16:creationId xmlns:a16="http://schemas.microsoft.com/office/drawing/2014/main" id="{A4A66ADF-0D91-A57A-0880-33243615D2CE}"/>
                </a:ext>
              </a:extLst>
            </p:cNvPr>
            <p:cNvPicPr>
              <a:picLocks noChangeAspect="1"/>
            </p:cNvPicPr>
            <p:nvPr/>
          </p:nvPicPr>
          <p:blipFill>
            <a:blip r:embed="rId3"/>
            <a:srcRect/>
            <a:stretch/>
          </p:blipFill>
          <p:spPr>
            <a:xfrm>
              <a:off x="1481" y="1285742"/>
              <a:ext cx="4029037" cy="3144501"/>
            </a:xfrm>
            <a:prstGeom prst="rect">
              <a:avLst/>
            </a:prstGeom>
          </p:spPr>
        </p:pic>
        <p:sp>
          <p:nvSpPr>
            <p:cNvPr id="30" name="Freeform: Shape 29">
              <a:extLst>
                <a:ext uri="{FF2B5EF4-FFF2-40B4-BE49-F238E27FC236}">
                  <a16:creationId xmlns:a16="http://schemas.microsoft.com/office/drawing/2014/main" id="{FA09D60C-D698-A49C-A780-E74E48A9B68C}"/>
                </a:ext>
              </a:extLst>
            </p:cNvPr>
            <p:cNvSpPr/>
            <p:nvPr/>
          </p:nvSpPr>
          <p:spPr>
            <a:xfrm>
              <a:off x="1510748" y="1492195"/>
              <a:ext cx="2398643" cy="2576222"/>
            </a:xfrm>
            <a:custGeom>
              <a:avLst/>
              <a:gdLst>
                <a:gd name="connsiteX0" fmla="*/ 0 w 2398643"/>
                <a:gd name="connsiteY0" fmla="*/ 5301 h 2576222"/>
                <a:gd name="connsiteX1" fmla="*/ 63610 w 2398643"/>
                <a:gd name="connsiteY1" fmla="*/ 310101 h 2576222"/>
                <a:gd name="connsiteX2" fmla="*/ 159026 w 2398643"/>
                <a:gd name="connsiteY2" fmla="*/ 710316 h 2576222"/>
                <a:gd name="connsiteX3" fmla="*/ 275645 w 2398643"/>
                <a:gd name="connsiteY3" fmla="*/ 1068125 h 2576222"/>
                <a:gd name="connsiteX4" fmla="*/ 402866 w 2398643"/>
                <a:gd name="connsiteY4" fmla="*/ 1364974 h 2576222"/>
                <a:gd name="connsiteX5" fmla="*/ 548640 w 2398643"/>
                <a:gd name="connsiteY5" fmla="*/ 1622066 h 2576222"/>
                <a:gd name="connsiteX6" fmla="*/ 705015 w 2398643"/>
                <a:gd name="connsiteY6" fmla="*/ 1834101 h 2576222"/>
                <a:gd name="connsiteX7" fmla="*/ 768626 w 2398643"/>
                <a:gd name="connsiteY7" fmla="*/ 1910963 h 2576222"/>
                <a:gd name="connsiteX8" fmla="*/ 848139 w 2398643"/>
                <a:gd name="connsiteY8" fmla="*/ 2576222 h 2576222"/>
                <a:gd name="connsiteX9" fmla="*/ 2398643 w 2398643"/>
                <a:gd name="connsiteY9" fmla="*/ 2570922 h 2576222"/>
                <a:gd name="connsiteX10" fmla="*/ 2398643 w 2398643"/>
                <a:gd name="connsiteY10" fmla="*/ 0 h 2576222"/>
                <a:gd name="connsiteX11" fmla="*/ 0 w 2398643"/>
                <a:gd name="connsiteY11" fmla="*/ 5301 h 257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643" h="2576222">
                  <a:moveTo>
                    <a:pt x="0" y="5301"/>
                  </a:moveTo>
                  <a:lnTo>
                    <a:pt x="63610" y="310101"/>
                  </a:lnTo>
                  <a:lnTo>
                    <a:pt x="159026" y="710316"/>
                  </a:lnTo>
                  <a:lnTo>
                    <a:pt x="275645" y="1068125"/>
                  </a:lnTo>
                  <a:lnTo>
                    <a:pt x="402866" y="1364974"/>
                  </a:lnTo>
                  <a:lnTo>
                    <a:pt x="548640" y="1622066"/>
                  </a:lnTo>
                  <a:lnTo>
                    <a:pt x="705015" y="1834101"/>
                  </a:lnTo>
                  <a:lnTo>
                    <a:pt x="768626" y="1910963"/>
                  </a:lnTo>
                  <a:lnTo>
                    <a:pt x="848139" y="2576222"/>
                  </a:lnTo>
                  <a:lnTo>
                    <a:pt x="2398643" y="2570922"/>
                  </a:lnTo>
                  <a:lnTo>
                    <a:pt x="2398643" y="0"/>
                  </a:lnTo>
                  <a:lnTo>
                    <a:pt x="0" y="5301"/>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Slide Number Placeholder 1">
            <a:extLst>
              <a:ext uri="{FF2B5EF4-FFF2-40B4-BE49-F238E27FC236}">
                <a16:creationId xmlns:a16="http://schemas.microsoft.com/office/drawing/2014/main" id="{3CEBE1A6-A54F-4B6D-6B25-C2E52317232C}"/>
              </a:ext>
            </a:extLst>
          </p:cNvPr>
          <p:cNvSpPr>
            <a:spLocks noGrp="1"/>
          </p:cNvSpPr>
          <p:nvPr>
            <p:ph type="sldNum" sz="quarter" idx="4"/>
          </p:nvPr>
        </p:nvSpPr>
        <p:spPr/>
        <p:txBody>
          <a:bodyPr/>
          <a:lstStyle/>
          <a:p>
            <a:fld id="{A16AB2F8-5338-F742-A59E-35F5B82165E6}" type="slidenum">
              <a:rPr lang="en-GB" smtClean="0"/>
              <a:pPr/>
              <a:t>5</a:t>
            </a:fld>
            <a:endParaRPr lang="en-GB" dirty="0"/>
          </a:p>
        </p:txBody>
      </p:sp>
      <p:sp>
        <p:nvSpPr>
          <p:cNvPr id="33" name="Title 2">
            <a:extLst>
              <a:ext uri="{FF2B5EF4-FFF2-40B4-BE49-F238E27FC236}">
                <a16:creationId xmlns:a16="http://schemas.microsoft.com/office/drawing/2014/main" id="{D6D68CA4-C1BA-A371-1CF8-AA46330C4063}"/>
              </a:ext>
            </a:extLst>
          </p:cNvPr>
          <p:cNvSpPr>
            <a:spLocks noGrp="1"/>
          </p:cNvSpPr>
          <p:nvPr>
            <p:ph type="title"/>
          </p:nvPr>
        </p:nvSpPr>
        <p:spPr>
          <a:xfrm>
            <a:off x="2188923" y="186465"/>
            <a:ext cx="8091814" cy="681159"/>
          </a:xfrm>
          <a:prstGeom prst="rect">
            <a:avLst/>
          </a:prstGeom>
        </p:spPr>
        <p:txBody>
          <a:body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Introduction to A-B plots</a:t>
            </a:r>
            <a:endParaRPr lang="en-GB"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p:sp>
        <p:nvSpPr>
          <p:cNvPr id="3" name="Content Placeholder 1">
            <a:extLst>
              <a:ext uri="{FF2B5EF4-FFF2-40B4-BE49-F238E27FC236}">
                <a16:creationId xmlns:a16="http://schemas.microsoft.com/office/drawing/2014/main" id="{EF00576A-0FEA-4A70-4847-979447BF104D}"/>
              </a:ext>
            </a:extLst>
          </p:cNvPr>
          <p:cNvSpPr txBox="1">
            <a:spLocks/>
          </p:cNvSpPr>
          <p:nvPr/>
        </p:nvSpPr>
        <p:spPr>
          <a:xfrm>
            <a:off x="1259997" y="1229710"/>
            <a:ext cx="5070553" cy="4351338"/>
          </a:xfrm>
          <a:prstGeom prst="rect">
            <a:avLst/>
          </a:prstGeom>
        </p:spPr>
        <p:txBody>
          <a:bodyPr vert="horz" lIns="91440" tIns="45720" rIns="91440" bIns="45720" rtlCol="0">
            <a:normAutofit/>
          </a:bodyPr>
          <a:lstStyle>
            <a:lvl1pPr marL="228584" indent="-228584" algn="l" defTabSz="914332" rtl="0" eaLnBrk="1" latinLnBrk="0" hangingPunct="1">
              <a:lnSpc>
                <a:spcPct val="90000"/>
              </a:lnSpc>
              <a:spcBef>
                <a:spcPts val="1000"/>
              </a:spcBef>
              <a:buClr>
                <a:srgbClr val="FF0000"/>
              </a:buClr>
              <a:buFont typeface="Wingdings" panose="05000000000000000000" pitchFamily="2" charset="2"/>
              <a:buChar char="§"/>
              <a:defRPr lang="it-IT" sz="1800"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750" indent="-228584" algn="l" defTabSz="914332" rtl="0" eaLnBrk="1" latinLnBrk="0" hangingPunct="1">
              <a:lnSpc>
                <a:spcPct val="90000"/>
              </a:lnSpc>
              <a:spcBef>
                <a:spcPts val="500"/>
              </a:spcBef>
              <a:buClr>
                <a:srgbClr val="FF0000"/>
              </a:buClr>
              <a:buFont typeface="Wingdings" panose="05000000000000000000" pitchFamily="2" charset="2"/>
              <a:buChar char="§"/>
              <a:defRPr lang="it-IT" sz="1600"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2914" indent="-228584" algn="l" defTabSz="914332" rtl="0" eaLnBrk="1" latinLnBrk="0" hangingPunct="1">
              <a:lnSpc>
                <a:spcPct val="90000"/>
              </a:lnSpc>
              <a:spcBef>
                <a:spcPts val="500"/>
              </a:spcBef>
              <a:buClr>
                <a:srgbClr val="FF0000"/>
              </a:buClr>
              <a:buFont typeface="Wingdings" panose="05000000000000000000" pitchFamily="2" charset="2"/>
              <a:buChar char="§"/>
              <a:defRPr lang="it-IT" sz="1400"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080" indent="-228584" algn="l" defTabSz="914332" rtl="0" eaLnBrk="1" latinLnBrk="0" hangingPunct="1">
              <a:lnSpc>
                <a:spcPct val="90000"/>
              </a:lnSpc>
              <a:spcBef>
                <a:spcPts val="500"/>
              </a:spcBef>
              <a:buClr>
                <a:srgbClr val="FF0000"/>
              </a:buClr>
              <a:buFont typeface="Wingdings" panose="05000000000000000000" pitchFamily="2" charset="2"/>
              <a:buChar char="§"/>
              <a:defRPr lang="it-IT" sz="1200"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247" indent="-228584" algn="l" defTabSz="914332" rtl="0" eaLnBrk="1" latinLnBrk="0" hangingPunct="1">
              <a:lnSpc>
                <a:spcPct val="90000"/>
              </a:lnSpc>
              <a:spcBef>
                <a:spcPts val="500"/>
              </a:spcBef>
              <a:buClr>
                <a:srgbClr val="FF0000"/>
              </a:buClr>
              <a:buFont typeface="Wingdings" panose="05000000000000000000" pitchFamily="2" charset="2"/>
              <a:buChar char="§"/>
              <a:defRPr lang="en-GB" sz="1051"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u="sng" dirty="0">
                <a:solidFill>
                  <a:srgbClr val="FF0000"/>
                </a:solidFill>
              </a:rPr>
              <a:t>Need for high fields in large apertures</a:t>
            </a:r>
            <a:endParaRPr lang="en-US" sz="2000" dirty="0"/>
          </a:p>
          <a:p>
            <a:pPr>
              <a:buFont typeface="Arial" panose="020B0604020202020204" pitchFamily="34" charset="0"/>
              <a:buChar char="•"/>
            </a:pPr>
            <a:r>
              <a:rPr lang="en-US" dirty="0"/>
              <a:t>We perform plots that can show the allowed area between aperture diameter </a:t>
            </a:r>
            <a:r>
              <a:rPr lang="en-US" dirty="0">
                <a:highlight>
                  <a:srgbClr val="00FFFF"/>
                </a:highlight>
              </a:rPr>
              <a:t>(A)</a:t>
            </a:r>
            <a:r>
              <a:rPr lang="en-US" dirty="0"/>
              <a:t> and bore field </a:t>
            </a:r>
            <a:r>
              <a:rPr lang="en-US" dirty="0">
                <a:highlight>
                  <a:srgbClr val="00FF00"/>
                </a:highlight>
              </a:rPr>
              <a:t>(B)</a:t>
            </a:r>
            <a:r>
              <a:rPr lang="en-US" dirty="0"/>
              <a:t>.</a:t>
            </a:r>
          </a:p>
          <a:p>
            <a:pPr marL="0" indent="0">
              <a:buNone/>
            </a:pPr>
            <a:r>
              <a:rPr lang="en-US" dirty="0">
                <a:solidFill>
                  <a:schemeClr val="bg1"/>
                </a:solidFill>
              </a:rPr>
              <a:t>We consider Nb</a:t>
            </a:r>
            <a:r>
              <a:rPr lang="en-US" baseline="-25000" dirty="0">
                <a:solidFill>
                  <a:schemeClr val="bg1"/>
                </a:solidFill>
              </a:rPr>
              <a:t>3</a:t>
            </a:r>
            <a:r>
              <a:rPr lang="en-US" dirty="0">
                <a:solidFill>
                  <a:schemeClr val="bg1"/>
                </a:solidFill>
              </a:rPr>
              <a:t>Sn for the 3 TeV machine and HTS (ReBCO) for the 10 TeV collider.</a:t>
            </a:r>
          </a:p>
        </p:txBody>
      </p:sp>
      <p:sp>
        <p:nvSpPr>
          <p:cNvPr id="6" name="Ovale 18">
            <a:extLst>
              <a:ext uri="{FF2B5EF4-FFF2-40B4-BE49-F238E27FC236}">
                <a16:creationId xmlns:a16="http://schemas.microsoft.com/office/drawing/2014/main" id="{1071BC25-032F-7997-7C34-CC8E3A76FA13}"/>
              </a:ext>
            </a:extLst>
          </p:cNvPr>
          <p:cNvSpPr/>
          <p:nvPr/>
        </p:nvSpPr>
        <p:spPr>
          <a:xfrm>
            <a:off x="1463212" y="3821615"/>
            <a:ext cx="208206" cy="1450427"/>
          </a:xfrm>
          <a:prstGeom prst="ellipse">
            <a:avLst/>
          </a:prstGeom>
          <a:solidFill>
            <a:srgbClr val="00B0F0">
              <a:alpha val="20000"/>
            </a:srgbClr>
          </a:solidFill>
          <a:ln>
            <a:solidFill>
              <a:srgbClr val="00B0F0">
                <a:alpha val="40000"/>
              </a:srgb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it-IT"/>
          </a:p>
        </p:txBody>
      </p:sp>
      <p:sp>
        <p:nvSpPr>
          <p:cNvPr id="7" name="Ovale 19">
            <a:extLst>
              <a:ext uri="{FF2B5EF4-FFF2-40B4-BE49-F238E27FC236}">
                <a16:creationId xmlns:a16="http://schemas.microsoft.com/office/drawing/2014/main" id="{8B8210A0-7662-D788-CF2A-360594822E19}"/>
              </a:ext>
            </a:extLst>
          </p:cNvPr>
          <p:cNvSpPr/>
          <p:nvPr/>
        </p:nvSpPr>
        <p:spPr>
          <a:xfrm>
            <a:off x="6558364" y="3847158"/>
            <a:ext cx="221081" cy="1450427"/>
          </a:xfrm>
          <a:prstGeom prst="ellipse">
            <a:avLst/>
          </a:prstGeom>
          <a:solidFill>
            <a:srgbClr val="00B0F0">
              <a:alpha val="20000"/>
            </a:srgbClr>
          </a:solidFill>
          <a:ln>
            <a:solidFill>
              <a:srgbClr val="00B0F0">
                <a:alpha val="40000"/>
              </a:srgb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it-IT" dirty="0"/>
          </a:p>
        </p:txBody>
      </p:sp>
      <p:sp>
        <p:nvSpPr>
          <p:cNvPr id="8" name="Ovale 20">
            <a:extLst>
              <a:ext uri="{FF2B5EF4-FFF2-40B4-BE49-F238E27FC236}">
                <a16:creationId xmlns:a16="http://schemas.microsoft.com/office/drawing/2014/main" id="{F884CE56-BF28-7D0F-E398-387F12477F2A}"/>
              </a:ext>
            </a:extLst>
          </p:cNvPr>
          <p:cNvSpPr/>
          <p:nvPr/>
        </p:nvSpPr>
        <p:spPr>
          <a:xfrm rot="16200000">
            <a:off x="3604710" y="5716908"/>
            <a:ext cx="230770" cy="782832"/>
          </a:xfrm>
          <a:prstGeom prst="ellipse">
            <a:avLst/>
          </a:prstGeom>
          <a:solidFill>
            <a:srgbClr val="11E11B">
              <a:alpha val="20000"/>
            </a:srgbClr>
          </a:solidFill>
          <a:ln>
            <a:solidFill>
              <a:srgbClr val="11E11B">
                <a:alpha val="40000"/>
              </a:srgb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it-IT"/>
          </a:p>
        </p:txBody>
      </p:sp>
      <p:sp>
        <p:nvSpPr>
          <p:cNvPr id="10" name="Content Placeholder 1">
            <a:extLst>
              <a:ext uri="{FF2B5EF4-FFF2-40B4-BE49-F238E27FC236}">
                <a16:creationId xmlns:a16="http://schemas.microsoft.com/office/drawing/2014/main" id="{6733A5C6-1BE0-CEF6-F31E-4BD5B7C0C1AB}"/>
              </a:ext>
            </a:extLst>
          </p:cNvPr>
          <p:cNvSpPr txBox="1">
            <a:spLocks/>
          </p:cNvSpPr>
          <p:nvPr/>
        </p:nvSpPr>
        <p:spPr>
          <a:xfrm>
            <a:off x="6551786" y="1174311"/>
            <a:ext cx="5070553" cy="1759090"/>
          </a:xfrm>
          <a:prstGeom prst="rect">
            <a:avLst/>
          </a:prstGeom>
          <a:ln>
            <a:solidFill>
              <a:srgbClr val="FF0000"/>
            </a:solidFill>
          </a:ln>
        </p:spPr>
        <p:txBody>
          <a:bodyPr vert="horz" lIns="91440" tIns="45720" rIns="91440" bIns="45720" rtlCol="0">
            <a:normAutofit/>
          </a:bodyPr>
          <a:lstStyle>
            <a:lvl1pPr marL="228584" indent="-228584" algn="l" defTabSz="914332" rtl="0" eaLnBrk="1" latinLnBrk="0" hangingPunct="1">
              <a:lnSpc>
                <a:spcPct val="90000"/>
              </a:lnSpc>
              <a:spcBef>
                <a:spcPts val="1000"/>
              </a:spcBef>
              <a:buClr>
                <a:srgbClr val="FF0000"/>
              </a:buClr>
              <a:buFont typeface="Wingdings" panose="05000000000000000000" pitchFamily="2" charset="2"/>
              <a:buChar char="§"/>
              <a:defRPr lang="it-IT" sz="1800"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750" indent="-228584" algn="l" defTabSz="914332" rtl="0" eaLnBrk="1" latinLnBrk="0" hangingPunct="1">
              <a:lnSpc>
                <a:spcPct val="90000"/>
              </a:lnSpc>
              <a:spcBef>
                <a:spcPts val="500"/>
              </a:spcBef>
              <a:buClr>
                <a:srgbClr val="FF0000"/>
              </a:buClr>
              <a:buFont typeface="Wingdings" panose="05000000000000000000" pitchFamily="2" charset="2"/>
              <a:buChar char="§"/>
              <a:defRPr lang="it-IT" sz="1600"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2914" indent="-228584" algn="l" defTabSz="914332" rtl="0" eaLnBrk="1" latinLnBrk="0" hangingPunct="1">
              <a:lnSpc>
                <a:spcPct val="90000"/>
              </a:lnSpc>
              <a:spcBef>
                <a:spcPts val="500"/>
              </a:spcBef>
              <a:buClr>
                <a:srgbClr val="FF0000"/>
              </a:buClr>
              <a:buFont typeface="Wingdings" panose="05000000000000000000" pitchFamily="2" charset="2"/>
              <a:buChar char="§"/>
              <a:defRPr lang="it-IT" sz="1400"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080" indent="-228584" algn="l" defTabSz="914332" rtl="0" eaLnBrk="1" latinLnBrk="0" hangingPunct="1">
              <a:lnSpc>
                <a:spcPct val="90000"/>
              </a:lnSpc>
              <a:spcBef>
                <a:spcPts val="500"/>
              </a:spcBef>
              <a:buClr>
                <a:srgbClr val="FF0000"/>
              </a:buClr>
              <a:buFont typeface="Wingdings" panose="05000000000000000000" pitchFamily="2" charset="2"/>
              <a:buChar char="§"/>
              <a:defRPr lang="it-IT" sz="1200"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247" indent="-228584" algn="l" defTabSz="914332" rtl="0" eaLnBrk="1" latinLnBrk="0" hangingPunct="1">
              <a:lnSpc>
                <a:spcPct val="90000"/>
              </a:lnSpc>
              <a:spcBef>
                <a:spcPts val="500"/>
              </a:spcBef>
              <a:buClr>
                <a:srgbClr val="FF0000"/>
              </a:buClr>
              <a:buFont typeface="Wingdings" panose="05000000000000000000" pitchFamily="2" charset="2"/>
              <a:buChar char="§"/>
              <a:defRPr lang="en-GB" sz="1051"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Wingdings" panose="05000000000000000000" pitchFamily="2" charset="2"/>
              <a:buChar char="ü"/>
            </a:pPr>
            <a:r>
              <a:rPr lang="en-US"/>
              <a:t>Innovative approach, useful for interfacing the needs of beam dynamics with the technological limits (of today and the near future) related to superconducting magnets.</a:t>
            </a:r>
          </a:p>
          <a:p>
            <a:pPr algn="ctr">
              <a:buFont typeface="Wingdings" panose="05000000000000000000" pitchFamily="2" charset="2"/>
              <a:buChar char="ü"/>
            </a:pPr>
            <a:r>
              <a:rPr lang="en-US"/>
              <a:t>Immediate feedback capable of analyzing many possible configurations in a single plot</a:t>
            </a:r>
            <a:endParaRPr lang="en-US" dirty="0"/>
          </a:p>
        </p:txBody>
      </p:sp>
      <p:sp>
        <p:nvSpPr>
          <p:cNvPr id="31" name="TextBox 30">
            <a:extLst>
              <a:ext uri="{FF2B5EF4-FFF2-40B4-BE49-F238E27FC236}">
                <a16:creationId xmlns:a16="http://schemas.microsoft.com/office/drawing/2014/main" id="{FD8F3A94-CBD4-DA1B-3F59-2F49E9BADFEC}"/>
              </a:ext>
            </a:extLst>
          </p:cNvPr>
          <p:cNvSpPr txBox="1"/>
          <p:nvPr/>
        </p:nvSpPr>
        <p:spPr>
          <a:xfrm>
            <a:off x="2463142" y="4742411"/>
            <a:ext cx="1027782" cy="276999"/>
          </a:xfrm>
          <a:prstGeom prst="rect">
            <a:avLst/>
          </a:prstGeom>
          <a:noFill/>
        </p:spPr>
        <p:txBody>
          <a:bodyPr wrap="none" rtlCol="0">
            <a:spAutoFit/>
          </a:bodyPr>
          <a:lstStyle/>
          <a:p>
            <a:r>
              <a:rPr lang="en-US" sz="1200" b="1" dirty="0">
                <a:solidFill>
                  <a:srgbClr val="109C1D"/>
                </a:solidFill>
                <a:effectLst>
                  <a:outerShdw blurRad="38100" dist="38100" dir="2700000" algn="tl">
                    <a:srgbClr val="000000">
                      <a:alpha val="43137"/>
                    </a:srgbClr>
                  </a:outerShdw>
                </a:effectLst>
              </a:rPr>
              <a:t>Allowed area</a:t>
            </a:r>
            <a:endParaRPr lang="en-GB" sz="1200" b="1" dirty="0">
              <a:solidFill>
                <a:srgbClr val="109C1D"/>
              </a:solidFill>
              <a:effectLst>
                <a:outerShdw blurRad="38100" dist="38100" dir="2700000" algn="tl">
                  <a:srgbClr val="000000">
                    <a:alpha val="43137"/>
                  </a:srgbClr>
                </a:outerShdw>
              </a:effectLst>
            </a:endParaRPr>
          </a:p>
        </p:txBody>
      </p:sp>
      <p:sp>
        <p:nvSpPr>
          <p:cNvPr id="32" name="TextBox 31">
            <a:extLst>
              <a:ext uri="{FF2B5EF4-FFF2-40B4-BE49-F238E27FC236}">
                <a16:creationId xmlns:a16="http://schemas.microsoft.com/office/drawing/2014/main" id="{3644DA97-365A-080A-1176-43B075803BDD}"/>
              </a:ext>
            </a:extLst>
          </p:cNvPr>
          <p:cNvSpPr txBox="1"/>
          <p:nvPr/>
        </p:nvSpPr>
        <p:spPr>
          <a:xfrm>
            <a:off x="3503059" y="4362447"/>
            <a:ext cx="1155701" cy="276999"/>
          </a:xfrm>
          <a:prstGeom prst="rect">
            <a:avLst/>
          </a:prstGeom>
          <a:noFill/>
        </p:spPr>
        <p:txBody>
          <a:bodyPr wrap="none" rtlCol="0">
            <a:spAutoFit/>
          </a:bodyPr>
          <a:lstStyle/>
          <a:p>
            <a:r>
              <a:rPr lang="en-US" sz="1200" b="1" dirty="0">
                <a:solidFill>
                  <a:srgbClr val="C00000"/>
                </a:solidFill>
                <a:effectLst>
                  <a:outerShdw blurRad="38100" dist="38100" dir="2700000" algn="tl">
                    <a:srgbClr val="000000">
                      <a:alpha val="43137"/>
                    </a:srgbClr>
                  </a:outerShdw>
                </a:effectLst>
              </a:rPr>
              <a:t>Forbidden area</a:t>
            </a:r>
            <a:endParaRPr lang="en-GB" sz="1200" b="1" dirty="0">
              <a:solidFill>
                <a:srgbClr val="C00000"/>
              </a:solidFill>
              <a:effectLst>
                <a:outerShdw blurRad="38100" dist="38100" dir="2700000" algn="tl">
                  <a:srgbClr val="000000">
                    <a:alpha val="43137"/>
                  </a:srgbClr>
                </a:outerShdw>
              </a:effectLst>
            </a:endParaRPr>
          </a:p>
        </p:txBody>
      </p:sp>
      <p:sp>
        <p:nvSpPr>
          <p:cNvPr id="39" name="Ovale 20">
            <a:extLst>
              <a:ext uri="{FF2B5EF4-FFF2-40B4-BE49-F238E27FC236}">
                <a16:creationId xmlns:a16="http://schemas.microsoft.com/office/drawing/2014/main" id="{B2A836B0-B229-AAEB-059D-5D3825A93D3D}"/>
              </a:ext>
            </a:extLst>
          </p:cNvPr>
          <p:cNvSpPr/>
          <p:nvPr/>
        </p:nvSpPr>
        <p:spPr>
          <a:xfrm rot="16200000">
            <a:off x="8736543" y="5716908"/>
            <a:ext cx="230770" cy="782832"/>
          </a:xfrm>
          <a:prstGeom prst="ellipse">
            <a:avLst/>
          </a:prstGeom>
          <a:solidFill>
            <a:srgbClr val="11E11B">
              <a:alpha val="20000"/>
            </a:srgbClr>
          </a:solidFill>
          <a:ln>
            <a:solidFill>
              <a:srgbClr val="11E11B">
                <a:alpha val="40000"/>
              </a:srgb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it-IT"/>
          </a:p>
        </p:txBody>
      </p:sp>
      <p:sp>
        <p:nvSpPr>
          <p:cNvPr id="44" name="TextBox 43">
            <a:extLst>
              <a:ext uri="{FF2B5EF4-FFF2-40B4-BE49-F238E27FC236}">
                <a16:creationId xmlns:a16="http://schemas.microsoft.com/office/drawing/2014/main" id="{8F7D16BD-F006-09E8-21DD-1D8311339811}"/>
              </a:ext>
            </a:extLst>
          </p:cNvPr>
          <p:cNvSpPr txBox="1"/>
          <p:nvPr/>
        </p:nvSpPr>
        <p:spPr>
          <a:xfrm>
            <a:off x="7899949" y="4326939"/>
            <a:ext cx="997019" cy="271745"/>
          </a:xfrm>
          <a:prstGeom prst="rect">
            <a:avLst/>
          </a:prstGeom>
          <a:noFill/>
        </p:spPr>
        <p:txBody>
          <a:bodyPr wrap="square" rtlCol="0">
            <a:spAutoFit/>
          </a:bodyPr>
          <a:lstStyle/>
          <a:p>
            <a:r>
              <a:rPr lang="en-US" sz="1100" b="1" dirty="0">
                <a:solidFill>
                  <a:srgbClr val="109C1D"/>
                </a:solidFill>
                <a:effectLst>
                  <a:outerShdw blurRad="38100" dist="38100" dir="2700000" algn="tl">
                    <a:srgbClr val="000000">
                      <a:alpha val="43137"/>
                    </a:srgbClr>
                  </a:outerShdw>
                </a:effectLst>
              </a:rPr>
              <a:t>Allowed area</a:t>
            </a:r>
            <a:endParaRPr lang="en-GB" sz="1100" b="1" dirty="0">
              <a:solidFill>
                <a:srgbClr val="109C1D"/>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72788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8E846-AB7E-E0A6-DBB2-547761ABF11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C9E49-FBA7-8AC4-809B-EFB9780B4FAF}"/>
              </a:ext>
            </a:extLst>
          </p:cNvPr>
          <p:cNvSpPr>
            <a:spLocks noGrp="1"/>
          </p:cNvSpPr>
          <p:nvPr>
            <p:ph type="sldNum" sz="quarter" idx="4"/>
          </p:nvPr>
        </p:nvSpPr>
        <p:spPr/>
        <p:txBody>
          <a:bodyPr/>
          <a:lstStyle/>
          <a:p>
            <a:fld id="{A16AB2F8-5338-F742-A59E-35F5B82165E6}" type="slidenum">
              <a:rPr lang="en-GB" smtClean="0"/>
              <a:pPr/>
              <a:t>6</a:t>
            </a:fld>
            <a:endParaRPr lang="en-GB" dirty="0"/>
          </a:p>
        </p:txBody>
      </p:sp>
      <p:sp>
        <p:nvSpPr>
          <p:cNvPr id="33" name="Title 2">
            <a:extLst>
              <a:ext uri="{FF2B5EF4-FFF2-40B4-BE49-F238E27FC236}">
                <a16:creationId xmlns:a16="http://schemas.microsoft.com/office/drawing/2014/main" id="{0675B588-B8B3-A995-ADE2-06482FEE962A}"/>
              </a:ext>
            </a:extLst>
          </p:cNvPr>
          <p:cNvSpPr>
            <a:spLocks noGrp="1"/>
          </p:cNvSpPr>
          <p:nvPr>
            <p:ph type="title"/>
          </p:nvPr>
        </p:nvSpPr>
        <p:spPr>
          <a:xfrm>
            <a:off x="2188923" y="186465"/>
            <a:ext cx="8091814" cy="681159"/>
          </a:xfrm>
          <a:prstGeom prst="rect">
            <a:avLst/>
          </a:prstGeom>
        </p:spPr>
        <p:txBody>
          <a:body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Introduction to A-B plots</a:t>
            </a:r>
            <a:endParaRPr lang="en-GB"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p:sp>
        <p:nvSpPr>
          <p:cNvPr id="11" name="Content Placeholder 1">
            <a:extLst>
              <a:ext uri="{FF2B5EF4-FFF2-40B4-BE49-F238E27FC236}">
                <a16:creationId xmlns:a16="http://schemas.microsoft.com/office/drawing/2014/main" id="{ADB4ACBE-62BA-71E7-D880-5577A5200985}"/>
              </a:ext>
            </a:extLst>
          </p:cNvPr>
          <p:cNvSpPr txBox="1">
            <a:spLocks/>
          </p:cNvSpPr>
          <p:nvPr/>
        </p:nvSpPr>
        <p:spPr>
          <a:xfrm>
            <a:off x="1259997" y="1229710"/>
            <a:ext cx="5070553" cy="4351338"/>
          </a:xfrm>
          <a:prstGeom prst="rect">
            <a:avLst/>
          </a:prstGeom>
        </p:spPr>
        <p:txBody>
          <a:bodyPr vert="horz" lIns="91440" tIns="45720" rIns="91440" bIns="45720" rtlCol="0">
            <a:normAutofit/>
          </a:bodyPr>
          <a:lstStyle>
            <a:lvl1pPr marL="228584" indent="-228584" algn="l" defTabSz="914332" rtl="0" eaLnBrk="1" latinLnBrk="0" hangingPunct="1">
              <a:lnSpc>
                <a:spcPct val="90000"/>
              </a:lnSpc>
              <a:spcBef>
                <a:spcPts val="1000"/>
              </a:spcBef>
              <a:buClr>
                <a:srgbClr val="FF0000"/>
              </a:buClr>
              <a:buFont typeface="Wingdings" panose="05000000000000000000" pitchFamily="2" charset="2"/>
              <a:buChar char="§"/>
              <a:defRPr lang="it-IT" sz="1800"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750" indent="-228584" algn="l" defTabSz="914332" rtl="0" eaLnBrk="1" latinLnBrk="0" hangingPunct="1">
              <a:lnSpc>
                <a:spcPct val="90000"/>
              </a:lnSpc>
              <a:spcBef>
                <a:spcPts val="500"/>
              </a:spcBef>
              <a:buClr>
                <a:srgbClr val="FF0000"/>
              </a:buClr>
              <a:buFont typeface="Wingdings" panose="05000000000000000000" pitchFamily="2" charset="2"/>
              <a:buChar char="§"/>
              <a:defRPr lang="it-IT" sz="1600"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2914" indent="-228584" algn="l" defTabSz="914332" rtl="0" eaLnBrk="1" latinLnBrk="0" hangingPunct="1">
              <a:lnSpc>
                <a:spcPct val="90000"/>
              </a:lnSpc>
              <a:spcBef>
                <a:spcPts val="500"/>
              </a:spcBef>
              <a:buClr>
                <a:srgbClr val="FF0000"/>
              </a:buClr>
              <a:buFont typeface="Wingdings" panose="05000000000000000000" pitchFamily="2" charset="2"/>
              <a:buChar char="§"/>
              <a:defRPr lang="it-IT" sz="1400"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080" indent="-228584" algn="l" defTabSz="914332" rtl="0" eaLnBrk="1" latinLnBrk="0" hangingPunct="1">
              <a:lnSpc>
                <a:spcPct val="90000"/>
              </a:lnSpc>
              <a:spcBef>
                <a:spcPts val="500"/>
              </a:spcBef>
              <a:buClr>
                <a:srgbClr val="FF0000"/>
              </a:buClr>
              <a:buFont typeface="Wingdings" panose="05000000000000000000" pitchFamily="2" charset="2"/>
              <a:buChar char="§"/>
              <a:defRPr lang="it-IT" sz="1200"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247" indent="-228584" algn="l" defTabSz="914332" rtl="0" eaLnBrk="1" latinLnBrk="0" hangingPunct="1">
              <a:lnSpc>
                <a:spcPct val="90000"/>
              </a:lnSpc>
              <a:spcBef>
                <a:spcPts val="500"/>
              </a:spcBef>
              <a:buClr>
                <a:srgbClr val="FF0000"/>
              </a:buClr>
              <a:buFont typeface="Wingdings" panose="05000000000000000000" pitchFamily="2" charset="2"/>
              <a:buChar char="§"/>
              <a:defRPr lang="en-GB" sz="1051"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u="sng" dirty="0">
                <a:solidFill>
                  <a:srgbClr val="FF0000"/>
                </a:solidFill>
              </a:rPr>
              <a:t>Need for high fields in large apertures</a:t>
            </a:r>
            <a:endParaRPr lang="en-US" sz="2000" dirty="0"/>
          </a:p>
          <a:p>
            <a:pPr>
              <a:buFont typeface="Arial" panose="020B0604020202020204" pitchFamily="34" charset="0"/>
              <a:buChar char="•"/>
            </a:pPr>
            <a:r>
              <a:rPr lang="en-US" dirty="0"/>
              <a:t>We perform plots that can show the allowed area between aperture diameter </a:t>
            </a:r>
            <a:r>
              <a:rPr lang="en-US" dirty="0">
                <a:highlight>
                  <a:srgbClr val="00FFFF"/>
                </a:highlight>
              </a:rPr>
              <a:t>(A)</a:t>
            </a:r>
            <a:r>
              <a:rPr lang="en-US" dirty="0"/>
              <a:t> and bore field </a:t>
            </a:r>
            <a:r>
              <a:rPr lang="en-US" dirty="0">
                <a:highlight>
                  <a:srgbClr val="00FF00"/>
                </a:highlight>
              </a:rPr>
              <a:t>(B)</a:t>
            </a:r>
            <a:r>
              <a:rPr lang="en-US" dirty="0"/>
              <a:t>.</a:t>
            </a:r>
          </a:p>
          <a:p>
            <a:pPr>
              <a:buFont typeface="Arial" panose="020B0604020202020204" pitchFamily="34" charset="0"/>
              <a:buChar char="•"/>
            </a:pPr>
            <a:r>
              <a:rPr lang="en-US" dirty="0"/>
              <a:t>We consider Nb</a:t>
            </a:r>
            <a:r>
              <a:rPr lang="en-US" baseline="-25000" dirty="0"/>
              <a:t>3</a:t>
            </a:r>
            <a:r>
              <a:rPr lang="en-US" dirty="0"/>
              <a:t>Sn for the 3 TeV machine and HTS (ReBCO) for the 10 TeV collider.</a:t>
            </a:r>
          </a:p>
        </p:txBody>
      </p:sp>
      <p:sp>
        <p:nvSpPr>
          <p:cNvPr id="12" name="CasellaDiTesto 5">
            <a:extLst>
              <a:ext uri="{FF2B5EF4-FFF2-40B4-BE49-F238E27FC236}">
                <a16:creationId xmlns:a16="http://schemas.microsoft.com/office/drawing/2014/main" id="{C8FF13E2-F142-4630-C09D-234FC0CAE59C}"/>
              </a:ext>
            </a:extLst>
          </p:cNvPr>
          <p:cNvSpPr txBox="1"/>
          <p:nvPr/>
        </p:nvSpPr>
        <p:spPr>
          <a:xfrm>
            <a:off x="6662326" y="1342558"/>
            <a:ext cx="4479309" cy="1477328"/>
          </a:xfrm>
          <a:prstGeom prst="rect">
            <a:avLst/>
          </a:prstGeom>
          <a:noFill/>
        </p:spPr>
        <p:txBody>
          <a:bodyPr wrap="square">
            <a:spAutoFit/>
          </a:bodyPr>
          <a:lstStyle/>
          <a:p>
            <a:pPr marL="285750" indent="-285750">
              <a:buClr>
                <a:srgbClr val="FF0000"/>
              </a:buClr>
              <a:buFont typeface="Wingdings" panose="05000000000000000000" pitchFamily="2" charset="2"/>
              <a:buChar char="§"/>
            </a:pP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Limit curves are introduced by mechanical challenges (stress limit), critical current density (margin limit) </a:t>
            </a:r>
            <a:r>
              <a:rPr lang="en-US" dirty="0">
                <a:latin typeface="Calibri" panose="020F0502020204030204" pitchFamily="34" charset="0"/>
                <a:ea typeface="Calibri" panose="020F0502020204030204" pitchFamily="34" charset="0"/>
                <a:cs typeface="Calibri" panose="020F0502020204030204" pitchFamily="34" charset="0"/>
              </a:rPr>
              <a:t>and stored magnetic energy (quench protection)</a:t>
            </a: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 depending on the superconducting material.</a:t>
            </a:r>
          </a:p>
        </p:txBody>
      </p:sp>
      <p:pic>
        <p:nvPicPr>
          <p:cNvPr id="16" name="Picture 15">
            <a:extLst>
              <a:ext uri="{FF2B5EF4-FFF2-40B4-BE49-F238E27FC236}">
                <a16:creationId xmlns:a16="http://schemas.microsoft.com/office/drawing/2014/main" id="{C52B5542-FC62-8A2B-662D-3AD819A38660}"/>
              </a:ext>
            </a:extLst>
          </p:cNvPr>
          <p:cNvPicPr>
            <a:picLocks noChangeAspect="1"/>
          </p:cNvPicPr>
          <p:nvPr/>
        </p:nvPicPr>
        <p:blipFill>
          <a:blip r:embed="rId2"/>
          <a:srcRect/>
          <a:stretch/>
        </p:blipFill>
        <p:spPr>
          <a:xfrm>
            <a:off x="6564399" y="2961900"/>
            <a:ext cx="4194412" cy="3273569"/>
          </a:xfrm>
          <a:prstGeom prst="rect">
            <a:avLst/>
          </a:prstGeom>
        </p:spPr>
      </p:pic>
      <p:sp>
        <p:nvSpPr>
          <p:cNvPr id="17" name="Freeform: Shape 16">
            <a:extLst>
              <a:ext uri="{FF2B5EF4-FFF2-40B4-BE49-F238E27FC236}">
                <a16:creationId xmlns:a16="http://schemas.microsoft.com/office/drawing/2014/main" id="{66A2BED9-2D15-8FBA-7B9A-7960DF25F5C6}"/>
              </a:ext>
            </a:extLst>
          </p:cNvPr>
          <p:cNvSpPr/>
          <p:nvPr/>
        </p:nvSpPr>
        <p:spPr>
          <a:xfrm>
            <a:off x="8140228" y="3182636"/>
            <a:ext cx="2492612" cy="2673139"/>
          </a:xfrm>
          <a:custGeom>
            <a:avLst/>
            <a:gdLst>
              <a:gd name="connsiteX0" fmla="*/ 0 w 2393343"/>
              <a:gd name="connsiteY0" fmla="*/ 0 h 2568271"/>
              <a:gd name="connsiteX1" fmla="*/ 100717 w 2393343"/>
              <a:gd name="connsiteY1" fmla="*/ 235888 h 2568271"/>
              <a:gd name="connsiteX2" fmla="*/ 230588 w 2393343"/>
              <a:gd name="connsiteY2" fmla="*/ 485029 h 2568271"/>
              <a:gd name="connsiteX3" fmla="*/ 402866 w 2393343"/>
              <a:gd name="connsiteY3" fmla="*/ 784528 h 2568271"/>
              <a:gd name="connsiteX4" fmla="*/ 644056 w 2393343"/>
              <a:gd name="connsiteY4" fmla="*/ 1182094 h 2568271"/>
              <a:gd name="connsiteX5" fmla="*/ 911750 w 2393343"/>
              <a:gd name="connsiteY5" fmla="*/ 1571707 h 2568271"/>
              <a:gd name="connsiteX6" fmla="*/ 1020417 w 2393343"/>
              <a:gd name="connsiteY6" fmla="*/ 1728083 h 2568271"/>
              <a:gd name="connsiteX7" fmla="*/ 1240404 w 2393343"/>
              <a:gd name="connsiteY7" fmla="*/ 1958671 h 2568271"/>
              <a:gd name="connsiteX8" fmla="*/ 1333169 w 2393343"/>
              <a:gd name="connsiteY8" fmla="*/ 2568271 h 2568271"/>
              <a:gd name="connsiteX9" fmla="*/ 2393343 w 2393343"/>
              <a:gd name="connsiteY9" fmla="*/ 2568271 h 2568271"/>
              <a:gd name="connsiteX10" fmla="*/ 2393343 w 2393343"/>
              <a:gd name="connsiteY10" fmla="*/ 2650 h 2568271"/>
              <a:gd name="connsiteX11" fmla="*/ 0 w 2393343"/>
              <a:gd name="connsiteY11" fmla="*/ 0 h 256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3343" h="2568271">
                <a:moveTo>
                  <a:pt x="0" y="0"/>
                </a:moveTo>
                <a:lnTo>
                  <a:pt x="100717" y="235888"/>
                </a:lnTo>
                <a:lnTo>
                  <a:pt x="230588" y="485029"/>
                </a:lnTo>
                <a:lnTo>
                  <a:pt x="402866" y="784528"/>
                </a:lnTo>
                <a:lnTo>
                  <a:pt x="644056" y="1182094"/>
                </a:lnTo>
                <a:lnTo>
                  <a:pt x="911750" y="1571707"/>
                </a:lnTo>
                <a:lnTo>
                  <a:pt x="1020417" y="1728083"/>
                </a:lnTo>
                <a:lnTo>
                  <a:pt x="1240404" y="1958671"/>
                </a:lnTo>
                <a:lnTo>
                  <a:pt x="1333169" y="2568271"/>
                </a:lnTo>
                <a:lnTo>
                  <a:pt x="2393343" y="2568271"/>
                </a:lnTo>
                <a:lnTo>
                  <a:pt x="2393343" y="2650"/>
                </a:lnTo>
                <a:lnTo>
                  <a:pt x="0"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a16="http://schemas.microsoft.com/office/drawing/2014/main" id="{26B1D8F9-B00E-380E-231A-48DD3DBE7EDF}"/>
              </a:ext>
            </a:extLst>
          </p:cNvPr>
          <p:cNvSpPr txBox="1"/>
          <p:nvPr/>
        </p:nvSpPr>
        <p:spPr>
          <a:xfrm>
            <a:off x="7899949" y="4326939"/>
            <a:ext cx="997019" cy="271745"/>
          </a:xfrm>
          <a:prstGeom prst="rect">
            <a:avLst/>
          </a:prstGeom>
          <a:noFill/>
        </p:spPr>
        <p:txBody>
          <a:bodyPr wrap="square" rtlCol="0">
            <a:spAutoFit/>
          </a:bodyPr>
          <a:lstStyle/>
          <a:p>
            <a:r>
              <a:rPr lang="en-US" sz="1100" b="1" dirty="0">
                <a:solidFill>
                  <a:srgbClr val="109C1D"/>
                </a:solidFill>
                <a:effectLst>
                  <a:outerShdw blurRad="38100" dist="38100" dir="2700000" algn="tl">
                    <a:srgbClr val="000000">
                      <a:alpha val="43137"/>
                    </a:srgbClr>
                  </a:outerShdw>
                </a:effectLst>
              </a:rPr>
              <a:t>Allowed area</a:t>
            </a:r>
            <a:endParaRPr lang="en-GB" sz="1100" b="1" dirty="0">
              <a:solidFill>
                <a:srgbClr val="109C1D"/>
              </a:solidFill>
              <a:effectLst>
                <a:outerShdw blurRad="38100" dist="38100" dir="2700000" algn="tl">
                  <a:srgbClr val="000000">
                    <a:alpha val="43137"/>
                  </a:srgbClr>
                </a:outerShdw>
              </a:effectLst>
            </a:endParaRPr>
          </a:p>
        </p:txBody>
      </p:sp>
      <p:sp>
        <p:nvSpPr>
          <p:cNvPr id="19" name="TextBox 18">
            <a:extLst>
              <a:ext uri="{FF2B5EF4-FFF2-40B4-BE49-F238E27FC236}">
                <a16:creationId xmlns:a16="http://schemas.microsoft.com/office/drawing/2014/main" id="{31873997-7617-8A56-1D04-433C36692D74}"/>
              </a:ext>
            </a:extLst>
          </p:cNvPr>
          <p:cNvSpPr txBox="1"/>
          <p:nvPr/>
        </p:nvSpPr>
        <p:spPr>
          <a:xfrm>
            <a:off x="8807146" y="3977455"/>
            <a:ext cx="1115554" cy="271745"/>
          </a:xfrm>
          <a:prstGeom prst="rect">
            <a:avLst/>
          </a:prstGeom>
          <a:noFill/>
        </p:spPr>
        <p:txBody>
          <a:bodyPr wrap="square" rtlCol="0">
            <a:spAutoFit/>
          </a:bodyPr>
          <a:lstStyle/>
          <a:p>
            <a:r>
              <a:rPr lang="en-US" sz="1100" b="1" dirty="0">
                <a:solidFill>
                  <a:srgbClr val="C00000"/>
                </a:solidFill>
                <a:effectLst>
                  <a:outerShdw blurRad="38100" dist="38100" dir="2700000" algn="tl">
                    <a:srgbClr val="000000">
                      <a:alpha val="43137"/>
                    </a:srgbClr>
                  </a:outerShdw>
                </a:effectLst>
              </a:rPr>
              <a:t>Forbidden area</a:t>
            </a:r>
            <a:endParaRPr lang="en-GB" sz="1100" b="1" dirty="0">
              <a:solidFill>
                <a:srgbClr val="C00000"/>
              </a:solidFill>
              <a:effectLst>
                <a:outerShdw blurRad="38100" dist="38100" dir="2700000" algn="tl">
                  <a:srgbClr val="000000">
                    <a:alpha val="43137"/>
                  </a:srgbClr>
                </a:outerShdw>
              </a:effectLst>
            </a:endParaRPr>
          </a:p>
        </p:txBody>
      </p:sp>
      <p:pic>
        <p:nvPicPr>
          <p:cNvPr id="21" name="Picture 20">
            <a:extLst>
              <a:ext uri="{FF2B5EF4-FFF2-40B4-BE49-F238E27FC236}">
                <a16:creationId xmlns:a16="http://schemas.microsoft.com/office/drawing/2014/main" id="{5240A6B2-B460-2563-092A-E6FC1E81DC6B}"/>
              </a:ext>
            </a:extLst>
          </p:cNvPr>
          <p:cNvPicPr>
            <a:picLocks noChangeAspect="1"/>
          </p:cNvPicPr>
          <p:nvPr/>
        </p:nvPicPr>
        <p:blipFill>
          <a:blip r:embed="rId3"/>
          <a:srcRect/>
          <a:stretch/>
        </p:blipFill>
        <p:spPr>
          <a:xfrm>
            <a:off x="1458562" y="2967081"/>
            <a:ext cx="4183400" cy="3269784"/>
          </a:xfrm>
          <a:prstGeom prst="rect">
            <a:avLst/>
          </a:prstGeom>
        </p:spPr>
      </p:pic>
      <p:sp>
        <p:nvSpPr>
          <p:cNvPr id="22" name="Freeform: Shape 21">
            <a:extLst>
              <a:ext uri="{FF2B5EF4-FFF2-40B4-BE49-F238E27FC236}">
                <a16:creationId xmlns:a16="http://schemas.microsoft.com/office/drawing/2014/main" id="{165F03D5-7793-F315-3C47-CFCB9CEB8F5B}"/>
              </a:ext>
            </a:extLst>
          </p:cNvPr>
          <p:cNvSpPr/>
          <p:nvPr/>
        </p:nvSpPr>
        <p:spPr>
          <a:xfrm>
            <a:off x="3024881" y="3181759"/>
            <a:ext cx="2494209" cy="2678864"/>
          </a:xfrm>
          <a:custGeom>
            <a:avLst/>
            <a:gdLst>
              <a:gd name="connsiteX0" fmla="*/ 0 w 2398643"/>
              <a:gd name="connsiteY0" fmla="*/ 5301 h 2576222"/>
              <a:gd name="connsiteX1" fmla="*/ 63610 w 2398643"/>
              <a:gd name="connsiteY1" fmla="*/ 310101 h 2576222"/>
              <a:gd name="connsiteX2" fmla="*/ 159026 w 2398643"/>
              <a:gd name="connsiteY2" fmla="*/ 710316 h 2576222"/>
              <a:gd name="connsiteX3" fmla="*/ 275645 w 2398643"/>
              <a:gd name="connsiteY3" fmla="*/ 1068125 h 2576222"/>
              <a:gd name="connsiteX4" fmla="*/ 402866 w 2398643"/>
              <a:gd name="connsiteY4" fmla="*/ 1364974 h 2576222"/>
              <a:gd name="connsiteX5" fmla="*/ 548640 w 2398643"/>
              <a:gd name="connsiteY5" fmla="*/ 1622066 h 2576222"/>
              <a:gd name="connsiteX6" fmla="*/ 705015 w 2398643"/>
              <a:gd name="connsiteY6" fmla="*/ 1834101 h 2576222"/>
              <a:gd name="connsiteX7" fmla="*/ 768626 w 2398643"/>
              <a:gd name="connsiteY7" fmla="*/ 1910963 h 2576222"/>
              <a:gd name="connsiteX8" fmla="*/ 848139 w 2398643"/>
              <a:gd name="connsiteY8" fmla="*/ 2576222 h 2576222"/>
              <a:gd name="connsiteX9" fmla="*/ 2398643 w 2398643"/>
              <a:gd name="connsiteY9" fmla="*/ 2570922 h 2576222"/>
              <a:gd name="connsiteX10" fmla="*/ 2398643 w 2398643"/>
              <a:gd name="connsiteY10" fmla="*/ 0 h 2576222"/>
              <a:gd name="connsiteX11" fmla="*/ 0 w 2398643"/>
              <a:gd name="connsiteY11" fmla="*/ 5301 h 257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8643" h="2576222">
                <a:moveTo>
                  <a:pt x="0" y="5301"/>
                </a:moveTo>
                <a:lnTo>
                  <a:pt x="63610" y="310101"/>
                </a:lnTo>
                <a:lnTo>
                  <a:pt x="159026" y="710316"/>
                </a:lnTo>
                <a:lnTo>
                  <a:pt x="275645" y="1068125"/>
                </a:lnTo>
                <a:lnTo>
                  <a:pt x="402866" y="1364974"/>
                </a:lnTo>
                <a:lnTo>
                  <a:pt x="548640" y="1622066"/>
                </a:lnTo>
                <a:lnTo>
                  <a:pt x="705015" y="1834101"/>
                </a:lnTo>
                <a:lnTo>
                  <a:pt x="768626" y="1910963"/>
                </a:lnTo>
                <a:lnTo>
                  <a:pt x="848139" y="2576222"/>
                </a:lnTo>
                <a:lnTo>
                  <a:pt x="2398643" y="2570922"/>
                </a:lnTo>
                <a:lnTo>
                  <a:pt x="2398643" y="0"/>
                </a:lnTo>
                <a:lnTo>
                  <a:pt x="0" y="5301"/>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e 18">
            <a:extLst>
              <a:ext uri="{FF2B5EF4-FFF2-40B4-BE49-F238E27FC236}">
                <a16:creationId xmlns:a16="http://schemas.microsoft.com/office/drawing/2014/main" id="{F5A81D32-414F-3B82-D99B-5090E0F12DFA}"/>
              </a:ext>
            </a:extLst>
          </p:cNvPr>
          <p:cNvSpPr/>
          <p:nvPr/>
        </p:nvSpPr>
        <p:spPr>
          <a:xfrm>
            <a:off x="1463212" y="3821615"/>
            <a:ext cx="208206" cy="1450427"/>
          </a:xfrm>
          <a:prstGeom prst="ellipse">
            <a:avLst/>
          </a:prstGeom>
          <a:solidFill>
            <a:srgbClr val="00B0F0">
              <a:alpha val="20000"/>
            </a:srgbClr>
          </a:solidFill>
          <a:ln>
            <a:solidFill>
              <a:srgbClr val="00B0F0">
                <a:alpha val="40000"/>
              </a:srgb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it-IT"/>
          </a:p>
        </p:txBody>
      </p:sp>
      <p:sp>
        <p:nvSpPr>
          <p:cNvPr id="24" name="Ovale 19">
            <a:extLst>
              <a:ext uri="{FF2B5EF4-FFF2-40B4-BE49-F238E27FC236}">
                <a16:creationId xmlns:a16="http://schemas.microsoft.com/office/drawing/2014/main" id="{6C07A854-883D-769D-7FD2-BAC7774C8AA7}"/>
              </a:ext>
            </a:extLst>
          </p:cNvPr>
          <p:cNvSpPr/>
          <p:nvPr/>
        </p:nvSpPr>
        <p:spPr>
          <a:xfrm>
            <a:off x="6558364" y="3847158"/>
            <a:ext cx="221081" cy="1450427"/>
          </a:xfrm>
          <a:prstGeom prst="ellipse">
            <a:avLst/>
          </a:prstGeom>
          <a:solidFill>
            <a:srgbClr val="00B0F0">
              <a:alpha val="20000"/>
            </a:srgbClr>
          </a:solidFill>
          <a:ln>
            <a:solidFill>
              <a:srgbClr val="00B0F0">
                <a:alpha val="40000"/>
              </a:srgb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it-IT" dirty="0"/>
          </a:p>
        </p:txBody>
      </p:sp>
      <p:sp>
        <p:nvSpPr>
          <p:cNvPr id="25" name="Ovale 20">
            <a:extLst>
              <a:ext uri="{FF2B5EF4-FFF2-40B4-BE49-F238E27FC236}">
                <a16:creationId xmlns:a16="http://schemas.microsoft.com/office/drawing/2014/main" id="{FCF3D541-AA22-5EA0-AA68-FE4A2CEB3457}"/>
              </a:ext>
            </a:extLst>
          </p:cNvPr>
          <p:cNvSpPr/>
          <p:nvPr/>
        </p:nvSpPr>
        <p:spPr>
          <a:xfrm rot="16200000">
            <a:off x="3604710" y="5716908"/>
            <a:ext cx="230770" cy="782832"/>
          </a:xfrm>
          <a:prstGeom prst="ellipse">
            <a:avLst/>
          </a:prstGeom>
          <a:solidFill>
            <a:srgbClr val="11E11B">
              <a:alpha val="20000"/>
            </a:srgbClr>
          </a:solidFill>
          <a:ln>
            <a:solidFill>
              <a:srgbClr val="11E11B">
                <a:alpha val="40000"/>
              </a:srgb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it-IT"/>
          </a:p>
        </p:txBody>
      </p:sp>
      <p:sp>
        <p:nvSpPr>
          <p:cNvPr id="26" name="TextBox 25">
            <a:extLst>
              <a:ext uri="{FF2B5EF4-FFF2-40B4-BE49-F238E27FC236}">
                <a16:creationId xmlns:a16="http://schemas.microsoft.com/office/drawing/2014/main" id="{73123A8A-1650-F9E4-7373-1320B2FD55F3}"/>
              </a:ext>
            </a:extLst>
          </p:cNvPr>
          <p:cNvSpPr txBox="1"/>
          <p:nvPr/>
        </p:nvSpPr>
        <p:spPr>
          <a:xfrm>
            <a:off x="2463142" y="4742411"/>
            <a:ext cx="1027782" cy="276999"/>
          </a:xfrm>
          <a:prstGeom prst="rect">
            <a:avLst/>
          </a:prstGeom>
          <a:noFill/>
        </p:spPr>
        <p:txBody>
          <a:bodyPr wrap="none" rtlCol="0">
            <a:spAutoFit/>
          </a:bodyPr>
          <a:lstStyle/>
          <a:p>
            <a:r>
              <a:rPr lang="en-US" sz="1200" b="1" dirty="0">
                <a:solidFill>
                  <a:srgbClr val="109C1D"/>
                </a:solidFill>
                <a:effectLst>
                  <a:outerShdw blurRad="38100" dist="38100" dir="2700000" algn="tl">
                    <a:srgbClr val="000000">
                      <a:alpha val="43137"/>
                    </a:srgbClr>
                  </a:outerShdw>
                </a:effectLst>
              </a:rPr>
              <a:t>Allowed area</a:t>
            </a:r>
            <a:endParaRPr lang="en-GB" sz="1200" b="1" dirty="0">
              <a:solidFill>
                <a:srgbClr val="109C1D"/>
              </a:solidFill>
              <a:effectLst>
                <a:outerShdw blurRad="38100" dist="38100" dir="2700000" algn="tl">
                  <a:srgbClr val="000000">
                    <a:alpha val="43137"/>
                  </a:srgbClr>
                </a:outerShdw>
              </a:effectLst>
            </a:endParaRPr>
          </a:p>
        </p:txBody>
      </p:sp>
      <p:sp>
        <p:nvSpPr>
          <p:cNvPr id="27" name="TextBox 26">
            <a:extLst>
              <a:ext uri="{FF2B5EF4-FFF2-40B4-BE49-F238E27FC236}">
                <a16:creationId xmlns:a16="http://schemas.microsoft.com/office/drawing/2014/main" id="{A29B43A6-C07A-BAAE-FA8B-C8CA6CDF7D1D}"/>
              </a:ext>
            </a:extLst>
          </p:cNvPr>
          <p:cNvSpPr txBox="1"/>
          <p:nvPr/>
        </p:nvSpPr>
        <p:spPr>
          <a:xfrm>
            <a:off x="3503059" y="4362447"/>
            <a:ext cx="1155701" cy="276999"/>
          </a:xfrm>
          <a:prstGeom prst="rect">
            <a:avLst/>
          </a:prstGeom>
          <a:noFill/>
        </p:spPr>
        <p:txBody>
          <a:bodyPr wrap="none" rtlCol="0">
            <a:spAutoFit/>
          </a:bodyPr>
          <a:lstStyle/>
          <a:p>
            <a:r>
              <a:rPr lang="en-US" sz="1200" b="1" dirty="0">
                <a:solidFill>
                  <a:srgbClr val="C00000"/>
                </a:solidFill>
                <a:effectLst>
                  <a:outerShdw blurRad="38100" dist="38100" dir="2700000" algn="tl">
                    <a:srgbClr val="000000">
                      <a:alpha val="43137"/>
                    </a:srgbClr>
                  </a:outerShdw>
                </a:effectLst>
              </a:rPr>
              <a:t>Forbidden area</a:t>
            </a:r>
            <a:endParaRPr lang="en-GB" sz="1200" b="1" dirty="0">
              <a:solidFill>
                <a:srgbClr val="C00000"/>
              </a:solidFill>
              <a:effectLst>
                <a:outerShdw blurRad="38100" dist="38100" dir="2700000" algn="tl">
                  <a:srgbClr val="000000">
                    <a:alpha val="43137"/>
                  </a:srgbClr>
                </a:outerShdw>
              </a:effectLst>
            </a:endParaRPr>
          </a:p>
        </p:txBody>
      </p:sp>
      <p:sp>
        <p:nvSpPr>
          <p:cNvPr id="28" name="Ovale 20">
            <a:extLst>
              <a:ext uri="{FF2B5EF4-FFF2-40B4-BE49-F238E27FC236}">
                <a16:creationId xmlns:a16="http://schemas.microsoft.com/office/drawing/2014/main" id="{32814F43-8473-7942-B4D5-4FAE73B4218C}"/>
              </a:ext>
            </a:extLst>
          </p:cNvPr>
          <p:cNvSpPr/>
          <p:nvPr/>
        </p:nvSpPr>
        <p:spPr>
          <a:xfrm rot="16200000">
            <a:off x="8709564" y="5914259"/>
            <a:ext cx="230770" cy="388130"/>
          </a:xfrm>
          <a:prstGeom prst="ellipse">
            <a:avLst/>
          </a:prstGeom>
          <a:solidFill>
            <a:srgbClr val="11E11B">
              <a:alpha val="20000"/>
            </a:srgbClr>
          </a:solidFill>
          <a:ln>
            <a:solidFill>
              <a:srgbClr val="11E11B">
                <a:alpha val="40000"/>
              </a:srgb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71248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90852-F426-6F29-D760-8282B2BCDDE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2CA944-50E3-43CF-CE03-7D9F9AB4BBE0}"/>
              </a:ext>
            </a:extLst>
          </p:cNvPr>
          <p:cNvSpPr>
            <a:spLocks noGrp="1"/>
          </p:cNvSpPr>
          <p:nvPr>
            <p:ph type="sldNum" sz="quarter" idx="4"/>
          </p:nvPr>
        </p:nvSpPr>
        <p:spPr/>
        <p:txBody>
          <a:bodyPr/>
          <a:lstStyle/>
          <a:p>
            <a:fld id="{A16AB2F8-5338-F742-A59E-35F5B82165E6}" type="slidenum">
              <a:rPr lang="en-GB" smtClean="0"/>
              <a:pPr/>
              <a:t>7</a:t>
            </a:fld>
            <a:endParaRPr lang="en-GB" dirty="0"/>
          </a:p>
        </p:txBody>
      </p:sp>
      <p:sp>
        <p:nvSpPr>
          <p:cNvPr id="33" name="Title 2">
            <a:extLst>
              <a:ext uri="{FF2B5EF4-FFF2-40B4-BE49-F238E27FC236}">
                <a16:creationId xmlns:a16="http://schemas.microsoft.com/office/drawing/2014/main" id="{3B51D873-BB4D-3682-F2EC-E0E49221E28C}"/>
              </a:ext>
            </a:extLst>
          </p:cNvPr>
          <p:cNvSpPr>
            <a:spLocks noGrp="1"/>
          </p:cNvSpPr>
          <p:nvPr>
            <p:ph type="title"/>
          </p:nvPr>
        </p:nvSpPr>
        <p:spPr>
          <a:xfrm>
            <a:off x="2188923" y="186465"/>
            <a:ext cx="8091814" cy="681159"/>
          </a:xfrm>
          <a:prstGeom prst="rect">
            <a:avLst/>
          </a:prstGeom>
        </p:spPr>
        <p:txBody>
          <a:body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Method and Assumptions</a:t>
            </a:r>
            <a:endParaRPr lang="en-GB"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p:sp>
        <p:nvSpPr>
          <p:cNvPr id="3" name="TextBox 9">
            <a:extLst>
              <a:ext uri="{FF2B5EF4-FFF2-40B4-BE49-F238E27FC236}">
                <a16:creationId xmlns:a16="http://schemas.microsoft.com/office/drawing/2014/main" id="{07C2ABB9-CCBD-E4AA-EB21-99E85DAC1C5E}"/>
              </a:ext>
            </a:extLst>
          </p:cNvPr>
          <p:cNvSpPr txBox="1"/>
          <p:nvPr/>
        </p:nvSpPr>
        <p:spPr>
          <a:xfrm>
            <a:off x="378356" y="1144251"/>
            <a:ext cx="11433169" cy="369332"/>
          </a:xfrm>
          <a:prstGeom prst="rect">
            <a:avLst/>
          </a:prstGeom>
          <a:noFill/>
        </p:spPr>
        <p:txBody>
          <a:bodyPr wrap="square">
            <a:spAutoFit/>
          </a:bodyPr>
          <a:lstStyle/>
          <a:p>
            <a:pPr marL="285750" indent="-285750">
              <a:buClr>
                <a:srgbClr val="FF0000"/>
              </a:buClr>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A Python code is used to implement the </a:t>
            </a:r>
            <a:r>
              <a:rPr lang="en-GB"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analytic formulas </a:t>
            </a:r>
            <a:r>
              <a:rPr lang="en-GB" dirty="0">
                <a:latin typeface="Calibri" panose="020F0502020204030204" pitchFamily="34" charset="0"/>
                <a:ea typeface="Calibri" panose="020F0502020204030204" pitchFamily="34" charset="0"/>
                <a:cs typeface="Calibri" panose="020F0502020204030204" pitchFamily="34" charset="0"/>
              </a:rPr>
              <a:t>for the cos-theta magnets in </a:t>
            </a:r>
            <a:r>
              <a:rPr lang="en-GB"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sector coil </a:t>
            </a:r>
            <a:r>
              <a:rPr lang="en-GB" dirty="0">
                <a:latin typeface="Calibri" panose="020F0502020204030204" pitchFamily="34" charset="0"/>
                <a:ea typeface="Calibri" panose="020F0502020204030204" pitchFamily="34" charset="0"/>
                <a:cs typeface="Calibri" panose="020F0502020204030204" pitchFamily="34" charset="0"/>
              </a:rPr>
              <a:t>approximation.</a:t>
            </a:r>
          </a:p>
        </p:txBody>
      </p:sp>
      <p:cxnSp>
        <p:nvCxnSpPr>
          <p:cNvPr id="4" name="Connettore diritto 1">
            <a:extLst>
              <a:ext uri="{FF2B5EF4-FFF2-40B4-BE49-F238E27FC236}">
                <a16:creationId xmlns:a16="http://schemas.microsoft.com/office/drawing/2014/main" id="{55FF74EB-3B3D-B192-C484-904A890B0199}"/>
              </a:ext>
            </a:extLst>
          </p:cNvPr>
          <p:cNvCxnSpPr>
            <a:cxnSpLocks/>
          </p:cNvCxnSpPr>
          <p:nvPr/>
        </p:nvCxnSpPr>
        <p:spPr>
          <a:xfrm>
            <a:off x="0" y="1578793"/>
            <a:ext cx="12192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5" name="Picture 7" descr="A diagram of a mathematical equation&#10;&#10;Description automatically generated with medium confidence">
            <a:extLst>
              <a:ext uri="{FF2B5EF4-FFF2-40B4-BE49-F238E27FC236}">
                <a16:creationId xmlns:a16="http://schemas.microsoft.com/office/drawing/2014/main" id="{E1991320-FF3C-E0FE-0A8E-8DAF0B968B3E}"/>
              </a:ext>
            </a:extLst>
          </p:cNvPr>
          <p:cNvPicPr>
            <a:picLocks noChangeAspect="1"/>
          </p:cNvPicPr>
          <p:nvPr/>
        </p:nvPicPr>
        <p:blipFill>
          <a:blip r:embed="rId2"/>
          <a:stretch>
            <a:fillRect/>
          </a:stretch>
        </p:blipFill>
        <p:spPr>
          <a:xfrm>
            <a:off x="3268688" y="2498026"/>
            <a:ext cx="5443441" cy="2617093"/>
          </a:xfrm>
          <a:prstGeom prst="rect">
            <a:avLst/>
          </a:prstGeom>
        </p:spPr>
      </p:pic>
      <mc:AlternateContent xmlns:mc="http://schemas.openxmlformats.org/markup-compatibility/2006" xmlns:a14="http://schemas.microsoft.com/office/drawing/2010/main">
        <mc:Choice Requires="a14">
          <p:sp>
            <p:nvSpPr>
              <p:cNvPr id="6" name="TextBox 10">
                <a:extLst>
                  <a:ext uri="{FF2B5EF4-FFF2-40B4-BE49-F238E27FC236}">
                    <a16:creationId xmlns:a16="http://schemas.microsoft.com/office/drawing/2014/main" id="{9B93D58D-06F7-C4C1-1741-CE1C86A8FEA6}"/>
                  </a:ext>
                </a:extLst>
              </p:cNvPr>
              <p:cNvSpPr txBox="1"/>
              <p:nvPr/>
            </p:nvSpPr>
            <p:spPr>
              <a:xfrm>
                <a:off x="3128223" y="5133276"/>
                <a:ext cx="2862185" cy="444032"/>
              </a:xfrm>
              <a:prstGeom prst="rect">
                <a:avLst/>
              </a:prstGeom>
              <a:noFill/>
            </p:spPr>
            <p:txBody>
              <a:bodyPr wrap="square">
                <a:spAutoFit/>
              </a:bodyPr>
              <a:lstStyle/>
              <a:p>
                <a:pPr algn="just">
                  <a:defRPr/>
                </a:pPr>
                <a14:m>
                  <m:oMathPara xmlns:m="http://schemas.openxmlformats.org/officeDocument/2006/math">
                    <m:oMathParaPr>
                      <m:jc m:val="centerGroup"/>
                    </m:oMathParaPr>
                    <m:oMath xmlns:m="http://schemas.openxmlformats.org/officeDocument/2006/math">
                      <m:r>
                        <a:rPr lang="en-US" sz="1200" b="0" i="1" smtClean="0">
                          <a:solidFill>
                            <a:prstClr val="black"/>
                          </a:solidFill>
                          <a:latin typeface="Cambria Math" panose="02040503050406030204" pitchFamily="18" charset="0"/>
                          <a:cs typeface="Arial" panose="020B0604020202020204" pitchFamily="34" charset="0"/>
                        </a:rPr>
                        <m:t>𝐵</m:t>
                      </m:r>
                      <m:d>
                        <m:dPr>
                          <m:ctrlPr>
                            <a:rPr lang="en-US" sz="1200" i="1" smtClean="0">
                              <a:solidFill>
                                <a:prstClr val="black"/>
                              </a:solidFill>
                              <a:latin typeface="Cambria Math" panose="02040503050406030204" pitchFamily="18" charset="0"/>
                              <a:cs typeface="Arial" panose="020B0604020202020204" pitchFamily="34" charset="0"/>
                            </a:rPr>
                          </m:ctrlPr>
                        </m:dPr>
                        <m:e>
                          <m:r>
                            <a:rPr lang="en-US" sz="1200" b="0" i="1" smtClean="0">
                              <a:solidFill>
                                <a:prstClr val="black"/>
                              </a:solidFill>
                              <a:latin typeface="Cambria Math" panose="02040503050406030204" pitchFamily="18" charset="0"/>
                              <a:cs typeface="Arial" panose="020B0604020202020204" pitchFamily="34" charset="0"/>
                            </a:rPr>
                            <m:t>𝑤</m:t>
                          </m:r>
                          <m:r>
                            <a:rPr lang="en-US" sz="1200" b="0" i="1" smtClean="0">
                              <a:solidFill>
                                <a:prstClr val="black"/>
                              </a:solidFill>
                              <a:latin typeface="Cambria Math" panose="02040503050406030204" pitchFamily="18" charset="0"/>
                              <a:cs typeface="Arial" panose="020B0604020202020204" pitchFamily="34" charset="0"/>
                            </a:rPr>
                            <m:t>,</m:t>
                          </m:r>
                          <m:r>
                            <a:rPr lang="en-US" sz="1200" b="0" i="1" smtClean="0">
                              <a:solidFill>
                                <a:prstClr val="black"/>
                              </a:solidFill>
                              <a:latin typeface="Cambria Math" panose="02040503050406030204" pitchFamily="18" charset="0"/>
                              <a:cs typeface="Arial" panose="020B0604020202020204" pitchFamily="34" charset="0"/>
                            </a:rPr>
                            <m:t>𝐽</m:t>
                          </m:r>
                        </m:e>
                      </m:d>
                      <m:r>
                        <a:rPr lang="en-US" sz="1200" b="0" i="1" smtClean="0">
                          <a:solidFill>
                            <a:prstClr val="black"/>
                          </a:solidFill>
                          <a:latin typeface="Cambria Math" panose="02040503050406030204" pitchFamily="18" charset="0"/>
                          <a:cs typeface="Arial" panose="020B0604020202020204" pitchFamily="34" charset="0"/>
                        </a:rPr>
                        <m:t>=</m:t>
                      </m:r>
                      <m:f>
                        <m:fPr>
                          <m:ctrlPr>
                            <a:rPr lang="en-US" sz="1200" i="1" smtClean="0">
                              <a:solidFill>
                                <a:prstClr val="black"/>
                              </a:solidFill>
                              <a:latin typeface="Cambria Math" panose="02040503050406030204" pitchFamily="18" charset="0"/>
                              <a:cs typeface="Arial" panose="020B0604020202020204" pitchFamily="34" charset="0"/>
                            </a:rPr>
                          </m:ctrlPr>
                        </m:fPr>
                        <m:num>
                          <m:r>
                            <a:rPr lang="en-US" sz="1200" b="0" i="1" smtClean="0">
                              <a:solidFill>
                                <a:prstClr val="black"/>
                              </a:solidFill>
                              <a:latin typeface="Cambria Math" panose="02040503050406030204" pitchFamily="18" charset="0"/>
                              <a:cs typeface="Arial" panose="020B0604020202020204" pitchFamily="34" charset="0"/>
                            </a:rPr>
                            <m:t>2</m:t>
                          </m:r>
                          <m:sSub>
                            <m:sSubPr>
                              <m:ctrlPr>
                                <a:rPr lang="en-US" sz="1200" i="1" smtClean="0">
                                  <a:solidFill>
                                    <a:prstClr val="black"/>
                                  </a:solidFill>
                                  <a:latin typeface="Cambria Math" panose="02040503050406030204" pitchFamily="18" charset="0"/>
                                  <a:cs typeface="Arial" panose="020B0604020202020204" pitchFamily="34" charset="0"/>
                                </a:rPr>
                              </m:ctrlPr>
                            </m:sSubPr>
                            <m:e>
                              <m:r>
                                <a:rPr lang="en-US" sz="1200" b="0" i="1" smtClean="0">
                                  <a:solidFill>
                                    <a:prstClr val="black"/>
                                  </a:solidFill>
                                  <a:latin typeface="Cambria Math" panose="02040503050406030204" pitchFamily="18" charset="0"/>
                                  <a:cs typeface="Arial" panose="020B0604020202020204" pitchFamily="34" charset="0"/>
                                </a:rPr>
                                <m:t>𝜇</m:t>
                              </m:r>
                            </m:e>
                            <m:sub>
                              <m:r>
                                <a:rPr lang="en-US" sz="1200" b="0" i="1" smtClean="0">
                                  <a:solidFill>
                                    <a:prstClr val="black"/>
                                  </a:solidFill>
                                  <a:latin typeface="Cambria Math" panose="02040503050406030204" pitchFamily="18" charset="0"/>
                                  <a:cs typeface="Arial" panose="020B0604020202020204" pitchFamily="34" charset="0"/>
                                </a:rPr>
                                <m:t>0</m:t>
                              </m:r>
                            </m:sub>
                          </m:sSub>
                          <m:r>
                            <a:rPr lang="en-US" sz="1200" b="0" i="1" smtClean="0">
                              <a:solidFill>
                                <a:prstClr val="black"/>
                              </a:solidFill>
                              <a:latin typeface="Cambria Math" panose="02040503050406030204" pitchFamily="18" charset="0"/>
                              <a:cs typeface="Arial" panose="020B0604020202020204" pitchFamily="34" charset="0"/>
                            </a:rPr>
                            <m:t>𝐽</m:t>
                          </m:r>
                          <m:r>
                            <a:rPr lang="en-US" sz="1200" b="0" i="1" smtClean="0">
                              <a:solidFill>
                                <a:prstClr val="black"/>
                              </a:solidFill>
                              <a:latin typeface="Cambria Math" panose="02040503050406030204" pitchFamily="18" charset="0"/>
                              <a:cs typeface="Arial" panose="020B0604020202020204" pitchFamily="34" charset="0"/>
                            </a:rPr>
                            <m:t>(</m:t>
                          </m:r>
                          <m:sSub>
                            <m:sSubPr>
                              <m:ctrlPr>
                                <a:rPr lang="en-US" sz="1200" i="1" smtClean="0">
                                  <a:solidFill>
                                    <a:prstClr val="black"/>
                                  </a:solidFill>
                                  <a:latin typeface="Cambria Math" panose="02040503050406030204" pitchFamily="18" charset="0"/>
                                  <a:cs typeface="Arial" panose="020B0604020202020204" pitchFamily="34" charset="0"/>
                                </a:rPr>
                              </m:ctrlPr>
                            </m:sSubPr>
                            <m:e>
                              <m:r>
                                <a:rPr lang="en-US" sz="1200" b="0" i="1" smtClean="0">
                                  <a:solidFill>
                                    <a:prstClr val="black"/>
                                  </a:solidFill>
                                  <a:latin typeface="Cambria Math" panose="02040503050406030204" pitchFamily="18" charset="0"/>
                                  <a:cs typeface="Arial" panose="020B0604020202020204" pitchFamily="34" charset="0"/>
                                </a:rPr>
                                <m:t>𝑎</m:t>
                              </m:r>
                            </m:e>
                            <m:sub>
                              <m:r>
                                <a:rPr lang="en-US" sz="1200" b="0" i="1" smtClean="0">
                                  <a:solidFill>
                                    <a:prstClr val="black"/>
                                  </a:solidFill>
                                  <a:latin typeface="Cambria Math" panose="02040503050406030204" pitchFamily="18" charset="0"/>
                                  <a:cs typeface="Arial" panose="020B0604020202020204" pitchFamily="34" charset="0"/>
                                </a:rPr>
                                <m:t>2</m:t>
                              </m:r>
                            </m:sub>
                          </m:sSub>
                          <m:r>
                            <a:rPr lang="en-US" sz="1200" b="0" i="1" smtClean="0">
                              <a:solidFill>
                                <a:prstClr val="black"/>
                              </a:solidFill>
                              <a:latin typeface="Cambria Math" panose="02040503050406030204" pitchFamily="18" charset="0"/>
                              <a:cs typeface="Arial" panose="020B0604020202020204" pitchFamily="34" charset="0"/>
                            </a:rPr>
                            <m:t>−</m:t>
                          </m:r>
                          <m:sSub>
                            <m:sSubPr>
                              <m:ctrlPr>
                                <a:rPr lang="en-US" sz="1200" i="1" smtClean="0">
                                  <a:solidFill>
                                    <a:prstClr val="black"/>
                                  </a:solidFill>
                                  <a:latin typeface="Cambria Math" panose="02040503050406030204" pitchFamily="18" charset="0"/>
                                  <a:cs typeface="Arial" panose="020B0604020202020204" pitchFamily="34" charset="0"/>
                                </a:rPr>
                              </m:ctrlPr>
                            </m:sSubPr>
                            <m:e>
                              <m:r>
                                <a:rPr lang="en-US" sz="1200" b="0" i="1" smtClean="0">
                                  <a:solidFill>
                                    <a:prstClr val="black"/>
                                  </a:solidFill>
                                  <a:latin typeface="Cambria Math" panose="02040503050406030204" pitchFamily="18" charset="0"/>
                                  <a:cs typeface="Arial" panose="020B0604020202020204" pitchFamily="34" charset="0"/>
                                </a:rPr>
                                <m:t>𝑎</m:t>
                              </m:r>
                            </m:e>
                            <m:sub>
                              <m:r>
                                <a:rPr lang="en-US" sz="1200" b="0" i="1" smtClean="0">
                                  <a:solidFill>
                                    <a:prstClr val="black"/>
                                  </a:solidFill>
                                  <a:latin typeface="Cambria Math" panose="02040503050406030204" pitchFamily="18" charset="0"/>
                                  <a:cs typeface="Arial" panose="020B0604020202020204" pitchFamily="34" charset="0"/>
                                </a:rPr>
                                <m:t>1</m:t>
                              </m:r>
                            </m:sub>
                          </m:sSub>
                          <m:r>
                            <a:rPr lang="en-US" sz="1200" b="0" i="1" smtClean="0">
                              <a:solidFill>
                                <a:prstClr val="black"/>
                              </a:solidFill>
                              <a:latin typeface="Cambria Math" panose="02040503050406030204" pitchFamily="18" charset="0"/>
                              <a:cs typeface="Arial" panose="020B0604020202020204" pitchFamily="34" charset="0"/>
                            </a:rPr>
                            <m:t>)</m:t>
                          </m:r>
                          <m:r>
                            <a:rPr lang="en-US" sz="1200" b="0" i="1" smtClean="0">
                              <a:solidFill>
                                <a:prstClr val="black"/>
                              </a:solidFill>
                              <a:latin typeface="Cambria Math" panose="02040503050406030204" pitchFamily="18" charset="0"/>
                              <a:cs typeface="Arial" panose="020B0604020202020204" pitchFamily="34" charset="0"/>
                            </a:rPr>
                            <m:t>𝑠𝑖𝑛</m:t>
                          </m:r>
                          <m:r>
                            <a:rPr lang="en-US" sz="1200" b="0" i="1" smtClean="0">
                              <a:solidFill>
                                <a:prstClr val="black"/>
                              </a:solidFill>
                              <a:latin typeface="Cambria Math" panose="02040503050406030204" pitchFamily="18" charset="0"/>
                              <a:cs typeface="Arial" panose="020B0604020202020204" pitchFamily="34" charset="0"/>
                            </a:rPr>
                            <m:t>𝛼</m:t>
                          </m:r>
                        </m:num>
                        <m:den>
                          <m:r>
                            <a:rPr lang="en-US" sz="1200" b="0" i="1" smtClean="0">
                              <a:solidFill>
                                <a:prstClr val="black"/>
                              </a:solidFill>
                              <a:latin typeface="Cambria Math" panose="02040503050406030204" pitchFamily="18" charset="0"/>
                              <a:cs typeface="Arial" panose="020B0604020202020204" pitchFamily="34" charset="0"/>
                            </a:rPr>
                            <m:t>𝜋</m:t>
                          </m:r>
                        </m:den>
                      </m:f>
                    </m:oMath>
                  </m:oMathPara>
                </a14:m>
                <a:endParaRPr lang="en-GB" sz="1200" i="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6" name="TextBox 10">
                <a:extLst>
                  <a:ext uri="{FF2B5EF4-FFF2-40B4-BE49-F238E27FC236}">
                    <a16:creationId xmlns:a16="http://schemas.microsoft.com/office/drawing/2014/main" id="{9B93D58D-06F7-C4C1-1741-CE1C86A8FEA6}"/>
                  </a:ext>
                </a:extLst>
              </p:cNvPr>
              <p:cNvSpPr txBox="1">
                <a:spLocks noRot="1" noChangeAspect="1" noMove="1" noResize="1" noEditPoints="1" noAdjustHandles="1" noChangeArrowheads="1" noChangeShapeType="1" noTextEdit="1"/>
              </p:cNvSpPr>
              <p:nvPr/>
            </p:nvSpPr>
            <p:spPr>
              <a:xfrm>
                <a:off x="3128223" y="5133276"/>
                <a:ext cx="2862185" cy="44403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11">
                <a:extLst>
                  <a:ext uri="{FF2B5EF4-FFF2-40B4-BE49-F238E27FC236}">
                    <a16:creationId xmlns:a16="http://schemas.microsoft.com/office/drawing/2014/main" id="{7B9E6D8A-F629-A123-D3F0-6A716CB80300}"/>
                  </a:ext>
                </a:extLst>
              </p:cNvPr>
              <p:cNvSpPr txBox="1"/>
              <p:nvPr/>
            </p:nvSpPr>
            <p:spPr>
              <a:xfrm>
                <a:off x="6053158" y="5088147"/>
                <a:ext cx="2862186" cy="507318"/>
              </a:xfrm>
              <a:prstGeom prst="rect">
                <a:avLst/>
              </a:prstGeom>
              <a:noFill/>
            </p:spPr>
            <p:txBody>
              <a:bodyPr wrap="square">
                <a:spAutoFit/>
              </a:bodyPr>
              <a:lstStyle/>
              <a:p>
                <a:pPr algn="just">
                  <a:defRPr/>
                </a:pPr>
                <a14:m>
                  <m:oMathPara xmlns:m="http://schemas.openxmlformats.org/officeDocument/2006/math">
                    <m:oMathParaPr>
                      <m:jc m:val="centerGroup"/>
                    </m:oMathParaPr>
                    <m:oMath xmlns:m="http://schemas.openxmlformats.org/officeDocument/2006/math">
                      <m:r>
                        <a:rPr lang="en-US" sz="1200" b="0" i="1" smtClean="0">
                          <a:solidFill>
                            <a:prstClr val="black"/>
                          </a:solidFill>
                          <a:latin typeface="Cambria Math" panose="02040503050406030204" pitchFamily="18" charset="0"/>
                          <a:cs typeface="Arial" panose="020B0604020202020204" pitchFamily="34" charset="0"/>
                        </a:rPr>
                        <m:t>𝐺</m:t>
                      </m:r>
                      <m:d>
                        <m:dPr>
                          <m:ctrlPr>
                            <a:rPr lang="en-US" sz="1200" b="0" i="1" smtClean="0">
                              <a:solidFill>
                                <a:prstClr val="black"/>
                              </a:solidFill>
                              <a:latin typeface="Cambria Math" panose="02040503050406030204" pitchFamily="18" charset="0"/>
                              <a:cs typeface="Arial" panose="020B0604020202020204" pitchFamily="34" charset="0"/>
                            </a:rPr>
                          </m:ctrlPr>
                        </m:dPr>
                        <m:e>
                          <m:r>
                            <a:rPr lang="en-US" sz="1200" b="0" i="1" smtClean="0">
                              <a:solidFill>
                                <a:prstClr val="black"/>
                              </a:solidFill>
                              <a:latin typeface="Cambria Math" panose="02040503050406030204" pitchFamily="18" charset="0"/>
                              <a:cs typeface="Arial" panose="020B0604020202020204" pitchFamily="34" charset="0"/>
                            </a:rPr>
                            <m:t>𝑤</m:t>
                          </m:r>
                          <m:r>
                            <a:rPr lang="en-US" sz="1200" b="0" i="1" smtClean="0">
                              <a:solidFill>
                                <a:prstClr val="black"/>
                              </a:solidFill>
                              <a:latin typeface="Cambria Math" panose="02040503050406030204" pitchFamily="18" charset="0"/>
                              <a:cs typeface="Arial" panose="020B0604020202020204" pitchFamily="34" charset="0"/>
                            </a:rPr>
                            <m:t>,</m:t>
                          </m:r>
                          <m:r>
                            <a:rPr lang="en-US" sz="1200" b="0" i="1" smtClean="0">
                              <a:solidFill>
                                <a:prstClr val="black"/>
                              </a:solidFill>
                              <a:latin typeface="Cambria Math" panose="02040503050406030204" pitchFamily="18" charset="0"/>
                              <a:cs typeface="Arial" panose="020B0604020202020204" pitchFamily="34" charset="0"/>
                            </a:rPr>
                            <m:t>𝐽</m:t>
                          </m:r>
                        </m:e>
                      </m:d>
                      <m:r>
                        <a:rPr lang="en-US" sz="1200" b="0" i="1" smtClean="0">
                          <a:solidFill>
                            <a:prstClr val="black"/>
                          </a:solidFill>
                          <a:latin typeface="Cambria Math" panose="02040503050406030204" pitchFamily="18" charset="0"/>
                          <a:cs typeface="Arial" panose="020B0604020202020204" pitchFamily="34" charset="0"/>
                        </a:rPr>
                        <m:t>=</m:t>
                      </m:r>
                      <m:f>
                        <m:fPr>
                          <m:ctrlPr>
                            <a:rPr lang="en-US" sz="1200" b="0" i="1" smtClean="0">
                              <a:solidFill>
                                <a:prstClr val="black"/>
                              </a:solidFill>
                              <a:latin typeface="Cambria Math" panose="02040503050406030204" pitchFamily="18" charset="0"/>
                              <a:cs typeface="Arial" panose="020B0604020202020204" pitchFamily="34" charset="0"/>
                            </a:rPr>
                          </m:ctrlPr>
                        </m:fPr>
                        <m:num>
                          <m:r>
                            <a:rPr lang="en-US" sz="1200" b="0" i="1" smtClean="0">
                              <a:solidFill>
                                <a:prstClr val="black"/>
                              </a:solidFill>
                              <a:latin typeface="Cambria Math" panose="02040503050406030204" pitchFamily="18" charset="0"/>
                              <a:cs typeface="Arial" panose="020B0604020202020204" pitchFamily="34" charset="0"/>
                            </a:rPr>
                            <m:t>2</m:t>
                          </m:r>
                          <m:sSub>
                            <m:sSubPr>
                              <m:ctrlPr>
                                <a:rPr lang="en-US" sz="1200" b="0" i="1" smtClean="0">
                                  <a:solidFill>
                                    <a:prstClr val="black"/>
                                  </a:solidFill>
                                  <a:latin typeface="Cambria Math" panose="02040503050406030204" pitchFamily="18" charset="0"/>
                                  <a:cs typeface="Arial" panose="020B0604020202020204" pitchFamily="34" charset="0"/>
                                </a:rPr>
                              </m:ctrlPr>
                            </m:sSubPr>
                            <m:e>
                              <m:r>
                                <a:rPr lang="en-US" sz="1200" b="0" i="1" smtClean="0">
                                  <a:solidFill>
                                    <a:prstClr val="black"/>
                                  </a:solidFill>
                                  <a:latin typeface="Cambria Math" panose="02040503050406030204" pitchFamily="18" charset="0"/>
                                  <a:cs typeface="Arial" panose="020B0604020202020204" pitchFamily="34" charset="0"/>
                                </a:rPr>
                                <m:t>𝜇</m:t>
                              </m:r>
                            </m:e>
                            <m:sub>
                              <m:r>
                                <a:rPr lang="en-US" sz="1200" b="0" i="1" smtClean="0">
                                  <a:solidFill>
                                    <a:prstClr val="black"/>
                                  </a:solidFill>
                                  <a:latin typeface="Cambria Math" panose="02040503050406030204" pitchFamily="18" charset="0"/>
                                  <a:cs typeface="Arial" panose="020B0604020202020204" pitchFamily="34" charset="0"/>
                                </a:rPr>
                                <m:t>0</m:t>
                              </m:r>
                            </m:sub>
                          </m:sSub>
                          <m:r>
                            <a:rPr lang="en-US" sz="1200" b="0" i="1" smtClean="0">
                              <a:solidFill>
                                <a:prstClr val="black"/>
                              </a:solidFill>
                              <a:latin typeface="Cambria Math" panose="02040503050406030204" pitchFamily="18" charset="0"/>
                              <a:cs typeface="Arial" panose="020B0604020202020204" pitchFamily="34" charset="0"/>
                            </a:rPr>
                            <m:t>𝐽</m:t>
                          </m:r>
                        </m:num>
                        <m:den>
                          <m:r>
                            <a:rPr lang="en-US" sz="1200" b="0" i="1" smtClean="0">
                              <a:solidFill>
                                <a:prstClr val="black"/>
                              </a:solidFill>
                              <a:latin typeface="Cambria Math" panose="02040503050406030204" pitchFamily="18" charset="0"/>
                              <a:cs typeface="Arial" panose="020B0604020202020204" pitchFamily="34" charset="0"/>
                            </a:rPr>
                            <m:t>𝜋</m:t>
                          </m:r>
                        </m:den>
                      </m:f>
                      <m:func>
                        <m:funcPr>
                          <m:ctrlPr>
                            <a:rPr lang="en-US" sz="1200" b="0" i="1" smtClean="0">
                              <a:solidFill>
                                <a:prstClr val="black"/>
                              </a:solidFill>
                              <a:latin typeface="Cambria Math" panose="02040503050406030204" pitchFamily="18" charset="0"/>
                              <a:cs typeface="Arial" panose="020B0604020202020204" pitchFamily="34" charset="0"/>
                            </a:rPr>
                          </m:ctrlPr>
                        </m:funcPr>
                        <m:fName>
                          <m:r>
                            <m:rPr>
                              <m:sty m:val="p"/>
                            </m:rPr>
                            <a:rPr lang="en-US" sz="1200" b="0" i="0" smtClean="0">
                              <a:solidFill>
                                <a:prstClr val="black"/>
                              </a:solidFill>
                              <a:latin typeface="Cambria Math" panose="02040503050406030204" pitchFamily="18" charset="0"/>
                              <a:cs typeface="Arial" panose="020B0604020202020204" pitchFamily="34" charset="0"/>
                            </a:rPr>
                            <m:t>ln</m:t>
                          </m:r>
                        </m:fName>
                        <m:e>
                          <m:d>
                            <m:dPr>
                              <m:ctrlPr>
                                <a:rPr lang="en-US" sz="1200" b="0" i="1" smtClean="0">
                                  <a:solidFill>
                                    <a:prstClr val="black"/>
                                  </a:solidFill>
                                  <a:latin typeface="Cambria Math" panose="02040503050406030204" pitchFamily="18" charset="0"/>
                                  <a:cs typeface="Arial" panose="020B0604020202020204" pitchFamily="34" charset="0"/>
                                </a:rPr>
                              </m:ctrlPr>
                            </m:dPr>
                            <m:e>
                              <m:f>
                                <m:fPr>
                                  <m:ctrlPr>
                                    <a:rPr lang="en-US" sz="1200" b="0" i="1" smtClean="0">
                                      <a:solidFill>
                                        <a:prstClr val="black"/>
                                      </a:solidFill>
                                      <a:latin typeface="Cambria Math" panose="02040503050406030204" pitchFamily="18" charset="0"/>
                                      <a:cs typeface="Arial" panose="020B0604020202020204" pitchFamily="34" charset="0"/>
                                    </a:rPr>
                                  </m:ctrlPr>
                                </m:fPr>
                                <m:num>
                                  <m:sSub>
                                    <m:sSubPr>
                                      <m:ctrlPr>
                                        <a:rPr lang="en-US" sz="1200" b="0" i="1" smtClean="0">
                                          <a:solidFill>
                                            <a:prstClr val="black"/>
                                          </a:solidFill>
                                          <a:latin typeface="Cambria Math" panose="02040503050406030204" pitchFamily="18" charset="0"/>
                                          <a:cs typeface="Arial" panose="020B0604020202020204" pitchFamily="34" charset="0"/>
                                        </a:rPr>
                                      </m:ctrlPr>
                                    </m:sSubPr>
                                    <m:e>
                                      <m:r>
                                        <a:rPr lang="en-US" sz="1200" b="0" i="1" smtClean="0">
                                          <a:solidFill>
                                            <a:prstClr val="black"/>
                                          </a:solidFill>
                                          <a:latin typeface="Cambria Math" panose="02040503050406030204" pitchFamily="18" charset="0"/>
                                          <a:cs typeface="Arial" panose="020B0604020202020204" pitchFamily="34" charset="0"/>
                                        </a:rPr>
                                        <m:t>𝑎</m:t>
                                      </m:r>
                                    </m:e>
                                    <m:sub>
                                      <m:r>
                                        <a:rPr lang="en-US" sz="1200" b="0" i="1" smtClean="0">
                                          <a:solidFill>
                                            <a:prstClr val="black"/>
                                          </a:solidFill>
                                          <a:latin typeface="Cambria Math" panose="02040503050406030204" pitchFamily="18" charset="0"/>
                                          <a:cs typeface="Arial" panose="020B0604020202020204" pitchFamily="34" charset="0"/>
                                        </a:rPr>
                                        <m:t>2</m:t>
                                      </m:r>
                                    </m:sub>
                                  </m:sSub>
                                </m:num>
                                <m:den>
                                  <m:sSub>
                                    <m:sSubPr>
                                      <m:ctrlPr>
                                        <a:rPr lang="en-US" sz="1200" b="0" i="1" smtClean="0">
                                          <a:solidFill>
                                            <a:prstClr val="black"/>
                                          </a:solidFill>
                                          <a:latin typeface="Cambria Math" panose="02040503050406030204" pitchFamily="18" charset="0"/>
                                          <a:cs typeface="Arial" panose="020B0604020202020204" pitchFamily="34" charset="0"/>
                                        </a:rPr>
                                      </m:ctrlPr>
                                    </m:sSubPr>
                                    <m:e>
                                      <m:r>
                                        <a:rPr lang="en-US" sz="1200" b="0" i="1" smtClean="0">
                                          <a:solidFill>
                                            <a:prstClr val="black"/>
                                          </a:solidFill>
                                          <a:latin typeface="Cambria Math" panose="02040503050406030204" pitchFamily="18" charset="0"/>
                                          <a:cs typeface="Arial" panose="020B0604020202020204" pitchFamily="34" charset="0"/>
                                        </a:rPr>
                                        <m:t>𝑎</m:t>
                                      </m:r>
                                    </m:e>
                                    <m:sub>
                                      <m:r>
                                        <a:rPr lang="en-US" sz="1200" b="0" i="1" smtClean="0">
                                          <a:solidFill>
                                            <a:prstClr val="black"/>
                                          </a:solidFill>
                                          <a:latin typeface="Cambria Math" panose="02040503050406030204" pitchFamily="18" charset="0"/>
                                          <a:cs typeface="Arial" panose="020B0604020202020204" pitchFamily="34" charset="0"/>
                                        </a:rPr>
                                        <m:t>1</m:t>
                                      </m:r>
                                    </m:sub>
                                  </m:sSub>
                                </m:den>
                              </m:f>
                            </m:e>
                          </m:d>
                        </m:e>
                      </m:func>
                      <m:r>
                        <m:rPr>
                          <m:sty m:val="p"/>
                        </m:rPr>
                        <a:rPr lang="en-US" sz="1200" b="0" i="0" smtClean="0">
                          <a:solidFill>
                            <a:prstClr val="black"/>
                          </a:solidFill>
                          <a:latin typeface="Cambria Math" panose="02040503050406030204" pitchFamily="18" charset="0"/>
                          <a:cs typeface="Arial" panose="020B0604020202020204" pitchFamily="34" charset="0"/>
                        </a:rPr>
                        <m:t>sin</m:t>
                      </m:r>
                      <m:r>
                        <a:rPr lang="en-US" sz="1200" b="0" i="1" smtClean="0">
                          <a:solidFill>
                            <a:prstClr val="black"/>
                          </a:solidFill>
                          <a:latin typeface="Cambria Math" panose="02040503050406030204" pitchFamily="18" charset="0"/>
                          <a:cs typeface="Arial" panose="020B0604020202020204" pitchFamily="34" charset="0"/>
                        </a:rPr>
                        <m:t>⁡(2</m:t>
                      </m:r>
                      <m:r>
                        <a:rPr lang="en-US" sz="1200" b="0" i="1" smtClean="0">
                          <a:solidFill>
                            <a:prstClr val="black"/>
                          </a:solidFill>
                          <a:latin typeface="Cambria Math" panose="02040503050406030204" pitchFamily="18" charset="0"/>
                          <a:cs typeface="Arial" panose="020B0604020202020204" pitchFamily="34" charset="0"/>
                        </a:rPr>
                        <m:t>𝛼</m:t>
                      </m:r>
                      <m:r>
                        <a:rPr lang="en-US" sz="1200" b="0" i="1" smtClean="0">
                          <a:solidFill>
                            <a:prstClr val="black"/>
                          </a:solidFill>
                          <a:latin typeface="Cambria Math" panose="02040503050406030204" pitchFamily="18" charset="0"/>
                          <a:cs typeface="Arial" panose="020B0604020202020204" pitchFamily="34" charset="0"/>
                        </a:rPr>
                        <m:t>)</m:t>
                      </m:r>
                    </m:oMath>
                  </m:oMathPara>
                </a14:m>
                <a:endParaRPr lang="en-GB" sz="1200" i="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7" name="TextBox 11">
                <a:extLst>
                  <a:ext uri="{FF2B5EF4-FFF2-40B4-BE49-F238E27FC236}">
                    <a16:creationId xmlns:a16="http://schemas.microsoft.com/office/drawing/2014/main" id="{7B9E6D8A-F629-A123-D3F0-6A716CB80300}"/>
                  </a:ext>
                </a:extLst>
              </p:cNvPr>
              <p:cNvSpPr txBox="1">
                <a:spLocks noRot="1" noChangeAspect="1" noMove="1" noResize="1" noEditPoints="1" noAdjustHandles="1" noChangeArrowheads="1" noChangeShapeType="1" noTextEdit="1"/>
              </p:cNvSpPr>
              <p:nvPr/>
            </p:nvSpPr>
            <p:spPr>
              <a:xfrm>
                <a:off x="6053158" y="5088147"/>
                <a:ext cx="2862186" cy="507318"/>
              </a:xfrm>
              <a:prstGeom prst="rect">
                <a:avLst/>
              </a:prstGeom>
              <a:blipFill>
                <a:blip r:embed="rId4"/>
                <a:stretch>
                  <a:fillRect/>
                </a:stretch>
              </a:blipFill>
            </p:spPr>
            <p:txBody>
              <a:bodyPr/>
              <a:lstStyle/>
              <a:p>
                <a:r>
                  <a:rPr lang="en-GB">
                    <a:noFill/>
                  </a:rPr>
                  <a:t> </a:t>
                </a:r>
              </a:p>
            </p:txBody>
          </p:sp>
        </mc:Fallback>
      </mc:AlternateContent>
      <p:sp>
        <p:nvSpPr>
          <p:cNvPr id="8" name="TextBox 15">
            <a:extLst>
              <a:ext uri="{FF2B5EF4-FFF2-40B4-BE49-F238E27FC236}">
                <a16:creationId xmlns:a16="http://schemas.microsoft.com/office/drawing/2014/main" id="{506AD1D9-472F-6AD1-808A-AA88C64FC7D4}"/>
              </a:ext>
            </a:extLst>
          </p:cNvPr>
          <p:cNvSpPr txBox="1"/>
          <p:nvPr/>
        </p:nvSpPr>
        <p:spPr>
          <a:xfrm>
            <a:off x="4077006" y="2149303"/>
            <a:ext cx="790860" cy="369332"/>
          </a:xfrm>
          <a:prstGeom prst="rect">
            <a:avLst/>
          </a:prstGeom>
          <a:noFill/>
        </p:spPr>
        <p:txBody>
          <a:bodyPr wrap="square">
            <a:spAutoFit/>
          </a:bodyPr>
          <a:lstStyle/>
          <a:p>
            <a:r>
              <a:rPr lang="en-GB" dirty="0">
                <a:solidFill>
                  <a:srgbClr val="00B0F0"/>
                </a:solidFill>
                <a:latin typeface="Calibri" panose="020F0502020204030204" pitchFamily="34" charset="0"/>
                <a:ea typeface="Calibri" panose="020F0502020204030204" pitchFamily="34" charset="0"/>
                <a:cs typeface="Calibri" panose="020F0502020204030204" pitchFamily="34" charset="0"/>
              </a:rPr>
              <a:t>Dipole</a:t>
            </a:r>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9" name="TextBox 16">
            <a:extLst>
              <a:ext uri="{FF2B5EF4-FFF2-40B4-BE49-F238E27FC236}">
                <a16:creationId xmlns:a16="http://schemas.microsoft.com/office/drawing/2014/main" id="{ECD45B96-E88D-7A21-EB62-32505414873D}"/>
              </a:ext>
            </a:extLst>
          </p:cNvPr>
          <p:cNvSpPr txBox="1"/>
          <p:nvPr/>
        </p:nvSpPr>
        <p:spPr>
          <a:xfrm>
            <a:off x="6586469" y="2125443"/>
            <a:ext cx="1307181" cy="369332"/>
          </a:xfrm>
          <a:prstGeom prst="rect">
            <a:avLst/>
          </a:prstGeom>
          <a:noFill/>
        </p:spPr>
        <p:txBody>
          <a:bodyPr wrap="square">
            <a:spAutoFit/>
          </a:bodyPr>
          <a:lstStyle/>
          <a:p>
            <a:r>
              <a:rPr lang="en-GB" dirty="0">
                <a:solidFill>
                  <a:srgbClr val="00B0F0"/>
                </a:solidFill>
                <a:latin typeface="Calibri" panose="020F0502020204030204" pitchFamily="34" charset="0"/>
                <a:ea typeface="Calibri" panose="020F0502020204030204" pitchFamily="34" charset="0"/>
                <a:cs typeface="Calibri" panose="020F0502020204030204" pitchFamily="34" charset="0"/>
              </a:rPr>
              <a:t>Quadrupole</a:t>
            </a:r>
            <a:endParaRPr lang="en-GB" dirty="0">
              <a:latin typeface="Calibri" panose="020F0502020204030204" pitchFamily="34" charset="0"/>
              <a:ea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0" name="TextBox 22">
                <a:extLst>
                  <a:ext uri="{FF2B5EF4-FFF2-40B4-BE49-F238E27FC236}">
                    <a16:creationId xmlns:a16="http://schemas.microsoft.com/office/drawing/2014/main" id="{09F2C50A-E5D0-EEC8-A212-D2E8D293B806}"/>
                  </a:ext>
                </a:extLst>
              </p:cNvPr>
              <p:cNvSpPr txBox="1"/>
              <p:nvPr/>
            </p:nvSpPr>
            <p:spPr>
              <a:xfrm>
                <a:off x="5306277" y="5571412"/>
                <a:ext cx="1762572" cy="276999"/>
              </a:xfrm>
              <a:prstGeom prst="rect">
                <a:avLst/>
              </a:prstGeom>
              <a:noFill/>
            </p:spPr>
            <p:txBody>
              <a:bodyPr wrap="square">
                <a:spAutoFit/>
              </a:bodyPr>
              <a:lstStyle/>
              <a:p>
                <a:pPr algn="just">
                  <a:defRPr/>
                </a:pPr>
                <a:r>
                  <a:rPr lang="en-US" sz="1200" b="0" dirty="0">
                    <a:solidFill>
                      <a:prstClr val="black"/>
                    </a:solidFill>
                    <a:highlight>
                      <a:srgbClr val="FFFFFF"/>
                    </a:highlight>
                    <a:latin typeface="Calibri" panose="020F0502020204030204" pitchFamily="34" charset="0"/>
                    <a:ea typeface="Calibri" panose="020F0502020204030204" pitchFamily="34" charset="0"/>
                    <a:cs typeface="Calibri" panose="020F0502020204030204" pitchFamily="34" charset="0"/>
                  </a:rPr>
                  <a:t>(</a:t>
                </a:r>
                <a14:m>
                  <m:oMath xmlns:m="http://schemas.openxmlformats.org/officeDocument/2006/math">
                    <m:r>
                      <a:rPr lang="en-US" sz="1200" b="0" i="0" smtClean="0">
                        <a:solidFill>
                          <a:prstClr val="black"/>
                        </a:solidFill>
                        <a:highlight>
                          <a:srgbClr val="FFFFFF"/>
                        </a:highlight>
                        <a:latin typeface="Cambria Math" panose="02040503050406030204" pitchFamily="18" charset="0"/>
                        <a:cs typeface="Arial" panose="020B0604020202020204" pitchFamily="34" charset="0"/>
                      </a:rPr>
                      <m:t> </m:t>
                    </m:r>
                    <m:r>
                      <a:rPr lang="en-US" sz="1200" b="0" i="1" smtClean="0">
                        <a:solidFill>
                          <a:prstClr val="black"/>
                        </a:solidFill>
                        <a:highlight>
                          <a:srgbClr val="FFFFFF"/>
                        </a:highlight>
                        <a:latin typeface="Cambria Math" panose="02040503050406030204" pitchFamily="18" charset="0"/>
                        <a:cs typeface="Arial" panose="020B0604020202020204" pitchFamily="34" charset="0"/>
                      </a:rPr>
                      <m:t>𝑤</m:t>
                    </m:r>
                    <m:r>
                      <a:rPr lang="en-US" sz="1200" b="0" i="1" smtClean="0">
                        <a:solidFill>
                          <a:prstClr val="black"/>
                        </a:solidFill>
                        <a:highlight>
                          <a:srgbClr val="FFFFFF"/>
                        </a:highlight>
                        <a:latin typeface="Cambria Math" panose="02040503050406030204" pitchFamily="18" charset="0"/>
                        <a:cs typeface="Arial" panose="020B0604020202020204" pitchFamily="34" charset="0"/>
                      </a:rPr>
                      <m:t>=</m:t>
                    </m:r>
                    <m:r>
                      <a:rPr lang="en-US" sz="1200" b="0" i="1" smtClean="0">
                        <a:solidFill>
                          <a:prstClr val="black"/>
                        </a:solidFill>
                        <a:highlight>
                          <a:srgbClr val="FFFFFF"/>
                        </a:highlight>
                        <a:latin typeface="Cambria Math" panose="02040503050406030204" pitchFamily="18" charset="0"/>
                        <a:cs typeface="Arial" panose="020B0604020202020204" pitchFamily="34" charset="0"/>
                      </a:rPr>
                      <m:t>𝑐𝑜𝑖𝑙</m:t>
                    </m:r>
                    <m:r>
                      <a:rPr lang="en-US" sz="1200" b="0" i="1" smtClean="0">
                        <a:solidFill>
                          <a:prstClr val="black"/>
                        </a:solidFill>
                        <a:highlight>
                          <a:srgbClr val="FFFFFF"/>
                        </a:highlight>
                        <a:latin typeface="Cambria Math" panose="02040503050406030204" pitchFamily="18" charset="0"/>
                        <a:cs typeface="Arial" panose="020B0604020202020204" pitchFamily="34" charset="0"/>
                      </a:rPr>
                      <m:t> </m:t>
                    </m:r>
                    <m:r>
                      <a:rPr lang="en-US" sz="1200" b="0" i="1" smtClean="0">
                        <a:solidFill>
                          <a:prstClr val="black"/>
                        </a:solidFill>
                        <a:highlight>
                          <a:srgbClr val="FFFFFF"/>
                        </a:highlight>
                        <a:latin typeface="Cambria Math" panose="02040503050406030204" pitchFamily="18" charset="0"/>
                        <a:cs typeface="Arial" panose="020B0604020202020204" pitchFamily="34" charset="0"/>
                      </a:rPr>
                      <m:t>𝑤𝑖𝑑𝑡h</m:t>
                    </m:r>
                    <m:r>
                      <a:rPr lang="en-US" sz="1200" b="0" i="1" smtClean="0">
                        <a:solidFill>
                          <a:prstClr val="black"/>
                        </a:solidFill>
                        <a:highlight>
                          <a:srgbClr val="FFFFFF"/>
                        </a:highlight>
                        <a:latin typeface="Cambria Math" panose="02040503050406030204" pitchFamily="18" charset="0"/>
                        <a:cs typeface="Arial" panose="020B0604020202020204" pitchFamily="34" charset="0"/>
                      </a:rPr>
                      <m:t> )</m:t>
                    </m:r>
                  </m:oMath>
                </a14:m>
                <a:endParaRPr lang="en-GB" sz="1200" i="1" dirty="0">
                  <a:solidFill>
                    <a:prstClr val="black"/>
                  </a:solidFill>
                  <a:highlight>
                    <a:srgbClr val="FFFFFF"/>
                  </a:highlight>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10" name="TextBox 22">
                <a:extLst>
                  <a:ext uri="{FF2B5EF4-FFF2-40B4-BE49-F238E27FC236}">
                    <a16:creationId xmlns:a16="http://schemas.microsoft.com/office/drawing/2014/main" id="{09F2C50A-E5D0-EEC8-A212-D2E8D293B806}"/>
                  </a:ext>
                </a:extLst>
              </p:cNvPr>
              <p:cNvSpPr txBox="1">
                <a:spLocks noRot="1" noChangeAspect="1" noMove="1" noResize="1" noEditPoints="1" noAdjustHandles="1" noChangeArrowheads="1" noChangeShapeType="1" noTextEdit="1"/>
              </p:cNvSpPr>
              <p:nvPr/>
            </p:nvSpPr>
            <p:spPr>
              <a:xfrm>
                <a:off x="5306277" y="5571412"/>
                <a:ext cx="1762572" cy="276999"/>
              </a:xfrm>
              <a:prstGeom prst="rect">
                <a:avLst/>
              </a:prstGeom>
              <a:blipFill>
                <a:blip r:embed="rId5"/>
                <a:stretch>
                  <a:fillRect t="-2222" b="-1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CasellaDiTesto 17">
                <a:extLst>
                  <a:ext uri="{FF2B5EF4-FFF2-40B4-BE49-F238E27FC236}">
                    <a16:creationId xmlns:a16="http://schemas.microsoft.com/office/drawing/2014/main" id="{02D79621-619C-6A52-8D41-DFB78AF2BC47}"/>
                  </a:ext>
                </a:extLst>
              </p:cNvPr>
              <p:cNvSpPr txBox="1"/>
              <p:nvPr/>
            </p:nvSpPr>
            <p:spPr>
              <a:xfrm>
                <a:off x="3534620" y="1761968"/>
                <a:ext cx="6094948" cy="369332"/>
              </a:xfrm>
              <a:prstGeom prst="rect">
                <a:avLst/>
              </a:prstGeom>
              <a:noFill/>
            </p:spPr>
            <p:txBody>
              <a:bodyPr wrap="square">
                <a:spAutoFit/>
              </a:bodyPr>
              <a:lstStyle/>
              <a:p>
                <a:pPr>
                  <a:buClr>
                    <a:srgbClr val="FF0000"/>
                  </a:buClr>
                </a:pPr>
                <a:r>
                  <a:rPr lang="en-GB" sz="1800" dirty="0">
                    <a:latin typeface="Calibri" panose="020F0502020204030204" pitchFamily="34" charset="0"/>
                    <a:ea typeface="Calibri" panose="020F0502020204030204" pitchFamily="34" charset="0"/>
                    <a:cs typeface="Calibri" panose="020F0502020204030204" pitchFamily="34" charset="0"/>
                  </a:rPr>
                  <a:t>(</a:t>
                </a:r>
                <a14:m>
                  <m:oMath xmlns:m="http://schemas.openxmlformats.org/officeDocument/2006/math">
                    <m:r>
                      <a:rPr lang="it-IT" sz="1800" i="1">
                        <a:latin typeface="Cambria Math" panose="02040503050406030204" pitchFamily="18" charset="0"/>
                      </a:rPr>
                      <m:t>𝛼</m:t>
                    </m:r>
                  </m:oMath>
                </a14:m>
                <a:r>
                  <a:rPr lang="en-GB" sz="1800" dirty="0">
                    <a:latin typeface="Calibri" panose="020F0502020204030204" pitchFamily="34" charset="0"/>
                    <a:ea typeface="Calibri" panose="020F0502020204030204" pitchFamily="34" charset="0"/>
                    <a:cs typeface="Calibri" panose="020F0502020204030204" pitchFamily="34" charset="0"/>
                  </a:rPr>
                  <a:t> is 60° for the dipole and 30° for the quadrupole)</a:t>
                </a:r>
              </a:p>
            </p:txBody>
          </p:sp>
        </mc:Choice>
        <mc:Fallback xmlns="">
          <p:sp>
            <p:nvSpPr>
              <p:cNvPr id="11" name="CasellaDiTesto 17">
                <a:extLst>
                  <a:ext uri="{FF2B5EF4-FFF2-40B4-BE49-F238E27FC236}">
                    <a16:creationId xmlns:a16="http://schemas.microsoft.com/office/drawing/2014/main" id="{02D79621-619C-6A52-8D41-DFB78AF2BC47}"/>
                  </a:ext>
                </a:extLst>
              </p:cNvPr>
              <p:cNvSpPr txBox="1">
                <a:spLocks noRot="1" noChangeAspect="1" noMove="1" noResize="1" noEditPoints="1" noAdjustHandles="1" noChangeArrowheads="1" noChangeShapeType="1" noTextEdit="1"/>
              </p:cNvSpPr>
              <p:nvPr/>
            </p:nvSpPr>
            <p:spPr>
              <a:xfrm>
                <a:off x="3534620" y="1761968"/>
                <a:ext cx="6094948" cy="369332"/>
              </a:xfrm>
              <a:prstGeom prst="rect">
                <a:avLst/>
              </a:prstGeom>
              <a:blipFill>
                <a:blip r:embed="rId6"/>
                <a:stretch>
                  <a:fillRect l="-900" t="-8197" b="-24590"/>
                </a:stretch>
              </a:blipFill>
            </p:spPr>
            <p:txBody>
              <a:bodyPr/>
              <a:lstStyle/>
              <a:p>
                <a:r>
                  <a:rPr lang="en-GB">
                    <a:noFill/>
                  </a:rPr>
                  <a:t> </a:t>
                </a:r>
              </a:p>
            </p:txBody>
          </p:sp>
        </mc:Fallback>
      </mc:AlternateContent>
    </p:spTree>
    <p:extLst>
      <p:ext uri="{BB962C8B-B14F-4D97-AF65-F5344CB8AC3E}">
        <p14:creationId xmlns:p14="http://schemas.microsoft.com/office/powerpoint/2010/main" val="1969336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6150B-D467-0C9F-E239-B95EBC67C3B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5AB7F0-3DFE-F359-8A2F-52D7DACF6DF0}"/>
              </a:ext>
            </a:extLst>
          </p:cNvPr>
          <p:cNvSpPr>
            <a:spLocks noGrp="1"/>
          </p:cNvSpPr>
          <p:nvPr>
            <p:ph type="sldNum" sz="quarter" idx="4"/>
          </p:nvPr>
        </p:nvSpPr>
        <p:spPr/>
        <p:txBody>
          <a:bodyPr/>
          <a:lstStyle/>
          <a:p>
            <a:fld id="{A16AB2F8-5338-F742-A59E-35F5B82165E6}" type="slidenum">
              <a:rPr lang="en-GB" smtClean="0"/>
              <a:pPr/>
              <a:t>8</a:t>
            </a:fld>
            <a:endParaRPr lang="en-GB" dirty="0"/>
          </a:p>
        </p:txBody>
      </p:sp>
      <p:sp>
        <p:nvSpPr>
          <p:cNvPr id="33" name="Title 2">
            <a:extLst>
              <a:ext uri="{FF2B5EF4-FFF2-40B4-BE49-F238E27FC236}">
                <a16:creationId xmlns:a16="http://schemas.microsoft.com/office/drawing/2014/main" id="{D4DB5F2D-E0C5-28F8-229A-702C8FED3F94}"/>
              </a:ext>
            </a:extLst>
          </p:cNvPr>
          <p:cNvSpPr>
            <a:spLocks noGrp="1"/>
          </p:cNvSpPr>
          <p:nvPr>
            <p:ph type="title"/>
          </p:nvPr>
        </p:nvSpPr>
        <p:spPr>
          <a:xfrm>
            <a:off x="2188923" y="186465"/>
            <a:ext cx="8091814" cy="681159"/>
          </a:xfrm>
          <a:prstGeom prst="rect">
            <a:avLst/>
          </a:prstGeom>
        </p:spPr>
        <p:txBody>
          <a:bodyPr/>
          <a:lstStyle/>
          <a:p>
            <a:r>
              <a:rPr lang="en-US" cap="small"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Method and Assumptions</a:t>
            </a:r>
            <a:endParaRPr lang="en-GB"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p:sp>
        <p:nvSpPr>
          <p:cNvPr id="25" name="TextBox 9">
            <a:extLst>
              <a:ext uri="{FF2B5EF4-FFF2-40B4-BE49-F238E27FC236}">
                <a16:creationId xmlns:a16="http://schemas.microsoft.com/office/drawing/2014/main" id="{3A17DA96-85C7-3C8A-59C7-9F97315F0384}"/>
              </a:ext>
            </a:extLst>
          </p:cNvPr>
          <p:cNvSpPr txBox="1"/>
          <p:nvPr/>
        </p:nvSpPr>
        <p:spPr>
          <a:xfrm>
            <a:off x="378356" y="1144251"/>
            <a:ext cx="11433169" cy="1077218"/>
          </a:xfrm>
          <a:prstGeom prst="rect">
            <a:avLst/>
          </a:prstGeom>
          <a:noFill/>
        </p:spPr>
        <p:txBody>
          <a:bodyPr wrap="square">
            <a:spAutoFit/>
          </a:bodyPr>
          <a:lstStyle/>
          <a:p>
            <a:pPr marL="285750" indent="-285750">
              <a:buClr>
                <a:srgbClr val="FF0000"/>
              </a:buClr>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A Python code is used to implement the </a:t>
            </a:r>
            <a:r>
              <a:rPr lang="en-GB"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analytic formulas </a:t>
            </a:r>
            <a:r>
              <a:rPr lang="en-GB" dirty="0">
                <a:latin typeface="Calibri" panose="020F0502020204030204" pitchFamily="34" charset="0"/>
                <a:ea typeface="Calibri" panose="020F0502020204030204" pitchFamily="34" charset="0"/>
                <a:cs typeface="Calibri" panose="020F0502020204030204" pitchFamily="34" charset="0"/>
              </a:rPr>
              <a:t>for the cos-theta magnets in </a:t>
            </a:r>
            <a:r>
              <a:rPr lang="en-GB"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sector coil </a:t>
            </a:r>
            <a:r>
              <a:rPr lang="en-GB" dirty="0">
                <a:latin typeface="Calibri" panose="020F0502020204030204" pitchFamily="34" charset="0"/>
                <a:ea typeface="Calibri" panose="020F0502020204030204" pitchFamily="34" charset="0"/>
                <a:cs typeface="Calibri" panose="020F0502020204030204" pitchFamily="34" charset="0"/>
              </a:rPr>
              <a:t>approximation.</a:t>
            </a:r>
          </a:p>
          <a:p>
            <a:pPr marL="285750" indent="-285750">
              <a:buClr>
                <a:srgbClr val="FF0000"/>
              </a:buClr>
              <a:buFont typeface="Wingdings" panose="05000000000000000000" pitchFamily="2" charset="2"/>
              <a:buChar char="§"/>
            </a:pPr>
            <a:endParaRPr lang="en-GB" sz="1000" dirty="0">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
            </a:pPr>
            <a:r>
              <a:rPr lang="en-US"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Cost model</a:t>
            </a:r>
            <a:r>
              <a:rPr lang="en-US" dirty="0">
                <a:latin typeface="Calibri" panose="020F0502020204030204" pitchFamily="34" charset="0"/>
                <a:ea typeface="Calibri" panose="020F0502020204030204" pitchFamily="34" charset="0"/>
                <a:cs typeface="Calibri" panose="020F0502020204030204" pitchFamily="34" charset="0"/>
              </a:rPr>
              <a:t>: by setting an upper limit to the cost of the magnet, the maximum coil width can be calculated for each aperture, taking into account the other components.</a:t>
            </a:r>
            <a:endParaRPr lang="en-GB" dirty="0">
              <a:latin typeface="Calibri" panose="020F0502020204030204" pitchFamily="34" charset="0"/>
              <a:ea typeface="Calibri" panose="020F0502020204030204" pitchFamily="34" charset="0"/>
              <a:cs typeface="Calibri" panose="020F0502020204030204" pitchFamily="34" charset="0"/>
            </a:endParaRPr>
          </a:p>
        </p:txBody>
      </p:sp>
      <p:cxnSp>
        <p:nvCxnSpPr>
          <p:cNvPr id="26" name="Connettore diritto 1">
            <a:extLst>
              <a:ext uri="{FF2B5EF4-FFF2-40B4-BE49-F238E27FC236}">
                <a16:creationId xmlns:a16="http://schemas.microsoft.com/office/drawing/2014/main" id="{3BBD8710-7DCA-0D29-47AE-C3655BAC1EB1}"/>
              </a:ext>
            </a:extLst>
          </p:cNvPr>
          <p:cNvCxnSpPr>
            <a:cxnSpLocks/>
          </p:cNvCxnSpPr>
          <p:nvPr/>
        </p:nvCxnSpPr>
        <p:spPr>
          <a:xfrm>
            <a:off x="0" y="2210320"/>
            <a:ext cx="12192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8">
                <a:extLst>
                  <a:ext uri="{FF2B5EF4-FFF2-40B4-BE49-F238E27FC236}">
                    <a16:creationId xmlns:a16="http://schemas.microsoft.com/office/drawing/2014/main" id="{26601116-3A84-68DA-2211-E9CD659C37EE}"/>
                  </a:ext>
                </a:extLst>
              </p:cNvPr>
              <p:cNvSpPr txBox="1"/>
              <p:nvPr/>
            </p:nvSpPr>
            <p:spPr>
              <a:xfrm>
                <a:off x="7765870" y="2330471"/>
                <a:ext cx="3942471" cy="1054135"/>
              </a:xfrm>
              <a:prstGeom prst="rect">
                <a:avLst/>
              </a:prstGeom>
              <a:noFill/>
            </p:spPr>
            <p:txBody>
              <a:bodyPr wrap="square">
                <a:spAutoFit/>
              </a:bodyPr>
              <a:lstStyle/>
              <a:p>
                <a:pPr algn="ctr">
                  <a:buClr>
                    <a:srgbClr val="FF0000"/>
                  </a:buClr>
                </a:pPr>
                <a:r>
                  <a:rPr lang="en-US" b="0" dirty="0">
                    <a:ea typeface="Calibri" panose="020F0502020204030204" pitchFamily="34" charset="0"/>
                    <a:cs typeface="Calibri" panose="020F0502020204030204" pitchFamily="34" charset="0"/>
                  </a:rPr>
                  <a:t>Total cost of the magnet = 400 kEUR/m (</a:t>
                </a:r>
                <a:r>
                  <a:rPr lang="en-US" dirty="0">
                    <a:ea typeface="Calibri" panose="020F0502020204030204" pitchFamily="34" charset="0"/>
                    <a:cs typeface="Calibri" panose="020F0502020204030204" pitchFamily="34" charset="0"/>
                  </a:rPr>
                  <a:t>FCC-hh</a:t>
                </a:r>
                <a:r>
                  <a:rPr lang="en-US" i="1" dirty="0">
                    <a:ea typeface="Calibri" panose="020F0502020204030204" pitchFamily="34" charset="0"/>
                    <a:cs typeface="Calibri" panose="020F0502020204030204" pitchFamily="34" charset="0"/>
                  </a:rPr>
                  <a:t> </a:t>
                </a:r>
                <a14:m>
                  <m:oMath xmlns:m="http://schemas.openxmlformats.org/officeDocument/2006/math">
                    <m:r>
                      <a:rPr lang="en-US" dirty="0">
                        <a:latin typeface="Cambria Math" panose="02040503050406030204" pitchFamily="18" charset="0"/>
                      </a:rPr>
                      <m:t>175 </m:t>
                    </m:r>
                    <m:r>
                      <m:rPr>
                        <m:nor/>
                      </m:rPr>
                      <a:rPr lang="en-US" dirty="0">
                        <a:ea typeface="Calibri" panose="020F0502020204030204" pitchFamily="34" charset="0"/>
                        <a:cs typeface="Calibri" panose="020F0502020204030204" pitchFamily="34" charset="0"/>
                      </a:rPr>
                      <m:t>k</m:t>
                    </m:r>
                    <m:r>
                      <m:rPr>
                        <m:nor/>
                      </m:rPr>
                      <a:rPr lang="it-IT" dirty="0">
                        <a:ea typeface="Calibri" panose="020F0502020204030204" pitchFamily="34" charset="0"/>
                        <a:cs typeface="Calibri" panose="020F0502020204030204" pitchFamily="34" charset="0"/>
                      </a:rPr>
                      <m:t>EUR</m:t>
                    </m:r>
                    <m:r>
                      <m:rPr>
                        <m:nor/>
                      </m:rPr>
                      <a:rPr lang="en-US" dirty="0">
                        <a:ea typeface="Calibri" panose="020F0502020204030204" pitchFamily="34" charset="0"/>
                        <a:cs typeface="Calibri" panose="020F0502020204030204" pitchFamily="34" charset="0"/>
                      </a:rPr>
                      <m:t>/</m:t>
                    </m:r>
                    <m:r>
                      <m:rPr>
                        <m:nor/>
                      </m:rPr>
                      <a:rPr lang="en-US" dirty="0">
                        <a:ea typeface="Calibri" panose="020F0502020204030204" pitchFamily="34" charset="0"/>
                        <a:cs typeface="Calibri" panose="020F0502020204030204" pitchFamily="34" charset="0"/>
                      </a:rPr>
                      <m:t>m</m:t>
                    </m:r>
                  </m:oMath>
                </a14:m>
                <a:r>
                  <a:rPr lang="en-US" dirty="0">
                    <a:ea typeface="Calibri" panose="020F0502020204030204" pitchFamily="34" charset="0"/>
                    <a:cs typeface="Calibri" panose="020F0502020204030204" pitchFamily="34" charset="0"/>
                  </a:rPr>
                  <a:t> [</a:t>
                </a:r>
                <a:r>
                  <a:rPr lang="en-US" dirty="0">
                    <a:ea typeface="Calibri" panose="020F0502020204030204" pitchFamily="34" charset="0"/>
                    <a:cs typeface="Calibri" panose="020F0502020204030204" pitchFamily="34" charset="0"/>
                    <a:hlinkClick r:id="rId2"/>
                  </a:rPr>
                  <a:t>ref</a:t>
                </a:r>
                <a:r>
                  <a:rPr lang="en-US" dirty="0">
                    <a:ea typeface="Calibri" panose="020F0502020204030204" pitchFamily="34" charset="0"/>
                    <a:cs typeface="Calibri" panose="020F0502020204030204" pitchFamily="34" charset="0"/>
                  </a:rPr>
                  <a:t>]</a:t>
                </a:r>
                <a:r>
                  <a:rPr lang="en-US" b="0" dirty="0">
                    <a:ea typeface="Calibri" panose="020F0502020204030204" pitchFamily="34" charset="0"/>
                    <a:cs typeface="Calibri" panose="020F0502020204030204" pitchFamily="34" charset="0"/>
                  </a:rPr>
                  <a:t>)</a:t>
                </a:r>
              </a:p>
              <a:p>
                <a:pPr algn="ctr">
                  <a:buClr>
                    <a:srgbClr val="FF0000"/>
                  </a:buClr>
                </a:pPr>
                <a:endParaRPr lang="en-US" sz="1050" b="0" dirty="0">
                  <a:ea typeface="Calibri" panose="020F0502020204030204" pitchFamily="34" charset="0"/>
                  <a:cs typeface="Calibri" panose="020F0502020204030204" pitchFamily="34" charset="0"/>
                </a:endParaRPr>
              </a:p>
              <a:p>
                <a:pPr algn="ctr">
                  <a:buClr>
                    <a:srgbClr val="FF0000"/>
                  </a:buClr>
                </a:pPr>
                <a:r>
                  <a:rPr lang="en-US" sz="1600" dirty="0">
                    <a:ea typeface="Calibri" panose="020F0502020204030204" pitchFamily="34" charset="0"/>
                    <a:cs typeface="Calibri" panose="020F0502020204030204" pitchFamily="34" charset="0"/>
                  </a:rPr>
                  <a:t>Cost of the </a:t>
                </a:r>
                <a:r>
                  <a:rPr lang="en-US" sz="1600" dirty="0" err="1">
                    <a:ea typeface="Calibri" panose="020F0502020204030204" pitchFamily="34" charset="0"/>
                    <a:cs typeface="Calibri" panose="020F0502020204030204" pitchFamily="34" charset="0"/>
                  </a:rPr>
                  <a:t>labour</a:t>
                </a:r>
                <a:r>
                  <a:rPr lang="en-US" sz="1600" dirty="0">
                    <a:ea typeface="Calibri" panose="020F0502020204030204" pitchFamily="34" charset="0"/>
                    <a:cs typeface="Calibri" panose="020F0502020204030204" pitchFamily="34" charset="0"/>
                  </a:rPr>
                  <a:t> = 20 kEUR/m (LHC)</a:t>
                </a:r>
                <a:endParaRPr lang="it-IT" sz="1600" dirty="0">
                  <a:ea typeface="Calibri" panose="020F0502020204030204" pitchFamily="34" charset="0"/>
                  <a:cs typeface="Calibri" panose="020F0502020204030204" pitchFamily="34" charset="0"/>
                </a:endParaRPr>
              </a:p>
            </p:txBody>
          </p:sp>
        </mc:Choice>
        <mc:Fallback xmlns="">
          <p:sp>
            <p:nvSpPr>
              <p:cNvPr id="27" name="TextBox 8">
                <a:extLst>
                  <a:ext uri="{FF2B5EF4-FFF2-40B4-BE49-F238E27FC236}">
                    <a16:creationId xmlns:a16="http://schemas.microsoft.com/office/drawing/2014/main" id="{26601116-3A84-68DA-2211-E9CD659C37EE}"/>
                  </a:ext>
                </a:extLst>
              </p:cNvPr>
              <p:cNvSpPr txBox="1">
                <a:spLocks noRot="1" noChangeAspect="1" noMove="1" noResize="1" noEditPoints="1" noAdjustHandles="1" noChangeArrowheads="1" noChangeShapeType="1" noTextEdit="1"/>
              </p:cNvSpPr>
              <p:nvPr/>
            </p:nvSpPr>
            <p:spPr>
              <a:xfrm>
                <a:off x="7765870" y="2330471"/>
                <a:ext cx="3942471" cy="1054135"/>
              </a:xfrm>
              <a:prstGeom prst="rect">
                <a:avLst/>
              </a:prstGeom>
              <a:blipFill>
                <a:blip r:embed="rId3"/>
                <a:stretch>
                  <a:fillRect t="-2890" r="-618" b="-6358"/>
                </a:stretch>
              </a:blipFill>
            </p:spPr>
            <p:txBody>
              <a:bodyPr/>
              <a:lstStyle/>
              <a:p>
                <a:r>
                  <a:rPr lang="en-GB">
                    <a:noFill/>
                  </a:rPr>
                  <a:t> </a:t>
                </a:r>
              </a:p>
            </p:txBody>
          </p:sp>
        </mc:Fallback>
      </mc:AlternateContent>
      <p:grpSp>
        <p:nvGrpSpPr>
          <p:cNvPr id="28" name="Group 87">
            <a:extLst>
              <a:ext uri="{FF2B5EF4-FFF2-40B4-BE49-F238E27FC236}">
                <a16:creationId xmlns:a16="http://schemas.microsoft.com/office/drawing/2014/main" id="{9DDBF21E-2A69-0B37-9D0A-C5ED59D33A42}"/>
              </a:ext>
            </a:extLst>
          </p:cNvPr>
          <p:cNvGrpSpPr>
            <a:grpSpLocks noChangeAspect="1"/>
          </p:cNvGrpSpPr>
          <p:nvPr/>
        </p:nvGrpSpPr>
        <p:grpSpPr>
          <a:xfrm>
            <a:off x="166019" y="2252438"/>
            <a:ext cx="3890940" cy="4022171"/>
            <a:chOff x="-24592" y="1979213"/>
            <a:chExt cx="4170492" cy="4311155"/>
          </a:xfrm>
          <a:effectLst/>
        </p:grpSpPr>
        <p:grpSp>
          <p:nvGrpSpPr>
            <p:cNvPr id="29" name="Group 86">
              <a:extLst>
                <a:ext uri="{FF2B5EF4-FFF2-40B4-BE49-F238E27FC236}">
                  <a16:creationId xmlns:a16="http://schemas.microsoft.com/office/drawing/2014/main" id="{2DF05A8B-282E-07BE-2B16-5CE9E6427BC1}"/>
                </a:ext>
              </a:extLst>
            </p:cNvPr>
            <p:cNvGrpSpPr/>
            <p:nvPr/>
          </p:nvGrpSpPr>
          <p:grpSpPr>
            <a:xfrm>
              <a:off x="31100" y="2020214"/>
              <a:ext cx="4114800" cy="4270154"/>
              <a:chOff x="31100" y="2020214"/>
              <a:chExt cx="4114800" cy="4270154"/>
            </a:xfrm>
          </p:grpSpPr>
          <p:pic>
            <p:nvPicPr>
              <p:cNvPr id="31" name="Immagine 18">
                <a:extLst>
                  <a:ext uri="{FF2B5EF4-FFF2-40B4-BE49-F238E27FC236}">
                    <a16:creationId xmlns:a16="http://schemas.microsoft.com/office/drawing/2014/main" id="{EF10FC93-2A32-90E8-A00A-F16438B9C343}"/>
                  </a:ext>
                </a:extLst>
              </p:cNvPr>
              <p:cNvPicPr>
                <a:picLocks noChangeAspect="1"/>
              </p:cNvPicPr>
              <p:nvPr/>
            </p:nvPicPr>
            <p:blipFill>
              <a:blip r:embed="rId4"/>
              <a:srcRect/>
              <a:stretch/>
            </p:blipFill>
            <p:spPr>
              <a:xfrm>
                <a:off x="31100" y="2020214"/>
                <a:ext cx="4114800" cy="4270154"/>
              </a:xfrm>
              <a:prstGeom prst="rect">
                <a:avLst/>
              </a:prstGeom>
              <a:ln>
                <a:solidFill>
                  <a:schemeClr val="bg2">
                    <a:lumMod val="90000"/>
                  </a:schemeClr>
                </a:solidFill>
              </a:ln>
            </p:spPr>
          </p:pic>
          <p:sp>
            <p:nvSpPr>
              <p:cNvPr id="32" name="TextBox 83">
                <a:extLst>
                  <a:ext uri="{FF2B5EF4-FFF2-40B4-BE49-F238E27FC236}">
                    <a16:creationId xmlns:a16="http://schemas.microsoft.com/office/drawing/2014/main" id="{99C8F354-AD14-7A13-793D-97D8169589E8}"/>
                  </a:ext>
                </a:extLst>
              </p:cNvPr>
              <p:cNvSpPr txBox="1"/>
              <p:nvPr/>
            </p:nvSpPr>
            <p:spPr>
              <a:xfrm>
                <a:off x="1690902" y="3954158"/>
                <a:ext cx="850707" cy="412362"/>
              </a:xfrm>
              <a:prstGeom prst="rect">
                <a:avLst/>
              </a:prstGeom>
              <a:noFill/>
            </p:spPr>
            <p:txBody>
              <a:bodyPr wrap="square">
                <a:spAutoFit/>
              </a:bodyPr>
              <a:lstStyle/>
              <a:p>
                <a:pPr algn="ctr"/>
                <a:r>
                  <a:rPr lang="en-US" sz="950" dirty="0">
                    <a:solidFill>
                      <a:prstClr val="black"/>
                    </a:solidFill>
                    <a:latin typeface="Calibri" panose="020F0502020204030204" pitchFamily="34" charset="0"/>
                    <a:ea typeface="Calibri" panose="020F0502020204030204" pitchFamily="34" charset="0"/>
                    <a:cs typeface="Calibri" panose="020F0502020204030204" pitchFamily="34" charset="0"/>
                  </a:rPr>
                  <a:t>Aperture</a:t>
                </a:r>
              </a:p>
              <a:p>
                <a:pPr algn="ctr"/>
                <a:r>
                  <a:rPr lang="en-US" sz="950" dirty="0">
                    <a:solidFill>
                      <a:prstClr val="black"/>
                    </a:solidFill>
                    <a:latin typeface="Calibri" panose="020F0502020204030204" pitchFamily="34" charset="0"/>
                    <a:ea typeface="Calibri" panose="020F0502020204030204" pitchFamily="34" charset="0"/>
                    <a:cs typeface="Calibri" panose="020F0502020204030204" pitchFamily="34" charset="0"/>
                  </a:rPr>
                  <a:t>150 mm</a:t>
                </a:r>
                <a:endParaRPr lang="en-GB" sz="950" dirty="0">
                  <a:latin typeface="Calibri" panose="020F0502020204030204" pitchFamily="34" charset="0"/>
                  <a:ea typeface="Calibri" panose="020F0502020204030204" pitchFamily="34" charset="0"/>
                  <a:cs typeface="Calibri" panose="020F0502020204030204" pitchFamily="34" charset="0"/>
                </a:endParaRPr>
              </a:p>
            </p:txBody>
          </p:sp>
          <p:sp>
            <p:nvSpPr>
              <p:cNvPr id="34" name="CasellaDiTesto 41">
                <a:extLst>
                  <a:ext uri="{FF2B5EF4-FFF2-40B4-BE49-F238E27FC236}">
                    <a16:creationId xmlns:a16="http://schemas.microsoft.com/office/drawing/2014/main" id="{4114035F-C239-2CB1-5995-3F40CEFFCEA2}"/>
                  </a:ext>
                </a:extLst>
              </p:cNvPr>
              <p:cNvSpPr txBox="1"/>
              <p:nvPr/>
            </p:nvSpPr>
            <p:spPr>
              <a:xfrm>
                <a:off x="1466538" y="5302282"/>
                <a:ext cx="1224246" cy="954107"/>
              </a:xfrm>
              <a:prstGeom prst="rect">
                <a:avLst/>
              </a:prstGeom>
              <a:noFill/>
            </p:spPr>
            <p:txBody>
              <a:bodyPr wrap="none" rtlCol="0">
                <a:spAutoFit/>
              </a:bodyPr>
              <a:lstStyle/>
              <a:p>
                <a:pPr marL="285750" indent="-285750">
                  <a:buFont typeface="Wingdings" panose="05000000000000000000" pitchFamily="2" charset="2"/>
                  <a:buChar char="§"/>
                </a:pPr>
                <a:r>
                  <a:rPr lang="it-IT" sz="1400" dirty="0">
                    <a:solidFill>
                      <a:schemeClr val="bg1"/>
                    </a:solidFill>
                    <a:latin typeface="Calibri" panose="020F0502020204030204" pitchFamily="34" charset="0"/>
                    <a:ea typeface="Calibri" panose="020F0502020204030204" pitchFamily="34" charset="0"/>
                    <a:cs typeface="Calibri" panose="020F0502020204030204" pitchFamily="34" charset="0"/>
                  </a:rPr>
                  <a:t>Bore</a:t>
                </a:r>
              </a:p>
              <a:p>
                <a:pPr marL="285750" indent="-285750">
                  <a:buFont typeface="Wingdings" panose="05000000000000000000" pitchFamily="2" charset="2"/>
                  <a:buChar char="§"/>
                </a:pPr>
                <a:r>
                  <a:rPr lang="it-IT" sz="1400" dirty="0">
                    <a:solidFill>
                      <a:srgbClr val="FF3745"/>
                    </a:solidFill>
                    <a:latin typeface="Calibri" panose="020F0502020204030204" pitchFamily="34" charset="0"/>
                    <a:ea typeface="Calibri" panose="020F0502020204030204" pitchFamily="34" charset="0"/>
                    <a:cs typeface="Calibri" panose="020F0502020204030204" pitchFamily="34" charset="0"/>
                  </a:rPr>
                  <a:t>Coil</a:t>
                </a:r>
              </a:p>
              <a:p>
                <a:pPr marL="285750" indent="-285750">
                  <a:buFont typeface="Wingdings" panose="05000000000000000000" pitchFamily="2" charset="2"/>
                  <a:buChar char="§"/>
                </a:pPr>
                <a:r>
                  <a:rPr lang="it-IT" sz="1400"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Structures</a:t>
                </a:r>
              </a:p>
              <a:p>
                <a:pPr marL="285750" indent="-285750">
                  <a:buFont typeface="Wingdings" panose="05000000000000000000" pitchFamily="2" charset="2"/>
                  <a:buChar char="§"/>
                </a:pPr>
                <a:r>
                  <a:rPr lang="it-IT" sz="1400" dirty="0">
                    <a:solidFill>
                      <a:srgbClr val="2A43B9"/>
                    </a:solidFill>
                    <a:latin typeface="Calibri" panose="020F0502020204030204" pitchFamily="34" charset="0"/>
                    <a:ea typeface="Calibri" panose="020F0502020204030204" pitchFamily="34" charset="0"/>
                    <a:cs typeface="Calibri" panose="020F0502020204030204" pitchFamily="34" charset="0"/>
                  </a:rPr>
                  <a:t>Iron</a:t>
                </a:r>
              </a:p>
            </p:txBody>
          </p:sp>
        </p:grpSp>
        <p:sp>
          <p:nvSpPr>
            <p:cNvPr id="30" name="TextBox 85">
              <a:extLst>
                <a:ext uri="{FF2B5EF4-FFF2-40B4-BE49-F238E27FC236}">
                  <a16:creationId xmlns:a16="http://schemas.microsoft.com/office/drawing/2014/main" id="{CDE13F9A-71FD-0773-8C8B-21F6FAED8B5B}"/>
                </a:ext>
              </a:extLst>
            </p:cNvPr>
            <p:cNvSpPr txBox="1"/>
            <p:nvPr/>
          </p:nvSpPr>
          <p:spPr>
            <a:xfrm>
              <a:off x="-24592" y="1979213"/>
              <a:ext cx="3660278" cy="247417"/>
            </a:xfrm>
            <a:prstGeom prst="rect">
              <a:avLst/>
            </a:prstGeom>
            <a:noFill/>
          </p:spPr>
          <p:txBody>
            <a:bodyPr wrap="square">
              <a:spAutoFit/>
            </a:bodyPr>
            <a:lstStyle/>
            <a:p>
              <a:r>
                <a:rPr lang="en-GB" sz="900" i="1" dirty="0">
                  <a:latin typeface="Calibri" panose="020F0502020204030204" pitchFamily="34" charset="0"/>
                  <a:ea typeface="Calibri" panose="020F0502020204030204" pitchFamily="34" charset="0"/>
                  <a:cs typeface="Calibri" panose="020F0502020204030204" pitchFamily="34" charset="0"/>
                </a:rPr>
                <a:t>Example diagram with bore aperture set at 150 mm.</a:t>
              </a:r>
            </a:p>
          </p:txBody>
        </p:sp>
      </p:grpSp>
      <p:grpSp>
        <p:nvGrpSpPr>
          <p:cNvPr id="35" name="Group 6">
            <a:extLst>
              <a:ext uri="{FF2B5EF4-FFF2-40B4-BE49-F238E27FC236}">
                <a16:creationId xmlns:a16="http://schemas.microsoft.com/office/drawing/2014/main" id="{04125D94-DD5C-CFEF-39C9-4A3246C5CC67}"/>
              </a:ext>
            </a:extLst>
          </p:cNvPr>
          <p:cNvGrpSpPr/>
          <p:nvPr/>
        </p:nvGrpSpPr>
        <p:grpSpPr>
          <a:xfrm>
            <a:off x="4495370" y="2667814"/>
            <a:ext cx="850708" cy="632643"/>
            <a:chOff x="5593012" y="2038880"/>
            <a:chExt cx="850708" cy="632643"/>
          </a:xfrm>
        </p:grpSpPr>
        <p:pic>
          <p:nvPicPr>
            <p:cNvPr id="36" name="Immagine 5" descr="Immagine che contiene cerchio, schermata, diagramma, Policromia&#10;&#10;Descrizione generata automaticamente">
              <a:extLst>
                <a:ext uri="{FF2B5EF4-FFF2-40B4-BE49-F238E27FC236}">
                  <a16:creationId xmlns:a16="http://schemas.microsoft.com/office/drawing/2014/main" id="{46635B71-5F9E-5839-C3DA-E40CB3FF7D14}"/>
                </a:ext>
              </a:extLst>
            </p:cNvPr>
            <p:cNvPicPr>
              <a:picLocks noChangeAspect="1"/>
            </p:cNvPicPr>
            <p:nvPr/>
          </p:nvPicPr>
          <p:blipFill rotWithShape="1">
            <a:blip r:embed="rId5"/>
            <a:srcRect l="14069" t="3581" r="15323" b="3457"/>
            <a:stretch/>
          </p:blipFill>
          <p:spPr>
            <a:xfrm>
              <a:off x="5689403" y="2038880"/>
              <a:ext cx="640021" cy="632643"/>
            </a:xfrm>
            <a:prstGeom prst="rect">
              <a:avLst/>
            </a:prstGeom>
            <a:ln>
              <a:solidFill>
                <a:schemeClr val="bg2">
                  <a:lumMod val="90000"/>
                </a:schemeClr>
              </a:solidFill>
            </a:ln>
          </p:spPr>
        </p:pic>
        <p:sp>
          <p:nvSpPr>
            <p:cNvPr id="37" name="TextBox 8">
              <a:extLst>
                <a:ext uri="{FF2B5EF4-FFF2-40B4-BE49-F238E27FC236}">
                  <a16:creationId xmlns:a16="http://schemas.microsoft.com/office/drawing/2014/main" id="{DCB00B19-7CB3-7B31-CB2C-5FF9C035078F}"/>
                </a:ext>
              </a:extLst>
            </p:cNvPr>
            <p:cNvSpPr txBox="1"/>
            <p:nvPr/>
          </p:nvSpPr>
          <p:spPr>
            <a:xfrm>
              <a:off x="5593012" y="2155146"/>
              <a:ext cx="850708" cy="400110"/>
            </a:xfrm>
            <a:prstGeom prst="rect">
              <a:avLst/>
            </a:prstGeom>
            <a:noFill/>
          </p:spPr>
          <p:txBody>
            <a:bodyPr wrap="square">
              <a:spAutoFit/>
            </a:bodyPr>
            <a:lstStyle/>
            <a:p>
              <a:pPr algn="ctr"/>
              <a:r>
                <a:rPr lang="en-US" sz="1000" dirty="0">
                  <a:solidFill>
                    <a:prstClr val="black"/>
                  </a:solidFill>
                  <a:latin typeface="Calibri" panose="020F0502020204030204" pitchFamily="34" charset="0"/>
                  <a:ea typeface="Calibri" panose="020F0502020204030204" pitchFamily="34" charset="0"/>
                  <a:cs typeface="Calibri" panose="020F0502020204030204" pitchFamily="34" charset="0"/>
                </a:rPr>
                <a:t>Aperture</a:t>
              </a:r>
            </a:p>
            <a:p>
              <a:pPr algn="ctr"/>
              <a:r>
                <a:rPr lang="en-US" sz="1000" dirty="0">
                  <a:solidFill>
                    <a:prstClr val="black"/>
                  </a:solidFill>
                  <a:latin typeface="Calibri" panose="020F0502020204030204" pitchFamily="34" charset="0"/>
                  <a:ea typeface="Calibri" panose="020F0502020204030204" pitchFamily="34" charset="0"/>
                  <a:cs typeface="Calibri" panose="020F0502020204030204" pitchFamily="34" charset="0"/>
                </a:rPr>
                <a:t>150 mm</a:t>
              </a:r>
              <a:endParaRPr lang="en-GB" sz="10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38" name="Group 9">
            <a:extLst>
              <a:ext uri="{FF2B5EF4-FFF2-40B4-BE49-F238E27FC236}">
                <a16:creationId xmlns:a16="http://schemas.microsoft.com/office/drawing/2014/main" id="{050E627A-C616-1AD5-7501-EA11A5A10F73}"/>
              </a:ext>
            </a:extLst>
          </p:cNvPr>
          <p:cNvGrpSpPr/>
          <p:nvPr/>
        </p:nvGrpSpPr>
        <p:grpSpPr>
          <a:xfrm>
            <a:off x="5496092" y="2465003"/>
            <a:ext cx="1142460" cy="1133069"/>
            <a:chOff x="4298227" y="1788667"/>
            <a:chExt cx="1142460" cy="1133069"/>
          </a:xfrm>
        </p:grpSpPr>
        <p:pic>
          <p:nvPicPr>
            <p:cNvPr id="39" name="Immagine 8" descr="Immagine che contiene cerchio, schermata, Elementi grafici, testo&#10;&#10;Descrizione generata automaticamente">
              <a:extLst>
                <a:ext uri="{FF2B5EF4-FFF2-40B4-BE49-F238E27FC236}">
                  <a16:creationId xmlns:a16="http://schemas.microsoft.com/office/drawing/2014/main" id="{92CE88BD-A913-6072-1E37-ED49E2306A36}"/>
                </a:ext>
              </a:extLst>
            </p:cNvPr>
            <p:cNvPicPr>
              <a:picLocks noChangeAspect="1"/>
            </p:cNvPicPr>
            <p:nvPr/>
          </p:nvPicPr>
          <p:blipFill rotWithShape="1">
            <a:blip r:embed="rId6"/>
            <a:srcRect l="14735" t="3334" r="14704" b="3457"/>
            <a:stretch/>
          </p:blipFill>
          <p:spPr>
            <a:xfrm>
              <a:off x="4298227" y="1788667"/>
              <a:ext cx="1142460" cy="1133069"/>
            </a:xfrm>
            <a:prstGeom prst="rect">
              <a:avLst/>
            </a:prstGeom>
            <a:ln>
              <a:solidFill>
                <a:schemeClr val="bg2">
                  <a:lumMod val="90000"/>
                </a:schemeClr>
              </a:solidFill>
            </a:ln>
          </p:spPr>
        </p:pic>
        <p:sp>
          <p:nvSpPr>
            <p:cNvPr id="40" name="TextBox 11">
              <a:extLst>
                <a:ext uri="{FF2B5EF4-FFF2-40B4-BE49-F238E27FC236}">
                  <a16:creationId xmlns:a16="http://schemas.microsoft.com/office/drawing/2014/main" id="{0BD9881D-E4E2-9CC6-24B8-B5E7730BCBDE}"/>
                </a:ext>
              </a:extLst>
            </p:cNvPr>
            <p:cNvSpPr txBox="1"/>
            <p:nvPr/>
          </p:nvSpPr>
          <p:spPr>
            <a:xfrm>
              <a:off x="4447558" y="2146489"/>
              <a:ext cx="850708" cy="400110"/>
            </a:xfrm>
            <a:prstGeom prst="rect">
              <a:avLst/>
            </a:prstGeom>
            <a:noFill/>
          </p:spPr>
          <p:txBody>
            <a:bodyPr wrap="square">
              <a:spAutoFit/>
            </a:bodyPr>
            <a:lstStyle/>
            <a:p>
              <a:pPr algn="ctr"/>
              <a:r>
                <a:rPr lang="en-US" sz="1000" dirty="0">
                  <a:solidFill>
                    <a:prstClr val="black"/>
                  </a:solidFill>
                  <a:latin typeface="Calibri" panose="020F0502020204030204" pitchFamily="34" charset="0"/>
                  <a:ea typeface="Calibri" panose="020F0502020204030204" pitchFamily="34" charset="0"/>
                  <a:cs typeface="Calibri" panose="020F0502020204030204" pitchFamily="34" charset="0"/>
                </a:rPr>
                <a:t>Aperture</a:t>
              </a:r>
            </a:p>
            <a:p>
              <a:pPr algn="ctr"/>
              <a:r>
                <a:rPr lang="en-US" sz="1000" dirty="0">
                  <a:solidFill>
                    <a:prstClr val="black"/>
                  </a:solidFill>
                  <a:latin typeface="Calibri" panose="020F0502020204030204" pitchFamily="34" charset="0"/>
                  <a:ea typeface="Calibri" panose="020F0502020204030204" pitchFamily="34" charset="0"/>
                  <a:cs typeface="Calibri" panose="020F0502020204030204" pitchFamily="34" charset="0"/>
                </a:rPr>
                <a:t>150 mm</a:t>
              </a:r>
              <a:endParaRPr lang="en-GB" sz="1000" dirty="0">
                <a:latin typeface="Calibri" panose="020F0502020204030204" pitchFamily="34" charset="0"/>
                <a:ea typeface="Calibri" panose="020F0502020204030204" pitchFamily="34" charset="0"/>
                <a:cs typeface="Calibri" panose="020F0502020204030204" pitchFamily="34" charset="0"/>
              </a:endParaRPr>
            </a:p>
          </p:txBody>
        </p:sp>
      </p:grpSp>
      <mc:AlternateContent xmlns:mc="http://schemas.openxmlformats.org/markup-compatibility/2006" xmlns:a14="http://schemas.microsoft.com/office/drawing/2010/main">
        <mc:Choice Requires="a14">
          <p:sp>
            <p:nvSpPr>
              <p:cNvPr id="41" name="TextBox 8">
                <a:extLst>
                  <a:ext uri="{FF2B5EF4-FFF2-40B4-BE49-F238E27FC236}">
                    <a16:creationId xmlns:a16="http://schemas.microsoft.com/office/drawing/2014/main" id="{1EB9955E-2B5B-BF05-9B38-A255084D0A21}"/>
                  </a:ext>
                </a:extLst>
              </p:cNvPr>
              <p:cNvSpPr txBox="1"/>
              <p:nvPr/>
            </p:nvSpPr>
            <p:spPr>
              <a:xfrm>
                <a:off x="4280819" y="3839225"/>
                <a:ext cx="3194224" cy="1877437"/>
              </a:xfrm>
              <a:prstGeom prst="rect">
                <a:avLst/>
              </a:prstGeom>
              <a:noFill/>
            </p:spPr>
            <p:txBody>
              <a:bodyPr wrap="square">
                <a:spAutoFit/>
              </a:bodyPr>
              <a:lstStyle/>
              <a:p>
                <a:pPr algn="ctr">
                  <a:buClr>
                    <a:srgbClr val="FF0000"/>
                  </a:buClr>
                </a:pPr>
                <a:r>
                  <a:rPr lang="it-IT" sz="1400" b="0" dirty="0">
                    <a:solidFill>
                      <a:srgbClr val="FF0000"/>
                    </a:solidFill>
                    <a:latin typeface="Calibri" panose="020F0502020204030204" pitchFamily="34" charset="0"/>
                    <a:ea typeface="Calibri" panose="020F0502020204030204" pitchFamily="34" charset="0"/>
                    <a:cs typeface="Calibri" panose="020F0502020204030204" pitchFamily="34" charset="0"/>
                  </a:rPr>
                  <a:t>Coil </a:t>
                </a:r>
                <a:r>
                  <a:rPr lang="it-IT" sz="1400" b="0" dirty="0" err="1">
                    <a:solidFill>
                      <a:srgbClr val="FF0000"/>
                    </a:solidFill>
                    <a:latin typeface="Calibri" panose="020F0502020204030204" pitchFamily="34" charset="0"/>
                    <a:ea typeface="Calibri" panose="020F0502020204030204" pitchFamily="34" charset="0"/>
                    <a:cs typeface="Calibri" panose="020F0502020204030204" pitchFamily="34" charset="0"/>
                  </a:rPr>
                  <a:t>width</a:t>
                </a:r>
                <a:r>
                  <a:rPr lang="it-IT" sz="1400" b="0" dirty="0">
                    <a:solidFill>
                      <a:srgbClr val="FF0000"/>
                    </a:solidFill>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r>
                      <a:rPr lang="it-IT" sz="1400" b="0" i="1" smtClean="0">
                        <a:solidFill>
                          <a:srgbClr val="FF0000"/>
                        </a:solidFill>
                        <a:latin typeface="Cambria Math" panose="02040503050406030204" pitchFamily="18" charset="0"/>
                      </a:rPr>
                      <m:t>10 </m:t>
                    </m:r>
                    <m:r>
                      <a:rPr lang="it-IT" sz="1400" b="0" i="1" smtClean="0">
                        <a:solidFill>
                          <a:srgbClr val="FF0000"/>
                        </a:solidFill>
                        <a:latin typeface="Cambria Math" panose="02040503050406030204" pitchFamily="18" charset="0"/>
                      </a:rPr>
                      <m:t>𝑚𝑚</m:t>
                    </m:r>
                    <m:r>
                      <a:rPr lang="it-IT" sz="1400" b="0" i="1" smtClean="0">
                        <a:solidFill>
                          <a:srgbClr val="FF0000"/>
                        </a:solidFill>
                        <a:latin typeface="Cambria Math" panose="02040503050406030204" pitchFamily="18" charset="0"/>
                      </a:rPr>
                      <m:t>≤</m:t>
                    </m:r>
                    <m:sSub>
                      <m:sSubPr>
                        <m:ctrlPr>
                          <a:rPr lang="it-IT" sz="1400" b="0" i="1" smtClean="0">
                            <a:solidFill>
                              <a:srgbClr val="FF0000"/>
                            </a:solidFill>
                            <a:latin typeface="Cambria Math" panose="02040503050406030204" pitchFamily="18" charset="0"/>
                          </a:rPr>
                        </m:ctrlPr>
                      </m:sSubPr>
                      <m:e>
                        <m:r>
                          <a:rPr lang="it-IT" sz="1400" b="0" i="1" smtClean="0">
                            <a:solidFill>
                              <a:srgbClr val="FF0000"/>
                            </a:solidFill>
                            <a:latin typeface="Cambria Math" panose="02040503050406030204" pitchFamily="18" charset="0"/>
                          </a:rPr>
                          <m:t>𝑤</m:t>
                        </m:r>
                      </m:e>
                      <m:sub>
                        <m:r>
                          <a:rPr lang="it-IT" sz="1400" b="0" i="1" smtClean="0">
                            <a:solidFill>
                              <a:srgbClr val="FF0000"/>
                            </a:solidFill>
                            <a:latin typeface="Cambria Math" panose="02040503050406030204" pitchFamily="18" charset="0"/>
                          </a:rPr>
                          <m:t>𝑐</m:t>
                        </m:r>
                      </m:sub>
                    </m:sSub>
                    <m:r>
                      <a:rPr lang="it-IT" sz="1400" b="0" i="1" smtClean="0">
                        <a:solidFill>
                          <a:srgbClr val="FF0000"/>
                        </a:solidFill>
                        <a:latin typeface="Cambria Math" panose="02040503050406030204" pitchFamily="18" charset="0"/>
                      </a:rPr>
                      <m:t>≤80 </m:t>
                    </m:r>
                    <m:r>
                      <a:rPr lang="it-IT" sz="1400" b="0" i="1" smtClean="0">
                        <a:solidFill>
                          <a:srgbClr val="FF0000"/>
                        </a:solidFill>
                        <a:latin typeface="Cambria Math" panose="02040503050406030204" pitchFamily="18" charset="0"/>
                      </a:rPr>
                      <m:t>𝑚𝑚</m:t>
                    </m:r>
                  </m:oMath>
                </a14:m>
                <a:endParaRPr lang="en-US" sz="1400" b="0" dirty="0">
                  <a:solidFill>
                    <a:srgbClr val="FF0000"/>
                  </a:solidFill>
                  <a:latin typeface="Calibri" panose="020F0502020204030204" pitchFamily="34" charset="0"/>
                </a:endParaRPr>
              </a:p>
              <a:p>
                <a:pPr algn="ctr">
                  <a:buClr>
                    <a:srgbClr val="FF0000"/>
                  </a:buClr>
                </a:pPr>
                <a14:m>
                  <m:oMathPara xmlns:m="http://schemas.openxmlformats.org/officeDocument/2006/math">
                    <m:oMathParaPr>
                      <m:jc m:val="centerGroup"/>
                    </m:oMathParaPr>
                    <m:oMath xmlns:m="http://schemas.openxmlformats.org/officeDocument/2006/math">
                      <m:sSub>
                        <m:sSubPr>
                          <m:ctrlPr>
                            <a:rPr lang="en-US" sz="1200" b="0" i="1" smtClean="0">
                              <a:solidFill>
                                <a:srgbClr val="FF0000"/>
                              </a:solidFill>
                              <a:latin typeface="Cambria Math" panose="02040503050406030204" pitchFamily="18" charset="0"/>
                            </a:rPr>
                          </m:ctrlPr>
                        </m:sSubPr>
                        <m:e>
                          <m:r>
                            <a:rPr lang="en-US" sz="1200" b="0" i="1" smtClean="0">
                              <a:solidFill>
                                <a:srgbClr val="FF0000"/>
                              </a:solidFill>
                              <a:latin typeface="Cambria Math" panose="02040503050406030204" pitchFamily="18" charset="0"/>
                            </a:rPr>
                            <m:t>𝜌</m:t>
                          </m:r>
                        </m:e>
                        <m:sub>
                          <m:r>
                            <a:rPr lang="en-US" sz="1200" b="0" i="1" smtClean="0">
                              <a:solidFill>
                                <a:srgbClr val="FF0000"/>
                              </a:solidFill>
                              <a:latin typeface="Cambria Math" panose="02040503050406030204" pitchFamily="18" charset="0"/>
                            </a:rPr>
                            <m:t>𝑐𝑜𝑖𝑙</m:t>
                          </m:r>
                        </m:sub>
                      </m:sSub>
                      <m:r>
                        <a:rPr lang="en-US" sz="1200" b="0" i="1" smtClean="0">
                          <a:solidFill>
                            <a:srgbClr val="FF0000"/>
                          </a:solidFill>
                          <a:latin typeface="Cambria Math" panose="02040503050406030204" pitchFamily="18" charset="0"/>
                        </a:rPr>
                        <m:t>=8000 </m:t>
                      </m:r>
                      <m:r>
                        <a:rPr lang="en-US" sz="1200" b="0" i="1" smtClean="0">
                          <a:solidFill>
                            <a:srgbClr val="FF0000"/>
                          </a:solidFill>
                          <a:latin typeface="Cambria Math" panose="02040503050406030204" pitchFamily="18" charset="0"/>
                        </a:rPr>
                        <m:t>𝑘𝑔</m:t>
                      </m:r>
                      <m:r>
                        <a:rPr lang="en-US" sz="1200" b="0" i="1" smtClean="0">
                          <a:solidFill>
                            <a:srgbClr val="FF0000"/>
                          </a:solidFill>
                          <a:latin typeface="Cambria Math" panose="02040503050406030204" pitchFamily="18" charset="0"/>
                        </a:rPr>
                        <m:t>/</m:t>
                      </m:r>
                      <m:sSup>
                        <m:sSupPr>
                          <m:ctrlPr>
                            <a:rPr lang="en-US" sz="1200" b="0" i="1" smtClean="0">
                              <a:solidFill>
                                <a:srgbClr val="FF0000"/>
                              </a:solidFill>
                              <a:latin typeface="Cambria Math" panose="02040503050406030204" pitchFamily="18" charset="0"/>
                            </a:rPr>
                          </m:ctrlPr>
                        </m:sSupPr>
                        <m:e>
                          <m:r>
                            <a:rPr lang="en-US" sz="1200" b="0" i="1" smtClean="0">
                              <a:solidFill>
                                <a:srgbClr val="FF0000"/>
                              </a:solidFill>
                              <a:latin typeface="Cambria Math" panose="02040503050406030204" pitchFamily="18" charset="0"/>
                            </a:rPr>
                            <m:t>𝑚</m:t>
                          </m:r>
                        </m:e>
                        <m:sup>
                          <m:r>
                            <a:rPr lang="en-US" sz="1200" b="0" i="1" smtClean="0">
                              <a:solidFill>
                                <a:srgbClr val="FF0000"/>
                              </a:solidFill>
                              <a:latin typeface="Cambria Math" panose="02040503050406030204" pitchFamily="18" charset="0"/>
                            </a:rPr>
                            <m:t>3</m:t>
                          </m:r>
                        </m:sup>
                      </m:sSup>
                    </m:oMath>
                  </m:oMathPara>
                </a14:m>
                <a:endParaRPr lang="en-US" sz="1200" b="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ctr">
                  <a:buClr>
                    <a:srgbClr val="FF0000"/>
                  </a:buClr>
                </a:pPr>
                <a:endParaRPr lang="it-IT" sz="500" b="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ctr">
                  <a:buClr>
                    <a:srgbClr val="FF0000"/>
                  </a:buClr>
                </a:pPr>
                <a:r>
                  <a:rPr lang="it-IT" sz="1400" b="0" dirty="0">
                    <a:solidFill>
                      <a:srgbClr val="848484"/>
                    </a:solidFill>
                    <a:latin typeface="Calibri" panose="020F0502020204030204" pitchFamily="34" charset="0"/>
                    <a:ea typeface="Calibri" panose="020F0502020204030204" pitchFamily="34" charset="0"/>
                    <a:cs typeface="Calibri" panose="020F0502020204030204" pitchFamily="34" charset="0"/>
                  </a:rPr>
                  <a:t>Structures: </a:t>
                </a:r>
                <a14:m>
                  <m:oMath xmlns:m="http://schemas.openxmlformats.org/officeDocument/2006/math">
                    <m:sSub>
                      <m:sSubPr>
                        <m:ctrlPr>
                          <a:rPr lang="it-IT" sz="1400" b="0" i="1" smtClean="0">
                            <a:solidFill>
                              <a:srgbClr val="848484"/>
                            </a:solidFill>
                            <a:latin typeface="Cambria Math" panose="02040503050406030204" pitchFamily="18" charset="0"/>
                          </a:rPr>
                        </m:ctrlPr>
                      </m:sSubPr>
                      <m:e>
                        <m:r>
                          <a:rPr lang="it-IT" sz="1400" b="0" i="1" smtClean="0">
                            <a:solidFill>
                              <a:srgbClr val="848484"/>
                            </a:solidFill>
                            <a:latin typeface="Cambria Math" panose="02040503050406030204" pitchFamily="18" charset="0"/>
                          </a:rPr>
                          <m:t>𝑤</m:t>
                        </m:r>
                      </m:e>
                      <m:sub>
                        <m:r>
                          <a:rPr lang="it-IT" sz="1400" b="0" i="1" smtClean="0">
                            <a:solidFill>
                              <a:srgbClr val="848484"/>
                            </a:solidFill>
                            <a:latin typeface="Cambria Math" panose="02040503050406030204" pitchFamily="18" charset="0"/>
                          </a:rPr>
                          <m:t>𝑠</m:t>
                        </m:r>
                      </m:sub>
                    </m:sSub>
                    <m:r>
                      <a:rPr lang="it-IT" sz="1400" b="0" i="1" smtClean="0">
                        <a:solidFill>
                          <a:srgbClr val="848484"/>
                        </a:solidFill>
                        <a:latin typeface="Cambria Math" panose="02040503050406030204" pitchFamily="18" charset="0"/>
                      </a:rPr>
                      <m:t>≤60 </m:t>
                    </m:r>
                    <m:r>
                      <a:rPr lang="it-IT" sz="1400" b="0" i="1" smtClean="0">
                        <a:solidFill>
                          <a:srgbClr val="848484"/>
                        </a:solidFill>
                        <a:latin typeface="Cambria Math" panose="02040503050406030204" pitchFamily="18" charset="0"/>
                      </a:rPr>
                      <m:t>𝑚𝑚</m:t>
                    </m:r>
                  </m:oMath>
                </a14:m>
                <a:endParaRPr lang="it-IT" sz="1400" dirty="0">
                  <a:solidFill>
                    <a:srgbClr val="848484"/>
                  </a:solidFill>
                  <a:latin typeface="Calibri" panose="020F0502020204030204" pitchFamily="34" charset="0"/>
                  <a:ea typeface="Calibri" panose="020F0502020204030204" pitchFamily="34" charset="0"/>
                  <a:cs typeface="Calibri" panose="020F0502020204030204" pitchFamily="34" charset="0"/>
                </a:endParaRPr>
              </a:p>
              <a:p>
                <a:pPr algn="ctr">
                  <a:buClr>
                    <a:srgbClr val="FF0000"/>
                  </a:buClr>
                </a:pPr>
                <a:r>
                  <a:rPr lang="it-IT" sz="1300" dirty="0">
                    <a:solidFill>
                      <a:srgbClr val="848484"/>
                    </a:solidFill>
                    <a:latin typeface="Calibri" panose="020F0502020204030204" pitchFamily="34" charset="0"/>
                    <a:ea typeface="Calibri" panose="020F0502020204030204" pitchFamily="34" charset="0"/>
                    <a:cs typeface="Calibri" panose="020F0502020204030204" pitchFamily="34" charset="0"/>
                  </a:rPr>
                  <a:t>SS cost: 10 EUR/kg   (HL-LHC)</a:t>
                </a:r>
              </a:p>
              <a:p>
                <a:pPr algn="ctr">
                  <a:buClr>
                    <a:srgbClr val="FF0000"/>
                  </a:buClr>
                </a:pPr>
                <a14:m>
                  <m:oMath xmlns:m="http://schemas.openxmlformats.org/officeDocument/2006/math">
                    <m:sSub>
                      <m:sSubPr>
                        <m:ctrlPr>
                          <a:rPr lang="en-US" sz="1200" b="0" i="1" smtClean="0">
                            <a:solidFill>
                              <a:schemeClr val="bg2">
                                <a:lumMod val="50000"/>
                              </a:schemeClr>
                            </a:solidFill>
                            <a:latin typeface="Cambria Math" panose="02040503050406030204" pitchFamily="18" charset="0"/>
                          </a:rPr>
                        </m:ctrlPr>
                      </m:sSubPr>
                      <m:e>
                        <m:r>
                          <a:rPr lang="en-US" sz="1200" b="0" i="1" smtClean="0">
                            <a:solidFill>
                              <a:schemeClr val="bg2">
                                <a:lumMod val="50000"/>
                              </a:schemeClr>
                            </a:solidFill>
                            <a:latin typeface="Cambria Math" panose="02040503050406030204" pitchFamily="18" charset="0"/>
                          </a:rPr>
                          <m:t>𝜌</m:t>
                        </m:r>
                      </m:e>
                      <m:sub>
                        <m:r>
                          <a:rPr lang="en-US" sz="1200" b="0" i="1" smtClean="0">
                            <a:solidFill>
                              <a:schemeClr val="bg2">
                                <a:lumMod val="50000"/>
                              </a:schemeClr>
                            </a:solidFill>
                            <a:latin typeface="Cambria Math" panose="02040503050406030204" pitchFamily="18" charset="0"/>
                          </a:rPr>
                          <m:t>𝑠𝑠</m:t>
                        </m:r>
                      </m:sub>
                    </m:sSub>
                    <m:r>
                      <a:rPr lang="en-US" sz="1200" b="0" i="1" smtClean="0">
                        <a:solidFill>
                          <a:schemeClr val="bg2">
                            <a:lumMod val="50000"/>
                          </a:schemeClr>
                        </a:solidFill>
                        <a:latin typeface="Cambria Math" panose="02040503050406030204" pitchFamily="18" charset="0"/>
                      </a:rPr>
                      <m:t>=7800 </m:t>
                    </m:r>
                    <m:r>
                      <a:rPr lang="en-US" sz="1200" b="0" i="1" smtClean="0">
                        <a:solidFill>
                          <a:schemeClr val="bg2">
                            <a:lumMod val="50000"/>
                          </a:schemeClr>
                        </a:solidFill>
                        <a:latin typeface="Cambria Math" panose="02040503050406030204" pitchFamily="18" charset="0"/>
                      </a:rPr>
                      <m:t>𝑘𝑔</m:t>
                    </m:r>
                    <m:r>
                      <a:rPr lang="en-US" sz="1200" b="0" i="1" smtClean="0">
                        <a:solidFill>
                          <a:schemeClr val="bg2">
                            <a:lumMod val="50000"/>
                          </a:schemeClr>
                        </a:solidFill>
                        <a:latin typeface="Cambria Math" panose="02040503050406030204" pitchFamily="18" charset="0"/>
                      </a:rPr>
                      <m:t>/</m:t>
                    </m:r>
                    <m:sSup>
                      <m:sSupPr>
                        <m:ctrlPr>
                          <a:rPr lang="en-US" sz="1200" b="0" i="1" smtClean="0">
                            <a:solidFill>
                              <a:schemeClr val="bg2">
                                <a:lumMod val="50000"/>
                              </a:schemeClr>
                            </a:solidFill>
                            <a:latin typeface="Cambria Math" panose="02040503050406030204" pitchFamily="18" charset="0"/>
                          </a:rPr>
                        </m:ctrlPr>
                      </m:sSupPr>
                      <m:e>
                        <m:r>
                          <a:rPr lang="en-US" sz="1200" b="0" i="1" smtClean="0">
                            <a:solidFill>
                              <a:schemeClr val="bg2">
                                <a:lumMod val="50000"/>
                              </a:schemeClr>
                            </a:solidFill>
                            <a:latin typeface="Cambria Math" panose="02040503050406030204" pitchFamily="18" charset="0"/>
                          </a:rPr>
                          <m:t>𝑚</m:t>
                        </m:r>
                      </m:e>
                      <m:sup>
                        <m:r>
                          <a:rPr lang="en-US" sz="1200" b="0" i="1" smtClean="0">
                            <a:solidFill>
                              <a:schemeClr val="bg2">
                                <a:lumMod val="50000"/>
                              </a:schemeClr>
                            </a:solidFill>
                            <a:latin typeface="Cambria Math" panose="02040503050406030204" pitchFamily="18" charset="0"/>
                          </a:rPr>
                          <m:t>3</m:t>
                        </m:r>
                      </m:sup>
                    </m:sSup>
                  </m:oMath>
                </a14:m>
                <a:r>
                  <a:rPr lang="it-IT" sz="12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   </a:t>
                </a:r>
                <a:endParaRPr lang="it-IT" sz="13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endParaRPr>
              </a:p>
              <a:p>
                <a:pPr algn="ctr">
                  <a:buClr>
                    <a:srgbClr val="FF0000"/>
                  </a:buClr>
                </a:pPr>
                <a:endParaRPr lang="it-IT" sz="500" dirty="0">
                  <a:solidFill>
                    <a:srgbClr val="848484"/>
                  </a:solidFill>
                  <a:latin typeface="Calibri" panose="020F0502020204030204" pitchFamily="34" charset="0"/>
                  <a:ea typeface="Calibri" panose="020F0502020204030204" pitchFamily="34" charset="0"/>
                  <a:cs typeface="Calibri" panose="020F0502020204030204" pitchFamily="34" charset="0"/>
                </a:endParaRPr>
              </a:p>
              <a:p>
                <a:pPr algn="ctr">
                  <a:buClr>
                    <a:srgbClr val="FF0000"/>
                  </a:buClr>
                </a:pPr>
                <a:r>
                  <a:rPr lang="it-IT" sz="1400" dirty="0">
                    <a:solidFill>
                      <a:srgbClr val="0000FF"/>
                    </a:solidFill>
                    <a:latin typeface="Calibri" panose="020F0502020204030204" pitchFamily="34" charset="0"/>
                    <a:ea typeface="Calibri" panose="020F0502020204030204" pitchFamily="34" charset="0"/>
                    <a:cs typeface="Calibri" panose="020F0502020204030204" pitchFamily="34" charset="0"/>
                  </a:rPr>
                  <a:t>Iron </a:t>
                </a:r>
                <a:r>
                  <a:rPr lang="it-IT" sz="1400" dirty="0" err="1">
                    <a:solidFill>
                      <a:srgbClr val="0000FF"/>
                    </a:solidFill>
                    <a:latin typeface="Calibri" panose="020F0502020204030204" pitchFamily="34" charset="0"/>
                    <a:ea typeface="Calibri" panose="020F0502020204030204" pitchFamily="34" charset="0"/>
                    <a:cs typeface="Calibri" panose="020F0502020204030204" pitchFamily="34" charset="0"/>
                  </a:rPr>
                  <a:t>yoke</a:t>
                </a:r>
                <a:r>
                  <a:rPr lang="it-IT" sz="1400" dirty="0">
                    <a:solidFill>
                      <a:srgbClr val="0000FF"/>
                    </a:solidFill>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sSub>
                      <m:sSubPr>
                        <m:ctrlPr>
                          <a:rPr lang="it-IT" sz="1400" i="1">
                            <a:solidFill>
                              <a:srgbClr val="0000FF"/>
                            </a:solidFill>
                            <a:latin typeface="Cambria Math" panose="02040503050406030204" pitchFamily="18" charset="0"/>
                          </a:rPr>
                        </m:ctrlPr>
                      </m:sSubPr>
                      <m:e>
                        <m:r>
                          <a:rPr lang="it-IT" sz="1400" i="1">
                            <a:solidFill>
                              <a:srgbClr val="0000FF"/>
                            </a:solidFill>
                            <a:latin typeface="Cambria Math" panose="02040503050406030204" pitchFamily="18" charset="0"/>
                          </a:rPr>
                          <m:t>𝑤</m:t>
                        </m:r>
                      </m:e>
                      <m:sub>
                        <m:r>
                          <a:rPr lang="it-IT" sz="1400" i="1">
                            <a:solidFill>
                              <a:srgbClr val="0000FF"/>
                            </a:solidFill>
                            <a:latin typeface="Cambria Math" panose="02040503050406030204" pitchFamily="18" charset="0"/>
                          </a:rPr>
                          <m:t>𝑖</m:t>
                        </m:r>
                      </m:sub>
                    </m:sSub>
                    <m:r>
                      <a:rPr lang="it-IT" sz="1400" i="1">
                        <a:solidFill>
                          <a:srgbClr val="0000FF"/>
                        </a:solidFill>
                        <a:latin typeface="Cambria Math" panose="02040503050406030204" pitchFamily="18" charset="0"/>
                      </a:rPr>
                      <m:t>≤350 </m:t>
                    </m:r>
                    <m:r>
                      <a:rPr lang="it-IT" sz="1400" i="1">
                        <a:solidFill>
                          <a:srgbClr val="0000FF"/>
                        </a:solidFill>
                        <a:latin typeface="Cambria Math" panose="02040503050406030204" pitchFamily="18" charset="0"/>
                      </a:rPr>
                      <m:t>𝑚𝑚</m:t>
                    </m:r>
                  </m:oMath>
                </a14:m>
                <a:endParaRPr lang="it-IT" sz="1400" dirty="0">
                  <a:solidFill>
                    <a:srgbClr val="0000FF"/>
                  </a:solidFill>
                  <a:latin typeface="Calibri" panose="020F0502020204030204" pitchFamily="34" charset="0"/>
                  <a:ea typeface="Calibri" panose="020F0502020204030204" pitchFamily="34" charset="0"/>
                  <a:cs typeface="Calibri" panose="020F0502020204030204" pitchFamily="34" charset="0"/>
                </a:endParaRPr>
              </a:p>
              <a:p>
                <a:pPr algn="ctr">
                  <a:buClr>
                    <a:srgbClr val="FF0000"/>
                  </a:buClr>
                </a:pPr>
                <a:r>
                  <a:rPr lang="it-IT" sz="1300" dirty="0">
                    <a:solidFill>
                      <a:srgbClr val="0000FF"/>
                    </a:solidFill>
                    <a:latin typeface="Calibri" panose="020F0502020204030204" pitchFamily="34" charset="0"/>
                    <a:ea typeface="Calibri" panose="020F0502020204030204" pitchFamily="34" charset="0"/>
                    <a:cs typeface="Calibri" panose="020F0502020204030204" pitchFamily="34" charset="0"/>
                  </a:rPr>
                  <a:t>Fe cost: 8 EUR/kg   (HL-LHC)</a:t>
                </a:r>
              </a:p>
              <a:p>
                <a:pPr algn="ctr">
                  <a:buClr>
                    <a:srgbClr val="FF0000"/>
                  </a:buClr>
                </a:pPr>
                <a14:m>
                  <m:oMathPara xmlns:m="http://schemas.openxmlformats.org/officeDocument/2006/math">
                    <m:oMathParaPr>
                      <m:jc m:val="centerGroup"/>
                    </m:oMathParaPr>
                    <m:oMath xmlns:m="http://schemas.openxmlformats.org/officeDocument/2006/math">
                      <m:sSub>
                        <m:sSubPr>
                          <m:ctrlPr>
                            <a:rPr lang="en-US" sz="1200" b="0" i="1" smtClean="0">
                              <a:solidFill>
                                <a:srgbClr val="0000FF"/>
                              </a:solidFill>
                              <a:latin typeface="Cambria Math" panose="02040503050406030204" pitchFamily="18" charset="0"/>
                            </a:rPr>
                          </m:ctrlPr>
                        </m:sSubPr>
                        <m:e>
                          <m:r>
                            <a:rPr lang="en-US" sz="1200" b="0" i="1" smtClean="0">
                              <a:solidFill>
                                <a:srgbClr val="0000FF"/>
                              </a:solidFill>
                              <a:latin typeface="Cambria Math" panose="02040503050406030204" pitchFamily="18" charset="0"/>
                            </a:rPr>
                            <m:t>𝜌</m:t>
                          </m:r>
                        </m:e>
                        <m:sub>
                          <m:r>
                            <a:rPr lang="en-US" sz="1200" b="0" i="1" smtClean="0">
                              <a:solidFill>
                                <a:srgbClr val="0000FF"/>
                              </a:solidFill>
                              <a:latin typeface="Cambria Math" panose="02040503050406030204" pitchFamily="18" charset="0"/>
                            </a:rPr>
                            <m:t>𝐹𝑒</m:t>
                          </m:r>
                        </m:sub>
                      </m:sSub>
                      <m:r>
                        <a:rPr lang="en-US" sz="1200" b="0" i="1" smtClean="0">
                          <a:solidFill>
                            <a:srgbClr val="0000FF"/>
                          </a:solidFill>
                          <a:latin typeface="Cambria Math" panose="02040503050406030204" pitchFamily="18" charset="0"/>
                        </a:rPr>
                        <m:t>=7800 </m:t>
                      </m:r>
                      <m:r>
                        <a:rPr lang="en-US" sz="1200" b="0" i="1" smtClean="0">
                          <a:solidFill>
                            <a:srgbClr val="0000FF"/>
                          </a:solidFill>
                          <a:latin typeface="Cambria Math" panose="02040503050406030204" pitchFamily="18" charset="0"/>
                        </a:rPr>
                        <m:t>𝑘𝑔</m:t>
                      </m:r>
                      <m:r>
                        <a:rPr lang="en-US" sz="1200" b="0" i="1" smtClean="0">
                          <a:solidFill>
                            <a:srgbClr val="0000FF"/>
                          </a:solidFill>
                          <a:latin typeface="Cambria Math" panose="02040503050406030204" pitchFamily="18" charset="0"/>
                        </a:rPr>
                        <m:t>/</m:t>
                      </m:r>
                      <m:sSup>
                        <m:sSupPr>
                          <m:ctrlPr>
                            <a:rPr lang="en-US" sz="1200" b="0" i="1" smtClean="0">
                              <a:solidFill>
                                <a:srgbClr val="0000FF"/>
                              </a:solidFill>
                              <a:latin typeface="Cambria Math" panose="02040503050406030204" pitchFamily="18" charset="0"/>
                            </a:rPr>
                          </m:ctrlPr>
                        </m:sSupPr>
                        <m:e>
                          <m:r>
                            <a:rPr lang="en-US" sz="1200" b="0" i="1" smtClean="0">
                              <a:solidFill>
                                <a:srgbClr val="0000FF"/>
                              </a:solidFill>
                              <a:latin typeface="Cambria Math" panose="02040503050406030204" pitchFamily="18" charset="0"/>
                            </a:rPr>
                            <m:t>𝑚</m:t>
                          </m:r>
                        </m:e>
                        <m:sup>
                          <m:r>
                            <a:rPr lang="en-US" sz="1200" b="0" i="1" smtClean="0">
                              <a:solidFill>
                                <a:srgbClr val="0000FF"/>
                              </a:solidFill>
                              <a:latin typeface="Cambria Math" panose="02040503050406030204" pitchFamily="18" charset="0"/>
                            </a:rPr>
                            <m:t>3</m:t>
                          </m:r>
                        </m:sup>
                      </m:sSup>
                    </m:oMath>
                  </m:oMathPara>
                </a14:m>
                <a:endParaRPr lang="it-IT" sz="1200" dirty="0">
                  <a:solidFill>
                    <a:srgbClr val="0000FF"/>
                  </a:solidFill>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41" name="TextBox 8">
                <a:extLst>
                  <a:ext uri="{FF2B5EF4-FFF2-40B4-BE49-F238E27FC236}">
                    <a16:creationId xmlns:a16="http://schemas.microsoft.com/office/drawing/2014/main" id="{1EB9955E-2B5B-BF05-9B38-A255084D0A21}"/>
                  </a:ext>
                </a:extLst>
              </p:cNvPr>
              <p:cNvSpPr txBox="1">
                <a:spLocks noRot="1" noChangeAspect="1" noMove="1" noResize="1" noEditPoints="1" noAdjustHandles="1" noChangeArrowheads="1" noChangeShapeType="1" noTextEdit="1"/>
              </p:cNvSpPr>
              <p:nvPr/>
            </p:nvSpPr>
            <p:spPr>
              <a:xfrm>
                <a:off x="4280819" y="3839225"/>
                <a:ext cx="3194224" cy="1877437"/>
              </a:xfrm>
              <a:prstGeom prst="rect">
                <a:avLst/>
              </a:prstGeom>
              <a:blipFill>
                <a:blip r:embed="rId7"/>
                <a:stretch>
                  <a:fillRect t="-649"/>
                </a:stretch>
              </a:blipFill>
            </p:spPr>
            <p:txBody>
              <a:bodyPr/>
              <a:lstStyle/>
              <a:p>
                <a:r>
                  <a:rPr lang="en-GB">
                    <a:noFill/>
                  </a:rPr>
                  <a:t> </a:t>
                </a:r>
              </a:p>
            </p:txBody>
          </p:sp>
        </mc:Fallback>
      </mc:AlternateContent>
      <p:cxnSp>
        <p:nvCxnSpPr>
          <p:cNvPr id="42" name="Connettore 2 22">
            <a:extLst>
              <a:ext uri="{FF2B5EF4-FFF2-40B4-BE49-F238E27FC236}">
                <a16:creationId xmlns:a16="http://schemas.microsoft.com/office/drawing/2014/main" id="{34546EAC-AD69-C971-AA5F-901FD413DB42}"/>
              </a:ext>
            </a:extLst>
          </p:cNvPr>
          <p:cNvCxnSpPr>
            <a:cxnSpLocks/>
          </p:cNvCxnSpPr>
          <p:nvPr/>
        </p:nvCxnSpPr>
        <p:spPr>
          <a:xfrm flipH="1" flipV="1">
            <a:off x="6496131" y="3443245"/>
            <a:ext cx="191892" cy="4347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3" name="Connettore 2 24">
            <a:extLst>
              <a:ext uri="{FF2B5EF4-FFF2-40B4-BE49-F238E27FC236}">
                <a16:creationId xmlns:a16="http://schemas.microsoft.com/office/drawing/2014/main" id="{01DD72B9-85E1-5B8E-4B88-BBB7AA8C126C}"/>
              </a:ext>
            </a:extLst>
          </p:cNvPr>
          <p:cNvCxnSpPr>
            <a:cxnSpLocks/>
          </p:cNvCxnSpPr>
          <p:nvPr/>
        </p:nvCxnSpPr>
        <p:spPr>
          <a:xfrm flipH="1" flipV="1">
            <a:off x="5171179" y="3324156"/>
            <a:ext cx="324913" cy="54639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aphicFrame>
        <p:nvGraphicFramePr>
          <p:cNvPr id="44" name="Table 43">
            <a:extLst>
              <a:ext uri="{FF2B5EF4-FFF2-40B4-BE49-F238E27FC236}">
                <a16:creationId xmlns:a16="http://schemas.microsoft.com/office/drawing/2014/main" id="{82522919-BB86-FE56-6AE8-5B1134208D56}"/>
              </a:ext>
            </a:extLst>
          </p:cNvPr>
          <p:cNvGraphicFramePr>
            <a:graphicFrameLocks noGrp="1"/>
          </p:cNvGraphicFramePr>
          <p:nvPr/>
        </p:nvGraphicFramePr>
        <p:xfrm>
          <a:off x="7365316" y="3531933"/>
          <a:ext cx="4743578" cy="914400"/>
        </p:xfrm>
        <a:graphic>
          <a:graphicData uri="http://schemas.openxmlformats.org/drawingml/2006/table">
            <a:tbl>
              <a:tblPr firstRow="1" bandRow="1">
                <a:tableStyleId>{5C22544A-7EE6-4342-B048-85BDC9FD1C3A}</a:tableStyleId>
              </a:tblPr>
              <a:tblGrid>
                <a:gridCol w="923608">
                  <a:extLst>
                    <a:ext uri="{9D8B030D-6E8A-4147-A177-3AD203B41FA5}">
                      <a16:colId xmlns:a16="http://schemas.microsoft.com/office/drawing/2014/main" val="1283212972"/>
                    </a:ext>
                  </a:extLst>
                </a:gridCol>
                <a:gridCol w="1443673">
                  <a:extLst>
                    <a:ext uri="{9D8B030D-6E8A-4147-A177-3AD203B41FA5}">
                      <a16:colId xmlns:a16="http://schemas.microsoft.com/office/drawing/2014/main" val="3300600104"/>
                    </a:ext>
                  </a:extLst>
                </a:gridCol>
                <a:gridCol w="2376297">
                  <a:extLst>
                    <a:ext uri="{9D8B030D-6E8A-4147-A177-3AD203B41FA5}">
                      <a16:colId xmlns:a16="http://schemas.microsoft.com/office/drawing/2014/main" val="1987542376"/>
                    </a:ext>
                  </a:extLst>
                </a:gridCol>
              </a:tblGrid>
              <a:tr h="240339">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Materials</a:t>
                      </a:r>
                      <a:endParaRPr lang="en-GB" sz="1400" dirty="0">
                        <a:latin typeface="Calibri" panose="020F0502020204030204" pitchFamily="34" charset="0"/>
                        <a:ea typeface="Calibri" panose="020F0502020204030204" pitchFamily="34" charset="0"/>
                        <a:cs typeface="Calibri" panose="020F0502020204030204" pitchFamily="34" charset="0"/>
                      </a:endParaRPr>
                    </a:p>
                  </a:txBody>
                  <a:tcPr>
                    <a:solidFill>
                      <a:srgbClr val="1346C7"/>
                    </a:solidFill>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SC cost [EUR/kg]</a:t>
                      </a:r>
                      <a:endParaRPr lang="en-GB" sz="1400" dirty="0">
                        <a:latin typeface="Calibri" panose="020F0502020204030204" pitchFamily="34" charset="0"/>
                        <a:ea typeface="Calibri" panose="020F0502020204030204" pitchFamily="34" charset="0"/>
                        <a:cs typeface="Calibri" panose="020F0502020204030204" pitchFamily="34" charset="0"/>
                      </a:endParaRPr>
                    </a:p>
                  </a:txBody>
                  <a:tcPr>
                    <a:solidFill>
                      <a:srgbClr val="1346C7"/>
                    </a:solidFill>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Aspirational SC cost [EUR/kg]</a:t>
                      </a:r>
                      <a:endParaRPr lang="en-GB" sz="1400" dirty="0">
                        <a:latin typeface="Calibri" panose="020F0502020204030204" pitchFamily="34" charset="0"/>
                        <a:ea typeface="Calibri" panose="020F0502020204030204" pitchFamily="34" charset="0"/>
                        <a:cs typeface="Calibri" panose="020F0502020204030204" pitchFamily="34" charset="0"/>
                      </a:endParaRPr>
                    </a:p>
                  </a:txBody>
                  <a:tcPr>
                    <a:solidFill>
                      <a:srgbClr val="1346C7"/>
                    </a:solidFill>
                  </a:tcPr>
                </a:tc>
                <a:extLst>
                  <a:ext uri="{0D108BD9-81ED-4DB2-BD59-A6C34878D82A}">
                    <a16:rowId xmlns:a16="http://schemas.microsoft.com/office/drawing/2014/main" val="766179709"/>
                  </a:ext>
                </a:extLst>
              </a:tr>
              <a:tr h="240339">
                <a:tc>
                  <a:txBody>
                    <a:bodyPr/>
                    <a:lstStyle/>
                    <a:p>
                      <a:r>
                        <a:rPr lang="en-US" sz="1400" b="1" dirty="0">
                          <a:latin typeface="Calibri" panose="020F0502020204030204" pitchFamily="34" charset="0"/>
                          <a:ea typeface="Calibri" panose="020F0502020204030204" pitchFamily="34" charset="0"/>
                          <a:cs typeface="Calibri" panose="020F0502020204030204" pitchFamily="34" charset="0"/>
                        </a:rPr>
                        <a:t>Nb</a:t>
                      </a:r>
                      <a:r>
                        <a:rPr lang="en-US" sz="1400" b="1" baseline="-25000" dirty="0">
                          <a:latin typeface="Calibri" panose="020F0502020204030204" pitchFamily="34" charset="0"/>
                          <a:ea typeface="Calibri" panose="020F0502020204030204" pitchFamily="34" charset="0"/>
                          <a:cs typeface="Calibri" panose="020F0502020204030204" pitchFamily="34" charset="0"/>
                        </a:rPr>
                        <a:t>3</a:t>
                      </a:r>
                      <a:r>
                        <a:rPr lang="en-US" sz="1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Sn</a:t>
                      </a:r>
                      <a:endParaRPr lang="en-GB" sz="1400" b="1" dirty="0">
                        <a:latin typeface="Calibri" panose="020F0502020204030204" pitchFamily="34" charset="0"/>
                        <a:ea typeface="Calibri" panose="020F0502020204030204" pitchFamily="34" charset="0"/>
                        <a:cs typeface="Calibri" panose="020F0502020204030204" pitchFamily="34" charset="0"/>
                      </a:endParaRPr>
                    </a:p>
                  </a:txBody>
                  <a:tcPr>
                    <a:solidFill>
                      <a:srgbClr val="FC354C">
                        <a:alpha val="50196"/>
                      </a:srgbClr>
                    </a:solidFill>
                  </a:tcPr>
                </a:tc>
                <a:tc>
                  <a:txBody>
                    <a:bodyPr/>
                    <a:lstStyle/>
                    <a:p>
                      <a:pPr algn="ctr"/>
                      <a:r>
                        <a:rPr lang="en-US" sz="1400" dirty="0">
                          <a:solidFill>
                            <a:schemeClr val="tx1"/>
                          </a:solidFill>
                          <a:latin typeface="Calibri" panose="020F0502020204030204" pitchFamily="34" charset="0"/>
                          <a:ea typeface="Calibri" panose="020F0502020204030204" pitchFamily="34" charset="0"/>
                          <a:cs typeface="Calibri" panose="020F0502020204030204" pitchFamily="34" charset="0"/>
                        </a:rPr>
                        <a:t>2000</a:t>
                      </a:r>
                      <a:endParaRPr lang="en-GB" sz="1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1400" dirty="0">
                          <a:solidFill>
                            <a:srgbClr val="FF0000"/>
                          </a:solidFill>
                          <a:latin typeface="Calibri" panose="020F0502020204030204" pitchFamily="34" charset="0"/>
                          <a:ea typeface="Calibri" panose="020F0502020204030204" pitchFamily="34" charset="0"/>
                          <a:cs typeface="Calibri" panose="020F0502020204030204" pitchFamily="34" charset="0"/>
                        </a:rPr>
                        <a:t>700 (FCC </a:t>
                      </a:r>
                      <a:r>
                        <a:rPr lang="en-US" sz="1400">
                          <a:solidFill>
                            <a:srgbClr val="FF0000"/>
                          </a:solidFill>
                          <a:latin typeface="Calibri" panose="020F0502020204030204" pitchFamily="34" charset="0"/>
                          <a:ea typeface="Calibri" panose="020F0502020204030204" pitchFamily="34" charset="0"/>
                          <a:cs typeface="Calibri" panose="020F0502020204030204" pitchFamily="34" charset="0"/>
                        </a:rPr>
                        <a:t>target)*</a:t>
                      </a:r>
                      <a:endParaRPr lang="en-GB" sz="1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827453802"/>
                  </a:ext>
                </a:extLst>
              </a:tr>
              <a:tr h="240339">
                <a:tc>
                  <a:txBody>
                    <a:bodyPr/>
                    <a:lstStyle/>
                    <a:p>
                      <a:r>
                        <a:rPr lang="en-US" sz="1400" b="1" dirty="0">
                          <a:latin typeface="Calibri" panose="020F0502020204030204" pitchFamily="34" charset="0"/>
                          <a:ea typeface="Calibri" panose="020F0502020204030204" pitchFamily="34" charset="0"/>
                          <a:cs typeface="Calibri" panose="020F0502020204030204" pitchFamily="34" charset="0"/>
                        </a:rPr>
                        <a:t>ReBCO</a:t>
                      </a:r>
                      <a:endParaRPr lang="en-GB" sz="1400" b="1" dirty="0">
                        <a:latin typeface="Calibri" panose="020F0502020204030204" pitchFamily="34" charset="0"/>
                        <a:ea typeface="Calibri" panose="020F0502020204030204" pitchFamily="34" charset="0"/>
                        <a:cs typeface="Calibri" panose="020F0502020204030204" pitchFamily="34" charset="0"/>
                      </a:endParaRPr>
                    </a:p>
                  </a:txBody>
                  <a:tcPr>
                    <a:solidFill>
                      <a:srgbClr val="FC354C">
                        <a:alpha val="50196"/>
                      </a:srgbClr>
                    </a:solidFill>
                  </a:tcPr>
                </a:tc>
                <a:tc>
                  <a:txBody>
                    <a:bodyPr/>
                    <a:lstStyle/>
                    <a:p>
                      <a:pPr algn="ctr"/>
                      <a:r>
                        <a:rPr lang="en-US" sz="1400" dirty="0">
                          <a:solidFill>
                            <a:schemeClr val="tx1"/>
                          </a:solidFill>
                          <a:latin typeface="Calibri" panose="020F0502020204030204" pitchFamily="34" charset="0"/>
                          <a:ea typeface="Calibri" panose="020F0502020204030204" pitchFamily="34" charset="0"/>
                          <a:cs typeface="Calibri" panose="020F0502020204030204" pitchFamily="34" charset="0"/>
                        </a:rPr>
                        <a:t>8000</a:t>
                      </a:r>
                      <a:endParaRPr lang="en-GB" sz="1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1400" dirty="0">
                          <a:solidFill>
                            <a:srgbClr val="FF0000"/>
                          </a:solidFill>
                          <a:latin typeface="Calibri" panose="020F0502020204030204" pitchFamily="34" charset="0"/>
                          <a:ea typeface="Calibri" panose="020F0502020204030204" pitchFamily="34" charset="0"/>
                          <a:cs typeface="Calibri" panose="020F0502020204030204" pitchFamily="34" charset="0"/>
                        </a:rPr>
                        <a:t>2500 (realistic </a:t>
                      </a:r>
                      <a:r>
                        <a:rPr lang="en-US" sz="1400">
                          <a:solidFill>
                            <a:srgbClr val="FF0000"/>
                          </a:solidFill>
                          <a:latin typeface="Calibri" panose="020F0502020204030204" pitchFamily="34" charset="0"/>
                          <a:ea typeface="Calibri" panose="020F0502020204030204" pitchFamily="34" charset="0"/>
                          <a:cs typeface="Calibri" panose="020F0502020204030204" pitchFamily="34" charset="0"/>
                        </a:rPr>
                        <a:t>projection)**</a:t>
                      </a:r>
                      <a:endParaRPr lang="en-GB" sz="1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19311380"/>
                  </a:ext>
                </a:extLst>
              </a:tr>
            </a:tbl>
          </a:graphicData>
        </a:graphic>
      </p:graphicFrame>
      <p:sp>
        <p:nvSpPr>
          <p:cNvPr id="45" name="TextBox 89">
            <a:extLst>
              <a:ext uri="{FF2B5EF4-FFF2-40B4-BE49-F238E27FC236}">
                <a16:creationId xmlns:a16="http://schemas.microsoft.com/office/drawing/2014/main" id="{7F6AAA3E-A16D-E940-BBDA-CB285CAB790D}"/>
              </a:ext>
            </a:extLst>
          </p:cNvPr>
          <p:cNvSpPr txBox="1"/>
          <p:nvPr/>
        </p:nvSpPr>
        <p:spPr>
          <a:xfrm>
            <a:off x="7274439" y="5286424"/>
            <a:ext cx="3915649" cy="646331"/>
          </a:xfrm>
          <a:prstGeom prst="rect">
            <a:avLst/>
          </a:prstGeom>
          <a:noFill/>
          <a:ln>
            <a:solidFill>
              <a:schemeClr val="tx1"/>
            </a:solidFill>
          </a:ln>
        </p:spPr>
        <p:txBody>
          <a:bodyPr wrap="square">
            <a:spAutoFit/>
          </a:bodyPr>
          <a:lstStyle/>
          <a:p>
            <a:pPr algn="ctr"/>
            <a:r>
              <a:rPr lang="en-US" altLang="en-US" b="1" dirty="0">
                <a:latin typeface="Calibri" panose="020F0502020204030204" pitchFamily="34" charset="0"/>
                <a:ea typeface="Calibri" panose="020F0502020204030204" pitchFamily="34" charset="0"/>
                <a:cs typeface="Calibri" panose="020F0502020204030204" pitchFamily="34" charset="0"/>
              </a:rPr>
              <a:t>The maximum total cost of the magnet is the same for both materials.</a:t>
            </a:r>
            <a:endParaRPr lang="en-US" b="1" i="1" dirty="0">
              <a:latin typeface="Calibri" panose="020F0502020204030204" pitchFamily="34" charset="0"/>
              <a:ea typeface="Calibri" panose="020F0502020204030204" pitchFamily="34" charset="0"/>
              <a:cs typeface="Calibri" panose="020F0502020204030204" pitchFamily="34" charset="0"/>
            </a:endParaRPr>
          </a:p>
        </p:txBody>
      </p:sp>
      <p:sp>
        <p:nvSpPr>
          <p:cNvPr id="46" name="CasellaDiTesto 12">
            <a:extLst>
              <a:ext uri="{FF2B5EF4-FFF2-40B4-BE49-F238E27FC236}">
                <a16:creationId xmlns:a16="http://schemas.microsoft.com/office/drawing/2014/main" id="{A1A10A52-917F-5800-A4D3-CBB70AE069D3}"/>
              </a:ext>
            </a:extLst>
          </p:cNvPr>
          <p:cNvSpPr txBox="1"/>
          <p:nvPr/>
        </p:nvSpPr>
        <p:spPr>
          <a:xfrm>
            <a:off x="8591811" y="4508639"/>
            <a:ext cx="3457059" cy="646331"/>
          </a:xfrm>
          <a:prstGeom prst="rect">
            <a:avLst/>
          </a:prstGeom>
          <a:noFill/>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r>
              <a:rPr lang="en-GB" sz="1200" dirty="0">
                <a:latin typeface="Calibri" panose="020F0502020204030204" pitchFamily="34" charset="0"/>
                <a:cs typeface="Calibri" panose="020F0502020204030204" pitchFamily="34" charset="0"/>
              </a:rPr>
              <a:t>** 50 </a:t>
            </a:r>
            <a:r>
              <a:rPr lang="it-IT" sz="1200" dirty="0"/>
              <a:t>€</a:t>
            </a:r>
            <a:r>
              <a:rPr lang="en-GB" sz="1200" dirty="0">
                <a:latin typeface="Calibri" panose="020F0502020204030204" pitchFamily="34" charset="0"/>
                <a:cs typeface="Calibri" panose="020F0502020204030204" pitchFamily="34" charset="0"/>
              </a:rPr>
              <a:t>/</a:t>
            </a:r>
            <a:r>
              <a:rPr lang="en-GB" sz="1200" dirty="0" err="1">
                <a:latin typeface="Calibri" panose="020F0502020204030204" pitchFamily="34" charset="0"/>
                <a:cs typeface="Calibri" panose="020F0502020204030204" pitchFamily="34" charset="0"/>
              </a:rPr>
              <a:t>kAm</a:t>
            </a:r>
            <a:r>
              <a:rPr lang="en-GB" sz="1200" dirty="0">
                <a:latin typeface="Calibri" panose="020F0502020204030204" pitchFamily="34" charset="0"/>
                <a:cs typeface="Calibri" panose="020F0502020204030204" pitchFamily="34" charset="0"/>
              </a:rPr>
              <a:t>: 1/3 of today prize (150</a:t>
            </a:r>
            <a:r>
              <a:rPr lang="it-IT" sz="1200" dirty="0"/>
              <a:t>€</a:t>
            </a:r>
            <a:r>
              <a:rPr lang="en-GB" sz="1200" dirty="0">
                <a:latin typeface="Calibri" panose="020F0502020204030204" pitchFamily="34" charset="0"/>
                <a:cs typeface="Calibri" panose="020F0502020204030204" pitchFamily="34" charset="0"/>
              </a:rPr>
              <a:t>/</a:t>
            </a:r>
            <a:r>
              <a:rPr lang="en-GB" sz="1200" dirty="0" err="1">
                <a:latin typeface="Calibri" panose="020F0502020204030204" pitchFamily="34" charset="0"/>
                <a:cs typeface="Calibri" panose="020F0502020204030204" pitchFamily="34" charset="0"/>
              </a:rPr>
              <a:t>kAm</a:t>
            </a:r>
            <a:r>
              <a:rPr lang="en-GB" sz="1200" dirty="0">
                <a:latin typeface="Calibri" panose="020F0502020204030204" pitchFamily="34" charset="0"/>
                <a:cs typeface="Calibri" panose="020F0502020204030204" pitchFamily="34" charset="0"/>
              </a:rPr>
              <a:t>)</a:t>
            </a:r>
          </a:p>
          <a:p>
            <a:pPr lvl="1"/>
            <a:r>
              <a:rPr lang="en-GB" sz="1200" dirty="0">
                <a:latin typeface="Calibri" panose="020F0502020204030204" pitchFamily="34" charset="0"/>
                <a:cs typeface="Calibri" panose="020F0502020204030204" pitchFamily="34" charset="0"/>
              </a:rPr>
              <a:t>Also based on projection of ref </a:t>
            </a:r>
          </a:p>
          <a:p>
            <a:pPr lvl="1"/>
            <a:r>
              <a:rPr lang="en-GB" sz="1200" dirty="0">
                <a:latin typeface="Calibri" panose="020F0502020204030204" pitchFamily="34" charset="0"/>
                <a:cs typeface="Calibri" panose="020F0502020204030204" pitchFamily="34" charset="0"/>
              </a:rPr>
              <a:t>A. </a:t>
            </a:r>
            <a:r>
              <a:rPr lang="en-GB" sz="1200" dirty="0" err="1">
                <a:latin typeface="Calibri" panose="020F0502020204030204" pitchFamily="34" charset="0"/>
                <a:cs typeface="Calibri" panose="020F0502020204030204" pitchFamily="34" charset="0"/>
              </a:rPr>
              <a:t>Molodyk</a:t>
            </a:r>
            <a:r>
              <a:rPr lang="en-GB" sz="1200" dirty="0">
                <a:latin typeface="Calibri" panose="020F0502020204030204" pitchFamily="34" charset="0"/>
                <a:cs typeface="Calibri" panose="020F0502020204030204" pitchFamily="34" charset="0"/>
              </a:rPr>
              <a:t> and C. </a:t>
            </a:r>
            <a:r>
              <a:rPr lang="en-GB" sz="1200" dirty="0" err="1">
                <a:latin typeface="Calibri" panose="020F0502020204030204" pitchFamily="34" charset="0"/>
                <a:cs typeface="Calibri" panose="020F0502020204030204" pitchFamily="34" charset="0"/>
              </a:rPr>
              <a:t>Larbalestier</a:t>
            </a:r>
            <a:r>
              <a:rPr lang="en-GB" sz="1200" dirty="0">
                <a:latin typeface="Calibri" panose="020F0502020204030204" pitchFamily="34" charset="0"/>
                <a:cs typeface="Calibri" panose="020F0502020204030204" pitchFamily="34" charset="0"/>
              </a:rPr>
              <a:t>, Science, 2023</a:t>
            </a:r>
          </a:p>
        </p:txBody>
      </p:sp>
      <p:sp>
        <p:nvSpPr>
          <p:cNvPr id="47" name="CasellaDiTesto 11">
            <a:extLst>
              <a:ext uri="{FF2B5EF4-FFF2-40B4-BE49-F238E27FC236}">
                <a16:creationId xmlns:a16="http://schemas.microsoft.com/office/drawing/2014/main" id="{DCF86288-7EE0-D5DC-EA6D-7704AAB823C8}"/>
              </a:ext>
            </a:extLst>
          </p:cNvPr>
          <p:cNvSpPr txBox="1"/>
          <p:nvPr/>
        </p:nvSpPr>
        <p:spPr>
          <a:xfrm>
            <a:off x="7854793" y="4499456"/>
            <a:ext cx="1127318" cy="646331"/>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t>* 7</a:t>
            </a:r>
            <a:r>
              <a:rPr lang="it-IT" sz="1200" dirty="0"/>
              <a:t>€</a:t>
            </a:r>
            <a:r>
              <a:rPr lang="en-GB" sz="1200" dirty="0">
                <a:latin typeface="Calibri" panose="020F0502020204030204" pitchFamily="34" charset="0"/>
                <a:cs typeface="Calibri" panose="020F0502020204030204" pitchFamily="34" charset="0"/>
              </a:rPr>
              <a:t>/</a:t>
            </a:r>
            <a:r>
              <a:rPr lang="en-GB" sz="1200" dirty="0" err="1">
                <a:latin typeface="Calibri" panose="020F0502020204030204" pitchFamily="34" charset="0"/>
                <a:cs typeface="Calibri" panose="020F0502020204030204" pitchFamily="34" charset="0"/>
              </a:rPr>
              <a:t>kAm</a:t>
            </a:r>
            <a:r>
              <a:rPr lang="en-GB" sz="1200" dirty="0">
                <a:latin typeface="Calibri" panose="020F0502020204030204" pitchFamily="34" charset="0"/>
                <a:cs typeface="Calibri" panose="020F0502020204030204" pitchFamily="34" charset="0"/>
              </a:rPr>
              <a:t>, </a:t>
            </a:r>
            <a:r>
              <a:rPr lang="en-GB" sz="1200" dirty="0"/>
              <a:t>FCC target 5</a:t>
            </a:r>
            <a:r>
              <a:rPr lang="it-IT" sz="1200" dirty="0"/>
              <a:t>€</a:t>
            </a:r>
            <a:r>
              <a:rPr lang="en-GB" sz="1200" dirty="0">
                <a:latin typeface="Calibri" panose="020F0502020204030204" pitchFamily="34" charset="0"/>
                <a:cs typeface="Calibri" panose="020F0502020204030204" pitchFamily="34" charset="0"/>
              </a:rPr>
              <a:t>/</a:t>
            </a:r>
            <a:r>
              <a:rPr lang="en-GB" sz="1200" dirty="0" err="1">
                <a:latin typeface="Calibri" panose="020F0502020204030204" pitchFamily="34" charset="0"/>
                <a:cs typeface="Calibri" panose="020F0502020204030204" pitchFamily="34" charset="0"/>
              </a:rPr>
              <a:t>kAm</a:t>
            </a:r>
            <a:r>
              <a:rPr lang="en-GB" sz="1200" dirty="0"/>
              <a:t> </a:t>
            </a:r>
          </a:p>
        </p:txBody>
      </p:sp>
    </p:spTree>
    <p:extLst>
      <p:ext uri="{BB962C8B-B14F-4D97-AF65-F5344CB8AC3E}">
        <p14:creationId xmlns:p14="http://schemas.microsoft.com/office/powerpoint/2010/main" val="405927775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59311</TotalTime>
  <Words>3042</Words>
  <Application>Microsoft Office PowerPoint</Application>
  <PresentationFormat>Widescreen</PresentationFormat>
  <Paragraphs>450</Paragraphs>
  <Slides>25</Slides>
  <Notes>3</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25</vt:i4>
      </vt:variant>
    </vt:vector>
  </HeadingPairs>
  <TitlesOfParts>
    <vt:vector size="32" baseType="lpstr">
      <vt:lpstr>Arial</vt:lpstr>
      <vt:lpstr>Arial Narrow</vt:lpstr>
      <vt:lpstr>Calibri</vt:lpstr>
      <vt:lpstr>Cambria Math</vt:lpstr>
      <vt:lpstr>Titillium Lt</vt:lpstr>
      <vt:lpstr>Wingdings</vt:lpstr>
      <vt:lpstr>Tema di Office</vt:lpstr>
      <vt:lpstr>Presentazione standard di PowerPoint</vt:lpstr>
      <vt:lpstr>The Muon Collider Complex</vt:lpstr>
      <vt:lpstr>Introduction on SC magnets</vt:lpstr>
      <vt:lpstr>Collider Magnets Requirements</vt:lpstr>
      <vt:lpstr>Collider Magnets Requirements</vt:lpstr>
      <vt:lpstr>Introduction to A-B plots</vt:lpstr>
      <vt:lpstr>Introduction to A-B plots</vt:lpstr>
      <vt:lpstr>Method and Assumptions</vt:lpstr>
      <vt:lpstr>Method and Assumptions</vt:lpstr>
      <vt:lpstr>Method and Assumptions</vt:lpstr>
      <vt:lpstr>Method and Assumptions</vt:lpstr>
      <vt:lpstr>Method and Assumptions</vt:lpstr>
      <vt:lpstr>Dipoles A-B Plots</vt:lpstr>
      <vt:lpstr>HTS ARC dipoles A-B plots</vt:lpstr>
      <vt:lpstr>Quadrupoles A-G Plots</vt:lpstr>
      <vt:lpstr>HTS ARC quadrupoles A-G Plots</vt:lpstr>
      <vt:lpstr>HTS FF quadrupoles A-G Plots</vt:lpstr>
      <vt:lpstr>FEM Crosscheck for Stress Curves</vt:lpstr>
      <vt:lpstr>Combined Function Magnet</vt:lpstr>
      <vt:lpstr>Combined Function Magnet</vt:lpstr>
      <vt:lpstr>Conclusions</vt:lpstr>
      <vt:lpstr>Presentazione standard di PowerPoint</vt:lpstr>
      <vt:lpstr>Presentazione standard di PowerPoint</vt:lpstr>
      <vt:lpstr>HTS dipole A-B Plots</vt:lpstr>
      <vt:lpstr>HTS quadrupole A-B Plots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MuColl WP7 – task 4 Collider Complex</dc:title>
  <dc:creator>BARBARA CAIFFI</dc:creator>
  <cp:lastModifiedBy>Daniel Novelli</cp:lastModifiedBy>
  <cp:revision>442</cp:revision>
  <dcterms:created xsi:type="dcterms:W3CDTF">2022-09-13T13:16:53Z</dcterms:created>
  <dcterms:modified xsi:type="dcterms:W3CDTF">2024-12-04T10:13:26Z</dcterms:modified>
</cp:coreProperties>
</file>