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6" r:id="rId2"/>
    <p:sldId id="288" r:id="rId3"/>
    <p:sldId id="290" r:id="rId4"/>
    <p:sldId id="293" r:id="rId5"/>
    <p:sldId id="292" r:id="rId6"/>
    <p:sldId id="294" r:id="rId7"/>
    <p:sldId id="295" r:id="rId8"/>
    <p:sldId id="298" r:id="rId9"/>
    <p:sldId id="300" r:id="rId10"/>
    <p:sldId id="301" r:id="rId11"/>
    <p:sldId id="297" r:id="rId12"/>
    <p:sldId id="305" r:id="rId13"/>
    <p:sldId id="302" r:id="rId14"/>
    <p:sldId id="303" r:id="rId15"/>
    <p:sldId id="306" r:id="rId16"/>
    <p:sldId id="308" r:id="rId17"/>
    <p:sldId id="304" r:id="rId18"/>
    <p:sldId id="307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646"/>
    <a:srgbClr val="FFB3B3"/>
    <a:srgbClr val="CE395F"/>
    <a:srgbClr val="FD3545"/>
    <a:srgbClr val="1B44C1"/>
    <a:srgbClr val="FF3442"/>
    <a:srgbClr val="1445C5"/>
    <a:srgbClr val="7D3F89"/>
    <a:srgbClr val="C63B64"/>
    <a:srgbClr val="923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20" autoAdjust="0"/>
    <p:restoredTop sz="95255" autoAdjust="0"/>
  </p:normalViewPr>
  <p:slideViewPr>
    <p:cSldViewPr snapToGrid="0">
      <p:cViewPr varScale="1">
        <p:scale>
          <a:sx n="82" d="100"/>
          <a:sy n="82" d="100"/>
        </p:scale>
        <p:origin x="8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77" y="8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C2B92D-947C-CDA4-E284-F63D7409D7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7E709-EA03-8857-2077-ADC0C0CD12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D7572-8B58-454D-8CC0-0D6D072DB6D7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74AEA-74B3-12EA-94F3-922A4B45E7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5F817-28FE-A033-1F00-A6B5CE6D31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F7900-8E1F-4AC9-88EB-08F67BC425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1817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57037-5C11-400A-B1BC-D2D3A71A512B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77168-D276-49BF-A8A1-E22D164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56421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7" descr="MUON-SlideGraph-LogoBkgnd2.png">
            <a:extLst>
              <a:ext uri="{FF2B5EF4-FFF2-40B4-BE49-F238E27FC236}">
                <a16:creationId xmlns:a16="http://schemas.microsoft.com/office/drawing/2014/main" id="{CDD86A70-1684-5687-9B24-688C9B63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2242150"/>
            <a:ext cx="12192000" cy="4609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8B7D1FF-1167-D02F-3953-14DC673F7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975" y="1281478"/>
            <a:ext cx="11068050" cy="53123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lang="en-GB" sz="4000" b="1" kern="1200" dirty="0">
                <a:ln w="6350" cap="flat" cmpd="sng">
                  <a:noFill/>
                  <a:prstDash val="solid"/>
                </a:ln>
                <a:gradFill flip="none" rotWithShape="1">
                  <a:gsLst>
                    <a:gs pos="100000">
                      <a:srgbClr val="0043D9"/>
                    </a:gs>
                    <a:gs pos="62000">
                      <a:srgbClr val="6A3E9C"/>
                    </a:gs>
                    <a:gs pos="32000">
                      <a:srgbClr val="B23B71"/>
                    </a:gs>
                    <a:gs pos="0">
                      <a:srgbClr val="FF383E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Dipole Magnet for Collider Ring</a:t>
            </a:r>
            <a:endParaRPr lang="en-GB" dirty="0"/>
          </a:p>
        </p:txBody>
      </p:sp>
      <p:pic>
        <p:nvPicPr>
          <p:cNvPr id="3" name="Picture 7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B3DE4C13-8CF4-69A9-D2CB-F7DA5DA23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02913" y="219069"/>
            <a:ext cx="1935386" cy="579860"/>
          </a:xfrm>
          <a:prstGeom prst="rect">
            <a:avLst/>
          </a:prstGeom>
        </p:spPr>
      </p:pic>
      <p:pic>
        <p:nvPicPr>
          <p:cNvPr id="4" name="Picture 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394605AB-5491-2008-04DD-27ECC142A8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56" y="54534"/>
            <a:ext cx="904827" cy="90893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8" descr="A blue logo with a black background">
            <a:extLst>
              <a:ext uri="{FF2B5EF4-FFF2-40B4-BE49-F238E27FC236}">
                <a16:creationId xmlns:a16="http://schemas.microsoft.com/office/drawing/2014/main" id="{BADB2D3D-940F-A39D-9C79-46EA6DF77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1315" r="20838"/>
          <a:stretch/>
        </p:blipFill>
        <p:spPr>
          <a:xfrm>
            <a:off x="10577269" y="165958"/>
            <a:ext cx="705549" cy="68608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0A8C4EB2-5544-72F5-4C52-FB377A5798C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42" y="241391"/>
            <a:ext cx="1397798" cy="535216"/>
          </a:xfrm>
          <a:prstGeom prst="rect">
            <a:avLst/>
          </a:prstGeom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7EA1ADB6-A14C-78B5-F29A-688F6081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0338" t="16055" r="11693" b="14565"/>
          <a:stretch/>
        </p:blipFill>
        <p:spPr>
          <a:xfrm>
            <a:off x="4974429" y="201559"/>
            <a:ext cx="1092408" cy="614881"/>
          </a:xfrm>
          <a:prstGeom prst="rect">
            <a:avLst/>
          </a:prstGeom>
        </p:spPr>
      </p:pic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3D202FA8-CB82-258A-7460-BFCF8D33E2F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67" y="-99289"/>
            <a:ext cx="1804245" cy="12165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96E343-DF94-1406-B359-92F039080331}"/>
              </a:ext>
            </a:extLst>
          </p:cNvPr>
          <p:cNvSpPr txBox="1"/>
          <p:nvPr userDrawn="1"/>
        </p:nvSpPr>
        <p:spPr>
          <a:xfrm>
            <a:off x="707751" y="2379120"/>
            <a:ext cx="10398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u="sng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b="0" u="sng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Alfonso</a:t>
            </a:r>
            <a:r>
              <a:rPr lang="en-US" sz="1800" b="0" u="sng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Bersani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Bottura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Caiffi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Farinon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Gagno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Mariani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2,4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Mariotto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4,5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Novelli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Pampaloni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0" baseline="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Salmi</a:t>
            </a:r>
            <a:r>
              <a:rPr lang="en-US" sz="1800" b="0" baseline="30000" dirty="0">
                <a:solidFill>
                  <a:schemeClr val="tx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1800" b="0" dirty="0">
              <a:solidFill>
                <a:schemeClr val="tx1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08A2D8-3741-8375-7CD0-7B66A10A8165}"/>
              </a:ext>
            </a:extLst>
          </p:cNvPr>
          <p:cNvSpPr txBox="1"/>
          <p:nvPr userDrawn="1"/>
        </p:nvSpPr>
        <p:spPr>
          <a:xfrm>
            <a:off x="3756299" y="4872779"/>
            <a:ext cx="2434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– Genova </a:t>
            </a:r>
          </a:p>
          <a:p>
            <a:pPr algn="l"/>
            <a:r>
              <a:rPr lang="en-US" sz="1400" b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Sapienza University of Rome</a:t>
            </a:r>
          </a:p>
          <a:p>
            <a:pPr algn="l"/>
            <a:r>
              <a:rPr lang="en-US" sz="1400" b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449D7-88A6-654D-F8C1-18CA8308B78F}"/>
              </a:ext>
            </a:extLst>
          </p:cNvPr>
          <p:cNvSpPr txBox="1"/>
          <p:nvPr userDrawn="1"/>
        </p:nvSpPr>
        <p:spPr>
          <a:xfrm>
            <a:off x="6191250" y="4872779"/>
            <a:ext cx="2434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– Milano </a:t>
            </a:r>
          </a:p>
          <a:p>
            <a:pPr algn="l"/>
            <a:r>
              <a:rPr lang="en-US" sz="1400" b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Milan</a:t>
            </a:r>
          </a:p>
          <a:p>
            <a:pPr algn="l"/>
            <a:r>
              <a:rPr lang="en-US" sz="1400" b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Tampere University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AF3E8AD-9B3C-A353-1F49-3D98A8F24E18}"/>
              </a:ext>
            </a:extLst>
          </p:cNvPr>
          <p:cNvSpPr txBox="1">
            <a:spLocks/>
          </p:cNvSpPr>
          <p:nvPr userDrawn="1"/>
        </p:nvSpPr>
        <p:spPr>
          <a:xfrm>
            <a:off x="214768" y="3753018"/>
            <a:ext cx="11068050" cy="89031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dirty="0">
                <a:ln w="6350" cap="flat" cmpd="sng">
                  <a:noFill/>
                  <a:prstDash val="solid"/>
                </a:ln>
                <a:gradFill flip="none" rotWithShape="1">
                  <a:gsLst>
                    <a:gs pos="100000">
                      <a:srgbClr val="0043D9"/>
                    </a:gs>
                    <a:gs pos="62000">
                      <a:srgbClr val="6A3E9C"/>
                    </a:gs>
                    <a:gs pos="32000">
                      <a:srgbClr val="B23B71"/>
                    </a:gs>
                    <a:gs pos="0">
                      <a:srgbClr val="FF383E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z="2400" dirty="0">
                <a:gradFill>
                  <a:gsLst>
                    <a:gs pos="100000">
                      <a:srgbClr val="0043D9"/>
                    </a:gs>
                    <a:gs pos="62000">
                      <a:srgbClr val="6A3E9C"/>
                    </a:gs>
                    <a:gs pos="32000">
                      <a:srgbClr val="B23B71"/>
                    </a:gs>
                    <a:gs pos="0">
                      <a:srgbClr val="FF383E"/>
                    </a:gs>
                  </a:gsLst>
                  <a:lin ang="0" scaled="1"/>
                </a:gradFill>
              </a:rPr>
              <a:t>Mucol Italia</a:t>
            </a:r>
          </a:p>
          <a:p>
            <a:pPr>
              <a:spcBef>
                <a:spcPts val="600"/>
              </a:spcBef>
            </a:pPr>
            <a:r>
              <a:rPr lang="nb-NO" sz="2400" dirty="0">
                <a:gradFill>
                  <a:gsLst>
                    <a:gs pos="100000">
                      <a:srgbClr val="0043D9"/>
                    </a:gs>
                    <a:gs pos="62000">
                      <a:srgbClr val="6A3E9C"/>
                    </a:gs>
                    <a:gs pos="32000">
                      <a:srgbClr val="B23B71"/>
                    </a:gs>
                    <a:gs pos="0">
                      <a:srgbClr val="FF383E"/>
                    </a:gs>
                  </a:gsLst>
                  <a:lin ang="0" scaled="1"/>
                </a:gradFill>
              </a:rPr>
              <a:t>Torino, 05/12/2024</a:t>
            </a:r>
          </a:p>
        </p:txBody>
      </p:sp>
    </p:spTree>
    <p:extLst>
      <p:ext uri="{BB962C8B-B14F-4D97-AF65-F5344CB8AC3E}">
        <p14:creationId xmlns:p14="http://schemas.microsoft.com/office/powerpoint/2010/main" val="252848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 descr="MUON-Slide-graphBase-pagebottom.jpg">
            <a:extLst>
              <a:ext uri="{FF2B5EF4-FFF2-40B4-BE49-F238E27FC236}">
                <a16:creationId xmlns:a16="http://schemas.microsoft.com/office/drawing/2014/main" id="{4C27799B-2DA0-7CC6-7E65-E7297D6E5C8A}"/>
              </a:ext>
            </a:extLst>
          </p:cNvPr>
          <p:cNvPicPr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9438" y="6185653"/>
            <a:ext cx="10706100" cy="6639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DB02D-A17A-32B7-56BE-5166CE006537}"/>
              </a:ext>
            </a:extLst>
          </p:cNvPr>
          <p:cNvCxnSpPr>
            <a:cxnSpLocks/>
          </p:cNvCxnSpPr>
          <p:nvPr userDrawn="1"/>
        </p:nvCxnSpPr>
        <p:spPr>
          <a:xfrm>
            <a:off x="1286238" y="0"/>
            <a:ext cx="0" cy="6025397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54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014386D-F2C8-7E5C-A5F1-175F6003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8448" y="6229650"/>
            <a:ext cx="4883478" cy="300006"/>
          </a:xfrm>
          <a:prstGeom prst="rect">
            <a:avLst/>
          </a:prstGeom>
        </p:spPr>
        <p:txBody>
          <a:bodyPr/>
          <a:lstStyle>
            <a:lvl1pPr algn="ctr">
              <a:defRPr sz="1600" i="1">
                <a:solidFill>
                  <a:srgbClr val="3140BB"/>
                </a:solidFill>
              </a:defRPr>
            </a:lvl1pPr>
          </a:lstStyle>
          <a:p>
            <a:r>
              <a:rPr lang="en-US"/>
              <a:t>Luca Alfonso – Mucol Italia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36387E8-5AE3-C02E-50BC-06AEDAEB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779" y="6197091"/>
            <a:ext cx="543616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B44C1"/>
                </a:solidFill>
              </a:defRPr>
            </a:lvl1pPr>
          </a:lstStyle>
          <a:p>
            <a:fld id="{5DD364E6-EA62-4F1B-91F6-E9BE53806E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9B72C3-085C-13E5-3FBD-4639EFA1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39090" y="6225158"/>
            <a:ext cx="1273402" cy="30899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B44C1"/>
                </a:solidFill>
              </a:defRPr>
            </a:lvl1pPr>
          </a:lstStyle>
          <a:p>
            <a:r>
              <a:rPr lang="en-US"/>
              <a:t>05/12/2024</a:t>
            </a:r>
            <a:endParaRPr lang="en-US" dirty="0"/>
          </a:p>
        </p:txBody>
      </p:sp>
      <p:pic>
        <p:nvPicPr>
          <p:cNvPr id="18" name="Picture 17" descr="A logo with a circle and text&#10;&#10;Description automatically generated">
            <a:extLst>
              <a:ext uri="{FF2B5EF4-FFF2-40B4-BE49-F238E27FC236}">
                <a16:creationId xmlns:a16="http://schemas.microsoft.com/office/drawing/2014/main" id="{1EE7146E-114B-9B31-B0C8-8CB74A7DF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" y="54131"/>
            <a:ext cx="904827" cy="90893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9" name="Immagine 4">
            <a:extLst>
              <a:ext uri="{FF2B5EF4-FFF2-40B4-BE49-F238E27FC236}">
                <a16:creationId xmlns:a16="http://schemas.microsoft.com/office/drawing/2014/main" id="{38C49415-474E-2DA3-464F-CD03504C4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338" t="16055" r="11693" b="14565"/>
          <a:stretch/>
        </p:blipFill>
        <p:spPr>
          <a:xfrm>
            <a:off x="61740" y="1161025"/>
            <a:ext cx="965911" cy="5436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367FE3-8E6C-16CC-33AE-FFD294744131}"/>
              </a:ext>
            </a:extLst>
          </p:cNvPr>
          <p:cNvCxnSpPr>
            <a:cxnSpLocks/>
          </p:cNvCxnSpPr>
          <p:nvPr userDrawn="1"/>
        </p:nvCxnSpPr>
        <p:spPr>
          <a:xfrm>
            <a:off x="1210038" y="0"/>
            <a:ext cx="0" cy="2952000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54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5978B7-AC8C-130E-67A1-84C1D9B3EE20}"/>
              </a:ext>
            </a:extLst>
          </p:cNvPr>
          <p:cNvCxnSpPr>
            <a:cxnSpLocks/>
          </p:cNvCxnSpPr>
          <p:nvPr userDrawn="1"/>
        </p:nvCxnSpPr>
        <p:spPr>
          <a:xfrm flipH="1">
            <a:off x="7810500" y="6105525"/>
            <a:ext cx="4381500" cy="0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352E61-8B12-F506-BCB7-35897997A05C}"/>
              </a:ext>
            </a:extLst>
          </p:cNvPr>
          <p:cNvCxnSpPr>
            <a:cxnSpLocks/>
          </p:cNvCxnSpPr>
          <p:nvPr userDrawn="1"/>
        </p:nvCxnSpPr>
        <p:spPr>
          <a:xfrm>
            <a:off x="1286238" y="6025397"/>
            <a:ext cx="10905762" cy="0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08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AF53BC13-8A85-9A34-90AB-6F4E0EE9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300" y="150710"/>
            <a:ext cx="7632700" cy="535090"/>
          </a:xfrm>
          <a:prstGeom prst="rect">
            <a:avLst/>
          </a:prstGeom>
          <a:noFill/>
        </p:spPr>
        <p:txBody>
          <a:bodyPr/>
          <a:lstStyle>
            <a:lvl1pPr algn="r">
              <a:defRPr sz="3600" b="1">
                <a:gradFill>
                  <a:gsLst>
                    <a:gs pos="0">
                      <a:srgbClr val="FD3545"/>
                    </a:gs>
                    <a:gs pos="33000">
                      <a:srgbClr val="C63B64"/>
                    </a:gs>
                    <a:gs pos="100000">
                      <a:srgbClr val="1445C5"/>
                    </a:gs>
                    <a:gs pos="69000">
                      <a:srgbClr val="7D3F89"/>
                    </a:gs>
                  </a:gsLst>
                  <a:lin ang="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78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2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0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A5589C-45A8-E1FE-5D19-66DE1752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1094863"/>
            <a:ext cx="11068050" cy="1079167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Design and Challenges of High Field Magnets for the Collider Ring </a:t>
            </a:r>
          </a:p>
        </p:txBody>
      </p:sp>
    </p:spTree>
    <p:extLst>
      <p:ext uri="{BB962C8B-B14F-4D97-AF65-F5344CB8AC3E}">
        <p14:creationId xmlns:p14="http://schemas.microsoft.com/office/powerpoint/2010/main" val="344593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E06F4-B04C-AFB1-6D19-312D9F3C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c 22">
            <a:extLst>
              <a:ext uri="{FF2B5EF4-FFF2-40B4-BE49-F238E27FC236}">
                <a16:creationId xmlns:a16="http://schemas.microsoft.com/office/drawing/2014/main" id="{6F1866FD-15A6-8EA0-1ADC-5B8C5FB81236}"/>
              </a:ext>
            </a:extLst>
          </p:cNvPr>
          <p:cNvSpPr/>
          <p:nvPr/>
        </p:nvSpPr>
        <p:spPr>
          <a:xfrm rot="3297002">
            <a:off x="1281735" y="2256935"/>
            <a:ext cx="1802911" cy="3828713"/>
          </a:xfrm>
          <a:prstGeom prst="arc">
            <a:avLst>
              <a:gd name="adj1" fmla="val 16743097"/>
              <a:gd name="adj2" fmla="val 0"/>
            </a:avLst>
          </a:prstGeom>
          <a:ln w="31750">
            <a:solidFill>
              <a:srgbClr val="FD3545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C4A4ED-B86C-EE32-BB97-E4D316DE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BE83FC-CDDE-3981-2FB1-8AFC7E2D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9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CDBC9-B775-EF31-9133-50C63CF0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BBBE66-D8FE-54D5-1B49-0BFFDBEB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Ends Winding Proposal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91A9C2-C12A-8371-26B2-1DF367F6A406}"/>
              </a:ext>
            </a:extLst>
          </p:cNvPr>
          <p:cNvSpPr/>
          <p:nvPr/>
        </p:nvSpPr>
        <p:spPr>
          <a:xfrm>
            <a:off x="2946058" y="3333749"/>
            <a:ext cx="292784" cy="1724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4B3AA8-8B84-231B-4852-1153A9AA2AEA}"/>
              </a:ext>
            </a:extLst>
          </p:cNvPr>
          <p:cNvSpPr/>
          <p:nvPr/>
        </p:nvSpPr>
        <p:spPr>
          <a:xfrm>
            <a:off x="4457358" y="2178049"/>
            <a:ext cx="292784" cy="172402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9A5827-3D46-2ECF-20EA-F41F070382EE}"/>
              </a:ext>
            </a:extLst>
          </p:cNvPr>
          <p:cNvCxnSpPr>
            <a:cxnSpLocks/>
          </p:cNvCxnSpPr>
          <p:nvPr/>
        </p:nvCxnSpPr>
        <p:spPr>
          <a:xfrm flipV="1">
            <a:off x="3241223" y="2178049"/>
            <a:ext cx="1511300" cy="1155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E5483F-0518-1CEC-0314-22D6B4F2AA37}"/>
              </a:ext>
            </a:extLst>
          </p:cNvPr>
          <p:cNvCxnSpPr>
            <a:cxnSpLocks/>
          </p:cNvCxnSpPr>
          <p:nvPr/>
        </p:nvCxnSpPr>
        <p:spPr>
          <a:xfrm flipV="1">
            <a:off x="2946058" y="2173287"/>
            <a:ext cx="1511300" cy="1155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D362A9-7C5C-1CAA-796D-55F280C9D0F9}"/>
              </a:ext>
            </a:extLst>
          </p:cNvPr>
          <p:cNvCxnSpPr>
            <a:cxnSpLocks/>
          </p:cNvCxnSpPr>
          <p:nvPr/>
        </p:nvCxnSpPr>
        <p:spPr>
          <a:xfrm flipV="1">
            <a:off x="3238842" y="3904455"/>
            <a:ext cx="1511300" cy="1155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A364E6-CCA2-B9EB-240D-ACB5F2004A7A}"/>
              </a:ext>
            </a:extLst>
          </p:cNvPr>
          <p:cNvCxnSpPr>
            <a:cxnSpLocks/>
          </p:cNvCxnSpPr>
          <p:nvPr/>
        </p:nvCxnSpPr>
        <p:spPr>
          <a:xfrm flipV="1">
            <a:off x="2945941" y="3902072"/>
            <a:ext cx="1511300" cy="11557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D3247D-1F24-689A-1ECE-3535700C0F29}"/>
              </a:ext>
            </a:extLst>
          </p:cNvPr>
          <p:cNvCxnSpPr/>
          <p:nvPr/>
        </p:nvCxnSpPr>
        <p:spPr>
          <a:xfrm>
            <a:off x="4750142" y="2173287"/>
            <a:ext cx="0" cy="17287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204E97-632C-A704-41BE-8402CBDD4E90}"/>
              </a:ext>
            </a:extLst>
          </p:cNvPr>
          <p:cNvCxnSpPr>
            <a:cxnSpLocks/>
          </p:cNvCxnSpPr>
          <p:nvPr/>
        </p:nvCxnSpPr>
        <p:spPr>
          <a:xfrm>
            <a:off x="4450098" y="2178049"/>
            <a:ext cx="3000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321015B-5CAF-193D-8BB0-31A2AB6C406D}"/>
              </a:ext>
            </a:extLst>
          </p:cNvPr>
          <p:cNvSpPr/>
          <p:nvPr/>
        </p:nvSpPr>
        <p:spPr>
          <a:xfrm>
            <a:off x="8218180" y="110168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Easy-way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8D088F-D910-9515-A084-47EF56EDE17E}"/>
              </a:ext>
            </a:extLst>
          </p:cNvPr>
          <p:cNvSpPr/>
          <p:nvPr/>
        </p:nvSpPr>
        <p:spPr>
          <a:xfrm>
            <a:off x="2611235" y="1074502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Hard-way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6AE01-B6CD-2B94-C0A5-2DE541235F34}"/>
              </a:ext>
            </a:extLst>
          </p:cNvPr>
          <p:cNvSpPr/>
          <p:nvPr/>
        </p:nvSpPr>
        <p:spPr>
          <a:xfrm>
            <a:off x="9542804" y="5272209"/>
            <a:ext cx="1107573" cy="2074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4F457C-B19A-8919-2992-D74526B1AA74}"/>
              </a:ext>
            </a:extLst>
          </p:cNvPr>
          <p:cNvSpPr/>
          <p:nvPr/>
        </p:nvSpPr>
        <p:spPr>
          <a:xfrm>
            <a:off x="10844985" y="4590776"/>
            <a:ext cx="1107573" cy="20740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D7E884-4DD4-47D7-C659-4419D064384F}"/>
              </a:ext>
            </a:extLst>
          </p:cNvPr>
          <p:cNvCxnSpPr>
            <a:cxnSpLocks/>
          </p:cNvCxnSpPr>
          <p:nvPr/>
        </p:nvCxnSpPr>
        <p:spPr>
          <a:xfrm flipV="1">
            <a:off x="9542804" y="4590729"/>
            <a:ext cx="1302181" cy="681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74ACFA-E0A2-DBFD-DF2B-F3A445DA8C06}"/>
              </a:ext>
            </a:extLst>
          </p:cNvPr>
          <p:cNvCxnSpPr>
            <a:cxnSpLocks/>
          </p:cNvCxnSpPr>
          <p:nvPr/>
        </p:nvCxnSpPr>
        <p:spPr>
          <a:xfrm flipV="1">
            <a:off x="10650377" y="4590729"/>
            <a:ext cx="1302181" cy="681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69832B-5968-8D88-CA06-04BB57A2EF76}"/>
              </a:ext>
            </a:extLst>
          </p:cNvPr>
          <p:cNvCxnSpPr>
            <a:cxnSpLocks/>
          </p:cNvCxnSpPr>
          <p:nvPr/>
        </p:nvCxnSpPr>
        <p:spPr>
          <a:xfrm flipV="1">
            <a:off x="10650377" y="4798131"/>
            <a:ext cx="1302181" cy="681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3FF508-9D63-9519-B0D0-B5C6E83EA845}"/>
              </a:ext>
            </a:extLst>
          </p:cNvPr>
          <p:cNvCxnSpPr>
            <a:cxnSpLocks/>
          </p:cNvCxnSpPr>
          <p:nvPr/>
        </p:nvCxnSpPr>
        <p:spPr>
          <a:xfrm flipV="1">
            <a:off x="9542804" y="4798131"/>
            <a:ext cx="1302181" cy="68148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D362B8-AF43-6184-8119-06D69F9F86D1}"/>
              </a:ext>
            </a:extLst>
          </p:cNvPr>
          <p:cNvCxnSpPr>
            <a:cxnSpLocks/>
          </p:cNvCxnSpPr>
          <p:nvPr/>
        </p:nvCxnSpPr>
        <p:spPr>
          <a:xfrm>
            <a:off x="10844985" y="4589703"/>
            <a:ext cx="11075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1CBD04-4D55-8802-E43E-4BF75ED358BE}"/>
              </a:ext>
            </a:extLst>
          </p:cNvPr>
          <p:cNvCxnSpPr>
            <a:cxnSpLocks/>
          </p:cNvCxnSpPr>
          <p:nvPr/>
        </p:nvCxnSpPr>
        <p:spPr>
          <a:xfrm>
            <a:off x="11952558" y="4589703"/>
            <a:ext cx="0" cy="208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21C4D5-E453-8903-4E99-F766BF0BB781}"/>
              </a:ext>
            </a:extLst>
          </p:cNvPr>
          <p:cNvCxnSpPr>
            <a:cxnSpLocks/>
          </p:cNvCxnSpPr>
          <p:nvPr/>
        </p:nvCxnSpPr>
        <p:spPr>
          <a:xfrm>
            <a:off x="6749378" y="963062"/>
            <a:ext cx="0" cy="4702447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0A0329DA-0AC9-3A49-1317-22C8E3F9871E}"/>
              </a:ext>
            </a:extLst>
          </p:cNvPr>
          <p:cNvSpPr/>
          <p:nvPr/>
        </p:nvSpPr>
        <p:spPr>
          <a:xfrm rot="3889791">
            <a:off x="8885559" y="3891679"/>
            <a:ext cx="866394" cy="2968462"/>
          </a:xfrm>
          <a:prstGeom prst="arc">
            <a:avLst>
              <a:gd name="adj1" fmla="val 16308986"/>
              <a:gd name="adj2" fmla="val 20538558"/>
            </a:avLst>
          </a:prstGeom>
          <a:ln w="31750">
            <a:solidFill>
              <a:srgbClr val="FD3545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B07135-392C-9C1F-EEBA-C3542BBA69E6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pic>
        <p:nvPicPr>
          <p:cNvPr id="31" name="Picture 30" descr="A wire with a curved end&#10;&#10;Description automatically generated with medium confidence">
            <a:extLst>
              <a:ext uri="{FF2B5EF4-FFF2-40B4-BE49-F238E27FC236}">
                <a16:creationId xmlns:a16="http://schemas.microsoft.com/office/drawing/2014/main" id="{8384A7E1-35CE-B2B8-4DDE-1A978A6D1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73" y="1885579"/>
            <a:ext cx="4144189" cy="2373811"/>
          </a:xfrm>
          <a:prstGeom prst="rect">
            <a:avLst/>
          </a:prstGeom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03362083-FC2E-B0C2-BD29-1527AC723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259"/>
          <a:stretch/>
        </p:blipFill>
        <p:spPr>
          <a:xfrm rot="16200000">
            <a:off x="4856085" y="4609546"/>
            <a:ext cx="1237290" cy="1242546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511CCE-37BA-FF53-0F58-84AE0514621A}"/>
              </a:ext>
            </a:extLst>
          </p:cNvPr>
          <p:cNvCxnSpPr/>
          <p:nvPr/>
        </p:nvCxnSpPr>
        <p:spPr>
          <a:xfrm flipH="1" flipV="1">
            <a:off x="4806681" y="4057750"/>
            <a:ext cx="427672" cy="373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ounded Rectangle 35">
            <a:extLst>
              <a:ext uri="{FF2B5EF4-FFF2-40B4-BE49-F238E27FC236}">
                <a16:creationId xmlns:a16="http://schemas.microsoft.com/office/drawing/2014/main" id="{BF3D6AA9-851E-34AE-5F8E-EEC97325F7CF}"/>
              </a:ext>
            </a:extLst>
          </p:cNvPr>
          <p:cNvSpPr/>
          <p:nvPr/>
        </p:nvSpPr>
        <p:spPr>
          <a:xfrm>
            <a:off x="4994198" y="4525347"/>
            <a:ext cx="578013" cy="1436914"/>
          </a:xfrm>
          <a:prstGeom prst="roundRect">
            <a:avLst>
              <a:gd name="adj" fmla="val 9740"/>
            </a:avLst>
          </a:prstGeom>
          <a:noFill/>
          <a:ln w="44450">
            <a:solidFill>
              <a:srgbClr val="FF0000"/>
            </a:solidFill>
            <a:prstDash val="solid"/>
          </a:ln>
          <a:effectLst>
            <a:glow rad="63500">
              <a:srgbClr val="FF3646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Graphic 25" descr="Warning with solid fill">
            <a:extLst>
              <a:ext uri="{FF2B5EF4-FFF2-40B4-BE49-F238E27FC236}">
                <a16:creationId xmlns:a16="http://schemas.microsoft.com/office/drawing/2014/main" id="{80B0AAC8-891B-C534-E01E-3E1DEFA9C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2824" y="1855295"/>
            <a:ext cx="3192823" cy="3192823"/>
          </a:xfrm>
          <a:prstGeom prst="rect">
            <a:avLst/>
          </a:prstGeom>
        </p:spPr>
      </p:pic>
      <p:pic>
        <p:nvPicPr>
          <p:cNvPr id="35" name="Immagine 6">
            <a:extLst>
              <a:ext uri="{FF2B5EF4-FFF2-40B4-BE49-F238E27FC236}">
                <a16:creationId xmlns:a16="http://schemas.microsoft.com/office/drawing/2014/main" id="{94C810F1-E8E5-DC49-8E33-EB4AA9D3F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259"/>
          <a:stretch/>
        </p:blipFill>
        <p:spPr>
          <a:xfrm>
            <a:off x="7218310" y="4589703"/>
            <a:ext cx="1237290" cy="1242546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39CC31E-7908-52FF-CE02-DDF2E8CC9E41}"/>
              </a:ext>
            </a:extLst>
          </p:cNvPr>
          <p:cNvSpPr/>
          <p:nvPr/>
        </p:nvSpPr>
        <p:spPr>
          <a:xfrm rot="5400000">
            <a:off x="7544950" y="4893861"/>
            <a:ext cx="578013" cy="1436914"/>
          </a:xfrm>
          <a:prstGeom prst="roundRect">
            <a:avLst>
              <a:gd name="adj" fmla="val 9740"/>
            </a:avLst>
          </a:prstGeom>
          <a:noFill/>
          <a:ln w="44450">
            <a:solidFill>
              <a:srgbClr val="FF0000"/>
            </a:solidFill>
            <a:prstDash val="solid"/>
          </a:ln>
          <a:effectLst>
            <a:glow rad="63500">
              <a:srgbClr val="FF3646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F765D48-E1C5-987C-3F26-6A9E768A7313}"/>
              </a:ext>
            </a:extLst>
          </p:cNvPr>
          <p:cNvCxnSpPr>
            <a:cxnSpLocks/>
          </p:cNvCxnSpPr>
          <p:nvPr/>
        </p:nvCxnSpPr>
        <p:spPr>
          <a:xfrm flipV="1">
            <a:off x="8670668" y="5313225"/>
            <a:ext cx="715668" cy="384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81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498DD-0819-F0CE-4D9A-0A838E5BE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F9BCC-D9EF-8B5E-CFA5-525CA74A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4992B-B0CB-DD06-7571-344DF4C7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10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2FB7B-6EC4-9EFD-CF9A-45B2FDB4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1B2776-177A-DFB5-1A26-480F6FDF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Electromagnetic Design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DE1383-268F-75F5-FBA8-7BD2D2CC50C8}"/>
              </a:ext>
            </a:extLst>
          </p:cNvPr>
          <p:cNvGrpSpPr>
            <a:grpSpLocks noChangeAspect="1"/>
          </p:cNvGrpSpPr>
          <p:nvPr/>
        </p:nvGrpSpPr>
        <p:grpSpPr>
          <a:xfrm>
            <a:off x="2026146" y="1487257"/>
            <a:ext cx="2457486" cy="2569801"/>
            <a:chOff x="32277955" y="22100425"/>
            <a:chExt cx="5383206" cy="56730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8EE748-89A0-2210-C28B-7D8F4651742E}"/>
                </a:ext>
              </a:extLst>
            </p:cNvPr>
            <p:cNvGrpSpPr/>
            <p:nvPr/>
          </p:nvGrpSpPr>
          <p:grpSpPr>
            <a:xfrm>
              <a:off x="32277955" y="22100425"/>
              <a:ext cx="5383206" cy="5673024"/>
              <a:chOff x="32521795" y="22342881"/>
              <a:chExt cx="5504756" cy="5673024"/>
            </a:xfrm>
          </p:grpSpPr>
          <p:pic>
            <p:nvPicPr>
              <p:cNvPr id="16" name="Picture 15" descr="A rainbow colored diagram of a building&#10;&#10;Description automatically generated with medium confidence">
                <a:extLst>
                  <a:ext uri="{FF2B5EF4-FFF2-40B4-BE49-F238E27FC236}">
                    <a16:creationId xmlns:a16="http://schemas.microsoft.com/office/drawing/2014/main" id="{68C7125E-E213-CA44-F1D2-14DA7B809D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2721" r="19957"/>
              <a:stretch/>
            </p:blipFill>
            <p:spPr>
              <a:xfrm>
                <a:off x="32521795" y="22342881"/>
                <a:ext cx="5504756" cy="540189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EB8AD58D-71EF-2230-E955-640317E85138}"/>
                      </a:ext>
                    </a:extLst>
                  </p:cNvPr>
                  <p:cNvSpPr txBox="1"/>
                  <p:nvPr/>
                </p:nvSpPr>
                <p:spPr>
                  <a:xfrm>
                    <a:off x="34638193" y="22516877"/>
                    <a:ext cx="1183209" cy="436411"/>
                  </a:xfrm>
                  <a:prstGeom prst="rect">
                    <a:avLst/>
                  </a:prstGeom>
                  <a:noFill/>
                </p:spPr>
                <p:txBody>
                  <a:bodyPr wrap="square" lIns="180000" rtlCol="0">
                    <a:spAutoFit/>
                  </a:bodyPr>
                  <a:lstStyle/>
                  <a:p>
                    <a:pPr algn="just"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GB" sz="1400" dirty="0">
                      <a:latin typeface="Titillium Lt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EB8AD58D-71EF-2230-E955-640317E851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638193" y="22516877"/>
                    <a:ext cx="1183209" cy="43641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DCE0F71C-C2F5-18A6-779B-2176ABFED34C}"/>
                  </a:ext>
                </a:extLst>
              </p:cNvPr>
              <p:cNvSpPr/>
              <p:nvPr/>
            </p:nvSpPr>
            <p:spPr>
              <a:xfrm>
                <a:off x="33436789" y="26084842"/>
                <a:ext cx="78455" cy="333427"/>
              </a:xfrm>
              <a:prstGeom prst="leftBrace">
                <a:avLst>
                  <a:gd name="adj1" fmla="val 25215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Left Brace 19">
                <a:extLst>
                  <a:ext uri="{FF2B5EF4-FFF2-40B4-BE49-F238E27FC236}">
                    <a16:creationId xmlns:a16="http://schemas.microsoft.com/office/drawing/2014/main" id="{EC2229CB-8108-1562-3DE1-69EB08A1589F}"/>
                  </a:ext>
                </a:extLst>
              </p:cNvPr>
              <p:cNvSpPr/>
              <p:nvPr/>
            </p:nvSpPr>
            <p:spPr>
              <a:xfrm rot="16200000">
                <a:off x="33857423" y="27341784"/>
                <a:ext cx="87492" cy="358568"/>
              </a:xfrm>
              <a:prstGeom prst="leftBrace">
                <a:avLst>
                  <a:gd name="adj1" fmla="val 25215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A5C5E8A0-77E8-BD68-9656-C32166A9679B}"/>
                  </a:ext>
                </a:extLst>
              </p:cNvPr>
              <p:cNvSpPr/>
              <p:nvPr/>
            </p:nvSpPr>
            <p:spPr>
              <a:xfrm rot="16200000">
                <a:off x="34283592" y="27349155"/>
                <a:ext cx="87492" cy="344129"/>
              </a:xfrm>
              <a:prstGeom prst="leftBrace">
                <a:avLst>
                  <a:gd name="adj1" fmla="val 25215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B0BE91-F970-5BD6-EFA4-D131A21D85C9}"/>
                  </a:ext>
                </a:extLst>
              </p:cNvPr>
              <p:cNvSpPr txBox="1"/>
              <p:nvPr/>
            </p:nvSpPr>
            <p:spPr>
              <a:xfrm>
                <a:off x="33561285" y="27444288"/>
                <a:ext cx="358568" cy="571617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GB" sz="2000" dirty="0">
                    <a:latin typeface="Titillium Lt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ADBB68-F0F5-40E8-EAF3-040EF658F9D0}"/>
                  </a:ext>
                </a:extLst>
              </p:cNvPr>
              <p:cNvSpPr txBox="1"/>
              <p:nvPr/>
            </p:nvSpPr>
            <p:spPr>
              <a:xfrm>
                <a:off x="33954288" y="27439593"/>
                <a:ext cx="358568" cy="571617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GB" sz="2000" dirty="0">
                    <a:latin typeface="Titillium Lt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B5F5F6-6F4E-DBBF-51D4-2697E8937042}"/>
                  </a:ext>
                </a:extLst>
              </p:cNvPr>
              <p:cNvSpPr txBox="1"/>
              <p:nvPr/>
            </p:nvSpPr>
            <p:spPr>
              <a:xfrm>
                <a:off x="32945110" y="25990032"/>
                <a:ext cx="333507" cy="571618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GB" sz="2000" dirty="0">
                    <a:latin typeface="Titillium Lt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CE74AF-75C4-29A4-C02B-475BEE4733D7}"/>
                </a:ext>
              </a:extLst>
            </p:cNvPr>
            <p:cNvSpPr txBox="1"/>
            <p:nvPr/>
          </p:nvSpPr>
          <p:spPr>
            <a:xfrm>
              <a:off x="33159579" y="26553042"/>
              <a:ext cx="403197" cy="307777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en-GB" sz="1400" dirty="0">
                  <a:solidFill>
                    <a:schemeClr val="bg1"/>
                  </a:solidFill>
                  <a:latin typeface="Titillium Lt"/>
                  <a:cs typeface="Arial" panose="020B0604020202020204" pitchFamily="34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65BE8348-CDE4-2D66-C2CB-6220BA3D1D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3722410"/>
                  </p:ext>
                </p:extLst>
              </p:nvPr>
            </p:nvGraphicFramePr>
            <p:xfrm>
              <a:off x="7861739" y="1624417"/>
              <a:ext cx="3744000" cy="41279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8000">
                      <a:extLst>
                        <a:ext uri="{9D8B030D-6E8A-4147-A177-3AD203B41FA5}">
                          <a16:colId xmlns:a16="http://schemas.microsoft.com/office/drawing/2014/main" val="1126470082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677319463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934142365"/>
                        </a:ext>
                      </a:extLst>
                    </a:gridCol>
                  </a:tblGrid>
                  <a:tr h="3291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981117"/>
                      </a:ext>
                    </a:extLst>
                  </a:tr>
                  <a:tr h="350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0" dirty="0"/>
                            <a:t>N° tape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3176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9897032"/>
                      </a:ext>
                    </a:extLst>
                  </a:tr>
                  <a:tr h="35043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op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2481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225870"/>
                      </a:ext>
                    </a:extLst>
                  </a:tr>
                  <a:tr h="3516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eng</m:t>
                                    </m:r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6173137"/>
                      </a:ext>
                    </a:extLst>
                  </a:tr>
                  <a:tr h="3516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eng</m:t>
                                    </m:r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0126327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bore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17.5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6553296"/>
                      </a:ext>
                    </a:extLst>
                  </a:tr>
                  <a:tr h="35043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peak</m:t>
                                    </m:r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19.7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5239208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Margin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6862677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7575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kJ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6990822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2461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mH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692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x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16.03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826837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y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-12.13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14935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65BE8348-CDE4-2D66-C2CB-6220BA3D1D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3722410"/>
                  </p:ext>
                </p:extLst>
              </p:nvPr>
            </p:nvGraphicFramePr>
            <p:xfrm>
              <a:off x="7861739" y="1624417"/>
              <a:ext cx="3744000" cy="41279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8000">
                      <a:extLst>
                        <a:ext uri="{9D8B030D-6E8A-4147-A177-3AD203B41FA5}">
                          <a16:colId xmlns:a16="http://schemas.microsoft.com/office/drawing/2014/main" val="1126470082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677319463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934142365"/>
                        </a:ext>
                      </a:extLst>
                    </a:gridCol>
                  </a:tblGrid>
                  <a:tr h="3291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981117"/>
                      </a:ext>
                    </a:extLst>
                  </a:tr>
                  <a:tr h="350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0" dirty="0"/>
                            <a:t>N° tape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3176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9897032"/>
                      </a:ext>
                    </a:extLst>
                  </a:tr>
                  <a:tr h="3504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2481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225870"/>
                      </a:ext>
                    </a:extLst>
                  </a:tr>
                  <a:tr h="3516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6173137"/>
                      </a:ext>
                    </a:extLst>
                  </a:tr>
                  <a:tr h="3516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126327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17.5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6553296"/>
                      </a:ext>
                    </a:extLst>
                  </a:tr>
                  <a:tr h="3504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19.7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239208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862677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7575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6990822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2461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692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x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16.03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826837"/>
                      </a:ext>
                    </a:extLst>
                  </a:tr>
                  <a:tr h="3291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y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-12.13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14935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750629B-8D2F-06AC-D677-3E6482181779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1ECA6-AB07-F0A1-6928-FA28A026AFA0}"/>
              </a:ext>
            </a:extLst>
          </p:cNvPr>
          <p:cNvSpPr/>
          <p:nvPr/>
        </p:nvSpPr>
        <p:spPr>
          <a:xfrm>
            <a:off x="8365739" y="957347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07AC2-7B52-A5A7-869C-3EFF4238D501}"/>
              </a:ext>
            </a:extLst>
          </p:cNvPr>
          <p:cNvSpPr/>
          <p:nvPr/>
        </p:nvSpPr>
        <p:spPr>
          <a:xfrm>
            <a:off x="2544870" y="97626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BA081-7430-2805-6193-E293803DFFB8}"/>
              </a:ext>
            </a:extLst>
          </p:cNvPr>
          <p:cNvSpPr txBox="1"/>
          <p:nvPr/>
        </p:nvSpPr>
        <p:spPr>
          <a:xfrm>
            <a:off x="5005015" y="1927450"/>
            <a:ext cx="159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Optimization of blocks width and 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F7299-6B25-FA3B-347E-89819216827A}"/>
              </a:ext>
            </a:extLst>
          </p:cNvPr>
          <p:cNvSpPr txBox="1"/>
          <p:nvPr/>
        </p:nvSpPr>
        <p:spPr>
          <a:xfrm>
            <a:off x="4798409" y="4825672"/>
            <a:ext cx="2264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conceptual design</a:t>
            </a:r>
          </a:p>
        </p:txBody>
      </p:sp>
      <p:pic>
        <p:nvPicPr>
          <p:cNvPr id="9" name="Immagine 17">
            <a:extLst>
              <a:ext uri="{FF2B5EF4-FFF2-40B4-BE49-F238E27FC236}">
                <a16:creationId xmlns:a16="http://schemas.microsoft.com/office/drawing/2014/main" id="{75BBD727-46BA-0729-75CF-0A969E799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070" y="4263363"/>
            <a:ext cx="2972230" cy="1530088"/>
          </a:xfrm>
          <a:prstGeom prst="rect">
            <a:avLst/>
          </a:prstGeom>
        </p:spPr>
      </p:pic>
      <p:pic>
        <p:nvPicPr>
          <p:cNvPr id="12" name="Immagine 6">
            <a:extLst>
              <a:ext uri="{FF2B5EF4-FFF2-40B4-BE49-F238E27FC236}">
                <a16:creationId xmlns:a16="http://schemas.microsoft.com/office/drawing/2014/main" id="{1E7A2C4E-DB60-E6E9-9F3A-EED01AE173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5259"/>
          <a:stretch/>
        </p:blipFill>
        <p:spPr>
          <a:xfrm>
            <a:off x="5513878" y="2939466"/>
            <a:ext cx="717023" cy="8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DCB94-8290-B0FF-3A85-FF04BD226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5EF66C-B0B0-9A61-34B0-64051D8B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48F86-9ECB-0FDD-AF2F-A49BA165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11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4FC3-6D40-0C5E-9E4F-62BA2984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F432D1-9C24-2538-6DF7-88D0C8BE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Approach of Grading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780BFC-4226-2B65-19A2-CB6DB364A560}"/>
              </a:ext>
            </a:extLst>
          </p:cNvPr>
          <p:cNvGrpSpPr>
            <a:grpSpLocks noChangeAspect="1"/>
          </p:cNvGrpSpPr>
          <p:nvPr/>
        </p:nvGrpSpPr>
        <p:grpSpPr>
          <a:xfrm>
            <a:off x="1888986" y="1278299"/>
            <a:ext cx="3953014" cy="4133680"/>
            <a:chOff x="32277955" y="22100425"/>
            <a:chExt cx="5383206" cy="56730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0D0C3A-AD81-F899-51FC-A190F254D1EE}"/>
                </a:ext>
              </a:extLst>
            </p:cNvPr>
            <p:cNvGrpSpPr/>
            <p:nvPr/>
          </p:nvGrpSpPr>
          <p:grpSpPr>
            <a:xfrm>
              <a:off x="32277955" y="22100425"/>
              <a:ext cx="5383206" cy="5673024"/>
              <a:chOff x="32521795" y="22342881"/>
              <a:chExt cx="5504756" cy="5673024"/>
            </a:xfrm>
          </p:grpSpPr>
          <p:pic>
            <p:nvPicPr>
              <p:cNvPr id="16" name="Picture 15" descr="A rainbow colored diagram of a building&#10;&#10;Description automatically generated with medium confidence">
                <a:extLst>
                  <a:ext uri="{FF2B5EF4-FFF2-40B4-BE49-F238E27FC236}">
                    <a16:creationId xmlns:a16="http://schemas.microsoft.com/office/drawing/2014/main" id="{8D1AFAF2-2C8F-E880-82D9-B3FF18DE5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2721" r="19957"/>
              <a:stretch/>
            </p:blipFill>
            <p:spPr>
              <a:xfrm>
                <a:off x="32521795" y="22342881"/>
                <a:ext cx="5504756" cy="540189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4C8C2C6A-9019-4D21-CE03-67B3F6A96BD5}"/>
                      </a:ext>
                    </a:extLst>
                  </p:cNvPr>
                  <p:cNvSpPr txBox="1"/>
                  <p:nvPr/>
                </p:nvSpPr>
                <p:spPr>
                  <a:xfrm>
                    <a:off x="34638193" y="22516877"/>
                    <a:ext cx="1183209" cy="436411"/>
                  </a:xfrm>
                  <a:prstGeom prst="rect">
                    <a:avLst/>
                  </a:prstGeom>
                  <a:noFill/>
                </p:spPr>
                <p:txBody>
                  <a:bodyPr wrap="square" lIns="180000" rtlCol="0">
                    <a:spAutoFit/>
                  </a:bodyPr>
                  <a:lstStyle/>
                  <a:p>
                    <a:pPr algn="just"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en-GB" sz="1400" dirty="0">
                      <a:latin typeface="Titillium Lt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4C8C2C6A-9019-4D21-CE03-67B3F6A96B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638193" y="22516877"/>
                    <a:ext cx="1183209" cy="43641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0F9020B2-45B5-D6B6-2D2A-ECB9E0C74B15}"/>
                  </a:ext>
                </a:extLst>
              </p:cNvPr>
              <p:cNvSpPr/>
              <p:nvPr/>
            </p:nvSpPr>
            <p:spPr>
              <a:xfrm>
                <a:off x="33436789" y="26084842"/>
                <a:ext cx="78455" cy="333427"/>
              </a:xfrm>
              <a:prstGeom prst="leftBrace">
                <a:avLst>
                  <a:gd name="adj1" fmla="val 25215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Left Brace 19">
                <a:extLst>
                  <a:ext uri="{FF2B5EF4-FFF2-40B4-BE49-F238E27FC236}">
                    <a16:creationId xmlns:a16="http://schemas.microsoft.com/office/drawing/2014/main" id="{5DFA2320-6112-46D8-E388-2C3F1143AAF6}"/>
                  </a:ext>
                </a:extLst>
              </p:cNvPr>
              <p:cNvSpPr/>
              <p:nvPr/>
            </p:nvSpPr>
            <p:spPr>
              <a:xfrm rot="16200000">
                <a:off x="33857423" y="27341784"/>
                <a:ext cx="87492" cy="358568"/>
              </a:xfrm>
              <a:prstGeom prst="leftBrace">
                <a:avLst>
                  <a:gd name="adj1" fmla="val 25215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E7797349-13A8-71A5-2F9A-4E19CB1831AB}"/>
                  </a:ext>
                </a:extLst>
              </p:cNvPr>
              <p:cNvSpPr/>
              <p:nvPr/>
            </p:nvSpPr>
            <p:spPr>
              <a:xfrm rot="16200000">
                <a:off x="34283592" y="27349155"/>
                <a:ext cx="87492" cy="344129"/>
              </a:xfrm>
              <a:prstGeom prst="leftBrace">
                <a:avLst>
                  <a:gd name="adj1" fmla="val 25215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2411A3-147F-8ACD-B05C-CC0653F297CA}"/>
                  </a:ext>
                </a:extLst>
              </p:cNvPr>
              <p:cNvSpPr txBox="1"/>
              <p:nvPr/>
            </p:nvSpPr>
            <p:spPr>
              <a:xfrm>
                <a:off x="33561285" y="27444288"/>
                <a:ext cx="358568" cy="571617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GB" sz="2000" dirty="0">
                    <a:latin typeface="Titillium Lt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898D82-CBB0-CF0B-425B-AB70737082E7}"/>
                  </a:ext>
                </a:extLst>
              </p:cNvPr>
              <p:cNvSpPr txBox="1"/>
              <p:nvPr/>
            </p:nvSpPr>
            <p:spPr>
              <a:xfrm>
                <a:off x="33954288" y="27439593"/>
                <a:ext cx="358568" cy="571617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GB" sz="2000" dirty="0">
                    <a:latin typeface="Titillium Lt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81CD93-0481-F760-0F6A-45DF3901A207}"/>
                  </a:ext>
                </a:extLst>
              </p:cNvPr>
              <p:cNvSpPr txBox="1"/>
              <p:nvPr/>
            </p:nvSpPr>
            <p:spPr>
              <a:xfrm>
                <a:off x="32945110" y="25990032"/>
                <a:ext cx="333507" cy="571618"/>
              </a:xfrm>
              <a:prstGeom prst="rect">
                <a:avLst/>
              </a:prstGeom>
              <a:noFill/>
            </p:spPr>
            <p:txBody>
              <a:bodyPr wrap="square" lIns="180000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GB" sz="2000" dirty="0">
                    <a:latin typeface="Titillium Lt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18C61E-AF0D-85B1-54BE-C5506E3DC8BC}"/>
                </a:ext>
              </a:extLst>
            </p:cNvPr>
            <p:cNvSpPr txBox="1"/>
            <p:nvPr/>
          </p:nvSpPr>
          <p:spPr>
            <a:xfrm>
              <a:off x="33159579" y="26553042"/>
              <a:ext cx="403197" cy="307777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en-GB" sz="1400" dirty="0">
                  <a:solidFill>
                    <a:schemeClr val="bg1"/>
                  </a:solidFill>
                  <a:latin typeface="Titillium Lt"/>
                  <a:cs typeface="Arial" panose="020B0604020202020204" pitchFamily="34" charset="0"/>
                </a:rPr>
                <a:t>x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951A919-033E-87C2-7C34-8BA9F6E36D72}"/>
              </a:ext>
            </a:extLst>
          </p:cNvPr>
          <p:cNvCxnSpPr>
            <a:cxnSpLocks/>
          </p:cNvCxnSpPr>
          <p:nvPr/>
        </p:nvCxnSpPr>
        <p:spPr>
          <a:xfrm flipV="1">
            <a:off x="2960154" y="2590800"/>
            <a:ext cx="4208996" cy="1535575"/>
          </a:xfrm>
          <a:prstGeom prst="straightConnector1">
            <a:avLst/>
          </a:prstGeom>
          <a:ln>
            <a:solidFill>
              <a:srgbClr val="FD35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F5AFC2-64D5-6DF0-3686-42305B10D5E3}"/>
              </a:ext>
            </a:extLst>
          </p:cNvPr>
          <p:cNvCxnSpPr>
            <a:cxnSpLocks/>
          </p:cNvCxnSpPr>
          <p:nvPr/>
        </p:nvCxnSpPr>
        <p:spPr>
          <a:xfrm flipV="1">
            <a:off x="2892944" y="2590800"/>
            <a:ext cx="4276206" cy="2078585"/>
          </a:xfrm>
          <a:prstGeom prst="straightConnector1">
            <a:avLst/>
          </a:prstGeom>
          <a:ln>
            <a:solidFill>
              <a:srgbClr val="FD35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6">
            <a:extLst>
              <a:ext uri="{FF2B5EF4-FFF2-40B4-BE49-F238E27FC236}">
                <a16:creationId xmlns:a16="http://schemas.microsoft.com/office/drawing/2014/main" id="{4E7CF5A1-F633-A5E5-E3F6-FE3E905A6B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259"/>
          <a:stretch/>
        </p:blipFill>
        <p:spPr>
          <a:xfrm>
            <a:off x="7361804" y="1011570"/>
            <a:ext cx="1195943" cy="1568739"/>
          </a:xfrm>
          <a:prstGeom prst="rect">
            <a:avLst/>
          </a:prstGeom>
        </p:spPr>
      </p:pic>
      <p:pic>
        <p:nvPicPr>
          <p:cNvPr id="26" name="Immagine 6">
            <a:extLst>
              <a:ext uri="{FF2B5EF4-FFF2-40B4-BE49-F238E27FC236}">
                <a16:creationId xmlns:a16="http://schemas.microsoft.com/office/drawing/2014/main" id="{751BCC0C-3D1F-0050-BE37-1BBC09D843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259"/>
          <a:stretch/>
        </p:blipFill>
        <p:spPr>
          <a:xfrm>
            <a:off x="7361804" y="2580309"/>
            <a:ext cx="1195943" cy="156873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58AFFE-36EC-AEDF-9B0E-13B6D5972B99}"/>
              </a:ext>
            </a:extLst>
          </p:cNvPr>
          <p:cNvCxnSpPr>
            <a:cxnSpLocks/>
          </p:cNvCxnSpPr>
          <p:nvPr/>
        </p:nvCxnSpPr>
        <p:spPr>
          <a:xfrm>
            <a:off x="3185563" y="4788315"/>
            <a:ext cx="6822037" cy="0"/>
          </a:xfrm>
          <a:prstGeom prst="straightConnector1">
            <a:avLst/>
          </a:prstGeom>
          <a:ln>
            <a:solidFill>
              <a:srgbClr val="FD354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Immagine 6">
            <a:extLst>
              <a:ext uri="{FF2B5EF4-FFF2-40B4-BE49-F238E27FC236}">
                <a16:creationId xmlns:a16="http://schemas.microsoft.com/office/drawing/2014/main" id="{0422482F-E62F-6F63-A280-39F07AD292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259"/>
          <a:stretch/>
        </p:blipFill>
        <p:spPr>
          <a:xfrm>
            <a:off x="10365364" y="3885016"/>
            <a:ext cx="1195943" cy="1568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BFAA79-6828-FBB2-D456-DD273E4FE3A1}"/>
                  </a:ext>
                </a:extLst>
              </p:cNvPr>
              <p:cNvSpPr txBox="1"/>
              <p:nvPr/>
            </p:nvSpPr>
            <p:spPr>
              <a:xfrm>
                <a:off x="9811563" y="5545884"/>
                <a:ext cx="2303543" cy="411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𝑒𝑛𝑔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=766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BFAA79-6828-FBB2-D456-DD273E4FE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563" y="5545884"/>
                <a:ext cx="2303543" cy="411651"/>
              </a:xfrm>
              <a:prstGeom prst="rect">
                <a:avLst/>
              </a:prstGeom>
              <a:blipFill>
                <a:blip r:embed="rId5"/>
                <a:stretch>
                  <a:fillRect l="-531" t="-97015" b="-15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C67413-07DD-2E0E-BB5E-793B9069B9CE}"/>
                  </a:ext>
                </a:extLst>
              </p:cNvPr>
              <p:cNvSpPr txBox="1"/>
              <p:nvPr/>
            </p:nvSpPr>
            <p:spPr>
              <a:xfrm>
                <a:off x="9367471" y="1119241"/>
                <a:ext cx="2303543" cy="411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𝑒𝑛𝑔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=383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C67413-07DD-2E0E-BB5E-793B9069B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471" y="1119241"/>
                <a:ext cx="2303543" cy="411651"/>
              </a:xfrm>
              <a:prstGeom prst="rect">
                <a:avLst/>
              </a:prstGeom>
              <a:blipFill>
                <a:blip r:embed="rId6"/>
                <a:stretch>
                  <a:fillRect l="-529" t="-97015" b="-15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B91F2B6F-D2EE-5AD3-B50B-8F71C6C140B9}"/>
              </a:ext>
            </a:extLst>
          </p:cNvPr>
          <p:cNvSpPr/>
          <p:nvPr/>
        </p:nvSpPr>
        <p:spPr>
          <a:xfrm>
            <a:off x="2942729" y="4097833"/>
            <a:ext cx="45719" cy="45719"/>
          </a:xfrm>
          <a:prstGeom prst="ellipse">
            <a:avLst/>
          </a:prstGeom>
          <a:solidFill>
            <a:srgbClr val="FD3545"/>
          </a:solidFill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5045DFC-6FED-8EE0-3A6A-C91E5D904265}"/>
              </a:ext>
            </a:extLst>
          </p:cNvPr>
          <p:cNvSpPr/>
          <p:nvPr/>
        </p:nvSpPr>
        <p:spPr>
          <a:xfrm>
            <a:off x="2866773" y="4647736"/>
            <a:ext cx="45719" cy="45719"/>
          </a:xfrm>
          <a:prstGeom prst="ellipse">
            <a:avLst/>
          </a:prstGeom>
          <a:solidFill>
            <a:srgbClr val="FD3545"/>
          </a:solidFill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96201D2-B8CA-3E95-4CC2-62419E92D2CB}"/>
              </a:ext>
            </a:extLst>
          </p:cNvPr>
          <p:cNvSpPr/>
          <p:nvPr/>
        </p:nvSpPr>
        <p:spPr>
          <a:xfrm>
            <a:off x="3162703" y="4754517"/>
            <a:ext cx="45719" cy="45719"/>
          </a:xfrm>
          <a:prstGeom prst="ellipse">
            <a:avLst/>
          </a:prstGeom>
          <a:solidFill>
            <a:srgbClr val="FD3545"/>
          </a:solidFill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8F0845-1434-141C-CF45-469D6329E260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785B9-F978-55A4-4326-B99159CB95E4}"/>
              </a:ext>
            </a:extLst>
          </p:cNvPr>
          <p:cNvSpPr/>
          <p:nvPr/>
        </p:nvSpPr>
        <p:spPr>
          <a:xfrm>
            <a:off x="8935014" y="1819870"/>
            <a:ext cx="2736000" cy="67668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Joined together and powered as single unit</a:t>
            </a:r>
          </a:p>
        </p:txBody>
      </p:sp>
    </p:spTree>
    <p:extLst>
      <p:ext uri="{BB962C8B-B14F-4D97-AF65-F5344CB8AC3E}">
        <p14:creationId xmlns:p14="http://schemas.microsoft.com/office/powerpoint/2010/main" val="374931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50E2-FF27-50D5-DA88-6111C25C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F40F3-4750-E415-4435-954B363D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FFACBA-650E-2BBC-A8E3-60E7D520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12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F340-C002-3D2F-D55A-A0A9B65EF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30E0FC-0793-113B-CB45-A6D11015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Hysteretic Losses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41B76A-28FC-1899-1F50-BC2218C7C780}"/>
              </a:ext>
            </a:extLst>
          </p:cNvPr>
          <p:cNvSpPr/>
          <p:nvPr/>
        </p:nvSpPr>
        <p:spPr>
          <a:xfrm>
            <a:off x="5261570" y="1411517"/>
            <a:ext cx="2736000" cy="39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Bean’s critical state model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75ED73-156F-8BAF-ABDD-0BF4162F6D77}"/>
              </a:ext>
            </a:extLst>
          </p:cNvPr>
          <p:cNvGrpSpPr>
            <a:grpSpLocks noChangeAspect="1"/>
          </p:cNvGrpSpPr>
          <p:nvPr/>
        </p:nvGrpSpPr>
        <p:grpSpPr>
          <a:xfrm>
            <a:off x="5461111" y="1760861"/>
            <a:ext cx="2318827" cy="1605125"/>
            <a:chOff x="2137215" y="8640001"/>
            <a:chExt cx="5567786" cy="38274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932A23-578C-530E-D93C-72C3FCDFC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09" r="11829"/>
            <a:stretch/>
          </p:blipFill>
          <p:spPr>
            <a:xfrm>
              <a:off x="2137215" y="8640001"/>
              <a:ext cx="5567786" cy="38274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046735-B72F-A6BF-1D9D-C29BD27602C5}"/>
                </a:ext>
              </a:extLst>
            </p:cNvPr>
            <p:cNvSpPr/>
            <p:nvPr/>
          </p:nvSpPr>
          <p:spPr>
            <a:xfrm>
              <a:off x="3027387" y="10410613"/>
              <a:ext cx="4288907" cy="1234182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Picture 27" descr="A rainbow colored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597AE362-8AD1-E779-3B0A-A41CEC282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21" r="19957"/>
          <a:stretch/>
        </p:blipFill>
        <p:spPr>
          <a:xfrm>
            <a:off x="9661386" y="2718000"/>
            <a:ext cx="1738134" cy="1730706"/>
          </a:xfrm>
          <a:prstGeom prst="rect">
            <a:avLst/>
          </a:prstGeom>
        </p:spPr>
      </p:pic>
      <p:pic>
        <p:nvPicPr>
          <p:cNvPr id="36" name="Picture 35" descr="A screenshot of a diagram&#10;&#10;Description automatically generated">
            <a:extLst>
              <a:ext uri="{FF2B5EF4-FFF2-40B4-BE49-F238E27FC236}">
                <a16:creationId xmlns:a16="http://schemas.microsoft.com/office/drawing/2014/main" id="{961891D8-8F4C-B741-09EE-EF40DAED2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0" b="7929"/>
          <a:stretch/>
        </p:blipFill>
        <p:spPr>
          <a:xfrm>
            <a:off x="2144031" y="2718000"/>
            <a:ext cx="1948243" cy="1742642"/>
          </a:xfrm>
          <a:prstGeom prst="rect">
            <a:avLst/>
          </a:prstGeom>
        </p:spPr>
      </p:pic>
      <p:sp>
        <p:nvSpPr>
          <p:cNvPr id="38" name="Teardrop 37">
            <a:extLst>
              <a:ext uri="{FF2B5EF4-FFF2-40B4-BE49-F238E27FC236}">
                <a16:creationId xmlns:a16="http://schemas.microsoft.com/office/drawing/2014/main" id="{18C5D736-A068-D03D-0636-C7988EBFA6F1}"/>
              </a:ext>
            </a:extLst>
          </p:cNvPr>
          <p:cNvSpPr/>
          <p:nvPr/>
        </p:nvSpPr>
        <p:spPr>
          <a:xfrm rot="10800000">
            <a:off x="9166425" y="2288395"/>
            <a:ext cx="2567937" cy="2592000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32B0D6-1109-6CD0-BF72-AD8129928EE5}"/>
              </a:ext>
            </a:extLst>
          </p:cNvPr>
          <p:cNvSpPr/>
          <p:nvPr/>
        </p:nvSpPr>
        <p:spPr>
          <a:xfrm>
            <a:off x="3676143" y="2703686"/>
            <a:ext cx="495006" cy="792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6E9899C-FCB5-0E88-0BCF-CD85F48105CF}"/>
              </a:ext>
            </a:extLst>
          </p:cNvPr>
          <p:cNvSpPr/>
          <p:nvPr/>
        </p:nvSpPr>
        <p:spPr>
          <a:xfrm>
            <a:off x="3563553" y="2679700"/>
            <a:ext cx="130971" cy="7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0F1072-2138-C2FD-3CA5-E5A7567A2628}"/>
              </a:ext>
            </a:extLst>
          </p:cNvPr>
          <p:cNvSpPr/>
          <p:nvPr/>
        </p:nvSpPr>
        <p:spPr>
          <a:xfrm>
            <a:off x="3133096" y="2717999"/>
            <a:ext cx="27606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ardrop 36">
            <a:extLst>
              <a:ext uri="{FF2B5EF4-FFF2-40B4-BE49-F238E27FC236}">
                <a16:creationId xmlns:a16="http://schemas.microsoft.com/office/drawing/2014/main" id="{2AB3E453-9194-0B5F-5C20-9D350E8EE1B9}"/>
              </a:ext>
            </a:extLst>
          </p:cNvPr>
          <p:cNvSpPr/>
          <p:nvPr/>
        </p:nvSpPr>
        <p:spPr>
          <a:xfrm rot="5400000">
            <a:off x="1729410" y="2288394"/>
            <a:ext cx="2567937" cy="2592000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265CF20-1245-1ECB-5CDF-DB5EDEE0F803}"/>
              </a:ext>
            </a:extLst>
          </p:cNvPr>
          <p:cNvSpPr/>
          <p:nvPr/>
        </p:nvSpPr>
        <p:spPr>
          <a:xfrm>
            <a:off x="10944225" y="2734058"/>
            <a:ext cx="385921" cy="625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EB2623D-89A8-B325-0F88-DF499A8C6901}"/>
                  </a:ext>
                </a:extLst>
              </p:cNvPr>
              <p:cNvSpPr/>
              <p:nvPr/>
            </p:nvSpPr>
            <p:spPr>
              <a:xfrm>
                <a:off x="2406431" y="5029816"/>
                <a:ext cx="2736000" cy="8503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=432</m:t>
                      </m:r>
                      <m:f>
                        <m:f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𝑘𝐽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EB2623D-89A8-B325-0F88-DF499A8C6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431" y="5029816"/>
                <a:ext cx="2736000" cy="8503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B5E83BC1-EFE5-ECF7-0390-0AFA7A7123CB}"/>
              </a:ext>
            </a:extLst>
          </p:cNvPr>
          <p:cNvSpPr/>
          <p:nvPr/>
        </p:nvSpPr>
        <p:spPr>
          <a:xfrm>
            <a:off x="1735954" y="2391445"/>
            <a:ext cx="2736000" cy="39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Hard-way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55DC85-0A06-955E-085B-973BADE55C7A}"/>
              </a:ext>
            </a:extLst>
          </p:cNvPr>
          <p:cNvSpPr/>
          <p:nvPr/>
        </p:nvSpPr>
        <p:spPr>
          <a:xfrm>
            <a:off x="9045851" y="2391445"/>
            <a:ext cx="2736000" cy="39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Easy-way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7C0263D-41CE-70DD-EC7E-15B6AE954D73}"/>
                  </a:ext>
                </a:extLst>
              </p:cNvPr>
              <p:cNvSpPr txBox="1"/>
              <p:nvPr/>
            </p:nvSpPr>
            <p:spPr>
              <a:xfrm>
                <a:off x="5796424" y="3330867"/>
                <a:ext cx="190590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𝐴𝑣𝑔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7C0263D-41CE-70DD-EC7E-15B6AE954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424" y="3330867"/>
                <a:ext cx="1905906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3A5768CE-D99E-2BB1-14A6-371DCC907A32}"/>
              </a:ext>
            </a:extLst>
          </p:cNvPr>
          <p:cNvSpPr txBox="1"/>
          <p:nvPr/>
        </p:nvSpPr>
        <p:spPr>
          <a:xfrm>
            <a:off x="9839200" y="4094846"/>
            <a:ext cx="296077" cy="246221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GB" sz="1000" dirty="0">
                <a:solidFill>
                  <a:schemeClr val="bg1"/>
                </a:solidFill>
                <a:latin typeface="Titillium Lt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0B660D-B28F-A8D3-70BB-F2909A2CC74F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C4CDEE-926C-85F7-AEA8-035E76F5F5E5}"/>
                  </a:ext>
                </a:extLst>
              </p:cNvPr>
              <p:cNvSpPr/>
              <p:nvPr/>
            </p:nvSpPr>
            <p:spPr>
              <a:xfrm>
                <a:off x="5477787" y="5134347"/>
                <a:ext cx="2736000" cy="8503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=18 %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C4CDEE-926C-85F7-AEA8-035E76F5F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787" y="5134347"/>
                <a:ext cx="2736000" cy="850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920009E-AEA2-0AD1-487F-378A7E58A8D6}"/>
                  </a:ext>
                </a:extLst>
              </p:cNvPr>
              <p:cNvSpPr/>
              <p:nvPr/>
            </p:nvSpPr>
            <p:spPr>
              <a:xfrm>
                <a:off x="8663520" y="5029816"/>
                <a:ext cx="2736000" cy="8503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=527</m:t>
                      </m:r>
                      <m:r>
                        <a:rPr lang="it-IT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𝑘𝐽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920009E-AEA2-0AD1-487F-378A7E58A8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520" y="5029816"/>
                <a:ext cx="2736000" cy="8503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47E10C-99F5-19BB-02EE-7A6D0DAA224B}"/>
              </a:ext>
            </a:extLst>
          </p:cNvPr>
          <p:cNvCxnSpPr>
            <a:cxnSpLocks/>
          </p:cNvCxnSpPr>
          <p:nvPr/>
        </p:nvCxnSpPr>
        <p:spPr>
          <a:xfrm>
            <a:off x="2197100" y="873296"/>
            <a:ext cx="4552277" cy="4156520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593612-6025-7908-C5FF-86FA09C275D9}"/>
              </a:ext>
            </a:extLst>
          </p:cNvPr>
          <p:cNvCxnSpPr>
            <a:cxnSpLocks/>
          </p:cNvCxnSpPr>
          <p:nvPr/>
        </p:nvCxnSpPr>
        <p:spPr>
          <a:xfrm flipH="1">
            <a:off x="6736297" y="868367"/>
            <a:ext cx="4487122" cy="4156492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2264EAA-EFC6-4295-241C-BCF25CC49890}"/>
              </a:ext>
            </a:extLst>
          </p:cNvPr>
          <p:cNvSpPr/>
          <p:nvPr/>
        </p:nvSpPr>
        <p:spPr>
          <a:xfrm>
            <a:off x="3947633" y="949662"/>
            <a:ext cx="5577327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 losses </a:t>
            </a:r>
            <a:r>
              <a:rPr lang="en-US" sz="1600" dirty="0">
                <a:solidFill>
                  <a:schemeClr val="tx1"/>
                </a:solidFill>
              </a:rPr>
              <a:t>of SC materials independent of cycle time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BC5627-4A93-E409-39C9-24E77E81713A}"/>
              </a:ext>
            </a:extLst>
          </p:cNvPr>
          <p:cNvGrpSpPr/>
          <p:nvPr/>
        </p:nvGrpSpPr>
        <p:grpSpPr>
          <a:xfrm>
            <a:off x="6254811" y="3932141"/>
            <a:ext cx="1273360" cy="417533"/>
            <a:chOff x="9542804" y="4589703"/>
            <a:chExt cx="2409754" cy="8899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511013-42E9-5529-52A3-898394167892}"/>
                </a:ext>
              </a:extLst>
            </p:cNvPr>
            <p:cNvSpPr/>
            <p:nvPr/>
          </p:nvSpPr>
          <p:spPr>
            <a:xfrm>
              <a:off x="9542804" y="5272209"/>
              <a:ext cx="1107573" cy="2074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12617F-05F6-FCB4-35D1-B2903C99E3CB}"/>
                </a:ext>
              </a:extLst>
            </p:cNvPr>
            <p:cNvSpPr/>
            <p:nvPr/>
          </p:nvSpPr>
          <p:spPr>
            <a:xfrm>
              <a:off x="10844985" y="4590776"/>
              <a:ext cx="1107573" cy="20740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72739D0-AB36-FEFA-0EAD-7A366C544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2804" y="4590729"/>
              <a:ext cx="1302181" cy="681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70EDDB-A58A-587B-925F-08B76965D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0377" y="4590729"/>
              <a:ext cx="1302181" cy="681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A8E0E6-BD5E-A856-B167-748B7546C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0377" y="4798131"/>
              <a:ext cx="1302181" cy="681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8F5EF21-043B-0BE9-1502-6D410253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2804" y="4798131"/>
              <a:ext cx="1302181" cy="68148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63BD94-CC0E-4358-A75F-2D3D46A61BED}"/>
                </a:ext>
              </a:extLst>
            </p:cNvPr>
            <p:cNvCxnSpPr>
              <a:cxnSpLocks/>
            </p:cNvCxnSpPr>
            <p:nvPr/>
          </p:nvCxnSpPr>
          <p:spPr>
            <a:xfrm>
              <a:off x="10844985" y="4589703"/>
              <a:ext cx="11075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8DB14B3-11FA-9A25-F09B-F58E8E193A12}"/>
                </a:ext>
              </a:extLst>
            </p:cNvPr>
            <p:cNvCxnSpPr>
              <a:cxnSpLocks/>
            </p:cNvCxnSpPr>
            <p:nvPr/>
          </p:nvCxnSpPr>
          <p:spPr>
            <a:xfrm>
              <a:off x="11952558" y="4589703"/>
              <a:ext cx="0" cy="208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4F173A-F6A4-C7A4-A879-7774364BC937}"/>
              </a:ext>
            </a:extLst>
          </p:cNvPr>
          <p:cNvSpPr txBox="1"/>
          <p:nvPr/>
        </p:nvSpPr>
        <p:spPr>
          <a:xfrm>
            <a:off x="6331420" y="4331810"/>
            <a:ext cx="54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44594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8A7C6-2DCA-FFA8-B267-8BEA06411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1DF6A5-909F-258C-B604-3C8E1563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B439D-533A-44C3-F8A8-FD7B10D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13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A8D03-580D-17E4-8FA5-60DA6197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18C0F6-C436-9127-FF2C-644FE565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Stresses in Conductors </a:t>
            </a:r>
          </a:p>
        </p:txBody>
      </p:sp>
      <p:pic>
        <p:nvPicPr>
          <p:cNvPr id="43" name="Picture 42" descr="A graphic of a structure&#10;&#10;Description automatically generated with medium confidence">
            <a:extLst>
              <a:ext uri="{FF2B5EF4-FFF2-40B4-BE49-F238E27FC236}">
                <a16:creationId xmlns:a16="http://schemas.microsoft.com/office/drawing/2014/main" id="{9E317DD2-799F-8CEA-8890-755B6DA5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11407" r="25933" b="9862"/>
          <a:stretch/>
        </p:blipFill>
        <p:spPr>
          <a:xfrm>
            <a:off x="2298538" y="1133323"/>
            <a:ext cx="3866042" cy="3295610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6A9B5B8-2185-67BB-89B9-6C923D0DF3AC}"/>
              </a:ext>
            </a:extLst>
          </p:cNvPr>
          <p:cNvSpPr/>
          <p:nvPr/>
        </p:nvSpPr>
        <p:spPr>
          <a:xfrm>
            <a:off x="1663700" y="4099203"/>
            <a:ext cx="1743386" cy="162547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B983BC-8998-EBF8-63D6-DADED39620CB}"/>
              </a:ext>
            </a:extLst>
          </p:cNvPr>
          <p:cNvSpPr/>
          <p:nvPr/>
        </p:nvSpPr>
        <p:spPr>
          <a:xfrm>
            <a:off x="3865598" y="3934338"/>
            <a:ext cx="350524" cy="32973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915F943-518F-F4F1-E84F-33C268D419F3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2535393" y="4099203"/>
            <a:ext cx="13302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AC4E07-5F14-CC3F-9475-83EB94E88EA4}"/>
              </a:ext>
            </a:extLst>
          </p:cNvPr>
          <p:cNvCxnSpPr>
            <a:cxnSpLocks/>
            <a:stCxn id="47" idx="4"/>
            <a:endCxn id="46" idx="5"/>
          </p:cNvCxnSpPr>
          <p:nvPr/>
        </p:nvCxnSpPr>
        <p:spPr>
          <a:xfrm flipH="1">
            <a:off x="3151773" y="4264068"/>
            <a:ext cx="889087" cy="12225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CF22C44-9492-34A3-68CA-1B0BFC0747B5}"/>
              </a:ext>
            </a:extLst>
          </p:cNvPr>
          <p:cNvSpPr txBox="1"/>
          <p:nvPr/>
        </p:nvSpPr>
        <p:spPr>
          <a:xfrm>
            <a:off x="6619120" y="2219443"/>
            <a:ext cx="52452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Gap of 0.3 mm between all  coils and case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Infinitely rigid structure (Nodal Displacement = 0)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Standard type contact without friction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E</a:t>
            </a:r>
            <a:r>
              <a:rPr lang="en-US" sz="1600" baseline="-25000" dirty="0" err="1"/>
              <a:t>coil</a:t>
            </a:r>
            <a:r>
              <a:rPr lang="en-US" sz="1600" baseline="-25000" dirty="0"/>
              <a:t> </a:t>
            </a:r>
            <a:r>
              <a:rPr lang="en-US" sz="1600" dirty="0"/>
              <a:t>= 174 </a:t>
            </a:r>
            <a:r>
              <a:rPr lang="en-US" sz="1600" dirty="0" err="1"/>
              <a:t>GPa</a:t>
            </a:r>
            <a:r>
              <a:rPr lang="en-US" sz="1600" dirty="0"/>
              <a:t> </a:t>
            </a:r>
            <a:r>
              <a:rPr lang="en-US" sz="1600" baseline="30000" dirty="0"/>
              <a:t>1</a:t>
            </a:r>
            <a:endParaRPr lang="en-US" sz="16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600" dirty="0"/>
              <a:t>Ν</a:t>
            </a:r>
            <a:r>
              <a:rPr lang="en-US" sz="1600" baseline="-25000" dirty="0"/>
              <a:t>coil </a:t>
            </a:r>
            <a:r>
              <a:rPr lang="en-US" sz="1600" dirty="0"/>
              <a:t>= 0.3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0CCF14-09D4-1CAB-497E-659679076091}"/>
              </a:ext>
            </a:extLst>
          </p:cNvPr>
          <p:cNvSpPr/>
          <p:nvPr/>
        </p:nvSpPr>
        <p:spPr>
          <a:xfrm>
            <a:off x="8218180" y="155888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Assumption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2B0DD6-BAFE-DFF7-819F-10C7F378DFA9}"/>
              </a:ext>
            </a:extLst>
          </p:cNvPr>
          <p:cNvSpPr txBox="1"/>
          <p:nvPr/>
        </p:nvSpPr>
        <p:spPr>
          <a:xfrm>
            <a:off x="6911996" y="5268658"/>
            <a:ext cx="495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b="0" i="0" baseline="30000" dirty="0">
                <a:effectLst/>
              </a:rPr>
              <a:t>1 </a:t>
            </a:r>
            <a:r>
              <a:rPr lang="fr-FR" sz="1200" b="0" i="0" dirty="0">
                <a:effectLst/>
              </a:rPr>
              <a:t>C. Barth </a:t>
            </a:r>
            <a:r>
              <a:rPr lang="fr-FR" sz="1200" b="0" i="1" dirty="0">
                <a:effectLst/>
              </a:rPr>
              <a:t>et al., Electro-</a:t>
            </a:r>
            <a:r>
              <a:rPr lang="fr-FR" sz="1200" b="0" i="1" dirty="0" err="1">
                <a:effectLst/>
              </a:rPr>
              <a:t>mechanical</a:t>
            </a:r>
            <a:r>
              <a:rPr lang="fr-FR" sz="1200" b="0" i="1" dirty="0">
                <a:effectLst/>
              </a:rPr>
              <a:t> </a:t>
            </a:r>
            <a:r>
              <a:rPr lang="fr-FR" sz="1200" b="0" i="1" dirty="0" err="1">
                <a:effectLst/>
              </a:rPr>
              <a:t>properties</a:t>
            </a:r>
            <a:r>
              <a:rPr lang="fr-FR" sz="1200" b="0" i="1" dirty="0">
                <a:effectLst/>
              </a:rPr>
              <a:t> of </a:t>
            </a:r>
            <a:r>
              <a:rPr lang="fr-FR" sz="1200" b="0" i="1" dirty="0" err="1">
                <a:effectLst/>
              </a:rPr>
              <a:t>ReBCO</a:t>
            </a:r>
            <a:r>
              <a:rPr lang="fr-FR" sz="1200" b="0" i="1" dirty="0">
                <a:effectLst/>
              </a:rPr>
              <a:t> </a:t>
            </a:r>
            <a:r>
              <a:rPr lang="fr-FR" sz="1200" b="0" i="1" dirty="0" err="1">
                <a:effectLst/>
              </a:rPr>
              <a:t>coated</a:t>
            </a:r>
            <a:r>
              <a:rPr lang="fr-FR" sz="1200" b="0" i="1" dirty="0">
                <a:effectLst/>
              </a:rPr>
              <a:t> </a:t>
            </a:r>
            <a:r>
              <a:rPr lang="fr-FR" sz="1200" b="0" i="1" dirty="0" err="1">
                <a:effectLst/>
              </a:rPr>
              <a:t>conductors</a:t>
            </a:r>
            <a:r>
              <a:rPr lang="fr-FR" sz="1200" b="0" i="1" dirty="0">
                <a:effectLst/>
              </a:rPr>
              <a:t> </a:t>
            </a:r>
            <a:r>
              <a:rPr lang="fr-FR" sz="1200" b="0" i="1" dirty="0" err="1">
                <a:effectLst/>
              </a:rPr>
              <a:t>from</a:t>
            </a:r>
            <a:r>
              <a:rPr lang="fr-FR" sz="1200" b="0" i="1" dirty="0">
                <a:effectLst/>
              </a:rPr>
              <a:t> </a:t>
            </a:r>
            <a:r>
              <a:rPr lang="fr-FR" sz="1200" b="0" i="1" dirty="0" err="1">
                <a:effectLst/>
              </a:rPr>
              <a:t>various</a:t>
            </a:r>
            <a:r>
              <a:rPr lang="fr-FR" sz="1200" b="0" i="1" dirty="0">
                <a:effectLst/>
              </a:rPr>
              <a:t> </a:t>
            </a:r>
            <a:r>
              <a:rPr lang="fr-FR" sz="1200" b="0" i="1" dirty="0" err="1">
                <a:effectLst/>
              </a:rPr>
              <a:t>industrial</a:t>
            </a:r>
            <a:r>
              <a:rPr lang="fr-FR" sz="1200" b="0" i="1" dirty="0">
                <a:effectLst/>
              </a:rPr>
              <a:t> manufactures at 77 K, self-</a:t>
            </a:r>
            <a:r>
              <a:rPr lang="fr-FR" sz="1200" b="0" i="1" dirty="0" err="1">
                <a:effectLst/>
              </a:rPr>
              <a:t>field</a:t>
            </a:r>
            <a:r>
              <a:rPr lang="fr-FR" sz="1200" b="0" i="1" dirty="0">
                <a:effectLst/>
              </a:rPr>
              <a:t> and 4.2 K, 19 T, </a:t>
            </a:r>
            <a:r>
              <a:rPr lang="fr-FR" sz="1200" b="0" i="0" dirty="0">
                <a:effectLst/>
              </a:rPr>
              <a:t>2015, </a:t>
            </a:r>
            <a:r>
              <a:rPr lang="fr-FR" sz="1200" b="0" i="1" dirty="0" err="1">
                <a:effectLst/>
              </a:rPr>
              <a:t>Supercond</a:t>
            </a:r>
            <a:r>
              <a:rPr lang="fr-FR" sz="1200" b="0" i="1" dirty="0">
                <a:effectLst/>
              </a:rPr>
              <a:t>. </a:t>
            </a:r>
            <a:r>
              <a:rPr lang="fr-FR" sz="1200" b="0" i="1" dirty="0" err="1">
                <a:effectLst/>
              </a:rPr>
              <a:t>Sci</a:t>
            </a:r>
            <a:r>
              <a:rPr lang="fr-FR" sz="1200" b="0" i="1" dirty="0">
                <a:effectLst/>
              </a:rPr>
              <a:t>. </a:t>
            </a:r>
            <a:r>
              <a:rPr lang="fr-FR" sz="1200" b="0" i="1" dirty="0" err="1">
                <a:effectLst/>
              </a:rPr>
              <a:t>Technol</a:t>
            </a:r>
            <a:r>
              <a:rPr lang="fr-FR" sz="1200" b="0" i="1" dirty="0">
                <a:effectLst/>
              </a:rPr>
              <a:t>.</a:t>
            </a:r>
            <a:r>
              <a:rPr lang="fr-FR" sz="1200" b="0" i="0" dirty="0">
                <a:effectLst/>
              </a:rPr>
              <a:t> </a:t>
            </a:r>
            <a:r>
              <a:rPr lang="fr-FR" sz="1200" b="1" i="0" dirty="0">
                <a:effectLst/>
              </a:rPr>
              <a:t>28</a:t>
            </a:r>
            <a:r>
              <a:rPr lang="fr-FR" sz="1200" b="0" i="0" dirty="0">
                <a:effectLst/>
              </a:rPr>
              <a:t> 045011</a:t>
            </a:r>
            <a:endParaRPr lang="en-US" sz="1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079A8E-5B55-DF66-85FE-2D3E823FBA1B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7316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D701B-4718-7891-EA72-F8AC3B91C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003D82-FD81-D6FA-F7CE-2AE7E918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E1BF0-64BC-3CAE-D1F8-D3F7C659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14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CC659-03D3-2CB4-902B-29DA909B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2222B5-18AB-8D50-66CF-8AE47A65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Stresses in Conductors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67C7D8-51E4-3DDD-E845-B8C07BC891F3}"/>
              </a:ext>
            </a:extLst>
          </p:cNvPr>
          <p:cNvGrpSpPr/>
          <p:nvPr/>
        </p:nvGrpSpPr>
        <p:grpSpPr>
          <a:xfrm>
            <a:off x="2376002" y="1677783"/>
            <a:ext cx="3426503" cy="2421564"/>
            <a:chOff x="25904751" y="19869314"/>
            <a:chExt cx="5580379" cy="3310705"/>
          </a:xfrm>
        </p:grpSpPr>
        <p:pic>
          <p:nvPicPr>
            <p:cNvPr id="8" name="Picture 7" descr="A diagram of different colors&#10;&#10;Description automatically generated">
              <a:extLst>
                <a:ext uri="{FF2B5EF4-FFF2-40B4-BE49-F238E27FC236}">
                  <a16:creationId xmlns:a16="http://schemas.microsoft.com/office/drawing/2014/main" id="{D400169E-1DEF-3124-2852-9BC2F0527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4751" y="19869314"/>
              <a:ext cx="5580379" cy="33107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93621CA-5D4A-B9D2-61AC-E7F06A06BA3D}"/>
                    </a:ext>
                  </a:extLst>
                </p:cNvPr>
                <p:cNvSpPr txBox="1"/>
                <p:nvPr/>
              </p:nvSpPr>
              <p:spPr>
                <a:xfrm>
                  <a:off x="29888153" y="21304628"/>
                  <a:ext cx="889065" cy="440077"/>
                </a:xfrm>
                <a:prstGeom prst="rect">
                  <a:avLst/>
                </a:prstGeom>
                <a:noFill/>
              </p:spPr>
              <p:txBody>
                <a:bodyPr wrap="square" lIns="180000" rtlCol="0">
                  <a:spAutoFit/>
                </a:bodyPr>
                <a:lstStyle/>
                <a:p>
                  <a:pPr algn="just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𝐼𝐼𝐼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en-GB" sz="1600" dirty="0">
                    <a:latin typeface="Titillium Lt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93621CA-5D4A-B9D2-61AC-E7F06A06BA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8153" y="21304628"/>
                  <a:ext cx="889065" cy="440077"/>
                </a:xfrm>
                <a:prstGeom prst="rect">
                  <a:avLst/>
                </a:prstGeom>
                <a:blipFill>
                  <a:blip r:embed="rId3"/>
                  <a:stretch>
                    <a:fillRect r="-86667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661DC4-8273-2EDD-AF0A-F2D57FA44410}"/>
              </a:ext>
            </a:extLst>
          </p:cNvPr>
          <p:cNvGrpSpPr/>
          <p:nvPr/>
        </p:nvGrpSpPr>
        <p:grpSpPr>
          <a:xfrm>
            <a:off x="7996793" y="1677783"/>
            <a:ext cx="3218171" cy="2421564"/>
            <a:chOff x="25952030" y="23766576"/>
            <a:chExt cx="5146568" cy="3771595"/>
          </a:xfrm>
        </p:grpSpPr>
        <p:pic>
          <p:nvPicPr>
            <p:cNvPr id="21" name="Picture 20" descr="A diagram of a graph&#10;&#10;Description automatically generated">
              <a:extLst>
                <a:ext uri="{FF2B5EF4-FFF2-40B4-BE49-F238E27FC236}">
                  <a16:creationId xmlns:a16="http://schemas.microsoft.com/office/drawing/2014/main" id="{053BBCA7-BB4A-AE3F-38B8-BB7DDD437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0" r="14933"/>
            <a:stretch/>
          </p:blipFill>
          <p:spPr>
            <a:xfrm>
              <a:off x="25952030" y="23766576"/>
              <a:ext cx="5146568" cy="37715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ED63AC-E92B-F727-271D-207A3F4C1505}"/>
                    </a:ext>
                  </a:extLst>
                </p:cNvPr>
                <p:cNvSpPr txBox="1"/>
                <p:nvPr/>
              </p:nvSpPr>
              <p:spPr>
                <a:xfrm>
                  <a:off x="29835239" y="25113130"/>
                  <a:ext cx="889065" cy="407083"/>
                </a:xfrm>
                <a:prstGeom prst="rect">
                  <a:avLst/>
                </a:prstGeom>
                <a:noFill/>
              </p:spPr>
              <p:txBody>
                <a:bodyPr wrap="square" lIns="180000" rtlCol="0">
                  <a:spAutoFit/>
                </a:bodyPr>
                <a:lstStyle/>
                <a:p>
                  <a:pPr algn="just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𝐼𝐼𝐼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en-GB" sz="1600" dirty="0">
                    <a:latin typeface="Titillium Lt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ED63AC-E92B-F727-271D-207A3F4C15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35239" y="25113130"/>
                  <a:ext cx="889065" cy="407083"/>
                </a:xfrm>
                <a:prstGeom prst="rect">
                  <a:avLst/>
                </a:prstGeom>
                <a:blipFill>
                  <a:blip r:embed="rId5"/>
                  <a:stretch>
                    <a:fillRect r="-84615" b="-418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A570C5-F5FB-49DF-6138-4A4A07C93CE4}"/>
              </a:ext>
            </a:extLst>
          </p:cNvPr>
          <p:cNvCxnSpPr>
            <a:cxnSpLocks/>
          </p:cNvCxnSpPr>
          <p:nvPr/>
        </p:nvCxnSpPr>
        <p:spPr>
          <a:xfrm>
            <a:off x="6793155" y="1257300"/>
            <a:ext cx="0" cy="1211580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083E8AB7-BA63-9EC2-32EE-6C895DC3A7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5701833"/>
                  </p:ext>
                </p:extLst>
              </p:nvPr>
            </p:nvGraphicFramePr>
            <p:xfrm>
              <a:off x="7992811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𝒎𝒂𝒙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-238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-218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083E8AB7-BA63-9EC2-32EE-6C895DC3A7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5701833"/>
                  </p:ext>
                </p:extLst>
              </p:nvPr>
            </p:nvGraphicFramePr>
            <p:xfrm>
              <a:off x="7992811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65" t="-4918" r="-201695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65" t="-104918" r="-201695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-238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65" t="-204918" r="-201695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-218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146A405A-03F5-A6D4-C256-79E1BAC607F6}"/>
              </a:ext>
            </a:extLst>
          </p:cNvPr>
          <p:cNvSpPr/>
          <p:nvPr/>
        </p:nvSpPr>
        <p:spPr>
          <a:xfrm>
            <a:off x="8237878" y="110168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Easy-way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EA566A-C0DC-86D3-FDD7-3777F543B9AA}"/>
              </a:ext>
            </a:extLst>
          </p:cNvPr>
          <p:cNvSpPr/>
          <p:nvPr/>
        </p:nvSpPr>
        <p:spPr>
          <a:xfrm>
            <a:off x="2721253" y="1074502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Hard-way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633397AD-8C85-767E-A0CF-4B8C43F657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9023273"/>
                  </p:ext>
                </p:extLst>
              </p:nvPr>
            </p:nvGraphicFramePr>
            <p:xfrm>
              <a:off x="2476186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𝒎𝒂𝒙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633397AD-8C85-767E-A0CF-4B8C43F657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9023273"/>
                  </p:ext>
                </p:extLst>
              </p:nvPr>
            </p:nvGraphicFramePr>
            <p:xfrm>
              <a:off x="2476186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65" t="-4918" r="-201695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65" t="-104918" r="-201695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65" t="-204918" r="-201695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A4F927-6B92-1C77-039F-79B92BA25AFB}"/>
              </a:ext>
            </a:extLst>
          </p:cNvPr>
          <p:cNvCxnSpPr>
            <a:cxnSpLocks/>
          </p:cNvCxnSpPr>
          <p:nvPr/>
        </p:nvCxnSpPr>
        <p:spPr>
          <a:xfrm>
            <a:off x="6793155" y="3832860"/>
            <a:ext cx="0" cy="1211580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123876-639D-DD86-0437-E984D698FEDB}"/>
                  </a:ext>
                </a:extLst>
              </p:cNvPr>
              <p:cNvSpPr txBox="1"/>
              <p:nvPr/>
            </p:nvSpPr>
            <p:spPr>
              <a:xfrm>
                <a:off x="6105179" y="3012371"/>
                <a:ext cx="1375953" cy="2769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𝐿𝑜𝑟𝑒𝑛𝑡𝑧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123876-639D-DD86-0437-E984D698F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179" y="3012371"/>
                <a:ext cx="1375953" cy="276999"/>
              </a:xfrm>
              <a:prstGeom prst="rect">
                <a:avLst/>
              </a:prstGeom>
              <a:blipFill>
                <a:blip r:embed="rId8"/>
                <a:stretch>
                  <a:fillRect l="-3509" t="-2041" r="-87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B76890C-FA13-155E-1E2A-9C8449BFF304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01508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E9CA0-9967-F7BF-A034-362AFF37E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80661159-0D72-E8CE-0CB1-22B277AD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9"/>
          <a:stretch/>
        </p:blipFill>
        <p:spPr>
          <a:xfrm>
            <a:off x="3524905" y="2443391"/>
            <a:ext cx="1645700" cy="1657018"/>
          </a:xfrm>
          <a:prstGeom prst="rect">
            <a:avLst/>
          </a:prstGeom>
        </p:spPr>
      </p:pic>
      <p:pic>
        <p:nvPicPr>
          <p:cNvPr id="27" name="Picture 26" descr="A black and white background with red lines&#10;&#10;Description automatically generated">
            <a:extLst>
              <a:ext uri="{FF2B5EF4-FFF2-40B4-BE49-F238E27FC236}">
                <a16:creationId xmlns:a16="http://schemas.microsoft.com/office/drawing/2014/main" id="{C566E487-D23F-E43C-A7FE-109754EA79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7" y="1716578"/>
            <a:ext cx="3144182" cy="2402881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7B7FA797-490C-F904-F054-DCE6DFFD2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85"/>
          <a:stretch/>
        </p:blipFill>
        <p:spPr>
          <a:xfrm>
            <a:off x="9239159" y="2375917"/>
            <a:ext cx="1282792" cy="1703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8460DB46-6DD1-355E-053B-CCF5CA9CC2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4172708"/>
                  </p:ext>
                </p:extLst>
              </p:nvPr>
            </p:nvGraphicFramePr>
            <p:xfrm>
              <a:off x="7992811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-4.48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8460DB46-6DD1-355E-053B-CCF5CA9CC2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4172708"/>
                  </p:ext>
                </p:extLst>
              </p:nvPr>
            </p:nvGraphicFramePr>
            <p:xfrm>
              <a:off x="7992811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-4.48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D6794075-DF01-95DF-422E-A0CB70F1DA14}"/>
              </a:ext>
            </a:extLst>
          </p:cNvPr>
          <p:cNvSpPr/>
          <p:nvPr/>
        </p:nvSpPr>
        <p:spPr>
          <a:xfrm>
            <a:off x="8237878" y="110168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Easy-way</a:t>
            </a:r>
          </a:p>
        </p:txBody>
      </p:sp>
      <p:pic>
        <p:nvPicPr>
          <p:cNvPr id="19" name="Picture 18" descr="A black lines on a white background&#10;&#10;Description automatically generated">
            <a:extLst>
              <a:ext uri="{FF2B5EF4-FFF2-40B4-BE49-F238E27FC236}">
                <a16:creationId xmlns:a16="http://schemas.microsoft.com/office/drawing/2014/main" id="{DCDB9BF7-2E73-0B0E-B096-95570DB8C5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32" y="1691730"/>
            <a:ext cx="2693693" cy="244884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F2BB4D-8787-2D39-D3EC-8989D970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591E9-3179-DA7E-8D06-5085758D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15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02A04-50E8-1AC4-DED7-5ACB65B6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BBB45B-381B-6337-8B97-3AE3C9C2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Stresses in Conductors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276D60-63C3-BD6A-828C-36F150B9F3DE}"/>
              </a:ext>
            </a:extLst>
          </p:cNvPr>
          <p:cNvCxnSpPr>
            <a:cxnSpLocks/>
          </p:cNvCxnSpPr>
          <p:nvPr/>
        </p:nvCxnSpPr>
        <p:spPr>
          <a:xfrm>
            <a:off x="6793155" y="1257300"/>
            <a:ext cx="0" cy="3947160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5084535-2BF9-B4CC-AF10-7A21B46976AC}"/>
              </a:ext>
            </a:extLst>
          </p:cNvPr>
          <p:cNvSpPr/>
          <p:nvPr/>
        </p:nvSpPr>
        <p:spPr>
          <a:xfrm>
            <a:off x="2741088" y="1074502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Hard-way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6EBAD-283F-FBAB-5DBC-6C8F183834AF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5180DCD-D21F-C892-5C8C-67D371E549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1375449"/>
                  </p:ext>
                </p:extLst>
              </p:nvPr>
            </p:nvGraphicFramePr>
            <p:xfrm>
              <a:off x="2496021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4.25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-3.8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5180DCD-D21F-C892-5C8C-67D371E549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1375449"/>
                  </p:ext>
                </p:extLst>
              </p:nvPr>
            </p:nvGraphicFramePr>
            <p:xfrm>
              <a:off x="2496021" y="4336718"/>
              <a:ext cx="322613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5378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075378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4.25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-3.8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 descr="A green and yellow striped logo&#10;&#10;Description automatically generated with medium confidence">
            <a:extLst>
              <a:ext uri="{FF2B5EF4-FFF2-40B4-BE49-F238E27FC236}">
                <a16:creationId xmlns:a16="http://schemas.microsoft.com/office/drawing/2014/main" id="{9A8448A2-C47D-FCC3-B728-5BD3F85AB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2" r="10586" b="76040"/>
          <a:stretch/>
        </p:blipFill>
        <p:spPr>
          <a:xfrm>
            <a:off x="8335962" y="2853748"/>
            <a:ext cx="1006476" cy="1227284"/>
          </a:xfrm>
          <a:prstGeom prst="rect">
            <a:avLst/>
          </a:prstGeom>
        </p:spPr>
      </p:pic>
      <p:pic>
        <p:nvPicPr>
          <p:cNvPr id="36" name="Picture 35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D9459363-5A8E-D356-F23F-F9CDC9110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7" r="9586" b="76223"/>
          <a:stretch/>
        </p:blipFill>
        <p:spPr>
          <a:xfrm>
            <a:off x="2600428" y="2954223"/>
            <a:ext cx="1000106" cy="111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5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06CA4-6D37-F3D4-B351-ACB904CD5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E08768-D6C8-9394-A040-D51EAC30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5656C-795B-769C-F53D-F2656D63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16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F4A6-0D0D-D326-89D2-B1C88533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55C8C4-8263-F4AB-539C-7276140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447" y="150710"/>
            <a:ext cx="7830553" cy="535090"/>
          </a:xfrm>
        </p:spPr>
        <p:txBody>
          <a:bodyPr/>
          <a:lstStyle/>
          <a:p>
            <a:r>
              <a:rPr lang="en-US" dirty="0"/>
              <a:t>Maximum Allowable Stresses of Tape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ADC47BC-C092-ACA2-456B-902A41B3BD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1549559"/>
                  </p:ext>
                </p:extLst>
              </p:nvPr>
            </p:nvGraphicFramePr>
            <p:xfrm>
              <a:off x="2635249" y="1348442"/>
              <a:ext cx="3536952" cy="10332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984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2788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𝒎𝒂𝒙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2835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-100</a:t>
                          </a:r>
                          <a:r>
                            <a:rPr lang="en-US" sz="1600" baseline="30000" dirty="0"/>
                            <a:t>1,2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2926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-400</a:t>
                          </a:r>
                          <a:r>
                            <a:rPr lang="en-US" sz="1600" baseline="30000" dirty="0"/>
                            <a:t>1,2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ADC47BC-C092-ACA2-456B-902A41B3BD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1549559"/>
                  </p:ext>
                </p:extLst>
              </p:nvPr>
            </p:nvGraphicFramePr>
            <p:xfrm>
              <a:off x="2635249" y="1348442"/>
              <a:ext cx="3536952" cy="10332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984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2788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2835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-100</a:t>
                          </a:r>
                          <a:r>
                            <a:rPr lang="en-US" sz="1600" baseline="30000" dirty="0"/>
                            <a:t>1,2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2926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-400</a:t>
                          </a:r>
                          <a:r>
                            <a:rPr lang="en-US" sz="1600" baseline="30000" dirty="0"/>
                            <a:t>1,2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Immagine 6">
            <a:extLst>
              <a:ext uri="{FF2B5EF4-FFF2-40B4-BE49-F238E27FC236}">
                <a16:creationId xmlns:a16="http://schemas.microsoft.com/office/drawing/2014/main" id="{A53DE376-4B8D-3A36-121C-958F3379E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259"/>
          <a:stretch/>
        </p:blipFill>
        <p:spPr>
          <a:xfrm>
            <a:off x="8917170" y="1289306"/>
            <a:ext cx="1592625" cy="2089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B73416-4FDC-3E8C-B781-7B4A86ADFF16}"/>
              </a:ext>
            </a:extLst>
          </p:cNvPr>
          <p:cNvGrpSpPr/>
          <p:nvPr/>
        </p:nvGrpSpPr>
        <p:grpSpPr>
          <a:xfrm>
            <a:off x="7796628" y="2282023"/>
            <a:ext cx="730251" cy="720084"/>
            <a:chOff x="1471126" y="4201560"/>
            <a:chExt cx="730251" cy="72008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3461C8-596B-1164-8D63-CF828E4AB5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4154" y="4306506"/>
              <a:ext cx="0" cy="5640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7C8E429-8BF5-FAC8-D232-0D7AE0DDC238}"/>
                </a:ext>
              </a:extLst>
            </p:cNvPr>
            <p:cNvCxnSpPr>
              <a:cxnSpLocks/>
            </p:cNvCxnSpPr>
            <p:nvPr/>
          </p:nvCxnSpPr>
          <p:spPr>
            <a:xfrm>
              <a:off x="1754154" y="4870577"/>
              <a:ext cx="4152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DC189C-2233-0F3A-F46F-257F8826F8A2}"/>
                </a:ext>
              </a:extLst>
            </p:cNvPr>
            <p:cNvSpPr txBox="1"/>
            <p:nvPr/>
          </p:nvSpPr>
          <p:spPr>
            <a:xfrm>
              <a:off x="1918349" y="4552312"/>
              <a:ext cx="2830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6F3A93-7D07-15D1-FEF0-4EB0C23D6210}"/>
                </a:ext>
              </a:extLst>
            </p:cNvPr>
            <p:cNvSpPr txBox="1"/>
            <p:nvPr/>
          </p:nvSpPr>
          <p:spPr>
            <a:xfrm>
              <a:off x="1471126" y="4201560"/>
              <a:ext cx="2830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F823BDB-A262-40B4-5C7A-8FF5778DDA3D}"/>
              </a:ext>
            </a:extLst>
          </p:cNvPr>
          <p:cNvSpPr txBox="1"/>
          <p:nvPr/>
        </p:nvSpPr>
        <p:spPr>
          <a:xfrm>
            <a:off x="2521162" y="2376182"/>
            <a:ext cx="3651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 </a:t>
            </a:r>
            <a:r>
              <a:rPr lang="en-US" sz="1200" dirty="0"/>
              <a:t>Value related to 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BA59F09B-E8DE-14F8-013B-08AA05561C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0990794"/>
                  </p:ext>
                </p:extLst>
              </p:nvPr>
            </p:nvGraphicFramePr>
            <p:xfrm>
              <a:off x="2635249" y="3256711"/>
              <a:ext cx="3536952" cy="17312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984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228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𝒎𝒂𝒙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306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4132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  <a:tr h="3306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600</a:t>
                          </a:r>
                          <a:r>
                            <a:rPr lang="en-US" sz="1600" baseline="30000" dirty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8745397"/>
                      </a:ext>
                    </a:extLst>
                  </a:tr>
                  <a:tr h="34132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𝑥𝑦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11.27</a:t>
                          </a:r>
                          <a:r>
                            <a:rPr lang="en-US" sz="1600" baseline="30000" dirty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04900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BA59F09B-E8DE-14F8-013B-08AA05561C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0990794"/>
                  </p:ext>
                </p:extLst>
              </p:nvPr>
            </p:nvGraphicFramePr>
            <p:xfrm>
              <a:off x="2635249" y="3256711"/>
              <a:ext cx="3536952" cy="17312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984">
                      <a:extLst>
                        <a:ext uri="{9D8B030D-6E8A-4147-A177-3AD203B41FA5}">
                          <a16:colId xmlns:a16="http://schemas.microsoft.com/office/drawing/2014/main" val="2599408938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176018791"/>
                        </a:ext>
                      </a:extLst>
                    </a:gridCol>
                    <a:gridCol w="1178984">
                      <a:extLst>
                        <a:ext uri="{9D8B030D-6E8A-4147-A177-3AD203B41FA5}">
                          <a16:colId xmlns:a16="http://schemas.microsoft.com/office/drawing/2014/main" val="3344185687"/>
                        </a:ext>
                      </a:extLst>
                    </a:gridCol>
                  </a:tblGrid>
                  <a:tr h="3228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74182"/>
                      </a:ext>
                    </a:extLst>
                  </a:tr>
                  <a:tr h="3306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5692415"/>
                      </a:ext>
                    </a:extLst>
                  </a:tr>
                  <a:tr h="3413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436614"/>
                      </a:ext>
                    </a:extLst>
                  </a:tr>
                  <a:tr h="3306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600</a:t>
                          </a:r>
                          <a:r>
                            <a:rPr lang="en-US" sz="1600" baseline="30000" dirty="0"/>
                            <a:t>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8745397"/>
                      </a:ext>
                    </a:extLst>
                  </a:tr>
                  <a:tr h="3413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11.27</a:t>
                          </a:r>
                          <a:r>
                            <a:rPr lang="en-US" sz="1600" baseline="30000" dirty="0"/>
                            <a:t>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MPa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04900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BA541A7-030D-30C9-712C-78EB5A2D0DC2}"/>
              </a:ext>
            </a:extLst>
          </p:cNvPr>
          <p:cNvSpPr txBox="1"/>
          <p:nvPr/>
        </p:nvSpPr>
        <p:spPr>
          <a:xfrm>
            <a:off x="7345428" y="3939957"/>
            <a:ext cx="312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All the stresses seen before are below the max. allowable stress</a:t>
            </a:r>
          </a:p>
        </p:txBody>
      </p:sp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FCFBC289-42F6-19A8-1122-76E3F9C8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1307" y="380084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979E65-641D-4C8E-9568-DF747BE3538E}"/>
              </a:ext>
            </a:extLst>
          </p:cNvPr>
          <p:cNvSpPr txBox="1"/>
          <p:nvPr/>
        </p:nvSpPr>
        <p:spPr>
          <a:xfrm>
            <a:off x="1330001" y="5295807"/>
            <a:ext cx="107984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30000" dirty="0"/>
              <a:t>2 </a:t>
            </a:r>
            <a:r>
              <a:rPr lang="en-US" sz="1100" b="0" i="0" u="none" strike="noStrike" baseline="0" dirty="0"/>
              <a:t>Superconductor Business Development Division Fujikura Ltd., “</a:t>
            </a:r>
            <a:r>
              <a:rPr lang="en-US" sz="1100" b="0" i="1" u="none" strike="noStrike" baseline="0" dirty="0"/>
              <a:t>Introduction of </a:t>
            </a:r>
            <a:r>
              <a:rPr lang="en-US" sz="1100" i="1" dirty="0"/>
              <a:t>F</a:t>
            </a:r>
            <a:r>
              <a:rPr lang="en-US" sz="1100" b="0" i="1" u="none" strike="noStrike" baseline="0" dirty="0"/>
              <a:t>ujikura re-based high temperature superconductor</a:t>
            </a:r>
            <a:r>
              <a:rPr lang="en-US" sz="1100" b="0" i="0" u="none" strike="noStrike" baseline="0" dirty="0"/>
              <a:t>,” Fujikura Global, Tech. Rep., 2024</a:t>
            </a:r>
            <a:endParaRPr lang="en-US" sz="11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33D31E-860C-1C52-CC65-6D3A61FEDA09}"/>
              </a:ext>
            </a:extLst>
          </p:cNvPr>
          <p:cNvSpPr/>
          <p:nvPr/>
        </p:nvSpPr>
        <p:spPr>
          <a:xfrm>
            <a:off x="3035725" y="882650"/>
            <a:ext cx="2736000" cy="32795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Max. compressive stresses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B1E4D9-106B-C868-88A5-AF2B54C06FDF}"/>
              </a:ext>
            </a:extLst>
          </p:cNvPr>
          <p:cNvSpPr/>
          <p:nvPr/>
        </p:nvSpPr>
        <p:spPr>
          <a:xfrm>
            <a:off x="3035725" y="2826589"/>
            <a:ext cx="2736000" cy="301058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Max. tensile stresses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F2E882-F893-9799-ECAC-EA8BCFB73DA0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 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7D97F-7826-24EF-E422-2A6B85EE4142}"/>
              </a:ext>
            </a:extLst>
          </p:cNvPr>
          <p:cNvSpPr txBox="1"/>
          <p:nvPr/>
        </p:nvSpPr>
        <p:spPr>
          <a:xfrm>
            <a:off x="1330001" y="5561050"/>
            <a:ext cx="107984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aseline="30000" dirty="0"/>
              <a:t>3</a:t>
            </a:r>
            <a:r>
              <a:rPr lang="en-US" sz="1100" b="0" i="0" u="none" strike="noStrike" baseline="30000" dirty="0"/>
              <a:t> </a:t>
            </a:r>
            <a:r>
              <a:rPr lang="en-US" sz="1100" b="0" i="0" dirty="0">
                <a:effectLst/>
              </a:rPr>
              <a:t>P. Gao, X. Geng, G. Man and X. Wang, "Measurement of Shear Delamination Strength of REBCO Coated Conductors," in </a:t>
            </a:r>
            <a:r>
              <a:rPr lang="en-US" sz="1100" b="0" i="1" dirty="0">
                <a:effectLst/>
              </a:rPr>
              <a:t>IEEE Transactions on Applied Superconductivity</a:t>
            </a:r>
            <a:r>
              <a:rPr lang="en-US" sz="1100" b="0" i="0" dirty="0">
                <a:effectLst/>
              </a:rPr>
              <a:t>, vol. 32, no. 4, pp. 1-5, June 2022, Art no. 6600305, </a:t>
            </a:r>
            <a:r>
              <a:rPr lang="en-US" sz="1100" b="0" i="0" dirty="0" err="1">
                <a:effectLst/>
              </a:rPr>
              <a:t>doi</a:t>
            </a:r>
            <a:r>
              <a:rPr lang="en-US" sz="1100" b="0" i="0" dirty="0">
                <a:effectLst/>
              </a:rPr>
              <a:t>: 10.1109/TASC.2021.3136831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7150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9B6B1-FD48-7934-84BD-74DD165EC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2DF88F-F6A0-5FC7-15AA-6F01348D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56B11-9892-D11D-4311-B9A332CF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17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6B3FD-8557-D427-5C4A-513B33BEC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648FA2-39A1-EAC0-E22E-8D7AF16D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7C03C-C027-D57A-367F-DEF14F9D0499}"/>
              </a:ext>
            </a:extLst>
          </p:cNvPr>
          <p:cNvSpPr txBox="1"/>
          <p:nvPr/>
        </p:nvSpPr>
        <p:spPr>
          <a:xfrm>
            <a:off x="1729740" y="1293394"/>
            <a:ext cx="10012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INFN Genova – Milano: study of accelerator and collider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Non-twisted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stacked</a:t>
            </a:r>
            <a:r>
              <a:rPr lang="en-US" sz="1800" dirty="0"/>
              <a:t> tapes cable co-wounded with a SS layer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New ends winding always in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way </a:t>
            </a:r>
            <a:r>
              <a:rPr lang="en-US" dirty="0"/>
              <a:t>direction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Innovative approach of grading powering two cables joined together as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unit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Hysteretic losses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18 % higher </a:t>
            </a:r>
            <a:r>
              <a:rPr lang="en-US" dirty="0"/>
              <a:t>than in the first configuration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All mechanical stresses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below</a:t>
            </a:r>
            <a:r>
              <a:rPr lang="en-US" dirty="0"/>
              <a:t> the max. allowable stress of tape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8F6A6C-8DC8-D5DE-0089-2E14F90EC887}"/>
              </a:ext>
            </a:extLst>
          </p:cNvPr>
          <p:cNvSpPr txBox="1">
            <a:spLocks/>
          </p:cNvSpPr>
          <p:nvPr/>
        </p:nvSpPr>
        <p:spPr>
          <a:xfrm>
            <a:off x="2644140" y="4508359"/>
            <a:ext cx="2710318" cy="89031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dirty="0">
                <a:ln w="6350" cap="flat" cmpd="sng">
                  <a:noFill/>
                  <a:prstDash val="solid"/>
                </a:ln>
                <a:gradFill flip="none" rotWithShape="1">
                  <a:gsLst>
                    <a:gs pos="100000">
                      <a:srgbClr val="0043D9"/>
                    </a:gs>
                    <a:gs pos="62000">
                      <a:srgbClr val="6A3E9C"/>
                    </a:gs>
                    <a:gs pos="32000">
                      <a:srgbClr val="B23B71"/>
                    </a:gs>
                    <a:gs pos="0">
                      <a:srgbClr val="FF383E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sz="2400" dirty="0">
                <a:gradFill>
                  <a:gsLst>
                    <a:gs pos="100000">
                      <a:srgbClr val="0043D9"/>
                    </a:gs>
                    <a:gs pos="62000">
                      <a:srgbClr val="6A3E9C"/>
                    </a:gs>
                    <a:gs pos="32000">
                      <a:srgbClr val="B23B71"/>
                    </a:gs>
                    <a:gs pos="0">
                      <a:srgbClr val="FF383E"/>
                    </a:gs>
                  </a:gsLst>
                  <a:lin ang="0" scaled="1"/>
                </a:gradFill>
              </a:rPr>
              <a:t>Mucol Italia</a:t>
            </a:r>
          </a:p>
          <a:p>
            <a:pPr>
              <a:spcBef>
                <a:spcPts val="600"/>
              </a:spcBef>
            </a:pPr>
            <a:r>
              <a:rPr lang="nb-NO" sz="2400" dirty="0">
                <a:gradFill>
                  <a:gsLst>
                    <a:gs pos="100000">
                      <a:srgbClr val="0043D9"/>
                    </a:gs>
                    <a:gs pos="62000">
                      <a:srgbClr val="6A3E9C"/>
                    </a:gs>
                    <a:gs pos="32000">
                      <a:srgbClr val="B23B71"/>
                    </a:gs>
                    <a:gs pos="0">
                      <a:srgbClr val="FF383E"/>
                    </a:gs>
                  </a:gsLst>
                  <a:lin ang="0" scaled="1"/>
                </a:gradFill>
              </a:rPr>
              <a:t>Torino, 05/12/2024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C50A3-EB88-1961-7F93-87C906C4A149}"/>
              </a:ext>
            </a:extLst>
          </p:cNvPr>
          <p:cNvSpPr txBox="1"/>
          <p:nvPr/>
        </p:nvSpPr>
        <p:spPr>
          <a:xfrm>
            <a:off x="8104103" y="4768851"/>
            <a:ext cx="258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luca.alfonso@ge.infn.it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B2415A-06AB-438C-5FEF-C8394AC7EF98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14057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157798-55E8-3A1E-276F-94A8862B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diagram of a process&#10;&#10;Description automatically generated">
            <a:extLst>
              <a:ext uri="{FF2B5EF4-FFF2-40B4-BE49-F238E27FC236}">
                <a16:creationId xmlns:a16="http://schemas.microsoft.com/office/drawing/2014/main" id="{81396AEC-F49C-3A66-5D7B-E8FCA5BC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509" y="873014"/>
            <a:ext cx="4894177" cy="1513811"/>
          </a:xfrm>
          <a:prstGeom prst="rect">
            <a:avLst/>
          </a:prstGeom>
          <a:effectLst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7478EC-38A6-9C3F-776F-4AF6D058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/>
              <a:t>Luca Alfonso – </a:t>
            </a:r>
            <a:r>
              <a:rPr lang="en-US" sz="1600" dirty="0" err="1"/>
              <a:t>Mucol</a:t>
            </a:r>
            <a:r>
              <a:rPr lang="en-US" sz="1600" dirty="0"/>
              <a:t> Italia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122E6-FC27-7873-DCEE-057EACA2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DD364E6-EA62-4F1B-91F6-E9BE53806E2E}" type="slidenum">
              <a:rPr lang="en-US" sz="1600" smtClean="0"/>
              <a:pPr/>
              <a:t>18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45EE-27F2-A3FE-CE37-55A4B951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ED56A7-B3AB-5FC0-8758-48A0FD3C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A(aperture)-B(bore field) plots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B03E2-B56E-7C4D-5FF0-7CFC5BF5DB2E}"/>
              </a:ext>
            </a:extLst>
          </p:cNvPr>
          <p:cNvSpPr/>
          <p:nvPr/>
        </p:nvSpPr>
        <p:spPr>
          <a:xfrm>
            <a:off x="3802019" y="874310"/>
            <a:ext cx="2676147" cy="15125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15CFC355-748F-9E92-711E-1A7BE3E7EE25}"/>
              </a:ext>
            </a:extLst>
          </p:cNvPr>
          <p:cNvSpPr/>
          <p:nvPr/>
        </p:nvSpPr>
        <p:spPr>
          <a:xfrm>
            <a:off x="6437028" y="806449"/>
            <a:ext cx="2676147" cy="1644651"/>
          </a:xfrm>
          <a:prstGeom prst="roundRect">
            <a:avLst>
              <a:gd name="adj" fmla="val 9740"/>
            </a:avLst>
          </a:prstGeom>
          <a:noFill/>
          <a:ln w="12700">
            <a:solidFill>
              <a:srgbClr val="DF375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E9452-C531-6A05-0211-1BE0CE42E578}"/>
              </a:ext>
            </a:extLst>
          </p:cNvPr>
          <p:cNvSpPr txBox="1"/>
          <p:nvPr/>
        </p:nvSpPr>
        <p:spPr>
          <a:xfrm>
            <a:off x="5259853" y="2898340"/>
            <a:ext cx="44842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approach </a:t>
            </a:r>
            <a:r>
              <a:rPr lang="en-US" sz="1600" dirty="0"/>
              <a:t>to instantly understand which magnets are feasible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Analytical evaluation </a:t>
            </a:r>
            <a:r>
              <a:rPr lang="en-US" sz="1600" dirty="0"/>
              <a:t>of the bore field for a cos-theta magnets in sector coil approximation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curve </a:t>
            </a:r>
            <a:r>
              <a:rPr lang="en-US" sz="1600" dirty="0"/>
              <a:t>takes into account: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/>
              <a:t>Maximum stress on conductors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/>
              <a:t>Temperature margin on the </a:t>
            </a:r>
            <a:r>
              <a:rPr lang="en-US" sz="1600" dirty="0" err="1"/>
              <a:t>loadline</a:t>
            </a:r>
            <a:endParaRPr lang="en-US" sz="1600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/>
              <a:t>Maximum </a:t>
            </a:r>
            <a:r>
              <a:rPr lang="en-US" sz="1600" dirty="0" err="1"/>
              <a:t>T</a:t>
            </a:r>
            <a:r>
              <a:rPr lang="en-US" sz="1600" baseline="-25000" dirty="0" err="1"/>
              <a:t>quench</a:t>
            </a:r>
            <a:endParaRPr lang="en-US" sz="1600" dirty="0"/>
          </a:p>
        </p:txBody>
      </p:sp>
      <p:pic>
        <p:nvPicPr>
          <p:cNvPr id="12" name="Picture 11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C598BAE4-D67F-3757-B374-EB3894C1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837"/>
          <a:stretch/>
        </p:blipFill>
        <p:spPr>
          <a:xfrm>
            <a:off x="10337686" y="2985057"/>
            <a:ext cx="1638333" cy="1602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C79DBE-B0DC-7E57-509C-3203CBBD6DEC}"/>
                  </a:ext>
                </a:extLst>
              </p:cNvPr>
              <p:cNvSpPr txBox="1"/>
              <p:nvPr/>
            </p:nvSpPr>
            <p:spPr>
              <a:xfrm>
                <a:off x="9598574" y="4612637"/>
                <a:ext cx="2862185" cy="444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𝐽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𝐽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𝑠𝑖𝑛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GB" sz="1200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C79DBE-B0DC-7E57-509C-3203CBBD6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574" y="4612637"/>
                <a:ext cx="2862185" cy="444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07D3F869-5998-012B-E07B-E91EB1474453}"/>
              </a:ext>
            </a:extLst>
          </p:cNvPr>
          <p:cNvGrpSpPr/>
          <p:nvPr/>
        </p:nvGrpSpPr>
        <p:grpSpPr>
          <a:xfrm>
            <a:off x="1639090" y="2867178"/>
            <a:ext cx="3335661" cy="2599288"/>
            <a:chOff x="1639090" y="2905278"/>
            <a:chExt cx="3335661" cy="2599288"/>
          </a:xfrm>
        </p:grpSpPr>
        <p:pic>
          <p:nvPicPr>
            <p:cNvPr id="6" name="Picture 19">
              <a:extLst>
                <a:ext uri="{FF2B5EF4-FFF2-40B4-BE49-F238E27FC236}">
                  <a16:creationId xmlns:a16="http://schemas.microsoft.com/office/drawing/2014/main" id="{FE318BF6-4B7A-BC0B-F1C4-7DA977FC6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639090" y="2905278"/>
              <a:ext cx="3335661" cy="25992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790CFB-B2E5-EACD-E297-A5EEE193816D}"/>
                </a:ext>
              </a:extLst>
            </p:cNvPr>
            <p:cNvSpPr txBox="1"/>
            <p:nvPr/>
          </p:nvSpPr>
          <p:spPr>
            <a:xfrm>
              <a:off x="3306920" y="3429151"/>
              <a:ext cx="1614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Forbidden region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09DDF2-9494-D7BF-C5EE-2FAEA3D062A3}"/>
                </a:ext>
              </a:extLst>
            </p:cNvPr>
            <p:cNvSpPr txBox="1"/>
            <p:nvPr/>
          </p:nvSpPr>
          <p:spPr>
            <a:xfrm>
              <a:off x="2147236" y="4255381"/>
              <a:ext cx="1530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Allowed region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59AB388-75A0-61E1-178F-EC903BD04138}"/>
              </a:ext>
            </a:extLst>
          </p:cNvPr>
          <p:cNvSpPr txBox="1"/>
          <p:nvPr/>
        </p:nvSpPr>
        <p:spPr>
          <a:xfrm>
            <a:off x="5259853" y="5554445"/>
            <a:ext cx="3100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Novelli’s presentation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D5954-798D-1BF6-16F6-6E351CF4944F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4323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A0AED5-5D52-286D-6952-C525058F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Luca Alfonso – Mucol Italia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A04C48-D2BB-875A-E69A-FFD32060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DD364E6-EA62-4F1B-91F6-E9BE53806E2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7430F-2A2E-5D52-5E43-A887D37D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F21D6-EEC6-B012-8A11-5A40E590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9CA91-047B-C85C-35F2-92D5C680E3C1}"/>
              </a:ext>
            </a:extLst>
          </p:cNvPr>
          <p:cNvSpPr txBox="1"/>
          <p:nvPr/>
        </p:nvSpPr>
        <p:spPr>
          <a:xfrm>
            <a:off x="1935480" y="1341120"/>
            <a:ext cx="88773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Overview 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work</a:t>
            </a:r>
            <a:r>
              <a:rPr lang="en-US" dirty="0"/>
              <a:t> carried out by INFN – Genova/Milano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en-US" dirty="0"/>
              <a:t> Magnet for Collider Ring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</a:t>
            </a:r>
            <a:r>
              <a:rPr lang="en-US" dirty="0"/>
              <a:t> Assumption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</a:t>
            </a:r>
            <a:r>
              <a:rPr lang="en-US" dirty="0"/>
              <a:t> Design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Hysteretic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Losses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Evaluation 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stresses</a:t>
            </a:r>
            <a:r>
              <a:rPr lang="en-US" dirty="0"/>
              <a:t> in conductors due only to Lorentz Forces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7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diagram of a process&#10;&#10;Description automatically generated">
            <a:extLst>
              <a:ext uri="{FF2B5EF4-FFF2-40B4-BE49-F238E27FC236}">
                <a16:creationId xmlns:a16="http://schemas.microsoft.com/office/drawing/2014/main" id="{2318BB4F-70CC-EF00-1634-02BBECB9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34" y="873014"/>
            <a:ext cx="4894177" cy="1513811"/>
          </a:xfrm>
          <a:prstGeom prst="rect">
            <a:avLst/>
          </a:prstGeom>
          <a:effectLst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4839F5-D0D8-CC34-DD3C-4B3D34D9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AA76E-5230-3506-CEB9-02FC716C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DD364E6-EA62-4F1B-91F6-E9BE53806E2E}" type="slidenum">
              <a:rPr lang="en-US" sz="1600" smtClean="0"/>
              <a:pPr/>
              <a:t>2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DB4E9-BBB6-CC6C-55BE-9E8F9C68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B42FED-0277-99B4-28C5-0105A5D0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400" y="150710"/>
            <a:ext cx="9118600" cy="535090"/>
          </a:xfrm>
        </p:spPr>
        <p:txBody>
          <a:bodyPr/>
          <a:lstStyle/>
          <a:p>
            <a:r>
              <a:rPr lang="en-US" dirty="0"/>
              <a:t>Magnets studied at INFN – Genova/Milano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9546C3-BA09-38D9-5947-A2C46A540001}"/>
              </a:ext>
            </a:extLst>
          </p:cNvPr>
          <p:cNvSpPr/>
          <p:nvPr/>
        </p:nvSpPr>
        <p:spPr>
          <a:xfrm>
            <a:off x="1982744" y="874310"/>
            <a:ext cx="2676147" cy="15125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8F2F450E-E372-2F08-F99F-8B23DD78318A}"/>
              </a:ext>
            </a:extLst>
          </p:cNvPr>
          <p:cNvSpPr/>
          <p:nvPr/>
        </p:nvSpPr>
        <p:spPr>
          <a:xfrm>
            <a:off x="6276975" y="851345"/>
            <a:ext cx="935436" cy="1535480"/>
          </a:xfrm>
          <a:prstGeom prst="roundRect">
            <a:avLst>
              <a:gd name="adj" fmla="val 9740"/>
            </a:avLst>
          </a:prstGeom>
          <a:noFill/>
          <a:ln w="12700">
            <a:solidFill>
              <a:srgbClr val="DF375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1BE2D-A855-06D5-535D-17CE503834C5}"/>
              </a:ext>
            </a:extLst>
          </p:cNvPr>
          <p:cNvCxnSpPr>
            <a:cxnSpLocks/>
          </p:cNvCxnSpPr>
          <p:nvPr/>
        </p:nvCxnSpPr>
        <p:spPr>
          <a:xfrm>
            <a:off x="3892489" y="3449628"/>
            <a:ext cx="0" cy="244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56D16C-3889-3158-6206-1794336996DE}"/>
              </a:ext>
            </a:extLst>
          </p:cNvPr>
          <p:cNvCxnSpPr>
            <a:cxnSpLocks/>
          </p:cNvCxnSpPr>
          <p:nvPr/>
        </p:nvCxnSpPr>
        <p:spPr>
          <a:xfrm>
            <a:off x="6985085" y="3449628"/>
            <a:ext cx="0" cy="244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0831771-4A35-DDDC-DEB3-BE243039C428}"/>
              </a:ext>
            </a:extLst>
          </p:cNvPr>
          <p:cNvSpPr/>
          <p:nvPr/>
        </p:nvSpPr>
        <p:spPr>
          <a:xfrm>
            <a:off x="1523247" y="2664145"/>
            <a:ext cx="2160000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Dipole Magnets for the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F385DF-827E-86EA-ADEB-BA333825D452}"/>
              </a:ext>
            </a:extLst>
          </p:cNvPr>
          <p:cNvSpPr/>
          <p:nvPr/>
        </p:nvSpPr>
        <p:spPr>
          <a:xfrm>
            <a:off x="4070055" y="2663136"/>
            <a:ext cx="2736000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Combined Function Magnets for the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Ring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B4C132-B99E-743C-7C58-8B2291A9E0D2}"/>
              </a:ext>
            </a:extLst>
          </p:cNvPr>
          <p:cNvSpPr/>
          <p:nvPr/>
        </p:nvSpPr>
        <p:spPr>
          <a:xfrm>
            <a:off x="9739671" y="2670986"/>
            <a:ext cx="2160000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Dipole Magnets for the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D4067E-9AFE-BC98-1A40-8EE15FC0D9F8}"/>
              </a:ext>
            </a:extLst>
          </p:cNvPr>
          <p:cNvSpPr txBox="1"/>
          <p:nvPr/>
        </p:nvSpPr>
        <p:spPr>
          <a:xfrm>
            <a:off x="1568968" y="3420938"/>
            <a:ext cx="2159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 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(30x100) 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baseline="-25000" dirty="0"/>
              <a:t>op </a:t>
            </a:r>
            <a:r>
              <a:rPr lang="en-US" sz="1600" dirty="0"/>
              <a:t>= 20 K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140A6D-C8EA-9E72-C6B5-31BBCA4EBC5E}"/>
              </a:ext>
            </a:extLst>
          </p:cNvPr>
          <p:cNvSpPr txBox="1"/>
          <p:nvPr/>
        </p:nvSpPr>
        <p:spPr>
          <a:xfrm>
            <a:off x="3895940" y="3420938"/>
            <a:ext cx="26957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(4 – 8) T + (100 – 330) T/m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600" dirty="0"/>
              <a:t>Φ</a:t>
            </a:r>
            <a:r>
              <a:rPr lang="en-US" sz="1600" dirty="0"/>
              <a:t> = (100-200) 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baseline="-25000" dirty="0"/>
              <a:t>op </a:t>
            </a:r>
            <a:r>
              <a:rPr lang="en-US" sz="1600" dirty="0"/>
              <a:t>= 20 K </a:t>
            </a:r>
          </a:p>
        </p:txBody>
      </p:sp>
      <p:pic>
        <p:nvPicPr>
          <p:cNvPr id="37" name="Immagine 49">
            <a:extLst>
              <a:ext uri="{FF2B5EF4-FFF2-40B4-BE49-F238E27FC236}">
                <a16:creationId xmlns:a16="http://schemas.microsoft.com/office/drawing/2014/main" id="{835AD3BF-3299-44DD-ABE2-C827E345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3" t="9333" r="36653" b="10767"/>
          <a:stretch/>
        </p:blipFill>
        <p:spPr>
          <a:xfrm>
            <a:off x="1991933" y="4419442"/>
            <a:ext cx="1222628" cy="1198889"/>
          </a:xfrm>
          <a:prstGeom prst="rect">
            <a:avLst/>
          </a:prstGeom>
        </p:spPr>
      </p:pic>
      <p:pic>
        <p:nvPicPr>
          <p:cNvPr id="39" name="Picture 38" descr="A rainbow colored circle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5EB71AA0-2B2F-665E-457E-DF554BB4E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5"/>
          <a:stretch/>
        </p:blipFill>
        <p:spPr>
          <a:xfrm>
            <a:off x="4421476" y="4547429"/>
            <a:ext cx="2018442" cy="1301547"/>
          </a:xfrm>
          <a:prstGeom prst="rect">
            <a:avLst/>
          </a:prstGeom>
        </p:spPr>
      </p:pic>
      <p:sp>
        <p:nvSpPr>
          <p:cNvPr id="52" name="Rounded Rectangle 35">
            <a:extLst>
              <a:ext uri="{FF2B5EF4-FFF2-40B4-BE49-F238E27FC236}">
                <a16:creationId xmlns:a16="http://schemas.microsoft.com/office/drawing/2014/main" id="{6ADED10E-91B2-7B48-6DD2-5B0A113109DD}"/>
              </a:ext>
            </a:extLst>
          </p:cNvPr>
          <p:cNvSpPr/>
          <p:nvPr/>
        </p:nvSpPr>
        <p:spPr>
          <a:xfrm>
            <a:off x="3895940" y="2528431"/>
            <a:ext cx="8212240" cy="3455258"/>
          </a:xfrm>
          <a:prstGeom prst="roundRect">
            <a:avLst>
              <a:gd name="adj" fmla="val 9740"/>
            </a:avLst>
          </a:prstGeom>
          <a:noFill/>
          <a:ln w="12700">
            <a:solidFill>
              <a:srgbClr val="DF375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ounded Rectangle 35">
            <a:extLst>
              <a:ext uri="{FF2B5EF4-FFF2-40B4-BE49-F238E27FC236}">
                <a16:creationId xmlns:a16="http://schemas.microsoft.com/office/drawing/2014/main" id="{BA9C068D-0FFB-B04B-391D-DB2BEDD39D4F}"/>
              </a:ext>
            </a:extLst>
          </p:cNvPr>
          <p:cNvSpPr/>
          <p:nvPr/>
        </p:nvSpPr>
        <p:spPr>
          <a:xfrm>
            <a:off x="4628968" y="861173"/>
            <a:ext cx="1594788" cy="1525652"/>
          </a:xfrm>
          <a:prstGeom prst="roundRect">
            <a:avLst>
              <a:gd name="adj" fmla="val 9740"/>
            </a:avLst>
          </a:prstGeom>
          <a:noFill/>
          <a:ln w="12700">
            <a:solidFill>
              <a:schemeClr val="accent3">
                <a:lumMod val="75000"/>
              </a:schemeClr>
            </a:solidFill>
            <a:prstDash val="lgDash"/>
          </a:ln>
          <a:effectLst>
            <a:glow rad="63500">
              <a:schemeClr val="accent3">
                <a:lumMod val="60000"/>
                <a:lumOff val="40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ounded Rectangle 35">
            <a:extLst>
              <a:ext uri="{FF2B5EF4-FFF2-40B4-BE49-F238E27FC236}">
                <a16:creationId xmlns:a16="http://schemas.microsoft.com/office/drawing/2014/main" id="{1AE03AE6-F04E-7317-FF03-D64B55232C2E}"/>
              </a:ext>
            </a:extLst>
          </p:cNvPr>
          <p:cNvSpPr/>
          <p:nvPr/>
        </p:nvSpPr>
        <p:spPr>
          <a:xfrm>
            <a:off x="1397705" y="2505134"/>
            <a:ext cx="2425838" cy="3478555"/>
          </a:xfrm>
          <a:prstGeom prst="roundRect">
            <a:avLst>
              <a:gd name="adj" fmla="val 9740"/>
            </a:avLst>
          </a:prstGeom>
          <a:noFill/>
          <a:ln w="12700">
            <a:solidFill>
              <a:schemeClr val="accent3">
                <a:lumMod val="75000"/>
              </a:schemeClr>
            </a:solidFill>
            <a:prstDash val="lgDash"/>
          </a:ln>
          <a:effectLst>
            <a:glow rad="63500">
              <a:schemeClr val="accent3">
                <a:lumMod val="60000"/>
                <a:lumOff val="40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4" descr="Diagram of a diagram of a injector&#10;&#10;Description automatically generated">
            <a:extLst>
              <a:ext uri="{FF2B5EF4-FFF2-40B4-BE49-F238E27FC236}">
                <a16:creationId xmlns:a16="http://schemas.microsoft.com/office/drawing/2014/main" id="{638088D2-F6AF-BBC6-4843-DA0362CCC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06" y="595389"/>
            <a:ext cx="3519747" cy="182573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5CA03E4-18D6-2626-3AB6-14888334A450}"/>
              </a:ext>
            </a:extLst>
          </p:cNvPr>
          <p:cNvSpPr/>
          <p:nvPr/>
        </p:nvSpPr>
        <p:spPr>
          <a:xfrm>
            <a:off x="8383673" y="1339570"/>
            <a:ext cx="1163809" cy="53509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273E1D-2644-24AD-ED8D-D076F667E08E}"/>
              </a:ext>
            </a:extLst>
          </p:cNvPr>
          <p:cNvSpPr/>
          <p:nvPr/>
        </p:nvSpPr>
        <p:spPr>
          <a:xfrm>
            <a:off x="7930580" y="1874832"/>
            <a:ext cx="1947948" cy="51992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00EACB-0590-BDD4-226B-DA8D851E7C2C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9BD61-8C91-4205-FBCC-115D6F6746B3}"/>
              </a:ext>
            </a:extLst>
          </p:cNvPr>
          <p:cNvSpPr/>
          <p:nvPr/>
        </p:nvSpPr>
        <p:spPr>
          <a:xfrm>
            <a:off x="7192863" y="2670986"/>
            <a:ext cx="2160000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Magnet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3A71C6-58AB-23D5-EE9E-A653A2024949}"/>
              </a:ext>
            </a:extLst>
          </p:cNvPr>
          <p:cNvCxnSpPr>
            <a:cxnSpLocks/>
          </p:cNvCxnSpPr>
          <p:nvPr/>
        </p:nvCxnSpPr>
        <p:spPr>
          <a:xfrm>
            <a:off x="9483321" y="3420938"/>
            <a:ext cx="0" cy="244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2FA97C-50BA-6538-00FA-40A8FFCF0346}"/>
              </a:ext>
            </a:extLst>
          </p:cNvPr>
          <p:cNvSpPr txBox="1"/>
          <p:nvPr/>
        </p:nvSpPr>
        <p:spPr>
          <a:xfrm>
            <a:off x="9814838" y="3420938"/>
            <a:ext cx="19589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16 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600" dirty="0"/>
              <a:t>Φ</a:t>
            </a:r>
            <a:r>
              <a:rPr lang="en-US" sz="1600" dirty="0"/>
              <a:t> = 140 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baseline="-25000" dirty="0"/>
              <a:t>op </a:t>
            </a:r>
            <a:r>
              <a:rPr lang="en-US" sz="1600" dirty="0"/>
              <a:t>= 20 K </a:t>
            </a:r>
          </a:p>
        </p:txBody>
      </p:sp>
      <p:pic>
        <p:nvPicPr>
          <p:cNvPr id="13" name="Picture 12" descr="A rainbow colored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96211982-9D89-FCC2-8238-7D1BCD850D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21" r="19957"/>
          <a:stretch/>
        </p:blipFill>
        <p:spPr>
          <a:xfrm>
            <a:off x="10035600" y="4419442"/>
            <a:ext cx="1544458" cy="15138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FA24DF-E460-22B6-A20F-EED151D51DAD}"/>
              </a:ext>
            </a:extLst>
          </p:cNvPr>
          <p:cNvSpPr txBox="1"/>
          <p:nvPr/>
        </p:nvSpPr>
        <p:spPr>
          <a:xfrm>
            <a:off x="1701473" y="5654775"/>
            <a:ext cx="1921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Only SC magnets non-ramped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D03E0A-9B49-DE82-5C0B-5B4BF2985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3115" y="4607992"/>
            <a:ext cx="2198425" cy="11313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86145C-7764-BE90-5ADC-47A22B375FFE}"/>
              </a:ext>
            </a:extLst>
          </p:cNvPr>
          <p:cNvSpPr txBox="1"/>
          <p:nvPr/>
        </p:nvSpPr>
        <p:spPr>
          <a:xfrm>
            <a:off x="7133115" y="3596299"/>
            <a:ext cx="214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/>
              <a:t>See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</a:t>
            </a:r>
            <a:r>
              <a:rPr lang="en-US" sz="1600" dirty="0"/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Bersani’s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46291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E8EDA-2F1E-434B-57E9-F678B3F6A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diagram of a process&#10;&#10;Description automatically generated">
            <a:extLst>
              <a:ext uri="{FF2B5EF4-FFF2-40B4-BE49-F238E27FC236}">
                <a16:creationId xmlns:a16="http://schemas.microsoft.com/office/drawing/2014/main" id="{D6733475-B3B5-2A12-4A83-6AE0BC273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824" y="962232"/>
            <a:ext cx="4605733" cy="1424593"/>
          </a:xfrm>
          <a:prstGeom prst="rect">
            <a:avLst/>
          </a:prstGeom>
          <a:effectLst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EE5C4E-85F6-7761-7A09-376F2BBF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44186-207A-695D-526A-E254E057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3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8F635-3C05-45BD-1A52-9F9290FE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0AD231-6BC8-CF59-B66F-D22867B9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Magnet for Collider 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91F62-535C-AB59-9C47-51ED69C7BC27}"/>
              </a:ext>
            </a:extLst>
          </p:cNvPr>
          <p:cNvSpPr/>
          <p:nvPr/>
        </p:nvSpPr>
        <p:spPr>
          <a:xfrm>
            <a:off x="2102890" y="874310"/>
            <a:ext cx="4309941" cy="15125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BBC04C42-BB2C-99B7-0CA4-13A5F0EE6CFD}"/>
              </a:ext>
            </a:extLst>
          </p:cNvPr>
          <p:cNvSpPr/>
          <p:nvPr/>
        </p:nvSpPr>
        <p:spPr>
          <a:xfrm>
            <a:off x="6364704" y="874310"/>
            <a:ext cx="967853" cy="1562085"/>
          </a:xfrm>
          <a:prstGeom prst="roundRect">
            <a:avLst>
              <a:gd name="adj" fmla="val 9740"/>
            </a:avLst>
          </a:prstGeom>
          <a:noFill/>
          <a:ln w="12700">
            <a:solidFill>
              <a:srgbClr val="FF364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E0F800-589D-EC48-8E4F-3726A78D2170}"/>
              </a:ext>
            </a:extLst>
          </p:cNvPr>
          <p:cNvSpPr/>
          <p:nvPr/>
        </p:nvSpPr>
        <p:spPr>
          <a:xfrm>
            <a:off x="8841779" y="1292542"/>
            <a:ext cx="3060000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Dipole Magnets for the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E3FD-F401-28CF-14D7-CCCB72047E40}"/>
              </a:ext>
            </a:extLst>
          </p:cNvPr>
          <p:cNvSpPr txBox="1"/>
          <p:nvPr/>
        </p:nvSpPr>
        <p:spPr>
          <a:xfrm>
            <a:off x="8854050" y="2060362"/>
            <a:ext cx="3060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 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800" dirty="0"/>
              <a:t>Φ</a:t>
            </a:r>
            <a:r>
              <a:rPr lang="en-US" sz="1800" dirty="0"/>
              <a:t> = 140 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</a:t>
            </a:r>
            <a:r>
              <a:rPr lang="en-US" sz="1800" baseline="-25000" dirty="0"/>
              <a:t>op </a:t>
            </a:r>
            <a:r>
              <a:rPr lang="en-US" sz="1800" dirty="0"/>
              <a:t>= 20 K </a:t>
            </a:r>
          </a:p>
        </p:txBody>
      </p:sp>
      <p:pic>
        <p:nvPicPr>
          <p:cNvPr id="44" name="Picture 43" descr="A rainbow colored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7C045E2F-B70F-014B-57A0-BCA6320C7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21" r="19957"/>
          <a:stretch/>
        </p:blipFill>
        <p:spPr>
          <a:xfrm>
            <a:off x="9355989" y="3619875"/>
            <a:ext cx="2372750" cy="2325667"/>
          </a:xfrm>
          <a:prstGeom prst="rect">
            <a:avLst/>
          </a:prstGeom>
        </p:spPr>
      </p:pic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D0321D61-CFDD-30C6-D373-746EF036DF61}"/>
              </a:ext>
            </a:extLst>
          </p:cNvPr>
          <p:cNvSpPr/>
          <p:nvPr/>
        </p:nvSpPr>
        <p:spPr>
          <a:xfrm>
            <a:off x="8646693" y="834551"/>
            <a:ext cx="3426995" cy="5110991"/>
          </a:xfrm>
          <a:prstGeom prst="roundRect">
            <a:avLst>
              <a:gd name="adj" fmla="val 9740"/>
            </a:avLst>
          </a:prstGeom>
          <a:noFill/>
          <a:ln w="12700">
            <a:solidFill>
              <a:srgbClr val="DF375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B3B54C-1A73-8806-DBF6-1645C8A9D047}"/>
              </a:ext>
            </a:extLst>
          </p:cNvPr>
          <p:cNvCxnSpPr>
            <a:cxnSpLocks/>
          </p:cNvCxnSpPr>
          <p:nvPr/>
        </p:nvCxnSpPr>
        <p:spPr>
          <a:xfrm flipV="1">
            <a:off x="7146131" y="834551"/>
            <a:ext cx="1838325" cy="39759"/>
          </a:xfrm>
          <a:prstGeom prst="line">
            <a:avLst/>
          </a:prstGeom>
          <a:ln w="12700">
            <a:solidFill>
              <a:srgbClr val="FF364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46ED53-91C9-8EDE-8D4D-5C604DC145BF}"/>
              </a:ext>
            </a:extLst>
          </p:cNvPr>
          <p:cNvSpPr txBox="1"/>
          <p:nvPr/>
        </p:nvSpPr>
        <p:spPr>
          <a:xfrm>
            <a:off x="0" y="3023157"/>
            <a:ext cx="13539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890C0D-407B-BE9F-BC21-95E503C02F08}"/>
              </a:ext>
            </a:extLst>
          </p:cNvPr>
          <p:cNvCxnSpPr>
            <a:cxnSpLocks/>
          </p:cNvCxnSpPr>
          <p:nvPr/>
        </p:nvCxnSpPr>
        <p:spPr>
          <a:xfrm>
            <a:off x="3412429" y="3418413"/>
            <a:ext cx="0" cy="244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9033CC-3020-8324-04FD-473E76684738}"/>
              </a:ext>
            </a:extLst>
          </p:cNvPr>
          <p:cNvCxnSpPr>
            <a:cxnSpLocks/>
          </p:cNvCxnSpPr>
          <p:nvPr/>
        </p:nvCxnSpPr>
        <p:spPr>
          <a:xfrm>
            <a:off x="6166536" y="3471916"/>
            <a:ext cx="0" cy="244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4624A0F-403B-B5BF-8A40-195A05F55C1B}"/>
              </a:ext>
            </a:extLst>
          </p:cNvPr>
          <p:cNvSpPr/>
          <p:nvPr/>
        </p:nvSpPr>
        <p:spPr>
          <a:xfrm>
            <a:off x="1527274" y="2664145"/>
            <a:ext cx="1616193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Dipole Magnets for the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17BF29-0292-F3F3-EF0D-D1BF8325CCDC}"/>
              </a:ext>
            </a:extLst>
          </p:cNvPr>
          <p:cNvSpPr/>
          <p:nvPr/>
        </p:nvSpPr>
        <p:spPr>
          <a:xfrm>
            <a:off x="3720244" y="2664131"/>
            <a:ext cx="2146232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Combined Function Magnets for the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9567CD-129E-EC4D-1841-002E487FBB59}"/>
              </a:ext>
            </a:extLst>
          </p:cNvPr>
          <p:cNvSpPr txBox="1"/>
          <p:nvPr/>
        </p:nvSpPr>
        <p:spPr>
          <a:xfrm>
            <a:off x="1527274" y="3420938"/>
            <a:ext cx="16161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10 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(30x100) 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</a:t>
            </a:r>
            <a:r>
              <a:rPr lang="en-US" sz="1200" baseline="-25000" dirty="0"/>
              <a:t>op </a:t>
            </a:r>
            <a:r>
              <a:rPr lang="en-US" sz="1200" dirty="0"/>
              <a:t>= 20 K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3E6F37-AD05-0DF0-5987-51AC0846207C}"/>
              </a:ext>
            </a:extLst>
          </p:cNvPr>
          <p:cNvSpPr txBox="1"/>
          <p:nvPr/>
        </p:nvSpPr>
        <p:spPr>
          <a:xfrm>
            <a:off x="3721308" y="3455104"/>
            <a:ext cx="21441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(4 – 8) T + (100 – 330) T/m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200" dirty="0"/>
              <a:t>Φ</a:t>
            </a:r>
            <a:r>
              <a:rPr lang="en-US" sz="1200" dirty="0"/>
              <a:t> = (100-200) 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</a:t>
            </a:r>
            <a:r>
              <a:rPr lang="en-US" sz="1200" baseline="-25000" dirty="0"/>
              <a:t>op </a:t>
            </a:r>
            <a:r>
              <a:rPr lang="en-US" sz="1200" dirty="0"/>
              <a:t>= 20 K </a:t>
            </a:r>
          </a:p>
        </p:txBody>
      </p:sp>
      <p:pic>
        <p:nvPicPr>
          <p:cNvPr id="34" name="Immagine 49">
            <a:extLst>
              <a:ext uri="{FF2B5EF4-FFF2-40B4-BE49-F238E27FC236}">
                <a16:creationId xmlns:a16="http://schemas.microsoft.com/office/drawing/2014/main" id="{A5FEB3E4-3BAD-49F9-4216-51FBAF6938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3" t="9333" r="36653" b="10767"/>
          <a:stretch/>
        </p:blipFill>
        <p:spPr>
          <a:xfrm>
            <a:off x="1671710" y="4369166"/>
            <a:ext cx="1327320" cy="1301548"/>
          </a:xfrm>
          <a:prstGeom prst="rect">
            <a:avLst/>
          </a:prstGeom>
        </p:spPr>
      </p:pic>
      <p:pic>
        <p:nvPicPr>
          <p:cNvPr id="35" name="Picture 34" descr="A rainbow colored circle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530CC74A-E421-E2B9-032F-1273207A8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5"/>
          <a:stretch/>
        </p:blipFill>
        <p:spPr>
          <a:xfrm>
            <a:off x="3784139" y="4401672"/>
            <a:ext cx="2018442" cy="130154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BFF63E-2AD2-F492-03A9-0E7CC53E77D5}"/>
              </a:ext>
            </a:extLst>
          </p:cNvPr>
          <p:cNvCxnSpPr>
            <a:cxnSpLocks/>
          </p:cNvCxnSpPr>
          <p:nvPr/>
        </p:nvCxnSpPr>
        <p:spPr>
          <a:xfrm>
            <a:off x="8469861" y="3433374"/>
            <a:ext cx="0" cy="244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7DC7135-8AF8-A8E4-C43C-057EA7A5E8A4}"/>
              </a:ext>
            </a:extLst>
          </p:cNvPr>
          <p:cNvSpPr/>
          <p:nvPr/>
        </p:nvSpPr>
        <p:spPr>
          <a:xfrm>
            <a:off x="6230012" y="2694293"/>
            <a:ext cx="2160000" cy="66006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Magnet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04129-E2F9-7361-E015-46C03E42D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510" y="4466669"/>
            <a:ext cx="2150035" cy="1106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FB846B-8604-5F46-A7B7-EDC6D38DB5F3}"/>
              </a:ext>
            </a:extLst>
          </p:cNvPr>
          <p:cNvSpPr txBox="1"/>
          <p:nvPr/>
        </p:nvSpPr>
        <p:spPr>
          <a:xfrm>
            <a:off x="6258440" y="3787955"/>
            <a:ext cx="2148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200" dirty="0"/>
              <a:t>See </a:t>
            </a:r>
            <a:r>
              <a:rPr lang="en-U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Bersani’s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presentation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E6DF7E-88AD-9DAE-1E0E-A4CDEB98FB8B}"/>
              </a:ext>
            </a:extLst>
          </p:cNvPr>
          <p:cNvSpPr/>
          <p:nvPr/>
        </p:nvSpPr>
        <p:spPr>
          <a:xfrm>
            <a:off x="1461252" y="2643421"/>
            <a:ext cx="7144760" cy="328240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B36564-4CE7-5701-CDE2-39FDE880956C}"/>
              </a:ext>
            </a:extLst>
          </p:cNvPr>
          <p:cNvCxnSpPr>
            <a:cxnSpLocks/>
          </p:cNvCxnSpPr>
          <p:nvPr/>
        </p:nvCxnSpPr>
        <p:spPr>
          <a:xfrm>
            <a:off x="6378774" y="2386825"/>
            <a:ext cx="2312789" cy="3399613"/>
          </a:xfrm>
          <a:prstGeom prst="line">
            <a:avLst/>
          </a:prstGeom>
          <a:ln w="12700">
            <a:solidFill>
              <a:srgbClr val="FF364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5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E56725-B594-277D-0C5A-8B4DD347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/>
              <a:t>Luca Alfonso – </a:t>
            </a:r>
            <a:r>
              <a:rPr lang="en-US" sz="1600" dirty="0" err="1"/>
              <a:t>Mucol</a:t>
            </a:r>
            <a:r>
              <a:rPr lang="en-US" sz="1600" dirty="0"/>
              <a:t> Italia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64259-1123-CE54-D402-C734F505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4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B7277-BB9B-2686-EE80-6895563C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57C0A8-1DEA-E8F7-2F03-4059E4F4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Requirements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38A8B4-04BA-3AB0-D0A8-C006A8C5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7528" r="2722" b="3776"/>
          <a:stretch/>
        </p:blipFill>
        <p:spPr bwMode="auto">
          <a:xfrm>
            <a:off x="7553986" y="3000656"/>
            <a:ext cx="4278987" cy="21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A5C204-1D46-3506-1023-03CB8FE52D07}"/>
              </a:ext>
            </a:extLst>
          </p:cNvPr>
          <p:cNvSpPr txBox="1"/>
          <p:nvPr/>
        </p:nvSpPr>
        <p:spPr>
          <a:xfrm>
            <a:off x="8432781" y="5154906"/>
            <a:ext cx="252139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</a:t>
            </a:r>
            <a:r>
              <a:rPr lang="en-GB" sz="11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Patricia Borges de Sousa</a:t>
            </a:r>
          </a:p>
          <a:p>
            <a:r>
              <a:rPr lang="en-US" sz="700" b="1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https://indico.cern.ch/event/1250075/contributions/5357594/ </a:t>
            </a:r>
            <a:endParaRPr lang="en-GB" sz="700" b="1" i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diagram of a process&#10;&#10;Description automatically generated">
            <a:extLst>
              <a:ext uri="{FF2B5EF4-FFF2-40B4-BE49-F238E27FC236}">
                <a16:creationId xmlns:a16="http://schemas.microsoft.com/office/drawing/2014/main" id="{83291A60-02D3-1C9F-1141-911752973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21" y="1276904"/>
            <a:ext cx="4605733" cy="1424593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B85ED4-8C1E-F421-14E8-600A8B371C9E}"/>
              </a:ext>
            </a:extLst>
          </p:cNvPr>
          <p:cNvSpPr/>
          <p:nvPr/>
        </p:nvSpPr>
        <p:spPr>
          <a:xfrm>
            <a:off x="1481097" y="1188982"/>
            <a:ext cx="3765431" cy="15125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35">
            <a:extLst>
              <a:ext uri="{FF2B5EF4-FFF2-40B4-BE49-F238E27FC236}">
                <a16:creationId xmlns:a16="http://schemas.microsoft.com/office/drawing/2014/main" id="{8C0A19B4-4EB8-90D3-0351-28FEEB7B87A6}"/>
              </a:ext>
            </a:extLst>
          </p:cNvPr>
          <p:cNvSpPr/>
          <p:nvPr/>
        </p:nvSpPr>
        <p:spPr>
          <a:xfrm>
            <a:off x="5210513" y="1188982"/>
            <a:ext cx="967853" cy="1562085"/>
          </a:xfrm>
          <a:prstGeom prst="roundRect">
            <a:avLst>
              <a:gd name="adj" fmla="val 9740"/>
            </a:avLst>
          </a:prstGeom>
          <a:noFill/>
          <a:ln w="12700">
            <a:solidFill>
              <a:srgbClr val="DF3756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FF40FE-8B0D-B419-EBB2-E7046AAFF069}"/>
              </a:ext>
            </a:extLst>
          </p:cNvPr>
          <p:cNvSpPr txBox="1"/>
          <p:nvPr/>
        </p:nvSpPr>
        <p:spPr>
          <a:xfrm>
            <a:off x="7845243" y="2681886"/>
            <a:ext cx="3481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Assuming 10 TeV machine and coil at 4.5 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5DB7662-FC7A-B4CA-15DC-0466F9FEA036}"/>
              </a:ext>
            </a:extLst>
          </p:cNvPr>
          <p:cNvSpPr/>
          <p:nvPr/>
        </p:nvSpPr>
        <p:spPr>
          <a:xfrm>
            <a:off x="8218180" y="110168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challenges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3163F8-6DBC-BBEF-6E8A-A777575F6803}"/>
              </a:ext>
            </a:extLst>
          </p:cNvPr>
          <p:cNvSpPr txBox="1"/>
          <p:nvPr/>
        </p:nvSpPr>
        <p:spPr>
          <a:xfrm>
            <a:off x="7184155" y="1587792"/>
            <a:ext cx="46665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magnetic field </a:t>
            </a:r>
            <a:r>
              <a:rPr lang="en-US" sz="1600" dirty="0"/>
              <a:t>for compactness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aperture </a:t>
            </a:r>
            <a:r>
              <a:rPr lang="en-US" sz="1600" dirty="0"/>
              <a:t>to host radiation shielding for the muon decay product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E9053EA-93D8-2CFB-0377-5979FB432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790369"/>
              </p:ext>
            </p:extLst>
          </p:nvPr>
        </p:nvGraphicFramePr>
        <p:xfrm>
          <a:off x="1734697" y="3043003"/>
          <a:ext cx="443179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264">
                  <a:extLst>
                    <a:ext uri="{9D8B030D-6E8A-4147-A177-3AD203B41FA5}">
                      <a16:colId xmlns:a16="http://schemas.microsoft.com/office/drawing/2014/main" val="404765472"/>
                    </a:ext>
                  </a:extLst>
                </a:gridCol>
                <a:gridCol w="1477264">
                  <a:extLst>
                    <a:ext uri="{9D8B030D-6E8A-4147-A177-3AD203B41FA5}">
                      <a16:colId xmlns:a16="http://schemas.microsoft.com/office/drawing/2014/main" val="3289348082"/>
                    </a:ext>
                  </a:extLst>
                </a:gridCol>
                <a:gridCol w="1477264">
                  <a:extLst>
                    <a:ext uri="{9D8B030D-6E8A-4147-A177-3AD203B41FA5}">
                      <a16:colId xmlns:a16="http://schemas.microsoft.com/office/drawing/2014/main" val="2150603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0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544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Bore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≥16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43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76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margin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931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Max.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k€/m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323432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C31FB0C7-548A-8492-A051-2EAD4E67B7BE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98EA8-9224-199C-A7CE-068E0C58ABF5}"/>
              </a:ext>
            </a:extLst>
          </p:cNvPr>
          <p:cNvSpPr txBox="1"/>
          <p:nvPr/>
        </p:nvSpPr>
        <p:spPr>
          <a:xfrm>
            <a:off x="1814330" y="5407092"/>
            <a:ext cx="213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HTS cable</a:t>
            </a:r>
          </a:p>
        </p:txBody>
      </p:sp>
    </p:spTree>
    <p:extLst>
      <p:ext uri="{BB962C8B-B14F-4D97-AF65-F5344CB8AC3E}">
        <p14:creationId xmlns:p14="http://schemas.microsoft.com/office/powerpoint/2010/main" val="411680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F00C7-82B8-84CE-A4CF-E04F79431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83038C-3AB5-3856-288B-A3C5198F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A1EB96-66F8-8C3C-5098-1D1B2455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5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AC8E-24B7-8A9A-87CD-C7A0A622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075587-569A-6747-1333-44F058DE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the Study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B93CE92-AA87-A0A5-C0F1-740841086DBE}"/>
              </a:ext>
            </a:extLst>
          </p:cNvPr>
          <p:cNvSpPr/>
          <p:nvPr/>
        </p:nvSpPr>
        <p:spPr>
          <a:xfrm>
            <a:off x="4682500" y="1214467"/>
            <a:ext cx="4583420" cy="597571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Produce a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conceptual design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A00A7F-9C20-8343-6A65-DD7C2839DBD4}"/>
              </a:ext>
            </a:extLst>
          </p:cNvPr>
          <p:cNvSpPr txBox="1"/>
          <p:nvPr/>
        </p:nvSpPr>
        <p:spPr>
          <a:xfrm>
            <a:off x="1729740" y="2263140"/>
            <a:ext cx="10111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Defining 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cable geometry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design optimization </a:t>
            </a:r>
            <a:r>
              <a:rPr lang="en-US" dirty="0"/>
              <a:t>through a sensitivity study of geometrical parameters via F.E.M. software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Estimation 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hysteretic losses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stresses evaluation </a:t>
            </a:r>
            <a:r>
              <a:rPr lang="en-US" dirty="0"/>
              <a:t>in the conductors due only to Lorentz Forces via F.E.M. software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8A060FA-5B81-E060-3342-2B7E98E0319F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6144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790CD-3E53-CC5F-A238-E76CC0C2D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49D36A-B820-171D-79B8-9C66A731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012501-EDB1-AC3C-F92F-BDDE4E54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6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938A-A22D-2B7A-E3BE-ABB18CDD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639E3E-2D8F-3586-FFC8-798E0AC84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Assumption</a:t>
            </a:r>
          </a:p>
        </p:txBody>
      </p:sp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3111250E-13F0-CC92-A260-A493C9DF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2"/>
              </a:clrFrom>
              <a:clrTo>
                <a:srgbClr val="F3F3F2">
                  <a:alpha val="0"/>
                </a:srgbClr>
              </a:clrTo>
            </a:clrChange>
          </a:blip>
          <a:srcRect b="34629"/>
          <a:stretch/>
        </p:blipFill>
        <p:spPr>
          <a:xfrm>
            <a:off x="6746194" y="2040092"/>
            <a:ext cx="2919924" cy="18615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D1589E-FD44-0BA1-BC4D-8612E1C3A00B}"/>
              </a:ext>
            </a:extLst>
          </p:cNvPr>
          <p:cNvSpPr/>
          <p:nvPr/>
        </p:nvSpPr>
        <p:spPr>
          <a:xfrm>
            <a:off x="6753980" y="1514312"/>
            <a:ext cx="2736000" cy="39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Fujikura FESC-SCH 12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EF0766-9863-91E3-3896-90F6E25224B5}"/>
              </a:ext>
            </a:extLst>
          </p:cNvPr>
          <p:cNvSpPr/>
          <p:nvPr/>
        </p:nvSpPr>
        <p:spPr>
          <a:xfrm rot="16200000">
            <a:off x="8862054" y="2783709"/>
            <a:ext cx="1428750" cy="30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0.11 mm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2A83B-F0CA-DECF-2D7C-57AAF46088A6}"/>
              </a:ext>
            </a:extLst>
          </p:cNvPr>
          <p:cNvSpPr/>
          <p:nvPr/>
        </p:nvSpPr>
        <p:spPr>
          <a:xfrm>
            <a:off x="6384031" y="3150960"/>
            <a:ext cx="652963" cy="30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12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FDE129-FAFE-C517-148D-7B3C3A7A55EB}"/>
              </a:ext>
            </a:extLst>
          </p:cNvPr>
          <p:cNvSpPr txBox="1"/>
          <p:nvPr/>
        </p:nvSpPr>
        <p:spPr>
          <a:xfrm>
            <a:off x="9696599" y="1501346"/>
            <a:ext cx="235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Non-twisted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stacked</a:t>
            </a:r>
            <a:r>
              <a:rPr lang="en-US" sz="1600" dirty="0"/>
              <a:t> tapes cable co-wounded with a SS layer.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53195A-77EB-0688-C579-130CDFB70087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 flipH="1">
            <a:off x="10870745" y="2332343"/>
            <a:ext cx="1800" cy="481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F15593-6CB7-3FC5-7FE7-50F40C7DB510}"/>
              </a:ext>
            </a:extLst>
          </p:cNvPr>
          <p:cNvSpPr txBox="1"/>
          <p:nvPr/>
        </p:nvSpPr>
        <p:spPr>
          <a:xfrm>
            <a:off x="9732719" y="2813447"/>
            <a:ext cx="22760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Easy to scale to high current densities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Easy to model</a:t>
            </a:r>
          </a:p>
        </p:txBody>
      </p:sp>
      <p:pic>
        <p:nvPicPr>
          <p:cNvPr id="23" name="Immagine 6">
            <a:extLst>
              <a:ext uri="{FF2B5EF4-FFF2-40B4-BE49-F238E27FC236}">
                <a16:creationId xmlns:a16="http://schemas.microsoft.com/office/drawing/2014/main" id="{C6E41EB9-EFC7-56DC-3C14-F82516DBC2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259"/>
          <a:stretch/>
        </p:blipFill>
        <p:spPr>
          <a:xfrm>
            <a:off x="7465204" y="4211498"/>
            <a:ext cx="1043174" cy="1368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82B376-0A0C-33B9-80AC-F801EA5573FD}"/>
                  </a:ext>
                </a:extLst>
              </p:cNvPr>
              <p:cNvSpPr txBox="1"/>
              <p:nvPr/>
            </p:nvSpPr>
            <p:spPr>
              <a:xfrm>
                <a:off x="9953466" y="4572953"/>
                <a:ext cx="1965007" cy="533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𝐶𝑢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=16.15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82B376-0A0C-33B9-80AC-F801EA557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3466" y="4572953"/>
                <a:ext cx="1965007" cy="533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E066001-F976-BB64-37A8-5547CAE78BC9}"/>
                  </a:ext>
                </a:extLst>
              </p:cNvPr>
              <p:cNvSpPr txBox="1"/>
              <p:nvPr/>
            </p:nvSpPr>
            <p:spPr>
              <a:xfrm>
                <a:off x="10116819" y="5214618"/>
                <a:ext cx="1638300" cy="533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=0.018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E066001-F976-BB64-37A8-5547CAE78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819" y="5214618"/>
                <a:ext cx="1638300" cy="5336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6F8D3B-D521-1702-4016-EF4190941213}"/>
                  </a:ext>
                </a:extLst>
              </p:cNvPr>
              <p:cNvSpPr txBox="1"/>
              <p:nvPr/>
            </p:nvSpPr>
            <p:spPr>
              <a:xfrm>
                <a:off x="8714187" y="4141699"/>
                <a:ext cx="802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6F8D3B-D521-1702-4016-EF4190941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87" y="4141699"/>
                <a:ext cx="802872" cy="369332"/>
              </a:xfrm>
              <a:prstGeom prst="rect">
                <a:avLst/>
              </a:prstGeom>
              <a:blipFill>
                <a:blip r:embed="rId6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2DFC960-255D-EA66-EE98-0D6DFDD4E277}"/>
              </a:ext>
            </a:extLst>
          </p:cNvPr>
          <p:cNvCxnSpPr>
            <a:cxnSpLocks/>
          </p:cNvCxnSpPr>
          <p:nvPr/>
        </p:nvCxnSpPr>
        <p:spPr>
          <a:xfrm>
            <a:off x="8626389" y="4211498"/>
            <a:ext cx="0" cy="228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954E2E-5721-BAAE-B358-3CEEDD189DB6}"/>
              </a:ext>
            </a:extLst>
          </p:cNvPr>
          <p:cNvGrpSpPr/>
          <p:nvPr/>
        </p:nvGrpSpPr>
        <p:grpSpPr>
          <a:xfrm>
            <a:off x="6530882" y="5183661"/>
            <a:ext cx="730251" cy="720084"/>
            <a:chOff x="1471126" y="4201560"/>
            <a:chExt cx="730251" cy="72008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2501C48-7053-115E-59CC-0D24964850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4154" y="4306506"/>
              <a:ext cx="0" cy="5640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D1214AB-44E9-D3F2-16F7-F2F26C69A0AA}"/>
                </a:ext>
              </a:extLst>
            </p:cNvPr>
            <p:cNvCxnSpPr>
              <a:cxnSpLocks/>
            </p:cNvCxnSpPr>
            <p:nvPr/>
          </p:nvCxnSpPr>
          <p:spPr>
            <a:xfrm>
              <a:off x="1754154" y="4870577"/>
              <a:ext cx="4152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EFD913-A586-F2C9-5802-FE0993874590}"/>
                </a:ext>
              </a:extLst>
            </p:cNvPr>
            <p:cNvSpPr txBox="1"/>
            <p:nvPr/>
          </p:nvSpPr>
          <p:spPr>
            <a:xfrm>
              <a:off x="1918349" y="4552312"/>
              <a:ext cx="2830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4C8045-77BB-97B5-FE08-25E376DAF401}"/>
                </a:ext>
              </a:extLst>
            </p:cNvPr>
            <p:cNvSpPr txBox="1"/>
            <p:nvPr/>
          </p:nvSpPr>
          <p:spPr>
            <a:xfrm>
              <a:off x="1471126" y="4201560"/>
              <a:ext cx="2830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FAA6FDC-000B-3ABA-D52E-512C2A50F0E0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E48130-07E0-4930-B1B0-64F9AED88CE7}"/>
              </a:ext>
            </a:extLst>
          </p:cNvPr>
          <p:cNvSpPr/>
          <p:nvPr/>
        </p:nvSpPr>
        <p:spPr>
          <a:xfrm>
            <a:off x="1414136" y="928263"/>
            <a:ext cx="2160000" cy="396000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CORC cable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A64A2B-6BCC-D8A5-45B8-2C826744768E}"/>
              </a:ext>
            </a:extLst>
          </p:cNvPr>
          <p:cNvSpPr/>
          <p:nvPr/>
        </p:nvSpPr>
        <p:spPr>
          <a:xfrm>
            <a:off x="3936000" y="928740"/>
            <a:ext cx="2160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ROEBEL cable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8BC475-315F-E4C0-D8A1-8D5EF97385F2}"/>
              </a:ext>
            </a:extLst>
          </p:cNvPr>
          <p:cNvSpPr/>
          <p:nvPr/>
        </p:nvSpPr>
        <p:spPr>
          <a:xfrm>
            <a:off x="7922442" y="880961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Stacked cable</a:t>
            </a:r>
          </a:p>
        </p:txBody>
      </p:sp>
      <p:pic>
        <p:nvPicPr>
          <p:cNvPr id="21" name="Picture 20" descr="A diagram of a heater tape&#10;&#10;Description automatically generated">
            <a:extLst>
              <a:ext uri="{FF2B5EF4-FFF2-40B4-BE49-F238E27FC236}">
                <a16:creationId xmlns:a16="http://schemas.microsoft.com/office/drawing/2014/main" id="{76CAE3A4-2169-4B93-CF7E-3B177F4BD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76" y="1945623"/>
            <a:ext cx="2028956" cy="1296145"/>
          </a:xfrm>
          <a:prstGeom prst="rect">
            <a:avLst/>
          </a:prstGeom>
        </p:spPr>
      </p:pic>
      <p:pic>
        <p:nvPicPr>
          <p:cNvPr id="33" name="Picture 32" descr="A colorful curved lin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5DDF0B17-F02D-E187-1352-57BE6E34E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89" y="1955377"/>
            <a:ext cx="1874164" cy="127663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1E25A6C-5068-5678-5B69-92F31C9AF081}"/>
              </a:ext>
            </a:extLst>
          </p:cNvPr>
          <p:cNvSpPr txBox="1"/>
          <p:nvPr/>
        </p:nvSpPr>
        <p:spPr>
          <a:xfrm>
            <a:off x="1386135" y="3778656"/>
            <a:ext cx="2285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For the same current, the engineering current density is lower due to the voids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DB5A15-D482-7159-CEE9-00A4D7404784}"/>
              </a:ext>
            </a:extLst>
          </p:cNvPr>
          <p:cNvSpPr txBox="1"/>
          <p:nvPr/>
        </p:nvSpPr>
        <p:spPr>
          <a:xfrm>
            <a:off x="3793449" y="3778656"/>
            <a:ext cx="246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Manufacturing complexity and sensitivity to mechanical stress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92EDDD7-3A3F-39A8-3B90-8CC937CAB6A1}"/>
              </a:ext>
            </a:extLst>
          </p:cNvPr>
          <p:cNvCxnSpPr>
            <a:cxnSpLocks/>
          </p:cNvCxnSpPr>
          <p:nvPr/>
        </p:nvCxnSpPr>
        <p:spPr>
          <a:xfrm>
            <a:off x="3732488" y="1468850"/>
            <a:ext cx="0" cy="406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77DB02-67CE-16DB-E3B9-AF8A728CC5E7}"/>
              </a:ext>
            </a:extLst>
          </p:cNvPr>
          <p:cNvCxnSpPr>
            <a:cxnSpLocks/>
          </p:cNvCxnSpPr>
          <p:nvPr/>
        </p:nvCxnSpPr>
        <p:spPr>
          <a:xfrm>
            <a:off x="6330908" y="1468850"/>
            <a:ext cx="0" cy="406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ounded Rectangle 35">
            <a:extLst>
              <a:ext uri="{FF2B5EF4-FFF2-40B4-BE49-F238E27FC236}">
                <a16:creationId xmlns:a16="http://schemas.microsoft.com/office/drawing/2014/main" id="{75BC4B78-E0F5-2F2F-8540-FAF9051FD8D2}"/>
              </a:ext>
            </a:extLst>
          </p:cNvPr>
          <p:cNvSpPr/>
          <p:nvPr/>
        </p:nvSpPr>
        <p:spPr>
          <a:xfrm>
            <a:off x="6456523" y="724677"/>
            <a:ext cx="5663937" cy="5252362"/>
          </a:xfrm>
          <a:prstGeom prst="roundRect">
            <a:avLst>
              <a:gd name="adj" fmla="val 9740"/>
            </a:avLst>
          </a:prstGeom>
          <a:noFill/>
          <a:ln w="12700">
            <a:solidFill>
              <a:schemeClr val="accent3">
                <a:lumMod val="75000"/>
              </a:schemeClr>
            </a:solidFill>
            <a:prstDash val="lgDash"/>
          </a:ln>
          <a:effectLst>
            <a:glow rad="63500">
              <a:schemeClr val="accent3">
                <a:lumMod val="60000"/>
                <a:lumOff val="40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8C2838-9B7D-5130-DB20-1A277604DC26}"/>
              </a:ext>
            </a:extLst>
          </p:cNvPr>
          <p:cNvCxnSpPr>
            <a:cxnSpLocks/>
          </p:cNvCxnSpPr>
          <p:nvPr/>
        </p:nvCxnSpPr>
        <p:spPr>
          <a:xfrm flipH="1" flipV="1">
            <a:off x="7465171" y="5716250"/>
            <a:ext cx="1043207" cy="28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02EB17-14FC-156F-671C-61812301AAC0}"/>
                  </a:ext>
                </a:extLst>
              </p:cNvPr>
              <p:cNvSpPr txBox="1"/>
              <p:nvPr/>
            </p:nvSpPr>
            <p:spPr>
              <a:xfrm>
                <a:off x="8633728" y="5481454"/>
                <a:ext cx="802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02EB17-14FC-156F-671C-61812301A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728" y="5481454"/>
                <a:ext cx="802872" cy="369332"/>
              </a:xfrm>
              <a:prstGeom prst="rect">
                <a:avLst/>
              </a:prstGeom>
              <a:blipFill>
                <a:blip r:embed="rId9"/>
                <a:stretch>
                  <a:fillRect r="-5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1CD1B6-FEDE-CB46-E9D5-AC953216B9E4}"/>
                  </a:ext>
                </a:extLst>
              </p:cNvPr>
              <p:cNvSpPr txBox="1"/>
              <p:nvPr/>
            </p:nvSpPr>
            <p:spPr>
              <a:xfrm rot="5400000">
                <a:off x="6585261" y="4497309"/>
                <a:ext cx="802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,27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1CD1B6-FEDE-CB46-E9D5-AC953216B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585261" y="4497309"/>
                <a:ext cx="802872" cy="369332"/>
              </a:xfrm>
              <a:prstGeom prst="rect">
                <a:avLst/>
              </a:prstGeom>
              <a:blipFill>
                <a:blip r:embed="rId10"/>
                <a:stretch>
                  <a:fillRect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64945-AD7C-A541-99EE-1A29D7CE0522}"/>
              </a:ext>
            </a:extLst>
          </p:cNvPr>
          <p:cNvCxnSpPr>
            <a:cxnSpLocks/>
          </p:cNvCxnSpPr>
          <p:nvPr/>
        </p:nvCxnSpPr>
        <p:spPr>
          <a:xfrm>
            <a:off x="7264121" y="4211498"/>
            <a:ext cx="0" cy="13682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52D6FE-2BC6-1F82-B5F8-98A9108282BA}"/>
              </a:ext>
            </a:extLst>
          </p:cNvPr>
          <p:cNvSpPr/>
          <p:nvPr/>
        </p:nvSpPr>
        <p:spPr>
          <a:xfrm>
            <a:off x="1911167" y="2108089"/>
            <a:ext cx="419864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5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FE1BC-C0D5-7DF9-2E99-B48169BB1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47C65F-8973-2AE5-7360-6433E8E4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DD1AFC-BC2E-B0F8-79A8-37D7D661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7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637AE-FB4A-30E5-C0FF-D80E7228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F1E4EE-4957-2FFB-F097-98DB444E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Desing</a:t>
            </a:r>
          </a:p>
        </p:txBody>
      </p:sp>
      <p:pic>
        <p:nvPicPr>
          <p:cNvPr id="10" name="Picture 9" descr="A screenshot of a diagram&#10;&#10;Description automatically generated">
            <a:extLst>
              <a:ext uri="{FF2B5EF4-FFF2-40B4-BE49-F238E27FC236}">
                <a16:creationId xmlns:a16="http://schemas.microsoft.com/office/drawing/2014/main" id="{ED62D22C-9BF3-E632-32AC-DA1DF5B89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60" b="7588"/>
          <a:stretch/>
        </p:blipFill>
        <p:spPr>
          <a:xfrm>
            <a:off x="1910559" y="1569892"/>
            <a:ext cx="2522220" cy="2264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C222F22-5AB7-7F0F-6218-5F14E5890E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8285732"/>
                  </p:ext>
                </p:extLst>
              </p:nvPr>
            </p:nvGraphicFramePr>
            <p:xfrm>
              <a:off x="7871926" y="1624418"/>
              <a:ext cx="3744000" cy="3688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8000">
                      <a:extLst>
                        <a:ext uri="{9D8B030D-6E8A-4147-A177-3AD203B41FA5}">
                          <a16:colId xmlns:a16="http://schemas.microsoft.com/office/drawing/2014/main" val="1126470082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677319463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934142365"/>
                        </a:ext>
                      </a:extLst>
                    </a:gridCol>
                  </a:tblGrid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981117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N° tape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3640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5793344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I</a:t>
                          </a:r>
                          <a:r>
                            <a:rPr lang="en-US" sz="1600" baseline="-25000" dirty="0" err="1"/>
                            <a:t>op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1403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0225870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J</a:t>
                          </a:r>
                          <a:r>
                            <a:rPr lang="en-US" sz="1600" baseline="-25000" dirty="0"/>
                            <a:t>eng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6173137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B</a:t>
                          </a:r>
                          <a:r>
                            <a:rPr lang="en-US" sz="1600" baseline="-25000" dirty="0" err="1"/>
                            <a:t>bore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17.5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6553296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B</a:t>
                          </a:r>
                          <a:r>
                            <a:rPr lang="en-US" sz="1600" baseline="-25000" dirty="0" err="1"/>
                            <a:t>peak_max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19.4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5239208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Margin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6862677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E</a:t>
                          </a:r>
                          <a:r>
                            <a:rPr lang="en-US" sz="1600" baseline="-25000" dirty="0" err="1"/>
                            <a:t>stored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6968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kJ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6990822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mH</m:t>
                                </m:r>
                                <m: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692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x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15.56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650894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y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-10.84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5927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C222F22-5AB7-7F0F-6218-5F14E5890E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8285732"/>
                  </p:ext>
                </p:extLst>
              </p:nvPr>
            </p:nvGraphicFramePr>
            <p:xfrm>
              <a:off x="7871926" y="1624418"/>
              <a:ext cx="3744000" cy="3688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8000">
                      <a:extLst>
                        <a:ext uri="{9D8B030D-6E8A-4147-A177-3AD203B41FA5}">
                          <a16:colId xmlns:a16="http://schemas.microsoft.com/office/drawing/2014/main" val="1126470082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677319463"/>
                        </a:ext>
                      </a:extLst>
                    </a:gridCol>
                    <a:gridCol w="1248000">
                      <a:extLst>
                        <a:ext uri="{9D8B030D-6E8A-4147-A177-3AD203B41FA5}">
                          <a16:colId xmlns:a16="http://schemas.microsoft.com/office/drawing/2014/main" val="2934142365"/>
                        </a:ext>
                      </a:extLst>
                    </a:gridCol>
                  </a:tblGrid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U.M.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6981117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N° tape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3640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5793344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I</a:t>
                          </a:r>
                          <a:r>
                            <a:rPr lang="en-US" sz="1600" baseline="-25000" dirty="0" err="1"/>
                            <a:t>op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1403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0225870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J</a:t>
                          </a:r>
                          <a:r>
                            <a:rPr lang="en-US" sz="1600" baseline="-25000" dirty="0"/>
                            <a:t>eng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6173137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B</a:t>
                          </a:r>
                          <a:r>
                            <a:rPr lang="en-US" sz="1600" baseline="-25000" dirty="0" err="1"/>
                            <a:t>bore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17.5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6553296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B</a:t>
                          </a:r>
                          <a:r>
                            <a:rPr lang="en-US" sz="1600" baseline="-25000" dirty="0" err="1"/>
                            <a:t>peak_max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19.4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239208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Margin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862677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E</a:t>
                          </a:r>
                          <a:r>
                            <a:rPr lang="en-US" sz="1600" baseline="-25000" dirty="0" err="1"/>
                            <a:t>stored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6968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6990822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692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x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15.56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0650894"/>
                      </a:ext>
                    </a:extLst>
                  </a:tr>
                  <a:tr h="331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err="1"/>
                            <a:t>F</a:t>
                          </a:r>
                          <a:r>
                            <a:rPr lang="en-US" sz="1600" baseline="-25000" dirty="0" err="1"/>
                            <a:t>y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-10.84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MN/m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5927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1E70298-2D16-5E30-B239-09B62317DCE4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19660-C2DA-883B-2C4D-938E23650080}"/>
              </a:ext>
            </a:extLst>
          </p:cNvPr>
          <p:cNvSpPr/>
          <p:nvPr/>
        </p:nvSpPr>
        <p:spPr>
          <a:xfrm>
            <a:off x="8365739" y="957347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DCDCDF-0C2B-3C05-B441-CB84D3A4A93D}"/>
              </a:ext>
            </a:extLst>
          </p:cNvPr>
          <p:cNvSpPr/>
          <p:nvPr/>
        </p:nvSpPr>
        <p:spPr>
          <a:xfrm>
            <a:off x="2544870" y="97626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851DD-FFB7-3B8F-F872-E2E5E82E21BC}"/>
              </a:ext>
            </a:extLst>
          </p:cNvPr>
          <p:cNvSpPr txBox="1"/>
          <p:nvPr/>
        </p:nvSpPr>
        <p:spPr>
          <a:xfrm>
            <a:off x="5180803" y="2044115"/>
            <a:ext cx="159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Optimization of blocks width and position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7AA86D-5A9E-F864-64FA-FE567471E8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445" y="4029796"/>
            <a:ext cx="2907855" cy="19455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7000A-CBE3-A64E-D777-56C73E77B259}"/>
              </a:ext>
            </a:extLst>
          </p:cNvPr>
          <p:cNvSpPr txBox="1"/>
          <p:nvPr/>
        </p:nvSpPr>
        <p:spPr>
          <a:xfrm>
            <a:off x="4844630" y="4910806"/>
            <a:ext cx="2264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conceptual design</a:t>
            </a: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7F2818F1-7C3D-2A45-E2B7-426CA25F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259"/>
          <a:stretch/>
        </p:blipFill>
        <p:spPr>
          <a:xfrm rot="16200000">
            <a:off x="5513878" y="2939466"/>
            <a:ext cx="717023" cy="8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1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41DC2-31DE-37DE-6610-580C17D3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FEF3DF-D4DD-1551-BEAE-76239ED4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/>
              <a:t>Luca Alfonso – Mucol Italia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20CA2-0172-D947-A615-A64063C6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64E6-EA62-4F1B-91F6-E9BE53806E2E}" type="slidenum">
              <a:rPr lang="en-US" sz="1600" smtClean="0"/>
              <a:pPr/>
              <a:t>8</a:t>
            </a:fld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294C9-FBD9-819A-2522-F08CB288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05/12/2024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0E3610-DF99-55E3-D3F4-7C2AC2C7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Ends Winding Proposal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BE3A3D-7DA9-76B1-AF3B-8236DA6A50AC}"/>
              </a:ext>
            </a:extLst>
          </p:cNvPr>
          <p:cNvGrpSpPr/>
          <p:nvPr/>
        </p:nvGrpSpPr>
        <p:grpSpPr>
          <a:xfrm>
            <a:off x="3199881" y="2423159"/>
            <a:ext cx="1722639" cy="2344587"/>
            <a:chOff x="2945941" y="2173287"/>
            <a:chExt cx="1806582" cy="28868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C2D949-F0E3-13CC-4AFA-82E3D8A887F1}"/>
                </a:ext>
              </a:extLst>
            </p:cNvPr>
            <p:cNvSpPr/>
            <p:nvPr/>
          </p:nvSpPr>
          <p:spPr>
            <a:xfrm>
              <a:off x="2946058" y="3333749"/>
              <a:ext cx="292784" cy="17240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BC5E9F-AB9A-67C0-4EB8-CC0295317821}"/>
                </a:ext>
              </a:extLst>
            </p:cNvPr>
            <p:cNvSpPr/>
            <p:nvPr/>
          </p:nvSpPr>
          <p:spPr>
            <a:xfrm>
              <a:off x="4457358" y="2178049"/>
              <a:ext cx="292784" cy="172402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8F7115B-0ED7-2C42-84C1-8DFA6D645B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1223" y="2178049"/>
              <a:ext cx="1511300" cy="1155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326B5D-206A-C449-0B1F-5D299CD43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058" y="2173287"/>
              <a:ext cx="1511300" cy="1155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D5D7C7-3448-F5EC-1DE0-462AE3C1F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8842" y="3904455"/>
              <a:ext cx="1511300" cy="1155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AC35A32-5370-44DD-BEFA-3677A83EB2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941" y="3902072"/>
              <a:ext cx="1511300" cy="1155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A31B014-E0C8-2E6E-491C-2653B5B7E217}"/>
                </a:ext>
              </a:extLst>
            </p:cNvPr>
            <p:cNvCxnSpPr>
              <a:cxnSpLocks/>
            </p:cNvCxnSpPr>
            <p:nvPr/>
          </p:nvCxnSpPr>
          <p:spPr>
            <a:xfrm>
              <a:off x="4750142" y="2173287"/>
              <a:ext cx="0" cy="17287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6B00D0-2F0D-C52B-0705-F0439DB2D190}"/>
                </a:ext>
              </a:extLst>
            </p:cNvPr>
            <p:cNvCxnSpPr>
              <a:cxnSpLocks/>
            </p:cNvCxnSpPr>
            <p:nvPr/>
          </p:nvCxnSpPr>
          <p:spPr>
            <a:xfrm>
              <a:off x="4450098" y="2178049"/>
              <a:ext cx="300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5C8B076-2D5E-C5D9-0A0C-FAE0FA3B8391}"/>
              </a:ext>
            </a:extLst>
          </p:cNvPr>
          <p:cNvSpPr/>
          <p:nvPr/>
        </p:nvSpPr>
        <p:spPr>
          <a:xfrm>
            <a:off x="8218180" y="1101689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Easy-way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33EB63-1219-7F9D-EE76-5F2DD367213D}"/>
              </a:ext>
            </a:extLst>
          </p:cNvPr>
          <p:cNvCxnSpPr>
            <a:cxnSpLocks/>
          </p:cNvCxnSpPr>
          <p:nvPr/>
        </p:nvCxnSpPr>
        <p:spPr>
          <a:xfrm>
            <a:off x="6749378" y="963062"/>
            <a:ext cx="0" cy="4702447"/>
          </a:xfrm>
          <a:prstGeom prst="line">
            <a:avLst/>
          </a:prstGeom>
          <a:ln w="28575" cmpd="dbl">
            <a:gradFill flip="none" rotWithShape="1">
              <a:gsLst>
                <a:gs pos="0">
                  <a:srgbClr val="FF383E"/>
                </a:gs>
                <a:gs pos="56000">
                  <a:srgbClr val="8D3C87"/>
                </a:gs>
                <a:gs pos="100000">
                  <a:srgbClr val="0043D9"/>
                </a:gs>
              </a:gsLst>
              <a:lin ang="162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12A20CDD-F24D-A173-0C9C-B06B04068728}"/>
              </a:ext>
            </a:extLst>
          </p:cNvPr>
          <p:cNvSpPr/>
          <p:nvPr/>
        </p:nvSpPr>
        <p:spPr>
          <a:xfrm rot="3558535">
            <a:off x="2101874" y="2053894"/>
            <a:ext cx="1224253" cy="3565083"/>
          </a:xfrm>
          <a:prstGeom prst="arc">
            <a:avLst>
              <a:gd name="adj1" fmla="val 16743097"/>
              <a:gd name="adj2" fmla="val 0"/>
            </a:avLst>
          </a:prstGeom>
          <a:ln w="31750">
            <a:solidFill>
              <a:srgbClr val="FD3545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B3FB46-292B-5B00-5101-DDF2484EF954}"/>
              </a:ext>
            </a:extLst>
          </p:cNvPr>
          <p:cNvSpPr txBox="1"/>
          <p:nvPr/>
        </p:nvSpPr>
        <p:spPr>
          <a:xfrm>
            <a:off x="0" y="3023157"/>
            <a:ext cx="1386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900" dirty="0"/>
              <a:t>Overview of work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Dipole Magnet for Collider Ring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Cable Assumption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Design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Hysteretic Losses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Evaluation of stresses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900" dirty="0"/>
              <a:t>Summary</a:t>
            </a:r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  <a:p>
            <a:pPr marL="228600" indent="-228600">
              <a:buAutoNum type="arabicPeriod"/>
            </a:pPr>
            <a:endParaRPr lang="en-US" sz="900" dirty="0"/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955C6190-AD9A-244C-01A9-4FE147EE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259"/>
          <a:stretch/>
        </p:blipFill>
        <p:spPr>
          <a:xfrm rot="16200000">
            <a:off x="4856085" y="4609546"/>
            <a:ext cx="1237290" cy="12425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5940C4-0217-39EC-145E-19811BB9E983}"/>
              </a:ext>
            </a:extLst>
          </p:cNvPr>
          <p:cNvCxnSpPr/>
          <p:nvPr/>
        </p:nvCxnSpPr>
        <p:spPr>
          <a:xfrm flipH="1" flipV="1">
            <a:off x="4806681" y="4057750"/>
            <a:ext cx="427672" cy="373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35">
            <a:extLst>
              <a:ext uri="{FF2B5EF4-FFF2-40B4-BE49-F238E27FC236}">
                <a16:creationId xmlns:a16="http://schemas.microsoft.com/office/drawing/2014/main" id="{45433A4D-1257-2183-C0FA-AA543B43B0D2}"/>
              </a:ext>
            </a:extLst>
          </p:cNvPr>
          <p:cNvSpPr/>
          <p:nvPr/>
        </p:nvSpPr>
        <p:spPr>
          <a:xfrm>
            <a:off x="4994198" y="4525347"/>
            <a:ext cx="578013" cy="1436914"/>
          </a:xfrm>
          <a:prstGeom prst="roundRect">
            <a:avLst>
              <a:gd name="adj" fmla="val 9740"/>
            </a:avLst>
          </a:prstGeom>
          <a:noFill/>
          <a:ln w="44450">
            <a:solidFill>
              <a:srgbClr val="FF0000"/>
            </a:solidFill>
            <a:prstDash val="solid"/>
          </a:ln>
          <a:effectLst>
            <a:glow rad="63500">
              <a:srgbClr val="FF3646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67A4A-720A-DB12-62F2-378E6DD6D3CB}"/>
              </a:ext>
            </a:extLst>
          </p:cNvPr>
          <p:cNvSpPr/>
          <p:nvPr/>
        </p:nvSpPr>
        <p:spPr>
          <a:xfrm>
            <a:off x="2611235" y="1074502"/>
            <a:ext cx="2736000" cy="395523"/>
          </a:xfrm>
          <a:prstGeom prst="rect">
            <a:avLst/>
          </a:prstGeom>
          <a:noFill/>
          <a:ln>
            <a:solidFill>
              <a:srgbClr val="FD3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Hard-way</a:t>
            </a:r>
          </a:p>
        </p:txBody>
      </p:sp>
    </p:spTree>
    <p:extLst>
      <p:ext uri="{BB962C8B-B14F-4D97-AF65-F5344CB8AC3E}">
        <p14:creationId xmlns:p14="http://schemas.microsoft.com/office/powerpoint/2010/main" val="4279506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18390</TotalTime>
  <Words>1517</Words>
  <Application>Microsoft Office PowerPoint</Application>
  <PresentationFormat>Widescreen</PresentationFormat>
  <Paragraphs>519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Cambria Math</vt:lpstr>
      <vt:lpstr>Titillium Lt</vt:lpstr>
      <vt:lpstr>Wingdings</vt:lpstr>
      <vt:lpstr>Office Theme</vt:lpstr>
      <vt:lpstr>Preliminary Design and Challenges of High Field Magnets for the Collider Ring </vt:lpstr>
      <vt:lpstr>Outline</vt:lpstr>
      <vt:lpstr>Magnets studied at INFN – Genova/Milano</vt:lpstr>
      <vt:lpstr>Dipole Magnet for Collider Ring</vt:lpstr>
      <vt:lpstr>Dipole Requirements</vt:lpstr>
      <vt:lpstr>Objectives of the Study</vt:lpstr>
      <vt:lpstr>Cable Assumption</vt:lpstr>
      <vt:lpstr>Electromagnetic Desing</vt:lpstr>
      <vt:lpstr>New Ends Winding Proposal</vt:lpstr>
      <vt:lpstr>New Ends Winding Proposal</vt:lpstr>
      <vt:lpstr>New Electromagnetic Design</vt:lpstr>
      <vt:lpstr>Innovative Approach of Grading</vt:lpstr>
      <vt:lpstr>Hysteretic Losses</vt:lpstr>
      <vt:lpstr>Evaluation of Stresses in Conductors </vt:lpstr>
      <vt:lpstr>Evaluation of Stresses in Conductors </vt:lpstr>
      <vt:lpstr>Evaluation of Stresses in Conductors </vt:lpstr>
      <vt:lpstr>Maximum Allowable Stresses of Tape</vt:lpstr>
      <vt:lpstr>Summary</vt:lpstr>
      <vt:lpstr>A(aperture)-B(bore field) plots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Novelli</dc:creator>
  <cp:lastModifiedBy>Luca Alfonso</cp:lastModifiedBy>
  <cp:revision>516</cp:revision>
  <dcterms:created xsi:type="dcterms:W3CDTF">2024-02-13T11:19:58Z</dcterms:created>
  <dcterms:modified xsi:type="dcterms:W3CDTF">2024-12-04T13:48:44Z</dcterms:modified>
</cp:coreProperties>
</file>