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1" r:id="rId12"/>
    <p:sldId id="272" r:id="rId13"/>
    <p:sldId id="273" r:id="rId14"/>
    <p:sldId id="274" r:id="rId15"/>
    <p:sldId id="27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32" d="100"/>
          <a:sy n="132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C74AE-141D-EA49-B0FE-FBF0DEF71EA1}" type="datetimeFigureOut">
              <a:rPr lang="it-IT" smtClean="0"/>
              <a:pPr/>
              <a:t>9/5/12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F655-12A2-4F4F-8B9B-435FEAC8764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BBE47-5569-4D82-851C-007EB1DFD915}" type="datetimeFigureOut">
              <a:rPr lang="it-IT" smtClean="0"/>
              <a:pPr/>
              <a:t>9/5/12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F0AC9-97DE-485D-AF1D-6E9455D96DF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22E0-6CAD-234B-9CE8-B675459857A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576"/>
            <a:ext cx="9144000" cy="5248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4576"/>
            <a:ext cx="7772400" cy="5248848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SuperB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–</a:t>
            </a:r>
            <a:r>
              <a:rPr lang="it-IT" dirty="0" smtClean="0">
                <a:solidFill>
                  <a:schemeClr val="bg1"/>
                </a:solidFill>
              </a:rPr>
              <a:t> IFR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status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detector &amp; </a:t>
            </a:r>
            <a:r>
              <a:rPr lang="it-IT" dirty="0" err="1" smtClean="0">
                <a:solidFill>
                  <a:schemeClr val="bg1"/>
                </a:solidFill>
              </a:rPr>
              <a:t>tooling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development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b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2130"/>
            <a:ext cx="7239000" cy="509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END CAPS - 2</a:t>
            </a:r>
            <a:endParaRPr lang="en-US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685799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The detector layers of the backward end cap have to be shaped also following the cut giving the space for the cooling circuit</a:t>
            </a:r>
          </a:p>
        </p:txBody>
      </p:sp>
      <p:cxnSp>
        <p:nvCxnSpPr>
          <p:cNvPr id="9" name="Straight Connector 8"/>
          <p:cNvCxnSpPr>
            <a:stCxn id="29" idx="2"/>
          </p:cNvCxnSpPr>
          <p:nvPr/>
        </p:nvCxnSpPr>
        <p:spPr>
          <a:xfrm rot="16200000" flipH="1">
            <a:off x="4479642" y="1888044"/>
            <a:ext cx="363378" cy="1194531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0"/>
          </p:cNvCxnSpPr>
          <p:nvPr/>
        </p:nvCxnSpPr>
        <p:spPr>
          <a:xfrm rot="5400000" flipH="1" flipV="1">
            <a:off x="4337451" y="4127165"/>
            <a:ext cx="1619310" cy="222981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33800" y="2057400"/>
            <a:ext cx="660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COOLING 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4832" y="5048310"/>
            <a:ext cx="90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CYLINDRICAL HOLE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648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CONICAL HOLE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21" idx="3"/>
          </p:cNvCxnSpPr>
          <p:nvPr/>
        </p:nvCxnSpPr>
        <p:spPr>
          <a:xfrm flipV="1">
            <a:off x="2286000" y="4114800"/>
            <a:ext cx="609600" cy="733455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Status of the tooling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tooling development regards :</a:t>
            </a:r>
          </a:p>
          <a:p>
            <a:pPr lvl="1"/>
            <a:r>
              <a:rPr lang="en-US" sz="2400" dirty="0" smtClean="0"/>
              <a:t>Machine making the grooves housing the fibers</a:t>
            </a:r>
          </a:p>
          <a:p>
            <a:pPr lvl="1"/>
            <a:r>
              <a:rPr lang="en-US" sz="2400" dirty="0" smtClean="0"/>
              <a:t>Machine dispensing the resin fixing the fibers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A production plan is needed (space, timing, labor, …..</a:t>
            </a:r>
            <a:r>
              <a:rPr lang="en-US" sz="2400" dirty="0" smtClean="0"/>
              <a:t>) including the quality control ( and the tooling for it )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toolings</a:t>
            </a:r>
            <a:r>
              <a:rPr lang="en-US" sz="2400" dirty="0" smtClean="0"/>
              <a:t> for the installation of the detector in the experimental area are also needed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590"/>
            <a:ext cx="9144000" cy="4852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0730"/>
            <a:ext cx="68580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Machine making the grooves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machine consist of  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 plane supporting the </a:t>
            </a:r>
            <a:r>
              <a:rPr lang="en-US" sz="2400" dirty="0" err="1" smtClean="0">
                <a:solidFill>
                  <a:schemeClr val="bg1"/>
                </a:solidFill>
              </a:rPr>
              <a:t>scintillator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head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equipped with a cutting disk making the linear </a:t>
            </a:r>
            <a:r>
              <a:rPr lang="en-US" sz="2400" dirty="0" smtClean="0">
                <a:solidFill>
                  <a:schemeClr val="bg1"/>
                </a:solidFill>
              </a:rPr>
              <a:t>groove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head equipped with a cylindrical milling cutter making the </a:t>
            </a:r>
            <a:r>
              <a:rPr lang="en-US" sz="2400" noProof="0" dirty="0" smtClean="0">
                <a:solidFill>
                  <a:schemeClr val="bg1"/>
                </a:solidFill>
              </a:rPr>
              <a:t>curved grooves</a:t>
            </a:r>
            <a:r>
              <a:rPr lang="en-US" sz="2400" dirty="0" smtClean="0">
                <a:solidFill>
                  <a:schemeClr val="bg1"/>
                </a:solidFill>
              </a:rPr>
              <a:t> for the exit in place of the fibers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machining time is approximately 8 min each </a:t>
            </a:r>
            <a:r>
              <a:rPr lang="en-US" sz="2400" dirty="0" err="1" smtClean="0">
                <a:solidFill>
                  <a:schemeClr val="bg1"/>
                </a:solidFill>
              </a:rPr>
              <a:t>scintillator</a:t>
            </a:r>
            <a:r>
              <a:rPr lang="en-US" sz="2400" dirty="0" smtClean="0">
                <a:solidFill>
                  <a:schemeClr val="bg1"/>
                </a:solidFill>
              </a:rPr>
              <a:t> corresponding to 3,5 weeks/1000 </a:t>
            </a:r>
            <a:r>
              <a:rPr lang="en-US" sz="2400" dirty="0" err="1" smtClean="0">
                <a:solidFill>
                  <a:schemeClr val="bg1"/>
                </a:solidFill>
              </a:rPr>
              <a:t>scinti</a:t>
            </a:r>
            <a:r>
              <a:rPr lang="en-US" sz="2400" dirty="0" smtClean="0">
                <a:solidFill>
                  <a:schemeClr val="bg1"/>
                </a:solidFill>
              </a:rPr>
              <a:t>  (40 </a:t>
            </a:r>
            <a:r>
              <a:rPr lang="en-US" sz="2400" dirty="0" err="1" smtClean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/week)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125725"/>
            <a:ext cx="5638800" cy="2840705"/>
          </a:xfrm>
          <a:prstGeom prst="rect">
            <a:avLst/>
          </a:prstGeom>
        </p:spPr>
      </p:pic>
      <p:pic>
        <p:nvPicPr>
          <p:cNvPr id="15" name="Picture 14" descr="fig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4957949" cy="2474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Groove machine  sketches (I) </a:t>
            </a:r>
            <a:endParaRPr lang="en-US" sz="3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2200908" y="1600201"/>
            <a:ext cx="4123694" cy="121920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85800" y="1417639"/>
            <a:ext cx="151510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dirty="0" smtClean="0"/>
              <a:t>CUTTING DISK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 rot="10800000" flipV="1">
            <a:off x="6857999" y="4585905"/>
            <a:ext cx="19812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it-IT" dirty="0" smtClean="0"/>
              <a:t>CYLINDRICAL MILLING CUTTER</a:t>
            </a:r>
            <a:endParaRPr lang="it-IT" dirty="0"/>
          </a:p>
        </p:txBody>
      </p:sp>
      <p:cxnSp>
        <p:nvCxnSpPr>
          <p:cNvPr id="28" name="Connettore 2 27"/>
          <p:cNvCxnSpPr>
            <a:stCxn id="26" idx="3"/>
          </p:cNvCxnSpPr>
          <p:nvPr/>
        </p:nvCxnSpPr>
        <p:spPr>
          <a:xfrm rot="10800000">
            <a:off x="3124205" y="4724415"/>
            <a:ext cx="3733795" cy="184657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egnaposto data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118"/>
            <a:ext cx="9144000" cy="4887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0730"/>
            <a:ext cx="6858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Machine dispensing the resin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machine consist of  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 plane supporting the </a:t>
            </a:r>
            <a:r>
              <a:rPr lang="en-US" sz="2400" dirty="0" err="1" smtClean="0">
                <a:solidFill>
                  <a:schemeClr val="bg1"/>
                </a:solidFill>
              </a:rPr>
              <a:t>scintillator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head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equipped with a resin dispenser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dispensing time has to be checked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169"/>
            <a:ext cx="9144000" cy="463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machine machine  sketches (I) </a:t>
            </a:r>
            <a:endParaRPr lang="en-US" sz="3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 rot="10800000" flipV="1">
            <a:off x="6857999" y="4724404"/>
            <a:ext cx="1981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it-IT" dirty="0" smtClean="0"/>
              <a:t>RESIN DISPENSER</a:t>
            </a:r>
            <a:endParaRPr lang="it-IT" dirty="0"/>
          </a:p>
        </p:txBody>
      </p:sp>
      <p:cxnSp>
        <p:nvCxnSpPr>
          <p:cNvPr id="28" name="Connettore 2 27"/>
          <p:cNvCxnSpPr>
            <a:stCxn id="26" idx="3"/>
          </p:cNvCxnSpPr>
          <p:nvPr/>
        </p:nvCxnSpPr>
        <p:spPr>
          <a:xfrm rot="10800000">
            <a:off x="4572003" y="3810002"/>
            <a:ext cx="2285997" cy="109906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egnaposto data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detector design is in a good advanced status of development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toolings</a:t>
            </a:r>
            <a:r>
              <a:rPr lang="en-US" dirty="0" smtClean="0"/>
              <a:t> needed for the construction of the detector are under way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toolings</a:t>
            </a:r>
            <a:r>
              <a:rPr lang="en-US" dirty="0" smtClean="0"/>
              <a:t> for the assembly in the experimental area have to be developed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078162"/>
          </a:xfrm>
        </p:spPr>
        <p:txBody>
          <a:bodyPr>
            <a:normAutofit/>
          </a:bodyPr>
          <a:lstStyle/>
          <a:p>
            <a:r>
              <a:rPr lang="en-US" dirty="0" smtClean="0"/>
              <a:t>Detector </a:t>
            </a:r>
          </a:p>
          <a:p>
            <a:pPr lvl="1"/>
            <a:r>
              <a:rPr lang="en-US" dirty="0" smtClean="0"/>
              <a:t>Status of the design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Tooling</a:t>
            </a:r>
          </a:p>
          <a:p>
            <a:pPr lvl="1"/>
            <a:r>
              <a:rPr lang="en-US" dirty="0" smtClean="0"/>
              <a:t>Status of the development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b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196824"/>
            <a:ext cx="3657600" cy="2159526"/>
          </a:xfrm>
          <a:prstGeom prst="rect">
            <a:avLst/>
          </a:prstGeom>
        </p:spPr>
      </p:pic>
      <p:pic>
        <p:nvPicPr>
          <p:cNvPr id="9" name="Picture 8" descr="sb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330"/>
            <a:ext cx="4712976" cy="3536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0730"/>
            <a:ext cx="6858000" cy="7936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STATUS OF THE DETECTOR DESIGN- 1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990063"/>
            <a:ext cx="3886200" cy="3206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DETECTOR BASELINE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Grooves in the </a:t>
            </a:r>
            <a:r>
              <a:rPr lang="en-US" sz="2400" dirty="0" err="1" smtClean="0"/>
              <a:t>scintillator</a:t>
            </a:r>
            <a:r>
              <a:rPr lang="en-US" sz="2400" dirty="0" smtClean="0"/>
              <a:t> </a:t>
            </a:r>
            <a:r>
              <a:rPr lang="en-US" sz="2400" dirty="0" err="1" smtClean="0"/>
              <a:t>accomodating</a:t>
            </a:r>
            <a:r>
              <a:rPr lang="en-US" sz="2400" dirty="0" smtClean="0"/>
              <a:t> the fibers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fibers coming from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scintillator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lang="en-US" sz="2400" dirty="0" smtClean="0"/>
              <a:t>joined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the PM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signal coming from the PM is collected through a </a:t>
            </a:r>
            <a:r>
              <a:rPr lang="en-US" sz="2400" dirty="0" smtClean="0"/>
              <a:t>PCB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and sent by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 electrical wire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" y="1752600"/>
            <a:ext cx="762000" cy="457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9800" y="3352800"/>
            <a:ext cx="1143000" cy="685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486150" y="2762250"/>
            <a:ext cx="1181100" cy="381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352800" y="4196824"/>
            <a:ext cx="762000" cy="222776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8600" y="1525588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GROOVE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3314700" y="1485900"/>
            <a:ext cx="304800" cy="228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2800" y="120157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FIBER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8800" y="395060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PM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14800" y="2086689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PCB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9800" y="429648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WIRE CONNECTOR</a:t>
            </a:r>
            <a:endParaRPr lang="it-I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b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06298"/>
            <a:ext cx="5562600" cy="2350052"/>
          </a:xfrm>
          <a:prstGeom prst="rect">
            <a:avLst/>
          </a:prstGeom>
        </p:spPr>
      </p:pic>
      <p:pic>
        <p:nvPicPr>
          <p:cNvPr id="20" name="Picture 19" descr="sb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063"/>
            <a:ext cx="4818826" cy="2960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0730"/>
            <a:ext cx="6858000" cy="7936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STATUS OF THE DETECTOR DESIGN- 2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990063"/>
            <a:ext cx="3886200" cy="3206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DETECTOR LAYOUT</a:t>
            </a:r>
          </a:p>
          <a:p>
            <a:pPr marL="342900" lvl="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/>
              <a:t>BARREL                                          The longitudinal scintillators are 50 mm in width and 10 mm thick ; the transversal ones are 100 mm in width and 10 mm thick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/>
              <a:t>END CAPS                                          Both the longitudinal and transversal scintillators are 50 mm in width and 10 mm thick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553200" y="5076960"/>
            <a:ext cx="1524000" cy="485641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77200" y="536254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BARREL BEAM AXIS</a:t>
            </a:r>
            <a:endParaRPr lang="it-I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magin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3124200"/>
            <a:ext cx="682113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STATUS OF THE DETECTOR DESIGN- 3</a:t>
            </a:r>
            <a:endParaRPr lang="en-US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pic>
        <p:nvPicPr>
          <p:cNvPr id="18" name="Picture 17" descr="Immagine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18512"/>
            <a:ext cx="4724400" cy="27457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4401" y="926675"/>
            <a:ext cx="4190999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dirty="0" smtClean="0"/>
              <a:t>DETECTOR LAYOUT</a:t>
            </a:r>
          </a:p>
          <a:p>
            <a:pPr marL="342900" lvl="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Scintillators, fibers &amp; PM are inside a dark box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The PM wires are collected in a bunch coming out from the box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The dark box is made by foils of aluminum 1 mm thick</a:t>
            </a:r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7391400" y="5562603"/>
            <a:ext cx="914400" cy="200055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05800" y="5562602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DARK BOX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1381206" y="3952795"/>
            <a:ext cx="2571589" cy="1219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564813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BUNCH OF WIRES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4038600" y="5257801"/>
            <a:ext cx="990600" cy="5903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b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726"/>
            <a:ext cx="9144000" cy="4387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BARREL SEXTANT - 1</a:t>
            </a:r>
            <a:endParaRPr lang="en-US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1036665"/>
            <a:ext cx="9144000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Since now 9 layers of detector each sextant are foreseen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Absorbers are foreseen into the gaps between the plates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7620000" y="3340327"/>
            <a:ext cx="1066800" cy="838201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53400" y="417852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STEEL PLATE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" y="3949926"/>
            <a:ext cx="1600201" cy="101055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496048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DETECTOR LAYER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22" idx="3"/>
          </p:cNvCxnSpPr>
          <p:nvPr/>
        </p:nvCxnSpPr>
        <p:spPr>
          <a:xfrm>
            <a:off x="2590800" y="2333655"/>
            <a:ext cx="1752600" cy="20005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8800" y="2133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EXTERNAL LAYER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7086600" y="4522394"/>
            <a:ext cx="1066800" cy="838201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86700" y="536059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GAP</a:t>
            </a:r>
            <a:endParaRPr lang="it-I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b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476"/>
            <a:ext cx="9144000" cy="501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BARREL SEXTANT - 2</a:t>
            </a:r>
            <a:endParaRPr lang="en-US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smtClean="0"/>
              <a:t>Is not yet clear how to accommodate the external layer</a:t>
            </a:r>
          </a:p>
        </p:txBody>
      </p:sp>
      <p:cxnSp>
        <p:nvCxnSpPr>
          <p:cNvPr id="21" name="Straight Connector 20"/>
          <p:cNvCxnSpPr>
            <a:stCxn id="22" idx="3"/>
          </p:cNvCxnSpPr>
          <p:nvPr/>
        </p:nvCxnSpPr>
        <p:spPr>
          <a:xfrm>
            <a:off x="1371600" y="2333653"/>
            <a:ext cx="1219200" cy="40954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" y="213359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EXTERNAL LAYER</a:t>
            </a:r>
            <a:endParaRPr lang="it-I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b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1"/>
            <a:ext cx="5297634" cy="4495800"/>
          </a:xfrm>
          <a:prstGeom prst="rect">
            <a:avLst/>
          </a:prstGeom>
        </p:spPr>
      </p:pic>
      <p:pic>
        <p:nvPicPr>
          <p:cNvPr id="11" name="Picture 10" descr="sb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509358"/>
            <a:ext cx="5486400" cy="4348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ASSEMBLED BARREL </a:t>
            </a:r>
            <a:endParaRPr lang="en-US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cxnSp>
        <p:nvCxnSpPr>
          <p:cNvPr id="21" name="Straight Connector 20"/>
          <p:cNvCxnSpPr>
            <a:stCxn id="22" idx="1"/>
          </p:cNvCxnSpPr>
          <p:nvPr/>
        </p:nvCxnSpPr>
        <p:spPr>
          <a:xfrm rot="10800000" flipV="1">
            <a:off x="7086600" y="2943255"/>
            <a:ext cx="1219200" cy="561944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05800" y="2743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CORNER PLATE</a:t>
            </a:r>
            <a:endParaRPr lang="it-I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b1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87530"/>
            <a:ext cx="5105400" cy="4968820"/>
          </a:xfrm>
          <a:prstGeom prst="rect">
            <a:avLst/>
          </a:prstGeom>
        </p:spPr>
      </p:pic>
      <p:pic>
        <p:nvPicPr>
          <p:cNvPr id="16" name="Picture 15" descr="sb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496"/>
            <a:ext cx="4584833" cy="5003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END CAPS - 1</a:t>
            </a:r>
            <a:endParaRPr lang="en-US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22E0-6CAD-234B-9CE8-B675459857A8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INP PAN 07-09/09/2012</a:t>
            </a:r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685799"/>
            <a:ext cx="9144000" cy="1311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17 detector layers are allowed ; number of layers TBD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The hole of the forward end cap is conical shaped ; the hole of the backward end cap is cylindrical shaped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The layers have to be </a:t>
            </a:r>
            <a:r>
              <a:rPr lang="en-US" dirty="0" err="1" smtClean="0"/>
              <a:t>splitted</a:t>
            </a:r>
            <a:r>
              <a:rPr lang="en-US" dirty="0" smtClean="0"/>
              <a:t> in three parts and follow the holes shape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3740980" y="4044252"/>
            <a:ext cx="2665472" cy="97776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" y="4522394"/>
            <a:ext cx="1371600" cy="134347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586587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DETECTOR LAYERS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4541079" y="4691954"/>
            <a:ext cx="1217674" cy="113016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54567" y="5865875"/>
            <a:ext cx="660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SPACERS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V="1">
            <a:off x="7658865" y="5066536"/>
            <a:ext cx="836671" cy="762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77200" y="586587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DETECTOR LAYERS</a:t>
            </a:r>
            <a:endParaRPr lang="it-I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795</Words>
  <Application>Microsoft Macintosh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SuperB – IFR     status of the  detector &amp; tooling development</vt:lpstr>
      <vt:lpstr>OUTLINE</vt:lpstr>
      <vt:lpstr>STATUS OF THE DETECTOR DESIGN- 1</vt:lpstr>
      <vt:lpstr>STATUS OF THE DETECTOR DESIGN- 2</vt:lpstr>
      <vt:lpstr>STATUS OF THE DETECTOR DESIGN- 3</vt:lpstr>
      <vt:lpstr>THE BARREL SEXTANT - 1</vt:lpstr>
      <vt:lpstr>THE BARREL SEXTANT - 2</vt:lpstr>
      <vt:lpstr>THE ASSEMBLED BARREL </vt:lpstr>
      <vt:lpstr>THE END CAPS - 1</vt:lpstr>
      <vt:lpstr>THE END CAPS - 2</vt:lpstr>
      <vt:lpstr>Status of the tooling development</vt:lpstr>
      <vt:lpstr>Machine making the grooves</vt:lpstr>
      <vt:lpstr>Groove machine  sketches (I) </vt:lpstr>
      <vt:lpstr>Machine dispensing the resin</vt:lpstr>
      <vt:lpstr>machine machine  sketches (I) </vt:lpstr>
      <vt:lpstr>Conclusions</vt:lpstr>
    </vt:vector>
  </TitlesOfParts>
  <Company>INFN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IFR mechanics prototype and detector design</dc:title>
  <dc:creator>Gianluigi Cibinetto</dc:creator>
  <cp:lastModifiedBy>Vittore Carassiti</cp:lastModifiedBy>
  <cp:revision>55</cp:revision>
  <dcterms:created xsi:type="dcterms:W3CDTF">2012-09-05T11:30:47Z</dcterms:created>
  <dcterms:modified xsi:type="dcterms:W3CDTF">2012-09-05T11:35:47Z</dcterms:modified>
</cp:coreProperties>
</file>