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83" r:id="rId1"/>
  </p:sldMasterIdLst>
  <p:notesMasterIdLst>
    <p:notesMasterId r:id="rId12"/>
  </p:notesMasterIdLst>
  <p:handoutMasterIdLst>
    <p:handoutMasterId r:id="rId13"/>
  </p:handoutMasterIdLst>
  <p:sldIdLst>
    <p:sldId id="256" r:id="rId2"/>
    <p:sldId id="263" r:id="rId3"/>
    <p:sldId id="262" r:id="rId4"/>
    <p:sldId id="257" r:id="rId5"/>
    <p:sldId id="265" r:id="rId6"/>
    <p:sldId id="261" r:id="rId7"/>
    <p:sldId id="264" r:id="rId8"/>
    <p:sldId id="271" r:id="rId9"/>
    <p:sldId id="270" r:id="rId10"/>
    <p:sldId id="269" r:id="rId1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vertBarState="minimized" horzBarState="maximized">
    <p:restoredLeft sz="34551" autoAdjust="0"/>
    <p:restoredTop sz="86370" autoAdjust="0"/>
  </p:normalViewPr>
  <p:slideViewPr>
    <p:cSldViewPr snapToGrid="0" snapToObjects="1">
      <p:cViewPr varScale="1">
        <p:scale>
          <a:sx n="118" d="100"/>
          <a:sy n="118" d="100"/>
        </p:scale>
        <p:origin x="-1360" y="-112"/>
      </p:cViewPr>
      <p:guideLst>
        <p:guide orient="horz" pos="2160"/>
        <p:guide pos="2880"/>
      </p:guideLst>
    </p:cSldViewPr>
  </p:slideViewPr>
  <p:outlineViewPr>
    <p:cViewPr>
      <p:scale>
        <a:sx n="33" d="100"/>
        <a:sy n="33" d="100"/>
      </p:scale>
      <p:origin x="304"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F3823B-0E69-0242-81AC-B26508C41DED}" type="datetime1">
              <a:rPr lang="it-IT" smtClean="0"/>
              <a:pPr/>
              <a:t>9/19/12</a:t>
            </a:fld>
            <a:endParaRPr lang="it-I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C848A0-32C8-B345-AB3E-80F0CA459886}" type="slidenum">
              <a:rPr lang="it-IT" smtClean="0"/>
              <a:pPr/>
              <a:t>‹#›</a:t>
            </a:fld>
            <a:endParaRPr 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01F26E-8E40-C342-947D-138503973A8A}" type="datetime1">
              <a:rPr lang="it-IT" smtClean="0"/>
              <a:pPr/>
              <a:t>9/19/12</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F9B00-EB3E-1F41-9E06-F7EE34BADF83}" type="slidenum">
              <a:rPr lang="it-IT" smtClean="0"/>
              <a:pPr/>
              <a:t>‹#›</a:t>
            </a:fld>
            <a:endParaRPr lang="it-IT"/>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fld id="{AF7F9B00-EB3E-1F41-9E06-F7EE34BADF83}"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it-IT"/>
          </a:p>
        </p:txBody>
      </p:sp>
      <p:sp>
        <p:nvSpPr>
          <p:cNvPr id="4" name="Date Placeholder 3"/>
          <p:cNvSpPr>
            <a:spLocks noGrp="1"/>
          </p:cNvSpPr>
          <p:nvPr>
            <p:ph type="dt" sz="half" idx="10"/>
          </p:nvPr>
        </p:nvSpPr>
        <p:spPr/>
        <p:txBody>
          <a:bodyPr/>
          <a:lstStyle/>
          <a:p>
            <a:fld id="{EA3E92C6-4CE4-0F4C-B9B1-8641FC485358}" type="datetime1">
              <a:rPr lang="it-IT" smtClean="0"/>
              <a:pPr/>
              <a:t>9/19/12</a:t>
            </a:fld>
            <a:endParaRPr lang="it-IT"/>
          </a:p>
        </p:txBody>
      </p:sp>
      <p:sp>
        <p:nvSpPr>
          <p:cNvPr id="5" name="Footer Placeholder 4"/>
          <p:cNvSpPr>
            <a:spLocks noGrp="1"/>
          </p:cNvSpPr>
          <p:nvPr>
            <p:ph type="ftr" sz="quarter" idx="11"/>
          </p:nvPr>
        </p:nvSpPr>
        <p:spPr/>
        <p:txBody>
          <a:bodyPr/>
          <a:lstStyle/>
          <a:p>
            <a:r>
              <a:rPr lang="en-US" smtClean="0"/>
              <a:t>5th SuperB meeting    Pis5th SuperB meeting      Pisa,  September 19-21, 2012           C.Sciaccaa, september 19-21,2012</a:t>
            </a:r>
            <a:endParaRPr lang="it-IT"/>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30DD7E90-F3B2-A843-8EFB-197998EB1375}" type="datetime1">
              <a:rPr lang="it-IT" smtClean="0"/>
              <a:pPr/>
              <a:t>9/19/12</a:t>
            </a:fld>
            <a:endParaRPr lang="it-IT"/>
          </a:p>
        </p:txBody>
      </p:sp>
      <p:sp>
        <p:nvSpPr>
          <p:cNvPr id="5" name="Footer Placeholder 4"/>
          <p:cNvSpPr>
            <a:spLocks noGrp="1"/>
          </p:cNvSpPr>
          <p:nvPr>
            <p:ph type="ftr" sz="quarter" idx="11"/>
          </p:nvPr>
        </p:nvSpPr>
        <p:spPr/>
        <p:txBody>
          <a:bodyPr/>
          <a:lstStyle/>
          <a:p>
            <a:r>
              <a:rPr lang="en-US" smtClean="0"/>
              <a:t>5th SuperB meeting    Pis5th SuperB meeting      Pisa,  September 19-21, 2012           C.Sciaccaa, september 19-21,2012</a:t>
            </a:r>
            <a:endParaRPr lang="it-IT"/>
          </a:p>
        </p:txBody>
      </p:sp>
      <p:sp>
        <p:nvSpPr>
          <p:cNvPr id="6" name="Slide Number Placeholder 5"/>
          <p:cNvSpPr>
            <a:spLocks noGrp="1"/>
          </p:cNvSpPr>
          <p:nvPr>
            <p:ph type="sldNum" sz="quarter" idx="12"/>
          </p:nvPr>
        </p:nvSpPr>
        <p:spPr/>
        <p:txBody>
          <a:bodyPr/>
          <a:lstStyle/>
          <a:p>
            <a:fld id="{4AABEE6E-80E6-B94B-A692-DB2928C232CE}"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AB28DC21-E82C-D247-94F0-36432B9815AE}" type="datetime1">
              <a:rPr lang="it-IT" smtClean="0"/>
              <a:pPr/>
              <a:t>9/19/12</a:t>
            </a:fld>
            <a:endParaRPr lang="it-IT"/>
          </a:p>
        </p:txBody>
      </p:sp>
      <p:sp>
        <p:nvSpPr>
          <p:cNvPr id="5" name="Footer Placeholder 4"/>
          <p:cNvSpPr>
            <a:spLocks noGrp="1"/>
          </p:cNvSpPr>
          <p:nvPr>
            <p:ph type="ftr" sz="quarter" idx="11"/>
          </p:nvPr>
        </p:nvSpPr>
        <p:spPr/>
        <p:txBody>
          <a:bodyPr/>
          <a:lstStyle/>
          <a:p>
            <a:r>
              <a:rPr lang="en-US" smtClean="0"/>
              <a:t>5th SuperB meeting    Pis5th SuperB meeting      Pisa,  September 19-21, 2012           C.Sciaccaa, september 19-21,2012</a:t>
            </a:r>
            <a:endParaRPr lang="it-IT"/>
          </a:p>
        </p:txBody>
      </p:sp>
      <p:sp>
        <p:nvSpPr>
          <p:cNvPr id="6" name="Slide Number Placeholder 5"/>
          <p:cNvSpPr>
            <a:spLocks noGrp="1"/>
          </p:cNvSpPr>
          <p:nvPr>
            <p:ph type="sldNum" sz="quarter" idx="12"/>
          </p:nvPr>
        </p:nvSpPr>
        <p:spPr/>
        <p:txBody>
          <a:bodyPr/>
          <a:lstStyle/>
          <a:p>
            <a:fld id="{4AABEE6E-80E6-B94B-A692-DB2928C232CE}"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0E809213-04F9-7B42-A29D-E7ADE1CA9DBD}" type="datetime1">
              <a:rPr lang="it-IT" smtClean="0"/>
              <a:pPr/>
              <a:t>9/19/12</a:t>
            </a:fld>
            <a:endParaRPr lang="it-IT"/>
          </a:p>
        </p:txBody>
      </p:sp>
      <p:sp>
        <p:nvSpPr>
          <p:cNvPr id="5" name="Footer Placeholder 4"/>
          <p:cNvSpPr>
            <a:spLocks noGrp="1"/>
          </p:cNvSpPr>
          <p:nvPr>
            <p:ph type="ftr" sz="quarter" idx="11"/>
          </p:nvPr>
        </p:nvSpPr>
        <p:spPr/>
        <p:txBody>
          <a:bodyPr/>
          <a:lstStyle/>
          <a:p>
            <a:r>
              <a:rPr lang="en-US" smtClean="0"/>
              <a:t>5th SuperB meeting    Pis5th SuperB meeting      Pisa,  September 19-21, 2012           C.Sciaccaa, september 19-21,2012</a:t>
            </a:r>
            <a:endParaRPr lang="it-IT"/>
          </a:p>
        </p:txBody>
      </p:sp>
      <p:sp>
        <p:nvSpPr>
          <p:cNvPr id="6" name="Slide Number Placeholder 5"/>
          <p:cNvSpPr>
            <a:spLocks noGrp="1"/>
          </p:cNvSpPr>
          <p:nvPr>
            <p:ph type="sldNum" sz="quarter" idx="12"/>
          </p:nvPr>
        </p:nvSpPr>
        <p:spPr/>
        <p:txBody>
          <a:bodyPr/>
          <a:lstStyle/>
          <a:p>
            <a:fld id="{4AABEE6E-80E6-B94B-A692-DB2928C232CE}"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4B7BE8C2-8B8E-1645-BC10-721A4D2B028D}" type="datetime1">
              <a:rPr lang="it-IT" smtClean="0"/>
              <a:pPr/>
              <a:t>9/19/12</a:t>
            </a:fld>
            <a:endParaRPr lang="en-US"/>
          </a:p>
        </p:txBody>
      </p:sp>
      <p:sp>
        <p:nvSpPr>
          <p:cNvPr id="5" name="Footer Placeholder 4"/>
          <p:cNvSpPr>
            <a:spLocks noGrp="1"/>
          </p:cNvSpPr>
          <p:nvPr>
            <p:ph type="ftr" sz="quarter" idx="11"/>
          </p:nvPr>
        </p:nvSpPr>
        <p:spPr/>
        <p:txBody>
          <a:bodyPr/>
          <a:lstStyle/>
          <a:p>
            <a:r>
              <a:rPr lang="en-US" smtClean="0"/>
              <a:t>5th SuperB meeting    Pis5th SuperB meeting      Pisa,  September 19-21, 2012           C.Sciaccaa, september 19-21,2012</a:t>
            </a:r>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Date Placeholder 4"/>
          <p:cNvSpPr>
            <a:spLocks noGrp="1"/>
          </p:cNvSpPr>
          <p:nvPr>
            <p:ph type="dt" sz="half" idx="10"/>
          </p:nvPr>
        </p:nvSpPr>
        <p:spPr/>
        <p:txBody>
          <a:bodyPr/>
          <a:lstStyle/>
          <a:p>
            <a:fld id="{950512B6-C968-A544-8894-5F578044DF7C}" type="datetime1">
              <a:rPr lang="it-IT" smtClean="0"/>
              <a:pPr/>
              <a:t>9/19/12</a:t>
            </a:fld>
            <a:endParaRPr lang="it-IT"/>
          </a:p>
        </p:txBody>
      </p:sp>
      <p:sp>
        <p:nvSpPr>
          <p:cNvPr id="6" name="Footer Placeholder 5"/>
          <p:cNvSpPr>
            <a:spLocks noGrp="1"/>
          </p:cNvSpPr>
          <p:nvPr>
            <p:ph type="ftr" sz="quarter" idx="11"/>
          </p:nvPr>
        </p:nvSpPr>
        <p:spPr/>
        <p:txBody>
          <a:bodyPr/>
          <a:lstStyle/>
          <a:p>
            <a:r>
              <a:rPr lang="en-US" smtClean="0"/>
              <a:t>5th SuperB meeting    Pis5th SuperB meeting      Pisa,  September 19-21, 2012           C.Sciaccaa, september 19-21,2012</a:t>
            </a:r>
            <a:endParaRPr lang="it-IT"/>
          </a:p>
        </p:txBody>
      </p:sp>
      <p:sp>
        <p:nvSpPr>
          <p:cNvPr id="7" name="Slide Number Placeholder 6"/>
          <p:cNvSpPr>
            <a:spLocks noGrp="1"/>
          </p:cNvSpPr>
          <p:nvPr>
            <p:ph type="sldNum" sz="quarter" idx="12"/>
          </p:nvPr>
        </p:nvSpPr>
        <p:spPr/>
        <p:txBody>
          <a:bodyPr/>
          <a:lstStyle/>
          <a:p>
            <a:fld id="{4AABEE6E-80E6-B94B-A692-DB2928C232CE}"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7" name="Date Placeholder 6"/>
          <p:cNvSpPr>
            <a:spLocks noGrp="1"/>
          </p:cNvSpPr>
          <p:nvPr>
            <p:ph type="dt" sz="half" idx="10"/>
          </p:nvPr>
        </p:nvSpPr>
        <p:spPr/>
        <p:txBody>
          <a:bodyPr/>
          <a:lstStyle/>
          <a:p>
            <a:fld id="{829C60A1-DC7F-EB4D-B24C-8C9944265D08}" type="datetime1">
              <a:rPr lang="it-IT" smtClean="0"/>
              <a:pPr/>
              <a:t>9/19/12</a:t>
            </a:fld>
            <a:endParaRPr lang="it-IT"/>
          </a:p>
        </p:txBody>
      </p:sp>
      <p:sp>
        <p:nvSpPr>
          <p:cNvPr id="8" name="Footer Placeholder 7"/>
          <p:cNvSpPr>
            <a:spLocks noGrp="1"/>
          </p:cNvSpPr>
          <p:nvPr>
            <p:ph type="ftr" sz="quarter" idx="11"/>
          </p:nvPr>
        </p:nvSpPr>
        <p:spPr/>
        <p:txBody>
          <a:bodyPr/>
          <a:lstStyle/>
          <a:p>
            <a:r>
              <a:rPr lang="en-US" smtClean="0"/>
              <a:t>5th SuperB meeting    Pis5th SuperB meeting      Pisa,  September 19-21, 2012           C.Sciaccaa, september 19-21,2012</a:t>
            </a:r>
            <a:endParaRPr lang="it-IT"/>
          </a:p>
        </p:txBody>
      </p:sp>
      <p:sp>
        <p:nvSpPr>
          <p:cNvPr id="9" name="Slide Number Placeholder 8"/>
          <p:cNvSpPr>
            <a:spLocks noGrp="1"/>
          </p:cNvSpPr>
          <p:nvPr>
            <p:ph type="sldNum" sz="quarter" idx="12"/>
          </p:nvPr>
        </p:nvSpPr>
        <p:spPr/>
        <p:txBody>
          <a:bodyPr/>
          <a:lstStyle/>
          <a:p>
            <a:fld id="{4AABEE6E-80E6-B94B-A692-DB2928C232CE}"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Date Placeholder 2"/>
          <p:cNvSpPr>
            <a:spLocks noGrp="1"/>
          </p:cNvSpPr>
          <p:nvPr>
            <p:ph type="dt" sz="half" idx="10"/>
          </p:nvPr>
        </p:nvSpPr>
        <p:spPr/>
        <p:txBody>
          <a:bodyPr/>
          <a:lstStyle/>
          <a:p>
            <a:fld id="{8C87AE38-C215-CA4B-BC9F-A855FC283A0A}" type="datetime1">
              <a:rPr lang="it-IT" smtClean="0"/>
              <a:pPr/>
              <a:t>9/19/12</a:t>
            </a:fld>
            <a:endParaRPr lang="it-IT"/>
          </a:p>
        </p:txBody>
      </p:sp>
      <p:sp>
        <p:nvSpPr>
          <p:cNvPr id="4" name="Footer Placeholder 3"/>
          <p:cNvSpPr>
            <a:spLocks noGrp="1"/>
          </p:cNvSpPr>
          <p:nvPr>
            <p:ph type="ftr" sz="quarter" idx="11"/>
          </p:nvPr>
        </p:nvSpPr>
        <p:spPr/>
        <p:txBody>
          <a:bodyPr/>
          <a:lstStyle/>
          <a:p>
            <a:r>
              <a:rPr lang="en-US" smtClean="0"/>
              <a:t>5th SuperB meeting    Pis5th SuperB meeting      Pisa,  September 19-21, 2012           C.Sciaccaa, september 19-21,2012</a:t>
            </a:r>
            <a:endParaRPr lang="it-IT"/>
          </a:p>
        </p:txBody>
      </p:sp>
      <p:sp>
        <p:nvSpPr>
          <p:cNvPr id="5" name="Slide Number Placeholder 4"/>
          <p:cNvSpPr>
            <a:spLocks noGrp="1"/>
          </p:cNvSpPr>
          <p:nvPr>
            <p:ph type="sldNum" sz="quarter" idx="12"/>
          </p:nvPr>
        </p:nvSpPr>
        <p:spPr/>
        <p:txBody>
          <a:bodyPr/>
          <a:lstStyle/>
          <a:p>
            <a:fld id="{4AABEE6E-80E6-B94B-A692-DB2928C232CE}"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F3E01-2B11-CA4B-807F-F606314DCBD2}" type="datetime1">
              <a:rPr lang="it-IT" smtClean="0"/>
              <a:pPr/>
              <a:t>9/19/12</a:t>
            </a:fld>
            <a:endParaRPr lang="it-IT"/>
          </a:p>
        </p:txBody>
      </p:sp>
      <p:sp>
        <p:nvSpPr>
          <p:cNvPr id="3" name="Footer Placeholder 2"/>
          <p:cNvSpPr>
            <a:spLocks noGrp="1"/>
          </p:cNvSpPr>
          <p:nvPr>
            <p:ph type="ftr" sz="quarter" idx="11"/>
          </p:nvPr>
        </p:nvSpPr>
        <p:spPr/>
        <p:txBody>
          <a:bodyPr/>
          <a:lstStyle/>
          <a:p>
            <a:r>
              <a:rPr lang="en-US" smtClean="0"/>
              <a:t>5th SuperB meeting    Pis5th SuperB meeting      Pisa,  September 19-21, 2012           C.Sciaccaa, september 19-21,2012</a:t>
            </a:r>
            <a:endParaRPr lang="it-IT"/>
          </a:p>
        </p:txBody>
      </p:sp>
      <p:sp>
        <p:nvSpPr>
          <p:cNvPr id="4" name="Slide Number Placeholder 3"/>
          <p:cNvSpPr>
            <a:spLocks noGrp="1"/>
          </p:cNvSpPr>
          <p:nvPr>
            <p:ph type="sldNum" sz="quarter" idx="12"/>
          </p:nvPr>
        </p:nvSpPr>
        <p:spPr/>
        <p:txBody>
          <a:bodyPr/>
          <a:lstStyle/>
          <a:p>
            <a:fld id="{4AABEE6E-80E6-B94B-A692-DB2928C232CE}"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F864F8C1-1C8A-404C-AA23-6E6BAD6438FA}" type="datetime1">
              <a:rPr lang="it-IT" smtClean="0"/>
              <a:pPr/>
              <a:t>9/19/12</a:t>
            </a:fld>
            <a:endParaRPr lang="it-IT"/>
          </a:p>
        </p:txBody>
      </p:sp>
      <p:sp>
        <p:nvSpPr>
          <p:cNvPr id="6" name="Footer Placeholder 5"/>
          <p:cNvSpPr>
            <a:spLocks noGrp="1"/>
          </p:cNvSpPr>
          <p:nvPr>
            <p:ph type="ftr" sz="quarter" idx="11"/>
          </p:nvPr>
        </p:nvSpPr>
        <p:spPr/>
        <p:txBody>
          <a:bodyPr/>
          <a:lstStyle/>
          <a:p>
            <a:r>
              <a:rPr lang="en-US" smtClean="0"/>
              <a:t>5th SuperB meeting    Pis5th SuperB meeting      Pisa,  September 19-21, 2012           C.Sciaccaa, september 19-21,2012</a:t>
            </a:r>
            <a:endParaRPr lang="it-IT"/>
          </a:p>
        </p:txBody>
      </p:sp>
      <p:sp>
        <p:nvSpPr>
          <p:cNvPr id="7" name="Slide Number Placeholder 6"/>
          <p:cNvSpPr>
            <a:spLocks noGrp="1"/>
          </p:cNvSpPr>
          <p:nvPr>
            <p:ph type="sldNum" sz="quarter" idx="12"/>
          </p:nvPr>
        </p:nvSpPr>
        <p:spPr/>
        <p:txBody>
          <a:bodyPr/>
          <a:lstStyle/>
          <a:p>
            <a:fld id="{4AABEE6E-80E6-B94B-A692-DB2928C232CE}"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AB5CE599-2412-FF43-8463-9FBD9DB693B4}" type="datetime1">
              <a:rPr lang="it-IT" smtClean="0"/>
              <a:pPr/>
              <a:t>9/19/12</a:t>
            </a:fld>
            <a:endParaRPr lang="it-IT"/>
          </a:p>
        </p:txBody>
      </p:sp>
      <p:sp>
        <p:nvSpPr>
          <p:cNvPr id="6" name="Footer Placeholder 5"/>
          <p:cNvSpPr>
            <a:spLocks noGrp="1"/>
          </p:cNvSpPr>
          <p:nvPr>
            <p:ph type="ftr" sz="quarter" idx="11"/>
          </p:nvPr>
        </p:nvSpPr>
        <p:spPr/>
        <p:txBody>
          <a:bodyPr/>
          <a:lstStyle/>
          <a:p>
            <a:r>
              <a:rPr lang="en-US" smtClean="0"/>
              <a:t>5th SuperB meeting    Pis5th SuperB meeting      Pisa,  September 19-21, 2012           C.Sciaccaa, september 19-21,2012</a:t>
            </a:r>
            <a:endParaRPr lang="it-IT"/>
          </a:p>
        </p:txBody>
      </p:sp>
      <p:sp>
        <p:nvSpPr>
          <p:cNvPr id="7" name="Slide Number Placeholder 6"/>
          <p:cNvSpPr>
            <a:spLocks noGrp="1"/>
          </p:cNvSpPr>
          <p:nvPr>
            <p:ph type="sldNum" sz="quarter" idx="12"/>
          </p:nvPr>
        </p:nvSpPr>
        <p:spPr/>
        <p:txBody>
          <a:bodyPr/>
          <a:lstStyle/>
          <a:p>
            <a:fld id="{4AABEE6E-80E6-B94B-A692-DB2928C232CE}"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31283-9C1A-374D-B69F-842FD1DFF2BC}" type="datetime1">
              <a:rPr lang="it-IT" smtClean="0"/>
              <a:pPr/>
              <a:t>9/19/12</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5th SuperB meeting    Pis5th SuperB meeting      Pisa,  September 19-21, 2012           C.Sciaccaa, september 19-21,2012</a:t>
            </a:r>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BEE6E-80E6-B94B-A692-DB2928C232CE}"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388" y="1513840"/>
            <a:ext cx="8685212" cy="2631440"/>
          </a:xfrm>
        </p:spPr>
        <p:txBody>
          <a:bodyPr>
            <a:normAutofit/>
          </a:bodyPr>
          <a:lstStyle/>
          <a:p>
            <a:r>
              <a:rPr lang="en-US" dirty="0" smtClean="0">
                <a:solidFill>
                  <a:srgbClr val="FF0000"/>
                </a:solidFill>
              </a:rPr>
              <a:t>EMC  Barrel </a:t>
            </a:r>
            <a:r>
              <a:rPr lang="en-US" dirty="0">
                <a:solidFill>
                  <a:srgbClr val="FF0000"/>
                </a:solidFill>
              </a:rPr>
              <a:t>transportation</a:t>
            </a:r>
            <a:r>
              <a:rPr lang="en-US" dirty="0" smtClean="0">
                <a:solidFill>
                  <a:srgbClr val="FF0000"/>
                </a:solidFill>
              </a:rPr>
              <a:t> </a:t>
            </a:r>
            <a:r>
              <a:rPr lang="en-US" dirty="0" smtClean="0"/>
              <a:t/>
            </a:r>
            <a:br>
              <a:rPr lang="en-US" dirty="0" smtClean="0"/>
            </a:br>
            <a:r>
              <a:rPr lang="en-US" sz="3600" dirty="0" smtClean="0"/>
              <a:t>(</a:t>
            </a:r>
            <a:r>
              <a:rPr lang="en-US" sz="3600" dirty="0"/>
              <a:t>discussion about the two possibilities)</a:t>
            </a:r>
            <a:endParaRPr lang="it-IT" dirty="0"/>
          </a:p>
        </p:txBody>
      </p:sp>
      <p:sp>
        <p:nvSpPr>
          <p:cNvPr id="3" name="Subtitle 2"/>
          <p:cNvSpPr>
            <a:spLocks noGrp="1"/>
          </p:cNvSpPr>
          <p:nvPr>
            <p:ph type="subTitle" idx="1"/>
          </p:nvPr>
        </p:nvSpPr>
        <p:spPr>
          <a:xfrm>
            <a:off x="0" y="6285368"/>
            <a:ext cx="9144000" cy="572631"/>
          </a:xfrm>
        </p:spPr>
        <p:txBody>
          <a:bodyPr>
            <a:normAutofit fontScale="62500" lnSpcReduction="20000"/>
          </a:bodyPr>
          <a:lstStyle/>
          <a:p>
            <a:r>
              <a:rPr lang="it-IT" dirty="0" smtClean="0"/>
              <a:t> </a:t>
            </a:r>
            <a:r>
              <a:rPr lang="en-US" b="1" dirty="0" smtClean="0">
                <a:solidFill>
                  <a:schemeClr val="tx1"/>
                </a:solidFill>
              </a:rPr>
              <a:t>5th </a:t>
            </a:r>
            <a:r>
              <a:rPr lang="en-US" b="1" dirty="0" err="1" smtClean="0">
                <a:solidFill>
                  <a:schemeClr val="tx1"/>
                </a:solidFill>
              </a:rPr>
              <a:t>SuperB</a:t>
            </a:r>
            <a:r>
              <a:rPr lang="en-US" b="1" dirty="0" smtClean="0">
                <a:solidFill>
                  <a:schemeClr val="tx1"/>
                </a:solidFill>
              </a:rPr>
              <a:t> meeting      </a:t>
            </a:r>
            <a:r>
              <a:rPr lang="en-US" dirty="0" smtClean="0">
                <a:solidFill>
                  <a:schemeClr val="tx1"/>
                </a:solidFill>
              </a:rPr>
              <a:t>Pisa,  September 19-21, 2012                  </a:t>
            </a:r>
            <a:r>
              <a:rPr lang="en-US" dirty="0" err="1" smtClean="0">
                <a:solidFill>
                  <a:schemeClr val="tx1"/>
                </a:solidFill>
              </a:rPr>
              <a:t>C.Sciacca</a:t>
            </a:r>
            <a:r>
              <a:rPr lang="en-US" dirty="0" smtClean="0">
                <a:solidFill>
                  <a:schemeClr val="tx1"/>
                </a:solidFill>
              </a:rPr>
              <a:t>, Naples</a:t>
            </a:r>
            <a:endParaRPr lang="it-IT" dirty="0" smtClean="0">
              <a:solidFill>
                <a:schemeClr val="tx1"/>
              </a:solidFill>
            </a:endParaRPr>
          </a:p>
          <a:p>
            <a:endParaRPr lang="it-IT"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8686800" cy="5969529"/>
          </a:xfrm>
        </p:spPr>
        <p:txBody>
          <a:bodyPr anchor="t">
            <a:normAutofit fontScale="90000"/>
          </a:bodyPr>
          <a:lstStyle/>
          <a:p>
            <a:pPr algn="l"/>
            <a:r>
              <a:rPr lang="it-IT" sz="3111" dirty="0" err="1" smtClean="0"/>
              <a:t>Choosing</a:t>
            </a:r>
            <a:r>
              <a:rPr lang="it-IT" sz="3111" dirty="0" smtClean="0"/>
              <a:t> </a:t>
            </a:r>
            <a:r>
              <a:rPr lang="it-IT" sz="3111" dirty="0" err="1" smtClean="0"/>
              <a:t>option</a:t>
            </a:r>
            <a:r>
              <a:rPr lang="it-IT" sz="3111" dirty="0" smtClean="0"/>
              <a:t> </a:t>
            </a:r>
            <a:r>
              <a:rPr lang="it-IT" sz="3111" dirty="0" err="1" smtClean="0"/>
              <a:t>B</a:t>
            </a:r>
            <a:r>
              <a:rPr lang="it-IT" sz="3111" dirty="0" smtClean="0"/>
              <a:t>, in </a:t>
            </a:r>
            <a:r>
              <a:rPr lang="it-IT" sz="3111" dirty="0" err="1" smtClean="0"/>
              <a:t>close</a:t>
            </a:r>
            <a:r>
              <a:rPr lang="it-IT" sz="3111" dirty="0" smtClean="0"/>
              <a:t> </a:t>
            </a:r>
            <a:r>
              <a:rPr lang="it-IT" sz="3111" dirty="0" err="1" smtClean="0"/>
              <a:t>collaboration</a:t>
            </a:r>
            <a:r>
              <a:rPr lang="it-IT" sz="3111" dirty="0" smtClean="0"/>
              <a:t> </a:t>
            </a:r>
            <a:r>
              <a:rPr lang="it-IT" sz="3111" dirty="0" err="1" smtClean="0"/>
              <a:t>with</a:t>
            </a:r>
            <a:r>
              <a:rPr lang="it-IT" sz="3111" dirty="0" smtClean="0"/>
              <a:t> </a:t>
            </a:r>
            <a:r>
              <a:rPr lang="it-IT" sz="3111" dirty="0" err="1" smtClean="0"/>
              <a:t>D&amp;D</a:t>
            </a:r>
            <a:r>
              <a:rPr lang="it-IT" sz="3111" dirty="0" smtClean="0"/>
              <a:t> </a:t>
            </a:r>
            <a:r>
              <a:rPr lang="it-IT" sz="3111" dirty="0" err="1" smtClean="0"/>
              <a:t>program</a:t>
            </a:r>
            <a:r>
              <a:rPr lang="it-IT" sz="3111" dirty="0" smtClean="0"/>
              <a:t>, timing  in the </a:t>
            </a:r>
            <a:r>
              <a:rPr lang="it-IT" sz="3111" dirty="0" err="1" smtClean="0"/>
              <a:t>next</a:t>
            </a:r>
            <a:r>
              <a:rPr lang="it-IT" sz="3111" dirty="0" smtClean="0"/>
              <a:t> </a:t>
            </a:r>
            <a:r>
              <a:rPr lang="it-IT" sz="3111" dirty="0" err="1" smtClean="0"/>
              <a:t>years</a:t>
            </a:r>
            <a:r>
              <a:rPr lang="it-IT" sz="3111" dirty="0" smtClean="0"/>
              <a:t> </a:t>
            </a:r>
            <a:r>
              <a:rPr lang="it-IT" sz="3111" dirty="0" err="1" smtClean="0"/>
              <a:t>would</a:t>
            </a:r>
            <a:r>
              <a:rPr lang="it-IT" sz="3111" dirty="0" smtClean="0"/>
              <a:t> </a:t>
            </a:r>
            <a:r>
              <a:rPr lang="it-IT" sz="3111" dirty="0" err="1" smtClean="0"/>
              <a:t>be</a:t>
            </a:r>
            <a:r>
              <a:rPr lang="it-IT" sz="3111" dirty="0" smtClean="0"/>
              <a:t>:</a:t>
            </a:r>
            <a:r>
              <a:rPr lang="it-IT" sz="2800" dirty="0" smtClean="0"/>
              <a:t/>
            </a:r>
            <a:br>
              <a:rPr lang="it-IT" sz="2800" dirty="0" smtClean="0"/>
            </a:br>
            <a:r>
              <a:rPr lang="it-IT" sz="2800" dirty="0" smtClean="0"/>
              <a:t/>
            </a:r>
            <a:br>
              <a:rPr lang="it-IT" sz="2800" dirty="0" smtClean="0"/>
            </a:br>
            <a:r>
              <a:rPr lang="it-IT" sz="2800" dirty="0" smtClean="0">
                <a:solidFill>
                  <a:srgbClr val="0000FF"/>
                </a:solidFill>
              </a:rPr>
              <a:t>2013</a:t>
            </a:r>
            <a:r>
              <a:rPr lang="it-IT" sz="2800" dirty="0" smtClean="0"/>
              <a:t/>
            </a:r>
            <a:br>
              <a:rPr lang="it-IT" sz="2800" dirty="0" smtClean="0"/>
            </a:br>
            <a:r>
              <a:rPr lang="it-IT" sz="2800" dirty="0" smtClean="0">
                <a:solidFill>
                  <a:srgbClr val="008000"/>
                </a:solidFill>
              </a:rPr>
              <a:t>SLAC:  </a:t>
            </a:r>
            <a:r>
              <a:rPr lang="it-IT" sz="2222" dirty="0" err="1" smtClean="0">
                <a:solidFill>
                  <a:srgbClr val="008000"/>
                </a:solidFill>
              </a:rPr>
              <a:t>tooling</a:t>
            </a:r>
            <a:r>
              <a:rPr lang="it-IT" sz="2222" dirty="0" smtClean="0">
                <a:solidFill>
                  <a:srgbClr val="008000"/>
                </a:solidFill>
              </a:rPr>
              <a:t> </a:t>
            </a:r>
            <a:r>
              <a:rPr lang="it-IT" sz="2222" dirty="0" err="1" smtClean="0">
                <a:solidFill>
                  <a:srgbClr val="008000"/>
                </a:solidFill>
              </a:rPr>
              <a:t>procurement</a:t>
            </a:r>
            <a:r>
              <a:rPr lang="it-IT" sz="2222" dirty="0" smtClean="0">
                <a:solidFill>
                  <a:srgbClr val="008000"/>
                </a:solidFill>
              </a:rPr>
              <a:t>, start </a:t>
            </a:r>
            <a:r>
              <a:rPr lang="it-IT" sz="2222" dirty="0" err="1" smtClean="0">
                <a:solidFill>
                  <a:srgbClr val="008000"/>
                </a:solidFill>
              </a:rPr>
              <a:t>dismantling</a:t>
            </a:r>
            <a:r>
              <a:rPr lang="it-IT" sz="2222" dirty="0" smtClean="0">
                <a:solidFill>
                  <a:srgbClr val="008000"/>
                </a:solidFill>
              </a:rPr>
              <a:t>  (</a:t>
            </a:r>
            <a:r>
              <a:rPr lang="it-IT" sz="2222" dirty="0" err="1" smtClean="0">
                <a:solidFill>
                  <a:srgbClr val="008000"/>
                </a:solidFill>
              </a:rPr>
              <a:t>see</a:t>
            </a:r>
            <a:r>
              <a:rPr lang="it-IT" sz="2222" dirty="0" smtClean="0">
                <a:solidFill>
                  <a:srgbClr val="008000"/>
                </a:solidFill>
              </a:rPr>
              <a:t> </a:t>
            </a:r>
            <a:r>
              <a:rPr lang="it-IT" sz="2222" dirty="0" err="1" smtClean="0">
                <a:solidFill>
                  <a:srgbClr val="008000"/>
                </a:solidFill>
              </a:rPr>
              <a:t>S.Osier</a:t>
            </a:r>
            <a:r>
              <a:rPr lang="it-IT" sz="2222" dirty="0" smtClean="0">
                <a:solidFill>
                  <a:srgbClr val="008000"/>
                </a:solidFill>
              </a:rPr>
              <a:t> </a:t>
            </a:r>
            <a:r>
              <a:rPr lang="it-IT" sz="2222" dirty="0" err="1" smtClean="0">
                <a:solidFill>
                  <a:srgbClr val="008000"/>
                </a:solidFill>
              </a:rPr>
              <a:t>Mac</a:t>
            </a:r>
            <a:r>
              <a:rPr lang="it-IT" sz="2222" dirty="0" smtClean="0">
                <a:solidFill>
                  <a:srgbClr val="008000"/>
                </a:solidFill>
              </a:rPr>
              <a:t> Project)</a:t>
            </a:r>
            <a:r>
              <a:rPr lang="it-IT" sz="3556" dirty="0" smtClean="0"/>
              <a:t/>
            </a:r>
            <a:br>
              <a:rPr lang="it-IT" sz="3556" dirty="0" smtClean="0"/>
            </a:br>
            <a:r>
              <a:rPr lang="it-IT" sz="3556" dirty="0" err="1" smtClean="0">
                <a:solidFill>
                  <a:srgbClr val="800000"/>
                </a:solidFill>
              </a:rPr>
              <a:t>Naples</a:t>
            </a:r>
            <a:r>
              <a:rPr lang="it-IT" sz="3556" dirty="0" smtClean="0">
                <a:solidFill>
                  <a:srgbClr val="800000"/>
                </a:solidFill>
              </a:rPr>
              <a:t> : </a:t>
            </a:r>
            <a:r>
              <a:rPr lang="it-IT" sz="2222" dirty="0" smtClean="0">
                <a:solidFill>
                  <a:srgbClr val="800000"/>
                </a:solidFill>
              </a:rPr>
              <a:t>site </a:t>
            </a:r>
            <a:r>
              <a:rPr lang="it-IT" sz="2222" dirty="0" err="1" smtClean="0">
                <a:solidFill>
                  <a:srgbClr val="800000"/>
                </a:solidFill>
              </a:rPr>
              <a:t>preparation</a:t>
            </a:r>
            <a:r>
              <a:rPr lang="it-IT" sz="2222" dirty="0" smtClean="0">
                <a:solidFill>
                  <a:srgbClr val="800000"/>
                </a:solidFill>
              </a:rPr>
              <a:t>, </a:t>
            </a:r>
            <a:r>
              <a:rPr lang="it-IT" sz="2222" dirty="0" err="1" smtClean="0">
                <a:solidFill>
                  <a:srgbClr val="800000"/>
                </a:solidFill>
              </a:rPr>
              <a:t>tent</a:t>
            </a:r>
            <a:r>
              <a:rPr lang="it-IT" sz="2222" dirty="0" smtClean="0">
                <a:solidFill>
                  <a:srgbClr val="800000"/>
                </a:solidFill>
              </a:rPr>
              <a:t>, </a:t>
            </a:r>
            <a:r>
              <a:rPr lang="it-IT" sz="2222" dirty="0" err="1" smtClean="0">
                <a:solidFill>
                  <a:srgbClr val="800000"/>
                </a:solidFill>
              </a:rPr>
              <a:t>conditioning</a:t>
            </a:r>
            <a:r>
              <a:rPr lang="it-IT" sz="2222" dirty="0" smtClean="0">
                <a:solidFill>
                  <a:srgbClr val="800000"/>
                </a:solidFill>
              </a:rPr>
              <a:t>, </a:t>
            </a:r>
            <a:r>
              <a:rPr lang="it-IT" sz="2222" dirty="0" err="1" smtClean="0">
                <a:solidFill>
                  <a:srgbClr val="800000"/>
                </a:solidFill>
              </a:rPr>
              <a:t>transport</a:t>
            </a:r>
            <a:r>
              <a:rPr lang="it-IT" sz="2222" dirty="0" smtClean="0">
                <a:solidFill>
                  <a:srgbClr val="800000"/>
                </a:solidFill>
              </a:rPr>
              <a:t> planning and </a:t>
            </a:r>
            <a:r>
              <a:rPr lang="it-IT" sz="2000" dirty="0" smtClean="0">
                <a:solidFill>
                  <a:srgbClr val="800000"/>
                </a:solidFill>
              </a:rPr>
              <a:t/>
            </a:r>
            <a:br>
              <a:rPr lang="it-IT" sz="2000" dirty="0" smtClean="0">
                <a:solidFill>
                  <a:srgbClr val="800000"/>
                </a:solidFill>
              </a:rPr>
            </a:br>
            <a:r>
              <a:rPr lang="it-IT" sz="2000" dirty="0" smtClean="0">
                <a:solidFill>
                  <a:srgbClr val="800000"/>
                </a:solidFill>
              </a:rPr>
              <a:t>                             </a:t>
            </a:r>
            <a:r>
              <a:rPr lang="it-IT" sz="2000" dirty="0" err="1" smtClean="0">
                <a:solidFill>
                  <a:srgbClr val="800000"/>
                </a:solidFill>
              </a:rPr>
              <a:t>module</a:t>
            </a:r>
            <a:r>
              <a:rPr lang="it-IT" sz="2000" dirty="0" smtClean="0">
                <a:solidFill>
                  <a:srgbClr val="800000"/>
                </a:solidFill>
              </a:rPr>
              <a:t> </a:t>
            </a:r>
            <a:r>
              <a:rPr lang="it-IT" sz="2000" dirty="0" err="1" smtClean="0">
                <a:solidFill>
                  <a:srgbClr val="800000"/>
                </a:solidFill>
              </a:rPr>
              <a:t>containers</a:t>
            </a:r>
            <a:r>
              <a:rPr lang="it-IT" sz="2000" dirty="0" smtClean="0">
                <a:solidFill>
                  <a:srgbClr val="800000"/>
                </a:solidFill>
              </a:rPr>
              <a:t> design, work at SLAC</a:t>
            </a:r>
            <a:r>
              <a:rPr lang="it-IT" sz="2000" dirty="0" smtClean="0"/>
              <a:t/>
            </a:r>
            <a:br>
              <a:rPr lang="it-IT" sz="2000" dirty="0" smtClean="0"/>
            </a:br>
            <a:r>
              <a:rPr lang="it-IT" sz="2800" dirty="0" smtClean="0">
                <a:solidFill>
                  <a:srgbClr val="0000FF"/>
                </a:solidFill>
              </a:rPr>
              <a:t>2014</a:t>
            </a:r>
            <a:r>
              <a:rPr lang="it-IT" sz="2800" dirty="0" smtClean="0"/>
              <a:t/>
            </a:r>
            <a:br>
              <a:rPr lang="it-IT" sz="2800" dirty="0" smtClean="0"/>
            </a:br>
            <a:r>
              <a:rPr lang="it-IT" sz="2800" dirty="0" smtClean="0">
                <a:solidFill>
                  <a:srgbClr val="008000"/>
                </a:solidFill>
              </a:rPr>
              <a:t>SLAC:  </a:t>
            </a:r>
            <a:r>
              <a:rPr lang="it-IT" sz="2222" dirty="0" err="1" smtClean="0">
                <a:solidFill>
                  <a:srgbClr val="008000"/>
                </a:solidFill>
              </a:rPr>
              <a:t>module</a:t>
            </a:r>
            <a:r>
              <a:rPr lang="it-IT" sz="2222" dirty="0" smtClean="0">
                <a:solidFill>
                  <a:srgbClr val="008000"/>
                </a:solidFill>
              </a:rPr>
              <a:t> </a:t>
            </a:r>
            <a:r>
              <a:rPr lang="it-IT" sz="2222" dirty="0" err="1" smtClean="0">
                <a:solidFill>
                  <a:srgbClr val="008000"/>
                </a:solidFill>
              </a:rPr>
              <a:t>extraction</a:t>
            </a:r>
            <a:r>
              <a:rPr lang="it-IT" sz="2222" dirty="0" smtClean="0">
                <a:solidFill>
                  <a:srgbClr val="008000"/>
                </a:solidFill>
              </a:rPr>
              <a:t>, </a:t>
            </a:r>
            <a:r>
              <a:rPr lang="it-IT" sz="2222" dirty="0" err="1" smtClean="0">
                <a:solidFill>
                  <a:srgbClr val="008000"/>
                </a:solidFill>
              </a:rPr>
              <a:t>packing</a:t>
            </a:r>
            <a:r>
              <a:rPr lang="it-IT" sz="2800" dirty="0" smtClean="0"/>
              <a:t/>
            </a:r>
            <a:br>
              <a:rPr lang="it-IT" sz="2800" dirty="0" smtClean="0"/>
            </a:br>
            <a:r>
              <a:rPr lang="it-IT" sz="2800" dirty="0" err="1" smtClean="0">
                <a:solidFill>
                  <a:srgbClr val="800000"/>
                </a:solidFill>
              </a:rPr>
              <a:t>Naples</a:t>
            </a:r>
            <a:r>
              <a:rPr lang="it-IT" sz="2800" dirty="0" smtClean="0">
                <a:solidFill>
                  <a:srgbClr val="800000"/>
                </a:solidFill>
              </a:rPr>
              <a:t> : </a:t>
            </a:r>
            <a:r>
              <a:rPr lang="it-IT" sz="2222" dirty="0" smtClean="0">
                <a:solidFill>
                  <a:srgbClr val="800000"/>
                </a:solidFill>
              </a:rPr>
              <a:t>work at SLAC, </a:t>
            </a:r>
            <a:r>
              <a:rPr lang="it-IT" sz="2222" dirty="0" err="1" smtClean="0">
                <a:solidFill>
                  <a:srgbClr val="800000"/>
                </a:solidFill>
              </a:rPr>
              <a:t>shipments</a:t>
            </a:r>
            <a:r>
              <a:rPr lang="it-IT" sz="2222" dirty="0" smtClean="0">
                <a:solidFill>
                  <a:srgbClr val="800000"/>
                </a:solidFill>
              </a:rPr>
              <a:t>, start </a:t>
            </a:r>
            <a:r>
              <a:rPr lang="it-IT" sz="2222" dirty="0" err="1" smtClean="0">
                <a:solidFill>
                  <a:srgbClr val="800000"/>
                </a:solidFill>
              </a:rPr>
              <a:t>modules</a:t>
            </a:r>
            <a:r>
              <a:rPr lang="it-IT" sz="2222" dirty="0" smtClean="0">
                <a:solidFill>
                  <a:srgbClr val="800000"/>
                </a:solidFill>
              </a:rPr>
              <a:t> </a:t>
            </a:r>
            <a:r>
              <a:rPr lang="it-IT" sz="2222" dirty="0" err="1" smtClean="0">
                <a:solidFill>
                  <a:srgbClr val="800000"/>
                </a:solidFill>
              </a:rPr>
              <a:t>refurbishing</a:t>
            </a:r>
            <a:r>
              <a:rPr lang="it-IT" sz="2222" dirty="0" smtClean="0">
                <a:solidFill>
                  <a:srgbClr val="800000"/>
                </a:solidFill>
              </a:rPr>
              <a:t> at home</a:t>
            </a:r>
            <a:r>
              <a:rPr lang="it-IT" sz="2222" dirty="0" smtClean="0"/>
              <a:t/>
            </a:r>
            <a:br>
              <a:rPr lang="it-IT" sz="2222" dirty="0" smtClean="0"/>
            </a:br>
            <a:r>
              <a:rPr lang="it-IT" sz="2000" dirty="0" smtClean="0"/>
              <a:t/>
            </a:r>
            <a:br>
              <a:rPr lang="it-IT" sz="2000" dirty="0" smtClean="0"/>
            </a:br>
            <a:r>
              <a:rPr lang="it-IT" sz="2667" dirty="0" smtClean="0">
                <a:solidFill>
                  <a:srgbClr val="0000FF"/>
                </a:solidFill>
              </a:rPr>
              <a:t>2015</a:t>
            </a:r>
            <a:r>
              <a:rPr lang="it-IT" sz="2667" dirty="0" smtClean="0"/>
              <a:t/>
            </a:r>
            <a:br>
              <a:rPr lang="it-IT" sz="2667" dirty="0" smtClean="0"/>
            </a:br>
            <a:r>
              <a:rPr lang="it-IT" sz="2667" dirty="0" err="1" smtClean="0">
                <a:solidFill>
                  <a:srgbClr val="800000"/>
                </a:solidFill>
              </a:rPr>
              <a:t>Naples</a:t>
            </a:r>
            <a:r>
              <a:rPr lang="it-IT" sz="2667" dirty="0" smtClean="0">
                <a:solidFill>
                  <a:srgbClr val="800000"/>
                </a:solidFill>
              </a:rPr>
              <a:t>:  </a:t>
            </a:r>
            <a:r>
              <a:rPr lang="it-IT" sz="2222" dirty="0" err="1" smtClean="0">
                <a:solidFill>
                  <a:srgbClr val="800000"/>
                </a:solidFill>
              </a:rPr>
              <a:t>finish</a:t>
            </a:r>
            <a:r>
              <a:rPr lang="it-IT" sz="2222" dirty="0" smtClean="0">
                <a:solidFill>
                  <a:srgbClr val="800000"/>
                </a:solidFill>
              </a:rPr>
              <a:t> </a:t>
            </a:r>
            <a:r>
              <a:rPr lang="it-IT" sz="2222" dirty="0" err="1" smtClean="0">
                <a:solidFill>
                  <a:srgbClr val="800000"/>
                </a:solidFill>
              </a:rPr>
              <a:t>module</a:t>
            </a:r>
            <a:r>
              <a:rPr lang="it-IT" sz="2222" dirty="0" smtClean="0">
                <a:solidFill>
                  <a:srgbClr val="800000"/>
                </a:solidFill>
              </a:rPr>
              <a:t> </a:t>
            </a:r>
            <a:r>
              <a:rPr lang="it-IT" sz="2222" dirty="0" err="1" smtClean="0">
                <a:solidFill>
                  <a:srgbClr val="800000"/>
                </a:solidFill>
              </a:rPr>
              <a:t>refurbishing</a:t>
            </a:r>
            <a:r>
              <a:rPr lang="it-IT" sz="2222" dirty="0" smtClean="0">
                <a:solidFill>
                  <a:srgbClr val="800000"/>
                </a:solidFill>
              </a:rPr>
              <a:t>, </a:t>
            </a:r>
            <a:r>
              <a:rPr lang="it-IT" sz="2222" dirty="0" err="1" smtClean="0">
                <a:solidFill>
                  <a:srgbClr val="800000"/>
                </a:solidFill>
              </a:rPr>
              <a:t>module</a:t>
            </a:r>
            <a:r>
              <a:rPr lang="it-IT" sz="2222" dirty="0" smtClean="0">
                <a:solidFill>
                  <a:srgbClr val="800000"/>
                </a:solidFill>
              </a:rPr>
              <a:t> </a:t>
            </a:r>
            <a:r>
              <a:rPr lang="it-IT" sz="2222" dirty="0" err="1" smtClean="0">
                <a:solidFill>
                  <a:srgbClr val="800000"/>
                </a:solidFill>
              </a:rPr>
              <a:t>shipping</a:t>
            </a:r>
            <a:r>
              <a:rPr lang="it-IT" sz="2222" dirty="0" smtClean="0">
                <a:solidFill>
                  <a:srgbClr val="800000"/>
                </a:solidFill>
              </a:rPr>
              <a:t> </a:t>
            </a:r>
            <a:r>
              <a:rPr lang="it-IT" sz="2222" dirty="0" err="1" smtClean="0">
                <a:solidFill>
                  <a:srgbClr val="800000"/>
                </a:solidFill>
              </a:rPr>
              <a:t>to</a:t>
            </a:r>
            <a:r>
              <a:rPr lang="it-IT" sz="2222" dirty="0" smtClean="0">
                <a:solidFill>
                  <a:srgbClr val="800000"/>
                </a:solidFill>
              </a:rPr>
              <a:t> </a:t>
            </a:r>
            <a:r>
              <a:rPr lang="it-IT" sz="2222" dirty="0" err="1" smtClean="0">
                <a:solidFill>
                  <a:srgbClr val="800000"/>
                </a:solidFill>
              </a:rPr>
              <a:t>Cabibbo</a:t>
            </a:r>
            <a:r>
              <a:rPr lang="it-IT" sz="2222" dirty="0" smtClean="0">
                <a:solidFill>
                  <a:srgbClr val="800000"/>
                </a:solidFill>
              </a:rPr>
              <a:t> </a:t>
            </a:r>
            <a:r>
              <a:rPr lang="it-IT" sz="2222" dirty="0" err="1" smtClean="0">
                <a:solidFill>
                  <a:srgbClr val="800000"/>
                </a:solidFill>
              </a:rPr>
              <a:t>Lab</a:t>
            </a:r>
            <a:r>
              <a:rPr lang="it-IT" sz="2667" dirty="0" smtClean="0"/>
              <a:t/>
            </a:r>
            <a:br>
              <a:rPr lang="it-IT" sz="2667" dirty="0" smtClean="0"/>
            </a:br>
            <a:r>
              <a:rPr lang="it-IT" sz="2667" dirty="0" err="1" smtClean="0">
                <a:solidFill>
                  <a:srgbClr val="FF0000"/>
                </a:solidFill>
              </a:rPr>
              <a:t>Cabibbo</a:t>
            </a:r>
            <a:r>
              <a:rPr lang="it-IT" sz="2667" dirty="0" smtClean="0">
                <a:solidFill>
                  <a:srgbClr val="FF0000"/>
                </a:solidFill>
              </a:rPr>
              <a:t> </a:t>
            </a:r>
            <a:r>
              <a:rPr lang="it-IT" sz="2667" dirty="0" err="1" smtClean="0">
                <a:solidFill>
                  <a:srgbClr val="FF0000"/>
                </a:solidFill>
              </a:rPr>
              <a:t>Lab</a:t>
            </a:r>
            <a:r>
              <a:rPr lang="it-IT" sz="2667" dirty="0" smtClean="0">
                <a:solidFill>
                  <a:srgbClr val="FF0000"/>
                </a:solidFill>
              </a:rPr>
              <a:t> : </a:t>
            </a:r>
            <a:r>
              <a:rPr lang="it-IT" sz="2222" dirty="0" smtClean="0">
                <a:solidFill>
                  <a:srgbClr val="FF0000"/>
                </a:solidFill>
              </a:rPr>
              <a:t>site </a:t>
            </a:r>
            <a:r>
              <a:rPr lang="it-IT" sz="2222" dirty="0" err="1" smtClean="0">
                <a:solidFill>
                  <a:srgbClr val="FF0000"/>
                </a:solidFill>
              </a:rPr>
              <a:t>preparation</a:t>
            </a:r>
            <a:r>
              <a:rPr lang="it-IT" sz="2222" dirty="0" smtClean="0">
                <a:solidFill>
                  <a:srgbClr val="FF0000"/>
                </a:solidFill>
              </a:rPr>
              <a:t>, </a:t>
            </a:r>
            <a:r>
              <a:rPr lang="it-IT" sz="2222" dirty="0" err="1" smtClean="0">
                <a:solidFill>
                  <a:srgbClr val="FF0000"/>
                </a:solidFill>
              </a:rPr>
              <a:t>tent</a:t>
            </a:r>
            <a:r>
              <a:rPr lang="it-IT" sz="2222" dirty="0" smtClean="0">
                <a:solidFill>
                  <a:srgbClr val="FF0000"/>
                </a:solidFill>
              </a:rPr>
              <a:t>, </a:t>
            </a:r>
            <a:r>
              <a:rPr lang="it-IT" sz="2222" dirty="0" err="1" smtClean="0">
                <a:solidFill>
                  <a:srgbClr val="FF0000"/>
                </a:solidFill>
              </a:rPr>
              <a:t>conditioning</a:t>
            </a:r>
            <a:r>
              <a:rPr lang="it-IT" sz="2222" dirty="0" smtClean="0">
                <a:solidFill>
                  <a:srgbClr val="FF0000"/>
                </a:solidFill>
              </a:rPr>
              <a:t>, start </a:t>
            </a:r>
            <a:r>
              <a:rPr lang="it-IT" sz="2222" dirty="0" err="1" smtClean="0">
                <a:solidFill>
                  <a:srgbClr val="FF0000"/>
                </a:solidFill>
              </a:rPr>
              <a:t>remounting</a:t>
            </a:r>
            <a:r>
              <a:rPr lang="it-IT" sz="2800" dirty="0" smtClean="0"/>
              <a:t/>
            </a:r>
            <a:br>
              <a:rPr lang="it-IT" sz="2800" dirty="0" smtClean="0"/>
            </a:br>
            <a:r>
              <a:rPr lang="it-IT" sz="2800" dirty="0" smtClean="0"/>
              <a:t/>
            </a:r>
            <a:br>
              <a:rPr lang="it-IT" sz="2800" dirty="0" smtClean="0"/>
            </a:br>
            <a:endParaRPr lang="it-IT" sz="2800" dirty="0"/>
          </a:p>
        </p:txBody>
      </p:sp>
      <p:sp>
        <p:nvSpPr>
          <p:cNvPr id="3" name="Content Placeholder 2"/>
          <p:cNvSpPr>
            <a:spLocks noGrp="1"/>
          </p:cNvSpPr>
          <p:nvPr>
            <p:ph idx="1"/>
          </p:nvPr>
        </p:nvSpPr>
        <p:spPr>
          <a:xfrm>
            <a:off x="457200" y="6055360"/>
            <a:ext cx="8229600" cy="518160"/>
          </a:xfrm>
        </p:spPr>
        <p:txBody>
          <a:bodyPr>
            <a:normAutofit fontScale="55000" lnSpcReduction="20000"/>
          </a:bodyPr>
          <a:lstStyle/>
          <a:p>
            <a:r>
              <a:rPr lang="en-US" b="1" dirty="0" smtClean="0"/>
              <a:t>5th </a:t>
            </a:r>
            <a:r>
              <a:rPr lang="en-US" b="1" dirty="0" err="1" smtClean="0"/>
              <a:t>SuperB</a:t>
            </a:r>
            <a:r>
              <a:rPr lang="en-US" b="1" dirty="0" smtClean="0"/>
              <a:t> meeting      </a:t>
            </a:r>
            <a:r>
              <a:rPr lang="en-US" dirty="0" smtClean="0"/>
              <a:t>Pisa,  September 19-21, 2012           </a:t>
            </a:r>
            <a:r>
              <a:rPr lang="en-US" dirty="0" err="1" smtClean="0"/>
              <a:t>C.Sciacca</a:t>
            </a:r>
            <a:r>
              <a:rPr lang="en-US" dirty="0" smtClean="0"/>
              <a:t>, Naples</a:t>
            </a:r>
            <a:endParaRPr lang="it-IT" dirty="0" smtClean="0"/>
          </a:p>
          <a:p>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it-IT" sz="3600" dirty="0" err="1" smtClean="0"/>
              <a:t>Barrel</a:t>
            </a:r>
            <a:r>
              <a:rPr lang="it-IT" sz="3600" dirty="0" smtClean="0"/>
              <a:t> EMC </a:t>
            </a:r>
            <a:endParaRPr lang="it-IT" sz="3600" dirty="0"/>
          </a:p>
        </p:txBody>
      </p:sp>
      <p:sp>
        <p:nvSpPr>
          <p:cNvPr id="3" name="Content Placeholder 2"/>
          <p:cNvSpPr>
            <a:spLocks noGrp="1"/>
          </p:cNvSpPr>
          <p:nvPr>
            <p:ph idx="1"/>
          </p:nvPr>
        </p:nvSpPr>
        <p:spPr>
          <a:xfrm>
            <a:off x="457200" y="6055360"/>
            <a:ext cx="8229600" cy="518160"/>
          </a:xfrm>
        </p:spPr>
        <p:txBody>
          <a:bodyPr>
            <a:normAutofit fontScale="55000" lnSpcReduction="20000"/>
          </a:bodyPr>
          <a:lstStyle/>
          <a:p>
            <a:r>
              <a:rPr lang="en-US" b="1" dirty="0" smtClean="0"/>
              <a:t>5th </a:t>
            </a:r>
            <a:r>
              <a:rPr lang="en-US" b="1" dirty="0" err="1" smtClean="0"/>
              <a:t>SuperB</a:t>
            </a:r>
            <a:r>
              <a:rPr lang="en-US" b="1" dirty="0" smtClean="0"/>
              <a:t> meeting      </a:t>
            </a:r>
            <a:r>
              <a:rPr lang="en-US" dirty="0" smtClean="0"/>
              <a:t>Pisa,  September 19-21, 2012           </a:t>
            </a:r>
            <a:r>
              <a:rPr lang="en-US" dirty="0" err="1" smtClean="0"/>
              <a:t>C.Sciacca</a:t>
            </a:r>
            <a:r>
              <a:rPr lang="en-US" dirty="0" smtClean="0"/>
              <a:t>, Naples</a:t>
            </a:r>
            <a:endParaRPr lang="it-IT" dirty="0" smtClean="0"/>
          </a:p>
          <a:p>
            <a:endParaRPr lang="it-IT" dirty="0"/>
          </a:p>
        </p:txBody>
      </p:sp>
      <p:pic>
        <p:nvPicPr>
          <p:cNvPr id="4" name="Picture 3" descr="dr_019"/>
          <p:cNvPicPr>
            <a:picLocks noChangeAspect="1" noChangeArrowheads="1"/>
          </p:cNvPicPr>
          <p:nvPr/>
        </p:nvPicPr>
        <p:blipFill>
          <a:blip r:embed="rId2"/>
          <a:srcRect/>
          <a:stretch>
            <a:fillRect/>
          </a:stretch>
        </p:blipFill>
        <p:spPr bwMode="auto">
          <a:xfrm>
            <a:off x="1425575" y="1066800"/>
            <a:ext cx="6292850" cy="4724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 </a:t>
            </a:r>
            <a:br>
              <a:rPr lang="it-IT" dirty="0" smtClean="0"/>
            </a:br>
            <a:endParaRPr lang="it-IT" dirty="0"/>
          </a:p>
        </p:txBody>
      </p:sp>
      <p:sp>
        <p:nvSpPr>
          <p:cNvPr id="3" name="Content Placeholder 2"/>
          <p:cNvSpPr>
            <a:spLocks noGrp="1"/>
          </p:cNvSpPr>
          <p:nvPr>
            <p:ph idx="1"/>
          </p:nvPr>
        </p:nvSpPr>
        <p:spPr>
          <a:xfrm>
            <a:off x="457200" y="6055360"/>
            <a:ext cx="8229600" cy="518160"/>
          </a:xfrm>
        </p:spPr>
        <p:txBody>
          <a:bodyPr>
            <a:normAutofit fontScale="55000" lnSpcReduction="20000"/>
          </a:bodyPr>
          <a:lstStyle/>
          <a:p>
            <a:r>
              <a:rPr lang="en-US" b="1" dirty="0" smtClean="0"/>
              <a:t>5th </a:t>
            </a:r>
            <a:r>
              <a:rPr lang="en-US" b="1" dirty="0" err="1" smtClean="0"/>
              <a:t>SuperB</a:t>
            </a:r>
            <a:r>
              <a:rPr lang="en-US" b="1" dirty="0" smtClean="0"/>
              <a:t> meeting      </a:t>
            </a:r>
            <a:r>
              <a:rPr lang="en-US" dirty="0" smtClean="0"/>
              <a:t>Pisa,  September 19-21, 2012           </a:t>
            </a:r>
            <a:r>
              <a:rPr lang="en-US" dirty="0" err="1" smtClean="0"/>
              <a:t>C.Sciacca</a:t>
            </a:r>
            <a:r>
              <a:rPr lang="en-US" dirty="0" smtClean="0"/>
              <a:t>, Naples</a:t>
            </a:r>
            <a:endParaRPr lang="it-IT" dirty="0" smtClean="0"/>
          </a:p>
          <a:p>
            <a:endParaRPr lang="it-IT" dirty="0"/>
          </a:p>
        </p:txBody>
      </p:sp>
      <p:pic>
        <p:nvPicPr>
          <p:cNvPr id="4" name="Picture 3" descr="ed_013"/>
          <p:cNvPicPr>
            <a:picLocks noChangeAspect="1" noChangeArrowheads="1"/>
          </p:cNvPicPr>
          <p:nvPr/>
        </p:nvPicPr>
        <p:blipFill>
          <a:blip r:embed="rId2"/>
          <a:srcRect/>
          <a:stretch>
            <a:fillRect/>
          </a:stretch>
        </p:blipFill>
        <p:spPr bwMode="auto">
          <a:xfrm>
            <a:off x="1400916" y="1109413"/>
            <a:ext cx="6292850" cy="4724400"/>
          </a:xfrm>
          <a:prstGeom prst="rect">
            <a:avLst/>
          </a:prstGeom>
          <a:noFill/>
          <a:ln w="9525">
            <a:noFill/>
            <a:miter lim="800000"/>
            <a:headEnd/>
            <a:tailEnd/>
          </a:ln>
        </p:spPr>
      </p:pic>
      <p:sp>
        <p:nvSpPr>
          <p:cNvPr id="5" name="TextBox 4"/>
          <p:cNvSpPr txBox="1"/>
          <p:nvPr/>
        </p:nvSpPr>
        <p:spPr>
          <a:xfrm>
            <a:off x="0" y="542476"/>
            <a:ext cx="9144000" cy="369332"/>
          </a:xfrm>
          <a:prstGeom prst="rect">
            <a:avLst/>
          </a:prstGeom>
          <a:noFill/>
        </p:spPr>
        <p:txBody>
          <a:bodyPr wrap="square" rtlCol="0">
            <a:spAutoFit/>
          </a:bodyPr>
          <a:lstStyle/>
          <a:p>
            <a:r>
              <a:rPr lang="it-IT" dirty="0" err="1" smtClean="0"/>
              <a:t>This</a:t>
            </a:r>
            <a:r>
              <a:rPr lang="it-IT" dirty="0" smtClean="0"/>
              <a:t> </a:t>
            </a:r>
            <a:r>
              <a:rPr lang="it-IT" dirty="0" err="1" smtClean="0"/>
              <a:t>how</a:t>
            </a:r>
            <a:r>
              <a:rPr lang="it-IT" dirty="0" smtClean="0"/>
              <a:t> </a:t>
            </a:r>
            <a:r>
              <a:rPr lang="it-IT" dirty="0" err="1" smtClean="0"/>
              <a:t>modules</a:t>
            </a:r>
            <a:r>
              <a:rPr lang="it-IT" dirty="0" smtClean="0"/>
              <a:t> </a:t>
            </a:r>
            <a:r>
              <a:rPr lang="it-IT" dirty="0" err="1" smtClean="0"/>
              <a:t>appear</a:t>
            </a:r>
            <a:r>
              <a:rPr lang="it-IT" dirty="0" smtClean="0"/>
              <a:t> inside </a:t>
            </a:r>
            <a:r>
              <a:rPr lang="it-IT" dirty="0" err="1" smtClean="0"/>
              <a:t>support</a:t>
            </a:r>
            <a:r>
              <a:rPr lang="it-IT" dirty="0" smtClean="0"/>
              <a:t> </a:t>
            </a:r>
            <a:r>
              <a:rPr lang="it-IT" dirty="0" err="1" smtClean="0"/>
              <a:t>cylinder</a:t>
            </a:r>
            <a:r>
              <a:rPr lang="it-IT" dirty="0" smtClean="0"/>
              <a:t>.    </a:t>
            </a:r>
            <a:r>
              <a:rPr lang="it-IT" dirty="0" err="1" smtClean="0"/>
              <a:t>Cables</a:t>
            </a:r>
            <a:r>
              <a:rPr lang="it-IT" dirty="0" smtClean="0"/>
              <a:t> and </a:t>
            </a:r>
            <a:r>
              <a:rPr lang="it-IT" dirty="0" err="1" smtClean="0"/>
              <a:t>pipes</a:t>
            </a:r>
            <a:r>
              <a:rPr lang="it-IT" dirty="0" smtClean="0"/>
              <a:t> </a:t>
            </a:r>
            <a:r>
              <a:rPr lang="it-IT" dirty="0" err="1" smtClean="0"/>
              <a:t>to</a:t>
            </a:r>
            <a:r>
              <a:rPr lang="it-IT" dirty="0" smtClean="0"/>
              <a:t> </a:t>
            </a:r>
            <a:r>
              <a:rPr lang="it-IT" dirty="0" err="1" smtClean="0"/>
              <a:t>be</a:t>
            </a:r>
            <a:r>
              <a:rPr lang="it-IT" dirty="0" smtClean="0"/>
              <a:t> </a:t>
            </a:r>
            <a:r>
              <a:rPr lang="it-IT" dirty="0" err="1" smtClean="0"/>
              <a:t>removed</a:t>
            </a:r>
            <a:r>
              <a:rPr lang="it-IT" dirty="0" smtClean="0"/>
              <a:t> in </a:t>
            </a:r>
            <a:r>
              <a:rPr lang="it-IT" dirty="0" err="1" smtClean="0"/>
              <a:t>any</a:t>
            </a:r>
            <a:r>
              <a:rPr lang="it-IT" dirty="0" smtClean="0"/>
              <a:t> case</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41642"/>
          </a:xfrm>
        </p:spPr>
        <p:txBody>
          <a:bodyPr anchor="t">
            <a:normAutofit fontScale="90000"/>
          </a:bodyPr>
          <a:lstStyle/>
          <a:p>
            <a:pPr algn="l"/>
            <a:r>
              <a:rPr lang="it-IT" sz="2800" dirty="0" err="1" smtClean="0"/>
              <a:t>For</a:t>
            </a:r>
            <a:r>
              <a:rPr lang="it-IT" sz="2800" dirty="0" smtClean="0"/>
              <a:t> the EMC </a:t>
            </a:r>
            <a:r>
              <a:rPr lang="it-IT" sz="2800" dirty="0" err="1" smtClean="0"/>
              <a:t>Barrel</a:t>
            </a:r>
            <a:r>
              <a:rPr lang="it-IT" sz="2800" dirty="0" smtClean="0"/>
              <a:t> </a:t>
            </a:r>
            <a:r>
              <a:rPr lang="it-IT" sz="2800" dirty="0" err="1" smtClean="0"/>
              <a:t>transportation</a:t>
            </a:r>
            <a:r>
              <a:rPr lang="it-IT" sz="2800" dirty="0" smtClean="0"/>
              <a:t> </a:t>
            </a:r>
            <a:r>
              <a:rPr lang="it-IT" sz="2800" dirty="0" err="1" smtClean="0"/>
              <a:t>from</a:t>
            </a:r>
            <a:r>
              <a:rPr lang="it-IT" sz="2800" dirty="0" smtClean="0"/>
              <a:t> </a:t>
            </a:r>
            <a:r>
              <a:rPr lang="it-IT" sz="2800" dirty="0" err="1" smtClean="0"/>
              <a:t>Slac</a:t>
            </a:r>
            <a:r>
              <a:rPr lang="it-IT" sz="2800" dirty="0" smtClean="0"/>
              <a:t> </a:t>
            </a:r>
            <a:r>
              <a:rPr lang="it-IT" sz="2800" dirty="0" err="1" smtClean="0"/>
              <a:t>to</a:t>
            </a:r>
            <a:r>
              <a:rPr lang="it-IT" sz="2800" dirty="0" smtClean="0"/>
              <a:t> </a:t>
            </a:r>
            <a:r>
              <a:rPr lang="it-IT" sz="2800" dirty="0" err="1" smtClean="0"/>
              <a:t>Cabibbo</a:t>
            </a:r>
            <a:r>
              <a:rPr lang="it-IT" sz="2800" dirty="0" smtClean="0"/>
              <a:t> </a:t>
            </a:r>
            <a:r>
              <a:rPr lang="it-IT" sz="2800" dirty="0" err="1" smtClean="0"/>
              <a:t>Lab</a:t>
            </a:r>
            <a:r>
              <a:rPr lang="it-IT" sz="2800" dirty="0" smtClean="0"/>
              <a:t>, </a:t>
            </a:r>
            <a:r>
              <a:rPr lang="it-IT" sz="2800" dirty="0" err="1" smtClean="0"/>
              <a:t>with</a:t>
            </a:r>
            <a:r>
              <a:rPr lang="it-IT" sz="2800" dirty="0" smtClean="0"/>
              <a:t> </a:t>
            </a:r>
            <a:r>
              <a:rPr lang="it-IT" sz="2800" dirty="0" err="1" smtClean="0"/>
              <a:t>refurbishing</a:t>
            </a:r>
            <a:r>
              <a:rPr lang="it-IT" sz="2800" dirty="0" smtClean="0"/>
              <a:t> (</a:t>
            </a:r>
            <a:r>
              <a:rPr lang="it-IT" sz="2800" dirty="0" err="1" smtClean="0"/>
              <a:t>new</a:t>
            </a:r>
            <a:r>
              <a:rPr lang="it-IT" sz="2800" dirty="0" smtClean="0"/>
              <a:t> </a:t>
            </a:r>
            <a:r>
              <a:rPr lang="it-IT" sz="2800" dirty="0" err="1" smtClean="0"/>
              <a:t>front</a:t>
            </a:r>
            <a:r>
              <a:rPr lang="it-IT" sz="2800" dirty="0" smtClean="0"/>
              <a:t> end </a:t>
            </a:r>
            <a:r>
              <a:rPr lang="it-IT" sz="2800" dirty="0" err="1" smtClean="0"/>
              <a:t>electronics</a:t>
            </a:r>
            <a:r>
              <a:rPr lang="it-IT" sz="2800" dirty="0" smtClean="0"/>
              <a:t>) </a:t>
            </a:r>
            <a:r>
              <a:rPr lang="it-IT" sz="2800" dirty="0" err="1" smtClean="0"/>
              <a:t>along</a:t>
            </a:r>
            <a:r>
              <a:rPr lang="it-IT" sz="2800" dirty="0" smtClean="0"/>
              <a:t> the road, </a:t>
            </a:r>
            <a:r>
              <a:rPr lang="it-IT" sz="2800" dirty="0" err="1" smtClean="0">
                <a:solidFill>
                  <a:srgbClr val="0000FF"/>
                </a:solidFill>
              </a:rPr>
              <a:t>two</a:t>
            </a:r>
            <a:r>
              <a:rPr lang="it-IT" sz="2800" dirty="0" smtClean="0">
                <a:solidFill>
                  <a:srgbClr val="0000FF"/>
                </a:solidFill>
              </a:rPr>
              <a:t> </a:t>
            </a:r>
            <a:r>
              <a:rPr lang="it-IT" sz="2800" dirty="0" err="1" smtClean="0">
                <a:solidFill>
                  <a:srgbClr val="0000FF"/>
                </a:solidFill>
              </a:rPr>
              <a:t>scenarios</a:t>
            </a:r>
            <a:r>
              <a:rPr lang="it-IT" sz="2800" dirty="0" smtClean="0">
                <a:solidFill>
                  <a:srgbClr val="0000FF"/>
                </a:solidFill>
              </a:rPr>
              <a:t> </a:t>
            </a:r>
            <a:r>
              <a:rPr lang="it-IT" sz="2800" dirty="0" smtClean="0"/>
              <a:t>are </a:t>
            </a:r>
            <a:r>
              <a:rPr lang="it-IT" sz="2800" dirty="0" err="1" smtClean="0"/>
              <a:t>conceivable</a:t>
            </a:r>
            <a:r>
              <a:rPr lang="it-IT" sz="2800" dirty="0" smtClean="0"/>
              <a:t>:</a:t>
            </a:r>
            <a:br>
              <a:rPr lang="it-IT" sz="2800" dirty="0" smtClean="0"/>
            </a:br>
            <a:r>
              <a:rPr lang="it-IT" sz="2800" dirty="0" smtClean="0"/>
              <a:t/>
            </a:r>
            <a:br>
              <a:rPr lang="it-IT" sz="2800" dirty="0" smtClean="0"/>
            </a:br>
            <a:r>
              <a:rPr lang="it-IT" sz="2800" dirty="0" smtClean="0"/>
              <a:t>A</a:t>
            </a:r>
            <a:r>
              <a:rPr lang="it-IT" sz="3200" dirty="0" smtClean="0"/>
              <a:t>)</a:t>
            </a:r>
            <a:r>
              <a:rPr lang="it-IT" sz="3200" dirty="0" smtClean="0">
                <a:solidFill>
                  <a:srgbClr val="FF0000"/>
                </a:solidFill>
              </a:rPr>
              <a:t>   No </a:t>
            </a:r>
            <a:r>
              <a:rPr lang="it-IT" sz="3200" dirty="0" err="1" smtClean="0">
                <a:solidFill>
                  <a:srgbClr val="FF0000"/>
                </a:solidFill>
              </a:rPr>
              <a:t>dismantling</a:t>
            </a:r>
            <a:r>
              <a:rPr lang="it-IT" sz="3200" dirty="0" smtClean="0">
                <a:solidFill>
                  <a:srgbClr val="FF0000"/>
                </a:solidFill>
              </a:rPr>
              <a:t>  </a:t>
            </a:r>
            <a:br>
              <a:rPr lang="it-IT" sz="3200" dirty="0" smtClean="0">
                <a:solidFill>
                  <a:srgbClr val="FF0000"/>
                </a:solidFill>
              </a:rPr>
            </a:br>
            <a:r>
              <a:rPr lang="it-IT" sz="3200" dirty="0" smtClean="0">
                <a:solidFill>
                  <a:srgbClr val="FF0000"/>
                </a:solidFill>
              </a:rPr>
              <a:t>         </a:t>
            </a:r>
            <a:r>
              <a:rPr lang="it-IT" sz="2800" dirty="0" smtClean="0"/>
              <a:t> </a:t>
            </a:r>
            <a:r>
              <a:rPr lang="it-IT" sz="2800" dirty="0" err="1" smtClean="0"/>
              <a:t>1</a:t>
            </a:r>
            <a:r>
              <a:rPr lang="it-IT" sz="2800" dirty="0" smtClean="0"/>
              <a:t>) </a:t>
            </a:r>
            <a:r>
              <a:rPr lang="it-IT" sz="2400" dirty="0" err="1" smtClean="0"/>
              <a:t>transport</a:t>
            </a:r>
            <a:r>
              <a:rPr lang="it-IT" sz="2400" dirty="0" smtClean="0"/>
              <a:t> </a:t>
            </a:r>
            <a:r>
              <a:rPr lang="it-IT" sz="2400" dirty="0" err="1" smtClean="0"/>
              <a:t>SLAC-Naples</a:t>
            </a:r>
            <a:r>
              <a:rPr lang="it-IT" sz="2400" dirty="0" smtClean="0"/>
              <a:t/>
            </a:r>
            <a:br>
              <a:rPr lang="it-IT" sz="2400" dirty="0" smtClean="0"/>
            </a:br>
            <a:r>
              <a:rPr lang="it-IT" sz="2400" dirty="0" smtClean="0"/>
              <a:t>             </a:t>
            </a:r>
            <a:r>
              <a:rPr lang="it-IT" sz="2400" dirty="0" err="1" smtClean="0"/>
              <a:t>2</a:t>
            </a:r>
            <a:r>
              <a:rPr lang="it-IT" sz="2400" dirty="0" smtClean="0"/>
              <a:t>) work in </a:t>
            </a:r>
            <a:r>
              <a:rPr lang="it-IT" sz="2400" dirty="0" err="1" smtClean="0"/>
              <a:t>Naples</a:t>
            </a:r>
            <a:r>
              <a:rPr lang="it-IT" sz="2400" dirty="0" smtClean="0"/>
              <a:t> </a:t>
            </a:r>
            <a:r>
              <a:rPr lang="it-IT" sz="2400" dirty="0" err="1" smtClean="0"/>
              <a:t>around</a:t>
            </a:r>
            <a:r>
              <a:rPr lang="it-IT" sz="2400" dirty="0" smtClean="0"/>
              <a:t> the </a:t>
            </a:r>
            <a:r>
              <a:rPr lang="it-IT" sz="2400" dirty="0" err="1" smtClean="0"/>
              <a:t>entire</a:t>
            </a:r>
            <a:r>
              <a:rPr lang="it-IT" sz="2400" dirty="0" smtClean="0"/>
              <a:t> </a:t>
            </a:r>
            <a:r>
              <a:rPr lang="it-IT" sz="2400" dirty="0" err="1" smtClean="0"/>
              <a:t>structure</a:t>
            </a:r>
            <a:r>
              <a:rPr lang="it-IT" sz="2400" dirty="0" smtClean="0"/>
              <a:t/>
            </a:r>
            <a:br>
              <a:rPr lang="it-IT" sz="2400" dirty="0" smtClean="0"/>
            </a:br>
            <a:r>
              <a:rPr lang="it-IT" sz="2400" dirty="0" smtClean="0"/>
              <a:t>             </a:t>
            </a:r>
            <a:r>
              <a:rPr lang="it-IT" sz="2400" dirty="0" err="1" smtClean="0"/>
              <a:t>3</a:t>
            </a:r>
            <a:r>
              <a:rPr lang="it-IT" sz="2400" dirty="0" smtClean="0"/>
              <a:t>) </a:t>
            </a:r>
            <a:r>
              <a:rPr lang="it-IT" sz="2400" dirty="0" err="1" smtClean="0"/>
              <a:t>transport</a:t>
            </a:r>
            <a:r>
              <a:rPr lang="it-IT" sz="2400" dirty="0" smtClean="0"/>
              <a:t> </a:t>
            </a:r>
            <a:r>
              <a:rPr lang="it-IT" sz="2400" dirty="0" err="1" smtClean="0"/>
              <a:t>Naples-Cabibbo</a:t>
            </a:r>
            <a:r>
              <a:rPr lang="it-IT" sz="2400" dirty="0" smtClean="0"/>
              <a:t> </a:t>
            </a:r>
            <a:r>
              <a:rPr lang="it-IT" sz="2400" dirty="0" err="1" smtClean="0"/>
              <a:t>Lab</a:t>
            </a:r>
            <a:r>
              <a:rPr lang="it-IT" sz="2400" dirty="0" smtClean="0"/>
              <a:t/>
            </a:r>
            <a:br>
              <a:rPr lang="it-IT" sz="2400" dirty="0" smtClean="0"/>
            </a:br>
            <a:r>
              <a:rPr lang="it-IT" sz="2400" dirty="0" smtClean="0"/>
              <a:t/>
            </a:r>
            <a:br>
              <a:rPr lang="it-IT" sz="2400" dirty="0" smtClean="0"/>
            </a:br>
            <a:r>
              <a:rPr lang="it-IT" sz="2800" dirty="0" smtClean="0"/>
              <a:t/>
            </a:r>
            <a:br>
              <a:rPr lang="it-IT" sz="2800" dirty="0" smtClean="0"/>
            </a:br>
            <a:r>
              <a:rPr lang="it-IT" sz="2800" dirty="0" err="1" smtClean="0"/>
              <a:t>B</a:t>
            </a:r>
            <a:r>
              <a:rPr lang="it-IT" sz="2800" dirty="0" smtClean="0"/>
              <a:t>)   </a:t>
            </a:r>
            <a:r>
              <a:rPr lang="it-IT" sz="3200" dirty="0" err="1" smtClean="0">
                <a:solidFill>
                  <a:srgbClr val="FF0000"/>
                </a:solidFill>
              </a:rPr>
              <a:t>Dismantling</a:t>
            </a:r>
            <a:r>
              <a:rPr lang="it-IT" sz="3200" dirty="0" smtClean="0">
                <a:solidFill>
                  <a:srgbClr val="FF0000"/>
                </a:solidFill>
              </a:rPr>
              <a:t>/</a:t>
            </a:r>
            <a:r>
              <a:rPr lang="it-IT" sz="3200" dirty="0" err="1" smtClean="0">
                <a:solidFill>
                  <a:srgbClr val="FF0000"/>
                </a:solidFill>
              </a:rPr>
              <a:t>remounting</a:t>
            </a:r>
            <a:r>
              <a:rPr lang="it-IT" sz="3200" dirty="0" smtClean="0">
                <a:solidFill>
                  <a:srgbClr val="FF0000"/>
                </a:solidFill>
              </a:rPr>
              <a:t> </a:t>
            </a:r>
            <a:br>
              <a:rPr lang="it-IT" sz="3200" dirty="0" smtClean="0">
                <a:solidFill>
                  <a:srgbClr val="FF0000"/>
                </a:solidFill>
              </a:rPr>
            </a:br>
            <a:r>
              <a:rPr lang="it-IT" sz="3200" dirty="0" smtClean="0">
                <a:solidFill>
                  <a:srgbClr val="FF0000"/>
                </a:solidFill>
              </a:rPr>
              <a:t>          </a:t>
            </a:r>
            <a:r>
              <a:rPr lang="it-IT" sz="2400" dirty="0" err="1" smtClean="0"/>
              <a:t>1</a:t>
            </a:r>
            <a:r>
              <a:rPr lang="it-IT" sz="2400" dirty="0" smtClean="0"/>
              <a:t>)  </a:t>
            </a:r>
            <a:r>
              <a:rPr lang="it-IT" sz="2400" dirty="0" err="1" smtClean="0"/>
              <a:t>dismantling</a:t>
            </a:r>
            <a:r>
              <a:rPr lang="it-IT" sz="2400" dirty="0" smtClean="0"/>
              <a:t> at </a:t>
            </a:r>
            <a:r>
              <a:rPr lang="it-IT" sz="2400" dirty="0" err="1" smtClean="0"/>
              <a:t>module</a:t>
            </a:r>
            <a:r>
              <a:rPr lang="it-IT" sz="2400" dirty="0" smtClean="0"/>
              <a:t> </a:t>
            </a:r>
            <a:r>
              <a:rPr lang="it-IT" sz="2400" dirty="0" err="1" smtClean="0"/>
              <a:t>level</a:t>
            </a:r>
            <a:r>
              <a:rPr lang="it-IT" sz="2400" dirty="0" smtClean="0"/>
              <a:t> in SLAC,  and </a:t>
            </a:r>
            <a:r>
              <a:rPr lang="it-IT" sz="2400" dirty="0" err="1" smtClean="0"/>
              <a:t>shipment</a:t>
            </a:r>
            <a:r>
              <a:rPr lang="it-IT" sz="2400" dirty="0" smtClean="0"/>
              <a:t/>
            </a:r>
            <a:br>
              <a:rPr lang="it-IT" sz="2400" dirty="0" smtClean="0"/>
            </a:br>
            <a:r>
              <a:rPr lang="it-IT" sz="2400" dirty="0" smtClean="0"/>
              <a:t>             </a:t>
            </a:r>
            <a:r>
              <a:rPr lang="it-IT" sz="2400" dirty="0" err="1" smtClean="0"/>
              <a:t>2</a:t>
            </a:r>
            <a:r>
              <a:rPr lang="it-IT" sz="2400" dirty="0" smtClean="0"/>
              <a:t>)  work in </a:t>
            </a:r>
            <a:r>
              <a:rPr lang="it-IT" sz="2400" dirty="0" err="1" smtClean="0"/>
              <a:t>Naples</a:t>
            </a:r>
            <a:r>
              <a:rPr lang="it-IT" sz="2400" dirty="0" smtClean="0"/>
              <a:t> on the </a:t>
            </a:r>
            <a:r>
              <a:rPr lang="it-IT" sz="2400" dirty="0" err="1" smtClean="0"/>
              <a:t>individual</a:t>
            </a:r>
            <a:r>
              <a:rPr lang="it-IT" sz="2400" dirty="0" smtClean="0"/>
              <a:t> 280  “21-cristal”  </a:t>
            </a:r>
            <a:r>
              <a:rPr lang="it-IT" sz="2400" dirty="0" err="1" smtClean="0"/>
              <a:t>modules</a:t>
            </a:r>
            <a:r>
              <a:rPr lang="it-IT" sz="2400" dirty="0" smtClean="0"/>
              <a:t/>
            </a:r>
            <a:br>
              <a:rPr lang="it-IT" sz="2400" dirty="0" smtClean="0"/>
            </a:br>
            <a:r>
              <a:rPr lang="it-IT" sz="2400" dirty="0" smtClean="0"/>
              <a:t>             </a:t>
            </a:r>
            <a:r>
              <a:rPr lang="it-IT" sz="2400" dirty="0" err="1" smtClean="0"/>
              <a:t>3</a:t>
            </a:r>
            <a:r>
              <a:rPr lang="it-IT" sz="2400" dirty="0" smtClean="0"/>
              <a:t>)  </a:t>
            </a:r>
            <a:r>
              <a:rPr lang="it-IT" sz="2400" dirty="0" err="1" smtClean="0"/>
              <a:t>transport</a:t>
            </a:r>
            <a:r>
              <a:rPr lang="it-IT" sz="2400" dirty="0" smtClean="0"/>
              <a:t> </a:t>
            </a:r>
            <a:r>
              <a:rPr lang="it-IT" sz="2400" dirty="0" err="1" smtClean="0"/>
              <a:t>of</a:t>
            </a:r>
            <a:r>
              <a:rPr lang="it-IT" sz="2400" dirty="0" smtClean="0"/>
              <a:t> </a:t>
            </a:r>
            <a:r>
              <a:rPr lang="it-IT" sz="2400" dirty="0" err="1" smtClean="0"/>
              <a:t>modules</a:t>
            </a:r>
            <a:r>
              <a:rPr lang="it-IT" sz="2400" dirty="0" smtClean="0"/>
              <a:t> at </a:t>
            </a:r>
            <a:r>
              <a:rPr lang="it-IT" sz="2400" dirty="0" err="1" smtClean="0"/>
              <a:t>Cabibbo</a:t>
            </a:r>
            <a:r>
              <a:rPr lang="it-IT" sz="2400" dirty="0" smtClean="0"/>
              <a:t> </a:t>
            </a:r>
            <a:r>
              <a:rPr lang="it-IT" sz="2400" dirty="0" err="1" smtClean="0"/>
              <a:t>Lab</a:t>
            </a:r>
            <a:r>
              <a:rPr lang="it-IT" sz="2400" dirty="0" smtClean="0"/>
              <a:t> and </a:t>
            </a:r>
            <a:r>
              <a:rPr lang="it-IT" sz="2400" dirty="0" err="1" smtClean="0"/>
              <a:t>remounting</a:t>
            </a:r>
            <a:r>
              <a:rPr lang="it-IT" sz="2400" dirty="0" smtClean="0"/>
              <a:t> </a:t>
            </a:r>
            <a:r>
              <a:rPr lang="it-IT" sz="2400" dirty="0" err="1" smtClean="0"/>
              <a:t>there</a:t>
            </a:r>
            <a:r>
              <a:rPr lang="it-IT" sz="2400" dirty="0" smtClean="0"/>
              <a:t/>
            </a:r>
            <a:br>
              <a:rPr lang="it-IT" sz="2400" dirty="0" smtClean="0"/>
            </a:br>
            <a:r>
              <a:rPr lang="it-IT" sz="2400" dirty="0" smtClean="0"/>
              <a:t>             </a:t>
            </a:r>
            <a:endParaRPr lang="it-IT" sz="2400" dirty="0"/>
          </a:p>
        </p:txBody>
      </p:sp>
      <p:sp>
        <p:nvSpPr>
          <p:cNvPr id="3" name="Content Placeholder 2"/>
          <p:cNvSpPr>
            <a:spLocks noGrp="1"/>
          </p:cNvSpPr>
          <p:nvPr>
            <p:ph idx="1"/>
          </p:nvPr>
        </p:nvSpPr>
        <p:spPr>
          <a:xfrm>
            <a:off x="457200" y="6231090"/>
            <a:ext cx="8229600" cy="488501"/>
          </a:xfrm>
        </p:spPr>
        <p:txBody>
          <a:bodyPr>
            <a:normAutofit fontScale="55000" lnSpcReduction="20000"/>
          </a:bodyPr>
          <a:lstStyle/>
          <a:p>
            <a:r>
              <a:rPr lang="en-US" b="1" dirty="0" smtClean="0"/>
              <a:t>5th </a:t>
            </a:r>
            <a:r>
              <a:rPr lang="en-US" b="1" dirty="0" err="1" smtClean="0"/>
              <a:t>SuperB</a:t>
            </a:r>
            <a:r>
              <a:rPr lang="en-US" b="1" dirty="0" smtClean="0"/>
              <a:t> meeting      </a:t>
            </a:r>
            <a:r>
              <a:rPr lang="en-US" dirty="0" smtClean="0"/>
              <a:t>Pisa,  September 19-21, 2012                       </a:t>
            </a:r>
            <a:r>
              <a:rPr lang="en-US" dirty="0" err="1" smtClean="0"/>
              <a:t>C.Sciacca</a:t>
            </a:r>
            <a:r>
              <a:rPr lang="en-US" dirty="0" smtClean="0"/>
              <a:t>, Naples</a:t>
            </a:r>
            <a:endParaRPr lang="it-IT" dirty="0" smtClean="0"/>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dirty="0"/>
          </a:p>
        </p:txBody>
      </p:sp>
      <p:sp>
        <p:nvSpPr>
          <p:cNvPr id="3" name="Content Placeholder 2"/>
          <p:cNvSpPr>
            <a:spLocks noGrp="1"/>
          </p:cNvSpPr>
          <p:nvPr>
            <p:ph idx="1"/>
          </p:nvPr>
        </p:nvSpPr>
        <p:spPr>
          <a:xfrm>
            <a:off x="457200" y="6055360"/>
            <a:ext cx="8229600" cy="518160"/>
          </a:xfrm>
        </p:spPr>
        <p:txBody>
          <a:bodyPr>
            <a:normAutofit fontScale="55000" lnSpcReduction="20000"/>
          </a:bodyPr>
          <a:lstStyle/>
          <a:p>
            <a:r>
              <a:rPr lang="en-US" b="1" dirty="0" smtClean="0"/>
              <a:t>5th </a:t>
            </a:r>
            <a:r>
              <a:rPr lang="en-US" b="1" dirty="0" err="1" smtClean="0"/>
              <a:t>SuperB</a:t>
            </a:r>
            <a:r>
              <a:rPr lang="en-US" b="1" dirty="0" smtClean="0"/>
              <a:t> meeting      </a:t>
            </a:r>
            <a:r>
              <a:rPr lang="en-US" dirty="0" smtClean="0"/>
              <a:t>Pisa,  September 19-21, 2012           </a:t>
            </a:r>
            <a:r>
              <a:rPr lang="en-US" dirty="0" err="1" smtClean="0"/>
              <a:t>C.Sciacca</a:t>
            </a:r>
            <a:r>
              <a:rPr lang="en-US" dirty="0" smtClean="0"/>
              <a:t>, Naples</a:t>
            </a:r>
            <a:endParaRPr lang="it-IT" dirty="0" smtClean="0"/>
          </a:p>
          <a:p>
            <a:endParaRPr lang="it-IT" dirty="0"/>
          </a:p>
        </p:txBody>
      </p:sp>
      <p:pic>
        <p:nvPicPr>
          <p:cNvPr id="4" name="Picture 3"/>
          <p:cNvPicPr>
            <a:picLocks noChangeAspect="1"/>
          </p:cNvPicPr>
          <p:nvPr/>
        </p:nvPicPr>
        <p:blipFill>
          <a:blip r:embed="rId2"/>
          <a:stretch>
            <a:fillRect/>
          </a:stretch>
        </p:blipFill>
        <p:spPr>
          <a:xfrm>
            <a:off x="0" y="274638"/>
            <a:ext cx="9144000" cy="57807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543942"/>
          </a:xfrm>
        </p:spPr>
        <p:txBody>
          <a:bodyPr anchor="t">
            <a:normAutofit fontScale="90000"/>
          </a:bodyPr>
          <a:lstStyle/>
          <a:p>
            <a:pPr algn="l"/>
            <a:r>
              <a:rPr lang="it-IT" sz="2800" dirty="0" smtClean="0"/>
              <a:t>The </a:t>
            </a:r>
            <a:r>
              <a:rPr lang="it-IT" sz="2800" dirty="0" err="1" smtClean="0"/>
              <a:t>two</a:t>
            </a:r>
            <a:r>
              <a:rPr lang="it-IT" sz="2800" dirty="0" smtClean="0"/>
              <a:t> </a:t>
            </a:r>
            <a:r>
              <a:rPr lang="it-IT" sz="2800" dirty="0" err="1" smtClean="0"/>
              <a:t>options</a:t>
            </a:r>
            <a:r>
              <a:rPr lang="it-IT" sz="2800" dirty="0" smtClean="0"/>
              <a:t> </a:t>
            </a:r>
            <a:r>
              <a:rPr lang="it-IT" sz="2800" dirty="0" err="1" smtClean="0"/>
              <a:t>have</a:t>
            </a:r>
            <a:r>
              <a:rPr lang="it-IT" sz="2800" dirty="0" smtClean="0"/>
              <a:t> </a:t>
            </a:r>
            <a:r>
              <a:rPr lang="it-IT" sz="2800" dirty="0" err="1" smtClean="0"/>
              <a:t>completely</a:t>
            </a:r>
            <a:r>
              <a:rPr lang="it-IT" sz="2800" dirty="0" smtClean="0"/>
              <a:t> </a:t>
            </a:r>
            <a:r>
              <a:rPr lang="it-IT" sz="2800" dirty="0" err="1" smtClean="0"/>
              <a:t>different</a:t>
            </a:r>
            <a:r>
              <a:rPr lang="it-IT" sz="2800" dirty="0" smtClean="0"/>
              <a:t> </a:t>
            </a:r>
            <a:r>
              <a:rPr lang="it-IT" sz="2800" dirty="0" err="1" smtClean="0"/>
              <a:t>implications</a:t>
            </a:r>
            <a:r>
              <a:rPr lang="it-IT" sz="2800" dirty="0" smtClean="0"/>
              <a:t> :</a:t>
            </a:r>
            <a:br>
              <a:rPr lang="it-IT" sz="2800" dirty="0" smtClean="0"/>
            </a:br>
            <a:r>
              <a:rPr lang="it-IT" sz="2800" dirty="0" smtClean="0"/>
              <a:t/>
            </a:r>
            <a:br>
              <a:rPr lang="it-IT" sz="2800" dirty="0" smtClean="0"/>
            </a:br>
            <a:r>
              <a:rPr lang="it-IT" sz="2800" dirty="0" smtClean="0"/>
              <a:t>                                 </a:t>
            </a:r>
            <a:r>
              <a:rPr lang="it-IT" sz="2800" dirty="0" err="1" smtClean="0">
                <a:solidFill>
                  <a:srgbClr val="0000FF"/>
                </a:solidFill>
              </a:rPr>
              <a:t>option</a:t>
            </a:r>
            <a:r>
              <a:rPr lang="it-IT" sz="2800" dirty="0" smtClean="0">
                <a:solidFill>
                  <a:srgbClr val="0000FF"/>
                </a:solidFill>
              </a:rPr>
              <a:t> A), no </a:t>
            </a:r>
            <a:r>
              <a:rPr lang="it-IT" sz="2800" dirty="0" err="1" smtClean="0">
                <a:solidFill>
                  <a:srgbClr val="0000FF"/>
                </a:solidFill>
              </a:rPr>
              <a:t>dismantling</a:t>
            </a:r>
            <a:r>
              <a:rPr lang="it-IT" sz="2800" dirty="0" smtClean="0">
                <a:solidFill>
                  <a:srgbClr val="0000FF"/>
                </a:solidFill>
              </a:rPr>
              <a:t> </a:t>
            </a:r>
            <a:r>
              <a:rPr lang="it-IT" sz="2800" dirty="0" smtClean="0">
                <a:solidFill>
                  <a:schemeClr val="tx1">
                    <a:lumMod val="50000"/>
                  </a:schemeClr>
                </a:solidFill>
              </a:rPr>
              <a:t/>
            </a:r>
            <a:br>
              <a:rPr lang="it-IT" sz="2800" dirty="0" smtClean="0">
                <a:solidFill>
                  <a:schemeClr val="tx1">
                    <a:lumMod val="50000"/>
                  </a:schemeClr>
                </a:solidFill>
              </a:rPr>
            </a:br>
            <a:r>
              <a:rPr lang="it-IT" sz="2800" dirty="0" smtClean="0"/>
              <a:t/>
            </a:r>
            <a:br>
              <a:rPr lang="it-IT" sz="2800" dirty="0" smtClean="0"/>
            </a:br>
            <a:r>
              <a:rPr lang="it-IT" sz="2800" dirty="0" smtClean="0"/>
              <a:t>    </a:t>
            </a:r>
            <a:r>
              <a:rPr lang="it-IT" sz="2800" b="1" dirty="0" err="1" smtClean="0">
                <a:solidFill>
                  <a:srgbClr val="008000"/>
                </a:solidFill>
              </a:rPr>
              <a:t>pros</a:t>
            </a:r>
            <a:r>
              <a:rPr lang="it-IT" sz="2800" dirty="0" smtClean="0">
                <a:solidFill>
                  <a:srgbClr val="008000"/>
                </a:solidFill>
              </a:rPr>
              <a:t>:</a:t>
            </a:r>
            <a:r>
              <a:rPr lang="it-IT" sz="2800" dirty="0" smtClean="0"/>
              <a:t>  </a:t>
            </a:r>
            <a:r>
              <a:rPr lang="en-US" sz="2400" dirty="0" smtClean="0"/>
              <a:t>limited work at </a:t>
            </a:r>
            <a:r>
              <a:rPr lang="en-US" sz="2400" dirty="0" err="1" smtClean="0"/>
              <a:t>Slac</a:t>
            </a:r>
            <a:r>
              <a:rPr lang="en-US" sz="2400" dirty="0" smtClean="0"/>
              <a:t/>
            </a:r>
            <a:br>
              <a:rPr lang="en-US" sz="2400" dirty="0" smtClean="0"/>
            </a:br>
            <a:r>
              <a:rPr lang="en-US" sz="2400" dirty="0" smtClean="0"/>
              <a:t>                 “compact” shipments </a:t>
            </a:r>
            <a:br>
              <a:rPr lang="en-US" sz="2400" dirty="0" smtClean="0"/>
            </a:br>
            <a:r>
              <a:rPr lang="en-US" sz="2400" dirty="0" smtClean="0"/>
              <a:t>                  no module remounting</a:t>
            </a:r>
            <a:r>
              <a:rPr lang="en-US" sz="2400" b="1" dirty="0" smtClean="0"/>
              <a:t/>
            </a:r>
            <a:br>
              <a:rPr lang="en-US" sz="2400" b="1" dirty="0" smtClean="0"/>
            </a:br>
            <a:r>
              <a:rPr lang="en-US" sz="2400" b="1" dirty="0" smtClean="0">
                <a:solidFill>
                  <a:srgbClr val="FF0000"/>
                </a:solidFill>
              </a:rPr>
              <a:t>     </a:t>
            </a:r>
            <a:r>
              <a:rPr lang="en-US" sz="2800" b="1" dirty="0" smtClean="0">
                <a:solidFill>
                  <a:srgbClr val="FF0000"/>
                </a:solidFill>
              </a:rPr>
              <a:t>cons:</a:t>
            </a:r>
            <a:r>
              <a:rPr lang="en-US" sz="2400" b="1" dirty="0" smtClean="0">
                <a:solidFill>
                  <a:srgbClr val="FF0000"/>
                </a:solidFill>
              </a:rPr>
              <a:t>  </a:t>
            </a:r>
            <a:r>
              <a:rPr lang="en-US" sz="2400" dirty="0" smtClean="0"/>
              <a:t>preliminary</a:t>
            </a:r>
            <a:r>
              <a:rPr lang="en-US" sz="2400" b="1" dirty="0" smtClean="0">
                <a:solidFill>
                  <a:srgbClr val="FF0000"/>
                </a:solidFill>
              </a:rPr>
              <a:t> </a:t>
            </a:r>
            <a:r>
              <a:rPr lang="en-US" sz="2400" dirty="0" smtClean="0"/>
              <a:t>complex engineering studies are necessary</a:t>
            </a:r>
            <a:br>
              <a:rPr lang="en-US" sz="2400" dirty="0" smtClean="0"/>
            </a:br>
            <a:r>
              <a:rPr lang="en-US" sz="2400" dirty="0" smtClean="0"/>
              <a:t>                  limited </a:t>
            </a:r>
            <a:r>
              <a:rPr lang="en-US" sz="2400" dirty="0" err="1" smtClean="0"/>
              <a:t>informations</a:t>
            </a:r>
            <a:r>
              <a:rPr lang="en-US" sz="2400" dirty="0" smtClean="0"/>
              <a:t> on component aging </a:t>
            </a:r>
            <a:br>
              <a:rPr lang="en-US" sz="2400" dirty="0" smtClean="0"/>
            </a:br>
            <a:r>
              <a:rPr lang="en-US" sz="2400" dirty="0" smtClean="0"/>
              <a:t>                  modules not accessible for tests</a:t>
            </a:r>
            <a:br>
              <a:rPr lang="en-US" sz="2400" dirty="0" smtClean="0"/>
            </a:br>
            <a:r>
              <a:rPr lang="en-US" sz="2400" dirty="0" smtClean="0"/>
              <a:t>                  big transport structure, with vibration damping</a:t>
            </a:r>
            <a:br>
              <a:rPr lang="en-US" sz="2400" dirty="0" smtClean="0"/>
            </a:br>
            <a:r>
              <a:rPr lang="en-US" sz="2400" dirty="0" smtClean="0"/>
              <a:t>                  significant risks in handling during transports</a:t>
            </a:r>
            <a:br>
              <a:rPr lang="en-US" sz="2400" dirty="0" smtClean="0"/>
            </a:br>
            <a:r>
              <a:rPr lang="en-US" sz="2400" dirty="0" smtClean="0"/>
              <a:t>                  difficulty in working around a big structure</a:t>
            </a:r>
            <a:br>
              <a:rPr lang="en-US" sz="2400" dirty="0" smtClean="0"/>
            </a:br>
            <a:r>
              <a:rPr lang="en-US" sz="2400" dirty="0" smtClean="0"/>
              <a:t>                  impossibility to make repairs </a:t>
            </a:r>
            <a:r>
              <a:rPr lang="en-US" sz="2111" dirty="0" smtClean="0"/>
              <a:t>(if different from front end  change)</a:t>
            </a:r>
            <a:r>
              <a:rPr lang="en-US" sz="2400" dirty="0" smtClean="0"/>
              <a:t/>
            </a:r>
            <a:br>
              <a:rPr lang="en-US" sz="2400" dirty="0" smtClean="0"/>
            </a:br>
            <a:r>
              <a:rPr lang="en-US" sz="2400" dirty="0" smtClean="0"/>
              <a:t>                  </a:t>
            </a:r>
            <a:br>
              <a:rPr lang="en-US" sz="2400" dirty="0" smtClean="0"/>
            </a:br>
            <a:r>
              <a:rPr lang="en-US" sz="2400" dirty="0" smtClean="0"/>
              <a:t>                  </a:t>
            </a:r>
            <a:br>
              <a:rPr lang="en-US" sz="2400" dirty="0" smtClean="0"/>
            </a:br>
            <a:r>
              <a:rPr lang="en-US" sz="2400" dirty="0" smtClean="0"/>
              <a:t>                  </a:t>
            </a:r>
            <a:r>
              <a:rPr lang="it-IT" sz="2800" dirty="0" smtClean="0"/>
              <a:t/>
            </a:r>
            <a:br>
              <a:rPr lang="it-IT" sz="2800" dirty="0" smtClean="0"/>
            </a:br>
            <a:endParaRPr lang="it-IT" sz="2800" dirty="0"/>
          </a:p>
        </p:txBody>
      </p:sp>
      <p:sp>
        <p:nvSpPr>
          <p:cNvPr id="3" name="Content Placeholder 2"/>
          <p:cNvSpPr>
            <a:spLocks noGrp="1"/>
          </p:cNvSpPr>
          <p:nvPr>
            <p:ph idx="1"/>
          </p:nvPr>
        </p:nvSpPr>
        <p:spPr>
          <a:xfrm>
            <a:off x="0" y="6285368"/>
            <a:ext cx="9144000" cy="572631"/>
          </a:xfrm>
        </p:spPr>
        <p:txBody>
          <a:bodyPr>
            <a:normAutofit fontScale="62500" lnSpcReduction="20000"/>
          </a:bodyPr>
          <a:lstStyle/>
          <a:p>
            <a:r>
              <a:rPr lang="en-US" b="1" dirty="0" smtClean="0"/>
              <a:t>5th </a:t>
            </a:r>
            <a:r>
              <a:rPr lang="en-US" b="1" dirty="0" err="1" smtClean="0"/>
              <a:t>SuperB</a:t>
            </a:r>
            <a:r>
              <a:rPr lang="en-US" b="1" dirty="0" smtClean="0"/>
              <a:t> meeting      </a:t>
            </a:r>
            <a:r>
              <a:rPr lang="en-US" dirty="0" smtClean="0"/>
              <a:t>Pisa,  September 19-21, 2012                  </a:t>
            </a:r>
            <a:r>
              <a:rPr lang="en-US" dirty="0" err="1" smtClean="0"/>
              <a:t>C.Sciacca</a:t>
            </a:r>
            <a:r>
              <a:rPr lang="en-US" dirty="0" smtClean="0"/>
              <a:t>, Naples</a:t>
            </a:r>
            <a:endParaRPr lang="it-IT" dirty="0" smtClean="0"/>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Last </a:t>
            </a:r>
            <a:r>
              <a:rPr lang="it-IT" dirty="0" err="1" smtClean="0"/>
              <a:t>module</a:t>
            </a:r>
            <a:r>
              <a:rPr lang="it-IT" dirty="0" smtClean="0"/>
              <a:t> </a:t>
            </a:r>
            <a:r>
              <a:rPr lang="it-IT" dirty="0" err="1" smtClean="0"/>
              <a:t>insertion</a:t>
            </a:r>
            <a:endParaRPr lang="it-IT" dirty="0"/>
          </a:p>
        </p:txBody>
      </p:sp>
      <p:sp>
        <p:nvSpPr>
          <p:cNvPr id="3" name="Content Placeholder 2"/>
          <p:cNvSpPr>
            <a:spLocks noGrp="1"/>
          </p:cNvSpPr>
          <p:nvPr>
            <p:ph idx="1"/>
          </p:nvPr>
        </p:nvSpPr>
        <p:spPr>
          <a:xfrm>
            <a:off x="457200" y="6055360"/>
            <a:ext cx="8229600" cy="518160"/>
          </a:xfrm>
        </p:spPr>
        <p:txBody>
          <a:bodyPr>
            <a:normAutofit fontScale="55000" lnSpcReduction="20000"/>
          </a:bodyPr>
          <a:lstStyle/>
          <a:p>
            <a:r>
              <a:rPr lang="en-US" b="1" dirty="0" smtClean="0"/>
              <a:t>5th </a:t>
            </a:r>
            <a:r>
              <a:rPr lang="en-US" b="1" dirty="0" err="1" smtClean="0"/>
              <a:t>SuperB</a:t>
            </a:r>
            <a:r>
              <a:rPr lang="en-US" b="1" dirty="0" smtClean="0"/>
              <a:t> meeting      </a:t>
            </a:r>
            <a:r>
              <a:rPr lang="en-US" dirty="0" smtClean="0"/>
              <a:t>Pisa,  September 19-21, 2012           </a:t>
            </a:r>
            <a:r>
              <a:rPr lang="en-US" dirty="0" err="1" smtClean="0"/>
              <a:t>C.Sciacca</a:t>
            </a:r>
            <a:r>
              <a:rPr lang="en-US" dirty="0" smtClean="0"/>
              <a:t>, Naples</a:t>
            </a:r>
            <a:endParaRPr lang="it-IT" dirty="0" smtClean="0"/>
          </a:p>
          <a:p>
            <a:endParaRPr lang="it-IT" dirty="0"/>
          </a:p>
        </p:txBody>
      </p:sp>
      <p:pic>
        <p:nvPicPr>
          <p:cNvPr id="4" name="Picture 3"/>
          <p:cNvPicPr>
            <a:picLocks noChangeAspect="1"/>
          </p:cNvPicPr>
          <p:nvPr/>
        </p:nvPicPr>
        <p:blipFill>
          <a:blip r:embed="rId2"/>
          <a:stretch>
            <a:fillRect/>
          </a:stretch>
        </p:blipFill>
        <p:spPr>
          <a:xfrm>
            <a:off x="0" y="1417638"/>
            <a:ext cx="9182377" cy="542066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6055360"/>
          </a:xfrm>
        </p:spPr>
        <p:txBody>
          <a:bodyPr>
            <a:normAutofit/>
          </a:bodyPr>
          <a:lstStyle/>
          <a:p>
            <a:pPr algn="l"/>
            <a:r>
              <a:rPr lang="it-IT" sz="4800" dirty="0" smtClean="0"/>
              <a:t>           </a:t>
            </a:r>
            <a:r>
              <a:rPr lang="it-IT" sz="2667" dirty="0" err="1" smtClean="0">
                <a:solidFill>
                  <a:srgbClr val="0000FF"/>
                </a:solidFill>
              </a:rPr>
              <a:t>option</a:t>
            </a:r>
            <a:r>
              <a:rPr lang="it-IT" sz="2667" dirty="0" smtClean="0">
                <a:solidFill>
                  <a:srgbClr val="0000FF"/>
                </a:solidFill>
              </a:rPr>
              <a:t> </a:t>
            </a:r>
            <a:r>
              <a:rPr lang="it-IT" sz="2667" dirty="0" err="1" smtClean="0">
                <a:solidFill>
                  <a:srgbClr val="0000FF"/>
                </a:solidFill>
              </a:rPr>
              <a:t>B</a:t>
            </a:r>
            <a:r>
              <a:rPr lang="it-IT" sz="2667" dirty="0" smtClean="0">
                <a:solidFill>
                  <a:srgbClr val="0000FF"/>
                </a:solidFill>
              </a:rPr>
              <a:t>),  </a:t>
            </a:r>
            <a:r>
              <a:rPr lang="it-IT" sz="2667" dirty="0" err="1" smtClean="0">
                <a:solidFill>
                  <a:srgbClr val="0000FF"/>
                </a:solidFill>
              </a:rPr>
              <a:t>dismantling</a:t>
            </a:r>
            <a:r>
              <a:rPr lang="it-IT" sz="2667" dirty="0" smtClean="0">
                <a:solidFill>
                  <a:srgbClr val="0000FF"/>
                </a:solidFill>
              </a:rPr>
              <a:t> and </a:t>
            </a:r>
            <a:r>
              <a:rPr lang="it-IT" sz="2667" dirty="0" err="1" smtClean="0">
                <a:solidFill>
                  <a:srgbClr val="0000FF"/>
                </a:solidFill>
              </a:rPr>
              <a:t>remounting</a:t>
            </a:r>
            <a:r>
              <a:rPr lang="it-IT" sz="2667" dirty="0" smtClean="0">
                <a:solidFill>
                  <a:srgbClr val="0000FF"/>
                </a:solidFill>
              </a:rPr>
              <a:t/>
            </a:r>
            <a:br>
              <a:rPr lang="it-IT" sz="2667" dirty="0" smtClean="0">
                <a:solidFill>
                  <a:srgbClr val="0000FF"/>
                </a:solidFill>
              </a:rPr>
            </a:br>
            <a:r>
              <a:rPr lang="it-IT" sz="2667" dirty="0" smtClean="0">
                <a:solidFill>
                  <a:srgbClr val="0000FF"/>
                </a:solidFill>
              </a:rPr>
              <a:t>                                    </a:t>
            </a:r>
            <a:r>
              <a:rPr lang="it-IT" sz="1600" dirty="0" smtClean="0">
                <a:solidFill>
                  <a:srgbClr val="FF0000"/>
                </a:solidFill>
              </a:rPr>
              <a:t>(</a:t>
            </a:r>
            <a:r>
              <a:rPr lang="it-IT" sz="1600" dirty="0" err="1" smtClean="0">
                <a:solidFill>
                  <a:srgbClr val="FF0000"/>
                </a:solidFill>
              </a:rPr>
              <a:t>see</a:t>
            </a:r>
            <a:r>
              <a:rPr lang="it-IT" sz="1600" dirty="0" smtClean="0">
                <a:solidFill>
                  <a:srgbClr val="FF0000"/>
                </a:solidFill>
              </a:rPr>
              <a:t> Kevin </a:t>
            </a:r>
            <a:r>
              <a:rPr lang="it-IT" sz="1600" dirty="0" err="1" smtClean="0">
                <a:solidFill>
                  <a:srgbClr val="FF0000"/>
                </a:solidFill>
              </a:rPr>
              <a:t>Flood</a:t>
            </a:r>
            <a:r>
              <a:rPr lang="it-IT" sz="1600" dirty="0" smtClean="0">
                <a:solidFill>
                  <a:srgbClr val="FF0000"/>
                </a:solidFill>
              </a:rPr>
              <a:t> talk in </a:t>
            </a:r>
            <a:r>
              <a:rPr lang="it-IT" sz="1600" dirty="0" err="1" smtClean="0">
                <a:solidFill>
                  <a:srgbClr val="FF0000"/>
                </a:solidFill>
              </a:rPr>
              <a:t>feb</a:t>
            </a:r>
            <a:r>
              <a:rPr lang="it-IT" sz="1600" dirty="0" smtClean="0">
                <a:solidFill>
                  <a:srgbClr val="FF0000"/>
                </a:solidFill>
              </a:rPr>
              <a:t> 2012 , </a:t>
            </a:r>
            <a:r>
              <a:rPr lang="en-US" sz="1600" b="1" dirty="0" smtClean="0">
                <a:solidFill>
                  <a:srgbClr val="FF0000"/>
                </a:solidFill>
              </a:rPr>
              <a:t>http://tinyurl.com/cha3f8t)</a:t>
            </a:r>
            <a:br>
              <a:rPr lang="en-US" sz="1600" b="1" dirty="0" smtClean="0">
                <a:solidFill>
                  <a:srgbClr val="FF0000"/>
                </a:solidFill>
              </a:rPr>
            </a:br>
            <a:r>
              <a:rPr lang="it-IT" sz="2667" dirty="0" smtClean="0"/>
              <a:t/>
            </a:r>
            <a:br>
              <a:rPr lang="it-IT" sz="2667" dirty="0" smtClean="0"/>
            </a:br>
            <a:r>
              <a:rPr lang="it-IT" sz="2667" dirty="0" smtClean="0"/>
              <a:t> </a:t>
            </a:r>
            <a:r>
              <a:rPr lang="it-IT" sz="2400" b="1" dirty="0" err="1" smtClean="0">
                <a:solidFill>
                  <a:srgbClr val="008000"/>
                </a:solidFill>
              </a:rPr>
              <a:t>pros</a:t>
            </a:r>
            <a:r>
              <a:rPr lang="it-IT" sz="2400" dirty="0" smtClean="0">
                <a:solidFill>
                  <a:srgbClr val="008000"/>
                </a:solidFill>
              </a:rPr>
              <a:t>:</a:t>
            </a:r>
            <a:r>
              <a:rPr lang="it-IT" sz="2400" dirty="0" smtClean="0"/>
              <a:t>  </a:t>
            </a:r>
            <a:r>
              <a:rPr lang="en-US" sz="2400" dirty="0" smtClean="0"/>
              <a:t>easier </a:t>
            </a:r>
            <a:r>
              <a:rPr lang="en-US" sz="2400" dirty="0" err="1" smtClean="0"/>
              <a:t>shippings</a:t>
            </a:r>
            <a:r>
              <a:rPr lang="en-US" sz="2400" dirty="0" smtClean="0"/>
              <a:t> </a:t>
            </a:r>
            <a:r>
              <a:rPr lang="en-US" sz="1800" dirty="0" smtClean="0"/>
              <a:t>(no calculations, no damping structure to design and build)</a:t>
            </a:r>
            <a:br>
              <a:rPr lang="en-US" sz="1800" dirty="0" smtClean="0"/>
            </a:br>
            <a:r>
              <a:rPr lang="en-US" sz="2400" dirty="0" smtClean="0"/>
              <a:t>            less “catastrophic” risks </a:t>
            </a:r>
            <a:br>
              <a:rPr lang="en-US" sz="2400" dirty="0" smtClean="0"/>
            </a:br>
            <a:r>
              <a:rPr lang="en-US" sz="2400" dirty="0" smtClean="0"/>
              <a:t>	     simpler handling in Naples </a:t>
            </a:r>
            <a:r>
              <a:rPr lang="en-US" sz="1800" dirty="0" smtClean="0"/>
              <a:t>(crane capacity: 10 tons)</a:t>
            </a:r>
            <a:r>
              <a:rPr lang="en-US" sz="2400" dirty="0" smtClean="0"/>
              <a:t/>
            </a:r>
            <a:br>
              <a:rPr lang="en-US" sz="2400" dirty="0" smtClean="0"/>
            </a:br>
            <a:r>
              <a:rPr lang="en-US" sz="2400" dirty="0" smtClean="0"/>
              <a:t>	      much, much easier refurbishing work  </a:t>
            </a:r>
            <a:r>
              <a:rPr lang="en-US" sz="2000" dirty="0" smtClean="0"/>
              <a:t>(parallelization possible)</a:t>
            </a:r>
            <a:br>
              <a:rPr lang="en-US" sz="2000" dirty="0" smtClean="0"/>
            </a:br>
            <a:r>
              <a:rPr lang="en-US" sz="2000" dirty="0" smtClean="0"/>
              <a:t>	       </a:t>
            </a:r>
            <a:r>
              <a:rPr lang="en-US" sz="2400" dirty="0" smtClean="0"/>
              <a:t>testing individual modules  </a:t>
            </a:r>
            <a:r>
              <a:rPr lang="en-US" sz="2000" dirty="0" smtClean="0"/>
              <a:t>(cosmic ray tracking telescope)</a:t>
            </a:r>
            <a:r>
              <a:rPr lang="en-US" sz="2400" dirty="0" smtClean="0"/>
              <a:t/>
            </a:r>
            <a:br>
              <a:rPr lang="en-US" sz="2400" dirty="0" smtClean="0"/>
            </a:br>
            <a:r>
              <a:rPr lang="en-US" sz="2400" dirty="0" smtClean="0"/>
              <a:t>	      possibility of “harder” repairs  </a:t>
            </a:r>
            <a:r>
              <a:rPr lang="en-US" sz="2000" dirty="0" smtClean="0"/>
              <a:t>(i.e. sensors </a:t>
            </a:r>
            <a:r>
              <a:rPr lang="en-US" sz="2000" dirty="0" err="1" smtClean="0"/>
              <a:t>reglueing</a:t>
            </a:r>
            <a:r>
              <a:rPr lang="en-US" sz="2000" dirty="0" smtClean="0"/>
              <a:t>)</a:t>
            </a:r>
            <a:br>
              <a:rPr lang="en-US" sz="2000" dirty="0" smtClean="0"/>
            </a:br>
            <a:r>
              <a:rPr lang="en-US" sz="2000" dirty="0" smtClean="0"/>
              <a:t>	       </a:t>
            </a:r>
            <a:r>
              <a:rPr lang="en-US" sz="2400" dirty="0" smtClean="0">
                <a:solidFill>
                  <a:srgbClr val="008000"/>
                </a:solidFill>
              </a:rPr>
              <a:t>well planned dismantling, under D&amp;D framework  </a:t>
            </a:r>
            <a:r>
              <a:rPr lang="en-US" sz="2400" dirty="0" smtClean="0"/>
              <a:t/>
            </a:r>
            <a:br>
              <a:rPr lang="en-US" sz="2400" dirty="0" smtClean="0"/>
            </a:br>
            <a:r>
              <a:rPr lang="en-US" sz="2400" dirty="0" smtClean="0"/>
              <a:t>                                                                     </a:t>
            </a:r>
            <a:r>
              <a:rPr lang="en-US" sz="2000" dirty="0" smtClean="0">
                <a:solidFill>
                  <a:srgbClr val="FF0000"/>
                </a:solidFill>
              </a:rPr>
              <a:t>(see S. Osier talk)</a:t>
            </a:r>
            <a:r>
              <a:rPr lang="en-US" sz="2400" b="1" dirty="0" smtClean="0"/>
              <a:t/>
            </a:r>
            <a:br>
              <a:rPr lang="en-US" sz="2400" b="1" dirty="0" smtClean="0"/>
            </a:br>
            <a:r>
              <a:rPr lang="en-US" sz="2400" b="1" dirty="0" smtClean="0">
                <a:solidFill>
                  <a:srgbClr val="FF0000"/>
                </a:solidFill>
              </a:rPr>
              <a:t> cons:  </a:t>
            </a:r>
            <a:r>
              <a:rPr lang="en-US" sz="2400" dirty="0" smtClean="0"/>
              <a:t>big work at SLAC</a:t>
            </a:r>
            <a:endParaRPr lang="it-IT" dirty="0"/>
          </a:p>
        </p:txBody>
      </p:sp>
      <p:sp>
        <p:nvSpPr>
          <p:cNvPr id="3" name="Content Placeholder 2"/>
          <p:cNvSpPr>
            <a:spLocks noGrp="1"/>
          </p:cNvSpPr>
          <p:nvPr>
            <p:ph idx="1"/>
          </p:nvPr>
        </p:nvSpPr>
        <p:spPr>
          <a:xfrm>
            <a:off x="457200" y="6055360"/>
            <a:ext cx="8229600" cy="518160"/>
          </a:xfrm>
        </p:spPr>
        <p:txBody>
          <a:bodyPr>
            <a:normAutofit fontScale="55000" lnSpcReduction="20000"/>
          </a:bodyPr>
          <a:lstStyle/>
          <a:p>
            <a:r>
              <a:rPr lang="en-US" b="1" dirty="0" smtClean="0"/>
              <a:t>5th </a:t>
            </a:r>
            <a:r>
              <a:rPr lang="en-US" b="1" dirty="0" err="1" smtClean="0"/>
              <a:t>SuperB</a:t>
            </a:r>
            <a:r>
              <a:rPr lang="en-US" b="1" dirty="0" smtClean="0"/>
              <a:t> meeting      </a:t>
            </a:r>
            <a:r>
              <a:rPr lang="en-US" dirty="0" smtClean="0"/>
              <a:t>Pisa,  September 19-21, 2012           </a:t>
            </a:r>
            <a:r>
              <a:rPr lang="en-US" dirty="0" err="1" smtClean="0"/>
              <a:t>C.Sciacca</a:t>
            </a:r>
            <a:r>
              <a:rPr lang="en-US" dirty="0" smtClean="0"/>
              <a:t>, Naples</a:t>
            </a:r>
            <a:endParaRPr lang="it-IT" dirty="0" smtClean="0"/>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84250"/>
          </a:xfrm>
        </p:spPr>
        <p:txBody>
          <a:bodyPr>
            <a:normAutofit/>
          </a:bodyPr>
          <a:lstStyle/>
          <a:p>
            <a:r>
              <a:rPr lang="it-IT" sz="3200" dirty="0" smtClean="0"/>
              <a:t>Hall 1H-02 in </a:t>
            </a:r>
            <a:r>
              <a:rPr lang="it-IT" sz="3200" dirty="0" err="1" smtClean="0"/>
              <a:t>Naples</a:t>
            </a:r>
            <a:r>
              <a:rPr lang="it-IT" sz="3200" dirty="0" smtClean="0"/>
              <a:t>    </a:t>
            </a:r>
            <a:r>
              <a:rPr lang="it-IT" sz="2400" dirty="0" smtClean="0"/>
              <a:t>(20 </a:t>
            </a:r>
            <a:r>
              <a:rPr lang="it-IT" sz="2400" dirty="0" err="1" smtClean="0"/>
              <a:t>x</a:t>
            </a:r>
            <a:r>
              <a:rPr lang="it-IT" sz="2400" dirty="0" smtClean="0"/>
              <a:t> 20 m2,  10 ton </a:t>
            </a:r>
            <a:r>
              <a:rPr lang="it-IT" sz="2400" dirty="0" err="1" smtClean="0"/>
              <a:t>crane</a:t>
            </a:r>
            <a:r>
              <a:rPr lang="it-IT" sz="2400" dirty="0" smtClean="0"/>
              <a:t>)</a:t>
            </a:r>
            <a:endParaRPr lang="it-IT" sz="3200" dirty="0"/>
          </a:p>
        </p:txBody>
      </p:sp>
      <p:sp>
        <p:nvSpPr>
          <p:cNvPr id="3" name="Content Placeholder 2"/>
          <p:cNvSpPr>
            <a:spLocks noGrp="1"/>
          </p:cNvSpPr>
          <p:nvPr>
            <p:ph idx="1"/>
          </p:nvPr>
        </p:nvSpPr>
        <p:spPr>
          <a:xfrm>
            <a:off x="457200" y="6055360"/>
            <a:ext cx="8229600" cy="518160"/>
          </a:xfrm>
        </p:spPr>
        <p:txBody>
          <a:bodyPr>
            <a:normAutofit fontScale="55000" lnSpcReduction="20000"/>
          </a:bodyPr>
          <a:lstStyle/>
          <a:p>
            <a:r>
              <a:rPr lang="en-US" b="1" dirty="0" smtClean="0"/>
              <a:t>5th </a:t>
            </a:r>
            <a:r>
              <a:rPr lang="en-US" b="1" dirty="0" err="1" smtClean="0"/>
              <a:t>SuperB</a:t>
            </a:r>
            <a:r>
              <a:rPr lang="en-US" b="1" dirty="0" smtClean="0"/>
              <a:t> meeting      </a:t>
            </a:r>
            <a:r>
              <a:rPr lang="en-US" dirty="0" smtClean="0"/>
              <a:t>Pisa,  September 19-21, 2012           </a:t>
            </a:r>
            <a:r>
              <a:rPr lang="en-US" dirty="0" err="1" smtClean="0"/>
              <a:t>C.Sciacca</a:t>
            </a:r>
            <a:r>
              <a:rPr lang="en-US" dirty="0" smtClean="0"/>
              <a:t>, Naples</a:t>
            </a:r>
            <a:endParaRPr lang="it-IT" dirty="0" smtClean="0"/>
          </a:p>
          <a:p>
            <a:endParaRPr lang="it-IT" dirty="0"/>
          </a:p>
        </p:txBody>
      </p:sp>
      <p:pic>
        <p:nvPicPr>
          <p:cNvPr id="4" name="P 1" descr="Pianta sala attrezzature.png"/>
          <p:cNvPicPr/>
          <p:nvPr/>
        </p:nvPicPr>
        <p:blipFill>
          <a:blip r:embed="rId2"/>
          <a:srcRect/>
          <a:stretch>
            <a:fillRect/>
          </a:stretch>
        </p:blipFill>
        <p:spPr bwMode="auto">
          <a:xfrm>
            <a:off x="2135928" y="984250"/>
            <a:ext cx="4637405" cy="479594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194</TotalTime>
  <Words>665</Words>
  <Application>Microsoft Macintosh PowerPoint</Application>
  <PresentationFormat>On-screen Show (4:3)</PresentationFormat>
  <Paragraphs>21</Paragraphs>
  <Slides>10</Slides>
  <Notes>1</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EMC  Barrel transportation  (discussion about the two possibilities)</vt:lpstr>
      <vt:lpstr>Barrel EMC </vt:lpstr>
      <vt:lpstr>  </vt:lpstr>
      <vt:lpstr>For the EMC Barrel transportation from Slac to Cabibbo Lab, with refurbishing (new front end electronics) along the road, two scenarios are conceivable:  A)   No dismantling             1) transport SLAC-Naples              2) work in Naples around the entire structure              3) transport Naples-Cabibbo Lab   B)   Dismantling/remounting            1)  dismantling at module level in SLAC,  and shipment              2)  work in Naples on the individual 280  “21-cristal”  modules              3)  transport of modules at Cabibbo Lab and remounting there              </vt:lpstr>
      <vt:lpstr>Slide 5</vt:lpstr>
      <vt:lpstr>The two options have completely different implications :                                   option A), no dismantling       pros:  limited work at Slac                  “compact” shipments                    no module remounting      cons:  preliminary complex engineering studies are necessary                   limited informations on component aging                    modules not accessible for tests                   big transport structure, with vibration damping                   significant risks in handling during transports                   difficulty in working around a big structure                   impossibility to make repairs (if different from front end  change)                                                          </vt:lpstr>
      <vt:lpstr>Last module insertion</vt:lpstr>
      <vt:lpstr>           option B),  dismantling and remounting                                     (see Kevin Flood talk in feb 2012 , http://tinyurl.com/cha3f8t)   pros:  easier shippings (no calculations, no damping structure to design and build)             less “catastrophic” risks        simpler handling in Naples (crane capacity: 10 tons)        much, much easier refurbishing work  (parallelization possible)         testing individual modules  (cosmic ray tracking telescope)        possibility of “harder” repairs  (i.e. sensors reglueing)         well planned dismantling, under D&amp;D framework                                                                        (see S. Osier talk)  cons:  big work at SLAC</vt:lpstr>
      <vt:lpstr>Hall 1H-02 in Naples    (20 x 20 m2,  10 ton crane)</vt:lpstr>
      <vt:lpstr>Choosing option B, in close collaboration with D&amp;D program, timing  in the next years would be:  2013 SLAC:  tooling procurement, start dismantling  (see S.Osier Mac Project) Naples : site preparation, tent, conditioning, transport planning and                               module containers design, work at SLAC 2014 SLAC:  module extraction, packing Naples : work at SLAC, shipments, start modules refurbishing at home  2015 Naples:  finish module refurbishing, module shipping to Cabibbo Lab Cabibbo Lab : site preparation, tent, conditioning, start remounting  </vt:lpstr>
    </vt:vector>
  </TitlesOfParts>
  <Company>Università Federico II, Napoli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Crisostomo Sciacca</dc:creator>
  <cp:lastModifiedBy>Crisostomo Sciacca</cp:lastModifiedBy>
  <cp:revision>9</cp:revision>
  <dcterms:created xsi:type="dcterms:W3CDTF">2012-09-19T12:27:05Z</dcterms:created>
  <dcterms:modified xsi:type="dcterms:W3CDTF">2012-09-19T12:27:57Z</dcterms:modified>
</cp:coreProperties>
</file>