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80" r:id="rId3"/>
    <p:sldId id="259" r:id="rId4"/>
    <p:sldId id="263" r:id="rId5"/>
    <p:sldId id="288" r:id="rId6"/>
    <p:sldId id="289" r:id="rId7"/>
    <p:sldId id="286" r:id="rId8"/>
    <p:sldId id="267" r:id="rId9"/>
    <p:sldId id="269" r:id="rId10"/>
    <p:sldId id="282" r:id="rId11"/>
    <p:sldId id="273" r:id="rId12"/>
    <p:sldId id="272" r:id="rId13"/>
    <p:sldId id="274" r:id="rId14"/>
    <p:sldId id="275" r:id="rId15"/>
    <p:sldId id="270" r:id="rId16"/>
    <p:sldId id="271" r:id="rId17"/>
    <p:sldId id="268" r:id="rId18"/>
    <p:sldId id="276" r:id="rId19"/>
    <p:sldId id="283" r:id="rId20"/>
    <p:sldId id="285" r:id="rId21"/>
    <p:sldId id="284" r:id="rId22"/>
    <p:sldId id="287" r:id="rId23"/>
    <p:sldId id="278" r:id="rId24"/>
    <p:sldId id="279" r:id="rId25"/>
    <p:sldId id="281" r:id="rId26"/>
    <p:sldId id="260" r:id="rId27"/>
    <p:sldId id="261" r:id="rId28"/>
    <p:sldId id="277" r:id="rId29"/>
    <p:sldId id="266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46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5622-5126-F248-81AB-696ED15D793A}" type="datetimeFigureOut">
              <a:rPr lang="en-US" smtClean="0"/>
              <a:pPr/>
              <a:t>9/18/12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5BB0-EFBF-8240-ACBC-D8E1F5CFB5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990600"/>
            <a:ext cx="8229600" cy="457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qmul_blue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76668" y="0"/>
            <a:ext cx="1967331" cy="521343"/>
          </a:xfrm>
          <a:prstGeom prst="rect">
            <a:avLst/>
          </a:prstGeom>
        </p:spPr>
      </p:pic>
      <p:pic>
        <p:nvPicPr>
          <p:cNvPr id="10" name="Picture 9" descr="logo-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190" y="0"/>
            <a:ext cx="778020" cy="990600"/>
          </a:xfrm>
          <a:prstGeom prst="rect">
            <a:avLst/>
          </a:prstGeom>
        </p:spPr>
      </p:pic>
      <p:pic>
        <p:nvPicPr>
          <p:cNvPr id="12" name="Picture 11" descr="CabibboLabLogo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7400" y="518875"/>
            <a:ext cx="2006600" cy="398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48.pdf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Relationship Id="rId3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Relationship Id="rId3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Physics Progress and Plans</a:t>
            </a:r>
            <a:br>
              <a:rPr lang="en-GB" dirty="0" smtClean="0"/>
            </a:br>
            <a:r>
              <a:rPr lang="en-GB" sz="2667" dirty="0" smtClean="0"/>
              <a:t/>
            </a:r>
            <a:br>
              <a:rPr lang="en-GB" sz="2667" dirty="0" smtClean="0"/>
            </a:br>
            <a:r>
              <a:rPr lang="en-GB" sz="2667" dirty="0" smtClean="0"/>
              <a:t>Adrian Bevan</a:t>
            </a:r>
            <a:endParaRPr lang="en-GB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GB" dirty="0" smtClean="0"/>
              <a:t>Overview:</a:t>
            </a:r>
          </a:p>
          <a:p>
            <a:pPr algn="l">
              <a:buFont typeface="Arial"/>
              <a:buChar char="•"/>
            </a:pPr>
            <a:r>
              <a:rPr lang="en-GB" dirty="0" smtClean="0"/>
              <a:t> Summary of European Strategy Group contribution.</a:t>
            </a:r>
          </a:p>
          <a:p>
            <a:pPr algn="l">
              <a:buFont typeface="Arial"/>
              <a:buChar char="•"/>
            </a:pPr>
            <a:r>
              <a:rPr lang="en-GB" dirty="0" smtClean="0"/>
              <a:t> Planning for the December workshop</a:t>
            </a:r>
          </a:p>
          <a:p>
            <a:pPr algn="l">
              <a:buFont typeface="Arial"/>
              <a:buChar char="•"/>
            </a:pPr>
            <a:r>
              <a:rPr lang="en-GB" dirty="0" smtClean="0"/>
              <a:t> Updating sensitivity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9387" y="312653"/>
            <a:ext cx="8405225" cy="629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en-US" dirty="0" smtClean="0">
                <a:sym typeface="Wingdings"/>
              </a:rPr>
              <a:t>D*</a:t>
            </a:r>
            <a:r>
              <a:rPr lang="en-US" dirty="0" err="1" smtClean="0">
                <a:sym typeface="Wingdings"/>
              </a:rPr>
              <a:t>τν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Measure a ratio of modes to reduce theoretical dependence of constraint.</a:t>
            </a:r>
          </a:p>
          <a:p>
            <a:r>
              <a:rPr lang="en-GB" sz="2000" dirty="0" smtClean="0"/>
              <a:t>2D fit, using </a:t>
            </a:r>
            <a:r>
              <a:rPr lang="en-GB" sz="2000" dirty="0" err="1" smtClean="0"/>
              <a:t>E</a:t>
            </a:r>
            <a:r>
              <a:rPr lang="en-GB" sz="2000" baseline="-25000" dirty="0" err="1" smtClean="0"/>
              <a:t>extra</a:t>
            </a:r>
            <a:r>
              <a:rPr lang="en-GB" sz="2000" dirty="0" smtClean="0"/>
              <a:t> in an MVA that has a loose cut on it to minimise systematic impact on result.</a:t>
            </a:r>
            <a:endParaRPr lang="en-GB" sz="2000" dirty="0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135" y="2113208"/>
            <a:ext cx="2413049" cy="4733289"/>
          </a:xfrm>
          <a:prstGeom prst="rect">
            <a:avLst/>
          </a:prstGeom>
        </p:spPr>
      </p:pic>
      <p:pic>
        <p:nvPicPr>
          <p:cNvPr id="5" name="Picture 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85023" y="2609015"/>
            <a:ext cx="5531891" cy="424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1390" y="404121"/>
            <a:ext cx="245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arXiv:1205.5442 (BaBar)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266" y="1874010"/>
            <a:ext cx="1554990" cy="1554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8314" y="2713276"/>
            <a:ext cx="79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2HDM</a:t>
            </a:r>
          </a:p>
          <a:p>
            <a:r>
              <a:rPr lang="en-GB" dirty="0" smtClean="0"/>
              <a:t>Type II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en-US" dirty="0" err="1" smtClean="0">
                <a:sym typeface="Wingdings"/>
              </a:rPr>
              <a:t>τν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μν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Belle and BaBar updated </a:t>
            </a:r>
            <a:r>
              <a:rPr lang="en-US" dirty="0" err="1" smtClean="0">
                <a:sym typeface="Wingdings"/>
              </a:rPr>
              <a:t>τν</a:t>
            </a:r>
            <a:r>
              <a:rPr lang="en-US" dirty="0" smtClean="0">
                <a:sym typeface="Wingdings"/>
              </a:rPr>
              <a:t> </a:t>
            </a:r>
            <a:r>
              <a:rPr lang="en-GB" dirty="0" smtClean="0"/>
              <a:t>results at ICHEP.</a:t>
            </a:r>
          </a:p>
          <a:p>
            <a:pPr lvl="1"/>
            <a:r>
              <a:rPr lang="en-GB" dirty="0" smtClean="0"/>
              <a:t>Belle consistent with SM</a:t>
            </a:r>
          </a:p>
          <a:p>
            <a:pPr lvl="1"/>
            <a:r>
              <a:rPr lang="en-GB" dirty="0" smtClean="0"/>
              <a:t>BaBar is not...</a:t>
            </a:r>
            <a:endParaRPr lang="en-GB" dirty="0"/>
          </a:p>
        </p:txBody>
      </p:sp>
      <p:pic>
        <p:nvPicPr>
          <p:cNvPr id="6" name="Picture 5" descr="btaunu2-LHC-comparis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505298"/>
            <a:ext cx="5722271" cy="3864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5285" y="2655641"/>
            <a:ext cx="25204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Longer term issue:</a:t>
            </a:r>
          </a:p>
          <a:p>
            <a:endParaRPr lang="en-GB" dirty="0" smtClean="0"/>
          </a:p>
          <a:p>
            <a:r>
              <a:rPr lang="en-GB" dirty="0" smtClean="0"/>
              <a:t>Are we using the most experimentally robust ways to measure this branching fraction?</a:t>
            </a:r>
          </a:p>
          <a:p>
            <a:endParaRPr lang="en-GB" dirty="0" smtClean="0"/>
          </a:p>
          <a:p>
            <a:r>
              <a:rPr lang="en-GB" dirty="0" smtClean="0"/>
              <a:t>Will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extra</a:t>
            </a:r>
            <a:r>
              <a:rPr lang="en-GB" baseline="-25000" dirty="0" smtClean="0"/>
              <a:t> </a:t>
            </a:r>
            <a:r>
              <a:rPr lang="en-GB" dirty="0" smtClean="0"/>
              <a:t>ultimately limit our ability to do the measurement?</a:t>
            </a:r>
          </a:p>
          <a:p>
            <a:endParaRPr lang="en-GB" dirty="0" smtClean="0"/>
          </a:p>
          <a:p>
            <a:r>
              <a:rPr lang="en-GB" dirty="0" smtClean="0"/>
              <a:t>c.f. the D*</a:t>
            </a:r>
            <a:r>
              <a:rPr lang="en-US" dirty="0" err="1" smtClean="0">
                <a:sym typeface="Wingdings"/>
              </a:rPr>
              <a:t>τν</a:t>
            </a:r>
            <a:r>
              <a:rPr lang="en-US" dirty="0" smtClean="0">
                <a:sym typeface="Wingdings"/>
              </a:rPr>
              <a:t> result from BaBar.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 Violation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Wouldn't it be nice to actually test T violation using T-conjugate pairs?</a:t>
            </a:r>
          </a:p>
          <a:p>
            <a:endParaRPr lang="en-GB" dirty="0" smtClean="0"/>
          </a:p>
          <a:p>
            <a:r>
              <a:rPr lang="en-GB" dirty="0" smtClean="0"/>
              <a:t>Would be possible to compare CP violation with CPT tests to close the loop on testing T, CP and CPT.</a:t>
            </a:r>
          </a:p>
          <a:p>
            <a:endParaRPr lang="en-GB" dirty="0" smtClean="0"/>
          </a:p>
          <a:p>
            <a:r>
              <a:rPr lang="en-GB" dirty="0" smtClean="0"/>
              <a:t>Need to identify T conjugate pairs of decays to construct: </a:t>
            </a:r>
            <a:endParaRPr lang="en-GB" dirty="0"/>
          </a:p>
        </p:txBody>
      </p:sp>
      <p:pic>
        <p:nvPicPr>
          <p:cNvPr id="4" name="Picture 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06800" y="4467625"/>
            <a:ext cx="1930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2396" y="1461861"/>
            <a:ext cx="6099207" cy="3934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 Violation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BaBar showed results at FPCP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14σ significance for this result: SuperB should confirm this measurement with high precision.</a:t>
            </a:r>
          </a:p>
          <a:p>
            <a:pPr lvl="1"/>
            <a:r>
              <a:rPr lang="en-GB" dirty="0" smtClean="0"/>
              <a:t>Part of our symmetry testing programme.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62771" y="1501013"/>
            <a:ext cx="136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Observed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T-conserving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8314" y="1558746"/>
            <a:ext cx="175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Compatible with sin2β results on CPV and with CPT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9642" y="547963"/>
            <a:ext cx="7704716" cy="576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5151"/>
            <a:ext cx="1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Antonio </a:t>
            </a:r>
            <a:r>
              <a:rPr lang="en-GB" dirty="0" err="1" smtClean="0"/>
              <a:t>Masiero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Ikaros</a:t>
            </a:r>
            <a:r>
              <a:rPr lang="en-GB" dirty="0" smtClean="0"/>
              <a:t> </a:t>
            </a:r>
            <a:r>
              <a:rPr lang="en-GB" dirty="0" err="1" smtClean="0"/>
              <a:t>Bigi</a:t>
            </a:r>
            <a:r>
              <a:rPr lang="en-GB" dirty="0" smtClean="0"/>
              <a:t> has told us many times that we need to test CP violation in the up-quark sector.</a:t>
            </a:r>
          </a:p>
          <a:p>
            <a:pPr lvl="1"/>
            <a:r>
              <a:rPr lang="en-GB" dirty="0" smtClean="0"/>
              <a:t>LHCb have paved the way with a deviation from expectation (D</a:t>
            </a:r>
            <a:r>
              <a:rPr lang="en-GB" baseline="30000" dirty="0" smtClean="0"/>
              <a:t>0</a:t>
            </a:r>
            <a:r>
              <a:rPr lang="en-US" dirty="0" err="1" smtClean="0">
                <a:sym typeface="Wingdings"/>
              </a:rPr>
              <a:t></a:t>
            </a:r>
            <a:r>
              <a:rPr lang="en-GB" dirty="0" smtClean="0"/>
              <a:t>KK/ππ).</a:t>
            </a:r>
          </a:p>
          <a:p>
            <a:pPr lvl="1"/>
            <a:r>
              <a:rPr lang="en-GB" dirty="0" smtClean="0"/>
              <a:t>Belle also see a CP effect (D</a:t>
            </a:r>
            <a:r>
              <a:rPr lang="en-GB" baseline="30000" dirty="0" smtClean="0"/>
              <a:t>+</a:t>
            </a:r>
            <a:r>
              <a:rPr lang="en-US" dirty="0" err="1" smtClean="0">
                <a:sym typeface="Wingdings"/>
              </a:rPr>
              <a:t></a:t>
            </a:r>
            <a:r>
              <a:rPr lang="en-GB" dirty="0" err="1" smtClean="0"/>
              <a:t>K</a:t>
            </a:r>
            <a:r>
              <a:rPr lang="en-GB" baseline="-25000" dirty="0" err="1" smtClean="0"/>
              <a:t>S</a:t>
            </a:r>
            <a:r>
              <a:rPr lang="en-GB" dirty="0" err="1" smtClean="0"/>
              <a:t>pi</a:t>
            </a:r>
            <a:r>
              <a:rPr lang="en-GB" baseline="30000" dirty="0" smtClean="0"/>
              <a:t>+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These are direct CPV measurements.  "</a:t>
            </a:r>
            <a:r>
              <a:rPr lang="en-GB" i="1" dirty="0" smtClean="0">
                <a:solidFill>
                  <a:srgbClr val="FF0000"/>
                </a:solidFill>
              </a:rPr>
              <a:t>Binary test of the SM</a:t>
            </a:r>
            <a:r>
              <a:rPr lang="en-GB" dirty="0" smtClean="0"/>
              <a:t>"</a:t>
            </a:r>
          </a:p>
          <a:p>
            <a:r>
              <a:rPr lang="en-GB" dirty="0" smtClean="0"/>
              <a:t>The experimental community is slowly coming round to the fact that </a:t>
            </a:r>
            <a:r>
              <a:rPr lang="en-GB" dirty="0" err="1" smtClean="0"/>
              <a:t>hadronic</a:t>
            </a:r>
            <a:r>
              <a:rPr lang="en-GB" dirty="0" smtClean="0"/>
              <a:t> uncertainties are important.</a:t>
            </a:r>
          </a:p>
          <a:p>
            <a:r>
              <a:rPr lang="en-GB" dirty="0" smtClean="0"/>
              <a:t>We need to:</a:t>
            </a:r>
          </a:p>
          <a:p>
            <a:pPr lvl="1"/>
            <a:r>
              <a:rPr lang="en-GB" dirty="0" smtClean="0"/>
              <a:t>Do time-dependent measurements (indirect CPV is </a:t>
            </a:r>
            <a:r>
              <a:rPr lang="en-GB" dirty="0" err="1" smtClean="0"/>
              <a:t>clean[ish</a:t>
            </a:r>
            <a:r>
              <a:rPr lang="en-GB" dirty="0" smtClean="0"/>
              <a:t>])</a:t>
            </a:r>
          </a:p>
          <a:p>
            <a:pPr lvl="1"/>
            <a:r>
              <a:rPr lang="en-GB" dirty="0" smtClean="0"/>
              <a:t>Measure sets of channels to constrain </a:t>
            </a:r>
            <a:r>
              <a:rPr lang="en-GB" dirty="0" err="1" smtClean="0"/>
              <a:t>hadronic</a:t>
            </a:r>
            <a:r>
              <a:rPr lang="en-GB" dirty="0" smtClean="0"/>
              <a:t> uncertainties.</a:t>
            </a:r>
          </a:p>
          <a:p>
            <a:pPr lvl="1"/>
            <a:r>
              <a:rPr lang="en-GB" dirty="0" smtClean="0"/>
              <a:t>e.g. a long list of things to do here: D</a:t>
            </a:r>
            <a:r>
              <a:rPr lang="en-GB" baseline="30000" dirty="0" smtClean="0"/>
              <a:t>0</a:t>
            </a:r>
            <a:r>
              <a:rPr lang="en-US" dirty="0" smtClean="0">
                <a:sym typeface="Wingdings"/>
              </a:rPr>
              <a:t>π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, ...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Charm Mixing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Now assume 1ab</a:t>
            </a:r>
            <a:r>
              <a:rPr lang="en-GB" sz="2000" baseline="30000" dirty="0" smtClean="0"/>
              <a:t>−1</a:t>
            </a:r>
            <a:r>
              <a:rPr lang="en-GB" sz="2000" dirty="0" smtClean="0"/>
              <a:t> at ψ(3770).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Updated plots now available in the TDR.</a:t>
            </a:r>
          </a:p>
          <a:p>
            <a:r>
              <a:rPr lang="en-GB" sz="2000" dirty="0" err="1" smtClean="0"/>
              <a:t>K</a:t>
            </a:r>
            <a:r>
              <a:rPr lang="en-GB" sz="2000" baseline="-25000" dirty="0" err="1" smtClean="0"/>
              <a:t>S</a:t>
            </a:r>
            <a:r>
              <a:rPr lang="en-GB" sz="2000" dirty="0" err="1" smtClean="0"/>
              <a:t>hh</a:t>
            </a:r>
            <a:r>
              <a:rPr lang="en-GB" sz="2000" dirty="0" smtClean="0"/>
              <a:t> Dalitz plot contribution helps shrink overall syst. error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Brian Meadows</a:t>
            </a:r>
            <a:endParaRPr lang="en-GB" dirty="0"/>
          </a:p>
        </p:txBody>
      </p:sp>
      <p:pic>
        <p:nvPicPr>
          <p:cNvPr id="5" name="Picture 4" descr="superb_thresh_1a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22120" y="1568370"/>
            <a:ext cx="4106140" cy="4106140"/>
          </a:xfrm>
          <a:prstGeom prst="rect">
            <a:avLst/>
          </a:prstGeom>
        </p:spPr>
      </p:pic>
      <p:pic>
        <p:nvPicPr>
          <p:cNvPr id="6" name="Picture 5" descr="bab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43" y="1551361"/>
            <a:ext cx="4140157" cy="41401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6450" y="3867732"/>
            <a:ext cx="704850" cy="787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20850243">
            <a:off x="2932581" y="3399287"/>
            <a:ext cx="1808598" cy="442607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charm physics of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Many rare decays to explore:</a:t>
            </a:r>
          </a:p>
          <a:p>
            <a:pPr lvl="1"/>
            <a:r>
              <a:rPr lang="en-GB" dirty="0" smtClean="0"/>
              <a:t>Pretty good idea of how well we can measure a number of final states.</a:t>
            </a:r>
          </a:p>
          <a:p>
            <a:pPr lvl="1"/>
            <a:r>
              <a:rPr lang="en-GB" dirty="0" smtClean="0"/>
              <a:t>Need to look at multi-body states (i.e. amplitude analyses).</a:t>
            </a:r>
          </a:p>
          <a:p>
            <a:pPr lvl="2"/>
            <a:r>
              <a:rPr lang="en-GB" dirty="0" smtClean="0"/>
              <a:t>3 body modes should be explored in general: probably current configurations are good enough.</a:t>
            </a:r>
          </a:p>
          <a:p>
            <a:pPr lvl="2"/>
            <a:r>
              <a:rPr lang="en-GB" dirty="0" smtClean="0"/>
              <a:t>4 body states are a concern:</a:t>
            </a:r>
          </a:p>
          <a:p>
            <a:pPr lvl="3"/>
            <a:r>
              <a:rPr lang="en-GB" dirty="0" smtClean="0"/>
              <a:t>We expect that at charm threshold these will be problematic to reconstruct (based on discussion with CLEO-</a:t>
            </a:r>
            <a:r>
              <a:rPr lang="en-GB" dirty="0" err="1" smtClean="0"/>
              <a:t>c</a:t>
            </a:r>
            <a:r>
              <a:rPr lang="en-GB" dirty="0" smtClean="0"/>
              <a:t> and BES III collaborators).</a:t>
            </a:r>
          </a:p>
          <a:p>
            <a:pPr lvl="3"/>
            <a:r>
              <a:rPr lang="en-GB" dirty="0" smtClean="0"/>
              <a:t>Their solution was: 1T magnetic field, and remove detector X</a:t>
            </a:r>
            <a:r>
              <a:rPr lang="en-GB" baseline="-25000" dirty="0" smtClean="0"/>
              <a:t>0</a:t>
            </a:r>
            <a:r>
              <a:rPr lang="en-GB" dirty="0" smtClean="0"/>
              <a:t> at the centre of the detector.</a:t>
            </a:r>
          </a:p>
          <a:p>
            <a:pPr lvl="3"/>
            <a:r>
              <a:rPr lang="en-GB" dirty="0" smtClean="0"/>
              <a:t>Should be studied for the physics book.</a:t>
            </a:r>
          </a:p>
          <a:p>
            <a:pPr lvl="3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Higgs like boson discovered at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We should revisit old studies to see what we can learn about the Higgs:</a:t>
            </a:r>
          </a:p>
          <a:p>
            <a:pPr lvl="1"/>
            <a:r>
              <a:rPr lang="en-GB" sz="2000" dirty="0" smtClean="0"/>
              <a:t>We know it is relevant to NP dynamics in                        </a:t>
            </a:r>
            <a:r>
              <a:rPr lang="en-GB" sz="2000" dirty="0" smtClean="0"/>
              <a:t>decays</a:t>
            </a:r>
          </a:p>
          <a:p>
            <a:pPr lvl="1"/>
            <a:r>
              <a:rPr lang="en-GB" sz="2000" dirty="0" smtClean="0"/>
              <a:t>The Higgs mass pins down the EW sector pretty well (much better than the LEP plot): sin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θ</a:t>
            </a:r>
            <a:r>
              <a:rPr lang="en-GB" sz="2000" baseline="-25000" dirty="0" smtClean="0"/>
              <a:t>W</a:t>
            </a:r>
            <a:r>
              <a:rPr lang="en-GB" sz="2000" dirty="0" smtClean="0"/>
              <a:t> is now a NP search parameter.</a:t>
            </a:r>
            <a:endParaRPr lang="en-GB" sz="2000" dirty="0"/>
          </a:p>
        </p:txBody>
      </p:sp>
      <p:pic>
        <p:nvPicPr>
          <p:cNvPr id="4" name="Picture 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6166" y="1471700"/>
            <a:ext cx="1205695" cy="207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80771"/>
            <a:ext cx="1766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arXiv:1207.7214,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arXiv</a:t>
            </a:r>
            <a:r>
              <a:rPr lang="en-US" dirty="0" smtClean="0"/>
              <a:t>:</a:t>
            </a:r>
            <a:r>
              <a:rPr lang="en-US" dirty="0" smtClean="0"/>
              <a:t>1207.7235</a:t>
            </a:r>
            <a:endParaRPr lang="en-GB" dirty="0"/>
          </a:p>
        </p:txBody>
      </p:sp>
      <p:pic>
        <p:nvPicPr>
          <p:cNvPr id="6" name="Picture 5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42091" y="2443956"/>
            <a:ext cx="2814469" cy="4163872"/>
          </a:xfrm>
          <a:prstGeom prst="rect">
            <a:avLst/>
          </a:prstGeom>
        </p:spPr>
      </p:pic>
      <p:pic>
        <p:nvPicPr>
          <p:cNvPr id="7" name="Picture 6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02880" y="2547909"/>
            <a:ext cx="3571254" cy="3379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2120" y="6100276"/>
            <a:ext cx="209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</a:t>
            </a:r>
            <a:r>
              <a:rPr lang="en-GB" baseline="-25000" dirty="0" err="1" smtClean="0"/>
              <a:t>H</a:t>
            </a:r>
            <a:r>
              <a:rPr lang="en-GB" dirty="0" smtClean="0"/>
              <a:t> ~125-126 GeV/c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13" y="0"/>
            <a:ext cx="91397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1097"/>
            <a:ext cx="9144000" cy="683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Tau physics from a hadron machine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LHCb showed some nice preliminary results on </a:t>
            </a:r>
            <a:endParaRPr lang="en-GB" dirty="0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09288" y="2540178"/>
            <a:ext cx="4934712" cy="3722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6425" y="6211669"/>
            <a:ext cx="357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(personal opinion: Unfortunately LHCb succumbed to using </a:t>
            </a:r>
            <a:r>
              <a:rPr lang="en-GB" dirty="0" err="1" smtClean="0"/>
              <a:t>CLs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8" name="Picture 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734680" y="1173869"/>
            <a:ext cx="1164693" cy="307901"/>
          </a:xfrm>
          <a:prstGeom prst="rect">
            <a:avLst/>
          </a:prstGeom>
        </p:spPr>
      </p:pic>
      <p:pic>
        <p:nvPicPr>
          <p:cNvPr id="10" name="Picture 9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66811" y="1547438"/>
            <a:ext cx="6210377" cy="995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808" y="2659559"/>
            <a:ext cx="36364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2400" dirty="0" smtClean="0"/>
              <a:t> </a:t>
            </a:r>
            <a:r>
              <a:rPr lang="en-GB" sz="2000" dirty="0" smtClean="0"/>
              <a:t>3 times worse limit than the B Factories using 1fb-1 of data.</a:t>
            </a:r>
          </a:p>
          <a:p>
            <a:pPr>
              <a:buFont typeface="Arial"/>
              <a:buChar char="•"/>
            </a:pPr>
            <a:endParaRPr lang="en-GB" sz="2000" dirty="0" smtClean="0"/>
          </a:p>
          <a:p>
            <a:pPr>
              <a:buFont typeface="Arial"/>
              <a:buChar char="•"/>
            </a:pPr>
            <a:r>
              <a:rPr lang="en-GB" sz="2000" dirty="0" smtClean="0"/>
              <a:t> Background plays a role, so one has to take care extrapolating limits.</a:t>
            </a:r>
          </a:p>
          <a:p>
            <a:pPr>
              <a:buFont typeface="Arial"/>
              <a:buChar char="•"/>
            </a:pPr>
            <a:endParaRPr lang="en-GB" sz="2000" dirty="0" smtClean="0"/>
          </a:p>
          <a:p>
            <a:pPr>
              <a:buFont typeface="Arial"/>
              <a:buChar char="•"/>
            </a:pPr>
            <a:r>
              <a:rPr lang="en-GB" sz="2000" dirty="0" smtClean="0"/>
              <a:t> Expect some improvement in method when extrapolating beyond this level.</a:t>
            </a:r>
          </a:p>
          <a:p>
            <a:pPr>
              <a:buFont typeface="Arial"/>
              <a:buChar char="•"/>
            </a:pPr>
            <a:endParaRPr lang="en-GB" sz="2000" dirty="0" smtClean="0"/>
          </a:p>
          <a:p>
            <a:pPr>
              <a:buFont typeface="Arial"/>
              <a:buChar char="•"/>
            </a:pPr>
            <a:r>
              <a:rPr lang="en-GB" sz="2000" dirty="0" smtClean="0"/>
              <a:t> See  </a:t>
            </a:r>
            <a:r>
              <a:rPr lang="en-US" sz="2000" dirty="0" smtClean="0"/>
              <a:t>LHCb-CONF-2012-015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τ</a:t>
            </a:r>
            <a:r>
              <a:rPr lang="en-GB" dirty="0" smtClean="0"/>
              <a:t> LFV</a:t>
            </a:r>
            <a:endParaRPr lang="en-GB" dirty="0"/>
          </a:p>
        </p:txBody>
      </p:sp>
      <p:pic>
        <p:nvPicPr>
          <p:cNvPr id="4" name="Picture 3" descr="TauLFV_UL_SuperB_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581538"/>
            <a:ext cx="9030802" cy="473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3030" y="4541531"/>
            <a:ext cx="3128970" cy="1173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evaluate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39712" y="4539981"/>
            <a:ext cx="3310872" cy="1173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evaluate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Precision EW programme</a:t>
            </a:r>
            <a:endParaRPr lang="en-GB" dirty="0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2963" y="1051089"/>
            <a:ext cx="7518073" cy="5806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93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Mike </a:t>
            </a:r>
            <a:r>
              <a:rPr lang="en-GB" dirty="0" err="1" smtClean="0"/>
              <a:t>Roney</a:t>
            </a:r>
            <a:r>
              <a:rPr lang="en-GB" dirty="0" smtClean="0"/>
              <a:t>, ICHEP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949682"/>
            <a:ext cx="5642526" cy="4380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93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Mike </a:t>
            </a:r>
            <a:r>
              <a:rPr lang="en-GB" dirty="0" err="1" smtClean="0"/>
              <a:t>Roney</a:t>
            </a:r>
            <a:r>
              <a:rPr lang="en-GB" dirty="0" smtClean="0"/>
              <a:t>, ICHEP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21187" y="1520258"/>
            <a:ext cx="3322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we know the Higgs mass, reverse the precision EW constraint to predict weak angle running.</a:t>
            </a:r>
          </a:p>
          <a:p>
            <a:endParaRPr lang="en-GB" dirty="0" smtClean="0"/>
          </a:p>
          <a:p>
            <a:r>
              <a:rPr lang="en-GB" dirty="0" smtClean="0"/>
              <a:t>Measure this at the 4S to remove the need to worry about </a:t>
            </a:r>
            <a:r>
              <a:rPr lang="en-GB" dirty="0" err="1" smtClean="0"/>
              <a:t>hadronization</a:t>
            </a:r>
            <a:r>
              <a:rPr lang="en-GB" dirty="0" smtClean="0"/>
              <a:t> uncertainties.</a:t>
            </a:r>
          </a:p>
          <a:p>
            <a:endParaRPr lang="en-GB" dirty="0" smtClean="0"/>
          </a:p>
          <a:p>
            <a:r>
              <a:rPr lang="en-GB" dirty="0" smtClean="0"/>
              <a:t>Requires machine to have polarised electrons.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29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Golden Measurements: General</a:t>
            </a:r>
            <a:endParaRPr lang="en-GB" dirty="0"/>
          </a:p>
        </p:txBody>
      </p:sp>
      <p:pic>
        <p:nvPicPr>
          <p:cNvPr id="116" name="Picture 115" descr="gold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792" y="1194814"/>
            <a:ext cx="5614416" cy="516636"/>
          </a:xfrm>
          <a:prstGeom prst="rect">
            <a:avLst/>
          </a:prstGeom>
        </p:spPr>
      </p:pic>
      <p:sp useBgFill="1">
        <p:nvSpPr>
          <p:cNvPr id="112" name="TextBox 111"/>
          <p:cNvSpPr txBox="1"/>
          <p:nvPr/>
        </p:nvSpPr>
        <p:spPr>
          <a:xfrm>
            <a:off x="6309896" y="2510809"/>
            <a:ext cx="3005951" cy="412420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1100" dirty="0" smtClean="0"/>
              <a:t>Benefit from polarised </a:t>
            </a:r>
            <a:r>
              <a:rPr lang="en-GB" sz="1100" dirty="0" err="1" smtClean="0"/>
              <a:t>e</a:t>
            </a:r>
            <a:r>
              <a:rPr lang="en-GB" sz="1100" baseline="30000" dirty="0" smtClean="0"/>
              <a:t>−</a:t>
            </a:r>
            <a:r>
              <a:rPr lang="en-GB" sz="1100" dirty="0" smtClean="0"/>
              <a:t> beam</a:t>
            </a:r>
          </a:p>
          <a:p>
            <a:endParaRPr lang="en-GB" sz="1100" dirty="0" smtClean="0"/>
          </a:p>
          <a:p>
            <a:endParaRPr lang="en-GB" sz="800" dirty="0" smtClean="0"/>
          </a:p>
          <a:p>
            <a:r>
              <a:rPr lang="en-GB" sz="1100" dirty="0" smtClean="0"/>
              <a:t>very precise with improved detector</a:t>
            </a:r>
          </a:p>
          <a:p>
            <a:endParaRPr lang="en-GB" sz="400" dirty="0" smtClean="0"/>
          </a:p>
          <a:p>
            <a:r>
              <a:rPr lang="en-GB" sz="1100" dirty="0" smtClean="0"/>
              <a:t>Statistically limited: Angular analysis with &gt;75ab</a:t>
            </a:r>
            <a:r>
              <a:rPr lang="en-GB" sz="1100" baseline="30000" dirty="0" smtClean="0"/>
              <a:t>-1</a:t>
            </a:r>
            <a:endParaRPr lang="en-GB" sz="1100" dirty="0" smtClean="0"/>
          </a:p>
          <a:p>
            <a:endParaRPr lang="en-GB" sz="200" dirty="0" smtClean="0"/>
          </a:p>
          <a:p>
            <a:r>
              <a:rPr lang="en-GB" sz="1100" dirty="0" smtClean="0"/>
              <a:t>Right handed currents</a:t>
            </a:r>
          </a:p>
          <a:p>
            <a:endParaRPr lang="en-GB" sz="200" dirty="0" smtClean="0"/>
          </a:p>
          <a:p>
            <a:r>
              <a:rPr lang="en-GB" sz="1100" dirty="0" smtClean="0"/>
              <a:t>SuperB measures many more modes</a:t>
            </a:r>
          </a:p>
          <a:p>
            <a:endParaRPr lang="en-GB" sz="200" dirty="0" smtClean="0"/>
          </a:p>
          <a:p>
            <a:r>
              <a:rPr lang="en-GB" sz="1100" dirty="0" smtClean="0"/>
              <a:t>systematic error is main challenge</a:t>
            </a:r>
          </a:p>
          <a:p>
            <a:endParaRPr lang="en-GB" sz="200" dirty="0" smtClean="0"/>
          </a:p>
          <a:p>
            <a:r>
              <a:rPr lang="en-GB" sz="1100" dirty="0" smtClean="0"/>
              <a:t>control systematic error with data</a:t>
            </a:r>
          </a:p>
          <a:p>
            <a:endParaRPr lang="en-GB" sz="1400" dirty="0" smtClean="0"/>
          </a:p>
          <a:p>
            <a:r>
              <a:rPr lang="en-GB" sz="1100" dirty="0" smtClean="0"/>
              <a:t>SuperB measures </a:t>
            </a:r>
            <a:r>
              <a:rPr lang="en-GB" sz="1100" dirty="0" err="1" smtClean="0"/>
              <a:t>e</a:t>
            </a:r>
            <a:r>
              <a:rPr lang="en-GB" sz="1100" dirty="0" smtClean="0"/>
              <a:t> mode well, LHCb does </a:t>
            </a:r>
            <a:r>
              <a:rPr lang="en-GB" sz="1100" dirty="0" err="1" smtClean="0"/>
              <a:t>μ</a:t>
            </a:r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600" dirty="0" smtClean="0"/>
          </a:p>
          <a:p>
            <a:r>
              <a:rPr lang="en-GB" sz="1100" dirty="0" smtClean="0"/>
              <a:t>Clean NP search</a:t>
            </a:r>
          </a:p>
          <a:p>
            <a:endParaRPr lang="en-GB" sz="1400" dirty="0" smtClean="0"/>
          </a:p>
          <a:p>
            <a:r>
              <a:rPr lang="en-GB" sz="1100" dirty="0" smtClean="0"/>
              <a:t>Theoretically clean</a:t>
            </a:r>
          </a:p>
          <a:p>
            <a:r>
              <a:rPr lang="en-GB" sz="1100" dirty="0" err="1" smtClean="0"/>
              <a:t>b</a:t>
            </a:r>
            <a:r>
              <a:rPr lang="en-GB" sz="1100" dirty="0" smtClean="0"/>
              <a:t> fragmentation limits interpretation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This table concentrates on observables that </a:t>
            </a:r>
            <a:r>
              <a:rPr lang="en-GB" sz="1200" dirty="0" err="1" smtClean="0">
                <a:solidFill>
                  <a:srgbClr val="FF0000"/>
                </a:solidFill>
              </a:rPr>
              <a:t>SFFs</a:t>
            </a:r>
            <a:r>
              <a:rPr lang="en-GB" sz="1200" dirty="0" smtClean="0">
                <a:solidFill>
                  <a:srgbClr val="FF0000"/>
                </a:solidFill>
              </a:rPr>
              <a:t> can measure, with a few of the prime examples from </a:t>
            </a:r>
            <a:r>
              <a:rPr lang="en-GB" sz="1200" dirty="0" err="1" smtClean="0">
                <a:solidFill>
                  <a:srgbClr val="FF0000"/>
                </a:solidFill>
              </a:rPr>
              <a:t>hadron</a:t>
            </a:r>
            <a:r>
              <a:rPr lang="en-GB" sz="1200" dirty="0" smtClean="0">
                <a:solidFill>
                  <a:srgbClr val="FF0000"/>
                </a:solidFill>
              </a:rPr>
              <a:t> experiments to highlight that there are many things that need to be measured well.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45494" y="1941095"/>
            <a:ext cx="6441497" cy="4696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58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Golden Measurements: CKM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Comparison of relative benefits of SuperB (75ab</a:t>
            </a:r>
            <a:r>
              <a:rPr lang="en-GB" baseline="30000" dirty="0" smtClean="0"/>
              <a:t>-1</a:t>
            </a:r>
            <a:r>
              <a:rPr lang="en-GB" dirty="0" smtClean="0"/>
              <a:t>) vs. existing measurements and LHCb (5fb</a:t>
            </a:r>
            <a:r>
              <a:rPr lang="en-GB" baseline="30000" dirty="0" smtClean="0"/>
              <a:t>-1</a:t>
            </a:r>
            <a:r>
              <a:rPr lang="en-GB" dirty="0" smtClean="0"/>
              <a:t>) and the LHCb upgrade (50fb</a:t>
            </a:r>
            <a:r>
              <a:rPr lang="en-GB" baseline="30000" dirty="0" smtClean="0"/>
              <a:t>-1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08908" y="2931106"/>
            <a:ext cx="1835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LHCb can only use </a:t>
            </a:r>
            <a:r>
              <a:rPr lang="en-GB" sz="1200" dirty="0" err="1" smtClean="0"/>
              <a:t>ρπ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err="1" smtClean="0"/>
              <a:t>βtheory</a:t>
            </a:r>
            <a:r>
              <a:rPr lang="en-GB" sz="1200" dirty="0" smtClean="0"/>
              <a:t> error </a:t>
            </a:r>
            <a:r>
              <a:rPr lang="en-GB" sz="1200" dirty="0" err="1" smtClean="0"/>
              <a:t>B</a:t>
            </a:r>
            <a:r>
              <a:rPr lang="en-GB" sz="1200" baseline="-25000" dirty="0" err="1" smtClean="0"/>
              <a:t>d</a:t>
            </a:r>
            <a:endParaRPr lang="en-GB" sz="1200" baseline="-25000" dirty="0" smtClean="0"/>
          </a:p>
          <a:p>
            <a:r>
              <a:rPr lang="en-GB" sz="1200" dirty="0" err="1" smtClean="0"/>
              <a:t>βtheory</a:t>
            </a:r>
            <a:r>
              <a:rPr lang="en-GB" sz="1200" dirty="0" smtClean="0"/>
              <a:t> error B</a:t>
            </a:r>
            <a:r>
              <a:rPr lang="en-GB" sz="1200" baseline="-25000" dirty="0" smtClean="0"/>
              <a:t>s</a:t>
            </a:r>
          </a:p>
          <a:p>
            <a:endParaRPr lang="en-GB" sz="1200" baseline="-25000" dirty="0" smtClean="0"/>
          </a:p>
          <a:p>
            <a:endParaRPr lang="en-GB" sz="1200" baseline="-25000" dirty="0" smtClean="0"/>
          </a:p>
          <a:p>
            <a:r>
              <a:rPr lang="en-GB" sz="1200" dirty="0" smtClean="0"/>
              <a:t>Need an e</a:t>
            </a:r>
            <a:r>
              <a:rPr lang="en-GB" sz="1200" baseline="30000" dirty="0" smtClean="0"/>
              <a:t>+</a:t>
            </a:r>
            <a:r>
              <a:rPr lang="en-GB" sz="1200" dirty="0" smtClean="0"/>
              <a:t>e</a:t>
            </a:r>
            <a:r>
              <a:rPr lang="en-GB" sz="1200" baseline="30000" dirty="0" smtClean="0"/>
              <a:t>−</a:t>
            </a:r>
            <a:r>
              <a:rPr lang="en-GB" sz="1200" dirty="0" smtClean="0"/>
              <a:t> environment to do a precision measurement using semi-</a:t>
            </a:r>
            <a:r>
              <a:rPr lang="en-GB" sz="1200" dirty="0" err="1" smtClean="0"/>
              <a:t>leptonic</a:t>
            </a:r>
            <a:r>
              <a:rPr lang="en-GB" sz="1200" dirty="0" smtClean="0"/>
              <a:t> B decays.</a:t>
            </a:r>
            <a:endParaRPr lang="en-GB" sz="1200" dirty="0"/>
          </a:p>
        </p:txBody>
      </p:sp>
      <p:pic>
        <p:nvPicPr>
          <p:cNvPr id="90" name="Picture 89" descr="gold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294" y="2506135"/>
            <a:ext cx="6388657" cy="2329350"/>
          </a:xfrm>
          <a:prstGeom prst="rect">
            <a:avLst/>
          </a:prstGeom>
        </p:spPr>
      </p:pic>
      <p:pic>
        <p:nvPicPr>
          <p:cNvPr id="94" name="Picture 93" descr="gold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92" y="5072550"/>
            <a:ext cx="5614416" cy="51663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This table concentrates on observables that </a:t>
            </a:r>
            <a:r>
              <a:rPr lang="en-GB" sz="1200" dirty="0" err="1" smtClean="0">
                <a:solidFill>
                  <a:srgbClr val="FF0000"/>
                </a:solidFill>
              </a:rPr>
              <a:t>SFFs</a:t>
            </a:r>
            <a:r>
              <a:rPr lang="en-GB" sz="1200" dirty="0" smtClean="0">
                <a:solidFill>
                  <a:srgbClr val="FF0000"/>
                </a:solidFill>
              </a:rPr>
              <a:t> can measure, with a few of the prime examples from </a:t>
            </a:r>
            <a:r>
              <a:rPr lang="en-GB" sz="1200" dirty="0" err="1" smtClean="0">
                <a:solidFill>
                  <a:srgbClr val="FF0000"/>
                </a:solidFill>
              </a:rPr>
              <a:t>hadron</a:t>
            </a:r>
            <a:r>
              <a:rPr lang="en-GB" sz="1200" dirty="0" smtClean="0">
                <a:solidFill>
                  <a:srgbClr val="FF0000"/>
                </a:solidFill>
              </a:rPr>
              <a:t> experiments to highlight that there are many things that need to be measured well.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TDR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European Strategy Group documentation consolidated our previous work.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Largely re-used this text for the TDR physics overview.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Charm mixing potential updated for 1ab</a:t>
            </a:r>
            <a:r>
              <a:rPr lang="en-GB" baseline="30000" dirty="0" smtClean="0"/>
              <a:t>−1</a:t>
            </a:r>
            <a:r>
              <a:rPr lang="en-GB" dirty="0" smtClean="0"/>
              <a:t> at threshold.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 good snapshot of where we are today, and refers back to other documents that we have written in the past few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Updating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complementarity</a:t>
            </a:r>
            <a:r>
              <a:rPr lang="en-GB" dirty="0" smtClean="0"/>
              <a:t> of SuperB with other experiments assumes experimental sensitivities as stated at a given point in time.</a:t>
            </a:r>
          </a:p>
          <a:p>
            <a:pPr lvl="1"/>
            <a:r>
              <a:rPr lang="en-GB" dirty="0" smtClean="0"/>
              <a:t>We know a lot more about the potential of some of the complementary experiments now that we did last year.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After both ICHEP and the CKM workshop we expect that there will be a number of results that will need updating for our standard speaker material.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We will systematically update these expectations post-CKM.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ESG 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 A number of people helped prepare a brief summary of the programme: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Brian Meadows also contributed to this, but is acknowledged by his request so as not to interfere with his sabbatical this year.</a:t>
            </a:r>
            <a:endParaRPr lang="en-GB" dirty="0"/>
          </a:p>
        </p:txBody>
      </p:sp>
      <p:pic>
        <p:nvPicPr>
          <p:cNvPr id="5" name="Picture 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55" y="1936176"/>
            <a:ext cx="5279091" cy="366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December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plan to have a physics workshop at the December meeting.</a:t>
            </a:r>
          </a:p>
          <a:p>
            <a:pPr lvl="1"/>
            <a:r>
              <a:rPr lang="en-GB" dirty="0" smtClean="0"/>
              <a:t>Details to be discussed over the next few days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Plan to follow the same format as the December 2011 meeting.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Will start to discuss the physics book timeline, once we have the approved schedule of the project in hand.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Will also take stock of areas that we have not thought much about: (e.g. multi-body charm decays at threshold and the 4S).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ESG 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 A number of people helped prepare a brief summary of the programme: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Brian Meadows also contributed to this, but is acknowledged by his request so as not to interfere with his sabbatical this year.</a:t>
            </a:r>
            <a:endParaRPr lang="en-GB" dirty="0"/>
          </a:p>
        </p:txBody>
      </p:sp>
      <p:pic>
        <p:nvPicPr>
          <p:cNvPr id="5" name="Picture 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55" y="1936176"/>
            <a:ext cx="5279091" cy="3669106"/>
          </a:xfrm>
          <a:prstGeom prst="rect">
            <a:avLst/>
          </a:prstGeom>
        </p:spPr>
      </p:pic>
      <p:sp useBgFill="1">
        <p:nvSpPr>
          <p:cNvPr id="6" name="TextBox 5"/>
          <p:cNvSpPr txBox="1"/>
          <p:nvPr/>
        </p:nvSpPr>
        <p:spPr>
          <a:xfrm rot="20479846">
            <a:off x="442814" y="3005855"/>
            <a:ext cx="8258371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Many thanks for help from the contributors and comments from the community!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11th July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Bevan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D07-171E-6149-AE88-AF798071048D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4968" y="365241"/>
            <a:ext cx="8391024" cy="6223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009" y="217454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246" y="271182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925" y="438087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402" y="489890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878" y="589803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3255" y="2116815"/>
            <a:ext cx="114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S-</a:t>
            </a:r>
            <a:r>
              <a:rPr lang="en-GB" dirty="0" err="1" smtClean="0">
                <a:solidFill>
                  <a:srgbClr val="008000"/>
                </a:solidFill>
              </a:rPr>
              <a:t>Bfactory</a:t>
            </a:r>
            <a:endParaRPr lang="en-GB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11th July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Bevan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D07-171E-6149-AE88-AF798071048D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4968" y="365241"/>
            <a:ext cx="8391024" cy="6223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009" y="217454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246" y="271182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925" y="438087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402" y="489890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878" y="589803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3255" y="2116815"/>
            <a:ext cx="114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S-</a:t>
            </a:r>
            <a:r>
              <a:rPr lang="en-GB" dirty="0" err="1" smtClean="0">
                <a:solidFill>
                  <a:srgbClr val="008000"/>
                </a:solidFill>
              </a:rPr>
              <a:t>Bfactory</a:t>
            </a:r>
            <a:endParaRPr lang="en-GB" dirty="0">
              <a:solidFill>
                <a:srgbClr val="008000"/>
              </a:solidFill>
            </a:endParaRPr>
          </a:p>
        </p:txBody>
      </p:sp>
      <p:sp useBgFill="1">
        <p:nvSpPr>
          <p:cNvPr id="15" name="TextBox 14"/>
          <p:cNvSpPr txBox="1"/>
          <p:nvPr/>
        </p:nvSpPr>
        <p:spPr>
          <a:xfrm>
            <a:off x="1532016" y="1659285"/>
            <a:ext cx="6079967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My interpretation:</a:t>
            </a:r>
          </a:p>
          <a:p>
            <a:pPr algn="ctr"/>
            <a:endParaRPr lang="en-GB" sz="3200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dirty="0" err="1" smtClean="0">
                <a:solidFill>
                  <a:srgbClr val="FF0000"/>
                </a:solidFill>
              </a:rPr>
              <a:t>Complementarity</a:t>
            </a:r>
            <a:r>
              <a:rPr lang="en-GB" sz="3200" dirty="0" smtClean="0">
                <a:solidFill>
                  <a:srgbClr val="FF0000"/>
                </a:solidFill>
              </a:rPr>
              <a:t> between </a:t>
            </a:r>
            <a:r>
              <a:rPr lang="en-GB" sz="3200" dirty="0" err="1" smtClean="0">
                <a:solidFill>
                  <a:srgbClr val="FF0000"/>
                </a:solidFill>
              </a:rPr>
              <a:t>hadron</a:t>
            </a:r>
            <a:r>
              <a:rPr lang="en-GB" sz="3200" dirty="0" smtClean="0">
                <a:solidFill>
                  <a:srgbClr val="FF0000"/>
                </a:solidFill>
              </a:rPr>
              <a:t>, e+e- and </a:t>
            </a:r>
            <a:r>
              <a:rPr lang="en-GB" sz="3200" dirty="0" err="1" smtClean="0">
                <a:solidFill>
                  <a:srgbClr val="FF0000"/>
                </a:solidFill>
              </a:rPr>
              <a:t>kaon</a:t>
            </a:r>
            <a:r>
              <a:rPr lang="en-GB" sz="3200" dirty="0" smtClean="0">
                <a:solidFill>
                  <a:srgbClr val="FF0000"/>
                </a:solidFill>
              </a:rPr>
              <a:t> experiments.</a:t>
            </a:r>
          </a:p>
          <a:p>
            <a:pPr algn="ctr"/>
            <a:endParaRPr lang="en-GB" sz="3200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To cover all eventualities, we need all areas supported.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4756"/>
            <a:ext cx="9144000" cy="6848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27" y="236698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804" y="440527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282" y="494254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002" y="547982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482" y="601710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1363" y="506300"/>
            <a:ext cx="7801274" cy="5845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5151"/>
            <a:ext cx="1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Antonio </a:t>
            </a:r>
            <a:r>
              <a:rPr lang="en-GB" dirty="0" err="1" smtClean="0"/>
              <a:t>Masiero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8552" y="531111"/>
            <a:ext cx="7953427" cy="5883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5151"/>
            <a:ext cx="1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Antonio </a:t>
            </a:r>
            <a:r>
              <a:rPr lang="en-GB" dirty="0" err="1" smtClean="0"/>
              <a:t>Masiero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1296</Words>
  <Application>Microsoft Macintosh PowerPoint</Application>
  <PresentationFormat>On-screen Show (4:3)</PresentationFormat>
  <Paragraphs>225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Physics Progress and Plans  Adrian Bevan</vt:lpstr>
      <vt:lpstr>Higgs like boson discovered at CERN</vt:lpstr>
      <vt:lpstr>ESG Contribution</vt:lpstr>
      <vt:lpstr>ESG Contribution</vt:lpstr>
      <vt:lpstr>Slide 5</vt:lpstr>
      <vt:lpstr>Slide 6</vt:lpstr>
      <vt:lpstr>Slide 7</vt:lpstr>
      <vt:lpstr>Slide 8</vt:lpstr>
      <vt:lpstr>Slide 9</vt:lpstr>
      <vt:lpstr>Slide 10</vt:lpstr>
      <vt:lpstr>BD*τν</vt:lpstr>
      <vt:lpstr>Bτν, μν</vt:lpstr>
      <vt:lpstr>T Violation</vt:lpstr>
      <vt:lpstr>T Violation</vt:lpstr>
      <vt:lpstr>Slide 15</vt:lpstr>
      <vt:lpstr>Slide 16</vt:lpstr>
      <vt:lpstr>Charm Mixing Update</vt:lpstr>
      <vt:lpstr>Other charm physics of interest</vt:lpstr>
      <vt:lpstr>Slide 19</vt:lpstr>
      <vt:lpstr>Slide 20</vt:lpstr>
      <vt:lpstr>Slide 21</vt:lpstr>
      <vt:lpstr>Tau physics from a hadron machine</vt:lpstr>
      <vt:lpstr>τ LFV</vt:lpstr>
      <vt:lpstr>Precision EW programme</vt:lpstr>
      <vt:lpstr>Slide 25</vt:lpstr>
      <vt:lpstr>Golden Measurements: General</vt:lpstr>
      <vt:lpstr>Golden Measurements: CKM</vt:lpstr>
      <vt:lpstr>TDR</vt:lpstr>
      <vt:lpstr>Updating comparisons</vt:lpstr>
      <vt:lpstr>December Meeting</vt:lpstr>
    </vt:vector>
  </TitlesOfParts>
  <Company>Queen Mary University of London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Bevan</dc:creator>
  <cp:lastModifiedBy>Adrian Bevan</cp:lastModifiedBy>
  <cp:revision>43</cp:revision>
  <cp:lastPrinted>2012-03-20T21:12:01Z</cp:lastPrinted>
  <dcterms:created xsi:type="dcterms:W3CDTF">2012-09-18T08:01:16Z</dcterms:created>
  <dcterms:modified xsi:type="dcterms:W3CDTF">2012-09-18T08:06:48Z</dcterms:modified>
</cp:coreProperties>
</file>