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5" r:id="rId2"/>
    <p:sldId id="376" r:id="rId3"/>
    <p:sldId id="375" r:id="rId4"/>
    <p:sldId id="371" r:id="rId5"/>
    <p:sldId id="374" r:id="rId6"/>
    <p:sldId id="372" r:id="rId7"/>
    <p:sldId id="327" r:id="rId8"/>
    <p:sldId id="373" r:id="rId9"/>
    <p:sldId id="352" r:id="rId10"/>
    <p:sldId id="353" r:id="rId11"/>
    <p:sldId id="354" r:id="rId12"/>
    <p:sldId id="343" r:id="rId13"/>
    <p:sldId id="350" r:id="rId14"/>
    <p:sldId id="329" r:id="rId15"/>
    <p:sldId id="341" r:id="rId16"/>
    <p:sldId id="351" r:id="rId17"/>
    <p:sldId id="283" r:id="rId18"/>
    <p:sldId id="369" r:id="rId19"/>
    <p:sldId id="29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3943" autoAdjust="0"/>
  </p:normalViewPr>
  <p:slideViewPr>
    <p:cSldViewPr>
      <p:cViewPr>
        <p:scale>
          <a:sx n="100" d="100"/>
          <a:sy n="100" d="100"/>
        </p:scale>
        <p:origin x="-230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D7FE-48D6-4811-9C2B-49D382F6F426}" type="datetimeFigureOut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E5007-CDA5-423D-A359-7DDADCDD23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9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AB82-20D6-4BA5-8F8C-D236C9E10264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3661-6F46-474F-B94F-B125390B6A7E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FFAE-A39C-47AF-90AC-9121268369D9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DA64F-54F1-4C2E-B2CF-94A335430134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8CF2B-161E-4037-B0A1-B67171CDD93C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DBA7-FFDF-4D04-918E-86C91646D44A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1AB3-AF36-47D3-A81C-6F59BF04AA2A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4BE2-4361-48F7-9560-7F6482455E6C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E06BD-A4D7-4E58-8E7F-C3821122EBE6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452B-6A51-4D36-95AF-BBFD958A8D16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24B08-F9D7-41EE-8055-6AF0D30F4053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64B9-0155-4D63-8C61-76C7639FB6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98" y="0"/>
            <a:ext cx="8804498" cy="1296144"/>
          </a:xfrm>
        </p:spPr>
        <p:txBody>
          <a:bodyPr>
            <a:normAutofit/>
          </a:bodyPr>
          <a:lstStyle/>
          <a:p>
            <a:r>
              <a:rPr lang="en-US" dirty="0" smtClean="0"/>
              <a:t>DET. Integration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1998" y="876919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Inner detector envelope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Radial clearances.</a:t>
            </a:r>
            <a:endParaRPr lang="en-US" sz="32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Longitude </a:t>
            </a:r>
            <a:r>
              <a:rPr lang="en-US" sz="3200" dirty="0" smtClean="0"/>
              <a:t>clearances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Cable distribution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inner detectors.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/>
              <a:t>Conclusions.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6864" cy="7920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Supporting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detectors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35039"/>
            <a:ext cx="150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Backward end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09287" y="6340678"/>
            <a:ext cx="417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EXTERNAL REMOVABLE SHIELDING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88024" y="4653136"/>
            <a:ext cx="2322021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3" y="994232"/>
            <a:ext cx="7962847" cy="52420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635896" y="5157192"/>
            <a:ext cx="1008112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48064" y="994232"/>
            <a:ext cx="2016224" cy="137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4820085" y="1615849"/>
            <a:ext cx="3064283" cy="36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84368" y="1615848"/>
            <a:ext cx="1156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QUADRANT REMOVABLE SHIELDING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86732" y="116632"/>
            <a:ext cx="2036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Stationary shielding with groove for cable passage for the read-out DCH and BCAL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19672" y="4755781"/>
            <a:ext cx="111663" cy="1584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34058" y="6278074"/>
            <a:ext cx="231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Bcal</a:t>
            </a:r>
            <a:r>
              <a:rPr lang="en-US" dirty="0" smtClean="0"/>
              <a:t> support extension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6864" cy="79208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Supporting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detectors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535039"/>
            <a:ext cx="150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Backward end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10045" y="350373"/>
            <a:ext cx="20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shielding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6340678"/>
            <a:ext cx="417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EXTERNAL REMOVABLE SHIELDING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88024" y="4653136"/>
            <a:ext cx="2322021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3" y="994232"/>
            <a:ext cx="7962847" cy="52420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339752" y="5157192"/>
            <a:ext cx="1296144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36096" y="719705"/>
            <a:ext cx="2088232" cy="549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 flipV="1">
            <a:off x="4820085" y="1615849"/>
            <a:ext cx="3064283" cy="369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84368" y="1615848"/>
            <a:ext cx="11565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QUADRANT REMOVABLE SHIELDING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40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2928" y="83671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DCH Backward services can be distribute uniformly around the DIRCH tube (radius 1630mm) The clearance between the BCAL and the DIRCH is 65mm but we need to have a supporting structure for it.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The scenario could be slots uniformly distribute of 30mm time 12 places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The slots are continuing thru the shielding. 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In order to have access to DCH we have to dismount the shielding and remove BCAL.</a:t>
            </a:r>
            <a:r>
              <a:rPr lang="en-US" sz="2000" dirty="0"/>
              <a:t> </a:t>
            </a:r>
            <a:r>
              <a:rPr lang="en-US" sz="2000" dirty="0" smtClean="0"/>
              <a:t>This implies cable protection like Cable Channel connected to the DIRCH</a:t>
            </a:r>
          </a:p>
          <a:p>
            <a:pPr marL="457200" indent="-457200">
              <a:buAutoNum type="arabicParenR"/>
            </a:pPr>
            <a:endParaRPr lang="en-US" sz="2000" dirty="0"/>
          </a:p>
          <a:p>
            <a:r>
              <a:rPr lang="en-US" sz="2000" dirty="0" smtClean="0"/>
              <a:t>Service of BCAL can go on the inner tube of the DIRCH. </a:t>
            </a:r>
          </a:p>
          <a:p>
            <a:r>
              <a:rPr lang="en-US" sz="2000" dirty="0" smtClean="0"/>
              <a:t>Otherwise going at lower radius on top of the Shielding can make the access operations very difficult. We have to remove al the service of BCAL to remove it.</a:t>
            </a:r>
          </a:p>
          <a:p>
            <a:r>
              <a:rPr lang="en-US" sz="2000" dirty="0" smtClean="0"/>
              <a:t>The BCAL services must be disconnected  at the BCAL END.</a:t>
            </a:r>
          </a:p>
        </p:txBody>
      </p:sp>
    </p:spTree>
    <p:extLst>
      <p:ext uri="{BB962C8B-B14F-4D97-AF65-F5344CB8AC3E}">
        <p14:creationId xmlns:p14="http://schemas.microsoft.com/office/powerpoint/2010/main" val="814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"/>
          <a:stretch/>
        </p:blipFill>
        <p:spPr>
          <a:xfrm>
            <a:off x="683568" y="0"/>
            <a:ext cx="7898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803201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DCH longitudinal envelope z=-1310,z=1750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DCH diameter envelope 540mm ; – 1610mm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FTOF needs to reduce his outer diameter to the DCH outer diameter (1610mm) to fit inside the DIRCH. Inner diameter 900mm</a:t>
            </a:r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Zmax</a:t>
            </a:r>
            <a:r>
              <a:rPr lang="en-US" sz="2800" dirty="0" smtClean="0"/>
              <a:t> 1801 of FTOF)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Tungsten shielding inner diameter 440mm outer diameter 530mm</a:t>
            </a:r>
          </a:p>
        </p:txBody>
      </p:sp>
    </p:spTree>
    <p:extLst>
      <p:ext uri="{BB962C8B-B14F-4D97-AF65-F5344CB8AC3E}">
        <p14:creationId xmlns:p14="http://schemas.microsoft.com/office/powerpoint/2010/main" val="12241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Mechanical</a:t>
            </a:r>
            <a:r>
              <a:rPr lang="en-US" sz="2000" dirty="0" smtClean="0"/>
              <a:t> Envelope and mass of the </a:t>
            </a:r>
            <a:r>
              <a:rPr lang="en-US" sz="2000" dirty="0" err="1" smtClean="0"/>
              <a:t>SuperB</a:t>
            </a:r>
            <a:r>
              <a:rPr lang="en-US" sz="2000" dirty="0" smtClean="0"/>
              <a:t> inner detectors after meeting </a:t>
            </a:r>
            <a:br>
              <a:rPr lang="en-US" sz="2000" dirty="0" smtClean="0"/>
            </a:br>
            <a:r>
              <a:rPr lang="en-US" sz="1200" dirty="0" smtClean="0"/>
              <a:t>23-july 2012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848778"/>
              </p:ext>
            </p:extLst>
          </p:nvPr>
        </p:nvGraphicFramePr>
        <p:xfrm>
          <a:off x="323528" y="692696"/>
          <a:ext cx="8633669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Worksheet" r:id="rId3" imgW="10201300" imgH="6296130" progId="Excel.Sheet.12">
                  <p:embed/>
                </p:oleObj>
              </mc:Choice>
              <mc:Fallback>
                <p:oleObj name="Worksheet" r:id="rId3" imgW="10201300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692696"/>
                        <a:ext cx="8633669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4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865887" cy="4032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6236" y="223909"/>
            <a:ext cx="44001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access to the FTOF and Forward end of DCH.</a:t>
            </a:r>
          </a:p>
          <a:p>
            <a:r>
              <a:rPr lang="en-US" dirty="0" smtClean="0"/>
              <a:t>Forward calorimeter access removing partially the forward support of the tungsten shielding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5"/>
          <a:stretch/>
        </p:blipFill>
        <p:spPr>
          <a:xfrm>
            <a:off x="4548608" y="2708920"/>
            <a:ext cx="4590431" cy="39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3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1E93-CB22-4B48-B101-E4FBDA1E36BC}" type="datetime1">
              <a:rPr lang="en-US" smtClean="0"/>
              <a:pPr/>
              <a:t>9/21/2012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564"/>
            <a:ext cx="9144000" cy="461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BAB82-20D6-4BA5-8F8C-D236C9E10264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Advice on Magnet forces acting on Babar and </a:t>
            </a:r>
            <a:r>
              <a:rPr lang="en-US" sz="2800" dirty="0" err="1"/>
              <a:t>SuperB</a:t>
            </a:r>
            <a:r>
              <a:rPr lang="en-US" sz="2800" dirty="0"/>
              <a:t> components.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In particular analyzing the new proposed of the forward door and the backward new shielding iron on the Strong tube of the DIRC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We need a support to analyzed the magnetic forces giving the right input to the analysts.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We need to setup the material distribution for that purpose.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729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8568952" cy="7474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08F0-2A02-4A1A-B1D5-42CAFB5CE3D4}" type="datetime1">
              <a:rPr lang="en-US" smtClean="0"/>
              <a:pPr/>
              <a:t>9/21/2012</a:t>
            </a:fld>
            <a:endParaRPr 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31938" y="1944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6712"/>
            <a:ext cx="9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2800" dirty="0" smtClean="0"/>
              <a:t>This at the moment is the proposed configuration of </a:t>
            </a:r>
            <a:r>
              <a:rPr lang="en-US" sz="2800" dirty="0" err="1" smtClean="0"/>
              <a:t>SuperB</a:t>
            </a:r>
            <a:r>
              <a:rPr lang="en-US" sz="2800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We would like to get advices and approval from the </a:t>
            </a:r>
            <a:r>
              <a:rPr lang="en-US" sz="2800" dirty="0" err="1" smtClean="0"/>
              <a:t>superB</a:t>
            </a:r>
            <a:r>
              <a:rPr lang="en-US" sz="2800" dirty="0" smtClean="0"/>
              <a:t> community on the proposed scheme before going in developing detailed mechanical model.</a:t>
            </a:r>
          </a:p>
        </p:txBody>
      </p:sp>
    </p:spTree>
    <p:extLst>
      <p:ext uri="{BB962C8B-B14F-4D97-AF65-F5344CB8AC3E}">
        <p14:creationId xmlns:p14="http://schemas.microsoft.com/office/powerpoint/2010/main" val="34917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" y="781497"/>
            <a:ext cx="9037202" cy="6093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98" y="0"/>
            <a:ext cx="8804498" cy="980728"/>
          </a:xfrm>
        </p:spPr>
        <p:txBody>
          <a:bodyPr>
            <a:normAutofit/>
          </a:bodyPr>
          <a:lstStyle/>
          <a:p>
            <a:r>
              <a:rPr lang="en-US" dirty="0" smtClean="0"/>
              <a:t>Mew </a:t>
            </a:r>
            <a:r>
              <a:rPr lang="en-US" dirty="0" err="1" smtClean="0"/>
              <a:t>SuperB</a:t>
            </a:r>
            <a:r>
              <a:rPr lang="en-US" dirty="0" smtClean="0"/>
              <a:t> Ref.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98" y="0"/>
            <a:ext cx="8804498" cy="1052736"/>
          </a:xfrm>
        </p:spPr>
        <p:txBody>
          <a:bodyPr>
            <a:normAutofit/>
          </a:bodyPr>
          <a:lstStyle/>
          <a:p>
            <a:r>
              <a:rPr lang="en-US" dirty="0" smtClean="0"/>
              <a:t>Inner </a:t>
            </a:r>
            <a:r>
              <a:rPr lang="en-US" dirty="0"/>
              <a:t>detector </a:t>
            </a:r>
            <a:r>
              <a:rPr lang="en-US" dirty="0" smtClean="0"/>
              <a:t>envelopes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124744"/>
            <a:ext cx="88924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smtClean="0"/>
              <a:t>tungsten shielding </a:t>
            </a:r>
            <a:r>
              <a:rPr lang="en-US" sz="2800" dirty="0" smtClean="0"/>
              <a:t>thickness has increased to 45mm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The inner radius of </a:t>
            </a:r>
            <a:r>
              <a:rPr lang="en-US" sz="2800" dirty="0"/>
              <a:t>the </a:t>
            </a:r>
            <a:r>
              <a:rPr lang="en-US" sz="2800" dirty="0" smtClean="0"/>
              <a:t>tungsten shielding is </a:t>
            </a:r>
            <a:r>
              <a:rPr lang="en-US" sz="2800" dirty="0" smtClean="0"/>
              <a:t>now </a:t>
            </a:r>
            <a:r>
              <a:rPr lang="en-US" sz="2800" dirty="0" smtClean="0"/>
              <a:t>5mm larger. (requested by SVT)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final dimensions are: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Inner diameter 440mm outer diameter 530mm.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We Leave </a:t>
            </a:r>
            <a:r>
              <a:rPr lang="en-US" sz="2800" dirty="0" smtClean="0"/>
              <a:t>5mm radially of clearance between the DCH and the shielding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The inner diameter of the DCH is 540mm.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Survey was made and inspection was made after the meeting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08720"/>
            <a:ext cx="4013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Forward calorimeter service envelope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Wire chamber supports.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DIRCH inner tube measurements.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t="754" r="5799"/>
          <a:stretch/>
        </p:blipFill>
        <p:spPr>
          <a:xfrm>
            <a:off x="0" y="1832050"/>
            <a:ext cx="6425446" cy="3859088"/>
          </a:xfrm>
          <a:prstGeom prst="rect">
            <a:avLst/>
          </a:prstGeom>
        </p:spPr>
      </p:pic>
      <p:pic>
        <p:nvPicPr>
          <p:cNvPr id="2050" name="Picture 2" descr="P:\Foto Slac luglio 2012\Foto babar\DSCN09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2" t="18255" r="33636"/>
          <a:stretch/>
        </p:blipFill>
        <p:spPr bwMode="auto">
          <a:xfrm>
            <a:off x="6292857" y="2348880"/>
            <a:ext cx="2868340" cy="37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80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Survey was made and inspection was made after the meeting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r="4465"/>
          <a:stretch/>
        </p:blipFill>
        <p:spPr>
          <a:xfrm>
            <a:off x="395536" y="836712"/>
            <a:ext cx="6004148" cy="558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Survey was made and inspection was made after the meeting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13453"/>
            <a:ext cx="274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Wire chamber supports</a:t>
            </a:r>
          </a:p>
        </p:txBody>
      </p:sp>
      <p:pic>
        <p:nvPicPr>
          <p:cNvPr id="3074" name="Picture 2" descr="P:\Foto Slac luglio 2012\Foto babar\DSCN09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20833" b="25437"/>
          <a:stretch/>
        </p:blipFill>
        <p:spPr bwMode="auto">
          <a:xfrm>
            <a:off x="179511" y="978097"/>
            <a:ext cx="3103291" cy="359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Foto Slac luglio 2012\Foto babar\DSCN09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7" t="28439" r="3810" b="3374"/>
          <a:stretch/>
        </p:blipFill>
        <p:spPr bwMode="auto">
          <a:xfrm>
            <a:off x="3923929" y="692697"/>
            <a:ext cx="411251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:\Foto Slac luglio 2012\Foto babar\DSCN09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1" t="4565" r="21583" b="44165"/>
          <a:stretch/>
        </p:blipFill>
        <p:spPr bwMode="auto">
          <a:xfrm>
            <a:off x="4572000" y="3440689"/>
            <a:ext cx="4385541" cy="33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1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-387424"/>
            <a:ext cx="7704856" cy="12961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Envelope of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inner detectors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3" r="4056"/>
          <a:stretch/>
        </p:blipFill>
        <p:spPr>
          <a:xfrm>
            <a:off x="0" y="746855"/>
            <a:ext cx="9121845" cy="5593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2570" y="2708920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241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989316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115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199" y="0"/>
            <a:ext cx="8444257" cy="9087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Inner detector Forward region service area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71031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Considering the inner diameter of the tungsten shielding  530mm and the inner diameter of FCAL 840mm. The Total area of 325200mm2.</a:t>
            </a:r>
          </a:p>
          <a:p>
            <a:r>
              <a:rPr lang="en-US" sz="2000" dirty="0" smtClean="0"/>
              <a:t>We have to subtract </a:t>
            </a:r>
            <a:r>
              <a:rPr lang="en-US" sz="2000" dirty="0"/>
              <a:t> </a:t>
            </a:r>
            <a:r>
              <a:rPr lang="en-US" sz="2000" dirty="0" smtClean="0"/>
              <a:t>from this </a:t>
            </a:r>
            <a:r>
              <a:rPr lang="en-US" sz="2000" dirty="0"/>
              <a:t>number the </a:t>
            </a:r>
            <a:r>
              <a:rPr lang="en-US" sz="2000" dirty="0" smtClean="0"/>
              <a:t>area of the four spokes that are supporting the shielding.</a:t>
            </a:r>
          </a:p>
          <a:p>
            <a:r>
              <a:rPr lang="en-US" sz="2000" dirty="0" smtClean="0"/>
              <a:t>This area is reserved for the HV and gas pipes of DCH (12 cables diameter 9mm + gas supplies)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Services for the TOF must be considered in the same area.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SVT Layer 0 and MDI have the services running inside the tungsten tube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9632" y="3501008"/>
            <a:ext cx="569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Inner detector </a:t>
            </a:r>
            <a:r>
              <a:rPr lang="en-US" sz="2400" dirty="0" smtClean="0"/>
              <a:t>Backward </a:t>
            </a:r>
            <a:r>
              <a:rPr lang="en-US" sz="2400" dirty="0"/>
              <a:t>region service area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3511" y="4293096"/>
            <a:ext cx="9141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idea is to use 12 outer slots at the radius of the DIRCH strong </a:t>
            </a:r>
            <a:r>
              <a:rPr lang="en-US" sz="2000" dirty="0" smtClean="0"/>
              <a:t>tube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The SVT Layer 0 and MDI have the services running inside the tungsten </a:t>
            </a:r>
            <a:r>
              <a:rPr lang="en-US" sz="2000" dirty="0" smtClean="0"/>
              <a:t>tube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73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6864" cy="79208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Supporting the </a:t>
            </a:r>
            <a:r>
              <a:rPr lang="en-US" sz="3200" dirty="0" err="1" smtClean="0"/>
              <a:t>SuperB</a:t>
            </a:r>
            <a:r>
              <a:rPr lang="en-US" sz="3200" dirty="0" smtClean="0"/>
              <a:t> detectors backward end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1A0B-B334-4910-8204-BF1F34C912A6}" type="datetime3">
              <a:rPr lang="en-US" smtClean="0"/>
              <a:pPr/>
              <a:t>21 September 2012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" r="3422" b="-2112"/>
          <a:stretch/>
        </p:blipFill>
        <p:spPr>
          <a:xfrm>
            <a:off x="362308" y="925445"/>
            <a:ext cx="8488393" cy="5078540"/>
          </a:xfrm>
          <a:prstGeom prst="rect">
            <a:avLst/>
          </a:prstGeom>
        </p:spPr>
      </p:pic>
      <p:cxnSp>
        <p:nvCxnSpPr>
          <p:cNvPr id="26" name="Straight Arrow Connector 25"/>
          <p:cNvCxnSpPr>
            <a:stCxn id="24" idx="2"/>
          </p:cNvCxnSpPr>
          <p:nvPr/>
        </p:nvCxnSpPr>
        <p:spPr>
          <a:xfrm flipH="1" flipV="1">
            <a:off x="3419872" y="4005064"/>
            <a:ext cx="1186633" cy="1998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27984" y="5980638"/>
            <a:ext cx="302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Quadrant removable shielding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99592" y="4077072"/>
            <a:ext cx="115212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6126" y="6052646"/>
            <a:ext cx="2924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half removable shielding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3059832" y="4437112"/>
            <a:ext cx="792088" cy="1984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08995" y="6414493"/>
            <a:ext cx="20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shielding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10862</TotalTime>
  <Words>682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Worksheet</vt:lpstr>
      <vt:lpstr>DET. Integration</vt:lpstr>
      <vt:lpstr>Mew SuperB Ref. drawing</vt:lpstr>
      <vt:lpstr>Inner detector envelopes</vt:lpstr>
      <vt:lpstr>Survey was made and inspection was made after the meeting</vt:lpstr>
      <vt:lpstr>Survey was made and inspection was made after the meeting</vt:lpstr>
      <vt:lpstr>Survey was made and inspection was made after the meeting</vt:lpstr>
      <vt:lpstr>Envelope of the SuperB inner detectors </vt:lpstr>
      <vt:lpstr>Inner detector Forward region service area</vt:lpstr>
      <vt:lpstr>Supporting the SuperB detectors backward end</vt:lpstr>
      <vt:lpstr>Supporting the SuperB detectors</vt:lpstr>
      <vt:lpstr>Supporting the SuperB detectors</vt:lpstr>
      <vt:lpstr>Envelope of the SuperB inner detectors </vt:lpstr>
      <vt:lpstr>PowerPoint Presentation</vt:lpstr>
      <vt:lpstr>Envelope of the SuperB inner detectors </vt:lpstr>
      <vt:lpstr>Mechanical Envelope and mass of the SuperB inner detectors after meeting  23-july 2012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SuperB Experimental hall</dc:title>
  <dc:creator>Administrator</dc:creator>
  <cp:lastModifiedBy>raffaell</cp:lastModifiedBy>
  <cp:revision>444</cp:revision>
  <cp:lastPrinted>2012-05-21T13:02:00Z</cp:lastPrinted>
  <dcterms:created xsi:type="dcterms:W3CDTF">2011-07-06T22:48:32Z</dcterms:created>
  <dcterms:modified xsi:type="dcterms:W3CDTF">2012-09-21T08:35:57Z</dcterms:modified>
</cp:coreProperties>
</file>