
<file path=[Content_Types].xml><?xml version="1.0" encoding="utf-8"?>
<Types xmlns="http://schemas.openxmlformats.org/package/2006/content-types">
  <Override PartName="/ppt/charts/chart1.xml" ContentType="application/vnd.openxmlformats-officedocument.drawingml.chart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2.xml" ContentType="application/vnd.openxmlformats-officedocument.drawingml.chart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Default Extension="pdf" ContentType="application/pdf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charts/chart3.xml" ContentType="application/vnd.openxmlformats-officedocument.drawingml.chart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8" r:id="rId2"/>
    <p:sldId id="269" r:id="rId3"/>
    <p:sldId id="272" r:id="rId4"/>
    <p:sldId id="273" r:id="rId5"/>
    <p:sldId id="281" r:id="rId6"/>
    <p:sldId id="274" r:id="rId7"/>
    <p:sldId id="276" r:id="rId8"/>
    <p:sldId id="277" r:id="rId9"/>
    <p:sldId id="278" r:id="rId10"/>
    <p:sldId id="279" r:id="rId11"/>
    <p:sldId id="280" r:id="rId12"/>
    <p:sldId id="275" r:id="rId13"/>
    <p:sldId id="270" r:id="rId14"/>
    <p:sldId id="287" r:id="rId15"/>
    <p:sldId id="288" r:id="rId16"/>
    <p:sldId id="289" r:id="rId17"/>
    <p:sldId id="286" r:id="rId18"/>
    <p:sldId id="284" r:id="rId19"/>
    <p:sldId id="271" r:id="rId20"/>
    <p:sldId id="28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-1464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OSX:Users:mylroie:Work:Forms:NoiseTemp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OSX:Users:mylroie:Work:Forms:NoiseTemp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OSX:Users:mylroie:Work:Forms:NoiseTem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autoTitleDeleted val="1"/>
    <c:plotArea>
      <c:layout>
        <c:manualLayout>
          <c:layoutTarget val="inner"/>
          <c:xMode val="edge"/>
          <c:yMode val="edge"/>
          <c:x val="0.123217855283706"/>
          <c:y val="0.0277777777777778"/>
          <c:w val="0.816232431025508"/>
          <c:h val="0.822469378827647"/>
        </c:manualLayout>
      </c:layout>
      <c:scatterChart>
        <c:scatterStyle val="lineMarker"/>
        <c:ser>
          <c:idx val="0"/>
          <c:order val="0"/>
          <c:tx>
            <c:strRef>
              <c:f>'Sheet8 (2)'!$F$1</c:f>
              <c:strCache>
                <c:ptCount val="1"/>
                <c:pt idx="0">
                  <c:v>Peak</c:v>
                </c:pt>
              </c:strCache>
            </c:strRef>
          </c:tx>
          <c:spPr>
            <a:ln w="47625">
              <a:noFill/>
            </a:ln>
          </c:spPr>
          <c:errBars>
            <c:errDir val="x"/>
            <c:errBarType val="both"/>
            <c:errValType val="fixedVal"/>
            <c:noEndCap val="1"/>
            <c:val val="0.5"/>
          </c:errBars>
          <c:errBars>
            <c:errDir val="y"/>
            <c:errBarType val="both"/>
            <c:errValType val="cust"/>
            <c:noEndCap val="1"/>
            <c:plus>
              <c:numRef>
                <c:f>'Sheet8 (2)'!$D$2:$D$12</c:f>
                <c:numCache>
                  <c:formatCode>General</c:formatCode>
                  <c:ptCount val="11"/>
                  <c:pt idx="0">
                    <c:v>97.51</c:v>
                  </c:pt>
                  <c:pt idx="1">
                    <c:v>96.84</c:v>
                  </c:pt>
                  <c:pt idx="2">
                    <c:v>96.31</c:v>
                  </c:pt>
                  <c:pt idx="3">
                    <c:v>96.06</c:v>
                  </c:pt>
                  <c:pt idx="4">
                    <c:v>97.72</c:v>
                  </c:pt>
                  <c:pt idx="5">
                    <c:v>114.91</c:v>
                  </c:pt>
                  <c:pt idx="6">
                    <c:v>98.4</c:v>
                  </c:pt>
                  <c:pt idx="7">
                    <c:v>96.83</c:v>
                  </c:pt>
                  <c:pt idx="8">
                    <c:v>96.85</c:v>
                  </c:pt>
                  <c:pt idx="9">
                    <c:v>97.51</c:v>
                  </c:pt>
                  <c:pt idx="10">
                    <c:v>99.92</c:v>
                  </c:pt>
                </c:numCache>
              </c:numRef>
            </c:plus>
            <c:minus>
              <c:numRef>
                <c:f>'Sheet8 (2)'!$D$2:$D$12</c:f>
                <c:numCache>
                  <c:formatCode>General</c:formatCode>
                  <c:ptCount val="11"/>
                  <c:pt idx="0">
                    <c:v>97.51</c:v>
                  </c:pt>
                  <c:pt idx="1">
                    <c:v>96.84</c:v>
                  </c:pt>
                  <c:pt idx="2">
                    <c:v>96.31</c:v>
                  </c:pt>
                  <c:pt idx="3">
                    <c:v>96.06</c:v>
                  </c:pt>
                  <c:pt idx="4">
                    <c:v>97.72</c:v>
                  </c:pt>
                  <c:pt idx="5">
                    <c:v>114.91</c:v>
                  </c:pt>
                  <c:pt idx="6">
                    <c:v>98.4</c:v>
                  </c:pt>
                  <c:pt idx="7">
                    <c:v>96.83</c:v>
                  </c:pt>
                  <c:pt idx="8">
                    <c:v>96.85</c:v>
                  </c:pt>
                  <c:pt idx="9">
                    <c:v>97.51</c:v>
                  </c:pt>
                  <c:pt idx="10">
                    <c:v>99.92</c:v>
                  </c:pt>
                </c:numCache>
              </c:numRef>
            </c:minus>
          </c:errBars>
          <c:xVal>
            <c:numRef>
              <c:f>'Sheet8 (2)'!$A$2:$A$12</c:f>
              <c:numCache>
                <c:formatCode>General</c:formatCode>
                <c:ptCount val="11"/>
                <c:pt idx="0">
                  <c:v>26.662</c:v>
                </c:pt>
                <c:pt idx="1">
                  <c:v>30.817</c:v>
                </c:pt>
                <c:pt idx="2">
                  <c:v>35.857</c:v>
                </c:pt>
                <c:pt idx="3">
                  <c:v>40.69</c:v>
                </c:pt>
                <c:pt idx="4">
                  <c:v>45.435</c:v>
                </c:pt>
                <c:pt idx="5">
                  <c:v>50.366</c:v>
                </c:pt>
                <c:pt idx="6">
                  <c:v>48.061</c:v>
                </c:pt>
                <c:pt idx="7">
                  <c:v>43.314</c:v>
                </c:pt>
                <c:pt idx="8">
                  <c:v>38.752</c:v>
                </c:pt>
                <c:pt idx="9">
                  <c:v>33.688</c:v>
                </c:pt>
                <c:pt idx="10">
                  <c:v>21.647</c:v>
                </c:pt>
              </c:numCache>
            </c:numRef>
          </c:xVal>
          <c:yVal>
            <c:numRef>
              <c:f>'Sheet8 (2)'!$F$2:$F$12</c:f>
              <c:numCache>
                <c:formatCode>General</c:formatCode>
                <c:ptCount val="11"/>
                <c:pt idx="0">
                  <c:v>6442.0</c:v>
                </c:pt>
                <c:pt idx="1">
                  <c:v>6433.0</c:v>
                </c:pt>
                <c:pt idx="2">
                  <c:v>6426.0</c:v>
                </c:pt>
                <c:pt idx="3">
                  <c:v>6493.0</c:v>
                </c:pt>
                <c:pt idx="4">
                  <c:v>6699.0</c:v>
                </c:pt>
                <c:pt idx="5">
                  <c:v>7039.0</c:v>
                </c:pt>
                <c:pt idx="6">
                  <c:v>6841.0</c:v>
                </c:pt>
                <c:pt idx="7">
                  <c:v>6582.0</c:v>
                </c:pt>
                <c:pt idx="8">
                  <c:v>6525.0</c:v>
                </c:pt>
                <c:pt idx="9">
                  <c:v>6511.0</c:v>
                </c:pt>
                <c:pt idx="10">
                  <c:v>6597.0</c:v>
                </c:pt>
              </c:numCache>
            </c:numRef>
          </c:yVal>
        </c:ser>
        <c:axId val="489020392"/>
        <c:axId val="505141560"/>
      </c:scatterChart>
      <c:valAx>
        <c:axId val="489020392"/>
        <c:scaling>
          <c:orientation val="minMax"/>
          <c:min val="15.0"/>
        </c:scaling>
        <c:axPos val="b"/>
        <c:numFmt formatCode="General" sourceLinked="1"/>
        <c:tickLblPos val="nextTo"/>
        <c:crossAx val="505141560"/>
        <c:crosses val="autoZero"/>
        <c:crossBetween val="midCat"/>
      </c:valAx>
      <c:valAx>
        <c:axId val="505141560"/>
        <c:scaling>
          <c:orientation val="minMax"/>
        </c:scaling>
        <c:axPos val="l"/>
        <c:majorGridlines/>
        <c:numFmt formatCode="General" sourceLinked="1"/>
        <c:tickLblPos val="nextTo"/>
        <c:crossAx val="489020392"/>
        <c:crosses val="autoZero"/>
        <c:crossBetween val="midCat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autoTitleDeleted val="1"/>
    <c:plotArea>
      <c:layout>
        <c:manualLayout>
          <c:layoutTarget val="inner"/>
          <c:xMode val="edge"/>
          <c:yMode val="edge"/>
          <c:x val="0.10133573928259"/>
          <c:y val="0.0833333333333333"/>
          <c:w val="0.863858705161855"/>
          <c:h val="0.822469378827647"/>
        </c:manualLayout>
      </c:layout>
      <c:scatterChart>
        <c:scatterStyle val="lineMarker"/>
        <c:ser>
          <c:idx val="0"/>
          <c:order val="0"/>
          <c:tx>
            <c:strRef>
              <c:f>'Sheet8 (2)'!$D$1</c:f>
              <c:strCache>
                <c:ptCount val="1"/>
                <c:pt idx="0">
                  <c:v>Noise</c:v>
                </c:pt>
              </c:strCache>
            </c:strRef>
          </c:tx>
          <c:spPr>
            <a:ln w="47625">
              <a:noFill/>
            </a:ln>
          </c:spPr>
          <c:errBars>
            <c:errDir val="x"/>
            <c:errBarType val="both"/>
            <c:errValType val="fixedVal"/>
            <c:noEndCap val="1"/>
            <c:val val="0.5"/>
          </c:errBars>
          <c:errBars>
            <c:errDir val="y"/>
            <c:errBarType val="both"/>
            <c:errValType val="cust"/>
            <c:noEndCap val="1"/>
            <c:plus>
              <c:numRef>
                <c:f>'Sheet8 (2)'!$E$2:$E$12</c:f>
                <c:numCache>
                  <c:formatCode>General</c:formatCode>
                  <c:ptCount val="11"/>
                  <c:pt idx="0">
                    <c:v>5.47</c:v>
                  </c:pt>
                  <c:pt idx="1">
                    <c:v>5.55</c:v>
                  </c:pt>
                  <c:pt idx="2">
                    <c:v>5.51</c:v>
                  </c:pt>
                  <c:pt idx="3">
                    <c:v>5.35</c:v>
                  </c:pt>
                  <c:pt idx="4">
                    <c:v>5.47</c:v>
                  </c:pt>
                  <c:pt idx="5">
                    <c:v>56.15</c:v>
                  </c:pt>
                  <c:pt idx="6">
                    <c:v>5.49</c:v>
                  </c:pt>
                  <c:pt idx="7">
                    <c:v>5.41</c:v>
                  </c:pt>
                  <c:pt idx="8">
                    <c:v>5.43</c:v>
                  </c:pt>
                  <c:pt idx="9">
                    <c:v>5.49</c:v>
                  </c:pt>
                  <c:pt idx="10">
                    <c:v>5.8</c:v>
                  </c:pt>
                </c:numCache>
              </c:numRef>
            </c:plus>
            <c:minus>
              <c:numRef>
                <c:f>'Sheet8 (2)'!$E$2:$E$12</c:f>
                <c:numCache>
                  <c:formatCode>General</c:formatCode>
                  <c:ptCount val="11"/>
                  <c:pt idx="0">
                    <c:v>5.47</c:v>
                  </c:pt>
                  <c:pt idx="1">
                    <c:v>5.55</c:v>
                  </c:pt>
                  <c:pt idx="2">
                    <c:v>5.51</c:v>
                  </c:pt>
                  <c:pt idx="3">
                    <c:v>5.35</c:v>
                  </c:pt>
                  <c:pt idx="4">
                    <c:v>5.47</c:v>
                  </c:pt>
                  <c:pt idx="5">
                    <c:v>56.15</c:v>
                  </c:pt>
                  <c:pt idx="6">
                    <c:v>5.49</c:v>
                  </c:pt>
                  <c:pt idx="7">
                    <c:v>5.41</c:v>
                  </c:pt>
                  <c:pt idx="8">
                    <c:v>5.43</c:v>
                  </c:pt>
                  <c:pt idx="9">
                    <c:v>5.49</c:v>
                  </c:pt>
                  <c:pt idx="10">
                    <c:v>5.8</c:v>
                  </c:pt>
                </c:numCache>
              </c:numRef>
            </c:minus>
          </c:errBars>
          <c:xVal>
            <c:numRef>
              <c:f>'Sheet8 (2)'!$A$2:$A$12</c:f>
              <c:numCache>
                <c:formatCode>General</c:formatCode>
                <c:ptCount val="11"/>
                <c:pt idx="0">
                  <c:v>26.662</c:v>
                </c:pt>
                <c:pt idx="1">
                  <c:v>30.817</c:v>
                </c:pt>
                <c:pt idx="2">
                  <c:v>35.857</c:v>
                </c:pt>
                <c:pt idx="3">
                  <c:v>40.69</c:v>
                </c:pt>
                <c:pt idx="4">
                  <c:v>45.435</c:v>
                </c:pt>
                <c:pt idx="5">
                  <c:v>50.366</c:v>
                </c:pt>
                <c:pt idx="6">
                  <c:v>48.061</c:v>
                </c:pt>
                <c:pt idx="7">
                  <c:v>43.314</c:v>
                </c:pt>
                <c:pt idx="8">
                  <c:v>38.752</c:v>
                </c:pt>
                <c:pt idx="9">
                  <c:v>33.688</c:v>
                </c:pt>
                <c:pt idx="10">
                  <c:v>21.647</c:v>
                </c:pt>
              </c:numCache>
            </c:numRef>
          </c:xVal>
          <c:yVal>
            <c:numRef>
              <c:f>'Sheet8 (2)'!$D$2:$D$12</c:f>
              <c:numCache>
                <c:formatCode>General</c:formatCode>
                <c:ptCount val="11"/>
                <c:pt idx="0">
                  <c:v>97.51</c:v>
                </c:pt>
                <c:pt idx="1">
                  <c:v>96.84</c:v>
                </c:pt>
                <c:pt idx="2">
                  <c:v>96.31</c:v>
                </c:pt>
                <c:pt idx="3">
                  <c:v>96.06</c:v>
                </c:pt>
                <c:pt idx="4">
                  <c:v>97.72</c:v>
                </c:pt>
                <c:pt idx="5">
                  <c:v>114.91</c:v>
                </c:pt>
                <c:pt idx="6">
                  <c:v>98.4</c:v>
                </c:pt>
                <c:pt idx="7">
                  <c:v>96.83</c:v>
                </c:pt>
                <c:pt idx="8">
                  <c:v>96.85</c:v>
                </c:pt>
                <c:pt idx="9">
                  <c:v>97.51</c:v>
                </c:pt>
                <c:pt idx="10">
                  <c:v>99.92</c:v>
                </c:pt>
              </c:numCache>
            </c:numRef>
          </c:yVal>
        </c:ser>
        <c:axId val="489032888"/>
        <c:axId val="488934056"/>
      </c:scatterChart>
      <c:valAx>
        <c:axId val="489032888"/>
        <c:scaling>
          <c:orientation val="minMax"/>
          <c:min val="15.0"/>
        </c:scaling>
        <c:axPos val="b"/>
        <c:numFmt formatCode="General" sourceLinked="1"/>
        <c:tickLblPos val="nextTo"/>
        <c:crossAx val="488934056"/>
        <c:crosses val="autoZero"/>
        <c:crossBetween val="midCat"/>
      </c:valAx>
      <c:valAx>
        <c:axId val="488934056"/>
        <c:scaling>
          <c:orientation val="minMax"/>
          <c:max val="140.0"/>
          <c:min val="85.0"/>
        </c:scaling>
        <c:axPos val="l"/>
        <c:majorGridlines/>
        <c:numFmt formatCode="General" sourceLinked="1"/>
        <c:tickLblPos val="nextTo"/>
        <c:crossAx val="489032888"/>
        <c:crosses val="autoZero"/>
        <c:crossBetween val="midCat"/>
      </c:valAx>
    </c:plotArea>
    <c:plotVisOnly val="1"/>
    <c:dispBlanksAs val="gap"/>
  </c:chart>
  <c:spPr>
    <a:solidFill>
      <a:schemeClr val="bg1"/>
    </a:soli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autoTitleDeleted val="1"/>
    <c:plotArea>
      <c:layout>
        <c:manualLayout>
          <c:layoutTarget val="inner"/>
          <c:xMode val="edge"/>
          <c:yMode val="edge"/>
          <c:x val="0.0979884076990376"/>
          <c:y val="0.0833333333333333"/>
          <c:w val="0.867796369203849"/>
          <c:h val="0.822469378827647"/>
        </c:manualLayout>
      </c:layout>
      <c:scatterChart>
        <c:scatterStyle val="lineMarker"/>
        <c:ser>
          <c:idx val="0"/>
          <c:order val="0"/>
          <c:tx>
            <c:strRef>
              <c:f>'Sheet8 (2)'!$D$1</c:f>
              <c:strCache>
                <c:ptCount val="1"/>
                <c:pt idx="0">
                  <c:v>Noise</c:v>
                </c:pt>
              </c:strCache>
            </c:strRef>
          </c:tx>
          <c:spPr>
            <a:ln w="47625">
              <a:noFill/>
            </a:ln>
          </c:spPr>
          <c:errBars>
            <c:errDir val="x"/>
            <c:errBarType val="both"/>
            <c:errValType val="fixedVal"/>
            <c:noEndCap val="1"/>
            <c:val val="0.5"/>
          </c:errBars>
          <c:errBars>
            <c:errDir val="y"/>
            <c:errBarType val="both"/>
            <c:errValType val="cust"/>
            <c:noEndCap val="1"/>
            <c:plus>
              <c:numRef>
                <c:f>'Sheet8 (2)'!$E$2:$E$12</c:f>
                <c:numCache>
                  <c:formatCode>General</c:formatCode>
                  <c:ptCount val="11"/>
                  <c:pt idx="0">
                    <c:v>5.47</c:v>
                  </c:pt>
                  <c:pt idx="1">
                    <c:v>5.55</c:v>
                  </c:pt>
                  <c:pt idx="2">
                    <c:v>5.51</c:v>
                  </c:pt>
                  <c:pt idx="3">
                    <c:v>5.35</c:v>
                  </c:pt>
                  <c:pt idx="4">
                    <c:v>5.47</c:v>
                  </c:pt>
                  <c:pt idx="5">
                    <c:v>56.15</c:v>
                  </c:pt>
                  <c:pt idx="6">
                    <c:v>5.49</c:v>
                  </c:pt>
                  <c:pt idx="7">
                    <c:v>5.41</c:v>
                  </c:pt>
                  <c:pt idx="8">
                    <c:v>5.43</c:v>
                  </c:pt>
                  <c:pt idx="9">
                    <c:v>5.49</c:v>
                  </c:pt>
                  <c:pt idx="10">
                    <c:v>5.8</c:v>
                  </c:pt>
                </c:numCache>
              </c:numRef>
            </c:plus>
            <c:minus>
              <c:numRef>
                <c:f>'Sheet8 (2)'!$E$2:$E$12</c:f>
                <c:numCache>
                  <c:formatCode>General</c:formatCode>
                  <c:ptCount val="11"/>
                  <c:pt idx="0">
                    <c:v>5.47</c:v>
                  </c:pt>
                  <c:pt idx="1">
                    <c:v>5.55</c:v>
                  </c:pt>
                  <c:pt idx="2">
                    <c:v>5.51</c:v>
                  </c:pt>
                  <c:pt idx="3">
                    <c:v>5.35</c:v>
                  </c:pt>
                  <c:pt idx="4">
                    <c:v>5.47</c:v>
                  </c:pt>
                  <c:pt idx="5">
                    <c:v>56.15</c:v>
                  </c:pt>
                  <c:pt idx="6">
                    <c:v>5.49</c:v>
                  </c:pt>
                  <c:pt idx="7">
                    <c:v>5.41</c:v>
                  </c:pt>
                  <c:pt idx="8">
                    <c:v>5.43</c:v>
                  </c:pt>
                  <c:pt idx="9">
                    <c:v>5.49</c:v>
                  </c:pt>
                  <c:pt idx="10">
                    <c:v>5.8</c:v>
                  </c:pt>
                </c:numCache>
              </c:numRef>
            </c:minus>
          </c:errBars>
          <c:xVal>
            <c:numRef>
              <c:f>'Sheet8 (2)'!$A$2:$A$12</c:f>
              <c:numCache>
                <c:formatCode>General</c:formatCode>
                <c:ptCount val="11"/>
                <c:pt idx="0">
                  <c:v>26.662</c:v>
                </c:pt>
                <c:pt idx="1">
                  <c:v>30.817</c:v>
                </c:pt>
                <c:pt idx="2">
                  <c:v>35.857</c:v>
                </c:pt>
                <c:pt idx="3">
                  <c:v>40.69</c:v>
                </c:pt>
                <c:pt idx="4">
                  <c:v>45.435</c:v>
                </c:pt>
                <c:pt idx="5">
                  <c:v>50.366</c:v>
                </c:pt>
                <c:pt idx="6">
                  <c:v>48.061</c:v>
                </c:pt>
                <c:pt idx="7">
                  <c:v>43.314</c:v>
                </c:pt>
                <c:pt idx="8">
                  <c:v>38.752</c:v>
                </c:pt>
                <c:pt idx="9">
                  <c:v>33.688</c:v>
                </c:pt>
                <c:pt idx="10">
                  <c:v>21.647</c:v>
                </c:pt>
              </c:numCache>
            </c:numRef>
          </c:xVal>
          <c:yVal>
            <c:numRef>
              <c:f>'Sheet8 (2)'!$D$2:$D$12</c:f>
              <c:numCache>
                <c:formatCode>General</c:formatCode>
                <c:ptCount val="11"/>
                <c:pt idx="0">
                  <c:v>97.51</c:v>
                </c:pt>
                <c:pt idx="1">
                  <c:v>96.84</c:v>
                </c:pt>
                <c:pt idx="2">
                  <c:v>96.31</c:v>
                </c:pt>
                <c:pt idx="3">
                  <c:v>96.06</c:v>
                </c:pt>
                <c:pt idx="4">
                  <c:v>97.72</c:v>
                </c:pt>
                <c:pt idx="5">
                  <c:v>114.91</c:v>
                </c:pt>
                <c:pt idx="6">
                  <c:v>98.4</c:v>
                </c:pt>
                <c:pt idx="7">
                  <c:v>96.83</c:v>
                </c:pt>
                <c:pt idx="8">
                  <c:v>96.85</c:v>
                </c:pt>
                <c:pt idx="9">
                  <c:v>97.51</c:v>
                </c:pt>
                <c:pt idx="10">
                  <c:v>99.92</c:v>
                </c:pt>
              </c:numCache>
            </c:numRef>
          </c:yVal>
        </c:ser>
        <c:axId val="488819912"/>
        <c:axId val="488822984"/>
      </c:scatterChart>
      <c:valAx>
        <c:axId val="488819912"/>
        <c:scaling>
          <c:orientation val="minMax"/>
          <c:min val="15.0"/>
        </c:scaling>
        <c:axPos val="b"/>
        <c:numFmt formatCode="General" sourceLinked="1"/>
        <c:tickLblPos val="nextTo"/>
        <c:crossAx val="488822984"/>
        <c:crosses val="autoZero"/>
        <c:crossBetween val="midCat"/>
      </c:valAx>
      <c:valAx>
        <c:axId val="488822984"/>
        <c:scaling>
          <c:orientation val="minMax"/>
          <c:max val="110.0"/>
          <c:min val="85.0"/>
        </c:scaling>
        <c:axPos val="l"/>
        <c:majorGridlines/>
        <c:numFmt formatCode="General" sourceLinked="1"/>
        <c:tickLblPos val="nextTo"/>
        <c:crossAx val="488819912"/>
        <c:crosses val="autoZero"/>
        <c:crossBetween val="midCat"/>
      </c:valAx>
      <c:spPr>
        <a:solidFill>
          <a:schemeClr val="bg1"/>
        </a:solidFill>
      </c:spPr>
    </c:plotArea>
    <c:plotVisOnly val="1"/>
    <c:dispBlanksAs val="gap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5622-5126-F248-81AB-696ED15D793A}" type="datetimeFigureOut">
              <a:rPr lang="en-US" smtClean="0"/>
              <a:pPr/>
              <a:t>9/12/12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F5BB0-EFBF-8240-ACBC-D8E1F5CFB5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5622-5126-F248-81AB-696ED15D793A}" type="datetimeFigureOut">
              <a:rPr lang="en-US" smtClean="0"/>
              <a:pPr/>
              <a:t>9/12/12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F5BB0-EFBF-8240-ACBC-D8E1F5CFB5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5622-5126-F248-81AB-696ED15D793A}" type="datetimeFigureOut">
              <a:rPr lang="en-US" smtClean="0"/>
              <a:pPr/>
              <a:t>9/12/12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F5BB0-EFBF-8240-ACBC-D8E1F5CFB5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5622-5126-F248-81AB-696ED15D793A}" type="datetimeFigureOut">
              <a:rPr lang="en-US" smtClean="0"/>
              <a:pPr/>
              <a:t>9/12/12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F5BB0-EFBF-8240-ACBC-D8E1F5CFB5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5622-5126-F248-81AB-696ED15D793A}" type="datetimeFigureOut">
              <a:rPr lang="en-US" smtClean="0"/>
              <a:pPr/>
              <a:t>9/12/12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F5BB0-EFBF-8240-ACBC-D8E1F5CFB5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5622-5126-F248-81AB-696ED15D793A}" type="datetimeFigureOut">
              <a:rPr lang="en-US" smtClean="0"/>
              <a:pPr/>
              <a:t>9/12/12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F5BB0-EFBF-8240-ACBC-D8E1F5CFB5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5622-5126-F248-81AB-696ED15D793A}" type="datetimeFigureOut">
              <a:rPr lang="en-US" smtClean="0"/>
              <a:pPr/>
              <a:t>9/12/12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F5BB0-EFBF-8240-ACBC-D8E1F5CFB5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5622-5126-F248-81AB-696ED15D793A}" type="datetimeFigureOut">
              <a:rPr lang="en-US" smtClean="0"/>
              <a:pPr/>
              <a:t>9/12/12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F5BB0-EFBF-8240-ACBC-D8E1F5CFB5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5622-5126-F248-81AB-696ED15D793A}" type="datetimeFigureOut">
              <a:rPr lang="en-US" smtClean="0"/>
              <a:pPr/>
              <a:t>9/12/12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F5BB0-EFBF-8240-ACBC-D8E1F5CFB5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5622-5126-F248-81AB-696ED15D793A}" type="datetimeFigureOut">
              <a:rPr lang="en-US" smtClean="0"/>
              <a:pPr/>
              <a:t>9/12/12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F5BB0-EFBF-8240-ACBC-D8E1F5CFB5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5622-5126-F248-81AB-696ED15D793A}" type="datetimeFigureOut">
              <a:rPr lang="en-US" smtClean="0"/>
              <a:pPr/>
              <a:t>9/12/12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F5BB0-EFBF-8240-ACBC-D8E1F5CFB55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gi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1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75622-5126-F248-81AB-696ED15D793A}" type="datetimeFigureOut">
              <a:rPr lang="en-US" smtClean="0"/>
              <a:pPr/>
              <a:t>9/12/12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F5BB0-EFBF-8240-ACBC-D8E1F5CFB5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457200" y="990600"/>
            <a:ext cx="8229600" cy="4571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qmul_blue.gif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033026" y="0"/>
            <a:ext cx="2110974" cy="559408"/>
          </a:xfrm>
          <a:prstGeom prst="rect">
            <a:avLst/>
          </a:prstGeom>
        </p:spPr>
      </p:pic>
      <p:pic>
        <p:nvPicPr>
          <p:cNvPr id="10" name="Picture 9" descr="logo-1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8190" y="0"/>
            <a:ext cx="778020" cy="9906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637142" y="554545"/>
            <a:ext cx="1152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Adrian Bevan</a:t>
            </a:r>
            <a:endParaRPr lang="en-GB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gi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df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d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UK Programme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Outline:</a:t>
            </a:r>
          </a:p>
          <a:p>
            <a:pPr lvl="1"/>
            <a:r>
              <a:rPr lang="en-GB" dirty="0" smtClean="0"/>
              <a:t>Mechanics</a:t>
            </a:r>
          </a:p>
          <a:p>
            <a:pPr lvl="1"/>
            <a:r>
              <a:rPr lang="en-GB" dirty="0" smtClean="0"/>
              <a:t>Sensor Bench tests</a:t>
            </a:r>
          </a:p>
          <a:p>
            <a:pPr lvl="1"/>
            <a:r>
              <a:rPr lang="en-GB" dirty="0" smtClean="0"/>
              <a:t>2012 Test beam plans</a:t>
            </a:r>
          </a:p>
        </p:txBody>
      </p:sp>
      <p:pic>
        <p:nvPicPr>
          <p:cNvPr id="5" name="Picture 4" descr="image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2940411"/>
            <a:ext cx="3556000" cy="2667000"/>
          </a:xfrm>
          <a:prstGeom prst="rect">
            <a:avLst/>
          </a:prstGeom>
        </p:spPr>
      </p:pic>
      <p:pic>
        <p:nvPicPr>
          <p:cNvPr id="6" name="Picture 5" descr="Arachni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5026"/>
            <a:ext cx="914339" cy="865574"/>
          </a:xfrm>
          <a:prstGeom prst="rect">
            <a:avLst/>
          </a:prstGeom>
        </p:spPr>
      </p:pic>
      <p:pic>
        <p:nvPicPr>
          <p:cNvPr id="7" name="Picture 6" descr="qmul_blu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490" y="5992520"/>
            <a:ext cx="2260422" cy="5990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5792744"/>
            <a:ext cx="2924232" cy="1065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Solid CF Ring</a:t>
            </a:r>
            <a:endParaRPr lang="en-GB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9552" y="1628800"/>
            <a:ext cx="7997621" cy="4497363"/>
          </a:xfr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QMUL May 2012 J.F.Morris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7967A-2E09-412D-95ED-5278526171ED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4000" y="6477000"/>
            <a:ext cx="62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John </a:t>
            </a:r>
            <a:endParaRPr lang="en-GB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986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28141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 smtClean="0"/>
              <a:t>In the process of making jigs for the first solid ring prototypes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r>
              <a:rPr lang="en-GB" sz="2000" dirty="0" smtClean="0"/>
              <a:t>Will need to finish off a few parts, and coat with Teflon before we can try making some samples.</a:t>
            </a:r>
          </a:p>
          <a:p>
            <a:r>
              <a:rPr lang="en-GB" sz="2000" dirty="0" smtClean="0"/>
              <a:t>May require a bit of trial and error given we need to produce relatively thick CFRP parts &amp; want uniform curing of the material.</a:t>
            </a:r>
          </a:p>
          <a:p>
            <a:r>
              <a:rPr lang="en-GB" sz="2000" dirty="0" smtClean="0"/>
              <a:t>Using Amber Composites E722 twill (200g/m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)</a:t>
            </a:r>
          </a:p>
          <a:p>
            <a:pPr lvl="1"/>
            <a:r>
              <a:rPr lang="en-GB" sz="1600" dirty="0" smtClean="0"/>
              <a:t>(our stock of </a:t>
            </a:r>
            <a:r>
              <a:rPr lang="en-GB" sz="1600" dirty="0" err="1" smtClean="0"/>
              <a:t>prepreg</a:t>
            </a:r>
            <a:r>
              <a:rPr lang="en-GB" sz="1600" dirty="0" smtClean="0"/>
              <a:t> is past its shelf life, so it is usable for prototypes, but not for a production part)</a:t>
            </a:r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4000" y="6477000"/>
            <a:ext cx="477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Jag</a:t>
            </a:r>
            <a:endParaRPr lang="en-GB" dirty="0"/>
          </a:p>
        </p:txBody>
      </p:sp>
      <p:pic>
        <p:nvPicPr>
          <p:cNvPr id="9" name="Picture 8" descr="DSC_01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179" y="1663322"/>
            <a:ext cx="3729231" cy="2476878"/>
          </a:xfrm>
          <a:prstGeom prst="rect">
            <a:avLst/>
          </a:prstGeom>
        </p:spPr>
      </p:pic>
      <p:pic>
        <p:nvPicPr>
          <p:cNvPr id="10" name="Picture 9" descr="DSC_017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5742"/>
            <a:ext cx="3743713" cy="2486496"/>
          </a:xfrm>
          <a:prstGeom prst="rect">
            <a:avLst/>
          </a:prstGeom>
        </p:spPr>
      </p:pic>
      <p:pic>
        <p:nvPicPr>
          <p:cNvPr id="11" name="Picture 10" descr="DSC_017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347290" y="2078946"/>
            <a:ext cx="2473455" cy="1642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Support alignment frame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Initial rough concept for discussion:</a:t>
            </a:r>
          </a:p>
          <a:p>
            <a:pPr lvl="1"/>
            <a:r>
              <a:rPr lang="en-GB" sz="2000" dirty="0" smtClean="0"/>
              <a:t>Base the support around a long silver steel bar to form central axis of the detector for assembly purposes.</a:t>
            </a:r>
          </a:p>
          <a:p>
            <a:pPr lvl="1"/>
            <a:r>
              <a:rPr lang="en-GB" sz="2000" dirty="0" smtClean="0"/>
              <a:t>Will need to mount cones accurately onto this, and build the space-frame with a combination of alignment and assembly jigs.</a:t>
            </a:r>
          </a:p>
          <a:p>
            <a:pPr lvl="1"/>
            <a:r>
              <a:rPr lang="en-GB" sz="2000" dirty="0" smtClean="0"/>
              <a:t>Ideally would like to be able to put this all under our new CMM (will be a tight fit).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4000" y="6477000"/>
            <a:ext cx="1554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Fred, John, Jag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Sensor bench tests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Concentrating on reference pixel tests initially</a:t>
            </a:r>
          </a:p>
          <a:p>
            <a:pPr lvl="1"/>
            <a:r>
              <a:rPr lang="en-GB" dirty="0" smtClean="0"/>
              <a:t>Basic functionality tests:</a:t>
            </a:r>
          </a:p>
          <a:p>
            <a:pPr lvl="2"/>
            <a:r>
              <a:rPr lang="en-GB" dirty="0" smtClean="0"/>
              <a:t>pedestals, noise, Fe55 and LED response</a:t>
            </a:r>
          </a:p>
          <a:p>
            <a:pPr lvl="2"/>
            <a:r>
              <a:rPr lang="en-GB" dirty="0" smtClean="0"/>
              <a:t>Gain determined from Photon Transfer Curve (PTC)</a:t>
            </a:r>
          </a:p>
          <a:p>
            <a:pPr lvl="2"/>
            <a:r>
              <a:rPr lang="en-GB" dirty="0" smtClean="0"/>
              <a:t>Prepared laser stage scan using RAL setup.</a:t>
            </a:r>
          </a:p>
          <a:p>
            <a:pPr lvl="2"/>
            <a:endParaRPr lang="en-GB" dirty="0" smtClean="0"/>
          </a:p>
          <a:p>
            <a:pPr lvl="1"/>
            <a:r>
              <a:rPr lang="en-GB" dirty="0" smtClean="0"/>
              <a:t>In progress: Debugging on chip ADC "</a:t>
            </a:r>
            <a:r>
              <a:rPr lang="en-GB" dirty="0" err="1" smtClean="0"/>
              <a:t>Strixel</a:t>
            </a:r>
            <a:r>
              <a:rPr lang="en-GB" dirty="0" smtClean="0"/>
              <a:t>" firmware at the moment.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The following slides are based on results from the collaboration shown by James </a:t>
            </a:r>
            <a:r>
              <a:rPr lang="en-GB" dirty="0" err="1" smtClean="0"/>
              <a:t>Mylroie</a:t>
            </a:r>
            <a:r>
              <a:rPr lang="en-GB" dirty="0" smtClean="0"/>
              <a:t>-Smith at Pixel 2012.</a:t>
            </a:r>
          </a:p>
          <a:p>
            <a:pPr lvl="1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44734"/>
            <a:ext cx="830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 James, Gianluca, Fergus + our Arachnid collaborators at Bristol, RAL and Daresbury</a:t>
            </a:r>
            <a:endParaRPr lang="en-GB" dirty="0"/>
          </a:p>
        </p:txBody>
      </p:sp>
      <p:pic>
        <p:nvPicPr>
          <p:cNvPr id="5" name="Picture 4" descr="Arachn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5026"/>
            <a:ext cx="914339" cy="865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James Mylroie-Smith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DB23D-B9B8-6142-8382-3A185F9F94E6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PTC Results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45895" y="1892301"/>
            <a:ext cx="7363566" cy="1798956"/>
          </a:xfrm>
          <a:prstGeom prst="rect">
            <a:avLst/>
          </a:prstGeom>
          <a:noFill/>
        </p:spPr>
        <p:txBody>
          <a:bodyPr wrap="square" numCol="2" spcCol="36000" rtlCol="0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/>
              <a:t>PTC performed using IR illumination 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Results show good uniformity across the pixels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Gain ≈ 0.17 ADC/e</a:t>
            </a:r>
          </a:p>
          <a:p>
            <a:pPr marL="285750" indent="-285750">
              <a:buFont typeface="Arial"/>
              <a:buChar char="•"/>
            </a:pPr>
            <a:endParaRPr lang="en-GB" dirty="0" smtClean="0"/>
          </a:p>
          <a:p>
            <a:pPr marL="285750" indent="-285750">
              <a:buFont typeface="Arial"/>
              <a:buChar char="•"/>
            </a:pPr>
            <a:endParaRPr lang="en-GB" dirty="0" smtClean="0"/>
          </a:p>
          <a:p>
            <a:pPr marL="285750" indent="-285750">
              <a:buFont typeface="Arial"/>
              <a:buChar char="•"/>
            </a:pPr>
            <a:endParaRPr lang="en-GB" dirty="0" smtClean="0"/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Noise ≈ 12e </a:t>
            </a:r>
            <a:r>
              <a:rPr lang="en-GB" dirty="0" err="1" smtClean="0"/>
              <a:t>rms</a:t>
            </a:r>
            <a:endParaRPr lang="en-GB" dirty="0" smtClean="0"/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Linear full well ≈ 11500e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Maximum full well ≈ 14700e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020272" y="5959216"/>
            <a:ext cx="1298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Log(Signal)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43" y="3511906"/>
            <a:ext cx="3656249" cy="2682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053" y="3405550"/>
            <a:ext cx="3679747" cy="26999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4456396" y="4015502"/>
            <a:ext cx="1335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Log(Noise</a:t>
            </a:r>
            <a:r>
              <a:rPr lang="en-GB" baseline="30000" dirty="0" smtClean="0"/>
              <a:t>2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253911" y="5959216"/>
            <a:ext cx="73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Signal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227184" y="3873883"/>
            <a:ext cx="829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Noise</a:t>
            </a:r>
            <a:r>
              <a:rPr lang="en-GB" sz="2400" baseline="30000" dirty="0" smtClean="0"/>
              <a:t>2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444734"/>
            <a:ext cx="830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 James, Gianluca, Fergus + our Arachnid collaborators at Bristol, RAL and Daresbury</a:t>
            </a:r>
            <a:endParaRPr lang="en-GB" dirty="0"/>
          </a:p>
        </p:txBody>
      </p:sp>
      <p:pic>
        <p:nvPicPr>
          <p:cNvPr id="15" name="Picture 14" descr="Arachni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25026"/>
            <a:ext cx="914339" cy="8655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54179" y="1096895"/>
            <a:ext cx="2989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From James' talk at Pixel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13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52129"/>
            <a:ext cx="4927600" cy="1138438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Readout is performed on a column by column basis</a:t>
            </a:r>
          </a:p>
          <a:p>
            <a:r>
              <a:rPr lang="en-GB" dirty="0" smtClean="0"/>
              <a:t>Shows common noise in columns</a:t>
            </a:r>
          </a:p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James Mylroie-Smith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DB23D-B9B8-6142-8382-3A185F9F94E6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Pedestals</a:t>
            </a:r>
            <a:endParaRPr lang="en-GB" dirty="0"/>
          </a:p>
        </p:txBody>
      </p:sp>
      <p:pic>
        <p:nvPicPr>
          <p:cNvPr id="4" name="Content Placeholder 5" descr="Pedestal_Fit.pn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73" r="9301"/>
          <a:stretch/>
        </p:blipFill>
        <p:spPr>
          <a:xfrm>
            <a:off x="346402" y="3288969"/>
            <a:ext cx="4499996" cy="288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269" y="3640781"/>
            <a:ext cx="3434431" cy="252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60542" y="5960539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Pedestal Value (ADC counts)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444734"/>
            <a:ext cx="830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 James, Gianluca, Fergus + our Arachnid collaborators at Bristol, RAL and Daresbury</a:t>
            </a:r>
            <a:endParaRPr lang="en-GB" dirty="0"/>
          </a:p>
        </p:txBody>
      </p:sp>
      <p:pic>
        <p:nvPicPr>
          <p:cNvPr id="12" name="Picture 11" descr="Arachni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25026"/>
            <a:ext cx="914339" cy="8655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54179" y="1096895"/>
            <a:ext cx="2989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From James' talk at Pixel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268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James Mylroie-Smith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DB23D-B9B8-6142-8382-3A185F9F94E6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Noise and Gain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160437" y="2394466"/>
            <a:ext cx="6383867" cy="1116182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GB" sz="3200" dirty="0" smtClean="0"/>
              <a:t>Noise and gain are uniform across the sensor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 smtClean="0"/>
              <a:t>Average noise value  ~12 </a:t>
            </a:r>
            <a:r>
              <a:rPr lang="en-GB" sz="3200" dirty="0" err="1" smtClean="0"/>
              <a:t>e</a:t>
            </a:r>
            <a:r>
              <a:rPr lang="en-GB" sz="3200" baseline="30000" dirty="0" smtClean="0"/>
              <a:t> </a:t>
            </a:r>
            <a:r>
              <a:rPr lang="en-GB" sz="3200" dirty="0" smtClean="0"/>
              <a:t>RMS</a:t>
            </a:r>
          </a:p>
          <a:p>
            <a:pPr marL="457200" indent="-457200">
              <a:buFont typeface="Arial"/>
              <a:buChar char="•"/>
            </a:pPr>
            <a:r>
              <a:rPr lang="en-GB" sz="3200" dirty="0" smtClean="0"/>
              <a:t>Average gain value 0.17 =&gt; 51𝜇V/e</a:t>
            </a:r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0" y="3421748"/>
            <a:ext cx="3780000" cy="27716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38390" y="3896098"/>
            <a:ext cx="1811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Noise from </a:t>
            </a:r>
            <a:r>
              <a:rPr lang="en-GB" sz="2000" dirty="0"/>
              <a:t>e</a:t>
            </a:r>
            <a:r>
              <a:rPr lang="en-GB" sz="2000" dirty="0" smtClean="0"/>
              <a:t>ach pixel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624679" y="5926674"/>
            <a:ext cx="1520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RMS Noise(e)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831" y="3420000"/>
            <a:ext cx="3777873" cy="2772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8868" y="3896098"/>
            <a:ext cx="1271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Gain from each pixel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020272" y="5926674"/>
            <a:ext cx="129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Gain(ADCs)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444734"/>
            <a:ext cx="830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 James, Gianluca, Fergus + our Arachnid collaborators at Bristol, RAL and Daresbury</a:t>
            </a:r>
            <a:endParaRPr lang="en-GB" dirty="0"/>
          </a:p>
        </p:txBody>
      </p:sp>
      <p:pic>
        <p:nvPicPr>
          <p:cNvPr id="16" name="Picture 15" descr="Arachni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25026"/>
            <a:ext cx="914339" cy="8655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54179" y="1096895"/>
            <a:ext cx="2989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From James' talk at Pixel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367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9502141"/>
              </p:ext>
            </p:extLst>
          </p:nvPr>
        </p:nvGraphicFramePr>
        <p:xfrm>
          <a:off x="149087" y="3482687"/>
          <a:ext cx="384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1245294"/>
              </p:ext>
            </p:extLst>
          </p:nvPr>
        </p:nvGraphicFramePr>
        <p:xfrm>
          <a:off x="4743092" y="1387856"/>
          <a:ext cx="3776133" cy="2480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9143185"/>
              </p:ext>
            </p:extLst>
          </p:nvPr>
        </p:nvGraphicFramePr>
        <p:xfrm>
          <a:off x="4724400" y="3708400"/>
          <a:ext cx="3794825" cy="2641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6593"/>
            <a:ext cx="4140200" cy="2108200"/>
          </a:xfrm>
        </p:spPr>
        <p:txBody>
          <a:bodyPr>
            <a:normAutofit/>
          </a:bodyPr>
          <a:lstStyle/>
          <a:p>
            <a:r>
              <a:rPr lang="en-GB" dirty="0" smtClean="0"/>
              <a:t>At 50C the noise becomes large.</a:t>
            </a:r>
          </a:p>
          <a:p>
            <a:r>
              <a:rPr lang="en-GB" dirty="0" smtClean="0"/>
              <a:t>Increase in noise at 20C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James Mylroie-Smith</a:t>
            </a:r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DB23D-B9B8-6142-8382-3A185F9F94E6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Noise </a:t>
            </a:r>
            <a:r>
              <a:rPr lang="en-GB" dirty="0" err="1" smtClean="0"/>
              <a:t>vs</a:t>
            </a:r>
            <a:r>
              <a:rPr lang="en-GB" dirty="0" smtClean="0"/>
              <a:t> Temperature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007100" y="5941497"/>
            <a:ext cx="1732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Temperature (C)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912790" y="2527300"/>
            <a:ext cx="139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Noise (ADCs)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907078" y="5118100"/>
            <a:ext cx="139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Noise (ADCs)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786114" y="4039615"/>
            <a:ext cx="7957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ZOOM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155700" y="5941497"/>
            <a:ext cx="1732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Temperature (C)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1155700" y="4120948"/>
            <a:ext cx="1158757" cy="287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sz="3200" b="1" baseline="30000" dirty="0" smtClean="0"/>
              <a:t>Pedestal </a:t>
            </a:r>
            <a:endParaRPr lang="en-GB" sz="3200" b="1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6140200" y="1600201"/>
            <a:ext cx="826000" cy="287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sz="3200" b="1" baseline="30000" dirty="0" smtClean="0"/>
              <a:t>Noise </a:t>
            </a:r>
            <a:endParaRPr lang="en-GB" sz="3200" b="1" baseline="30000" dirty="0"/>
          </a:p>
        </p:txBody>
      </p:sp>
      <p:pic>
        <p:nvPicPr>
          <p:cNvPr id="21" name="Picture 20" descr="Arachni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25026"/>
            <a:ext cx="914339" cy="86557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6444734"/>
            <a:ext cx="830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 James, Gianluca, Fergus + our Arachnid collaborators at Bristol, RAL and Daresbury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6154179" y="1096895"/>
            <a:ext cx="2989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From James' talk at Pixel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299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199" y="1778001"/>
            <a:ext cx="3572933" cy="3505200"/>
          </a:xfrm>
        </p:spPr>
        <p:txBody>
          <a:bodyPr>
            <a:normAutofit/>
          </a:bodyPr>
          <a:lstStyle/>
          <a:p>
            <a:r>
              <a:rPr lang="en-GB" dirty="0" smtClean="0"/>
              <a:t>Fe55 </a:t>
            </a:r>
            <a:r>
              <a:rPr lang="en-GB" dirty="0" smtClean="0"/>
              <a:t>spectrum shows a sharp cut-off at</a:t>
            </a:r>
            <a:r>
              <a:rPr lang="en-GB" dirty="0" smtClean="0"/>
              <a:t> </a:t>
            </a:r>
          </a:p>
          <a:p>
            <a:r>
              <a:rPr lang="en-GB" dirty="0" smtClean="0"/>
              <a:t>Good </a:t>
            </a:r>
            <a:r>
              <a:rPr lang="en-GB" dirty="0" smtClean="0"/>
              <a:t>S/N up to 150</a:t>
            </a:r>
            <a:endParaRPr lang="en-GB" dirty="0" smtClean="0"/>
          </a:p>
          <a:p>
            <a:r>
              <a:rPr lang="en-GB" dirty="0" smtClean="0"/>
              <a:t>Consistent </a:t>
            </a:r>
            <a:r>
              <a:rPr lang="en-GB" dirty="0" smtClean="0"/>
              <a:t>with noise and gain from PTC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James Mylroie-Smith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DB23D-B9B8-6142-8382-3A185F9F94E6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aseline="30000" dirty="0" smtClean="0"/>
              <a:t>55</a:t>
            </a:r>
            <a:r>
              <a:rPr lang="en-GB" dirty="0" smtClean="0"/>
              <a:t>Fe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44734"/>
            <a:ext cx="830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 James, Gianluca, Fergus + our Arachnid collaborators at Bristol, RAL and Daresbury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68284" y="1144863"/>
            <a:ext cx="3061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Reference pixel results</a:t>
            </a:r>
            <a:endParaRPr lang="en-GB" sz="2400" b="1" dirty="0"/>
          </a:p>
        </p:txBody>
      </p:sp>
      <p:pic>
        <p:nvPicPr>
          <p:cNvPr id="11" name="Picture 10" descr="Arachn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5026"/>
            <a:ext cx="914339" cy="8655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391" y="1358439"/>
            <a:ext cx="4830194" cy="36738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54179" y="1096895"/>
            <a:ext cx="2989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From James' talk at Pixel 2012</a:t>
            </a:r>
            <a:endParaRPr lang="en-GB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212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 beam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CERN test beam at T4-H6 mid-November </a:t>
            </a:r>
          </a:p>
          <a:p>
            <a:pPr lvl="1"/>
            <a:r>
              <a:rPr lang="en-GB" dirty="0" smtClean="0"/>
              <a:t>Clarifying dates with regard to latest schedule.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Preparing for this: will have a stack of sensors with trigger in a stand alone system to simplify the setup.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Will perform pion beam irradiation of these sensors.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RAL group leading preparations for this.</a:t>
            </a:r>
          </a:p>
          <a:p>
            <a:pPr lvl="2"/>
            <a:r>
              <a:rPr lang="en-GB" dirty="0" smtClean="0"/>
              <a:t>Aim to have a lab based test of the setup in the coming month.</a:t>
            </a:r>
            <a:endParaRPr lang="en-GB" dirty="0"/>
          </a:p>
        </p:txBody>
      </p:sp>
      <p:pic>
        <p:nvPicPr>
          <p:cNvPr id="4" name="Picture 3" descr="Arachn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5026"/>
            <a:ext cx="914339" cy="865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Mechanics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err="1" smtClean="0"/>
              <a:t>Filippo</a:t>
            </a:r>
            <a:r>
              <a:rPr lang="en-GB" dirty="0" smtClean="0"/>
              <a:t> visited before the summer break to discuss plans to make a prototype of the interaction region by the end of 2013.</a:t>
            </a:r>
          </a:p>
          <a:p>
            <a:pPr lvl="1"/>
            <a:r>
              <a:rPr lang="en-GB" dirty="0" smtClean="0"/>
              <a:t>Discussion mainly focussed on the support cones and space frame assembly.</a:t>
            </a:r>
          </a:p>
          <a:p>
            <a:pPr lvl="1"/>
            <a:r>
              <a:rPr lang="en-GB" dirty="0" smtClean="0"/>
              <a:t>Detailed problem:</a:t>
            </a:r>
          </a:p>
          <a:p>
            <a:pPr lvl="2"/>
            <a:r>
              <a:rPr lang="en-GB" dirty="0" smtClean="0"/>
              <a:t>Space frame</a:t>
            </a:r>
          </a:p>
          <a:p>
            <a:pPr lvl="3"/>
            <a:r>
              <a:rPr lang="en-GB" dirty="0" smtClean="0"/>
              <a:t>CFRP Rings, tubes, assembly jigs</a:t>
            </a:r>
          </a:p>
          <a:p>
            <a:pPr lvl="3"/>
            <a:r>
              <a:rPr lang="en-GB" dirty="0" smtClean="0"/>
              <a:t>alignment jigs</a:t>
            </a:r>
          </a:p>
          <a:p>
            <a:pPr lvl="2"/>
            <a:r>
              <a:rPr lang="en-GB" dirty="0" smtClean="0"/>
              <a:t>Cones</a:t>
            </a:r>
          </a:p>
          <a:p>
            <a:pPr lvl="3"/>
            <a:r>
              <a:rPr lang="en-GB" dirty="0" smtClean="0"/>
              <a:t>CFRP</a:t>
            </a:r>
          </a:p>
          <a:p>
            <a:pPr lvl="3"/>
            <a:r>
              <a:rPr lang="en-GB" dirty="0" smtClean="0"/>
              <a:t>Faraday cage</a:t>
            </a:r>
          </a:p>
          <a:p>
            <a:pPr lvl="3"/>
            <a:r>
              <a:rPr lang="en-GB" dirty="0" smtClean="0"/>
              <a:t>cooling rings (with mounting buttons)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00" y="6477000"/>
            <a:ext cx="244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Fred, John, Jag &amp; </a:t>
            </a:r>
            <a:r>
              <a:rPr lang="en-GB" dirty="0" err="1" smtClean="0"/>
              <a:t>Filippo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121542" y="4383107"/>
            <a:ext cx="3022458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N.B. for now we plan to use up our old stock of epoxy resin based CFRP, would want to use a more </a:t>
            </a:r>
            <a:r>
              <a:rPr lang="en-GB" sz="1400" dirty="0" err="1" smtClean="0"/>
              <a:t>rad</a:t>
            </a:r>
            <a:r>
              <a:rPr lang="en-GB" sz="1400" dirty="0" smtClean="0"/>
              <a:t> hard </a:t>
            </a:r>
            <a:r>
              <a:rPr lang="en-GB" sz="1400" dirty="0" err="1" smtClean="0"/>
              <a:t>cyanite</a:t>
            </a:r>
            <a:r>
              <a:rPr lang="en-GB" sz="1400" dirty="0" smtClean="0"/>
              <a:t>-ester resin for the real thing.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Clear plan forward on the mechanical side:</a:t>
            </a:r>
          </a:p>
          <a:p>
            <a:pPr lvl="1"/>
            <a:r>
              <a:rPr lang="en-GB" dirty="0" smtClean="0"/>
              <a:t>Some issues are well understood, and we can start prototyping.</a:t>
            </a:r>
          </a:p>
          <a:p>
            <a:pPr lvl="1"/>
            <a:r>
              <a:rPr lang="en-GB" dirty="0" smtClean="0"/>
              <a:t>Others: we're starting to try out ideas to determine the best way forward.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Sensor testing:</a:t>
            </a:r>
          </a:p>
          <a:p>
            <a:pPr lvl="1"/>
            <a:r>
              <a:rPr lang="en-GB" dirty="0" smtClean="0"/>
              <a:t>First results are now available from Cherwell. </a:t>
            </a:r>
          </a:p>
          <a:p>
            <a:pPr lvl="1"/>
            <a:r>
              <a:rPr lang="en-GB" dirty="0" smtClean="0"/>
              <a:t>Reference pixels are behaving as expected, and we hope to be in a position to study the other pixel types soon.</a:t>
            </a:r>
          </a:p>
          <a:p>
            <a:pPr lvl="1"/>
            <a:r>
              <a:rPr lang="en-GB" dirty="0" smtClean="0"/>
              <a:t>Test beam plans progressing well.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Can we increase cooling for L1/L2?</a:t>
            </a:r>
            <a:endParaRPr lang="en-GB" dirty="0"/>
          </a:p>
        </p:txBody>
      </p:sp>
      <p:pic>
        <p:nvPicPr>
          <p:cNvPr id="4" name="Picture 3" descr="LAYER3 COOLING RING PARALLEL OPT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731673" y="2103192"/>
            <a:ext cx="6728653" cy="4754808"/>
          </a:xfrm>
          <a:prstGeom prst="rect">
            <a:avLst/>
          </a:prstGeom>
        </p:spPr>
      </p:pic>
      <p:pic>
        <p:nvPicPr>
          <p:cNvPr id="5" name="Picture 4" descr="LAYER3 COOLING RING TAPERED OPT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-697327" y="-304800"/>
            <a:ext cx="6858000" cy="48462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2800" y="5849034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Same profile from the detector point of view, larger </a:t>
            </a:r>
            <a:r>
              <a:rPr lang="en-GB" dirty="0" err="1" smtClean="0"/>
              <a:t>x</a:t>
            </a:r>
            <a:r>
              <a:rPr lang="en-GB" dirty="0" smtClean="0"/>
              <a:t>-sectional area for coolant.</a:t>
            </a: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6553200" y="3764389"/>
            <a:ext cx="838200" cy="80761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200400" y="1524000"/>
            <a:ext cx="838200" cy="80761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/>
          <p:nvPr/>
        </p:nvSpPr>
        <p:spPr>
          <a:xfrm>
            <a:off x="4024255" y="1985621"/>
            <a:ext cx="2879578" cy="1663631"/>
          </a:xfrm>
          <a:custGeom>
            <a:avLst/>
            <a:gdLst>
              <a:gd name="connsiteX0" fmla="*/ 0 w 2915349"/>
              <a:gd name="connsiteY0" fmla="*/ 0 h 1753072"/>
              <a:gd name="connsiteX1" fmla="*/ 1717015 w 2915349"/>
              <a:gd name="connsiteY1" fmla="*/ 393547 h 1753072"/>
              <a:gd name="connsiteX2" fmla="*/ 2682836 w 2915349"/>
              <a:gd name="connsiteY2" fmla="*/ 1144864 h 1753072"/>
              <a:gd name="connsiteX3" fmla="*/ 2915349 w 2915349"/>
              <a:gd name="connsiteY3" fmla="*/ 1753072 h 175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5349" h="1753072">
                <a:moveTo>
                  <a:pt x="0" y="0"/>
                </a:moveTo>
                <a:cubicBezTo>
                  <a:pt x="634938" y="101368"/>
                  <a:pt x="1269876" y="202736"/>
                  <a:pt x="1717015" y="393547"/>
                </a:cubicBezTo>
                <a:cubicBezTo>
                  <a:pt x="2164154" y="584358"/>
                  <a:pt x="2483114" y="918277"/>
                  <a:pt x="2682836" y="1144864"/>
                </a:cubicBezTo>
                <a:cubicBezTo>
                  <a:pt x="2882558" y="1371451"/>
                  <a:pt x="2915349" y="1753072"/>
                  <a:pt x="2915349" y="1753072"/>
                </a:cubicBezTo>
              </a:path>
            </a:pathLst>
          </a:cu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4000" y="6477000"/>
            <a:ext cx="604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Fred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G RHS SVT (27-03-12)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445" y="751315"/>
            <a:ext cx="6393918" cy="4704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Splitting the support structure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49257"/>
          </a:xfrm>
        </p:spPr>
        <p:txBody>
          <a:bodyPr>
            <a:normAutofit/>
          </a:bodyPr>
          <a:lstStyle/>
          <a:p>
            <a:r>
              <a:rPr lang="en-GB" sz="2000" dirty="0" smtClean="0"/>
              <a:t>Aim to use the logical split (vertically) through the SVT)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endParaRPr lang="en-GB" sz="2000" dirty="0" smtClean="0"/>
          </a:p>
          <a:p>
            <a:endParaRPr lang="en-GB" sz="2000" dirty="0" smtClean="0"/>
          </a:p>
          <a:p>
            <a:r>
              <a:rPr lang="en-GB" sz="2000" dirty="0" smtClean="0"/>
              <a:t>Started to think about assembly of the cones and support frame relative to parts.  Can either</a:t>
            </a:r>
          </a:p>
          <a:p>
            <a:pPr lvl="1"/>
            <a:r>
              <a:rPr lang="en-GB" sz="2000" dirty="0" smtClean="0"/>
              <a:t>Fix the cooling rings and build around them (using buttons as </a:t>
            </a:r>
            <a:r>
              <a:rPr lang="en-GB" sz="2000" dirty="0" err="1" smtClean="0"/>
              <a:t>datums</a:t>
            </a:r>
            <a:r>
              <a:rPr lang="en-GB" sz="2000" dirty="0" smtClean="0"/>
              <a:t>).</a:t>
            </a:r>
          </a:p>
          <a:p>
            <a:pPr lvl="1"/>
            <a:r>
              <a:rPr lang="en-GB" sz="2000" dirty="0" smtClean="0"/>
              <a:t>Build up structure from the inside out (starting with cones).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00" y="6477000"/>
            <a:ext cx="604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Fred</a:t>
            </a:r>
            <a:endParaRPr lang="en-GB" dirty="0"/>
          </a:p>
        </p:txBody>
      </p:sp>
      <p:pic>
        <p:nvPicPr>
          <p:cNvPr id="5" name="Picture 4" descr="FG LHS SVT (27-03-12) 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76" y="1461266"/>
            <a:ext cx="4572000" cy="3263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e Mould Horizontal Assembl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086" y="2957192"/>
            <a:ext cx="4916354" cy="3495719"/>
          </a:xfrm>
          <a:prstGeom prst="rect">
            <a:avLst/>
          </a:prstGeom>
        </p:spPr>
      </p:pic>
      <p:pic>
        <p:nvPicPr>
          <p:cNvPr id="5" name="Picture 4" descr="ConeCoolingRingAssembly.jpg"/>
          <p:cNvPicPr>
            <a:picLocks noChangeAspect="1"/>
          </p:cNvPicPr>
          <p:nvPr/>
        </p:nvPicPr>
        <p:blipFill>
          <a:blip r:embed="rId3"/>
          <a:srcRect l="59084" t="22012" r="13497" b="34735"/>
          <a:stretch>
            <a:fillRect/>
          </a:stretch>
        </p:blipFill>
        <p:spPr>
          <a:xfrm>
            <a:off x="3680985" y="2042030"/>
            <a:ext cx="3856578" cy="4461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Working on mould design for cones: aim to co-cure copper mesh into the cone surface to provide the faraday cage in a natural way.</a:t>
            </a:r>
          </a:p>
          <a:p>
            <a:pPr lvl="1"/>
            <a:r>
              <a:rPr lang="en-GB" sz="2000" dirty="0" smtClean="0"/>
              <a:t>Have mould resin ready to machine.  Aim is to finish producing mould by the end of the year.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972249" y="2799269"/>
            <a:ext cx="21717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Cooling rings shown are basic model from </a:t>
            </a:r>
            <a:r>
              <a:rPr lang="en-GB" dirty="0" err="1" smtClean="0"/>
              <a:t>Filippo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smtClean="0"/>
              <a:t>Co-curing copper mesh to main part of the mould shown to work well on test sample.</a:t>
            </a:r>
          </a:p>
          <a:p>
            <a:endParaRPr lang="en-GB" dirty="0" smtClean="0"/>
          </a:p>
          <a:p>
            <a:r>
              <a:rPr lang="en-GB" dirty="0" smtClean="0"/>
              <a:t>Aim to push forward to finalise basic cone design before making mould.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4000" y="6477000"/>
            <a:ext cx="604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Fred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Prototyping space-frame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5880"/>
            <a:ext cx="8229600" cy="5471307"/>
          </a:xfrm>
        </p:spPr>
        <p:txBody>
          <a:bodyPr>
            <a:normAutofit fontScale="47500" lnSpcReduction="20000"/>
          </a:bodyPr>
          <a:lstStyle/>
          <a:p>
            <a:r>
              <a:rPr lang="en-GB" sz="5895" dirty="0" smtClean="0"/>
              <a:t>Looking at various materials: </a:t>
            </a:r>
            <a:r>
              <a:rPr lang="en-GB" sz="5895" b="1" dirty="0" smtClean="0"/>
              <a:t>Foam Core or Solid?</a:t>
            </a:r>
          </a:p>
          <a:p>
            <a:pPr marL="0" lvl="0" indent="0" defTabSz="914400">
              <a:buNone/>
              <a:defRPr/>
            </a:pPr>
            <a:endParaRPr lang="en-GB" sz="4211" dirty="0" smtClean="0"/>
          </a:p>
          <a:p>
            <a:pPr marL="0" lvl="0" indent="0" defTabSz="914400">
              <a:buNone/>
              <a:defRPr/>
            </a:pPr>
            <a:r>
              <a:rPr lang="en-GB" sz="4211" b="1" u="sng" dirty="0" smtClean="0"/>
              <a:t>Foam Core</a:t>
            </a:r>
          </a:p>
          <a:p>
            <a:pPr marL="0" lvl="0" indent="0" defTabSz="914400">
              <a:buNone/>
              <a:defRPr/>
            </a:pPr>
            <a:r>
              <a:rPr lang="en-GB" sz="4211" i="1" dirty="0" smtClean="0"/>
              <a:t>Advantages</a:t>
            </a:r>
            <a:r>
              <a:rPr lang="en-GB" sz="4211" dirty="0" smtClean="0"/>
              <a:t>:  Light weight, less material (possibly!)</a:t>
            </a:r>
          </a:p>
          <a:p>
            <a:pPr marL="0" lvl="0" indent="0" defTabSz="914400">
              <a:buNone/>
              <a:defRPr/>
            </a:pPr>
            <a:r>
              <a:rPr lang="en-GB" sz="4211" i="1" dirty="0" smtClean="0"/>
              <a:t>Disadvantages</a:t>
            </a:r>
            <a:r>
              <a:rPr lang="en-GB" sz="4211" dirty="0" smtClean="0"/>
              <a:t>: Is core material </a:t>
            </a:r>
            <a:r>
              <a:rPr lang="en-GB" sz="4211" dirty="0" err="1" smtClean="0"/>
              <a:t>rad</a:t>
            </a:r>
            <a:r>
              <a:rPr lang="en-GB" sz="4211" dirty="0" smtClean="0"/>
              <a:t> hard? Would need to run tests.</a:t>
            </a:r>
          </a:p>
          <a:p>
            <a:pPr marL="0" lvl="0" indent="0" defTabSz="914400">
              <a:buNone/>
              <a:defRPr/>
            </a:pPr>
            <a:r>
              <a:rPr lang="en-GB" sz="4211" dirty="0" smtClean="0"/>
              <a:t>	         Requires extra material (pads) at fixed points due to thin walls.</a:t>
            </a:r>
          </a:p>
          <a:p>
            <a:pPr marL="0" lvl="0" indent="0" defTabSz="914400">
              <a:buNone/>
              <a:defRPr/>
            </a:pPr>
            <a:r>
              <a:rPr lang="en-GB" sz="4211" dirty="0" smtClean="0"/>
              <a:t>	         Requires inserts where rings fit together (as above).</a:t>
            </a:r>
          </a:p>
          <a:p>
            <a:pPr marL="0" lvl="0" indent="0" defTabSz="914400">
              <a:buNone/>
              <a:defRPr/>
            </a:pPr>
            <a:r>
              <a:rPr lang="en-GB" sz="4211" dirty="0" smtClean="0"/>
              <a:t>	         Edges will need to be sealed.</a:t>
            </a:r>
          </a:p>
          <a:p>
            <a:pPr marL="0" lvl="0" indent="0" defTabSz="914400">
              <a:buNone/>
              <a:defRPr/>
            </a:pPr>
            <a:r>
              <a:rPr lang="en-GB" sz="4211" b="1" u="sng" dirty="0" smtClean="0"/>
              <a:t>Solid Profile</a:t>
            </a:r>
          </a:p>
          <a:p>
            <a:pPr marL="0" lvl="0" indent="0" defTabSz="914400">
              <a:buNone/>
              <a:defRPr/>
            </a:pPr>
            <a:r>
              <a:rPr lang="en-GB" sz="4211" i="1" dirty="0" smtClean="0"/>
              <a:t>Advantages</a:t>
            </a:r>
            <a:r>
              <a:rPr lang="en-GB" sz="4211" dirty="0" smtClean="0"/>
              <a:t>:  Very strong – could be lightened by machining.</a:t>
            </a:r>
          </a:p>
          <a:p>
            <a:pPr marL="0" lvl="0" indent="0" defTabSz="914400">
              <a:buNone/>
              <a:defRPr/>
            </a:pPr>
            <a:r>
              <a:rPr lang="en-GB" sz="4211" dirty="0" smtClean="0"/>
              <a:t>	     Good mechanical contact at fixed points.</a:t>
            </a:r>
          </a:p>
          <a:p>
            <a:pPr marL="0" lvl="0" indent="0" defTabSz="914400">
              <a:buNone/>
              <a:defRPr/>
            </a:pPr>
            <a:r>
              <a:rPr lang="en-GB" sz="4211" dirty="0" smtClean="0"/>
              <a:t>	     </a:t>
            </a:r>
            <a:r>
              <a:rPr lang="en-GB" sz="4211" dirty="0" err="1" smtClean="0"/>
              <a:t>Rad</a:t>
            </a:r>
            <a:r>
              <a:rPr lang="en-GB" sz="4211" dirty="0" smtClean="0"/>
              <a:t> hard.</a:t>
            </a:r>
          </a:p>
          <a:p>
            <a:pPr marL="0" lvl="0" indent="0" defTabSz="914400">
              <a:buNone/>
              <a:defRPr/>
            </a:pPr>
            <a:r>
              <a:rPr lang="en-GB" sz="4211" i="1" dirty="0" smtClean="0"/>
              <a:t>Disadvantages</a:t>
            </a:r>
            <a:r>
              <a:rPr lang="en-GB" sz="4211" dirty="0" smtClean="0"/>
              <a:t>: Time consuming to build (approx 40 layers).</a:t>
            </a:r>
          </a:p>
          <a:p>
            <a:pPr marL="0" lvl="0" indent="0" defTabSz="914400">
              <a:buNone/>
              <a:defRPr/>
            </a:pPr>
            <a:r>
              <a:rPr lang="en-GB" sz="4211" dirty="0" smtClean="0"/>
              <a:t>	         More material (possibly!)</a:t>
            </a:r>
          </a:p>
          <a:p>
            <a:endParaRPr lang="en-GB" dirty="0" smtClean="0"/>
          </a:p>
          <a:p>
            <a:r>
              <a:rPr lang="en-GB" sz="5053" dirty="0" smtClean="0"/>
              <a:t>Initial aim to try making a solid ring of CFRP to machine as required.</a:t>
            </a:r>
            <a:endParaRPr lang="en-GB" sz="5053" dirty="0"/>
          </a:p>
        </p:txBody>
      </p:sp>
      <p:sp>
        <p:nvSpPr>
          <p:cNvPr id="4" name="TextBox 3"/>
          <p:cNvSpPr txBox="1"/>
          <p:nvPr/>
        </p:nvSpPr>
        <p:spPr>
          <a:xfrm>
            <a:off x="14000" y="6477000"/>
            <a:ext cx="117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John &amp; Jag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GB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Foam Core</a:t>
            </a:r>
            <a:br>
              <a:rPr lang="en-GB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(showing additional support pads)</a:t>
            </a:r>
            <a:endParaRPr lang="en-GB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7760" y="1600200"/>
            <a:ext cx="8048479" cy="4525963"/>
          </a:xfr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QMUL May 2012 J.F.Morris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7967A-2E09-412D-95ED-5278526171ED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127957" y="1711315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CF Tube Support</a:t>
            </a:r>
            <a:endParaRPr lang="en-GB" sz="1200" b="1" dirty="0"/>
          </a:p>
        </p:txBody>
      </p:sp>
      <p:cxnSp>
        <p:nvCxnSpPr>
          <p:cNvPr id="15" name="Straight Arrow Connector 14"/>
          <p:cNvCxnSpPr>
            <a:stCxn id="11" idx="1"/>
          </p:cNvCxnSpPr>
          <p:nvPr/>
        </p:nvCxnSpPr>
        <p:spPr>
          <a:xfrm flipH="1">
            <a:off x="1695909" y="1849815"/>
            <a:ext cx="432048" cy="16927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1560" y="1700808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Support</a:t>
            </a:r>
          </a:p>
          <a:p>
            <a:r>
              <a:rPr lang="en-GB" sz="1200" b="1" dirty="0" smtClean="0"/>
              <a:t>Pad</a:t>
            </a:r>
            <a:endParaRPr lang="en-GB" sz="1200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007604" y="1849815"/>
            <a:ext cx="612068" cy="13849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000" y="6477000"/>
            <a:ext cx="62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John </a:t>
            </a:r>
            <a:endParaRPr lang="en-GB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408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Solid Ring CF Lay-up Strategy </a:t>
            </a:r>
            <a:br>
              <a:rPr lang="en-GB" sz="2800" b="1" dirty="0" smtClean="0">
                <a:solidFill>
                  <a:schemeClr val="accent1"/>
                </a:solidFill>
              </a:rPr>
            </a:br>
            <a:r>
              <a:rPr lang="en-GB" sz="1200" b="1" dirty="0" smtClean="0">
                <a:solidFill>
                  <a:schemeClr val="accent1"/>
                </a:solidFill>
              </a:rPr>
              <a:t>(alternating layers)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660" t="16605" r="21362" b="13408"/>
          <a:stretch/>
        </p:blipFill>
        <p:spPr bwMode="auto">
          <a:xfrm>
            <a:off x="683568" y="1584000"/>
            <a:ext cx="7272808" cy="48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64088" y="2564904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Layer 1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>
            <a:off x="5004048" y="2718793"/>
            <a:ext cx="360040" cy="153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796136" y="2924944"/>
            <a:ext cx="720080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26977" y="2761183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Layer 2 </a:t>
            </a:r>
            <a:r>
              <a:rPr lang="en-GB" sz="1400" dirty="0" err="1" smtClean="0">
                <a:solidFill>
                  <a:schemeClr val="bg1"/>
                </a:solidFill>
              </a:rPr>
              <a:t>etc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3212976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Final machined </a:t>
            </a:r>
          </a:p>
          <a:p>
            <a:r>
              <a:rPr lang="en-GB" sz="1400" dirty="0" smtClean="0">
                <a:solidFill>
                  <a:schemeClr val="bg1"/>
                </a:solidFill>
              </a:rPr>
              <a:t>profile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547664" y="3573016"/>
            <a:ext cx="504056" cy="45898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QMUL May 2012 J.F.Morris</a:t>
            </a: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7967A-2E09-412D-95ED-5278526171ED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4000" y="6477000"/>
            <a:ext cx="62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John </a:t>
            </a:r>
            <a:endParaRPr lang="en-GB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645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</a:rPr>
              <a:t>CF Lay-up Jig</a:t>
            </a:r>
            <a:endParaRPr lang="en-GB" sz="2800" dirty="0">
              <a:solidFill>
                <a:srgbClr val="0070C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" y="1619969"/>
            <a:ext cx="8229600" cy="4486424"/>
          </a:xfr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QMUL May 2012 J.F.Morris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7967A-2E09-412D-95ED-5278526171ED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4000" y="6477000"/>
            <a:ext cx="62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John </a:t>
            </a:r>
            <a:endParaRPr lang="en-GB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999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1228</Words>
  <Application>Microsoft Macintosh PowerPoint</Application>
  <PresentationFormat>On-screen Show (4:3)</PresentationFormat>
  <Paragraphs>199</Paragraphs>
  <Slides>20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UK Programme</vt:lpstr>
      <vt:lpstr>Mechanics</vt:lpstr>
      <vt:lpstr>Can we increase cooling for L1/L2?</vt:lpstr>
      <vt:lpstr>Splitting the support structure</vt:lpstr>
      <vt:lpstr>Slide 5</vt:lpstr>
      <vt:lpstr>Prototyping space-frame</vt:lpstr>
      <vt:lpstr>Foam Core (showing additional support pads)</vt:lpstr>
      <vt:lpstr>Solid Ring CF Lay-up Strategy  (alternating layers)</vt:lpstr>
      <vt:lpstr>CF Lay-up Jig</vt:lpstr>
      <vt:lpstr>Solid CF Ring</vt:lpstr>
      <vt:lpstr>Slide 11</vt:lpstr>
      <vt:lpstr>Support alignment frame</vt:lpstr>
      <vt:lpstr>Sensor bench tests</vt:lpstr>
      <vt:lpstr>PTC Results</vt:lpstr>
      <vt:lpstr>Pedestals</vt:lpstr>
      <vt:lpstr>Noise and Gain</vt:lpstr>
      <vt:lpstr>Noise vs Temperature</vt:lpstr>
      <vt:lpstr>55Fe</vt:lpstr>
      <vt:lpstr>Test beam</vt:lpstr>
      <vt:lpstr>Summary</vt:lpstr>
    </vt:vector>
  </TitlesOfParts>
  <Company>Queen Mary University of London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Adrian Bevan</dc:creator>
  <cp:lastModifiedBy>Adrian Bevan</cp:lastModifiedBy>
  <cp:revision>38</cp:revision>
  <cp:lastPrinted>2012-03-20T21:12:01Z</cp:lastPrinted>
  <dcterms:created xsi:type="dcterms:W3CDTF">2012-09-12T11:48:02Z</dcterms:created>
  <dcterms:modified xsi:type="dcterms:W3CDTF">2012-09-12T11:53:36Z</dcterms:modified>
</cp:coreProperties>
</file>