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73" r:id="rId4"/>
    <p:sldId id="291" r:id="rId5"/>
    <p:sldId id="279" r:id="rId6"/>
    <p:sldId id="298" r:id="rId7"/>
    <p:sldId id="271" r:id="rId8"/>
    <p:sldId id="265" r:id="rId9"/>
    <p:sldId id="258" r:id="rId10"/>
    <p:sldId id="276" r:id="rId11"/>
    <p:sldId id="278" r:id="rId12"/>
    <p:sldId id="294" r:id="rId13"/>
    <p:sldId id="295" r:id="rId14"/>
    <p:sldId id="280" r:id="rId15"/>
    <p:sldId id="296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F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89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37399-20AF-48E8-BF51-C690FAEB58AF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A763E-C4B9-4C7A-BD23-1BD1DFF84C3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1E2A-8D80-48E8-AA26-2ACB0893EC18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1A1C-746A-4AED-B35F-8BA6F57CB8E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1E2A-8D80-48E8-AA26-2ACB0893EC18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1A1C-746A-4AED-B35F-8BA6F57CB8E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1E2A-8D80-48E8-AA26-2ACB0893EC18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1A1C-746A-4AED-B35F-8BA6F57CB8E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1E2A-8D80-48E8-AA26-2ACB0893EC18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1A1C-746A-4AED-B35F-8BA6F57CB8E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1E2A-8D80-48E8-AA26-2ACB0893EC18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1A1C-746A-4AED-B35F-8BA6F57CB8E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1E2A-8D80-48E8-AA26-2ACB0893EC18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1A1C-746A-4AED-B35F-8BA6F57CB8E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1E2A-8D80-48E8-AA26-2ACB0893EC18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1A1C-746A-4AED-B35F-8BA6F57CB8E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1E2A-8D80-48E8-AA26-2ACB0893EC18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1A1C-746A-4AED-B35F-8BA6F57CB8E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1E2A-8D80-48E8-AA26-2ACB0893EC18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1A1C-746A-4AED-B35F-8BA6F57CB8E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1E2A-8D80-48E8-AA26-2ACB0893EC18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1A1C-746A-4AED-B35F-8BA6F57CB8E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1E2A-8D80-48E8-AA26-2ACB0893EC18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1A1C-746A-4AED-B35F-8BA6F57CB8E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01E2A-8D80-48E8-AA26-2ACB0893EC18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1A1C-746A-4AED-B35F-8BA6F57CB8E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8856984" cy="1470025"/>
          </a:xfrm>
        </p:spPr>
        <p:txBody>
          <a:bodyPr>
            <a:noAutofit/>
          </a:bodyPr>
          <a:lstStyle/>
          <a:p>
            <a:r>
              <a:rPr lang="en-US" sz="3400" dirty="0" smtClean="0"/>
              <a:t>Radiation Monitor: </a:t>
            </a:r>
            <a:br>
              <a:rPr lang="en-US" sz="3400" dirty="0" smtClean="0"/>
            </a:br>
            <a:r>
              <a:rPr lang="en-US" sz="3400" dirty="0" smtClean="0"/>
              <a:t>Concepts, Simulation for an Advanced Read Out</a:t>
            </a:r>
            <a:endParaRPr lang="en-US" sz="3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Cardarelli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en-US" dirty="0" smtClean="0"/>
              <a:t>. Di </a:t>
            </a:r>
            <a:r>
              <a:rPr lang="en-US" dirty="0" err="1" smtClean="0"/>
              <a:t>Ciaccio</a:t>
            </a:r>
            <a:r>
              <a:rPr lang="en-US" dirty="0" smtClean="0"/>
              <a:t>, L. Paolozzi</a:t>
            </a:r>
            <a:endParaRPr lang="en-US" dirty="0" smtClean="0"/>
          </a:p>
          <a:p>
            <a:r>
              <a:rPr lang="en-US" dirty="0" smtClean="0"/>
              <a:t>INFN-Roma Tor Vergata</a:t>
            </a:r>
          </a:p>
          <a:p>
            <a:r>
              <a:rPr lang="en-US" dirty="0" smtClean="0"/>
              <a:t> Super-B Collaboration meeting 20/09/2012</a:t>
            </a:r>
          </a:p>
          <a:p>
            <a:r>
              <a:rPr lang="it-IT" dirty="0" smtClean="0"/>
              <a:t>Pisa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Polycrystal</a:t>
            </a:r>
            <a:r>
              <a:rPr lang="en-US" dirty="0" smtClean="0"/>
              <a:t> diamond: </a:t>
            </a:r>
            <a:r>
              <a:rPr lang="en-US" dirty="0" err="1" smtClean="0"/>
              <a:t>alfa</a:t>
            </a:r>
            <a:r>
              <a:rPr lang="en-US" dirty="0" smtClean="0"/>
              <a:t> source </a:t>
            </a:r>
            <a:br>
              <a:rPr lang="en-US" dirty="0" smtClean="0"/>
            </a:br>
            <a:r>
              <a:rPr lang="en-US" dirty="0" smtClean="0"/>
              <a:t>(log scale)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027937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Drift of the </a:t>
            </a:r>
            <a:r>
              <a:rPr lang="en-US" b="1" dirty="0" err="1" smtClean="0"/>
              <a:t>monocrystal</a:t>
            </a:r>
            <a:r>
              <a:rPr lang="en-US" b="1" dirty="0" smtClean="0"/>
              <a:t> diamond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84076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ttore 1 5"/>
          <p:cNvCxnSpPr/>
          <p:nvPr/>
        </p:nvCxnSpPr>
        <p:spPr>
          <a:xfrm flipV="1">
            <a:off x="2339752" y="2996952"/>
            <a:ext cx="360040" cy="20162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2123728" y="3501008"/>
            <a:ext cx="576064" cy="136815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016" y="418654"/>
            <a:ext cx="8820472" cy="850106"/>
          </a:xfrm>
        </p:spPr>
        <p:txBody>
          <a:bodyPr>
            <a:normAutofit fontScale="90000"/>
          </a:bodyPr>
          <a:lstStyle/>
          <a:p>
            <a:r>
              <a:rPr lang="it-IT" b="1" dirty="0" err="1" smtClean="0"/>
              <a:t>Problems</a:t>
            </a:r>
            <a:r>
              <a:rPr lang="it-IT" b="1" dirty="0" smtClean="0"/>
              <a:t> of standard </a:t>
            </a:r>
            <a:r>
              <a:rPr lang="it-IT" b="1" dirty="0" err="1" smtClean="0"/>
              <a:t>diamont</a:t>
            </a:r>
            <a:r>
              <a:rPr lang="it-IT" b="1" dirty="0" smtClean="0"/>
              <a:t> detectors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92" y="1772816"/>
            <a:ext cx="8435280" cy="4525963"/>
          </a:xfrm>
        </p:spPr>
        <p:txBody>
          <a:bodyPr/>
          <a:lstStyle/>
          <a:p>
            <a:r>
              <a:rPr lang="it-IT" dirty="0" err="1" smtClean="0"/>
              <a:t>Monocrystal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unstable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Polycrystal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low </a:t>
            </a:r>
            <a:r>
              <a:rPr lang="it-IT" dirty="0" err="1" smtClean="0"/>
              <a:t>charge</a:t>
            </a:r>
            <a:r>
              <a:rPr lang="it-IT" dirty="0" smtClean="0"/>
              <a:t> </a:t>
            </a:r>
            <a:r>
              <a:rPr lang="it-IT" dirty="0" err="1" smtClean="0"/>
              <a:t>collection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Standard </a:t>
            </a:r>
            <a:r>
              <a:rPr lang="it-IT" b="1" dirty="0" err="1" smtClean="0"/>
              <a:t>diamond</a:t>
            </a:r>
            <a:r>
              <a:rPr lang="it-IT" b="1" dirty="0" smtClean="0"/>
              <a:t> detector</a:t>
            </a:r>
            <a:endParaRPr lang="en-US" b="1" dirty="0"/>
          </a:p>
        </p:txBody>
      </p:sp>
      <p:sp>
        <p:nvSpPr>
          <p:cNvPr id="4" name="Rettangolo 3"/>
          <p:cNvSpPr/>
          <p:nvPr/>
        </p:nvSpPr>
        <p:spPr>
          <a:xfrm>
            <a:off x="2339752" y="2708920"/>
            <a:ext cx="79208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ttore 1 5"/>
          <p:cNvCxnSpPr/>
          <p:nvPr/>
        </p:nvCxnSpPr>
        <p:spPr>
          <a:xfrm>
            <a:off x="3347864" y="2708920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123728" y="2708920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3347864" y="3861048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899592" y="378904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New detector </a:t>
            </a:r>
            <a:r>
              <a:rPr lang="it-IT" b="1" dirty="0" err="1" smtClean="0"/>
              <a:t>concept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5292080" y="2708920"/>
            <a:ext cx="288032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4860032" y="2708920"/>
            <a:ext cx="288032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4427984" y="2708920"/>
            <a:ext cx="288032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3995936" y="2708920"/>
            <a:ext cx="288032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ttore 1 8"/>
          <p:cNvCxnSpPr/>
          <p:nvPr/>
        </p:nvCxnSpPr>
        <p:spPr>
          <a:xfrm>
            <a:off x="5652120" y="2780928"/>
            <a:ext cx="0" cy="12961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220072" y="2780928"/>
            <a:ext cx="0" cy="1296144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4788024" y="2780928"/>
            <a:ext cx="0" cy="1296144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4355976" y="2780928"/>
            <a:ext cx="0" cy="1296144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3923928" y="2780928"/>
            <a:ext cx="0" cy="12961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>
            <a:off x="2771800" y="3429000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5652120" y="3429000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707904" y="2492896"/>
            <a:ext cx="288032" cy="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4283968" y="2492896"/>
            <a:ext cx="288032" cy="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2843808" y="2348880"/>
            <a:ext cx="737702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0.2 mm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24" name="Connettore 2 23"/>
          <p:cNvCxnSpPr/>
          <p:nvPr/>
        </p:nvCxnSpPr>
        <p:spPr>
          <a:xfrm flipH="1">
            <a:off x="4427984" y="1988840"/>
            <a:ext cx="1584176" cy="64807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H="1">
            <a:off x="4788024" y="1988840"/>
            <a:ext cx="1224136" cy="64807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>
            <a:off x="5220072" y="1988840"/>
            <a:ext cx="792088" cy="64807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3131840" y="4149080"/>
            <a:ext cx="72008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V="1">
            <a:off x="3131840" y="4221088"/>
            <a:ext cx="2448272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endCxn id="7" idx="2"/>
          </p:cNvCxnSpPr>
          <p:nvPr/>
        </p:nvCxnSpPr>
        <p:spPr>
          <a:xfrm flipH="1" flipV="1">
            <a:off x="4139952" y="4149080"/>
            <a:ext cx="115212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endCxn id="6" idx="2"/>
          </p:cNvCxnSpPr>
          <p:nvPr/>
        </p:nvCxnSpPr>
        <p:spPr>
          <a:xfrm flipH="1" flipV="1">
            <a:off x="4572000" y="4149080"/>
            <a:ext cx="72008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endCxn id="5" idx="2"/>
          </p:cNvCxnSpPr>
          <p:nvPr/>
        </p:nvCxnSpPr>
        <p:spPr>
          <a:xfrm flipH="1" flipV="1">
            <a:off x="5004048" y="4149080"/>
            <a:ext cx="28803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endCxn id="4" idx="2"/>
          </p:cNvCxnSpPr>
          <p:nvPr/>
        </p:nvCxnSpPr>
        <p:spPr>
          <a:xfrm flipV="1">
            <a:off x="5292080" y="4149080"/>
            <a:ext cx="14401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4716016" y="5589240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 - </a:t>
            </a:r>
            <a:r>
              <a:rPr lang="it-IT" dirty="0" err="1" smtClean="0"/>
              <a:t>Diamond</a:t>
            </a:r>
            <a:endParaRPr lang="en-US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5580112" y="1628800"/>
            <a:ext cx="96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graphite</a:t>
            </a:r>
            <a:endParaRPr lang="en-US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2555776" y="4941168"/>
            <a:ext cx="135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Graphite+Al</a:t>
            </a:r>
            <a:r>
              <a:rPr lang="it-IT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Conclusions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0"/>
            <a:ext cx="8424936" cy="4525963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The background </a:t>
            </a:r>
            <a:r>
              <a:rPr lang="it-IT" dirty="0" err="1" smtClean="0"/>
              <a:t>of</a:t>
            </a:r>
            <a:r>
              <a:rPr lang="it-IT" dirty="0" smtClean="0"/>
              <a:t> the detector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simulated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The </a:t>
            </a:r>
            <a:r>
              <a:rPr lang="it-IT" dirty="0" err="1" smtClean="0"/>
              <a:t>developement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FE </a:t>
            </a:r>
            <a:r>
              <a:rPr lang="it-IT" dirty="0" err="1" smtClean="0"/>
              <a:t>electronics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in progress.</a:t>
            </a:r>
          </a:p>
          <a:p>
            <a:pPr algn="just"/>
            <a:r>
              <a:rPr lang="it-IT" dirty="0" smtClean="0"/>
              <a:t>A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structure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diamond</a:t>
            </a:r>
            <a:r>
              <a:rPr lang="it-IT" dirty="0" smtClean="0"/>
              <a:t> detector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proposed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solve the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ones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Future </a:t>
            </a:r>
            <a:r>
              <a:rPr lang="it-IT" b="1" dirty="0" err="1" smtClean="0"/>
              <a:t>plans</a:t>
            </a:r>
            <a:r>
              <a:rPr lang="it-IT" b="1" dirty="0" smtClean="0"/>
              <a:t> </a:t>
            </a:r>
            <a:r>
              <a:rPr lang="it-IT" b="1" dirty="0" err="1" smtClean="0"/>
              <a:t>for</a:t>
            </a:r>
            <a:r>
              <a:rPr lang="it-IT" b="1" dirty="0" smtClean="0"/>
              <a:t> 2013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Test at H8 (CERN)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muon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.</a:t>
            </a:r>
          </a:p>
          <a:p>
            <a:r>
              <a:rPr lang="it-IT" dirty="0" smtClean="0"/>
              <a:t>Test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detectors</a:t>
            </a:r>
            <a:r>
              <a:rPr lang="it-IT" dirty="0" smtClean="0"/>
              <a:t>.</a:t>
            </a:r>
          </a:p>
          <a:p>
            <a:r>
              <a:rPr lang="it-IT" dirty="0" smtClean="0"/>
              <a:t>Test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final</a:t>
            </a:r>
            <a:r>
              <a:rPr lang="it-IT" dirty="0" smtClean="0"/>
              <a:t> layout.</a:t>
            </a:r>
          </a:p>
          <a:p>
            <a:r>
              <a:rPr lang="it-IT" dirty="0" err="1" smtClean="0"/>
              <a:t>Developement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 full custom FE </a:t>
            </a:r>
            <a:r>
              <a:rPr lang="it-IT" dirty="0" err="1" smtClean="0"/>
              <a:t>electronics</a:t>
            </a:r>
            <a:r>
              <a:rPr lang="it-IT" dirty="0" smtClean="0"/>
              <a:t> in </a:t>
            </a:r>
            <a:r>
              <a:rPr lang="it-IT" dirty="0" err="1" smtClean="0"/>
              <a:t>SiGe</a:t>
            </a:r>
            <a:r>
              <a:rPr lang="it-IT" dirty="0" smtClean="0"/>
              <a:t> </a:t>
            </a:r>
            <a:r>
              <a:rPr lang="it-IT" dirty="0" err="1" smtClean="0"/>
              <a:t>technology</a:t>
            </a:r>
            <a:r>
              <a:rPr lang="it-IT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of the beam monitor in the Super-B detector.</a:t>
            </a:r>
          </a:p>
          <a:p>
            <a:r>
              <a:rPr lang="en-US" dirty="0" smtClean="0"/>
              <a:t>Test of a mono c. </a:t>
            </a:r>
            <a:r>
              <a:rPr lang="en-US" dirty="0" err="1" smtClean="0"/>
              <a:t>v.s</a:t>
            </a:r>
            <a:r>
              <a:rPr lang="en-US" dirty="0" smtClean="0"/>
              <a:t>. poly c. diamond detector with </a:t>
            </a:r>
            <a:r>
              <a:rPr lang="en-US" dirty="0" err="1" smtClean="0"/>
              <a:t>SiGe</a:t>
            </a:r>
            <a:r>
              <a:rPr lang="en-US" dirty="0" smtClean="0"/>
              <a:t> amplifier.</a:t>
            </a:r>
          </a:p>
          <a:p>
            <a:r>
              <a:rPr lang="en-US" dirty="0" smtClean="0"/>
              <a:t>Conclusions and future plans.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Location </a:t>
            </a:r>
            <a:r>
              <a:rPr lang="it-IT" b="1" dirty="0" err="1" smtClean="0"/>
              <a:t>of</a:t>
            </a:r>
            <a:r>
              <a:rPr lang="it-IT" b="1" dirty="0" smtClean="0"/>
              <a:t> the </a:t>
            </a:r>
            <a:r>
              <a:rPr lang="it-IT" b="1" dirty="0" err="1" smtClean="0"/>
              <a:t>detectors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471" y="1600200"/>
            <a:ext cx="73950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23528" y="1772816"/>
          <a:ext cx="4824536" cy="40324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01914"/>
                <a:gridCol w="1522622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noProof="0" dirty="0" smtClean="0"/>
                        <a:t> </a:t>
                      </a:r>
                      <a:r>
                        <a:rPr lang="it-IT" sz="1200" b="0" baseline="0" noProof="0" dirty="0" smtClean="0"/>
                        <a:t> detector </a:t>
                      </a:r>
                      <a:r>
                        <a:rPr lang="it-IT" sz="1200" b="0" baseline="0" noProof="0" dirty="0" err="1" smtClean="0"/>
                        <a:t>size</a:t>
                      </a:r>
                      <a:endParaRPr lang="it-IT" sz="1200" b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it-IT" sz="1200" b="0" noProof="0" smtClean="0"/>
                        <a:t>8</a:t>
                      </a:r>
                      <a:r>
                        <a:rPr lang="it-IT" sz="1200" b="0" baseline="0" noProof="0" smtClean="0"/>
                        <a:t> X</a:t>
                      </a:r>
                      <a:r>
                        <a:rPr lang="it-IT" sz="1200" b="0" noProof="0" smtClean="0"/>
                        <a:t>16 mm</a:t>
                      </a:r>
                      <a:r>
                        <a:rPr lang="it-IT" sz="1200" b="0" baseline="30000" noProof="0" smtClean="0"/>
                        <a:t>2</a:t>
                      </a:r>
                      <a:endParaRPr lang="it-IT" sz="1200" b="0" noProof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noProof="0" dirty="0" smtClean="0"/>
                        <a:t> </a:t>
                      </a:r>
                      <a:r>
                        <a:rPr lang="it-IT" sz="1200" noProof="0" dirty="0" err="1" smtClean="0"/>
                        <a:t>leakage</a:t>
                      </a:r>
                      <a:r>
                        <a:rPr lang="it-IT" sz="1200" noProof="0" dirty="0" smtClean="0"/>
                        <a:t>  </a:t>
                      </a:r>
                      <a:r>
                        <a:rPr lang="it-IT" sz="1200" noProof="0" dirty="0" err="1" smtClean="0"/>
                        <a:t>current</a:t>
                      </a:r>
                      <a:endParaRPr lang="it-IT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it-IT" sz="1200" noProof="0" smtClean="0"/>
                        <a:t>80x10</a:t>
                      </a:r>
                      <a:r>
                        <a:rPr lang="it-IT" sz="1200" baseline="30000" noProof="0" smtClean="0"/>
                        <a:t>-10</a:t>
                      </a:r>
                      <a:r>
                        <a:rPr lang="it-IT" sz="1200" baseline="0" noProof="0" smtClean="0"/>
                        <a:t> A</a:t>
                      </a:r>
                      <a:endParaRPr lang="it-IT" sz="1200" noProof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noProof="0" dirty="0" err="1" smtClean="0"/>
                        <a:t>Ionizatio</a:t>
                      </a:r>
                      <a:r>
                        <a:rPr lang="it-IT" sz="1200" baseline="0" noProof="0" dirty="0" err="1" smtClean="0"/>
                        <a:t>n</a:t>
                      </a:r>
                      <a:r>
                        <a:rPr lang="it-IT" sz="1200" baseline="0" noProof="0" dirty="0" smtClean="0"/>
                        <a:t> </a:t>
                      </a:r>
                      <a:r>
                        <a:rPr lang="it-IT" sz="1200" baseline="0" noProof="0" dirty="0" err="1" smtClean="0"/>
                        <a:t>current</a:t>
                      </a:r>
                      <a:r>
                        <a:rPr lang="it-IT" sz="1200" noProof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it-IT" sz="1200" noProof="0" smtClean="0"/>
                        <a:t>6.7x10</a:t>
                      </a:r>
                      <a:r>
                        <a:rPr lang="it-IT" sz="1200" baseline="30000" noProof="0" smtClean="0"/>
                        <a:t>-10</a:t>
                      </a:r>
                      <a:r>
                        <a:rPr lang="it-IT" sz="1200" baseline="0" noProof="0" smtClean="0"/>
                        <a:t> A</a:t>
                      </a:r>
                      <a:endParaRPr lang="it-IT" sz="1200" noProof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noProof="0" dirty="0" smtClean="0"/>
                        <a:t> </a:t>
                      </a:r>
                      <a:r>
                        <a:rPr lang="it-IT" sz="1200" i="1" noProof="0" dirty="0" err="1" smtClean="0"/>
                        <a:t>hits</a:t>
                      </a:r>
                      <a:r>
                        <a:rPr lang="it-IT" sz="1200" i="1" noProof="0" dirty="0" smtClean="0"/>
                        <a:t> </a:t>
                      </a:r>
                      <a:r>
                        <a:rPr lang="it-IT" sz="1200" i="0" baseline="0" noProof="0" dirty="0" smtClean="0"/>
                        <a:t> rate</a:t>
                      </a:r>
                      <a:endParaRPr lang="it-IT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it-IT" sz="1200" noProof="0" smtClean="0"/>
                        <a:t>130KHz</a:t>
                      </a:r>
                      <a:endParaRPr lang="it-IT" sz="1200" noProof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noProof="0" dirty="0" err="1" smtClean="0"/>
                        <a:t>Transit</a:t>
                      </a:r>
                      <a:r>
                        <a:rPr lang="it-IT" sz="1200" baseline="0" noProof="0" dirty="0" smtClean="0"/>
                        <a:t>  </a:t>
                      </a:r>
                      <a:r>
                        <a:rPr lang="it-IT" sz="1200" baseline="0" noProof="0" dirty="0" err="1" smtClean="0"/>
                        <a:t>time</a:t>
                      </a:r>
                      <a:endParaRPr lang="it-IT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it-IT" sz="1200" noProof="0" smtClean="0"/>
                        <a:t>20</a:t>
                      </a:r>
                      <a:r>
                        <a:rPr lang="it-IT" sz="1200" baseline="0" noProof="0" smtClean="0"/>
                        <a:t> ns</a:t>
                      </a:r>
                      <a:endParaRPr lang="it-IT" sz="1200" noProof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noProof="0" dirty="0" err="1" smtClean="0"/>
                        <a:t>Integration</a:t>
                      </a:r>
                      <a:r>
                        <a:rPr lang="it-IT" sz="1200" baseline="0" noProof="0" dirty="0" smtClean="0"/>
                        <a:t> </a:t>
                      </a:r>
                      <a:r>
                        <a:rPr lang="it-IT" sz="1200" baseline="0" noProof="0" dirty="0" err="1" smtClean="0"/>
                        <a:t>time</a:t>
                      </a:r>
                      <a:endParaRPr lang="it-IT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it-IT" sz="1200" noProof="0" smtClean="0"/>
                        <a:t>30 ns</a:t>
                      </a:r>
                      <a:endParaRPr lang="it-IT" sz="1200" noProof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noProof="0" dirty="0" err="1" smtClean="0"/>
                        <a:t>Electric</a:t>
                      </a:r>
                      <a:r>
                        <a:rPr lang="it-IT" sz="1200" baseline="0" noProof="0" dirty="0" smtClean="0"/>
                        <a:t>  </a:t>
                      </a:r>
                      <a:r>
                        <a:rPr lang="it-IT" sz="1200" baseline="0" noProof="0" dirty="0" err="1" smtClean="0"/>
                        <a:t>resistance</a:t>
                      </a:r>
                      <a:endParaRPr lang="it-IT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it-IT" sz="1200" noProof="0" dirty="0" smtClean="0"/>
                        <a:t>10</a:t>
                      </a:r>
                      <a:r>
                        <a:rPr lang="it-IT" sz="1200" baseline="30000" noProof="0" dirty="0" smtClean="0"/>
                        <a:t>11 </a:t>
                      </a:r>
                      <a:r>
                        <a:rPr lang="it-IT" sz="1200" baseline="0" noProof="0" dirty="0" smtClean="0"/>
                        <a:t> Ωcm</a:t>
                      </a:r>
                      <a:endParaRPr lang="it-IT" sz="1200" noProof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noProof="0" dirty="0" smtClean="0"/>
                        <a:t> energy threshold</a:t>
                      </a:r>
                      <a:endParaRPr lang="it-IT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noProof="0" dirty="0" smtClean="0"/>
                        <a:t>150KeV</a:t>
                      </a:r>
                      <a:endParaRPr lang="it-IT" sz="1200" noProof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uppo 5"/>
          <p:cNvGrpSpPr/>
          <p:nvPr/>
        </p:nvGrpSpPr>
        <p:grpSpPr>
          <a:xfrm>
            <a:off x="5436096" y="1268760"/>
            <a:ext cx="3240000" cy="3240000"/>
            <a:chOff x="5400000" y="1800000"/>
            <a:chExt cx="3240000" cy="3240000"/>
          </a:xfrm>
        </p:grpSpPr>
        <p:sp>
          <p:nvSpPr>
            <p:cNvPr id="4" name="Ovale 3"/>
            <p:cNvSpPr/>
            <p:nvPr/>
          </p:nvSpPr>
          <p:spPr>
            <a:xfrm>
              <a:off x="5400000" y="1800000"/>
              <a:ext cx="3240000" cy="3240000"/>
            </a:xfrm>
            <a:prstGeom prst="ellipse">
              <a:avLst/>
            </a:prstGeom>
            <a:solidFill>
              <a:srgbClr val="F27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5940392" y="2340000"/>
              <a:ext cx="2160000" cy="2160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Rettangolo 6"/>
          <p:cNvSpPr/>
          <p:nvPr/>
        </p:nvSpPr>
        <p:spPr>
          <a:xfrm>
            <a:off x="6876256" y="1340768"/>
            <a:ext cx="360000" cy="36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 rot="2700000">
            <a:off x="7814910" y="1775366"/>
            <a:ext cx="360000" cy="36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 rot="5400000">
            <a:off x="8244408" y="2708920"/>
            <a:ext cx="360000" cy="36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8100000">
            <a:off x="7886918" y="3647575"/>
            <a:ext cx="360000" cy="36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5400000">
            <a:off x="6876256" y="4077072"/>
            <a:ext cx="360000" cy="36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 rot="8100000">
            <a:off x="5870695" y="1775366"/>
            <a:ext cx="360000" cy="36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 rot="2700000">
            <a:off x="5942701" y="3647575"/>
            <a:ext cx="360000" cy="36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 rot="5400000">
            <a:off x="5508104" y="2708920"/>
            <a:ext cx="360000" cy="36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it-IT" dirty="0"/>
          </a:p>
        </p:txBody>
      </p:sp>
      <p:cxnSp>
        <p:nvCxnSpPr>
          <p:cNvPr id="17" name="Connettore 2 16"/>
          <p:cNvCxnSpPr>
            <a:stCxn id="21" idx="0"/>
            <a:endCxn id="11" idx="3"/>
          </p:cNvCxnSpPr>
          <p:nvPr/>
        </p:nvCxnSpPr>
        <p:spPr>
          <a:xfrm flipV="1">
            <a:off x="6760264" y="4437072"/>
            <a:ext cx="295992" cy="99219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5572132" y="54292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Diamond  detectors </a:t>
            </a:r>
            <a:r>
              <a:rPr lang="en-US" b="1" i="1" dirty="0" smtClean="0">
                <a:solidFill>
                  <a:schemeClr val="tx1">
                    <a:lumMod val="95000"/>
                  </a:schemeClr>
                </a:solidFill>
              </a:rPr>
              <a:t>4mm x 4mm</a:t>
            </a:r>
            <a:endParaRPr lang="it-IT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23" name="Connettore 2 22"/>
          <p:cNvCxnSpPr>
            <a:stCxn id="21" idx="0"/>
            <a:endCxn id="13" idx="3"/>
          </p:cNvCxnSpPr>
          <p:nvPr/>
        </p:nvCxnSpPr>
        <p:spPr>
          <a:xfrm flipH="1" flipV="1">
            <a:off x="6249980" y="3954854"/>
            <a:ext cx="510284" cy="147441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1" idx="0"/>
            <a:endCxn id="10" idx="3"/>
          </p:cNvCxnSpPr>
          <p:nvPr/>
        </p:nvCxnSpPr>
        <p:spPr>
          <a:xfrm flipV="1">
            <a:off x="6760264" y="3954854"/>
            <a:ext cx="1179375" cy="147441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5364088" y="8367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8 diamond detectors for each ring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0" y="4462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geometry of the detector</a:t>
            </a:r>
            <a:endParaRPr lang="it-IT" sz="44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323528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feature</a:t>
            </a:r>
            <a:endParaRPr lang="it-IT" dirty="0"/>
          </a:p>
        </p:txBody>
      </p:sp>
      <p:sp>
        <p:nvSpPr>
          <p:cNvPr id="41" name="Segnaposto numero diapositiva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861E-B129-45C2-A8B9-53C4A3117AC8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Tentative electronics diagram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4" name="Anello 3"/>
          <p:cNvSpPr/>
          <p:nvPr/>
        </p:nvSpPr>
        <p:spPr>
          <a:xfrm>
            <a:off x="6660232" y="2204864"/>
            <a:ext cx="1512168" cy="2858616"/>
          </a:xfrm>
          <a:prstGeom prst="don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308304" y="2276872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7740352" y="2708920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7812360" y="4149080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7380312" y="4725144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6876256" y="2708920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6804248" y="4149080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7884368" y="3429000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6732240" y="3429000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ttore 1 13"/>
          <p:cNvCxnSpPr>
            <a:stCxn id="5" idx="1"/>
          </p:cNvCxnSpPr>
          <p:nvPr/>
        </p:nvCxnSpPr>
        <p:spPr>
          <a:xfrm flipH="1">
            <a:off x="3923928" y="2420888"/>
            <a:ext cx="3384376" cy="0"/>
          </a:xfrm>
          <a:prstGeom prst="line">
            <a:avLst/>
          </a:prstGeom>
          <a:ln w="82550" cmpd="tri">
            <a:solidFill>
              <a:srgbClr val="4EF2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usione 15"/>
          <p:cNvSpPr/>
          <p:nvPr/>
        </p:nvSpPr>
        <p:spPr>
          <a:xfrm>
            <a:off x="3851920" y="2636912"/>
            <a:ext cx="288032" cy="14401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ttore 1 17"/>
          <p:cNvCxnSpPr>
            <a:stCxn id="19" idx="3"/>
          </p:cNvCxnSpPr>
          <p:nvPr/>
        </p:nvCxnSpPr>
        <p:spPr>
          <a:xfrm>
            <a:off x="3419872" y="242088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3059832" y="2348880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ttore 1 20"/>
          <p:cNvCxnSpPr>
            <a:endCxn id="19" idx="3"/>
          </p:cNvCxnSpPr>
          <p:nvPr/>
        </p:nvCxnSpPr>
        <p:spPr>
          <a:xfrm>
            <a:off x="3419872" y="24208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guale 21"/>
          <p:cNvSpPr/>
          <p:nvPr/>
        </p:nvSpPr>
        <p:spPr>
          <a:xfrm rot="5400000">
            <a:off x="2987824" y="3068960"/>
            <a:ext cx="432048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onnettore 1 23"/>
          <p:cNvCxnSpPr>
            <a:stCxn id="22" idx="5"/>
          </p:cNvCxnSpPr>
          <p:nvPr/>
        </p:nvCxnSpPr>
        <p:spPr>
          <a:xfrm>
            <a:off x="3330870" y="3284984"/>
            <a:ext cx="233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V="1">
            <a:off x="3563888" y="2420888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riangolo isoscele 31"/>
          <p:cNvSpPr/>
          <p:nvPr/>
        </p:nvSpPr>
        <p:spPr>
          <a:xfrm rot="16200000">
            <a:off x="1942564" y="2962092"/>
            <a:ext cx="865240" cy="646928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Connettore 1 33"/>
          <p:cNvCxnSpPr>
            <a:stCxn id="32" idx="3"/>
          </p:cNvCxnSpPr>
          <p:nvPr/>
        </p:nvCxnSpPr>
        <p:spPr>
          <a:xfrm flipV="1">
            <a:off x="2698648" y="3284984"/>
            <a:ext cx="361184" cy="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>
            <a:stCxn id="19" idx="1"/>
            <a:endCxn id="40" idx="3"/>
          </p:cNvCxnSpPr>
          <p:nvPr/>
        </p:nvCxnSpPr>
        <p:spPr>
          <a:xfrm flipH="1">
            <a:off x="1835696" y="242088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39"/>
          <p:cNvSpPr/>
          <p:nvPr/>
        </p:nvSpPr>
        <p:spPr>
          <a:xfrm>
            <a:off x="1115616" y="2060848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Pico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Amp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Connettore 1 41"/>
          <p:cNvCxnSpPr/>
          <p:nvPr/>
        </p:nvCxnSpPr>
        <p:spPr>
          <a:xfrm flipH="1">
            <a:off x="755576" y="242088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e 42"/>
          <p:cNvSpPr/>
          <p:nvPr/>
        </p:nvSpPr>
        <p:spPr>
          <a:xfrm>
            <a:off x="611560" y="23488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ttore 1 44"/>
          <p:cNvCxnSpPr/>
          <p:nvPr/>
        </p:nvCxnSpPr>
        <p:spPr>
          <a:xfrm flipH="1">
            <a:off x="1907704" y="328498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1907704" y="328498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1907704" y="37170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3275856" y="3645024"/>
            <a:ext cx="151216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2123728" y="306896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</a:t>
            </a:r>
            <a:endParaRPr lang="en-US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3563888" y="3861048"/>
            <a:ext cx="93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digitizer</a:t>
            </a:r>
            <a:endParaRPr lang="en-US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2627784" y="198884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100 </a:t>
            </a:r>
            <a:r>
              <a:rPr lang="en-US" sz="1400" b="1" dirty="0" err="1" smtClean="0"/>
              <a:t>kOhm</a:t>
            </a:r>
            <a:endParaRPr lang="en-US" sz="1400" b="1" dirty="0"/>
          </a:p>
        </p:txBody>
      </p:sp>
      <p:cxnSp>
        <p:nvCxnSpPr>
          <p:cNvPr id="57" name="Connettore 2 56"/>
          <p:cNvCxnSpPr/>
          <p:nvPr/>
        </p:nvCxnSpPr>
        <p:spPr>
          <a:xfrm>
            <a:off x="6012160" y="3140968"/>
            <a:ext cx="72008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5148064" y="2564904"/>
            <a:ext cx="1040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Diamond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detector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62" name="Connettore 1 61"/>
          <p:cNvCxnSpPr/>
          <p:nvPr/>
        </p:nvCxnSpPr>
        <p:spPr>
          <a:xfrm flipH="1">
            <a:off x="3995936" y="4869160"/>
            <a:ext cx="3384376" cy="0"/>
          </a:xfrm>
          <a:prstGeom prst="line">
            <a:avLst/>
          </a:prstGeom>
          <a:ln w="82550" cmpd="tri">
            <a:solidFill>
              <a:srgbClr val="4EF2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usione 66"/>
          <p:cNvSpPr/>
          <p:nvPr/>
        </p:nvSpPr>
        <p:spPr>
          <a:xfrm>
            <a:off x="3923928" y="5085184"/>
            <a:ext cx="288032" cy="14401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ttore 1 67"/>
          <p:cNvCxnSpPr>
            <a:stCxn id="69" idx="3"/>
          </p:cNvCxnSpPr>
          <p:nvPr/>
        </p:nvCxnSpPr>
        <p:spPr>
          <a:xfrm>
            <a:off x="3491880" y="486916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tangolo 68"/>
          <p:cNvSpPr/>
          <p:nvPr/>
        </p:nvSpPr>
        <p:spPr>
          <a:xfrm>
            <a:off x="3131840" y="4797152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Connettore 1 69"/>
          <p:cNvCxnSpPr>
            <a:endCxn id="69" idx="3"/>
          </p:cNvCxnSpPr>
          <p:nvPr/>
        </p:nvCxnSpPr>
        <p:spPr>
          <a:xfrm>
            <a:off x="3491880" y="48691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>
            <a:stCxn id="69" idx="1"/>
          </p:cNvCxnSpPr>
          <p:nvPr/>
        </p:nvCxnSpPr>
        <p:spPr>
          <a:xfrm flipH="1">
            <a:off x="1187624" y="4869160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>
            <a:stCxn id="16" idx="0"/>
          </p:cNvCxnSpPr>
          <p:nvPr/>
        </p:nvCxnSpPr>
        <p:spPr>
          <a:xfrm flipV="1">
            <a:off x="3995936" y="242088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>
            <a:stCxn id="67" idx="0"/>
          </p:cNvCxnSpPr>
          <p:nvPr/>
        </p:nvCxnSpPr>
        <p:spPr>
          <a:xfrm flipV="1">
            <a:off x="4067944" y="486916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 flipV="1">
            <a:off x="1187624" y="29969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>
            <a:off x="1187624" y="299695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/>
          <p:nvPr/>
        </p:nvCxnSpPr>
        <p:spPr>
          <a:xfrm flipV="1">
            <a:off x="2051720" y="242088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Uguale 88"/>
          <p:cNvSpPr/>
          <p:nvPr/>
        </p:nvSpPr>
        <p:spPr>
          <a:xfrm rot="5400000">
            <a:off x="3059832" y="5517232"/>
            <a:ext cx="432048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Triangolo isoscele 89"/>
          <p:cNvSpPr/>
          <p:nvPr/>
        </p:nvSpPr>
        <p:spPr>
          <a:xfrm rot="16200000">
            <a:off x="2014572" y="5410364"/>
            <a:ext cx="865240" cy="646928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Connettore 1 90"/>
          <p:cNvCxnSpPr/>
          <p:nvPr/>
        </p:nvCxnSpPr>
        <p:spPr>
          <a:xfrm flipV="1">
            <a:off x="2770656" y="5733256"/>
            <a:ext cx="361184" cy="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/>
          <p:nvPr/>
        </p:nvCxnSpPr>
        <p:spPr>
          <a:xfrm flipH="1">
            <a:off x="2060104" y="343738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sellaDiTesto 92"/>
          <p:cNvSpPr txBox="1"/>
          <p:nvPr/>
        </p:nvSpPr>
        <p:spPr>
          <a:xfrm>
            <a:off x="2195736" y="551723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</a:t>
            </a:r>
            <a:endParaRPr lang="en-US" dirty="0"/>
          </a:p>
        </p:txBody>
      </p:sp>
      <p:cxnSp>
        <p:nvCxnSpPr>
          <p:cNvPr id="95" name="Connettore 1 94"/>
          <p:cNvCxnSpPr/>
          <p:nvPr/>
        </p:nvCxnSpPr>
        <p:spPr>
          <a:xfrm flipV="1">
            <a:off x="3635896" y="4869160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>
            <a:off x="3419872" y="5733256"/>
            <a:ext cx="233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97"/>
          <p:cNvCxnSpPr>
            <a:stCxn id="90" idx="0"/>
          </p:cNvCxnSpPr>
          <p:nvPr/>
        </p:nvCxnSpPr>
        <p:spPr>
          <a:xfrm flipH="1" flipV="1">
            <a:off x="1907704" y="5733256"/>
            <a:ext cx="216024" cy="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/>
          <p:nvPr/>
        </p:nvCxnSpPr>
        <p:spPr>
          <a:xfrm flipV="1">
            <a:off x="1907704" y="4221088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/>
          <p:nvPr/>
        </p:nvCxnSpPr>
        <p:spPr>
          <a:xfrm>
            <a:off x="1907704" y="422108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1 104"/>
          <p:cNvCxnSpPr/>
          <p:nvPr/>
        </p:nvCxnSpPr>
        <p:spPr>
          <a:xfrm flipH="1">
            <a:off x="1907704" y="3789040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1 105"/>
          <p:cNvCxnSpPr/>
          <p:nvPr/>
        </p:nvCxnSpPr>
        <p:spPr>
          <a:xfrm flipH="1">
            <a:off x="1907704" y="386104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/>
          <p:nvPr/>
        </p:nvCxnSpPr>
        <p:spPr>
          <a:xfrm flipH="1">
            <a:off x="1907704" y="393305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1 107"/>
          <p:cNvCxnSpPr/>
          <p:nvPr/>
        </p:nvCxnSpPr>
        <p:spPr>
          <a:xfrm flipH="1">
            <a:off x="1907704" y="400506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/>
          <p:nvPr/>
        </p:nvCxnSpPr>
        <p:spPr>
          <a:xfrm flipH="1">
            <a:off x="1907704" y="40770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1 109"/>
          <p:cNvCxnSpPr/>
          <p:nvPr/>
        </p:nvCxnSpPr>
        <p:spPr>
          <a:xfrm flipH="1">
            <a:off x="1907704" y="4149080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sellaDiTesto 112"/>
          <p:cNvSpPr txBox="1"/>
          <p:nvPr/>
        </p:nvSpPr>
        <p:spPr>
          <a:xfrm>
            <a:off x="251520" y="1844824"/>
            <a:ext cx="714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HV</a:t>
            </a:r>
          </a:p>
          <a:p>
            <a:r>
              <a:rPr lang="en-US" sz="1200" b="1" dirty="0" smtClean="0"/>
              <a:t>500 Volt</a:t>
            </a:r>
            <a:endParaRPr lang="en-US" sz="1200" b="1" dirty="0"/>
          </a:p>
        </p:txBody>
      </p:sp>
      <p:cxnSp>
        <p:nvCxnSpPr>
          <p:cNvPr id="114" name="Connettore 1 113"/>
          <p:cNvCxnSpPr/>
          <p:nvPr/>
        </p:nvCxnSpPr>
        <p:spPr>
          <a:xfrm flipH="1">
            <a:off x="6300192" y="2852936"/>
            <a:ext cx="576064" cy="0"/>
          </a:xfrm>
          <a:prstGeom prst="line">
            <a:avLst/>
          </a:prstGeom>
          <a:ln w="82550" cmpd="tri">
            <a:solidFill>
              <a:srgbClr val="4EF2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/>
          <p:nvPr/>
        </p:nvCxnSpPr>
        <p:spPr>
          <a:xfrm flipH="1">
            <a:off x="6156176" y="3573016"/>
            <a:ext cx="576064" cy="0"/>
          </a:xfrm>
          <a:prstGeom prst="line">
            <a:avLst/>
          </a:prstGeom>
          <a:ln w="82550" cmpd="tri">
            <a:solidFill>
              <a:srgbClr val="4EF2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1 118"/>
          <p:cNvCxnSpPr/>
          <p:nvPr/>
        </p:nvCxnSpPr>
        <p:spPr>
          <a:xfrm flipH="1">
            <a:off x="6300192" y="4293096"/>
            <a:ext cx="576064" cy="0"/>
          </a:xfrm>
          <a:prstGeom prst="line">
            <a:avLst/>
          </a:prstGeom>
          <a:ln w="82550" cmpd="tri">
            <a:solidFill>
              <a:srgbClr val="4EF2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1 119"/>
          <p:cNvCxnSpPr/>
          <p:nvPr/>
        </p:nvCxnSpPr>
        <p:spPr>
          <a:xfrm flipH="1">
            <a:off x="7380312" y="3573016"/>
            <a:ext cx="576064" cy="0"/>
          </a:xfrm>
          <a:prstGeom prst="line">
            <a:avLst/>
          </a:prstGeom>
          <a:ln w="82550" cmpd="tri">
            <a:solidFill>
              <a:srgbClr val="4EF2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1 120"/>
          <p:cNvCxnSpPr/>
          <p:nvPr/>
        </p:nvCxnSpPr>
        <p:spPr>
          <a:xfrm flipH="1">
            <a:off x="7236296" y="4293096"/>
            <a:ext cx="576064" cy="0"/>
          </a:xfrm>
          <a:prstGeom prst="line">
            <a:avLst/>
          </a:prstGeom>
          <a:ln w="82550" cmpd="tri">
            <a:solidFill>
              <a:srgbClr val="4EF2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1 121"/>
          <p:cNvCxnSpPr/>
          <p:nvPr/>
        </p:nvCxnSpPr>
        <p:spPr>
          <a:xfrm flipH="1">
            <a:off x="7236296" y="2852936"/>
            <a:ext cx="576064" cy="0"/>
          </a:xfrm>
          <a:prstGeom prst="line">
            <a:avLst/>
          </a:prstGeom>
          <a:ln w="82550" cmpd="tri">
            <a:solidFill>
              <a:srgbClr val="4EF2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e 122"/>
          <p:cNvSpPr/>
          <p:nvPr/>
        </p:nvSpPr>
        <p:spPr>
          <a:xfrm>
            <a:off x="1979712" y="23488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Connettore 2 124"/>
          <p:cNvCxnSpPr>
            <a:stCxn id="129" idx="1"/>
          </p:cNvCxnSpPr>
          <p:nvPr/>
        </p:nvCxnSpPr>
        <p:spPr>
          <a:xfrm flipH="1" flipV="1">
            <a:off x="3923928" y="2132858"/>
            <a:ext cx="576064" cy="9871"/>
          </a:xfrm>
          <a:prstGeom prst="straightConnector1">
            <a:avLst/>
          </a:prstGeom>
          <a:ln w="25400">
            <a:solidFill>
              <a:srgbClr val="4EF21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2 126"/>
          <p:cNvCxnSpPr/>
          <p:nvPr/>
        </p:nvCxnSpPr>
        <p:spPr>
          <a:xfrm>
            <a:off x="6804248" y="2132856"/>
            <a:ext cx="648072" cy="1"/>
          </a:xfrm>
          <a:prstGeom prst="straightConnector1">
            <a:avLst/>
          </a:prstGeom>
          <a:ln w="25400">
            <a:solidFill>
              <a:srgbClr val="4EF21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sellaDiTesto 128"/>
          <p:cNvSpPr txBox="1"/>
          <p:nvPr/>
        </p:nvSpPr>
        <p:spPr>
          <a:xfrm>
            <a:off x="4499992" y="1988840"/>
            <a:ext cx="2288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10m coax. Cable </a:t>
            </a:r>
            <a:r>
              <a:rPr lang="en-US" sz="1400" b="1" dirty="0"/>
              <a:t>Ø </a:t>
            </a:r>
            <a:r>
              <a:rPr lang="en-US" sz="1400" b="1" dirty="0" smtClean="0"/>
              <a:t>= 0.7 mm</a:t>
            </a:r>
            <a:endParaRPr lang="en-US" sz="1400" b="1" dirty="0"/>
          </a:p>
        </p:txBody>
      </p:sp>
      <p:sp>
        <p:nvSpPr>
          <p:cNvPr id="74" name="Rettangolo 73"/>
          <p:cNvSpPr/>
          <p:nvPr/>
        </p:nvSpPr>
        <p:spPr>
          <a:xfrm>
            <a:off x="4860032" y="5229200"/>
            <a:ext cx="1368152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CPU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7" name="Connettore 2 76"/>
          <p:cNvCxnSpPr>
            <a:endCxn id="74" idx="0"/>
          </p:cNvCxnSpPr>
          <p:nvPr/>
        </p:nvCxnSpPr>
        <p:spPr>
          <a:xfrm>
            <a:off x="4788024" y="4437112"/>
            <a:ext cx="756084" cy="79208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>
            <a:stCxn id="40" idx="0"/>
          </p:cNvCxnSpPr>
          <p:nvPr/>
        </p:nvCxnSpPr>
        <p:spPr>
          <a:xfrm flipV="1">
            <a:off x="1475656" y="1772816"/>
            <a:ext cx="0" cy="28803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1475656" y="1772816"/>
            <a:ext cx="324036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2 82"/>
          <p:cNvCxnSpPr/>
          <p:nvPr/>
        </p:nvCxnSpPr>
        <p:spPr>
          <a:xfrm>
            <a:off x="4716016" y="1772816"/>
            <a:ext cx="1080120" cy="3456384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ccia bidirezionale verticale 96"/>
          <p:cNvSpPr/>
          <p:nvPr/>
        </p:nvSpPr>
        <p:spPr>
          <a:xfrm rot="5400000">
            <a:off x="6593944" y="5079464"/>
            <a:ext cx="484632" cy="1216152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e 98"/>
          <p:cNvSpPr/>
          <p:nvPr/>
        </p:nvSpPr>
        <p:spPr>
          <a:xfrm>
            <a:off x="467544" y="2924944"/>
            <a:ext cx="43204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Connettore 1 101"/>
          <p:cNvCxnSpPr>
            <a:stCxn id="99" idx="0"/>
            <a:endCxn id="43" idx="4"/>
          </p:cNvCxnSpPr>
          <p:nvPr/>
        </p:nvCxnSpPr>
        <p:spPr>
          <a:xfrm flipV="1">
            <a:off x="683568" y="249289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1 110"/>
          <p:cNvCxnSpPr>
            <a:stCxn id="99" idx="4"/>
          </p:cNvCxnSpPr>
          <p:nvPr/>
        </p:nvCxnSpPr>
        <p:spPr>
          <a:xfrm>
            <a:off x="683568" y="335699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usione 111"/>
          <p:cNvSpPr/>
          <p:nvPr/>
        </p:nvSpPr>
        <p:spPr>
          <a:xfrm>
            <a:off x="539552" y="3717032"/>
            <a:ext cx="288032" cy="14401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Connettore 1 115"/>
          <p:cNvCxnSpPr>
            <a:stCxn id="99" idx="2"/>
            <a:endCxn id="99" idx="6"/>
          </p:cNvCxnSpPr>
          <p:nvPr/>
        </p:nvCxnSpPr>
        <p:spPr>
          <a:xfrm>
            <a:off x="467544" y="3140968"/>
            <a:ext cx="432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1 127"/>
          <p:cNvCxnSpPr>
            <a:stCxn id="99" idx="5"/>
          </p:cNvCxnSpPr>
          <p:nvPr/>
        </p:nvCxnSpPr>
        <p:spPr>
          <a:xfrm>
            <a:off x="836320" y="3293720"/>
            <a:ext cx="135280" cy="1352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1 131"/>
          <p:cNvCxnSpPr/>
          <p:nvPr/>
        </p:nvCxnSpPr>
        <p:spPr>
          <a:xfrm>
            <a:off x="971600" y="3429000"/>
            <a:ext cx="0" cy="28803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1 134"/>
          <p:cNvCxnSpPr/>
          <p:nvPr/>
        </p:nvCxnSpPr>
        <p:spPr>
          <a:xfrm>
            <a:off x="971600" y="6309320"/>
            <a:ext cx="28803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2 136"/>
          <p:cNvCxnSpPr>
            <a:endCxn id="74" idx="1"/>
          </p:cNvCxnSpPr>
          <p:nvPr/>
        </p:nvCxnSpPr>
        <p:spPr>
          <a:xfrm flipV="1">
            <a:off x="3851920" y="5697252"/>
            <a:ext cx="1008112" cy="6120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2 138"/>
          <p:cNvCxnSpPr/>
          <p:nvPr/>
        </p:nvCxnSpPr>
        <p:spPr>
          <a:xfrm flipH="1">
            <a:off x="3851920" y="5877272"/>
            <a:ext cx="72008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renzo\Downloads\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239"/>
            <a:ext cx="6789370" cy="507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Multi-Coaxial </a:t>
            </a:r>
            <a:r>
              <a:rPr lang="en-US" b="1" dirty="0"/>
              <a:t>Cable </a:t>
            </a:r>
            <a:r>
              <a:rPr lang="en-US" b="1" dirty="0" smtClean="0"/>
              <a:t>Ø </a:t>
            </a:r>
            <a:r>
              <a:rPr lang="en-US" b="1" dirty="0"/>
              <a:t>= 0.7 mm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6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Amplifier, AC, (BJT </a:t>
            </a:r>
            <a:r>
              <a:rPr lang="en-US" b="1" dirty="0" err="1" smtClean="0"/>
              <a:t>SiGe</a:t>
            </a:r>
            <a:r>
              <a:rPr lang="en-US" b="1" dirty="0" smtClean="0"/>
              <a:t>, BFP740)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Voltage supply                                         5 Volt</a:t>
            </a:r>
          </a:p>
          <a:p>
            <a:r>
              <a:rPr lang="en-US" dirty="0" smtClean="0"/>
              <a:t>Sensitivity                                             6 mV/</a:t>
            </a:r>
            <a:r>
              <a:rPr lang="en-US" dirty="0" err="1" smtClean="0"/>
              <a:t>fC</a:t>
            </a:r>
            <a:endParaRPr lang="en-US" dirty="0" smtClean="0"/>
          </a:p>
          <a:p>
            <a:r>
              <a:rPr lang="en-US" dirty="0" smtClean="0"/>
              <a:t>noise                                                500 e</a:t>
            </a:r>
            <a:r>
              <a:rPr lang="en-US" baseline="30000" dirty="0" smtClean="0"/>
              <a:t>-</a:t>
            </a:r>
            <a:r>
              <a:rPr lang="en-US" dirty="0" smtClean="0"/>
              <a:t> RMS</a:t>
            </a:r>
          </a:p>
          <a:p>
            <a:r>
              <a:rPr lang="en-US" dirty="0" smtClean="0"/>
              <a:t>Input impedance                                 50 Ohm</a:t>
            </a:r>
          </a:p>
          <a:p>
            <a:r>
              <a:rPr lang="en-US" dirty="0" smtClean="0"/>
              <a:t>B.W.                                                        30 MHz</a:t>
            </a:r>
          </a:p>
          <a:p>
            <a:r>
              <a:rPr lang="en-US" dirty="0" smtClean="0"/>
              <a:t>Power consumption                       10 </a:t>
            </a:r>
            <a:r>
              <a:rPr lang="en-US" dirty="0" err="1" smtClean="0"/>
              <a:t>mW</a:t>
            </a:r>
            <a:r>
              <a:rPr lang="en-US" dirty="0" smtClean="0"/>
              <a:t>/</a:t>
            </a:r>
            <a:r>
              <a:rPr lang="en-US" dirty="0" err="1" smtClean="0"/>
              <a:t>ch</a:t>
            </a:r>
            <a:endParaRPr lang="en-US" dirty="0" smtClean="0"/>
          </a:p>
          <a:p>
            <a:r>
              <a:rPr lang="en-US" dirty="0" smtClean="0"/>
              <a:t>Low cost                                        2 – 3 </a:t>
            </a:r>
            <a:r>
              <a:rPr lang="en-US" dirty="0" err="1" smtClean="0"/>
              <a:t>eur</a:t>
            </a:r>
            <a:r>
              <a:rPr lang="en-US" dirty="0" smtClean="0"/>
              <a:t>./</a:t>
            </a:r>
            <a:r>
              <a:rPr lang="en-US" dirty="0" err="1" smtClean="0"/>
              <a:t>ch</a:t>
            </a:r>
            <a:endParaRPr lang="en-US" dirty="0" smtClean="0"/>
          </a:p>
          <a:p>
            <a:r>
              <a:rPr lang="en-US" dirty="0" smtClean="0"/>
              <a:t>Radiation hardness     50 </a:t>
            </a:r>
            <a:r>
              <a:rPr lang="en-US" dirty="0" err="1" smtClean="0"/>
              <a:t>Mrad</a:t>
            </a:r>
            <a:r>
              <a:rPr lang="en-US" dirty="0" smtClean="0"/>
              <a:t>, 10</a:t>
            </a:r>
            <a:r>
              <a:rPr lang="en-US" baseline="30000" dirty="0" smtClean="0"/>
              <a:t>15 </a:t>
            </a:r>
            <a:r>
              <a:rPr lang="en-US" dirty="0" smtClean="0"/>
              <a:t>n cm</a:t>
            </a:r>
            <a:r>
              <a:rPr lang="en-US" baseline="30000" dirty="0" smtClean="0"/>
              <a:t>-2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577064" cy="1143000"/>
          </a:xfrm>
        </p:spPr>
        <p:txBody>
          <a:bodyPr>
            <a:noAutofit/>
          </a:bodyPr>
          <a:lstStyle/>
          <a:p>
            <a:r>
              <a:rPr lang="en-US" sz="4100" b="1" dirty="0" smtClean="0"/>
              <a:t>Signal from a minimum ionizing particle</a:t>
            </a:r>
            <a:endParaRPr lang="en-US" sz="41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00200"/>
            <a:ext cx="73448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4572000" y="4149080"/>
            <a:ext cx="10377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20ns/div.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504207" y="6225660"/>
            <a:ext cx="1037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20ns/div.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Americium-241 + Sr-90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86308" y="1742084"/>
            <a:ext cx="51845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ttore 2 4"/>
          <p:cNvCxnSpPr/>
          <p:nvPr/>
        </p:nvCxnSpPr>
        <p:spPr>
          <a:xfrm flipH="1">
            <a:off x="4211960" y="2348880"/>
            <a:ext cx="2160240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516216" y="2132856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Am-241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2195736" y="3284984"/>
            <a:ext cx="4104456" cy="194421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516216" y="306896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Sr-90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1835696" y="3861048"/>
            <a:ext cx="4464496" cy="216024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516216" y="364502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noise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332</Words>
  <Application>Microsoft Office PowerPoint</Application>
  <PresentationFormat>Presentazione su schermo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Radiation Monitor:  Concepts, Simulation for an Advanced Read Out</vt:lpstr>
      <vt:lpstr>Outline</vt:lpstr>
      <vt:lpstr>Location of the detectors</vt:lpstr>
      <vt:lpstr>Presentazione standard di PowerPoint</vt:lpstr>
      <vt:lpstr>Tentative electronics diagram</vt:lpstr>
      <vt:lpstr>Multi-Coaxial Cable Ø = 0.7 mm </vt:lpstr>
      <vt:lpstr>Amplifier, AC, (BJT SiGe, BFP740)</vt:lpstr>
      <vt:lpstr>Signal from a minimum ionizing particle</vt:lpstr>
      <vt:lpstr>Americium-241 + Sr-90</vt:lpstr>
      <vt:lpstr>Polycrystal diamond: alfa source  (log scale)</vt:lpstr>
      <vt:lpstr>Drift of the monocrystal diamond</vt:lpstr>
      <vt:lpstr>Problems of standard diamont detectors</vt:lpstr>
      <vt:lpstr>Standard diamond detector</vt:lpstr>
      <vt:lpstr>New detector concept</vt:lpstr>
      <vt:lpstr>Conclusions</vt:lpstr>
      <vt:lpstr>Future plans for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RPC</dc:creator>
  <cp:lastModifiedBy>Lorenzo</cp:lastModifiedBy>
  <cp:revision>230</cp:revision>
  <dcterms:created xsi:type="dcterms:W3CDTF">2011-11-29T08:11:38Z</dcterms:created>
  <dcterms:modified xsi:type="dcterms:W3CDTF">2012-09-19T12:54:03Z</dcterms:modified>
</cp:coreProperties>
</file>