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5" r:id="rId2"/>
    <p:sldId id="376" r:id="rId3"/>
    <p:sldId id="375" r:id="rId4"/>
    <p:sldId id="350" r:id="rId5"/>
    <p:sldId id="371" r:id="rId6"/>
    <p:sldId id="374" r:id="rId7"/>
    <p:sldId id="372" r:id="rId8"/>
    <p:sldId id="352" r:id="rId9"/>
    <p:sldId id="353" r:id="rId10"/>
    <p:sldId id="354" r:id="rId11"/>
    <p:sldId id="341" r:id="rId12"/>
    <p:sldId id="351" r:id="rId13"/>
    <p:sldId id="283" r:id="rId14"/>
    <p:sldId id="369" r:id="rId15"/>
    <p:sldId id="377" r:id="rId16"/>
    <p:sldId id="378" r:id="rId17"/>
    <p:sldId id="29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3943" autoAdjust="0"/>
  </p:normalViewPr>
  <p:slideViewPr>
    <p:cSldViewPr>
      <p:cViewPr>
        <p:scale>
          <a:sx n="100" d="100"/>
          <a:sy n="100" d="100"/>
        </p:scale>
        <p:origin x="-230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7FE-48D6-4811-9C2B-49D382F6F426}" type="datetimeFigureOut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5007-CDA5-423D-A359-7DDADCDD2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661-6F46-474F-B94F-B125390B6A7E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FFAE-A39C-47AF-90AC-9121268369D9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A64F-54F1-4C2E-B2CF-94A33543013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F2B-161E-4037-B0A1-B67171CDD93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DBA7-FFDF-4D04-918E-86C91646D44A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AB3-AF36-47D3-A81C-6F59BF04AA2A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4BE2-4361-48F7-9560-7F6482455E6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6BD-A4D7-4E58-8E7F-C3821122EBE6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452B-6A51-4D36-95AF-BBFD958A8D16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4B08-F9D7-41EE-8055-6AF0D30F4053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1296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detector Integration Plenary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998" y="876919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Inner detector envelope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Radial clearances.</a:t>
            </a:r>
            <a:endParaRPr lang="en-US" sz="3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Longitude </a:t>
            </a:r>
            <a:r>
              <a:rPr lang="en-US" sz="3200" dirty="0" smtClean="0"/>
              <a:t>clearances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Cables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Issues</a:t>
            </a:r>
            <a:r>
              <a:rPr lang="en-US" sz="3200" dirty="0" smtClean="0"/>
              <a:t> that we must face in the future meetings.</a:t>
            </a:r>
            <a:endParaRPr lang="en-US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Conclusions</a:t>
            </a:r>
            <a:r>
              <a:rPr lang="en-US" sz="32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5039"/>
            <a:ext cx="150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 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10045" y="350373"/>
            <a:ext cx="20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shielding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6340678"/>
            <a:ext cx="417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EXTERNAL REMOVABLE SHIELDING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88024" y="4653136"/>
            <a:ext cx="232202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" y="994232"/>
            <a:ext cx="7962847" cy="5242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339752" y="5157192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36096" y="719705"/>
            <a:ext cx="2088232" cy="54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820085" y="1615849"/>
            <a:ext cx="3064283" cy="36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1615848"/>
            <a:ext cx="1156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QUADRANT REMOVABLE SHIELDING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Mechanical</a:t>
            </a:r>
            <a:r>
              <a:rPr lang="en-US" sz="2000" dirty="0" smtClean="0"/>
              <a:t> Envelope and mass of the </a:t>
            </a:r>
            <a:r>
              <a:rPr lang="en-US" sz="2000" dirty="0" err="1" smtClean="0"/>
              <a:t>SuperB</a:t>
            </a:r>
            <a:r>
              <a:rPr lang="en-US" sz="2000" dirty="0" smtClean="0"/>
              <a:t> inner detectors after meeting </a:t>
            </a:r>
            <a:br>
              <a:rPr lang="en-US" sz="2000" dirty="0" smtClean="0"/>
            </a:br>
            <a:r>
              <a:rPr lang="en-US" sz="1200" dirty="0" smtClean="0"/>
              <a:t>10-Sept </a:t>
            </a:r>
            <a:r>
              <a:rPr lang="en-US" sz="1200" dirty="0" smtClean="0"/>
              <a:t>2012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08713"/>
              </p:ext>
            </p:extLst>
          </p:nvPr>
        </p:nvGraphicFramePr>
        <p:xfrm>
          <a:off x="323528" y="764704"/>
          <a:ext cx="8633669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Worksheet" r:id="rId3" imgW="10201300" imgH="6296130" progId="Excel.Sheet.12">
                  <p:embed/>
                </p:oleObj>
              </mc:Choice>
              <mc:Fallback>
                <p:oleObj name="Worksheet" r:id="rId3" imgW="10201300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764704"/>
                        <a:ext cx="8633669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865887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36" y="223909"/>
            <a:ext cx="4400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access to the FTOF and Forward end of DCH.</a:t>
            </a:r>
          </a:p>
          <a:p>
            <a:r>
              <a:rPr lang="en-US" dirty="0" smtClean="0"/>
              <a:t>Forward calorimeter access removing partially the forward support of the tungsten shielding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>
          <a:xfrm>
            <a:off x="4548608" y="2708920"/>
            <a:ext cx="4590431" cy="39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9/21/2012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564"/>
            <a:ext cx="9144000" cy="4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85" y="774978"/>
            <a:ext cx="90021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Advice on Magnet forces acting on Babar and </a:t>
            </a:r>
            <a:r>
              <a:rPr lang="en-US" sz="2800" dirty="0" err="1"/>
              <a:t>SuperB</a:t>
            </a:r>
            <a:r>
              <a:rPr lang="en-US" sz="2800" dirty="0"/>
              <a:t> components.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In particular analyzing the new proposed of the forward door and the backward new shielding iron on the Strong tube of the DIRC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need a support to analyzed the magnetic forces giving the right input to the analysts.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need to setup the material distribution for that purpose.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4821" y="188640"/>
            <a:ext cx="808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Issues that we must face in the 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306729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0021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 global shielding strategy must be considered and analyzed from all point of view.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required a task force and a dedicated meeting to face this issue.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4821" y="188640"/>
            <a:ext cx="808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Issues that we must face in the 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137042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0021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An assembly strategy of the detector must be study in agreement with the machine commissioning.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 detail analysis of the machine commissioning planning has an impact on the design and the assembly procedure of the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detector.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4821" y="188640"/>
            <a:ext cx="808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Issues that we must face in the future meetings</a:t>
            </a:r>
          </a:p>
        </p:txBody>
      </p:sp>
    </p:spTree>
    <p:extLst>
      <p:ext uri="{BB962C8B-B14F-4D97-AF65-F5344CB8AC3E}">
        <p14:creationId xmlns:p14="http://schemas.microsoft.com/office/powerpoint/2010/main" val="150782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747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8F0-2A02-4A1A-B1D5-42CAFB5CE3D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194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This at the moment is the proposed configuration of </a:t>
            </a:r>
            <a:r>
              <a:rPr lang="en-US" sz="3200" dirty="0" err="1" smtClean="0"/>
              <a:t>SuperB</a:t>
            </a:r>
            <a:r>
              <a:rPr lang="en-US" sz="3200" dirty="0" smtClean="0"/>
              <a:t>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We would like to get advices and approval from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community on the proposed scheme before going in developing detailed mechanical model</a:t>
            </a:r>
            <a:r>
              <a:rPr lang="en-US" sz="3200" dirty="0" smtClean="0"/>
              <a:t>.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New issues must be discussed and analyzing like:</a:t>
            </a:r>
          </a:p>
          <a:p>
            <a:pPr marL="914400"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/>
              <a:t>Shielding, Magnet force and installation procedure.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9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" y="781497"/>
            <a:ext cx="9037202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Mew </a:t>
            </a:r>
            <a:r>
              <a:rPr lang="en-US" dirty="0" err="1" smtClean="0"/>
              <a:t>SuperB</a:t>
            </a:r>
            <a:r>
              <a:rPr lang="en-US" dirty="0" smtClean="0"/>
              <a:t> Ref.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1052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review the </a:t>
            </a:r>
            <a:r>
              <a:rPr lang="en-US" dirty="0" smtClean="0"/>
              <a:t>Inner </a:t>
            </a:r>
            <a:r>
              <a:rPr lang="en-US" dirty="0"/>
              <a:t>detector </a:t>
            </a:r>
            <a:r>
              <a:rPr lang="en-US" dirty="0" smtClean="0"/>
              <a:t>envelopes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tungsten shielding thickness has increased to 45mm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inner radius of </a:t>
            </a:r>
            <a:r>
              <a:rPr lang="en-US" sz="2800" dirty="0"/>
              <a:t>the </a:t>
            </a:r>
            <a:r>
              <a:rPr lang="en-US" sz="2800" dirty="0" smtClean="0"/>
              <a:t>tungsten shielding is now 5mm larger. (requested by SVT)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final dimensions are: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Inner diameter 440mm outer diameter 530mm.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Leave 5mm radially of clearance between the DCH and the shielding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inner diameter of the DCH is 540mm.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"/>
          <a:stretch/>
        </p:blipFill>
        <p:spPr>
          <a:xfrm>
            <a:off x="683568" y="0"/>
            <a:ext cx="789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</a:t>
            </a:r>
            <a:r>
              <a:rPr lang="en-US" sz="2400" dirty="0" smtClean="0">
                <a:solidFill>
                  <a:srgbClr val="FF0000"/>
                </a:solidFill>
              </a:rPr>
              <a:t>meeting at SLAC in July 2012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4013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Forward calorimeter service envelope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 chamber supports.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DIRCH inner tube measurements.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754" r="5799"/>
          <a:stretch/>
        </p:blipFill>
        <p:spPr>
          <a:xfrm>
            <a:off x="0" y="1832050"/>
            <a:ext cx="6425446" cy="3859088"/>
          </a:xfrm>
          <a:prstGeom prst="rect">
            <a:avLst/>
          </a:prstGeom>
        </p:spPr>
      </p:pic>
      <p:pic>
        <p:nvPicPr>
          <p:cNvPr id="2050" name="Picture 2" descr="P:\Foto Slac luglio 2012\Foto babar\DSCN0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t="18255" r="33636"/>
          <a:stretch/>
        </p:blipFill>
        <p:spPr bwMode="auto">
          <a:xfrm>
            <a:off x="6292857" y="2348880"/>
            <a:ext cx="2868340" cy="37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meeting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r="4465"/>
          <a:stretch/>
        </p:blipFill>
        <p:spPr>
          <a:xfrm>
            <a:off x="395536" y="836712"/>
            <a:ext cx="6004148" cy="5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meeting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13453"/>
            <a:ext cx="274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 chamber supports</a:t>
            </a:r>
          </a:p>
        </p:txBody>
      </p:sp>
      <p:pic>
        <p:nvPicPr>
          <p:cNvPr id="3074" name="Picture 2" descr="P:\Foto Slac luglio 2012\Foto babar\DSCN0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20833" b="25437"/>
          <a:stretch/>
        </p:blipFill>
        <p:spPr bwMode="auto">
          <a:xfrm>
            <a:off x="179511" y="978097"/>
            <a:ext cx="3103291" cy="35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Foto Slac luglio 2012\Foto babar\DSCN0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28439" r="3810" b="3374"/>
          <a:stretch/>
        </p:blipFill>
        <p:spPr bwMode="auto">
          <a:xfrm>
            <a:off x="3923929" y="692697"/>
            <a:ext cx="41125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:\Foto Slac luglio 2012\Foto babar\DSCN09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t="4565" r="21583" b="44165"/>
          <a:stretch/>
        </p:blipFill>
        <p:spPr bwMode="auto">
          <a:xfrm>
            <a:off x="4572000" y="3440689"/>
            <a:ext cx="4385541" cy="33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 backward end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3422" b="-2112"/>
          <a:stretch/>
        </p:blipFill>
        <p:spPr>
          <a:xfrm>
            <a:off x="362308" y="925445"/>
            <a:ext cx="8488393" cy="507854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 flipV="1">
            <a:off x="3419872" y="4005064"/>
            <a:ext cx="1186633" cy="199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7984" y="598063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Quadrant removable shielding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99592" y="4077072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126" y="6052646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half removable shielding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059832" y="4437112"/>
            <a:ext cx="792088" cy="198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8995" y="6414493"/>
            <a:ext cx="20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5039"/>
            <a:ext cx="150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 end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9287" y="6340678"/>
            <a:ext cx="417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EXTERNAL REMOVABLE SHIELDING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88024" y="4653136"/>
            <a:ext cx="232202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" y="994232"/>
            <a:ext cx="7962847" cy="5242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635896" y="5157192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48064" y="994232"/>
            <a:ext cx="2016224" cy="137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820085" y="1615849"/>
            <a:ext cx="3064283" cy="36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1615848"/>
            <a:ext cx="1156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QUADRANT REMOVABLE SHIELDING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732" y="116632"/>
            <a:ext cx="203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Stationary shielding with groove for cable passage for the read-out DCH and BCAL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19672" y="4755781"/>
            <a:ext cx="111663" cy="1584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4058" y="6278074"/>
            <a:ext cx="231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Bcal</a:t>
            </a:r>
            <a:r>
              <a:rPr lang="en-US" dirty="0" smtClean="0"/>
              <a:t> support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468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Excel Worksheet</vt:lpstr>
      <vt:lpstr>Summary of detector Integration Plenary</vt:lpstr>
      <vt:lpstr>Mew SuperB Ref. drawing</vt:lpstr>
      <vt:lpstr>We review the Inner detector envelopes</vt:lpstr>
      <vt:lpstr>PowerPoint Presentation</vt:lpstr>
      <vt:lpstr>Survey was made and inspection was made after the meeting at SLAC in July 2012</vt:lpstr>
      <vt:lpstr>Survey was made and inspection was made after the meeting</vt:lpstr>
      <vt:lpstr>Survey was made and inspection was made after the meeting</vt:lpstr>
      <vt:lpstr>Supporting the SuperB detectors backward end</vt:lpstr>
      <vt:lpstr>Supporting the SuperB detectors</vt:lpstr>
      <vt:lpstr>Supporting the SuperB detectors</vt:lpstr>
      <vt:lpstr>Mechanical Envelope and mass of the SuperB inner detectors after meeting  10-Sept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Experimental hall</dc:title>
  <dc:creator>Administrator</dc:creator>
  <cp:lastModifiedBy>raffaell</cp:lastModifiedBy>
  <cp:revision>451</cp:revision>
  <cp:lastPrinted>2012-05-21T13:02:00Z</cp:lastPrinted>
  <dcterms:created xsi:type="dcterms:W3CDTF">2011-07-06T22:48:32Z</dcterms:created>
  <dcterms:modified xsi:type="dcterms:W3CDTF">2012-09-21T12:13:01Z</dcterms:modified>
</cp:coreProperties>
</file>