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4"/>
  </p:notesMasterIdLst>
  <p:handoutMasterIdLst>
    <p:handoutMasterId r:id="rId25"/>
  </p:handoutMasterIdLst>
  <p:sldIdLst>
    <p:sldId id="269" r:id="rId2"/>
    <p:sldId id="257" r:id="rId3"/>
    <p:sldId id="258" r:id="rId4"/>
    <p:sldId id="256" r:id="rId5"/>
    <p:sldId id="260" r:id="rId6"/>
    <p:sldId id="270" r:id="rId7"/>
    <p:sldId id="272" r:id="rId8"/>
    <p:sldId id="274" r:id="rId9"/>
    <p:sldId id="275" r:id="rId10"/>
    <p:sldId id="276" r:id="rId11"/>
    <p:sldId id="277" r:id="rId12"/>
    <p:sldId id="290" r:id="rId13"/>
    <p:sldId id="279" r:id="rId14"/>
    <p:sldId id="280" r:id="rId15"/>
    <p:sldId id="281" r:id="rId16"/>
    <p:sldId id="282" r:id="rId17"/>
    <p:sldId id="284" r:id="rId18"/>
    <p:sldId id="285" r:id="rId19"/>
    <p:sldId id="287" r:id="rId20"/>
    <p:sldId id="289" r:id="rId21"/>
    <p:sldId id="291" r:id="rId22"/>
    <p:sldId id="292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86" autoAdjust="0"/>
    <p:restoredTop sz="94660"/>
  </p:normalViewPr>
  <p:slideViewPr>
    <p:cSldViewPr>
      <p:cViewPr>
        <p:scale>
          <a:sx n="100" d="100"/>
          <a:sy n="100" d="100"/>
        </p:scale>
        <p:origin x="-312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84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6BA52-A93A-4B1B-8BB4-7678507DFDDD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AEBA3-1D3E-4092-B179-497043AEC0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0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6CDCB-A899-4B13-905B-D9DED2461276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CCE4D-B954-4DB9-9C84-AE4F14B081F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0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eaLnBrk="1" hangingPunct="1"/>
            <a:fld id="{3C36D968-E29C-47F6-89F5-E5A74EF70ACC}" type="slidenum">
              <a:rPr lang="it-IT" sz="1200">
                <a:latin typeface="Calibri" pitchFamily="-83" charset="0"/>
              </a:rPr>
              <a:pPr eaLnBrk="1" hangingPunct="1"/>
              <a:t>18</a:t>
            </a:fld>
            <a:endParaRPr lang="it-IT" sz="1200">
              <a:latin typeface="Calibri" pitchFamily="-83" charset="0"/>
            </a:endParaRPr>
          </a:p>
        </p:txBody>
      </p:sp>
      <p:sp>
        <p:nvSpPr>
          <p:cNvPr id="36867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eaLnBrk="1" hangingPunct="1"/>
            <a:fld id="{781F43DC-F34A-4CC7-AD32-387BB4E635E5}" type="slidenum">
              <a:rPr lang="it-IT" sz="1200">
                <a:latin typeface="Calibri" pitchFamily="-83" charset="0"/>
              </a:rPr>
              <a:pPr eaLnBrk="1" hangingPunct="1"/>
              <a:t>19</a:t>
            </a:fld>
            <a:endParaRPr lang="it-IT" sz="1200">
              <a:latin typeface="Calibri" pitchFamily="-83" charset="0"/>
            </a:endParaRPr>
          </a:p>
        </p:txBody>
      </p:sp>
      <p:sp>
        <p:nvSpPr>
          <p:cNvPr id="39939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-8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2F62-86AF-4442-9E4D-83CF6688D10E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50BF-F3AE-4DC8-B683-528A9302000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2F62-86AF-4442-9E4D-83CF6688D10E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50BF-F3AE-4DC8-B683-528A930200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2F62-86AF-4442-9E4D-83CF6688D10E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50BF-F3AE-4DC8-B683-528A930200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183B6C-DD24-4ECC-8390-638DD71BF59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4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9/4/12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6BD0E-6A38-452E-BB33-63989AEC6F50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7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2F62-86AF-4442-9E4D-83CF6688D10E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50BF-F3AE-4DC8-B683-528A93020003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2F62-86AF-4442-9E4D-83CF6688D10E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50BF-F3AE-4DC8-B683-528A9302000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2F62-86AF-4442-9E4D-83CF6688D10E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50BF-F3AE-4DC8-B683-528A9302000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2F62-86AF-4442-9E4D-83CF6688D10E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50BF-F3AE-4DC8-B683-528A93020003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2F62-86AF-4442-9E4D-83CF6688D10E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50BF-F3AE-4DC8-B683-528A9302000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2F62-86AF-4442-9E4D-83CF6688D10E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50BF-F3AE-4DC8-B683-528A9302000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2F62-86AF-4442-9E4D-83CF6688D10E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50BF-F3AE-4DC8-B683-528A93020003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2F62-86AF-4442-9E4D-83CF6688D10E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E50BF-F3AE-4DC8-B683-528A93020003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2860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3136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B402F62-86AF-4442-9E4D-83CF6688D10E}" type="datetimeFigureOut">
              <a:rPr lang="fr-FR" smtClean="0"/>
              <a:t>21/09/2012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246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fr-FR" smtClean="0"/>
              <a:t>Alessandro Variola, LAL ORSAY</a:t>
            </a:r>
          </a:p>
          <a:p>
            <a:r>
              <a:rPr lang="fr-FR" smtClean="0"/>
              <a:t>SuperB Collaboration Meeting. Elba 04/06/2012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" y="63246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90E50BF-F3AE-4DC8-B683-528A93020003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Picture 6" descr="SuperBLogoSmal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9525"/>
            <a:ext cx="10858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package" Target="../embeddings/Document_Microsoft_Word1.docx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543800" cy="2152650"/>
          </a:xfrm>
        </p:spPr>
        <p:txBody>
          <a:bodyPr/>
          <a:lstStyle/>
          <a:p>
            <a:r>
              <a:rPr lang="en-US" dirty="0" smtClean="0"/>
              <a:t>Accelerators Activity</a:t>
            </a:r>
            <a:br>
              <a:rPr lang="en-US" dirty="0" smtClean="0"/>
            </a:br>
            <a:r>
              <a:rPr lang="en-US" sz="1400" dirty="0" err="1" smtClean="0"/>
              <a:t>SuperB</a:t>
            </a:r>
            <a:r>
              <a:rPr lang="en-US" sz="1400" dirty="0" smtClean="0"/>
              <a:t> collaboration meeting. Pisa 21/09/2012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95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0" y="1219200"/>
            <a:ext cx="6096000" cy="3657599"/>
          </a:xfrm>
        </p:spPr>
        <p:txBody>
          <a:bodyPr>
            <a:normAutofit lnSpcReduction="10000"/>
          </a:bodyPr>
          <a:lstStyle/>
          <a:p>
            <a:endParaRPr lang="it-IT" sz="1800" dirty="0" smtClean="0">
              <a:latin typeface="+mj-lt"/>
            </a:endParaRPr>
          </a:p>
          <a:p>
            <a:r>
              <a:rPr lang="it-IT" sz="1800" dirty="0" smtClean="0">
                <a:latin typeface="+mj-lt"/>
              </a:rPr>
              <a:t>NEXT STEPS</a:t>
            </a:r>
            <a:endParaRPr lang="it-IT" sz="1800" dirty="0">
              <a:latin typeface="+mj-lt"/>
            </a:endParaRPr>
          </a:p>
          <a:p>
            <a:endParaRPr lang="it-IT" sz="1800" dirty="0" smtClean="0">
              <a:latin typeface="+mj-lt"/>
            </a:endParaRPr>
          </a:p>
          <a:p>
            <a:r>
              <a:rPr lang="it-IT" sz="1800" dirty="0" smtClean="0">
                <a:latin typeface="+mj-lt"/>
              </a:rPr>
              <a:t>Freeze lattice</a:t>
            </a:r>
          </a:p>
          <a:p>
            <a:r>
              <a:rPr lang="it-IT" sz="1800" dirty="0" smtClean="0">
                <a:latin typeface="+mj-lt"/>
              </a:rPr>
              <a:t>Dynamic aperture (Piminov) and lifetime studies </a:t>
            </a:r>
            <a:r>
              <a:rPr lang="it-IT" sz="1800" dirty="0" smtClean="0">
                <a:latin typeface="+mj-lt"/>
                <a:sym typeface="Wingdings" pitchFamily="2" charset="2"/>
              </a:rPr>
              <a:t> correction of chromatic</a:t>
            </a:r>
            <a:r>
              <a:rPr lang="it-IT" sz="1800" dirty="0">
                <a:latin typeface="+mj-lt"/>
                <a:sym typeface="Wingdings" pitchFamily="2" charset="2"/>
              </a:rPr>
              <a:t> </a:t>
            </a:r>
            <a:r>
              <a:rPr lang="it-IT" sz="1800" dirty="0" smtClean="0">
                <a:latin typeface="+mj-lt"/>
                <a:sym typeface="Wingdings" pitchFamily="2" charset="2"/>
              </a:rPr>
              <a:t>effects both in FF and arcs, maximization of energy acceptance for lifetime,…</a:t>
            </a:r>
            <a:endParaRPr lang="it-IT" sz="1800" dirty="0" smtClean="0">
              <a:latin typeface="+mj-lt"/>
            </a:endParaRPr>
          </a:p>
          <a:p>
            <a:r>
              <a:rPr lang="it-IT" sz="1800" dirty="0" smtClean="0">
                <a:latin typeface="+mj-lt"/>
              </a:rPr>
              <a:t>Assessment of beam parameters (Bogomiagkov) for 10</a:t>
            </a:r>
            <a:r>
              <a:rPr lang="it-IT" sz="1800" baseline="30000" dirty="0" smtClean="0">
                <a:latin typeface="+mj-lt"/>
              </a:rPr>
              <a:t>36</a:t>
            </a:r>
          </a:p>
          <a:p>
            <a:r>
              <a:rPr lang="it-IT" sz="1800" dirty="0" smtClean="0">
                <a:latin typeface="+mj-lt"/>
              </a:rPr>
              <a:t>Design of </a:t>
            </a:r>
            <a:r>
              <a:rPr lang="it-IT" sz="1800" dirty="0" err="1" smtClean="0">
                <a:latin typeface="+mj-lt"/>
              </a:rPr>
              <a:t>vacuum</a:t>
            </a:r>
            <a:r>
              <a:rPr lang="it-IT" sz="1800" dirty="0" smtClean="0">
                <a:latin typeface="+mj-lt"/>
              </a:rPr>
              <a:t> </a:t>
            </a:r>
            <a:r>
              <a:rPr lang="it-IT" sz="1800" dirty="0" err="1" smtClean="0">
                <a:latin typeface="+mj-lt"/>
              </a:rPr>
              <a:t>chamber</a:t>
            </a:r>
            <a:endParaRPr lang="it-IT" sz="1800" dirty="0" smtClean="0">
              <a:latin typeface="+mj-lt"/>
            </a:endParaRPr>
          </a:p>
          <a:p>
            <a:r>
              <a:rPr lang="it-IT" sz="1800" dirty="0" smtClean="0">
                <a:latin typeface="+mj-lt"/>
              </a:rPr>
              <a:t>Evaluation of </a:t>
            </a:r>
            <a:r>
              <a:rPr lang="it-IT" sz="1800" dirty="0" err="1" smtClean="0">
                <a:latin typeface="+mj-lt"/>
              </a:rPr>
              <a:t>chamber</a:t>
            </a:r>
            <a:r>
              <a:rPr lang="it-IT" sz="1800" dirty="0" smtClean="0">
                <a:latin typeface="+mj-lt"/>
              </a:rPr>
              <a:t> </a:t>
            </a:r>
            <a:r>
              <a:rPr lang="it-IT" sz="1800" dirty="0" err="1" smtClean="0">
                <a:latin typeface="+mj-lt"/>
              </a:rPr>
              <a:t>impedance</a:t>
            </a:r>
            <a:endParaRPr lang="it-IT" sz="18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LET for magnets and </a:t>
            </a:r>
            <a:r>
              <a:rPr lang="en-US" sz="1800" dirty="0" err="1" smtClean="0">
                <a:latin typeface="+mj-lt"/>
              </a:rPr>
              <a:t>diags</a:t>
            </a:r>
            <a:r>
              <a:rPr lang="en-US" sz="1800" dirty="0" smtClean="0">
                <a:latin typeface="+mj-lt"/>
              </a:rPr>
              <a:t> design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48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3" charset="-128"/>
              </a:rPr>
              <a:t>Injectors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9/4/12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eaLnBrk="1" hangingPunct="1"/>
            <a:fld id="{9E4FDD27-FCD7-49C9-931B-421D320A298B}" type="slidenum">
              <a:rPr lang="en-US" sz="1200">
                <a:solidFill>
                  <a:srgbClr val="898989"/>
                </a:solidFill>
                <a:latin typeface="Calibri" pitchFamily="-83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7800" y="1676400"/>
            <a:ext cx="662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DR new Lattice for engineering (Zhang, </a:t>
            </a:r>
            <a:r>
              <a:rPr lang="en-US" dirty="0" err="1" smtClean="0">
                <a:latin typeface="+mj-lt"/>
              </a:rPr>
              <a:t>Guiducci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Longer lattice to accommodate the magnets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Dynamical aperture optimization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New Beta at the injection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Injection start to end simulations (</a:t>
            </a:r>
            <a:r>
              <a:rPr lang="en-US" dirty="0" err="1" smtClean="0">
                <a:latin typeface="+mj-lt"/>
              </a:rPr>
              <a:t>Guiducci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Pellegrini</a:t>
            </a:r>
            <a:r>
              <a:rPr lang="en-US" dirty="0" smtClean="0">
                <a:latin typeface="+mj-lt"/>
              </a:rPr>
              <a:t>)</a:t>
            </a:r>
            <a:r>
              <a:rPr lang="en-US" dirty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Magnets Design (</a:t>
            </a:r>
            <a:r>
              <a:rPr lang="en-US" dirty="0" err="1" smtClean="0">
                <a:latin typeface="+mj-lt"/>
              </a:rPr>
              <a:t>Okunev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Two Dipole versions (1.75 and 1.9 T)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e+ Source optimization (</a:t>
            </a:r>
            <a:r>
              <a:rPr lang="en-US" dirty="0" err="1" smtClean="0">
                <a:latin typeface="+mj-lt"/>
              </a:rPr>
              <a:t>Demma</a:t>
            </a:r>
            <a:r>
              <a:rPr lang="en-US" dirty="0" smtClean="0">
                <a:latin typeface="+mj-lt"/>
              </a:rPr>
              <a:t>, Brossard)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Reshuffling of the Capture session for engineering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j-lt"/>
              </a:rPr>
              <a:t>TM020 Cavity Prototype (</a:t>
            </a:r>
            <a:r>
              <a:rPr lang="en-US" dirty="0" err="1" smtClean="0">
                <a:latin typeface="+mj-lt"/>
              </a:rPr>
              <a:t>E.Ngo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Mandag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P.Lepercq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 err="1" smtClean="0">
                <a:latin typeface="+mj-lt"/>
              </a:rPr>
              <a:t>Aluminium</a:t>
            </a:r>
            <a:r>
              <a:rPr lang="en-US" dirty="0" smtClean="0">
                <a:latin typeface="+mj-lt"/>
              </a:rPr>
              <a:t> proto design done.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3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9/4/12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09800" y="5791200"/>
            <a:ext cx="45720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eaLnBrk="1" hangingPunct="1"/>
            <a:fld id="{E3A4679C-EB1B-4EF6-A9E6-D2A828B7033F}" type="slidenum">
              <a:rPr lang="en-US" sz="1200">
                <a:solidFill>
                  <a:srgbClr val="898989"/>
                </a:solidFill>
                <a:latin typeface="Calibri" pitchFamily="-83" charset="0"/>
              </a:rPr>
              <a:pPr eaLnBrk="1" hangingPunct="1"/>
              <a:t>13</a:t>
            </a:fld>
            <a:endParaRPr lang="en-US" sz="1200">
              <a:solidFill>
                <a:srgbClr val="898989"/>
              </a:solidFill>
              <a:latin typeface="Calibri" pitchFamily="-83" charset="0"/>
            </a:endParaRP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838200" y="914400"/>
            <a:ext cx="683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algn="ctr" eaLnBrk="1" hangingPunct="1"/>
            <a:r>
              <a:rPr lang="en-US" sz="1800" dirty="0" smtClean="0">
                <a:latin typeface="+mj-lt"/>
              </a:rPr>
              <a:t>Injection</a:t>
            </a:r>
            <a:endParaRPr lang="en-US" sz="1800" dirty="0">
              <a:latin typeface="+mj-lt"/>
            </a:endParaRPr>
          </a:p>
        </p:txBody>
      </p:sp>
      <p:graphicFrame>
        <p:nvGraphicFramePr>
          <p:cNvPr id="2969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678592"/>
              </p:ext>
            </p:extLst>
          </p:nvPr>
        </p:nvGraphicFramePr>
        <p:xfrm>
          <a:off x="1066800" y="3352800"/>
          <a:ext cx="6005322" cy="288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Document" r:id="rId3" imgW="5410200" imgH="3009900" progId="Word.Document.12">
                  <p:embed/>
                </p:oleObj>
              </mc:Choice>
              <mc:Fallback>
                <p:oleObj name="Document" r:id="rId3" imgW="5410200" imgH="30099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6005322" cy="2889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045249"/>
              </p:ext>
            </p:extLst>
          </p:nvPr>
        </p:nvGraphicFramePr>
        <p:xfrm>
          <a:off x="1152525" y="1295400"/>
          <a:ext cx="6005101" cy="166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Document" r:id="rId5" imgW="5410001" imgH="1866831" progId="Word.Document.12">
                  <p:embed/>
                </p:oleObj>
              </mc:Choice>
              <mc:Fallback>
                <p:oleObj name="Document" r:id="rId5" imgW="5410001" imgH="186683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1295400"/>
                        <a:ext cx="6005101" cy="166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90600" y="2981325"/>
            <a:ext cx="683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algn="ctr" eaLnBrk="1" hangingPunct="1"/>
            <a:r>
              <a:rPr lang="en-US" sz="1800" dirty="0" smtClean="0">
                <a:latin typeface="+mj-lt"/>
              </a:rPr>
              <a:t>Extraction</a:t>
            </a:r>
            <a:endParaRPr lang="en-US" sz="1800" dirty="0">
              <a:latin typeface="+mj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95400" y="19050"/>
            <a:ext cx="7543800" cy="9144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83" charset="-128"/>
              </a:rPr>
              <a:t>DR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8625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543800" cy="914400"/>
          </a:xfrm>
        </p:spPr>
        <p:txBody>
          <a:bodyPr/>
          <a:lstStyle/>
          <a:p>
            <a:r>
              <a:rPr lang="en-US" dirty="0" smtClean="0">
                <a:ea typeface="ＭＳ Ｐゴシック" pitchFamily="-83" charset="-128"/>
              </a:rPr>
              <a:t>DR Main issue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457200" y="1433513"/>
            <a:ext cx="8229600" cy="4778375"/>
          </a:xfrm>
        </p:spPr>
        <p:txBody>
          <a:bodyPr/>
          <a:lstStyle/>
          <a:p>
            <a:r>
              <a:rPr lang="en-US" dirty="0" smtClean="0">
                <a:latin typeface="+mj-lt"/>
                <a:ea typeface="ＭＳ Ｐゴシック" pitchFamily="-83" charset="-128"/>
              </a:rPr>
              <a:t>the drift spaces in the lattice are not enough to accommodate the real magnet dimensions</a:t>
            </a:r>
          </a:p>
          <a:p>
            <a:r>
              <a:rPr lang="en-US" dirty="0" smtClean="0">
                <a:latin typeface="+mj-lt"/>
                <a:ea typeface="ＭＳ Ｐゴシック" pitchFamily="-83" charset="-128"/>
              </a:rPr>
              <a:t>More work is needed to achieve a lattice with realistic spaces for the magnets satisfying the requirements on beam </a:t>
            </a:r>
            <a:r>
              <a:rPr lang="en-US" dirty="0" err="1" smtClean="0">
                <a:latin typeface="+mj-lt"/>
                <a:ea typeface="ＭＳ Ｐゴシック" pitchFamily="-83" charset="-128"/>
              </a:rPr>
              <a:t>emittances</a:t>
            </a:r>
            <a:r>
              <a:rPr lang="en-US" dirty="0" smtClean="0">
                <a:latin typeface="+mj-lt"/>
                <a:ea typeface="ＭＳ Ｐゴシック" pitchFamily="-83" charset="-128"/>
              </a:rPr>
              <a:t>, damping times and dynamic aperture:</a:t>
            </a:r>
          </a:p>
          <a:p>
            <a:pPr marL="1079500" lvl="1" indent="-355600"/>
            <a:r>
              <a:rPr lang="en-US" dirty="0" smtClean="0">
                <a:solidFill>
                  <a:srgbClr val="0000FF"/>
                </a:solidFill>
                <a:latin typeface="+mj-lt"/>
                <a:ea typeface="ＭＳ Ｐゴシック" pitchFamily="-83" charset="-128"/>
              </a:rPr>
              <a:t>Magnet Design</a:t>
            </a:r>
          </a:p>
          <a:p>
            <a:pPr marL="1079500" lvl="1" indent="-355600"/>
            <a:r>
              <a:rPr lang="en-US" dirty="0" smtClean="0">
                <a:solidFill>
                  <a:srgbClr val="0000FF"/>
                </a:solidFill>
                <a:latin typeface="+mj-lt"/>
                <a:ea typeface="ＭＳ Ｐゴシック" pitchFamily="-83" charset="-128"/>
              </a:rPr>
              <a:t>Lattice Revision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9/4/12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eaLnBrk="1" hangingPunct="1"/>
            <a:fld id="{F2110C99-B2CD-4044-8D9F-75B1F2008EDD}" type="slidenum">
              <a:rPr lang="en-US" sz="1200">
                <a:solidFill>
                  <a:srgbClr val="898989"/>
                </a:solidFill>
                <a:latin typeface="Calibri" pitchFamily="-83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latin typeface="Calibri" pitchFamily="-83" charset="0"/>
            </a:endParaRPr>
          </a:p>
        </p:txBody>
      </p:sp>
      <p:sp>
        <p:nvSpPr>
          <p:cNvPr id="8" name="Curved Left Arrow 7"/>
          <p:cNvSpPr>
            <a:spLocks noChangeArrowheads="1"/>
          </p:cNvSpPr>
          <p:nvPr/>
        </p:nvSpPr>
        <p:spPr bwMode="auto">
          <a:xfrm>
            <a:off x="3505200" y="4438650"/>
            <a:ext cx="254000" cy="508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DE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Curved Right Arrow 8"/>
          <p:cNvSpPr>
            <a:spLocks noChangeArrowheads="1"/>
          </p:cNvSpPr>
          <p:nvPr/>
        </p:nvSpPr>
        <p:spPr bwMode="auto">
          <a:xfrm flipV="1">
            <a:off x="812800" y="4419600"/>
            <a:ext cx="304800" cy="508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DE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86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4114800" cy="8636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-83" charset="-128"/>
              </a:rPr>
              <a:t>DR Present status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898989"/>
                </a:solidFill>
                <a:latin typeface="Calibri" pitchFamily="-83" charset="0"/>
              </a:rPr>
              <a:t>9/4/12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eaLnBrk="1" hangingPunct="1"/>
            <a:fld id="{F9695D86-565C-4F0C-8B9E-F4F1F0B1C999}" type="slidenum">
              <a:rPr lang="en-US" sz="1200">
                <a:solidFill>
                  <a:srgbClr val="898989"/>
                </a:solidFill>
                <a:latin typeface="Calibri" pitchFamily="-83" charset="0"/>
              </a:rPr>
              <a:pPr eaLnBrk="1" hangingPunct="1"/>
              <a:t>15</a:t>
            </a:fld>
            <a:endParaRPr lang="en-US" sz="1200">
              <a:solidFill>
                <a:srgbClr val="898989"/>
              </a:solidFill>
              <a:latin typeface="Calibri" pitchFamily="-83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" y="5427663"/>
            <a:ext cx="8229600" cy="52322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dk1"/>
                </a:solidFill>
                <a:latin typeface="+mj-lt"/>
                <a:ea typeface="+mn-ea"/>
              </a:rPr>
              <a:t>Drift spaces in the lattice have been modified to accommodate the real magnet dimensions as shown in the layout</a:t>
            </a:r>
          </a:p>
        </p:txBody>
      </p:sp>
      <p:pic>
        <p:nvPicPr>
          <p:cNvPr id="31750" name="Picture 13" descr="SBDR_layout_Sandro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9" b="24976"/>
          <a:stretch>
            <a:fillRect/>
          </a:stretch>
        </p:blipFill>
        <p:spPr bwMode="auto">
          <a:xfrm>
            <a:off x="765175" y="1181100"/>
            <a:ext cx="771683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3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867400" cy="639762"/>
          </a:xfrm>
        </p:spPr>
        <p:txBody>
          <a:bodyPr/>
          <a:lstStyle/>
          <a:p>
            <a:r>
              <a:rPr lang="en-US" dirty="0" smtClean="0">
                <a:ea typeface="ＭＳ Ｐゴシック" pitchFamily="-83" charset="-128"/>
              </a:rPr>
              <a:t>DR Present status</a:t>
            </a:r>
          </a:p>
        </p:txBody>
      </p:sp>
      <p:sp>
        <p:nvSpPr>
          <p:cNvPr id="32771" name="Content Placeholder 6"/>
          <p:cNvSpPr>
            <a:spLocks noGrp="1"/>
          </p:cNvSpPr>
          <p:nvPr>
            <p:ph idx="1"/>
          </p:nvPr>
        </p:nvSpPr>
        <p:spPr>
          <a:xfrm>
            <a:off x="774700" y="1163638"/>
            <a:ext cx="7912100" cy="1798637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+mj-lt"/>
                <a:ea typeface="ＭＳ Ｐゴシック" pitchFamily="-83" charset="-128"/>
              </a:rPr>
              <a:t>Circumference		51 m  -&gt;  66 m</a:t>
            </a:r>
          </a:p>
          <a:p>
            <a:r>
              <a:rPr lang="en-US" sz="1600" dirty="0" smtClean="0">
                <a:latin typeface="+mj-lt"/>
                <a:ea typeface="ＭＳ Ｐゴシック" pitchFamily="-83" charset="-128"/>
              </a:rPr>
              <a:t>Energy		1 </a:t>
            </a:r>
            <a:r>
              <a:rPr lang="en-US" sz="1600" dirty="0" err="1" smtClean="0">
                <a:latin typeface="+mj-lt"/>
                <a:ea typeface="ＭＳ Ｐゴシック" pitchFamily="-83" charset="-128"/>
              </a:rPr>
              <a:t>GeV</a:t>
            </a:r>
            <a:r>
              <a:rPr lang="en-US" sz="1600" dirty="0" smtClean="0">
                <a:latin typeface="+mj-lt"/>
                <a:ea typeface="ＭＳ Ｐゴシック" pitchFamily="-83" charset="-128"/>
              </a:rPr>
              <a:t> -&gt; 1.1 </a:t>
            </a:r>
            <a:r>
              <a:rPr lang="en-US" sz="1600" dirty="0" err="1" smtClean="0">
                <a:latin typeface="+mj-lt"/>
                <a:ea typeface="ＭＳ Ｐゴシック" pitchFamily="-83" charset="-128"/>
              </a:rPr>
              <a:t>GeV</a:t>
            </a:r>
            <a:r>
              <a:rPr lang="en-US" sz="1600" dirty="0" smtClean="0">
                <a:latin typeface="+mj-lt"/>
                <a:ea typeface="ＭＳ Ｐゴシック" pitchFamily="-83" charset="-128"/>
              </a:rPr>
              <a:t> </a:t>
            </a:r>
          </a:p>
          <a:p>
            <a:r>
              <a:rPr lang="en-US" sz="1600" dirty="0" smtClean="0">
                <a:latin typeface="+mj-lt"/>
                <a:ea typeface="ＭＳ Ｐゴシック" pitchFamily="-83" charset="-128"/>
              </a:rPr>
              <a:t>Horizontal </a:t>
            </a:r>
            <a:r>
              <a:rPr lang="en-US" sz="1600" dirty="0" err="1" smtClean="0">
                <a:latin typeface="+mj-lt"/>
                <a:ea typeface="ＭＳ Ｐゴシック" pitchFamily="-83" charset="-128"/>
              </a:rPr>
              <a:t>Emittance</a:t>
            </a:r>
            <a:r>
              <a:rPr lang="en-US" sz="1600" dirty="0" smtClean="0">
                <a:latin typeface="+mj-lt"/>
                <a:ea typeface="ＭＳ Ｐゴシック" pitchFamily="-83" charset="-128"/>
              </a:rPr>
              <a:t>	23 nm &gt; 33 nm</a:t>
            </a:r>
          </a:p>
          <a:p>
            <a:r>
              <a:rPr lang="en-US" sz="1600" dirty="0" smtClean="0">
                <a:latin typeface="+mj-lt"/>
                <a:ea typeface="ＭＳ Ｐゴシック" pitchFamily="-83" charset="-128"/>
              </a:rPr>
              <a:t>Horizontal damping time	7.3 </a:t>
            </a:r>
            <a:r>
              <a:rPr lang="en-US" sz="1600" dirty="0" err="1" smtClean="0">
                <a:latin typeface="+mj-lt"/>
                <a:ea typeface="ＭＳ Ｐゴシック" pitchFamily="-83" charset="-128"/>
              </a:rPr>
              <a:t>ms</a:t>
            </a:r>
            <a:r>
              <a:rPr lang="en-US" sz="1600" dirty="0" smtClean="0">
                <a:latin typeface="+mj-lt"/>
                <a:ea typeface="ＭＳ Ｐゴシック" pitchFamily="-83" charset="-128"/>
              </a:rPr>
              <a:t>  </a:t>
            </a:r>
            <a:r>
              <a:rPr lang="en-US" sz="1600" dirty="0" smtClean="0">
                <a:ea typeface="ＭＳ Ｐゴシック" pitchFamily="-83" charset="-128"/>
              </a:rPr>
              <a:t>-&gt;</a:t>
            </a:r>
            <a:r>
              <a:rPr lang="en-US" sz="1600" dirty="0" smtClean="0">
                <a:latin typeface="+mj-lt"/>
                <a:ea typeface="ＭＳ Ｐゴシック" pitchFamily="-83" charset="-128"/>
              </a:rPr>
              <a:t>  8.0 </a:t>
            </a:r>
            <a:r>
              <a:rPr lang="en-US" sz="1600" dirty="0" err="1" smtClean="0">
                <a:latin typeface="+mj-lt"/>
                <a:ea typeface="ＭＳ Ｐゴシック" pitchFamily="-83" charset="-128"/>
              </a:rPr>
              <a:t>ms</a:t>
            </a:r>
            <a:endParaRPr lang="en-US" sz="1600" dirty="0" smtClean="0">
              <a:latin typeface="+mj-lt"/>
              <a:ea typeface="ＭＳ Ｐゴシック" pitchFamily="-83" charset="-128"/>
            </a:endParaRPr>
          </a:p>
          <a:p>
            <a:endParaRPr lang="en-US" sz="1600" dirty="0" smtClean="0">
              <a:latin typeface="+mj-lt"/>
              <a:ea typeface="ＭＳ Ｐゴシック" pitchFamily="-83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898989"/>
                </a:solidFill>
                <a:latin typeface="Calibri" pitchFamily="-83" charset="0"/>
              </a:rPr>
              <a:t>9/4/12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eaLnBrk="1" hangingPunct="1"/>
            <a:fld id="{DBCA4CD9-3757-4FB7-9395-BF523AEC5AA6}" type="slidenum">
              <a:rPr lang="en-US" sz="1200">
                <a:solidFill>
                  <a:srgbClr val="898989"/>
                </a:solidFill>
                <a:latin typeface="Calibri" pitchFamily="-83" charset="0"/>
              </a:rPr>
              <a:pPr eaLnBrk="1" hangingPunct="1"/>
              <a:t>16</a:t>
            </a:fld>
            <a:endParaRPr lang="en-US" sz="1200">
              <a:solidFill>
                <a:srgbClr val="898989"/>
              </a:solidFill>
              <a:latin typeface="Calibri" pitchFamily="-83" charset="0"/>
            </a:endParaRPr>
          </a:p>
        </p:txBody>
      </p:sp>
      <p:pic>
        <p:nvPicPr>
          <p:cNvPr id="3277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962275"/>
            <a:ext cx="48133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5562600" y="4444712"/>
            <a:ext cx="3314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algn="ctr" eaLnBrk="1" hangingPunct="1"/>
            <a:r>
              <a:rPr lang="en-US" sz="1600" dirty="0">
                <a:latin typeface="+mj-lt"/>
              </a:rPr>
              <a:t>DR optical </a:t>
            </a:r>
            <a:r>
              <a:rPr lang="en-US" sz="1600" dirty="0" err="1">
                <a:latin typeface="+mj-lt"/>
              </a:rPr>
              <a:t>funtions</a:t>
            </a:r>
            <a:r>
              <a:rPr lang="en-US" sz="1600" dirty="0">
                <a:latin typeface="+mj-lt"/>
              </a:rPr>
              <a:t> are very similar to the CDR2 lattice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10" y="1685925"/>
            <a:ext cx="288019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2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8229600" cy="663575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3" charset="-128"/>
              </a:rPr>
              <a:t>Start-to-end simulation: </a:t>
            </a:r>
            <a:br>
              <a:rPr lang="en-US" sz="2800" dirty="0" smtClean="0">
                <a:ea typeface="ＭＳ Ｐゴシック" pitchFamily="-83" charset="-128"/>
              </a:rPr>
            </a:br>
            <a:r>
              <a:rPr lang="en-US" sz="2800" dirty="0" smtClean="0">
                <a:ea typeface="ＭＳ Ｐゴシック" pitchFamily="-83" charset="-128"/>
              </a:rPr>
              <a:t>DR to Main Rings </a:t>
            </a:r>
            <a:br>
              <a:rPr lang="en-US" sz="2800" dirty="0" smtClean="0">
                <a:ea typeface="ＭＳ Ｐゴシック" pitchFamily="-83" charset="-128"/>
              </a:rPr>
            </a:br>
            <a:r>
              <a:rPr lang="en-US" sz="2800" dirty="0" smtClean="0">
                <a:ea typeface="ＭＳ Ｐゴシック" pitchFamily="-83" charset="-128"/>
              </a:rPr>
              <a:t>e+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375"/>
            <a:ext cx="8229600" cy="5006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+mj-lt"/>
                <a:ea typeface="ＭＳ Ｐゴシック" pitchFamily="-83" charset="-128"/>
              </a:rPr>
              <a:t>Parameters at DR exit (from CDR2 lattice)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+mj-lt"/>
                <a:ea typeface="ＭＳ Ｐゴシック" pitchFamily="-83" charset="-128"/>
              </a:rPr>
              <a:t>Transfer lines DR to </a:t>
            </a:r>
            <a:r>
              <a:rPr lang="en-US" sz="1800" dirty="0" err="1" smtClean="0">
                <a:latin typeface="+mj-lt"/>
                <a:ea typeface="ＭＳ Ｐゴシック" pitchFamily="-83" charset="-128"/>
              </a:rPr>
              <a:t>Linac</a:t>
            </a:r>
            <a:r>
              <a:rPr lang="en-US" sz="1800" dirty="0" smtClean="0">
                <a:latin typeface="+mj-lt"/>
                <a:ea typeface="ＭＳ Ｐゴシック" pitchFamily="-83" charset="-128"/>
              </a:rPr>
              <a:t>, including bunch compressor (CDR2 lattice with minor updates)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err="1" smtClean="0">
                <a:latin typeface="+mj-lt"/>
                <a:ea typeface="ＭＳ Ｐゴシック" pitchFamily="-83" charset="-128"/>
              </a:rPr>
              <a:t>Linac</a:t>
            </a:r>
            <a:r>
              <a:rPr lang="en-US" sz="1800" dirty="0" smtClean="0">
                <a:latin typeface="+mj-lt"/>
                <a:ea typeface="ＭＳ Ｐゴシック" pitchFamily="-83" charset="-128"/>
              </a:rPr>
              <a:t> lattice calculated using 1 </a:t>
            </a:r>
            <a:r>
              <a:rPr lang="en-US" sz="1800" dirty="0" err="1" smtClean="0">
                <a:latin typeface="+mj-lt"/>
                <a:ea typeface="ＭＳ Ｐゴシック" pitchFamily="-83" charset="-128"/>
              </a:rPr>
              <a:t>quadrupole</a:t>
            </a:r>
            <a:r>
              <a:rPr lang="en-US" sz="1800" dirty="0" smtClean="0">
                <a:latin typeface="+mj-lt"/>
                <a:ea typeface="ＭＳ Ｐゴシック" pitchFamily="-83" charset="-128"/>
              </a:rPr>
              <a:t> each 2 accelerating sections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+mj-lt"/>
                <a:ea typeface="ＭＳ Ｐゴシック" pitchFamily="-83" charset="-128"/>
              </a:rPr>
              <a:t>A short </a:t>
            </a:r>
            <a:r>
              <a:rPr lang="en-US" sz="1800" dirty="0" err="1" smtClean="0">
                <a:latin typeface="+mj-lt"/>
                <a:ea typeface="ＭＳ Ｐゴシック" pitchFamily="-83" charset="-128"/>
              </a:rPr>
              <a:t>quadrupole</a:t>
            </a:r>
            <a:r>
              <a:rPr lang="en-US" sz="1800" dirty="0" smtClean="0">
                <a:latin typeface="+mj-lt"/>
                <a:ea typeface="ＭＳ Ｐゴシック" pitchFamily="-83" charset="-128"/>
              </a:rPr>
              <a:t> section is used to match the optical functions to those of the main ring injection cell (V16).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+mj-lt"/>
                <a:ea typeface="ＭＳ Ｐゴシック" pitchFamily="-83" charset="-128"/>
              </a:rPr>
              <a:t>The injection cell from the septum entrance to the Kicker position is </a:t>
            </a:r>
            <a:r>
              <a:rPr lang="en-US" sz="1800" dirty="0" smtClean="0">
                <a:latin typeface="+mj-lt"/>
                <a:ea typeface="ＭＳ Ｐゴシック" pitchFamily="-83" charset="-128"/>
              </a:rPr>
              <a:t>used for the injection tracking simulations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latin typeface="+mj-lt"/>
              <a:ea typeface="ＭＳ Ｐゴシック" pitchFamily="-83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+mj-lt"/>
                <a:ea typeface="ＭＳ Ｐゴシック" pitchFamily="-83" charset="-128"/>
              </a:rPr>
              <a:t>The beam distribution is tracked from the DR exit to the main ring injection cell, just after the kicker.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+mj-lt"/>
                <a:ea typeface="ＭＳ Ｐゴシック" pitchFamily="-83" charset="-128"/>
              </a:rPr>
              <a:t>Tracking is done using “Elegant” and taking into account of the main beam dynamics effects as </a:t>
            </a:r>
            <a:r>
              <a:rPr lang="en-US" sz="1800" dirty="0" err="1" smtClean="0">
                <a:latin typeface="+mj-lt"/>
                <a:ea typeface="ＭＳ Ｐゴシック" pitchFamily="-83" charset="-128"/>
              </a:rPr>
              <a:t>wakefields</a:t>
            </a:r>
            <a:r>
              <a:rPr lang="en-US" sz="1800" dirty="0" smtClean="0">
                <a:latin typeface="+mj-lt"/>
                <a:ea typeface="ＭＳ Ｐゴシック" pitchFamily="-83" charset="-128"/>
              </a:rPr>
              <a:t> in the cavities and CSR.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800" dirty="0" smtClean="0">
              <a:latin typeface="+mj-lt"/>
              <a:ea typeface="ＭＳ Ｐゴシック" pitchFamily="-83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latin typeface="+mj-lt"/>
              <a:ea typeface="ＭＳ Ｐゴシック" pitchFamily="-83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9/4/12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eaLnBrk="1" hangingPunct="1"/>
            <a:fld id="{E9857C10-A253-4B15-AFDB-F104A1A6CAC4}" type="slidenum">
              <a:rPr lang="en-US" sz="1200">
                <a:solidFill>
                  <a:srgbClr val="898989"/>
                </a:solidFill>
                <a:latin typeface="Calibri" pitchFamily="-83" charset="0"/>
              </a:rPr>
              <a:pPr eaLnBrk="1" hangingPunct="1"/>
              <a:t>17</a:t>
            </a:fld>
            <a:endParaRPr lang="en-US" sz="1200">
              <a:solidFill>
                <a:srgbClr val="898989"/>
              </a:solidFill>
              <a:latin typeface="Calibri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1"/>
            <a:ext cx="3810000" cy="28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1"/>
            <a:ext cx="3859213" cy="479425"/>
          </a:xfrm>
        </p:spPr>
        <p:txBody>
          <a:bodyPr/>
          <a:lstStyle/>
          <a:p>
            <a:pPr eaLnBrk="1"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it-IT" sz="1600" dirty="0" smtClean="0"/>
              <a:t>Long distribution after the linac - e</a:t>
            </a:r>
            <a:r>
              <a:rPr lang="it-IT" sz="1600" baseline="30000" dirty="0" smtClean="0"/>
              <a:t>-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/>
          <a:stretch>
            <a:fillRect/>
          </a:stretch>
        </p:blipFill>
        <p:spPr bwMode="auto">
          <a:xfrm>
            <a:off x="3886200" y="1905000"/>
            <a:ext cx="5241925" cy="347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17999" y="1144587"/>
            <a:ext cx="4378325" cy="750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smtClean="0"/>
              <a:t>e</a:t>
            </a:r>
            <a:r>
              <a:rPr lang="en-US" sz="1600" baseline="30000" smtClean="0"/>
              <a:t>-</a:t>
            </a:r>
            <a:r>
              <a:rPr lang="en-US" sz="1600" smtClean="0"/>
              <a:t> beam envelope: from DR exit to LER ring injection cell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04311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209800"/>
            <a:ext cx="429133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4048919" cy="885825"/>
          </a:xfrm>
        </p:spPr>
        <p:txBody>
          <a:bodyPr/>
          <a:lstStyle/>
          <a:p>
            <a:pPr eaLnBrk="1"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it-IT" sz="2400" dirty="0" smtClean="0"/>
              <a:t>x distribution at septum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89704"/>
            <a:ext cx="4343400" cy="324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10100" y="1447800"/>
            <a:ext cx="4114800" cy="546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it-IT" sz="2400" smtClean="0"/>
              <a:t>x Distribution at kicker</a:t>
            </a:r>
            <a:endParaRPr lang="it-IT" sz="240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076700" y="5410200"/>
            <a:ext cx="518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3" charset="-128"/>
              </a:defRPr>
            </a:lvl9pPr>
          </a:lstStyle>
          <a:p>
            <a:pPr algn="ctr" eaLnBrk="1" hangingPunct="1"/>
            <a:r>
              <a:rPr lang="en-US" sz="1600" dirty="0">
                <a:latin typeface="+mj-lt"/>
              </a:rPr>
              <a:t>STORED AND INJECTED BEAM AFTER THE INJECTION KICKER AT LER</a:t>
            </a:r>
          </a:p>
          <a:p>
            <a:pPr algn="ctr" eaLnBrk="1" hangingPunct="1"/>
            <a:r>
              <a:rPr lang="en-US" sz="1600" dirty="0">
                <a:latin typeface="+mj-lt"/>
              </a:rPr>
              <a:t>THE INJECTED BEAM IS WELL WITHIN THE RING STAY CLEAR ACCEPTANCE (GREEN ELLIPSE)</a:t>
            </a:r>
          </a:p>
        </p:txBody>
      </p:sp>
    </p:spTree>
    <p:extLst>
      <p:ext uri="{BB962C8B-B14F-4D97-AF65-F5344CB8AC3E}">
        <p14:creationId xmlns:p14="http://schemas.microsoft.com/office/powerpoint/2010/main" val="4115868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7543800" cy="4648200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en-US" dirty="0" smtClean="0">
                <a:latin typeface="+mj-lt"/>
              </a:rPr>
              <a:t>Accelerator project organization:</a:t>
            </a:r>
          </a:p>
          <a:p>
            <a:pPr algn="just"/>
            <a:r>
              <a:rPr lang="en-US" dirty="0" smtClean="0">
                <a:latin typeface="+mj-lt"/>
              </a:rPr>
              <a:t>An organization structure has been set up. </a:t>
            </a:r>
          </a:p>
          <a:p>
            <a:pPr algn="just"/>
            <a:r>
              <a:rPr lang="en-US" dirty="0" smtClean="0">
                <a:latin typeface="+mj-lt"/>
              </a:rPr>
              <a:t>This is based on one </a:t>
            </a:r>
            <a:r>
              <a:rPr lang="en-US" dirty="0" err="1" smtClean="0">
                <a:latin typeface="+mj-lt"/>
              </a:rPr>
              <a:t>organigramme</a:t>
            </a:r>
            <a:r>
              <a:rPr lang="en-US" dirty="0" smtClean="0">
                <a:latin typeface="+mj-lt"/>
              </a:rPr>
              <a:t> where the roles and the responsibilities are defined </a:t>
            </a:r>
          </a:p>
          <a:p>
            <a:pPr algn="just"/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he technical coordinator, the accelerator division  and technical division leaders are identified</a:t>
            </a:r>
          </a:p>
          <a:p>
            <a:pPr algn="just"/>
            <a:r>
              <a:rPr lang="en-US" dirty="0" smtClean="0">
                <a:latin typeface="+mj-lt"/>
              </a:rPr>
              <a:t>Possibility to hire experts or young researchers</a:t>
            </a:r>
          </a:p>
          <a:p>
            <a:pPr algn="just"/>
            <a:r>
              <a:rPr lang="en-US" dirty="0" smtClean="0">
                <a:latin typeface="+mj-lt"/>
              </a:rPr>
              <a:t>Possibility to travel</a:t>
            </a:r>
          </a:p>
          <a:p>
            <a:pPr algn="just"/>
            <a:r>
              <a:rPr lang="en-US" dirty="0" smtClean="0">
                <a:latin typeface="+mj-lt"/>
              </a:rPr>
              <a:t>Contacts for </a:t>
            </a:r>
            <a:r>
              <a:rPr lang="en-US" dirty="0" err="1" smtClean="0">
                <a:latin typeface="+mj-lt"/>
              </a:rPr>
              <a:t>MoUs</a:t>
            </a:r>
            <a:endParaRPr lang="en-US" dirty="0">
              <a:latin typeface="+mj-lt"/>
            </a:endParaRPr>
          </a:p>
          <a:p>
            <a:pPr algn="just"/>
            <a:r>
              <a:rPr lang="en-US" dirty="0" smtClean="0">
                <a:latin typeface="+mj-lt"/>
              </a:rPr>
              <a:t>Integration of a SASE FEL facility in the LINAC</a:t>
            </a:r>
          </a:p>
          <a:p>
            <a:pPr algn="just"/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Request to produce in a </a:t>
            </a:r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very short delay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a preliminary costing based on the ‘frozen’ CDR design. 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543800" cy="914400"/>
          </a:xfrm>
        </p:spPr>
        <p:txBody>
          <a:bodyPr/>
          <a:lstStyle/>
          <a:p>
            <a:r>
              <a:rPr lang="en-US" sz="2800" dirty="0" smtClean="0"/>
              <a:t>Elba situation. Management focused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351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6781800" cy="990600"/>
          </a:xfrm>
        </p:spPr>
        <p:txBody>
          <a:bodyPr/>
          <a:lstStyle/>
          <a:p>
            <a:r>
              <a:rPr lang="en-US" sz="2800" dirty="0" smtClean="0"/>
              <a:t>Next Steps</a:t>
            </a:r>
            <a:endParaRPr lang="en-US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7848600" cy="17526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DR finalization and integration 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- SASE Integration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Engineering constraints for everybody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Positron source drive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linac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to be designed (with electron source)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Study the possibility to have a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multibunch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injection</a:t>
            </a:r>
          </a:p>
          <a:p>
            <a:pPr marL="342900" indent="-342900">
              <a:buFontTx/>
              <a:buChar char="-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63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7924800" cy="49530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Tx/>
              <a:buChar char="-"/>
            </a:pPr>
            <a:r>
              <a:rPr lang="en-US" dirty="0" smtClean="0">
                <a:latin typeface="+mj-lt"/>
              </a:rPr>
              <a:t>The Technical contributions for the Audit commission are basically provided. Costing, WBS, Maser Schedule, Hiring profiles for the project and for the crush program, manpower needed….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+mj-lt"/>
              </a:rPr>
              <a:t>At present our mean goal is to produce a machine engineering footprint to allow the civil infrastructures to start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+mj-lt"/>
              </a:rPr>
              <a:t>Main Ring =&gt; We started to increase the polarization. Now we will face the problems so Polarization will probably decrease </a:t>
            </a:r>
            <a:endParaRPr lang="en-US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+mj-lt"/>
              </a:rPr>
              <a:t>Lattice </a:t>
            </a:r>
            <a:r>
              <a:rPr lang="en-US" dirty="0" smtClean="0">
                <a:latin typeface="+mj-lt"/>
              </a:rPr>
              <a:t>V0 is done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+mj-lt"/>
              </a:rPr>
              <a:t>Magnets design is ongoing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+mj-lt"/>
              </a:rPr>
              <a:t>Now we are integrating the main systems (Vacuum, </a:t>
            </a:r>
            <a:r>
              <a:rPr lang="en-US" dirty="0" err="1" smtClean="0">
                <a:latin typeface="+mj-lt"/>
              </a:rPr>
              <a:t>diags</a:t>
            </a:r>
            <a:r>
              <a:rPr lang="en-US" dirty="0" smtClean="0">
                <a:latin typeface="+mj-lt"/>
              </a:rPr>
              <a:t>…)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+mj-lt"/>
              </a:rPr>
              <a:t>The DR has been changed to take into account the engineering constraints of the magnets. Vacuum and </a:t>
            </a:r>
            <a:r>
              <a:rPr lang="en-US" dirty="0" err="1" smtClean="0">
                <a:latin typeface="+mj-lt"/>
              </a:rPr>
              <a:t>diags</a:t>
            </a:r>
            <a:r>
              <a:rPr lang="en-US" dirty="0" smtClean="0">
                <a:latin typeface="+mj-lt"/>
              </a:rPr>
              <a:t> to be done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+mj-lt"/>
              </a:rPr>
              <a:t>Injection system nearly to be finalized</a:t>
            </a:r>
          </a:p>
          <a:p>
            <a:pPr marL="342900" indent="-342900">
              <a:buFontTx/>
              <a:buChar char="-"/>
            </a:pPr>
            <a:endParaRPr lang="en-US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+mj-lt"/>
              </a:rPr>
              <a:t>A LOT HAS BEEN DONE FROM A VERY LITTLE TEAM (~ 10 FTE)…BUT A LOT HAS STILL TO BE DONE</a:t>
            </a:r>
          </a:p>
          <a:p>
            <a:pPr marL="342900" indent="-342900">
              <a:buFontTx/>
              <a:buChar char="-"/>
            </a:pPr>
            <a:endParaRPr lang="en-US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+mj-lt"/>
              </a:rPr>
              <a:t>We need manpower and missing expertise to </a:t>
            </a:r>
            <a:r>
              <a:rPr lang="en-US" dirty="0" smtClean="0">
                <a:latin typeface="+mj-lt"/>
              </a:rPr>
              <a:t>provide a first acceptable footprint. </a:t>
            </a:r>
            <a:endParaRPr lang="en-US" sz="1500" dirty="0" smtClean="0">
              <a:latin typeface="+mj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62200" y="152400"/>
            <a:ext cx="5105400" cy="914400"/>
          </a:xfrm>
        </p:spPr>
        <p:txBody>
          <a:bodyPr/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79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43000" y="685801"/>
            <a:ext cx="7086600" cy="3657599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Thanks to all the colleagues for the work</a:t>
            </a:r>
          </a:p>
          <a:p>
            <a:r>
              <a:rPr lang="en-US" dirty="0" smtClean="0">
                <a:latin typeface="+mj-lt"/>
              </a:rPr>
              <a:t>Thanks to </a:t>
            </a:r>
            <a:r>
              <a:rPr lang="en-US" dirty="0" err="1" smtClean="0">
                <a:latin typeface="+mj-lt"/>
              </a:rPr>
              <a:t>M.Biagini</a:t>
            </a:r>
            <a:r>
              <a:rPr lang="en-US" dirty="0" smtClean="0">
                <a:latin typeface="+mj-lt"/>
              </a:rPr>
              <a:t> and </a:t>
            </a:r>
            <a:r>
              <a:rPr lang="en-US" dirty="0" err="1" smtClean="0">
                <a:latin typeface="+mj-lt"/>
              </a:rPr>
              <a:t>S.Guiducci</a:t>
            </a:r>
            <a:r>
              <a:rPr lang="en-US" dirty="0" smtClean="0">
                <a:latin typeface="+mj-lt"/>
              </a:rPr>
              <a:t> for the slides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39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524000"/>
            <a:ext cx="7696200" cy="4876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latin typeface="+mj-lt"/>
              </a:rPr>
              <a:t>The costing commission requests </a:t>
            </a:r>
            <a:r>
              <a:rPr lang="en-US" dirty="0" smtClean="0">
                <a:latin typeface="+mj-lt"/>
              </a:rPr>
              <a:t>has </a:t>
            </a:r>
            <a:r>
              <a:rPr lang="en-US" dirty="0" smtClean="0">
                <a:latin typeface="+mj-lt"/>
              </a:rPr>
              <a:t>a strong evolution with new constraints. Now </a:t>
            </a:r>
            <a:r>
              <a:rPr lang="en-US" dirty="0" smtClean="0">
                <a:latin typeface="+mj-lt"/>
              </a:rPr>
              <a:t>we face more an </a:t>
            </a:r>
            <a:r>
              <a:rPr lang="en-US" dirty="0" smtClean="0">
                <a:latin typeface="+mj-lt"/>
              </a:rPr>
              <a:t>‘Audit’ mandate since we are expected to produce the costin</a:t>
            </a:r>
            <a:r>
              <a:rPr lang="en-US" dirty="0">
                <a:latin typeface="+mj-lt"/>
              </a:rPr>
              <a:t>g</a:t>
            </a:r>
            <a:r>
              <a:rPr lang="en-US" dirty="0" smtClean="0">
                <a:latin typeface="+mj-lt"/>
              </a:rPr>
              <a:t> and the spend profile together with the manpower and resources hiring plan, the risk analysis, the collaboration status …..</a:t>
            </a:r>
          </a:p>
          <a:p>
            <a:pPr algn="just"/>
            <a:r>
              <a:rPr lang="en-US" dirty="0" smtClean="0">
                <a:latin typeface="+mj-lt"/>
              </a:rPr>
              <a:t>Unfortunately this exercise has focalized a lot of resources and expertise to produce a final document that will be soon ready to be provided to the commission.</a:t>
            </a:r>
          </a:p>
          <a:p>
            <a:pPr algn="just"/>
            <a:r>
              <a:rPr lang="en-US" dirty="0" smtClean="0">
                <a:latin typeface="+mj-lt"/>
              </a:rPr>
              <a:t>At present we finalized the full WBS, the associated costing, the manpower requirements and its temporal profile.</a:t>
            </a:r>
          </a:p>
          <a:p>
            <a:pPr algn="just"/>
            <a:r>
              <a:rPr lang="en-US" dirty="0">
                <a:latin typeface="+mj-lt"/>
              </a:rPr>
              <a:t>Cost Estimation </a:t>
            </a:r>
            <a:r>
              <a:rPr lang="en-US" dirty="0">
                <a:latin typeface="+mj-lt"/>
                <a:sym typeface="Wingdings"/>
              </a:rPr>
              <a:t></a:t>
            </a:r>
            <a:r>
              <a:rPr lang="en-US" dirty="0">
                <a:latin typeface="+mj-lt"/>
              </a:rPr>
              <a:t> including personnel, spare components, contingency and VAT;</a:t>
            </a:r>
          </a:p>
          <a:p>
            <a:pPr algn="just"/>
            <a:r>
              <a:rPr lang="en-US" dirty="0" smtClean="0">
                <a:latin typeface="+mj-lt"/>
              </a:rPr>
              <a:t>To respect the challenge of the physics constraints we </a:t>
            </a:r>
            <a:r>
              <a:rPr lang="en-US" dirty="0" smtClean="0">
                <a:latin typeface="+mj-lt"/>
              </a:rPr>
              <a:t>produced </a:t>
            </a:r>
            <a:r>
              <a:rPr lang="en-US" dirty="0" smtClean="0">
                <a:latin typeface="+mj-lt"/>
              </a:rPr>
              <a:t>also a Master Schedule </a:t>
            </a:r>
            <a:r>
              <a:rPr lang="en-GB" dirty="0">
                <a:latin typeface="+mj-lt"/>
              </a:rPr>
              <a:t>based on a success oriented planning not restricted by the personnel availability, neither by the flow of the financial </a:t>
            </a:r>
            <a:r>
              <a:rPr lang="en-GB" dirty="0" smtClean="0">
                <a:latin typeface="+mj-lt"/>
              </a:rPr>
              <a:t>resources. This </a:t>
            </a:r>
            <a:r>
              <a:rPr lang="en-GB" dirty="0" smtClean="0">
                <a:latin typeface="+mj-lt"/>
              </a:rPr>
              <a:t>very </a:t>
            </a:r>
            <a:r>
              <a:rPr lang="en-GB" dirty="0" smtClean="0">
                <a:latin typeface="+mj-lt"/>
              </a:rPr>
              <a:t>aggressive schedule impose well identified milestones in </a:t>
            </a:r>
            <a:r>
              <a:rPr lang="en-GB" dirty="0" smtClean="0">
                <a:latin typeface="+mj-lt"/>
              </a:rPr>
              <a:t>2013. </a:t>
            </a:r>
            <a:endParaRPr lang="en-GB" dirty="0" smtClean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HR plan </a:t>
            </a:r>
            <a:r>
              <a:rPr lang="en-US" dirty="0">
                <a:latin typeface="+mj-lt"/>
                <a:sym typeface="Wingdings"/>
              </a:rPr>
              <a:t> </a:t>
            </a:r>
            <a:r>
              <a:rPr lang="en-US" dirty="0">
                <a:latin typeface="+mj-lt"/>
              </a:rPr>
              <a:t>including the identification of the detailed profiles for the first phase of the project to fulfill the 2013 milestones. </a:t>
            </a:r>
            <a:endParaRPr lang="en-GB" dirty="0" smtClean="0">
              <a:latin typeface="+mj-lt"/>
            </a:endParaRPr>
          </a:p>
          <a:p>
            <a:pPr algn="just"/>
            <a:r>
              <a:rPr lang="en-GB" dirty="0" smtClean="0">
                <a:latin typeface="+mj-lt"/>
              </a:rPr>
              <a:t>Different scenarios are explored to provide a coherent plan for hiring, associating and organising the accelerator design team</a:t>
            </a:r>
          </a:p>
          <a:p>
            <a:pPr algn="just"/>
            <a:r>
              <a:rPr lang="en-US" dirty="0" smtClean="0">
                <a:latin typeface="+mj-lt"/>
              </a:rPr>
              <a:t>At present we absolutely need to reinforce the expertise and the team to address the open questions in a short delay</a:t>
            </a:r>
            <a:endParaRPr lang="en-US" dirty="0">
              <a:latin typeface="+mj-lt"/>
            </a:endParaRPr>
          </a:p>
          <a:p>
            <a:pPr lvl="0" algn="just"/>
            <a:endParaRPr lang="en-US" dirty="0">
              <a:solidFill>
                <a:prstClr val="white"/>
              </a:solidFill>
              <a:latin typeface="Comic Sans MS"/>
            </a:endParaRPr>
          </a:p>
          <a:p>
            <a:pPr algn="just"/>
            <a:endParaRPr lang="en-US" dirty="0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543800" cy="914400"/>
          </a:xfrm>
        </p:spPr>
        <p:txBody>
          <a:bodyPr/>
          <a:lstStyle/>
          <a:p>
            <a:r>
              <a:rPr lang="fr-FR" dirty="0" smtClean="0"/>
              <a:t>Evolution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2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3608" y="273051"/>
            <a:ext cx="51447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PM for the </a:t>
            </a:r>
            <a:r>
              <a:rPr lang="en-US" dirty="0" err="1" smtClean="0"/>
              <a:t>SuperB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accelerator project 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25" y="2016739"/>
            <a:ext cx="6924260" cy="45554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0511533">
            <a:off x="3302001" y="2389738"/>
            <a:ext cx="1247913" cy="6073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511533">
            <a:off x="3302001" y="2872612"/>
            <a:ext cx="1247913" cy="6073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0511533">
            <a:off x="3301999" y="3507886"/>
            <a:ext cx="1247913" cy="6073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0511533">
            <a:off x="3302001" y="3990761"/>
            <a:ext cx="1247913" cy="6073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511533">
            <a:off x="3302002" y="4626035"/>
            <a:ext cx="1247913" cy="6073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51325" y="1219959"/>
            <a:ext cx="71097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PM process groups and knowledge areas map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0394"/>
            <a:ext cx="2316921" cy="169598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382000" y="64008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+mj-lt"/>
              </a:rPr>
              <a:t>L.Lari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0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219200"/>
            <a:ext cx="7543800" cy="4572000"/>
          </a:xfrm>
        </p:spPr>
        <p:txBody>
          <a:bodyPr>
            <a:normAutofit fontScale="62500" lnSpcReduction="20000"/>
          </a:bodyPr>
          <a:lstStyle/>
          <a:p>
            <a:pPr marL="18288" indent="0">
              <a:buNone/>
            </a:pP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Divided in three parts : Main Rings, Injectors, SASE integration</a:t>
            </a:r>
          </a:p>
          <a:p>
            <a:r>
              <a:rPr lang="en-US" dirty="0" smtClean="0">
                <a:latin typeface="+mj-lt"/>
              </a:rPr>
              <a:t>MAIN rings : Thanks to our BINP,JAI, LNF and LAL colleagues </a:t>
            </a:r>
          </a:p>
          <a:p>
            <a:r>
              <a:rPr lang="en-US" dirty="0" smtClean="0">
                <a:latin typeface="+mj-lt"/>
              </a:rPr>
              <a:t>The V16 lattice polarization was estimated in ~70 %</a:t>
            </a:r>
          </a:p>
          <a:p>
            <a:pPr marL="18288" indent="0">
              <a:buNone/>
            </a:pPr>
            <a:r>
              <a:rPr lang="en-US" dirty="0" smtClean="0">
                <a:latin typeface="+mj-lt"/>
              </a:rPr>
              <a:t>STRATEGY:</a:t>
            </a:r>
          </a:p>
          <a:p>
            <a:pPr>
              <a:buFontTx/>
              <a:buChar char="-"/>
            </a:pPr>
            <a:r>
              <a:rPr lang="en-US" dirty="0" smtClean="0">
                <a:latin typeface="+mj-lt"/>
              </a:rPr>
              <a:t>Produce a new LER lattice to fit polarization</a:t>
            </a:r>
          </a:p>
          <a:p>
            <a:pPr>
              <a:buFontTx/>
              <a:buChar char="-"/>
            </a:pPr>
            <a:r>
              <a:rPr lang="en-US" dirty="0" smtClean="0">
                <a:latin typeface="+mj-lt"/>
              </a:rPr>
              <a:t>Adapt the HER</a:t>
            </a:r>
          </a:p>
          <a:p>
            <a:pPr>
              <a:buFontTx/>
              <a:buChar char="-"/>
            </a:pPr>
            <a:r>
              <a:rPr lang="en-US" dirty="0" smtClean="0">
                <a:latin typeface="+mj-lt"/>
              </a:rPr>
              <a:t>Adjust the parameters to maintain the </a:t>
            </a:r>
            <a:r>
              <a:rPr lang="en-US" dirty="0" err="1" smtClean="0">
                <a:latin typeface="+mj-lt"/>
              </a:rPr>
              <a:t>emittances</a:t>
            </a:r>
            <a:r>
              <a:rPr lang="en-US" dirty="0" smtClean="0">
                <a:latin typeface="+mj-lt"/>
              </a:rPr>
              <a:t> and the luminosity</a:t>
            </a:r>
          </a:p>
          <a:p>
            <a:pPr>
              <a:buFontTx/>
              <a:buChar char="-"/>
            </a:pPr>
            <a:r>
              <a:rPr lang="en-US" dirty="0" smtClean="0">
                <a:latin typeface="+mj-lt"/>
              </a:rPr>
              <a:t>Estimation of Impedances, Synchrotron fans and collective instabilities</a:t>
            </a:r>
          </a:p>
          <a:p>
            <a:pPr>
              <a:buFontTx/>
              <a:buChar char="-"/>
            </a:pPr>
            <a:r>
              <a:rPr lang="en-US" dirty="0" smtClean="0">
                <a:latin typeface="+mj-lt"/>
              </a:rPr>
              <a:t>Lifetime calculation</a:t>
            </a:r>
          </a:p>
          <a:p>
            <a:pPr>
              <a:buFontTx/>
              <a:buChar char="-"/>
            </a:pPr>
            <a:r>
              <a:rPr lang="en-US" dirty="0" smtClean="0">
                <a:latin typeface="+mj-lt"/>
              </a:rPr>
              <a:t>Introduce the ‘footprint constraints’ in the lattice (pumps, bellows, </a:t>
            </a:r>
            <a:r>
              <a:rPr lang="en-US" dirty="0" err="1" smtClean="0">
                <a:latin typeface="+mj-lt"/>
              </a:rPr>
              <a:t>bpm</a:t>
            </a:r>
            <a:r>
              <a:rPr lang="en-US" dirty="0" smtClean="0">
                <a:latin typeface="+mj-lt"/>
              </a:rPr>
              <a:t>….)</a:t>
            </a:r>
          </a:p>
          <a:p>
            <a:pPr>
              <a:buFontTx/>
              <a:buChar char="-"/>
            </a:pPr>
            <a:endParaRPr lang="en-US" dirty="0" smtClean="0">
              <a:latin typeface="+mj-lt"/>
            </a:endParaRPr>
          </a:p>
          <a:p>
            <a:pPr>
              <a:buFont typeface="Symbol"/>
              <a:buChar char="Þ"/>
            </a:pPr>
            <a:r>
              <a:rPr lang="en-US" dirty="0" smtClean="0">
                <a:latin typeface="+mj-lt"/>
              </a:rPr>
              <a:t>New lattice version : V01</a:t>
            </a:r>
            <a:r>
              <a:rPr lang="en-US" dirty="0" smtClean="0">
                <a:latin typeface="+mj-lt"/>
              </a:rPr>
              <a:t>. 80 % polarization. </a:t>
            </a:r>
          </a:p>
          <a:p>
            <a:pPr>
              <a:buFont typeface="Symbol"/>
              <a:buChar char="Þ"/>
            </a:pPr>
            <a:endParaRPr lang="en-US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+mj-lt"/>
              </a:rPr>
              <a:t>Now we have to face the energy acceptance and </a:t>
            </a:r>
            <a:r>
              <a:rPr lang="en-US" dirty="0" err="1" smtClean="0">
                <a:latin typeface="+mj-lt"/>
              </a:rPr>
              <a:t>Dyn</a:t>
            </a:r>
            <a:r>
              <a:rPr lang="en-US" dirty="0" smtClean="0">
                <a:latin typeface="+mj-lt"/>
              </a:rPr>
              <a:t> Aperture problems, it is possible that </a:t>
            </a:r>
            <a:r>
              <a:rPr lang="en-US" dirty="0" smtClean="0">
                <a:latin typeface="+mj-lt"/>
              </a:rPr>
              <a:t>P can </a:t>
            </a:r>
            <a:r>
              <a:rPr lang="en-US" dirty="0" smtClean="0">
                <a:latin typeface="+mj-lt"/>
              </a:rPr>
              <a:t>slightly decrease.</a:t>
            </a:r>
          </a:p>
          <a:p>
            <a:pPr>
              <a:buFontTx/>
              <a:buChar char="-"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Injector. Produce a new version of the DR Lattice that fits the magnets technological constraints</a:t>
            </a:r>
          </a:p>
          <a:p>
            <a:pPr lvl="0">
              <a:buFontTx/>
              <a:buChar char="-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/>
              </a:rPr>
              <a:t>Introduce the ‘footprint constraints in the lattice’ (pumps, bellows,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/>
              </a:rPr>
              <a:t>bpm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/>
              </a:rPr>
              <a:t>….)</a:t>
            </a:r>
          </a:p>
          <a:p>
            <a:pPr lvl="0">
              <a:buFontTx/>
              <a:buChar char="-"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SASE.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Produce the </a:t>
            </a:r>
            <a:r>
              <a:rPr lang="en-US" dirty="0" smtClean="0">
                <a:latin typeface="+mj-lt"/>
              </a:rPr>
              <a:t>over-costing </a:t>
            </a:r>
            <a:r>
              <a:rPr lang="en-US" dirty="0">
                <a:latin typeface="+mj-lt"/>
              </a:rPr>
              <a:t>of the SASE configuration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6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696200" cy="1143000"/>
          </a:xfrm>
        </p:spPr>
        <p:txBody>
          <a:bodyPr/>
          <a:lstStyle/>
          <a:p>
            <a:r>
              <a:rPr lang="it-IT" sz="2800" dirty="0" err="1" smtClean="0"/>
              <a:t>Main</a:t>
            </a:r>
            <a:r>
              <a:rPr lang="it-IT" sz="2800" dirty="0" smtClean="0"/>
              <a:t> Rings – In progress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1300" dirty="0">
                <a:latin typeface="+mj-lt"/>
              </a:rPr>
              <a:t>Full </a:t>
            </a:r>
            <a:r>
              <a:rPr lang="it-IT" sz="1300" dirty="0" err="1">
                <a:latin typeface="+mj-lt"/>
              </a:rPr>
              <a:t>review</a:t>
            </a:r>
            <a:r>
              <a:rPr lang="it-IT" sz="1300" dirty="0">
                <a:latin typeface="+mj-lt"/>
              </a:rPr>
              <a:t> of the lattice and layout for </a:t>
            </a:r>
            <a:r>
              <a:rPr lang="it-IT" sz="1300" dirty="0" err="1">
                <a:latin typeface="+mj-lt"/>
              </a:rPr>
              <a:t>both</a:t>
            </a:r>
            <a:r>
              <a:rPr lang="it-IT" sz="1300" dirty="0">
                <a:latin typeface="+mj-lt"/>
              </a:rPr>
              <a:t> LER and HER</a:t>
            </a:r>
          </a:p>
          <a:p>
            <a:pPr>
              <a:buFontTx/>
              <a:buChar char="-"/>
            </a:pPr>
            <a:r>
              <a:rPr lang="it-IT" sz="1300" dirty="0" smtClean="0">
                <a:latin typeface="+mj-lt"/>
              </a:rPr>
              <a:t>Change </a:t>
            </a:r>
            <a:r>
              <a:rPr lang="it-IT" sz="1300" dirty="0">
                <a:latin typeface="+mj-lt"/>
              </a:rPr>
              <a:t>of dipole magnets field to increase depolarization time (760 </a:t>
            </a:r>
            <a:r>
              <a:rPr lang="it-IT" sz="1300" dirty="0">
                <a:latin typeface="+mj-lt"/>
                <a:sym typeface="Wingdings" pitchFamily="2" charset="2"/>
              </a:rPr>
              <a:t> 1700 sec</a:t>
            </a:r>
            <a:r>
              <a:rPr lang="it-IT" sz="1300" dirty="0" smtClean="0">
                <a:latin typeface="+mj-lt"/>
                <a:sym typeface="Wingdings" pitchFamily="2" charset="2"/>
              </a:rPr>
              <a:t>)</a:t>
            </a:r>
          </a:p>
          <a:p>
            <a:pPr>
              <a:buFontTx/>
              <a:buChar char="-"/>
            </a:pPr>
            <a:r>
              <a:rPr lang="en-US" sz="1300" dirty="0">
                <a:latin typeface="+mj-lt"/>
                <a:sym typeface="Wingdings" pitchFamily="2" charset="2"/>
              </a:rPr>
              <a:t>Circumference of rings changed  HER dipoles need to be changed to fit </a:t>
            </a:r>
            <a:r>
              <a:rPr lang="en-US" sz="1300" dirty="0" smtClean="0">
                <a:latin typeface="+mj-lt"/>
                <a:sym typeface="Wingdings" pitchFamily="2" charset="2"/>
              </a:rPr>
              <a:t>LER</a:t>
            </a:r>
          </a:p>
          <a:p>
            <a:pPr>
              <a:buFontTx/>
              <a:buChar char="-"/>
            </a:pPr>
            <a:r>
              <a:rPr lang="it-IT" sz="1300" dirty="0" smtClean="0">
                <a:latin typeface="+mj-lt"/>
                <a:sym typeface="Wingdings" pitchFamily="2" charset="2"/>
              </a:rPr>
              <a:t>Polarization </a:t>
            </a:r>
            <a:r>
              <a:rPr lang="it-IT" sz="1300" dirty="0">
                <a:latin typeface="+mj-lt"/>
                <a:sym typeface="Wingdings" pitchFamily="2" charset="2"/>
              </a:rPr>
              <a:t>degree 80</a:t>
            </a:r>
            <a:r>
              <a:rPr lang="it-IT" sz="1300" dirty="0" smtClean="0">
                <a:latin typeface="+mj-lt"/>
                <a:sym typeface="Wingdings" pitchFamily="2" charset="2"/>
              </a:rPr>
              <a:t>% (Biagini, Koop, Sinyatkin, </a:t>
            </a:r>
            <a:r>
              <a:rPr lang="it-IT" sz="1300" dirty="0" smtClean="0">
                <a:latin typeface="+mj-lt"/>
                <a:sym typeface="Wingdings" pitchFamily="2" charset="2"/>
              </a:rPr>
              <a:t>Bogomiagkov, Levichev)</a:t>
            </a:r>
            <a:endParaRPr lang="it-IT" sz="1300" dirty="0" smtClean="0">
              <a:latin typeface="+mj-lt"/>
              <a:sym typeface="Wingdings" pitchFamily="2" charset="2"/>
            </a:endParaRPr>
          </a:p>
          <a:p>
            <a:pPr>
              <a:buFontTx/>
              <a:buChar char="-"/>
            </a:pPr>
            <a:endParaRPr lang="it-IT" sz="1300" dirty="0" smtClean="0">
              <a:latin typeface="+mj-lt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1300" dirty="0">
                <a:latin typeface="+mj-lt"/>
                <a:sym typeface="Wingdings" pitchFamily="2" charset="2"/>
              </a:rPr>
              <a:t>Change in Final Focus layout (now symmetric </a:t>
            </a:r>
            <a:r>
              <a:rPr lang="en-US" sz="1300" dirty="0" err="1">
                <a:latin typeface="+mj-lt"/>
                <a:sym typeface="Wingdings" pitchFamily="2" charset="2"/>
              </a:rPr>
              <a:t>wrt</a:t>
            </a:r>
            <a:r>
              <a:rPr lang="en-US" sz="1300" dirty="0">
                <a:latin typeface="+mj-lt"/>
                <a:sym typeface="Wingdings" pitchFamily="2" charset="2"/>
              </a:rPr>
              <a:t> IP) </a:t>
            </a:r>
            <a:endParaRPr lang="en-US" sz="1300" dirty="0" smtClean="0">
              <a:latin typeface="+mj-lt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1300" dirty="0">
                <a:latin typeface="+mj-lt"/>
                <a:sym typeface="Wingdings" pitchFamily="2" charset="2"/>
              </a:rPr>
              <a:t>Layout of Interaction Region according to latest QD0/QF1 design from Sullivan, </a:t>
            </a:r>
            <a:r>
              <a:rPr lang="en-US" sz="1300" dirty="0" err="1">
                <a:latin typeface="+mj-lt"/>
                <a:sym typeface="Wingdings" pitchFamily="2" charset="2"/>
              </a:rPr>
              <a:t>Paoloni</a:t>
            </a:r>
            <a:r>
              <a:rPr lang="en-US" sz="1300" dirty="0">
                <a:latin typeface="+mj-lt"/>
                <a:sym typeface="Wingdings" pitchFamily="2" charset="2"/>
              </a:rPr>
              <a:t>, </a:t>
            </a:r>
            <a:r>
              <a:rPr lang="en-US" sz="1300" dirty="0" err="1">
                <a:latin typeface="+mj-lt"/>
                <a:sym typeface="Wingdings" pitchFamily="2" charset="2"/>
              </a:rPr>
              <a:t>Fabbricatore</a:t>
            </a:r>
            <a:r>
              <a:rPr lang="en-US" sz="1300" dirty="0">
                <a:latin typeface="+mj-lt"/>
                <a:sym typeface="Wingdings" pitchFamily="2" charset="2"/>
              </a:rPr>
              <a:t> </a:t>
            </a:r>
            <a:endParaRPr lang="en-US" sz="1300" dirty="0" smtClean="0">
              <a:latin typeface="+mj-lt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1300" dirty="0">
                <a:latin typeface="+mj-lt"/>
                <a:sym typeface="Wingdings" pitchFamily="2" charset="2"/>
              </a:rPr>
              <a:t>Inserted detector solenoid and anti-solenoids fields in the Interaction Region to start evaluation of non linear terms and influence on beam </a:t>
            </a:r>
            <a:r>
              <a:rPr lang="en-US" sz="1300" dirty="0" smtClean="0">
                <a:latin typeface="+mj-lt"/>
                <a:sym typeface="Wingdings" pitchFamily="2" charset="2"/>
              </a:rPr>
              <a:t>dynamics (</a:t>
            </a:r>
            <a:r>
              <a:rPr lang="en-US" sz="1300" dirty="0" err="1" smtClean="0">
                <a:latin typeface="+mj-lt"/>
                <a:sym typeface="Wingdings" pitchFamily="2" charset="2"/>
              </a:rPr>
              <a:t>Bartolini</a:t>
            </a:r>
            <a:r>
              <a:rPr lang="en-US" sz="1300" dirty="0" smtClean="0">
                <a:latin typeface="+mj-lt"/>
                <a:sym typeface="Wingdings" pitchFamily="2" charset="2"/>
              </a:rPr>
              <a:t>, </a:t>
            </a:r>
            <a:r>
              <a:rPr lang="en-US" sz="1300" dirty="0" err="1" smtClean="0">
                <a:latin typeface="+mj-lt"/>
                <a:sym typeface="Wingdings" pitchFamily="2" charset="2"/>
              </a:rPr>
              <a:t>Biagini</a:t>
            </a:r>
            <a:r>
              <a:rPr lang="en-US" sz="1300" dirty="0" smtClean="0">
                <a:latin typeface="+mj-lt"/>
                <a:sym typeface="Wingdings" pitchFamily="2" charset="2"/>
              </a:rPr>
              <a:t>, </a:t>
            </a:r>
            <a:r>
              <a:rPr lang="en-US" sz="1300" dirty="0" err="1" smtClean="0">
                <a:latin typeface="+mj-lt"/>
                <a:sym typeface="Wingdings" pitchFamily="2" charset="2"/>
              </a:rPr>
              <a:t>Malisheva</a:t>
            </a:r>
            <a:r>
              <a:rPr lang="en-US" sz="1300" dirty="0" smtClean="0">
                <a:latin typeface="+mj-lt"/>
                <a:sym typeface="Wingdings" pitchFamily="2" charset="2"/>
              </a:rPr>
              <a:t>, </a:t>
            </a:r>
            <a:r>
              <a:rPr lang="en-US" sz="1300" dirty="0" err="1" smtClean="0">
                <a:latin typeface="+mj-lt"/>
                <a:sym typeface="Wingdings" pitchFamily="2" charset="2"/>
              </a:rPr>
              <a:t>Seryi</a:t>
            </a:r>
            <a:r>
              <a:rPr lang="en-US" sz="1300" dirty="0" smtClean="0">
                <a:latin typeface="+mj-lt"/>
                <a:sym typeface="Wingdings" pitchFamily="2" charset="2"/>
              </a:rPr>
              <a:t>)</a:t>
            </a:r>
          </a:p>
          <a:p>
            <a:pPr>
              <a:buFontTx/>
              <a:buChar char="-"/>
            </a:pPr>
            <a:endParaRPr lang="it-IT" sz="1300" dirty="0" smtClean="0">
              <a:latin typeface="+mj-lt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it-IT" sz="1300" dirty="0" smtClean="0">
                <a:latin typeface="+mj-lt"/>
                <a:sym typeface="Wingdings" pitchFamily="2" charset="2"/>
              </a:rPr>
              <a:t>3D </a:t>
            </a:r>
            <a:r>
              <a:rPr lang="it-IT" sz="1300" dirty="0">
                <a:latin typeface="+mj-lt"/>
                <a:sym typeface="Wingdings" pitchFamily="2" charset="2"/>
              </a:rPr>
              <a:t>design of magnets (dipoles, quadrupoles, sextupoles) in progress to define realistic layout </a:t>
            </a:r>
            <a:r>
              <a:rPr lang="en-US" sz="1300" dirty="0">
                <a:latin typeface="+mj-lt"/>
                <a:sym typeface="Wingdings" pitchFamily="2" charset="2"/>
              </a:rPr>
              <a:t>in order to install all needed hardware (vacuum, diagnostics, bellows</a:t>
            </a:r>
            <a:r>
              <a:rPr lang="en-US" sz="1300" dirty="0" smtClean="0">
                <a:latin typeface="+mj-lt"/>
                <a:sym typeface="Wingdings" pitchFamily="2" charset="2"/>
              </a:rPr>
              <a:t>…)  (</a:t>
            </a:r>
            <a:r>
              <a:rPr lang="en-US" sz="1300" dirty="0" err="1" smtClean="0">
                <a:latin typeface="+mj-lt"/>
                <a:sym typeface="Wingdings" pitchFamily="2" charset="2"/>
              </a:rPr>
              <a:t>Okunev</a:t>
            </a:r>
            <a:r>
              <a:rPr lang="en-US" sz="1300" dirty="0" smtClean="0">
                <a:latin typeface="+mj-lt"/>
                <a:sym typeface="Wingdings" pitchFamily="2" charset="2"/>
              </a:rPr>
              <a:t>, </a:t>
            </a:r>
            <a:r>
              <a:rPr lang="en-US" sz="1300" dirty="0" err="1" smtClean="0">
                <a:latin typeface="+mj-lt"/>
                <a:sym typeface="Wingdings" pitchFamily="2" charset="2"/>
              </a:rPr>
              <a:t>Clozza</a:t>
            </a:r>
            <a:r>
              <a:rPr lang="en-US" sz="1300" dirty="0" smtClean="0">
                <a:latin typeface="+mj-lt"/>
                <a:sym typeface="Wingdings" pitchFamily="2" charset="2"/>
              </a:rPr>
              <a:t>, </a:t>
            </a:r>
            <a:r>
              <a:rPr lang="en-US" sz="1300" dirty="0" err="1" smtClean="0">
                <a:latin typeface="+mj-lt"/>
                <a:sym typeface="Wingdings" pitchFamily="2" charset="2"/>
              </a:rPr>
              <a:t>Bini</a:t>
            </a:r>
            <a:r>
              <a:rPr lang="en-US" sz="1300" dirty="0" smtClean="0">
                <a:latin typeface="+mj-lt"/>
                <a:sym typeface="Wingdings" pitchFamily="2" charset="2"/>
              </a:rPr>
              <a:t>, </a:t>
            </a:r>
            <a:r>
              <a:rPr lang="en-US" sz="1300" dirty="0" err="1" smtClean="0">
                <a:latin typeface="+mj-lt"/>
                <a:sym typeface="Wingdings" pitchFamily="2" charset="2"/>
              </a:rPr>
              <a:t>Serio</a:t>
            </a:r>
            <a:r>
              <a:rPr lang="en-US" sz="1300" dirty="0" smtClean="0">
                <a:latin typeface="+mj-lt"/>
                <a:sym typeface="Wingdings" pitchFamily="2" charset="2"/>
              </a:rPr>
              <a:t>, Stella,  </a:t>
            </a:r>
            <a:r>
              <a:rPr lang="en-US" sz="1300" dirty="0" err="1" smtClean="0">
                <a:latin typeface="+mj-lt"/>
                <a:sym typeface="Wingdings" pitchFamily="2" charset="2"/>
              </a:rPr>
              <a:t>Drago</a:t>
            </a:r>
            <a:r>
              <a:rPr lang="en-US" sz="1300" dirty="0" smtClean="0">
                <a:latin typeface="+mj-lt"/>
                <a:sym typeface="Wingdings" pitchFamily="2" charset="2"/>
              </a:rPr>
              <a:t>, </a:t>
            </a:r>
            <a:r>
              <a:rPr lang="en-US" sz="1300" dirty="0" err="1" smtClean="0">
                <a:latin typeface="+mj-lt"/>
                <a:sym typeface="Wingdings" pitchFamily="2" charset="2"/>
              </a:rPr>
              <a:t>Tommassini</a:t>
            </a:r>
            <a:r>
              <a:rPr lang="en-US" sz="1300" dirty="0" smtClean="0">
                <a:latin typeface="+mj-lt"/>
                <a:sym typeface="Wingdings" pitchFamily="2" charset="2"/>
              </a:rPr>
              <a:t>, Prevost, Mercier, </a:t>
            </a:r>
            <a:r>
              <a:rPr lang="en-US" sz="1300" dirty="0" err="1" smtClean="0">
                <a:latin typeface="+mj-lt"/>
                <a:sym typeface="Wingdings" pitchFamily="2" charset="2"/>
              </a:rPr>
              <a:t>Demma</a:t>
            </a:r>
            <a:r>
              <a:rPr lang="en-US" sz="1300" dirty="0" smtClean="0">
                <a:latin typeface="+mj-lt"/>
                <a:sym typeface="Wingdings" pitchFamily="2" charset="2"/>
              </a:rPr>
              <a:t>). We started from a ‘guess’ vacuum chamber design. NEED OF A IMPEDANCE EXPERT</a:t>
            </a:r>
          </a:p>
          <a:p>
            <a:pPr>
              <a:buFontTx/>
              <a:buChar char="-"/>
            </a:pPr>
            <a:endParaRPr lang="en-US" sz="1300" dirty="0" smtClean="0">
              <a:latin typeface="+mj-lt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it-IT" sz="1300" dirty="0">
                <a:latin typeface="+mj-lt"/>
              </a:rPr>
              <a:t>Change in LER injection cell position to better fit injection system (Linac) </a:t>
            </a:r>
            <a:r>
              <a:rPr lang="it-IT" sz="1300" dirty="0" smtClean="0">
                <a:latin typeface="+mj-lt"/>
              </a:rPr>
              <a:t>layout (Guiducci, Sinyatkin, Tommassini, Pellegrini)</a:t>
            </a:r>
            <a:endParaRPr lang="it-IT" sz="1300" dirty="0">
              <a:latin typeface="+mj-lt"/>
            </a:endParaRPr>
          </a:p>
          <a:p>
            <a:pPr>
              <a:buFontTx/>
              <a:buChar char="-"/>
            </a:pPr>
            <a:endParaRPr lang="it-IT" sz="1300" dirty="0">
              <a:latin typeface="+mj-lt"/>
            </a:endParaRPr>
          </a:p>
          <a:p>
            <a:pPr>
              <a:buFontTx/>
              <a:buChar char="-"/>
            </a:pPr>
            <a:r>
              <a:rPr lang="it-IT" sz="1300" dirty="0">
                <a:latin typeface="+mj-lt"/>
              </a:rPr>
              <a:t>Touschek lifetime </a:t>
            </a:r>
            <a:r>
              <a:rPr lang="it-IT" sz="1300" dirty="0" smtClean="0">
                <a:latin typeface="+mj-lt"/>
              </a:rPr>
              <a:t>evaluation. Required energy acceptance to provide the required lifetime (Boscolo)</a:t>
            </a:r>
          </a:p>
          <a:p>
            <a:pPr>
              <a:buFontTx/>
              <a:buChar char="-"/>
            </a:pPr>
            <a:endParaRPr lang="it-IT" sz="1300" dirty="0">
              <a:latin typeface="+mj-lt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it-IT" sz="1300" dirty="0" smtClean="0">
                <a:latin typeface="+mj-lt"/>
                <a:sym typeface="Wingdings" pitchFamily="2" charset="2"/>
              </a:rPr>
              <a:t>Estimate the Collective instabilities, Synchrotron fans and Impedances (Demma)</a:t>
            </a:r>
            <a:endParaRPr lang="it-IT" sz="1300" dirty="0"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0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D90B-00EA-43C0-941C-42ACD5814F2E}" type="slidenum">
              <a:rPr lang="en-US"/>
              <a:pPr/>
              <a:t>7</a:t>
            </a:fld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4388" r="34232" b="25609"/>
          <a:stretch>
            <a:fillRect/>
          </a:stretch>
        </p:blipFill>
        <p:spPr bwMode="auto">
          <a:xfrm>
            <a:off x="0" y="0"/>
            <a:ext cx="7308850" cy="678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627313" y="3644900"/>
            <a:ext cx="14398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latin typeface="+mj-lt"/>
              </a:rPr>
              <a:t>ID Cells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411413" y="4581525"/>
            <a:ext cx="10080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latin typeface="+mj-lt"/>
              </a:rPr>
              <a:t>HER Inj.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563938" y="4797425"/>
            <a:ext cx="10080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latin typeface="+mj-lt"/>
              </a:rPr>
              <a:t>LER Inj.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596188" y="333375"/>
            <a:ext cx="14398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latin typeface="+mj-lt"/>
              </a:rPr>
              <a:t>V02</a:t>
            </a:r>
          </a:p>
          <a:p>
            <a:pPr algn="ctr"/>
            <a:r>
              <a:rPr lang="en-US" sz="1200">
                <a:latin typeface="+mj-lt"/>
              </a:rPr>
              <a:t>HER&amp;LER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235825" y="1412875"/>
            <a:ext cx="18002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+mj-lt"/>
              </a:rPr>
              <a:t>Circumference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+mj-lt"/>
              </a:rPr>
              <a:t>1183.057 m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859338" y="2349500"/>
            <a:ext cx="1657350" cy="720725"/>
          </a:xfrm>
          <a:prstGeom prst="wedgeRectCallout">
            <a:avLst>
              <a:gd name="adj1" fmla="val 84963"/>
              <a:gd name="adj2" fmla="val 111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200">
                <a:latin typeface="+mj-lt"/>
              </a:rPr>
              <a:t>Separation – 2 m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1619250" y="1341438"/>
            <a:ext cx="1657350" cy="720725"/>
          </a:xfrm>
          <a:prstGeom prst="wedgeRectCallout">
            <a:avLst>
              <a:gd name="adj1" fmla="val -92435"/>
              <a:gd name="adj2" fmla="val -29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200">
                <a:latin typeface="+mj-lt"/>
              </a:rPr>
              <a:t>Separation – 2.15 m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54338" y="5257800"/>
            <a:ext cx="609600" cy="4540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latin typeface="+mj-lt"/>
              </a:rPr>
              <a:t>RF cav.</a:t>
            </a:r>
          </a:p>
        </p:txBody>
      </p:sp>
    </p:spTree>
    <p:extLst>
      <p:ext uri="{BB962C8B-B14F-4D97-AF65-F5344CB8AC3E}">
        <p14:creationId xmlns:p14="http://schemas.microsoft.com/office/powerpoint/2010/main" val="37607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0"/>
            <a:ext cx="8147050" cy="792088"/>
          </a:xfrm>
        </p:spPr>
        <p:txBody>
          <a:bodyPr>
            <a:normAutofit/>
          </a:bodyPr>
          <a:lstStyle/>
          <a:p>
            <a:r>
              <a:rPr lang="it-IT" sz="4000" dirty="0" smtClean="0"/>
              <a:t>Preliminary MR </a:t>
            </a:r>
            <a:r>
              <a:rPr lang="it-IT" sz="4000" dirty="0" err="1" smtClean="0"/>
              <a:t>parameters</a:t>
            </a:r>
            <a:endParaRPr lang="en-US" sz="4000" dirty="0"/>
          </a:p>
        </p:txBody>
      </p:sp>
      <p:sp>
        <p:nvSpPr>
          <p:cNvPr id="77" name="Segnaposto numero diapositiva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466C-B512-4CA4-AEFE-A8D6F3DB9FD1}" type="slidenum">
              <a:rPr lang="en-US"/>
              <a:pPr/>
              <a:t>8</a:t>
            </a:fld>
            <a:endParaRPr lang="en-US" dirty="0"/>
          </a:p>
        </p:txBody>
      </p:sp>
      <p:graphicFrame>
        <p:nvGraphicFramePr>
          <p:cNvPr id="7270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017530"/>
              </p:ext>
            </p:extLst>
          </p:nvPr>
        </p:nvGraphicFramePr>
        <p:xfrm>
          <a:off x="304800" y="1273175"/>
          <a:ext cx="8229600" cy="5181600"/>
        </p:xfrm>
        <a:graphic>
          <a:graphicData uri="http://schemas.openxmlformats.org/drawingml/2006/table">
            <a:tbl>
              <a:tblPr/>
              <a:tblGrid>
                <a:gridCol w="4773612"/>
                <a:gridCol w="1768475"/>
                <a:gridCol w="1687513"/>
              </a:tblGrid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Parameter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V02 LER*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V02 HER*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Energy,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GeV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4.18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6.7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Circumference, m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1183.2028*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1183.2028*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Bunch current, mA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2.66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2.06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Number of particles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6.56E+10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5.07E+10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Total RF volt, MV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4.52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6.91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RF bucket, %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2.64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2.06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Coupling, %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69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Damping time (x),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msec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24.3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Emittance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w/o IBS, nm*rad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1.20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1.88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Emittance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wh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IBS, nm*rad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2.29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2.00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Em_IBS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Em_w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o_IBS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1.91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1.066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Long.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Length_w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o_IBS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, mm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3.86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4.79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Long.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Length_wh_IBS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, mm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5.01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4.93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Sigs_IBS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/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Sigs_w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/o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1.30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1.029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dP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P_limit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= 1.0 %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3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Touschek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lifetime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wh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IBS, sec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~310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~995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572000" y="914400"/>
            <a:ext cx="3962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* </a:t>
            </a:r>
            <a:r>
              <a:rPr lang="en-US" sz="1400" dirty="0">
                <a:latin typeface="+mj-lt"/>
              </a:rPr>
              <a:t>- rings with old V16 experimental section</a:t>
            </a:r>
          </a:p>
        </p:txBody>
      </p:sp>
    </p:spTree>
    <p:extLst>
      <p:ext uri="{BB962C8B-B14F-4D97-AF65-F5344CB8AC3E}">
        <p14:creationId xmlns:p14="http://schemas.microsoft.com/office/powerpoint/2010/main" val="36829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egnaposto numero diapositiva 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4EF0-8F37-4A07-B6F7-01A5794BB3CA}" type="slidenum">
              <a:rPr lang="en-US"/>
              <a:pPr/>
              <a:t>9</a:t>
            </a:fld>
            <a:endParaRPr lang="en-US"/>
          </a:p>
        </p:txBody>
      </p:sp>
      <p:sp>
        <p:nvSpPr>
          <p:cNvPr id="12614" name="Rectangle 326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3200400" cy="561975"/>
          </a:xfrm>
        </p:spPr>
        <p:txBody>
          <a:bodyPr/>
          <a:lstStyle/>
          <a:p>
            <a:r>
              <a:rPr lang="en-US" sz="2800" dirty="0" smtClean="0"/>
              <a:t>NEW Dipoles</a:t>
            </a:r>
            <a:endParaRPr lang="en-US" sz="2800" dirty="0"/>
          </a:p>
        </p:txBody>
      </p:sp>
      <p:graphicFrame>
        <p:nvGraphicFramePr>
          <p:cNvPr id="13090" name="Group 80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519819"/>
              </p:ext>
            </p:extLst>
          </p:nvPr>
        </p:nvGraphicFramePr>
        <p:xfrm>
          <a:off x="228600" y="1419540"/>
          <a:ext cx="8642350" cy="2238060"/>
        </p:xfrm>
        <a:graphic>
          <a:graphicData uri="http://schemas.openxmlformats.org/drawingml/2006/table">
            <a:tbl>
              <a:tblPr/>
              <a:tblGrid>
                <a:gridCol w="1128713"/>
                <a:gridCol w="862012"/>
                <a:gridCol w="866775"/>
                <a:gridCol w="1004888"/>
                <a:gridCol w="1001712"/>
                <a:gridCol w="868363"/>
                <a:gridCol w="2909887"/>
              </a:tblGrid>
              <a:tr h="220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Name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L,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R,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alf,rad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B,T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Comment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BLERSL0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48.95461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0.024513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0.285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BLERSL0, L= 1.2 m, R = 49.0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BLERPI10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43.54913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0.016074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0.320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BLERPI10, L= 0.7 m, R = 43.5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BLERJ0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40.98753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0.029277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0.340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BLERJ0, L= 1.2 m, R = 41.0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DIP_LER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38.71043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0.030999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0.360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DIP_LER, L= 1.2 m, R = 38.7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DIP_LER1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35.86415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0.019518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0.389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DIP_LER1, L= 0.7 m, R = 35.9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DIP_LERS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28.55686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0.024513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0.488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DIP_LERS, L= 0.7 m, R = 28.6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88" name="Group 80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97759362"/>
              </p:ext>
            </p:extLst>
          </p:nvPr>
        </p:nvGraphicFramePr>
        <p:xfrm>
          <a:off x="250825" y="4076700"/>
          <a:ext cx="8675688" cy="2155508"/>
        </p:xfrm>
        <a:graphic>
          <a:graphicData uri="http://schemas.openxmlformats.org/drawingml/2006/table">
            <a:tbl>
              <a:tblPr/>
              <a:tblGrid>
                <a:gridCol w="1003300"/>
                <a:gridCol w="882650"/>
                <a:gridCol w="885825"/>
                <a:gridCol w="1023938"/>
                <a:gridCol w="1030287"/>
                <a:gridCol w="882650"/>
                <a:gridCol w="2967038"/>
              </a:tblGrid>
              <a:tr h="225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Name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L,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R,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alf,rad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B,T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Comment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BHER2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1.48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92.0753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0.016074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0.243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BHER2, L= 1.48 m, R = 92.1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BHERSL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4.27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87.0986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0.049025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0.256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BHERSL, L= 4.27 m, R = 87.1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BHERS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81.59119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0.049025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0.274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BHERS, L= 4 m, R = 81.6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BHER1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1.48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75.82705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0.019518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0.295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BHER1, L= 1.48 m, R = 75.8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BHER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75.80804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0.061999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0.295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BHER, L= 4.7 m, R = 75.8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BHERJ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70.02036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0.058554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0.319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BHERJ, L= 4.1 m, R = 70.0 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618" name="Text Box 330"/>
          <p:cNvSpPr txBox="1">
            <a:spLocks noChangeArrowheads="1"/>
          </p:cNvSpPr>
          <p:nvPr/>
        </p:nvSpPr>
        <p:spPr bwMode="auto">
          <a:xfrm>
            <a:off x="1343025" y="981075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LER</a:t>
            </a:r>
          </a:p>
        </p:txBody>
      </p:sp>
      <p:sp>
        <p:nvSpPr>
          <p:cNvPr id="13091" name="Text Box 803"/>
          <p:cNvSpPr txBox="1">
            <a:spLocks noChangeArrowheads="1"/>
          </p:cNvSpPr>
          <p:nvPr/>
        </p:nvSpPr>
        <p:spPr bwMode="auto">
          <a:xfrm>
            <a:off x="1371600" y="3657600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HER</a:t>
            </a:r>
          </a:p>
        </p:txBody>
      </p:sp>
    </p:spTree>
    <p:extLst>
      <p:ext uri="{BB962C8B-B14F-4D97-AF65-F5344CB8AC3E}">
        <p14:creationId xmlns:p14="http://schemas.microsoft.com/office/powerpoint/2010/main" val="18720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lémentair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nalisé 1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1639</Words>
  <Application>Microsoft Office PowerPoint</Application>
  <PresentationFormat>Affichage à l'écran (4:3)</PresentationFormat>
  <Paragraphs>316</Paragraphs>
  <Slides>22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Élémentaire</vt:lpstr>
      <vt:lpstr>Document</vt:lpstr>
      <vt:lpstr>Accelerators Activity SuperB collaboration meeting. Pisa 21/09/2012</vt:lpstr>
      <vt:lpstr>Elba situation. Management focused</vt:lpstr>
      <vt:lpstr>Evolution</vt:lpstr>
      <vt:lpstr>Présentation PowerPoint</vt:lpstr>
      <vt:lpstr>        Technical work </vt:lpstr>
      <vt:lpstr>Main Rings – In progress</vt:lpstr>
      <vt:lpstr>Présentation PowerPoint</vt:lpstr>
      <vt:lpstr>Preliminary MR parameters</vt:lpstr>
      <vt:lpstr>NEW Dipoles</vt:lpstr>
      <vt:lpstr>Présentation PowerPoint</vt:lpstr>
      <vt:lpstr>Injectors</vt:lpstr>
      <vt:lpstr>Présentation PowerPoint</vt:lpstr>
      <vt:lpstr>DR Specifications</vt:lpstr>
      <vt:lpstr>DR Main issue</vt:lpstr>
      <vt:lpstr>DR Present status</vt:lpstr>
      <vt:lpstr>DR Present status</vt:lpstr>
      <vt:lpstr>Start-to-end simulation:  DR to Main Rings  e+ sources</vt:lpstr>
      <vt:lpstr>Long distribution after the linac - e-</vt:lpstr>
      <vt:lpstr>x distribution at septum</vt:lpstr>
      <vt:lpstr>Next Steps</vt:lpstr>
      <vt:lpstr>CONCLUSIONS</vt:lpstr>
      <vt:lpstr>Présentation PowerPoint</vt:lpstr>
    </vt:vector>
  </TitlesOfParts>
  <Company>LAL -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last meeting</dc:title>
  <dc:creator>Alessandro Variola</dc:creator>
  <cp:lastModifiedBy>Alessandro Variola</cp:lastModifiedBy>
  <cp:revision>55</cp:revision>
  <dcterms:created xsi:type="dcterms:W3CDTF">2012-05-31T15:59:20Z</dcterms:created>
  <dcterms:modified xsi:type="dcterms:W3CDTF">2012-09-21T08:58:16Z</dcterms:modified>
</cp:coreProperties>
</file>