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5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EC0D-A71D-4EDE-886A-74C0AED263D3}" type="datetimeFigureOut">
              <a:rPr lang="fr-FR" smtClean="0"/>
              <a:t>19/09/2012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37A-F4D1-4B5B-A0C7-E9A7BE4618C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ERC </a:t>
            </a:r>
            <a:r>
              <a:rPr lang="fr-FR" dirty="0" err="1" smtClean="0"/>
              <a:t>proposal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SuperB</a:t>
            </a:r>
            <a:r>
              <a:rPr lang="fr-FR" dirty="0" smtClean="0"/>
              <a:t> PID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Guy Wormser</a:t>
            </a:r>
          </a:p>
          <a:p>
            <a:r>
              <a:rPr lang="fr-FR" dirty="0" smtClean="0"/>
              <a:t>LAL Orsay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Advanced ERC </a:t>
            </a:r>
            <a:r>
              <a:rPr lang="fr-FR" dirty="0" err="1" smtClean="0"/>
              <a:t>grant</a:t>
            </a:r>
            <a:r>
              <a:rPr lang="fr-FR" dirty="0" smtClean="0"/>
              <a:t> </a:t>
            </a:r>
            <a:r>
              <a:rPr lang="fr-FR" dirty="0" err="1" smtClean="0"/>
              <a:t>scheme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Yearly</a:t>
            </a:r>
            <a:r>
              <a:rPr lang="fr-FR" dirty="0" smtClean="0"/>
              <a:t> call for </a:t>
            </a:r>
            <a:r>
              <a:rPr lang="fr-FR" dirty="0" err="1" smtClean="0"/>
              <a:t>proposal</a:t>
            </a:r>
            <a:endParaRPr lang="fr-FR" dirty="0" smtClean="0"/>
          </a:p>
          <a:p>
            <a:r>
              <a:rPr lang="fr-FR" dirty="0" smtClean="0"/>
              <a:t>Maximum 3.5 M€ (if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equipment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Can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 and personnel </a:t>
            </a:r>
          </a:p>
          <a:p>
            <a:r>
              <a:rPr lang="fr-FR" dirty="0" smtClean="0"/>
              <a:t>5 </a:t>
            </a:r>
            <a:r>
              <a:rPr lang="fr-FR" dirty="0" err="1" smtClean="0"/>
              <a:t>years</a:t>
            </a:r>
            <a:r>
              <a:rPr lang="fr-FR" dirty="0" smtClean="0"/>
              <a:t> time-</a:t>
            </a:r>
            <a:r>
              <a:rPr lang="fr-FR" dirty="0" err="1" smtClean="0"/>
              <a:t>span</a:t>
            </a:r>
            <a:endParaRPr lang="fr-FR" dirty="0" smtClean="0"/>
          </a:p>
          <a:p>
            <a:r>
              <a:rPr lang="fr-FR" dirty="0" smtClean="0"/>
              <a:t>Most important </a:t>
            </a:r>
            <a:r>
              <a:rPr lang="fr-FR" dirty="0" err="1" smtClean="0"/>
              <a:t>success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PI recognition</a:t>
            </a:r>
          </a:p>
          <a:p>
            <a:r>
              <a:rPr lang="fr-FR" dirty="0" smtClean="0"/>
              <a:t>Most </a:t>
            </a:r>
            <a:r>
              <a:rPr lang="fr-FR" dirty="0" err="1" smtClean="0"/>
              <a:t>difficult</a:t>
            </a:r>
            <a:r>
              <a:rPr lang="fr-FR" dirty="0" smtClean="0"/>
              <a:t> obstacle for </a:t>
            </a:r>
            <a:r>
              <a:rPr lang="fr-FR" dirty="0" err="1" smtClean="0"/>
              <a:t>experimental</a:t>
            </a:r>
            <a:r>
              <a:rPr lang="fr-FR" dirty="0" smtClean="0"/>
              <a:t> HEP </a:t>
            </a:r>
            <a:r>
              <a:rPr lang="fr-FR" dirty="0" err="1" smtClean="0"/>
              <a:t>proposal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the « </a:t>
            </a:r>
            <a:r>
              <a:rPr lang="fr-FR" dirty="0" err="1" smtClean="0"/>
              <a:t>little</a:t>
            </a:r>
            <a:r>
              <a:rPr lang="fr-FR" dirty="0" smtClean="0"/>
              <a:t> part of a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 » </a:t>
            </a:r>
            <a:r>
              <a:rPr lang="fr-FR" dirty="0" err="1" smtClean="0"/>
              <a:t>syndrom</a:t>
            </a:r>
            <a:endParaRPr lang="fr-FR" dirty="0" smtClean="0"/>
          </a:p>
          <a:p>
            <a:r>
              <a:rPr lang="fr-FR" dirty="0" smtClean="0"/>
              <a:t>2012 </a:t>
            </a:r>
            <a:r>
              <a:rPr lang="fr-FR" dirty="0" err="1" smtClean="0"/>
              <a:t>schedule</a:t>
            </a:r>
            <a:r>
              <a:rPr lang="fr-FR" dirty="0" smtClean="0"/>
              <a:t>: deadline </a:t>
            </a:r>
            <a:r>
              <a:rPr lang="fr-FR" dirty="0" err="1" smtClean="0"/>
              <a:t>November</a:t>
            </a:r>
            <a:r>
              <a:rPr lang="fr-FR" dirty="0" smtClean="0"/>
              <a:t> 22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Proposal</a:t>
            </a:r>
            <a:r>
              <a:rPr lang="fr-FR" dirty="0" smtClean="0"/>
              <a:t> Quartz ID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General goal: </a:t>
            </a:r>
            <a:r>
              <a:rPr lang="fr-FR" dirty="0" err="1" smtClean="0"/>
              <a:t>build</a:t>
            </a:r>
            <a:r>
              <a:rPr lang="fr-FR" dirty="0" smtClean="0"/>
              <a:t> a multi-</a:t>
            </a:r>
            <a:r>
              <a:rPr lang="fr-FR" dirty="0" err="1" smtClean="0"/>
              <a:t>purpose</a:t>
            </a:r>
            <a:r>
              <a:rPr lang="fr-FR" dirty="0" smtClean="0"/>
              <a:t> center of excellence for quartz-</a:t>
            </a:r>
            <a:r>
              <a:rPr lang="fr-FR" dirty="0" err="1" smtClean="0"/>
              <a:t>based</a:t>
            </a:r>
            <a:r>
              <a:rPr lang="fr-FR" dirty="0" smtClean="0"/>
              <a:t> PID in Europe</a:t>
            </a:r>
          </a:p>
          <a:p>
            <a:pPr lvl="1"/>
            <a:r>
              <a:rPr lang="fr-FR" dirty="0" err="1" smtClean="0"/>
              <a:t>Physics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PID</a:t>
            </a:r>
          </a:p>
          <a:p>
            <a:pPr lvl="1"/>
            <a:r>
              <a:rPr lang="fr-FR" dirty="0" smtClean="0"/>
              <a:t>Quartz </a:t>
            </a:r>
            <a:r>
              <a:rPr lang="fr-FR" dirty="0" err="1" smtClean="0"/>
              <a:t>procurement</a:t>
            </a:r>
            <a:r>
              <a:rPr lang="fr-FR" dirty="0" smtClean="0"/>
              <a:t> and qualification</a:t>
            </a:r>
          </a:p>
          <a:p>
            <a:pPr lvl="1"/>
            <a:r>
              <a:rPr lang="fr-FR" dirty="0" smtClean="0"/>
              <a:t>Quartz shipping/</a:t>
            </a:r>
            <a:r>
              <a:rPr lang="fr-FR" dirty="0" err="1" smtClean="0"/>
              <a:t>handling</a:t>
            </a:r>
            <a:r>
              <a:rPr lang="fr-FR" dirty="0" smtClean="0"/>
              <a:t> and </a:t>
            </a:r>
            <a:r>
              <a:rPr lang="fr-FR" dirty="0" err="1" smtClean="0"/>
              <a:t>assembly</a:t>
            </a:r>
            <a:endParaRPr lang="fr-FR" dirty="0" smtClean="0"/>
          </a:p>
          <a:p>
            <a:pPr lvl="1"/>
            <a:r>
              <a:rPr lang="fr-FR" dirty="0" err="1" smtClean="0"/>
              <a:t>Electronics</a:t>
            </a:r>
            <a:endParaRPr lang="fr-FR" dirty="0" smtClean="0"/>
          </a:p>
          <a:p>
            <a:pPr lvl="1"/>
            <a:r>
              <a:rPr lang="fr-FR" dirty="0" err="1" smtClean="0"/>
              <a:t>Associated</a:t>
            </a:r>
            <a:r>
              <a:rPr lang="fr-FR" dirty="0" smtClean="0"/>
              <a:t> </a:t>
            </a:r>
            <a:r>
              <a:rPr lang="fr-FR" dirty="0" err="1" smtClean="0"/>
              <a:t>photodetectors</a:t>
            </a:r>
            <a:endParaRPr lang="fr-FR" dirty="0" smtClean="0"/>
          </a:p>
          <a:p>
            <a:pPr lvl="1"/>
            <a:r>
              <a:rPr lang="fr-FR" dirty="0" smtClean="0"/>
              <a:t>System tests</a:t>
            </a:r>
          </a:p>
          <a:p>
            <a:r>
              <a:rPr lang="fr-FR" dirty="0" err="1" smtClean="0"/>
              <a:t>Partly</a:t>
            </a:r>
            <a:r>
              <a:rPr lang="fr-FR" dirty="0" smtClean="0"/>
              <a:t> </a:t>
            </a:r>
            <a:r>
              <a:rPr lang="fr-FR" dirty="0" err="1" smtClean="0"/>
              <a:t>triggered</a:t>
            </a:r>
            <a:r>
              <a:rPr lang="fr-FR" dirty="0" smtClean="0"/>
              <a:t> by the </a:t>
            </a:r>
            <a:r>
              <a:rPr lang="fr-FR" dirty="0" err="1" smtClean="0"/>
              <a:t>necessity</a:t>
            </a:r>
            <a:r>
              <a:rPr lang="fr-FR" dirty="0" smtClean="0"/>
              <a:t> to </a:t>
            </a:r>
            <a:r>
              <a:rPr lang="fr-FR" dirty="0" err="1" smtClean="0"/>
              <a:t>replicate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of SLAC </a:t>
            </a:r>
            <a:r>
              <a:rPr lang="fr-FR" dirty="0" err="1" smtClean="0"/>
              <a:t>facilities</a:t>
            </a:r>
            <a:r>
              <a:rPr lang="fr-FR" dirty="0" smtClean="0"/>
              <a:t> due to « </a:t>
            </a:r>
            <a:r>
              <a:rPr lang="fr-FR" dirty="0" err="1" smtClean="0"/>
              <a:t>SupeB</a:t>
            </a:r>
            <a:r>
              <a:rPr lang="fr-FR" dirty="0" smtClean="0"/>
              <a:t> suspension » </a:t>
            </a:r>
            <a:r>
              <a:rPr lang="fr-FR" dirty="0" err="1" smtClean="0"/>
              <a:t>there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Multi </a:t>
            </a:r>
            <a:r>
              <a:rPr lang="fr-FR" dirty="0" err="1" smtClean="0"/>
              <a:t>experiments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SuperB</a:t>
            </a:r>
            <a:r>
              <a:rPr lang="fr-FR" dirty="0" smtClean="0"/>
              <a:t> but </a:t>
            </a:r>
            <a:r>
              <a:rPr lang="fr-FR" dirty="0" err="1" smtClean="0"/>
              <a:t>also</a:t>
            </a:r>
            <a:endParaRPr lang="fr-FR" dirty="0" smtClean="0"/>
          </a:p>
          <a:p>
            <a:pPr lvl="1"/>
            <a:r>
              <a:rPr lang="fr-FR" dirty="0" smtClean="0"/>
              <a:t>UA9</a:t>
            </a:r>
          </a:p>
          <a:p>
            <a:pPr lvl="1"/>
            <a:r>
              <a:rPr lang="fr-FR" dirty="0" smtClean="0"/>
              <a:t>Panda</a:t>
            </a:r>
          </a:p>
          <a:p>
            <a:pPr lvl="1"/>
            <a:r>
              <a:rPr lang="fr-FR" dirty="0" smtClean="0"/>
              <a:t>Belle II</a:t>
            </a:r>
          </a:p>
          <a:p>
            <a:pPr lvl="1"/>
            <a:r>
              <a:rPr lang="fr-FR" dirty="0" smtClean="0"/>
              <a:t>….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visit</a:t>
            </a:r>
            <a:r>
              <a:rPr lang="fr-FR" dirty="0" smtClean="0"/>
              <a:t> to SLAC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Extremely</a:t>
            </a:r>
            <a:r>
              <a:rPr lang="fr-FR" dirty="0" smtClean="0"/>
              <a:t> </a:t>
            </a:r>
            <a:r>
              <a:rPr lang="fr-FR" dirty="0" err="1" smtClean="0"/>
              <a:t>valuable</a:t>
            </a:r>
            <a:r>
              <a:rPr lang="fr-FR" dirty="0" smtClean="0"/>
              <a:t> </a:t>
            </a:r>
            <a:r>
              <a:rPr lang="fr-FR" dirty="0" err="1" smtClean="0"/>
              <a:t>facilities</a:t>
            </a:r>
            <a:endParaRPr lang="fr-FR" dirty="0" smtClean="0"/>
          </a:p>
          <a:p>
            <a:pPr lvl="1"/>
            <a:r>
              <a:rPr lang="fr-FR" dirty="0" smtClean="0"/>
              <a:t>Bar </a:t>
            </a:r>
            <a:r>
              <a:rPr lang="fr-FR" dirty="0" err="1" smtClean="0"/>
              <a:t>handling</a:t>
            </a:r>
            <a:r>
              <a:rPr lang="fr-FR" dirty="0" smtClean="0"/>
              <a:t> and </a:t>
            </a:r>
            <a:r>
              <a:rPr lang="fr-FR" dirty="0" err="1" smtClean="0"/>
              <a:t>assembly</a:t>
            </a:r>
            <a:r>
              <a:rPr lang="fr-FR" dirty="0" smtClean="0"/>
              <a:t>  (5 m long! )</a:t>
            </a:r>
          </a:p>
          <a:p>
            <a:pPr lvl="1"/>
            <a:r>
              <a:rPr lang="fr-FR" dirty="0" err="1" smtClean="0"/>
              <a:t>Fblock</a:t>
            </a:r>
            <a:r>
              <a:rPr lang="fr-FR" dirty="0" smtClean="0"/>
              <a:t> </a:t>
            </a:r>
            <a:r>
              <a:rPr lang="fr-FR" dirty="0" err="1" smtClean="0"/>
              <a:t>handling</a:t>
            </a:r>
            <a:r>
              <a:rPr lang="fr-FR" dirty="0" smtClean="0"/>
              <a:t> (80 kg)</a:t>
            </a:r>
          </a:p>
          <a:p>
            <a:pPr lvl="1"/>
            <a:r>
              <a:rPr lang="fr-FR" dirty="0" smtClean="0"/>
              <a:t>quartz qualification </a:t>
            </a:r>
            <a:r>
              <a:rPr lang="fr-FR" dirty="0" err="1" smtClean="0"/>
              <a:t>mechanical</a:t>
            </a:r>
            <a:r>
              <a:rPr lang="fr-FR" dirty="0" smtClean="0"/>
              <a:t> and </a:t>
            </a:r>
            <a:r>
              <a:rPr lang="fr-FR" dirty="0" err="1" smtClean="0"/>
              <a:t>optical</a:t>
            </a:r>
            <a:endParaRPr lang="fr-FR" dirty="0" smtClean="0"/>
          </a:p>
          <a:p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Jerry and Blair</a:t>
            </a:r>
          </a:p>
          <a:p>
            <a:r>
              <a:rPr lang="fr-FR" dirty="0" smtClean="0"/>
              <a:t>Discussions </a:t>
            </a:r>
            <a:r>
              <a:rPr lang="fr-FR" dirty="0" err="1" smtClean="0"/>
              <a:t>with</a:t>
            </a:r>
            <a:r>
              <a:rPr lang="fr-FR" dirty="0" smtClean="0"/>
              <a:t> D. </a:t>
            </a:r>
            <a:r>
              <a:rPr lang="fr-FR" dirty="0" err="1" smtClean="0"/>
              <a:t>McFarlane</a:t>
            </a:r>
            <a:r>
              <a:rPr lang="fr-FR" dirty="0" smtClean="0"/>
              <a:t>: use of SLAC </a:t>
            </a:r>
            <a:r>
              <a:rPr lang="fr-FR" dirty="0" err="1" smtClean="0"/>
              <a:t>facility</a:t>
            </a:r>
            <a:r>
              <a:rPr lang="fr-FR" dirty="0" smtClean="0"/>
              <a:t>(es) </a:t>
            </a:r>
            <a:r>
              <a:rPr lang="fr-FR" dirty="0" err="1" smtClean="0"/>
              <a:t>still</a:t>
            </a:r>
            <a:r>
              <a:rPr lang="fr-FR" dirty="0" smtClean="0"/>
              <a:t> open if </a:t>
            </a:r>
            <a:r>
              <a:rPr lang="fr-FR" dirty="0" err="1" smtClean="0"/>
              <a:t>external</a:t>
            </a:r>
            <a:r>
              <a:rPr lang="fr-FR" dirty="0" smtClean="0"/>
              <a:t> money </a:t>
            </a:r>
            <a:r>
              <a:rPr lang="fr-FR" dirty="0" err="1" smtClean="0"/>
              <a:t>available</a:t>
            </a:r>
            <a:endParaRPr lang="fr-FR" dirty="0" smtClean="0"/>
          </a:p>
          <a:p>
            <a:pPr lvl="1"/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extremely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</a:t>
            </a:r>
            <a:r>
              <a:rPr lang="fr-FR" dirty="0" err="1" smtClean="0"/>
              <a:t>wedge</a:t>
            </a:r>
            <a:r>
              <a:rPr lang="fr-FR" dirty="0" smtClean="0"/>
              <a:t> </a:t>
            </a:r>
            <a:r>
              <a:rPr lang="fr-FR" dirty="0" err="1" smtClean="0"/>
              <a:t>assembly</a:t>
            </a:r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Deliverables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93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A/  Quartz-ID center at LAL</a:t>
            </a:r>
            <a:endParaRPr lang="fr-FR" sz="1600" dirty="0"/>
          </a:p>
          <a:p>
            <a:pPr lvl="0"/>
            <a:r>
              <a:rPr lang="en-US" sz="1600" dirty="0"/>
              <a:t>Quartz procurement specifications and industrial contacts</a:t>
            </a:r>
            <a:endParaRPr lang="fr-FR" sz="1600" dirty="0"/>
          </a:p>
          <a:p>
            <a:pPr lvl="0"/>
            <a:r>
              <a:rPr lang="en-US" sz="1600" dirty="0"/>
              <a:t>Quartz qualification center</a:t>
            </a:r>
            <a:endParaRPr lang="fr-FR" sz="1600" dirty="0"/>
          </a:p>
          <a:p>
            <a:pPr lvl="0"/>
            <a:r>
              <a:rPr lang="en-US" sz="1600" dirty="0"/>
              <a:t>Handling and assembly procedures and tooling</a:t>
            </a:r>
            <a:endParaRPr lang="fr-FR" sz="1600" dirty="0"/>
          </a:p>
          <a:p>
            <a:pPr lvl="0"/>
            <a:r>
              <a:rPr lang="en-US" sz="1600" dirty="0" err="1"/>
              <a:t>Photodetectors</a:t>
            </a:r>
            <a:r>
              <a:rPr lang="en-US" sz="1600" dirty="0"/>
              <a:t> qualification</a:t>
            </a:r>
            <a:endParaRPr lang="fr-FR" sz="1600" dirty="0"/>
          </a:p>
          <a:p>
            <a:pPr lvl="0"/>
            <a:r>
              <a:rPr lang="en-US" sz="1600" dirty="0"/>
              <a:t>Integrated electronic chain</a:t>
            </a:r>
            <a:endParaRPr lang="fr-FR" sz="1600" dirty="0"/>
          </a:p>
          <a:p>
            <a:pPr lvl="0"/>
            <a:r>
              <a:rPr lang="en-US" sz="1600" dirty="0"/>
              <a:t>System test bench with cosmic rays</a:t>
            </a:r>
            <a:endParaRPr lang="fr-FR" sz="1600" dirty="0"/>
          </a:p>
          <a:p>
            <a:pPr>
              <a:buNone/>
            </a:pPr>
            <a:r>
              <a:rPr lang="en-US" sz="1600" dirty="0"/>
              <a:t>B/ </a:t>
            </a:r>
            <a:r>
              <a:rPr lang="en-US" sz="1600" dirty="0" err="1"/>
              <a:t>SuperB</a:t>
            </a:r>
            <a:r>
              <a:rPr lang="en-US" sz="1600" dirty="0"/>
              <a:t> </a:t>
            </a:r>
            <a:endParaRPr lang="fr-FR" sz="1600" dirty="0"/>
          </a:p>
          <a:p>
            <a:pPr lvl="0"/>
            <a:r>
              <a:rPr lang="en-US" sz="1600" dirty="0"/>
              <a:t>Procurement, assembly and tests of quartz blocks</a:t>
            </a:r>
            <a:endParaRPr lang="fr-FR" sz="1600" dirty="0"/>
          </a:p>
          <a:p>
            <a:pPr lvl="0"/>
            <a:r>
              <a:rPr lang="en-US" sz="1600" dirty="0"/>
              <a:t>Reception, test and assembly of the BABAR quartz bars</a:t>
            </a:r>
            <a:endParaRPr lang="fr-FR" sz="1600" dirty="0"/>
          </a:p>
          <a:p>
            <a:pPr lvl="0"/>
            <a:r>
              <a:rPr lang="en-US" sz="1600" dirty="0"/>
              <a:t>On site assembly and commissioning</a:t>
            </a:r>
            <a:endParaRPr lang="fr-FR" sz="1600" dirty="0"/>
          </a:p>
          <a:p>
            <a:pPr lvl="0"/>
            <a:r>
              <a:rPr lang="en-US" sz="1600" dirty="0"/>
              <a:t>Performances monitoring</a:t>
            </a:r>
            <a:endParaRPr lang="fr-FR" sz="1600" dirty="0"/>
          </a:p>
          <a:p>
            <a:pPr lvl="0"/>
            <a:r>
              <a:rPr lang="en-US" sz="1600" dirty="0"/>
              <a:t>First physics </a:t>
            </a:r>
            <a:r>
              <a:rPr lang="en-US" sz="1600" dirty="0" smtClean="0"/>
              <a:t>results</a:t>
            </a:r>
          </a:p>
          <a:p>
            <a:pPr>
              <a:buNone/>
            </a:pPr>
            <a:r>
              <a:rPr lang="en-US" sz="1600" dirty="0"/>
              <a:t>C/ Other projects</a:t>
            </a:r>
            <a:endParaRPr lang="fr-FR" sz="1600" dirty="0"/>
          </a:p>
          <a:p>
            <a:pPr lvl="0"/>
            <a:r>
              <a:rPr lang="en-US" sz="1600" dirty="0"/>
              <a:t>Collaboration with BELLE-II on quartz procurement and tests</a:t>
            </a:r>
            <a:endParaRPr lang="fr-FR" sz="1600" dirty="0"/>
          </a:p>
          <a:p>
            <a:pPr lvl="0"/>
            <a:r>
              <a:rPr lang="en-US" sz="1600" dirty="0"/>
              <a:t>Participation to UA9 experiment for fast sensors</a:t>
            </a:r>
            <a:endParaRPr lang="fr-FR" sz="1600" dirty="0"/>
          </a:p>
          <a:p>
            <a:pPr lvl="0"/>
            <a:r>
              <a:rPr lang="en-US" sz="1600" dirty="0"/>
              <a:t> Contacts established with PANDA</a:t>
            </a:r>
            <a:endParaRPr lang="fr-FR" sz="1600" dirty="0"/>
          </a:p>
          <a:p>
            <a:pPr lvl="0"/>
            <a:endParaRPr lang="fr-FR" sz="1600" dirty="0"/>
          </a:p>
          <a:p>
            <a:endParaRPr lang="fr-F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Equipment </a:t>
            </a:r>
          </a:p>
          <a:p>
            <a:r>
              <a:rPr lang="en-US" dirty="0" smtClean="0"/>
              <a:t>Quartz </a:t>
            </a:r>
            <a:r>
              <a:rPr lang="en-US" dirty="0"/>
              <a:t>machining,  reception, characterization and handling center  800 k€</a:t>
            </a:r>
            <a:endParaRPr lang="fr-FR" dirty="0"/>
          </a:p>
          <a:p>
            <a:r>
              <a:rPr lang="en-US" dirty="0"/>
              <a:t>Fast electronics 150 k€</a:t>
            </a:r>
            <a:endParaRPr lang="fr-FR" dirty="0"/>
          </a:p>
          <a:p>
            <a:r>
              <a:rPr lang="en-US" dirty="0"/>
              <a:t>Quartz procurement 400 k€</a:t>
            </a:r>
            <a:endParaRPr lang="fr-FR" dirty="0"/>
          </a:p>
          <a:p>
            <a:r>
              <a:rPr lang="en-US" dirty="0"/>
              <a:t>Quartz assembly in LAL and on site 100 k€ </a:t>
            </a:r>
            <a:endParaRPr lang="fr-FR" dirty="0"/>
          </a:p>
          <a:p>
            <a:r>
              <a:rPr lang="fr-FR" dirty="0"/>
              <a:t>Consumables </a:t>
            </a:r>
            <a:r>
              <a:rPr lang="fr-FR" dirty="0" err="1"/>
              <a:t>etc</a:t>
            </a:r>
            <a:r>
              <a:rPr lang="fr-FR" dirty="0"/>
              <a:t> 200 k€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Total 1.85 M€ </a:t>
            </a:r>
          </a:p>
          <a:p>
            <a:r>
              <a:rPr lang="fr-FR" dirty="0"/>
              <a:t> </a:t>
            </a:r>
          </a:p>
          <a:p>
            <a:pPr lvl="0">
              <a:buNone/>
            </a:pPr>
            <a:r>
              <a:rPr lang="en-US" dirty="0"/>
              <a:t>Human resources</a:t>
            </a:r>
            <a:endParaRPr lang="fr-FR" dirty="0"/>
          </a:p>
          <a:p>
            <a:r>
              <a:rPr lang="en-US" dirty="0"/>
              <a:t>PI and LAL team at no cost</a:t>
            </a:r>
            <a:endParaRPr lang="fr-FR" dirty="0"/>
          </a:p>
          <a:p>
            <a:r>
              <a:rPr lang="en-US" dirty="0"/>
              <a:t>SLAC team support 300 k€</a:t>
            </a:r>
            <a:endParaRPr lang="fr-FR" dirty="0"/>
          </a:p>
          <a:p>
            <a:r>
              <a:rPr lang="en-US" dirty="0"/>
              <a:t>2 Post-docs for 5 years 1 M€</a:t>
            </a:r>
            <a:endParaRPr lang="fr-FR" dirty="0"/>
          </a:p>
          <a:p>
            <a:r>
              <a:rPr lang="en-US" dirty="0"/>
              <a:t>1 project engineer  3 years 250 </a:t>
            </a:r>
            <a:endParaRPr lang="fr-FR" dirty="0"/>
          </a:p>
          <a:p>
            <a:r>
              <a:rPr lang="en-US" dirty="0"/>
              <a:t>2 PhD students 200 k€ </a:t>
            </a:r>
            <a:endParaRPr lang="fr-FR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Total </a:t>
            </a:r>
            <a:r>
              <a:rPr lang="en-US" dirty="0"/>
              <a:t>1.75 M€ 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en-US" dirty="0"/>
              <a:t>Travel 100 k€ </a:t>
            </a:r>
            <a:endParaRPr lang="fr-FR" dirty="0"/>
          </a:p>
          <a:p>
            <a:pPr>
              <a:buNone/>
            </a:pPr>
            <a:r>
              <a:rPr lang="en-US" dirty="0"/>
              <a:t> </a:t>
            </a:r>
            <a:endParaRPr lang="fr-FR" dirty="0"/>
          </a:p>
          <a:p>
            <a:pPr>
              <a:buNone/>
            </a:pPr>
            <a:r>
              <a:rPr lang="en-US" dirty="0"/>
              <a:t>Grand total 3.5 M€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Conclusion/open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 </a:t>
            </a:r>
            <a:r>
              <a:rPr lang="fr-FR" dirty="0" err="1" smtClean="0"/>
              <a:t>submitted</a:t>
            </a:r>
            <a:r>
              <a:rPr lang="fr-FR" dirty="0" smtClean="0"/>
              <a:t> ?</a:t>
            </a:r>
          </a:p>
          <a:p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/>
              <a:t>physics</a:t>
            </a:r>
            <a:r>
              <a:rPr lang="fr-FR" dirty="0" smtClean="0"/>
              <a:t> output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SuperB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the </a:t>
            </a:r>
            <a:r>
              <a:rPr lang="fr-FR" dirty="0" err="1" smtClean="0"/>
              <a:t>schedule</a:t>
            </a:r>
            <a:r>
              <a:rPr lang="fr-FR" dirty="0" smtClean="0"/>
              <a:t>. (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physics</a:t>
            </a:r>
            <a:r>
              <a:rPr lang="fr-FR" smtClean="0"/>
              <a:t> source ?)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334</Words>
  <Application>Microsoft Office PowerPoint</Application>
  <PresentationFormat>Affichage à l'écran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ERC proposal based on SuperB PID</vt:lpstr>
      <vt:lpstr>Advanced ERC grant scheme</vt:lpstr>
      <vt:lpstr>Proposal Quartz ID</vt:lpstr>
      <vt:lpstr>Multi experiments</vt:lpstr>
      <vt:lpstr>Very useful visit to SLAC</vt:lpstr>
      <vt:lpstr>Deliverables</vt:lpstr>
      <vt:lpstr>Budget</vt:lpstr>
      <vt:lpstr>Conclusion/open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 proposal based on SuperB PID</dc:title>
  <dc:creator>wormser</dc:creator>
  <cp:lastModifiedBy>wormser</cp:lastModifiedBy>
  <cp:revision>1</cp:revision>
  <dcterms:created xsi:type="dcterms:W3CDTF">2012-09-19T07:29:28Z</dcterms:created>
  <dcterms:modified xsi:type="dcterms:W3CDTF">2012-09-19T08:14:45Z</dcterms:modified>
</cp:coreProperties>
</file>