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709" r:id="rId3"/>
  </p:sldMasterIdLst>
  <p:notesMasterIdLst>
    <p:notesMasterId r:id="rId38"/>
  </p:notesMasterIdLst>
  <p:sldIdLst>
    <p:sldId id="785" r:id="rId4"/>
    <p:sldId id="740" r:id="rId5"/>
    <p:sldId id="741" r:id="rId6"/>
    <p:sldId id="742" r:id="rId7"/>
    <p:sldId id="743" r:id="rId8"/>
    <p:sldId id="739" r:id="rId9"/>
    <p:sldId id="747" r:id="rId10"/>
    <p:sldId id="755" r:id="rId11"/>
    <p:sldId id="756" r:id="rId12"/>
    <p:sldId id="757" r:id="rId13"/>
    <p:sldId id="748" r:id="rId14"/>
    <p:sldId id="749" r:id="rId15"/>
    <p:sldId id="766" r:id="rId16"/>
    <p:sldId id="752" r:id="rId17"/>
    <p:sldId id="775" r:id="rId18"/>
    <p:sldId id="779" r:id="rId19"/>
    <p:sldId id="759" r:id="rId20"/>
    <p:sldId id="780" r:id="rId21"/>
    <p:sldId id="760" r:id="rId22"/>
    <p:sldId id="761" r:id="rId23"/>
    <p:sldId id="762" r:id="rId24"/>
    <p:sldId id="769" r:id="rId25"/>
    <p:sldId id="763" r:id="rId26"/>
    <p:sldId id="767" r:id="rId27"/>
    <p:sldId id="754" r:id="rId28"/>
    <p:sldId id="770" r:id="rId29"/>
    <p:sldId id="782" r:id="rId30"/>
    <p:sldId id="773" r:id="rId31"/>
    <p:sldId id="776" r:id="rId32"/>
    <p:sldId id="777" r:id="rId33"/>
    <p:sldId id="778" r:id="rId34"/>
    <p:sldId id="783" r:id="rId35"/>
    <p:sldId id="784" r:id="rId36"/>
    <p:sldId id="746" r:id="rId37"/>
  </p:sldIdLst>
  <p:sldSz cx="9144000" cy="6858000" type="screen4x3"/>
  <p:notesSz cx="6794500" cy="9906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7E6A4"/>
    <a:srgbClr val="FFE0A3"/>
    <a:srgbClr val="FF00FF"/>
    <a:srgbClr val="008000"/>
    <a:srgbClr val="FFEFEF"/>
    <a:srgbClr val="FFFFCC"/>
    <a:srgbClr val="FFFFB7"/>
    <a:srgbClr val="800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3419" autoAdjust="0"/>
  </p:normalViewPr>
  <p:slideViewPr>
    <p:cSldViewPr>
      <p:cViewPr varScale="1">
        <p:scale>
          <a:sx n="85" d="100"/>
          <a:sy n="85" d="100"/>
        </p:scale>
        <p:origin x="1243" y="72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58" y="0"/>
            <a:ext cx="29447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004"/>
            <a:ext cx="29447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58" y="9409004"/>
            <a:ext cx="294479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90A0EE-B2B9-402B-B325-A42FB77D5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48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F4D2D-1C66-459C-9EFA-A51675834D15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72558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8B0A-7D6F-44CA-AD8F-B2D32F8E0F3F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3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pPr defTabSz="2438338" fontAlgn="auto" hangingPunct="0">
              <a:spcBef>
                <a:spcPts val="0"/>
              </a:spcBef>
              <a:spcAft>
                <a:spcPts val="0"/>
              </a:spcAft>
            </a:pPr>
            <a:fld id="{FF929AE7-5AC2-472E-9809-41CC46E64582}" type="slidenum">
              <a:rPr lang="it-IT" sz="2400" b="0" kern="0">
                <a:solidFill>
                  <a:prstClr val="black"/>
                </a:solidFill>
                <a:latin typeface="Calibri"/>
                <a:sym typeface="Helvetica Neue"/>
              </a:rPr>
              <a:pPr defTabSz="2438338" fontAlgn="auto" hangingPunct="0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it-IT" sz="2400" b="0" kern="0">
              <a:solidFill>
                <a:prstClr val="black"/>
              </a:solidFill>
              <a:latin typeface="Calibri"/>
              <a:sym typeface="Helvetica Neue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6B6E8-929F-4130-80B2-D7714DCEF81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507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 </a:t>
            </a:r>
            <a:r>
              <a:rPr lang="it-IT" dirty="0" err="1"/>
              <a:t>shape</a:t>
            </a:r>
            <a:r>
              <a:rPr lang="it-IT" baseline="0" dirty="0"/>
              <a:t> </a:t>
            </a:r>
            <a:r>
              <a:rPr lang="it-IT" baseline="0" dirty="0" err="1"/>
              <a:t>typical</a:t>
            </a:r>
            <a:r>
              <a:rPr lang="it-IT" baseline="0" dirty="0"/>
              <a:t> of </a:t>
            </a:r>
            <a:r>
              <a:rPr lang="it-IT" baseline="0" dirty="0" err="1"/>
              <a:t>phase</a:t>
            </a:r>
            <a:r>
              <a:rPr lang="it-IT" baseline="0" dirty="0"/>
              <a:t> </a:t>
            </a:r>
            <a:r>
              <a:rPr lang="it-IT" baseline="0" dirty="0" err="1"/>
              <a:t>trnsition</a:t>
            </a:r>
            <a:endParaRPr lang="it-IT" baseline="0" dirty="0"/>
          </a:p>
          <a:p>
            <a:r>
              <a:rPr lang="it-IT" baseline="0" dirty="0" err="1"/>
              <a:t>As</a:t>
            </a:r>
            <a:r>
              <a:rPr lang="it-IT" baseline="0" dirty="0"/>
              <a:t> </a:t>
            </a:r>
            <a:r>
              <a:rPr lang="it-IT" baseline="0" dirty="0" err="1"/>
              <a:t>T</a:t>
            </a:r>
            <a:r>
              <a:rPr lang="it-IT" baseline="0" dirty="0" err="1">
                <a:sym typeface="Wingdings"/>
              </a:rPr>
              <a:t>Tc</a:t>
            </a:r>
            <a:r>
              <a:rPr lang="it-IT" baseline="0" dirty="0">
                <a:sym typeface="Wingdings"/>
              </a:rPr>
              <a:t> </a:t>
            </a:r>
            <a:r>
              <a:rPr lang="it-IT" baseline="0" dirty="0" err="1">
                <a:sym typeface="Wingdings"/>
              </a:rPr>
              <a:t>ticuhe</a:t>
            </a:r>
            <a:r>
              <a:rPr lang="it-IT" baseline="0" dirty="0">
                <a:sym typeface="Wingdings"/>
              </a:rPr>
              <a:t> the </a:t>
            </a:r>
            <a:r>
              <a:rPr lang="it-IT" baseline="0" dirty="0" err="1">
                <a:sym typeface="Wingdings"/>
              </a:rPr>
              <a:t>AdS</a:t>
            </a:r>
            <a:r>
              <a:rPr lang="it-IT" baseline="0" dirty="0">
                <a:sym typeface="Wingdings"/>
              </a:rPr>
              <a:t> </a:t>
            </a:r>
            <a:r>
              <a:rPr lang="it-IT" baseline="0" dirty="0" err="1">
                <a:sym typeface="Wingdings"/>
              </a:rPr>
              <a:t>limit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6F8F029A-1122-5440-8D57-849E194942EA}" type="slidenum">
              <a:rPr lang="it-IT" smtClean="0">
                <a:solidFill>
                  <a:prstClr val="black"/>
                </a:solidFill>
                <a:latin typeface="Calibri" panose="020F0502020204030204"/>
              </a:rPr>
              <a:pPr/>
              <a:t>32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561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1656000" y="6577467"/>
            <a:ext cx="7488000" cy="280535"/>
          </a:xfrm>
          <a:prstGeom prst="rect">
            <a:avLst/>
          </a:prstGeom>
          <a:solidFill>
            <a:srgbClr val="FDBF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CNNP2017 Conference on Neutrino and Nuclear Physics </a:t>
            </a:r>
            <a:r>
              <a:rPr lang="sv-SE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15 </a:t>
            </a:r>
            <a:r>
              <a:rPr lang="sv-SE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v-SE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 </a:t>
            </a:r>
            <a:r>
              <a:rPr lang="sv-SE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sv-SE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Catania, Italia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4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3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5" y="1238250"/>
            <a:ext cx="7489976" cy="335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4835" tIns="32417" rIns="64835" bIns="32417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9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324176" indent="0" algn="ctr">
              <a:buNone/>
              <a:defRPr/>
            </a:lvl2pPr>
            <a:lvl3pPr marL="648352" indent="0" algn="ctr">
              <a:buNone/>
              <a:defRPr/>
            </a:lvl3pPr>
            <a:lvl4pPr marL="972527" indent="0" algn="ctr">
              <a:buNone/>
              <a:defRPr/>
            </a:lvl4pPr>
            <a:lvl5pPr marL="1296704" indent="0" algn="ctr">
              <a:buNone/>
              <a:defRPr/>
            </a:lvl5pPr>
            <a:lvl6pPr marL="1620879" indent="0" algn="ctr">
              <a:buNone/>
              <a:defRPr/>
            </a:lvl6pPr>
            <a:lvl7pPr marL="1945055" indent="0" algn="ctr">
              <a:buNone/>
              <a:defRPr/>
            </a:lvl7pPr>
            <a:lvl8pPr marL="2269230" indent="0" algn="ctr">
              <a:buNone/>
              <a:defRPr/>
            </a:lvl8pPr>
            <a:lvl9pPr marL="259340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9" y="3201431"/>
            <a:ext cx="9001124" cy="37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9"/>
            <a:ext cx="9448800" cy="261833"/>
          </a:xfrm>
          <a:prstGeom prst="rect">
            <a:avLst/>
          </a:prstGeom>
          <a:noFill/>
        </p:spPr>
        <p:txBody>
          <a:bodyPr wrap="square" lIns="64865" tIns="32432" rIns="64865" bIns="32432" rtlCol="0">
            <a:spAutoFit/>
          </a:bodyPr>
          <a:lstStyle/>
          <a:p>
            <a:pPr defTabSz="342900"/>
            <a:r>
              <a:rPr lang="en-US" sz="638" b="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 Michigan </a:t>
            </a:r>
          </a:p>
          <a:p>
            <a:pPr defTabSz="342900"/>
            <a:r>
              <a:rPr lang="en-US" sz="638" b="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40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en-US" sz="1350" b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8897" r="10389" b="17117"/>
          <a:stretch/>
        </p:blipFill>
        <p:spPr>
          <a:xfrm>
            <a:off x="2997520" y="974969"/>
            <a:ext cx="1614093" cy="1815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38" y="974971"/>
            <a:ext cx="1193627" cy="15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725"/>
            <a:ext cx="9144000" cy="731276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43482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5AD4620-7552-4207-8973-898801ED212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32577"/>
            <a:ext cx="9143999" cy="72542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43482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1" y="6371254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49" tIns="34275" rIns="68549" bIns="34275" anchor="ctr"/>
          <a:lstStyle/>
          <a:p>
            <a:pPr algn="l" defTabSz="342900"/>
            <a:endParaRPr lang="en-US" sz="135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49" tIns="34275" rIns="68549" bIns="34275" anchor="ctr"/>
          <a:lstStyle/>
          <a:p>
            <a:pPr algn="l" defTabSz="342900"/>
            <a:endParaRPr lang="en-US" sz="135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0282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276317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7"/>
            <a:ext cx="9144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" y="339905"/>
            <a:ext cx="8991598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4" y="1071569"/>
            <a:ext cx="4423227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5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7"/>
            <a:ext cx="9144000" cy="725425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1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2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7"/>
            <a:ext cx="9144000" cy="725425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" y="339905"/>
            <a:ext cx="8991598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1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1" y="1067101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7" y="3581402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1" y="3581402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287"/>
            <a:ext cx="9144000" cy="731715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6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 eaLnBrk="0" hangingPunct="0">
              <a:lnSpc>
                <a:spcPct val="90000"/>
              </a:lnSpc>
              <a:defRPr/>
            </a:pPr>
            <a:endParaRPr lang="en-US" sz="1350" b="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algn="l" defTabSz="342747">
              <a:defRPr/>
            </a:pPr>
            <a:endParaRPr lang="en-US" sz="1350" b="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Third guidance committee meeting, April, 16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2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342900"/>
            <a:fld id="{46ACC16B-5503-46AF-A163-F15A5D98F1C3}" type="datetimeFigureOut">
              <a:rPr lang="en-US" sz="1350" b="0" smtClean="0">
                <a:solidFill>
                  <a:prstClr val="black"/>
                </a:solidFill>
                <a:latin typeface="Arial" pitchFamily="34" charset="0"/>
              </a:rPr>
              <a:pPr algn="l" defTabSz="342900"/>
              <a:t>3/18/2025</a:t>
            </a:fld>
            <a:endParaRPr lang="en-US" sz="135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E351-1417-457F-A2EE-F12387217C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67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4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04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92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9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77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8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8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55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1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7" y="134075"/>
            <a:ext cx="8992810" cy="37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7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1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342900">
              <a:defRPr/>
            </a:pPr>
            <a:r>
              <a:rPr lang="en-US" b="0" smtClean="0"/>
              <a:t>Third guidance committee meeting, April, 16</a:t>
            </a:r>
            <a:endParaRPr lang="en-US" b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75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algn="l" defTabSz="342900">
              <a:defRPr/>
            </a:pPr>
            <a:r>
              <a:rPr lang="en-US" b="0" smtClean="0">
                <a:latin typeface="Arial" pitchFamily="34" charset="0"/>
              </a:rPr>
              <a:t>, Slide </a:t>
            </a:r>
            <a:fld id="{D30A2C6D-39BC-4576-856C-8743CF76CCF1}" type="slidenum">
              <a:rPr lang="en-US" b="0" smtClean="0">
                <a:latin typeface="Arial" pitchFamily="34" charset="0"/>
              </a:rPr>
              <a:pPr algn="l" defTabSz="342900">
                <a:defRPr/>
              </a:pPr>
              <a:t>‹N›</a:t>
            </a:fld>
            <a:endParaRPr 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hdr="0" dt="0"/>
  <p:txStyles>
    <p:titleStyle>
      <a:lvl1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342777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685556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028332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371111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35134" indent="-135134" algn="l" defTabSz="602470" rtl="0" eaLnBrk="1" fontAlgn="base" hangingPunct="1">
        <a:lnSpc>
          <a:spcPct val="90000"/>
        </a:lnSpc>
        <a:spcBef>
          <a:spcPts val="905"/>
        </a:spcBef>
        <a:spcAft>
          <a:spcPct val="0"/>
        </a:spcAft>
        <a:buSzPct val="100000"/>
        <a:buFont typeface="Wingdings" pitchFamily="2" charset="2"/>
        <a:buChar char="§"/>
        <a:defRPr sz="165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272519" indent="-113738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SzPct val="100000"/>
        <a:buFont typeface="Arial" pitchFamily="34" charset="0"/>
        <a:buChar char="•"/>
        <a:defRPr sz="15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443688" indent="-12049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546164" indent="-10022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752243" indent="-13513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05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1667471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6pPr>
      <a:lvl7pPr marL="2010250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7pPr>
      <a:lvl8pPr marL="2353029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8pPr>
      <a:lvl9pPr marL="2695805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6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2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11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90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68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45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22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B6055F8-1D02-4417-9241-55C834FD9970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Neue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20/03/2025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  <a:sym typeface="Helvetica Neue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  <a:sym typeface="Helvetica Neue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007B441-5312-499D-93C3-6E37886527FA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Neue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880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2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3.wmf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3581400"/>
            <a:ext cx="5192447" cy="304698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400" b="0" dirty="0"/>
              <a:t> - </a:t>
            </a:r>
            <a:r>
              <a:rPr lang="it-IT" sz="2400" b="0" dirty="0">
                <a:solidFill>
                  <a:schemeClr val="tx1"/>
                </a:solidFill>
              </a:rPr>
              <a:t>Maria Colonna</a:t>
            </a:r>
            <a:r>
              <a:rPr lang="it-IT" sz="2400" b="0" dirty="0"/>
              <a:t>,  </a:t>
            </a:r>
            <a:r>
              <a:rPr lang="it-IT" sz="2400" b="0" dirty="0">
                <a:solidFill>
                  <a:srgbClr val="00B0F0"/>
                </a:solidFill>
              </a:rPr>
              <a:t>LNS</a:t>
            </a:r>
          </a:p>
          <a:p>
            <a:pPr algn="l"/>
            <a:r>
              <a:rPr lang="it-IT" sz="2400" b="0" dirty="0" err="1"/>
              <a:t>e-mail:colonna@lns.infn.it</a:t>
            </a:r>
            <a:r>
              <a:rPr lang="it-IT" sz="2400" b="0" dirty="0"/>
              <a:t> </a:t>
            </a:r>
            <a:endParaRPr lang="it-IT" sz="2400" b="0" dirty="0" smtClean="0"/>
          </a:p>
          <a:p>
            <a:pPr algn="l"/>
            <a:r>
              <a:rPr lang="it-IT" sz="2400" b="0" dirty="0"/>
              <a:t> </a:t>
            </a:r>
            <a:r>
              <a:rPr lang="it-IT" sz="2400" b="0" dirty="0" smtClean="0"/>
              <a:t>- Stefano </a:t>
            </a:r>
            <a:r>
              <a:rPr lang="it-IT" sz="2400" b="0" dirty="0" err="1" smtClean="0"/>
              <a:t>Burrello</a:t>
            </a:r>
            <a:r>
              <a:rPr lang="it-IT" sz="2400" b="0" dirty="0" smtClean="0"/>
              <a:t>, </a:t>
            </a:r>
            <a:r>
              <a:rPr lang="it-IT" sz="2400" b="0" dirty="0">
                <a:solidFill>
                  <a:srgbClr val="00B0F0"/>
                </a:solidFill>
              </a:rPr>
              <a:t>LNS</a:t>
            </a:r>
          </a:p>
          <a:p>
            <a:pPr algn="l"/>
            <a:r>
              <a:rPr lang="it-IT" sz="2400" b="0" dirty="0" err="1" smtClean="0"/>
              <a:t>e</a:t>
            </a:r>
            <a:r>
              <a:rPr lang="it-IT" sz="2400" b="0" dirty="0" err="1" smtClean="0"/>
              <a:t>-mail:burrello@lns.infn.it</a:t>
            </a:r>
            <a:endParaRPr lang="it-IT" sz="2400" b="0" dirty="0" smtClean="0"/>
          </a:p>
          <a:p>
            <a:pPr algn="l"/>
            <a:r>
              <a:rPr lang="it-IT" sz="2400" b="0" dirty="0"/>
              <a:t> </a:t>
            </a:r>
            <a:r>
              <a:rPr lang="it-IT" sz="2400" b="0" dirty="0" smtClean="0"/>
              <a:t>- Danilo </a:t>
            </a:r>
            <a:r>
              <a:rPr lang="it-IT" sz="2400" b="0" dirty="0" err="1" smtClean="0"/>
              <a:t>Gambacurta</a:t>
            </a:r>
            <a:r>
              <a:rPr lang="it-IT" sz="2400" b="0" dirty="0" smtClean="0"/>
              <a:t>, </a:t>
            </a:r>
            <a:r>
              <a:rPr lang="it-IT" sz="2400" b="0" dirty="0">
                <a:solidFill>
                  <a:srgbClr val="00B0F0"/>
                </a:solidFill>
              </a:rPr>
              <a:t>LNS</a:t>
            </a:r>
          </a:p>
          <a:p>
            <a:pPr algn="l"/>
            <a:r>
              <a:rPr lang="it-IT" sz="2400" b="0" dirty="0" err="1" smtClean="0"/>
              <a:t>e-mail:gambacurta@lns.infn.it</a:t>
            </a:r>
            <a:endParaRPr lang="it-IT" sz="2400" b="0" dirty="0"/>
          </a:p>
          <a:p>
            <a:pPr algn="l"/>
            <a:r>
              <a:rPr lang="it-IT" sz="2400" b="0" dirty="0" smtClean="0"/>
              <a:t> - </a:t>
            </a:r>
            <a:r>
              <a:rPr lang="it-IT" sz="2400" b="0" dirty="0">
                <a:solidFill>
                  <a:schemeClr val="tx1"/>
                </a:solidFill>
              </a:rPr>
              <a:t>Vincenzo Greco</a:t>
            </a:r>
            <a:r>
              <a:rPr lang="it-IT" sz="2400" b="0" dirty="0"/>
              <a:t>,  </a:t>
            </a:r>
            <a:r>
              <a:rPr lang="it-IT" sz="2400" b="0" dirty="0">
                <a:solidFill>
                  <a:srgbClr val="00B0F0"/>
                </a:solidFill>
              </a:rPr>
              <a:t>LNS e </a:t>
            </a:r>
            <a:r>
              <a:rPr lang="it-IT" sz="2400" b="0" dirty="0" err="1">
                <a:solidFill>
                  <a:srgbClr val="00B0F0"/>
                </a:solidFill>
              </a:rPr>
              <a:t>Dip</a:t>
            </a:r>
            <a:r>
              <a:rPr lang="it-IT" sz="2400" b="0" dirty="0">
                <a:solidFill>
                  <a:srgbClr val="00B0F0"/>
                </a:solidFill>
              </a:rPr>
              <a:t>. </a:t>
            </a:r>
            <a:r>
              <a:rPr lang="it-IT" sz="2400" b="0" dirty="0" smtClean="0">
                <a:solidFill>
                  <a:srgbClr val="00B0F0"/>
                </a:solidFill>
              </a:rPr>
              <a:t>di </a:t>
            </a:r>
            <a:r>
              <a:rPr lang="it-IT" sz="2400" b="0" dirty="0">
                <a:solidFill>
                  <a:srgbClr val="00B0F0"/>
                </a:solidFill>
              </a:rPr>
              <a:t>Fisica</a:t>
            </a:r>
          </a:p>
          <a:p>
            <a:pPr algn="l"/>
            <a:r>
              <a:rPr lang="it-IT" sz="2400" b="0" dirty="0" err="1"/>
              <a:t>e-mail:greco@lns.infn.it</a:t>
            </a:r>
            <a:r>
              <a:rPr lang="it-IT" sz="2400" b="0" dirty="0"/>
              <a:t>   </a:t>
            </a:r>
            <a:endParaRPr lang="it-IT" sz="2400" b="0" dirty="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79784" y="1838980"/>
            <a:ext cx="6139821" cy="1138773"/>
          </a:xfrm>
          <a:prstGeom prst="rect">
            <a:avLst/>
          </a:prstGeom>
          <a:solidFill>
            <a:srgbClr val="CCFF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t-IT" sz="3400" b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Dalla struttura dei nuclei all’EOS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it-IT" sz="3400" b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materia nucleare</a:t>
            </a:r>
            <a:endParaRPr lang="it-IT" sz="3400" b="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CasellaDiTesto 3"/>
          <p:cNvSpPr txBox="1">
            <a:spLocks noChangeArrowheads="1"/>
          </p:cNvSpPr>
          <p:nvPr/>
        </p:nvSpPr>
        <p:spPr bwMode="auto">
          <a:xfrm>
            <a:off x="561512" y="457200"/>
            <a:ext cx="8205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smtClean="0"/>
              <a:t>THEORY OF NUCLEAR STRUCTURE AND REACTIONS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248400" y="6214646"/>
            <a:ext cx="240803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0" dirty="0" smtClean="0"/>
              <a:t>PID@LNS 2025  3-4-2025</a:t>
            </a:r>
            <a:endParaRPr lang="it-IT" b="0" dirty="0" smtClean="0"/>
          </a:p>
        </p:txBody>
      </p:sp>
    </p:spTree>
    <p:extLst>
      <p:ext uri="{BB962C8B-B14F-4D97-AF65-F5344CB8AC3E}">
        <p14:creationId xmlns:p14="http://schemas.microsoft.com/office/powerpoint/2010/main" val="12167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2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25" y="2101462"/>
            <a:ext cx="4816972" cy="35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" y="5614205"/>
            <a:ext cx="931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mediated</a:t>
            </a:r>
            <a:r>
              <a:rPr lang="it-IT" dirty="0"/>
              <a:t> by the </a:t>
            </a:r>
            <a:r>
              <a:rPr lang="it-IT" sz="1800" dirty="0" err="1">
                <a:solidFill>
                  <a:srgbClr val="FCB040"/>
                </a:solidFill>
              </a:rPr>
              <a:t>weak</a:t>
            </a:r>
            <a:r>
              <a:rPr lang="it-IT" sz="1800" dirty="0">
                <a:solidFill>
                  <a:srgbClr val="FCB040"/>
                </a:solidFill>
              </a:rPr>
              <a:t> </a:t>
            </a:r>
            <a:r>
              <a:rPr lang="it-IT" sz="1800" dirty="0" err="1">
                <a:solidFill>
                  <a:srgbClr val="FCB040"/>
                </a:solidFill>
              </a:rPr>
              <a:t>interaction</a:t>
            </a:r>
            <a:r>
              <a:rPr lang="it-IT" sz="1800" dirty="0">
                <a:solidFill>
                  <a:srgbClr val="FCB040"/>
                </a:solidFill>
              </a:rPr>
              <a:t> </a:t>
            </a:r>
            <a:endParaRPr lang="it-IT" dirty="0">
              <a:solidFill>
                <a:srgbClr val="FCB040"/>
              </a:solidFill>
            </a:endParaRP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it-IT" dirty="0" err="1"/>
              <a:t>Occurring</a:t>
            </a:r>
            <a:r>
              <a:rPr lang="it-IT" dirty="0"/>
              <a:t> in </a:t>
            </a:r>
            <a:r>
              <a:rPr lang="it-IT" dirty="0" err="1"/>
              <a:t>even-even</a:t>
            </a:r>
            <a:r>
              <a:rPr lang="it-IT" dirty="0"/>
              <a:t> nuclei </a:t>
            </a:r>
            <a:r>
              <a:rPr lang="it-IT" dirty="0" err="1"/>
              <a:t>where</a:t>
            </a:r>
            <a:r>
              <a:rPr lang="it-IT" dirty="0"/>
              <a:t> the </a:t>
            </a:r>
            <a:r>
              <a:rPr lang="it-IT" sz="1800" b="1" dirty="0">
                <a:solidFill>
                  <a:srgbClr val="FCB040"/>
                </a:solidFill>
              </a:rPr>
              <a:t>single </a:t>
            </a:r>
            <a:r>
              <a:rPr lang="it-IT" sz="1800" b="1" dirty="0">
                <a:solidFill>
                  <a:srgbClr val="FCB040"/>
                </a:solidFill>
                <a:sym typeface="Symbol"/>
              </a:rPr>
              <a:t>-</a:t>
            </a:r>
            <a:r>
              <a:rPr lang="it-IT" sz="1800" b="1" dirty="0" err="1">
                <a:solidFill>
                  <a:srgbClr val="FCB040"/>
                </a:solidFill>
              </a:rPr>
              <a:t>decay</a:t>
            </a:r>
            <a:r>
              <a:rPr lang="it-IT" sz="1800" b="1" dirty="0">
                <a:solidFill>
                  <a:srgbClr val="FCB040"/>
                </a:solidFill>
              </a:rPr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energetically</a:t>
            </a:r>
            <a:r>
              <a:rPr lang="it-IT" dirty="0"/>
              <a:t> </a:t>
            </a:r>
            <a:r>
              <a:rPr lang="it-IT" sz="1800" b="1" dirty="0" err="1">
                <a:solidFill>
                  <a:srgbClr val="FCB040"/>
                </a:solidFill>
              </a:rPr>
              <a:t>forbidden</a:t>
            </a:r>
            <a:endParaRPr lang="it-IT" sz="1800" b="1" dirty="0">
              <a:solidFill>
                <a:srgbClr val="FCB0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763098" y="1028435"/>
                <a:ext cx="3096701" cy="3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it-IT" i="1">
                                <a:latin typeface="Cambria Math"/>
                              </a:rPr>
                              <m:t>𝑍</m:t>
                            </m:r>
                          </m:sub>
                          <m:sup>
                            <m:r>
                              <a:rPr lang="it-IT" i="1">
                                <a:latin typeface="Cambria Math"/>
                              </a:rPr>
                              <m:t>𝐴</m:t>
                            </m:r>
                          </m:sup>
                          <m:e>
                            <m:r>
                              <a:rPr lang="it-IT" i="1">
                                <a:latin typeface="Cambria Math"/>
                              </a:rPr>
                              <m:t>𝑋</m:t>
                            </m:r>
                          </m:e>
                        </m:sPre>
                      </m:e>
                      <m:sub>
                        <m:r>
                          <a:rPr lang="it-IT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it-IT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it-IT" i="1">
                                <a:latin typeface="Cambria Math"/>
                              </a:rPr>
                              <m:t>𝑍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it-IT" i="1">
                                <a:latin typeface="Cambria Math"/>
                              </a:rPr>
                              <m:t>𝐴</m:t>
                            </m:r>
                          </m:sup>
                          <m:e>
                            <m:r>
                              <a:rPr lang="it-IT" i="1">
                                <a:latin typeface="Cambria Math"/>
                              </a:rPr>
                              <m:t>𝑌</m:t>
                            </m:r>
                          </m:e>
                        </m:sPre>
                      </m:e>
                      <m:sub>
                        <m:r>
                          <a:rPr lang="it-IT" i="1">
                            <a:latin typeface="Cambria Math"/>
                          </a:rPr>
                          <m:t>𝑁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</a:rPr>
                          <m:t>2</m:t>
                        </m:r>
                        <m:r>
                          <a:rPr lang="it-IT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t-IT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98" y="1028435"/>
                <a:ext cx="3096701" cy="3761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" y="5"/>
            <a:ext cx="6981825" cy="3762375"/>
            <a:chOff x="0" y="0"/>
            <a:chExt cx="4398" cy="2370"/>
          </a:xfrm>
        </p:grpSpPr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101184" y="658037"/>
            <a:ext cx="3906801" cy="170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b="1" dirty="0"/>
              <a:t>Open </a:t>
            </a:r>
            <a:r>
              <a:rPr lang="it-IT" sz="1600" b="1" dirty="0" err="1"/>
              <a:t>problem</a:t>
            </a:r>
            <a:r>
              <a:rPr lang="it-IT" sz="1600" b="1" dirty="0"/>
              <a:t> </a:t>
            </a:r>
            <a:r>
              <a:rPr lang="it-IT" sz="1600" dirty="0"/>
              <a:t>in </a:t>
            </a:r>
            <a:r>
              <a:rPr lang="it-IT" sz="1600" dirty="0" err="1"/>
              <a:t>modern</a:t>
            </a:r>
            <a:r>
              <a:rPr lang="it-IT" sz="1600" dirty="0"/>
              <a:t> </a:t>
            </a:r>
            <a:r>
              <a:rPr lang="it-IT" sz="1600" dirty="0" err="1"/>
              <a:t>physics</a:t>
            </a:r>
            <a:r>
              <a:rPr lang="it-IT" sz="1600" dirty="0"/>
              <a:t>:</a:t>
            </a:r>
          </a:p>
          <a:p>
            <a:pPr algn="l"/>
            <a:r>
              <a:rPr lang="it-IT" sz="1600" dirty="0"/>
              <a:t>Neutrino </a:t>
            </a:r>
            <a:r>
              <a:rPr lang="it-IT" sz="1600" dirty="0" err="1"/>
              <a:t>absolute</a:t>
            </a:r>
            <a:r>
              <a:rPr lang="it-IT" sz="1600" dirty="0"/>
              <a:t> mass scale </a:t>
            </a:r>
          </a:p>
          <a:p>
            <a:pPr algn="l"/>
            <a:r>
              <a:rPr lang="it-IT" sz="1600" dirty="0"/>
              <a:t>Neutrino nature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274124" y="1156170"/>
            <a:ext cx="2591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0</a:t>
            </a:r>
            <a:r>
              <a:rPr lang="el-GR" sz="1600" b="1" dirty="0"/>
              <a:t>νββ</a:t>
            </a:r>
            <a:r>
              <a:rPr lang="it-IT" sz="1600" b="1" dirty="0"/>
              <a:t> </a:t>
            </a:r>
            <a:r>
              <a:rPr lang="en-US" sz="1600" dirty="0"/>
              <a:t>is considered </a:t>
            </a:r>
            <a:r>
              <a:rPr lang="it-IT" sz="1600" dirty="0"/>
              <a:t>the </a:t>
            </a:r>
            <a:r>
              <a:rPr lang="it-IT" sz="1600" b="1" dirty="0" err="1"/>
              <a:t>most</a:t>
            </a:r>
            <a:r>
              <a:rPr lang="it-IT" sz="1600" b="1" dirty="0"/>
              <a:t> </a:t>
            </a:r>
            <a:r>
              <a:rPr lang="it-IT" sz="1600" b="1" dirty="0" err="1"/>
              <a:t>promising</a:t>
            </a:r>
            <a:r>
              <a:rPr lang="it-IT" sz="1600" b="1" dirty="0"/>
              <a:t> </a:t>
            </a:r>
            <a:r>
              <a:rPr lang="it-IT" sz="1600" b="1" dirty="0" err="1"/>
              <a:t>approach</a:t>
            </a:r>
            <a:r>
              <a:rPr lang="it-IT" sz="1600" b="1" dirty="0"/>
              <a:t> 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4576" r="33463" b="6525"/>
          <a:stretch/>
        </p:blipFill>
        <p:spPr>
          <a:xfrm>
            <a:off x="629996" y="2236409"/>
            <a:ext cx="3224112" cy="3159631"/>
          </a:xfrm>
          <a:prstGeom prst="rect">
            <a:avLst/>
          </a:prstGeom>
        </p:spPr>
      </p:pic>
      <p:sp>
        <p:nvSpPr>
          <p:cNvPr id="16" name="Freccia a destra 32"/>
          <p:cNvSpPr/>
          <p:nvPr/>
        </p:nvSpPr>
        <p:spPr>
          <a:xfrm rot="13680926">
            <a:off x="1302088" y="3862371"/>
            <a:ext cx="1642963" cy="21007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2" descr="http://wwwkm.phys.sci.osaka-u.ac.jp/en/research/img/r01_img01.gif"/>
          <p:cNvPicPr>
            <a:picLocks noChangeAspect="1" noChangeArrowheads="1"/>
          </p:cNvPicPr>
          <p:nvPr/>
        </p:nvPicPr>
        <p:blipFill rotWithShape="1">
          <a:blip r:embed="rId5" cstate="print"/>
          <a:srcRect l="48611" t="-1591" r="34" b="13280"/>
          <a:stretch/>
        </p:blipFill>
        <p:spPr bwMode="auto">
          <a:xfrm>
            <a:off x="6212005" y="2642793"/>
            <a:ext cx="1143191" cy="1070487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 rot="21173982">
            <a:off x="4865507" y="616398"/>
            <a:ext cx="4318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buClr>
                <a:schemeClr val="tx1"/>
              </a:buClr>
            </a:pPr>
            <a:r>
              <a:rPr lang="en-US" altLang="ja-JP" b="1" dirty="0">
                <a:solidFill>
                  <a:srgbClr val="FCB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not observed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011770" y="1456622"/>
            <a:ext cx="259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Beyond standard model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5184000" cy="540000"/>
          </a:xfrm>
          <a:prstGeom prst="rect">
            <a:avLst/>
          </a:prstGeom>
          <a:solidFill>
            <a:srgbClr val="FDBF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</a:rPr>
              <a:t>0</a:t>
            </a:r>
            <a:r>
              <a:rPr lang="el-GR" sz="2800" b="1" dirty="0">
                <a:solidFill>
                  <a:schemeClr val="tx1"/>
                </a:solidFill>
              </a:rPr>
              <a:t>νββ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  <a:r>
              <a:rPr lang="it-IT" sz="2800" b="1" dirty="0" err="1">
                <a:solidFill>
                  <a:schemeClr val="tx1"/>
                </a:solidFill>
              </a:rPr>
              <a:t>decay</a:t>
            </a:r>
            <a:r>
              <a:rPr lang="it-IT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1838960" y="1322775"/>
            <a:ext cx="1188720" cy="24889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/>
          <p:cNvGrpSpPr/>
          <p:nvPr/>
        </p:nvGrpSpPr>
        <p:grpSpPr>
          <a:xfrm>
            <a:off x="304800" y="6477000"/>
            <a:ext cx="8866496" cy="381000"/>
            <a:chOff x="304800" y="6477000"/>
            <a:chExt cx="8866496" cy="381000"/>
          </a:xfrm>
        </p:grpSpPr>
        <p:sp>
          <p:nvSpPr>
            <p:cNvPr id="20" name="Rettangolo 19"/>
            <p:cNvSpPr/>
            <p:nvPr/>
          </p:nvSpPr>
          <p:spPr bwMode="auto">
            <a:xfrm>
              <a:off x="1322696" y="6477000"/>
              <a:ext cx="7848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18448" y="6525903"/>
              <a:ext cx="8763000" cy="304801"/>
            </a:xfrm>
            <a:prstGeom prst="rect">
              <a:avLst/>
            </a:prstGeom>
            <a:solidFill>
              <a:srgbClr val="FDBF6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1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Carbone -- CNNP2017 Conference on Neutrino and Nuclear Physics </a:t>
              </a:r>
              <a:r>
                <a:rPr lang="sv-SE" sz="11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     15 </a:t>
              </a:r>
              <a:r>
                <a:rPr lang="sv-SE" sz="11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sv-SE" sz="11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21, 2017  Catania,Italia</a:t>
              </a:r>
              <a:endParaRPr 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304800" y="6491068"/>
              <a:ext cx="8763000" cy="304801"/>
            </a:xfrm>
            <a:prstGeom prst="rect">
              <a:avLst/>
            </a:prstGeom>
            <a:solidFill>
              <a:srgbClr val="FDBF6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1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Carbone -- CNNP2017 Conference on Neutrino and Nuclear Physics </a:t>
              </a:r>
              <a:r>
                <a:rPr lang="sv-SE" sz="11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     15 </a:t>
              </a:r>
              <a:r>
                <a:rPr lang="sv-SE" sz="11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sv-SE" sz="11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21, 2017  Catania,Italia</a:t>
              </a:r>
              <a:endParaRPr 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3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2496" y="566440"/>
            <a:ext cx="82605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0" dirty="0" smtClean="0">
                <a:latin typeface="+mn-lt"/>
                <a:ea typeface="Batang" pitchFamily="18" charset="-127"/>
                <a:cs typeface="Arial" pitchFamily="34" charset="0"/>
              </a:rPr>
              <a:t>Anche nel caso di meccanismo più dissipativi, ci </a:t>
            </a:r>
            <a:r>
              <a:rPr lang="it-IT" sz="2000" b="0" dirty="0" smtClean="0">
                <a:latin typeface="+mn-lt"/>
                <a:ea typeface="Batang" pitchFamily="18" charset="-127"/>
                <a:cs typeface="Arial" pitchFamily="34" charset="0"/>
              </a:rPr>
              <a:t>si riduce ad un problema ad un corpo introducendo il concetto di </a:t>
            </a:r>
          </a:p>
          <a:p>
            <a:r>
              <a:rPr lang="it-IT" sz="2400" b="0" dirty="0" smtClean="0">
                <a:solidFill>
                  <a:srgbClr val="FF0000"/>
                </a:solidFill>
                <a:latin typeface="+mn-lt"/>
                <a:ea typeface="Batang" pitchFamily="18" charset="-127"/>
                <a:cs typeface="Arial" pitchFamily="34" charset="0"/>
              </a:rPr>
              <a:t>         interazione efficace  </a:t>
            </a:r>
            <a:r>
              <a:rPr lang="it-IT" sz="2000" b="0" dirty="0" smtClean="0">
                <a:latin typeface="+mn-lt"/>
                <a:ea typeface="Batang" pitchFamily="18" charset="-127"/>
                <a:cs typeface="Arial" pitchFamily="34" charset="0"/>
              </a:rPr>
              <a:t>:</a:t>
            </a:r>
          </a:p>
          <a:p>
            <a:endParaRPr lang="it-IT" sz="2000" b="0" dirty="0" smtClean="0">
              <a:latin typeface="+mn-lt"/>
              <a:ea typeface="Batang" pitchFamily="18" charset="-127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 Lo stato </a:t>
            </a:r>
            <a:r>
              <a:rPr lang="it-IT" sz="2000" b="0" dirty="0" err="1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many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-body e’ rappresentato dal prodotto (</a:t>
            </a:r>
            <a:r>
              <a:rPr lang="it-IT" sz="2000" b="0" dirty="0" err="1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antisimmetrizzato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) 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di 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stati di particella singola  (determinante di </a:t>
            </a:r>
            <a:r>
              <a:rPr lang="it-IT" sz="2000" b="0" dirty="0" err="1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Slater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)</a:t>
            </a:r>
          </a:p>
          <a:p>
            <a:pPr algn="l"/>
            <a:endParaRPr lang="it-IT" sz="2000" b="0" dirty="0" smtClean="0">
              <a:solidFill>
                <a:schemeClr val="accent2"/>
              </a:solidFill>
              <a:latin typeface="+mn-lt"/>
              <a:ea typeface="Batang" pitchFamily="18" charset="-127"/>
              <a:cs typeface="Arial" pitchFamily="34" charset="0"/>
            </a:endParaRPr>
          </a:p>
          <a:p>
            <a:pPr algn="l"/>
            <a:endParaRPr lang="it-IT" sz="2000" b="0" dirty="0" smtClean="0">
              <a:latin typeface="+mn-lt"/>
              <a:ea typeface="Batang" pitchFamily="18" charset="-127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 L’interazione 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fra i nucleoni si esplica sotto forma di un “campo medio”</a:t>
            </a:r>
          </a:p>
          <a:p>
            <a:pPr algn="l"/>
            <a:r>
              <a:rPr lang="it-IT" sz="2000" b="0" dirty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a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uto-consistente 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:  ciascun nucleone risente del campo creato da tutti 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gli altri</a:t>
            </a:r>
          </a:p>
          <a:p>
            <a:pPr algn="l"/>
            <a:endParaRPr lang="it-IT" sz="2000" b="0" dirty="0" smtClean="0">
              <a:solidFill>
                <a:schemeClr val="accent2"/>
              </a:solidFill>
              <a:latin typeface="+mn-lt"/>
              <a:ea typeface="Batang" pitchFamily="18" charset="-127"/>
              <a:cs typeface="Arial" pitchFamily="34" charset="0"/>
            </a:endParaRPr>
          </a:p>
          <a:p>
            <a:pPr algn="l"/>
            <a:endParaRPr lang="it-IT" sz="2000" b="0" dirty="0" smtClean="0">
              <a:latin typeface="+mn-lt"/>
              <a:ea typeface="Batang" pitchFamily="18" charset="-127"/>
              <a:cs typeface="Arial" pitchFamily="34" charset="0"/>
            </a:endParaRPr>
          </a:p>
          <a:p>
            <a:pPr algn="l"/>
            <a:r>
              <a:rPr lang="it-IT" sz="2000" b="0" dirty="0" smtClean="0">
                <a:latin typeface="+mn-lt"/>
                <a:ea typeface="Batang" pitchFamily="18" charset="-127"/>
                <a:cs typeface="Arial" pitchFamily="34" charset="0"/>
              </a:rPr>
              <a:t>- 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Il </a:t>
            </a:r>
            <a:r>
              <a:rPr lang="it-IT" sz="2000" b="0" dirty="0" smtClean="0">
                <a:solidFill>
                  <a:schemeClr val="accent2"/>
                </a:solidFill>
                <a:latin typeface="+mn-lt"/>
                <a:ea typeface="Batang" pitchFamily="18" charset="-127"/>
                <a:cs typeface="Arial" pitchFamily="34" charset="0"/>
              </a:rPr>
              <a:t>potenziale e’ un operatore ad un corpo, ma non e’ un campo esterno !! </a:t>
            </a:r>
          </a:p>
          <a:p>
            <a:pPr algn="l"/>
            <a:endParaRPr lang="it-IT" sz="2000" b="0" dirty="0">
              <a:latin typeface="+mn-lt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57200" y="5486400"/>
            <a:ext cx="3388568" cy="1094755"/>
            <a:chOff x="1259632" y="3301479"/>
            <a:chExt cx="3806825" cy="1094755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1259632" y="3301479"/>
            <a:ext cx="3806825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2" name="Equation" r:id="rId3" imgW="1587240" imgH="609480" progId="">
                    <p:embed/>
                  </p:oleObj>
                </mc:Choice>
                <mc:Fallback>
                  <p:oleObj name="Equation" r:id="rId3" imgW="1587240" imgH="609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3301479"/>
                          <a:ext cx="3806825" cy="1063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2569320" y="3932684"/>
            <a:ext cx="6969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3" name="Equation" r:id="rId5" imgW="291960" imgH="266400" progId="">
                    <p:embed/>
                  </p:oleObj>
                </mc:Choice>
                <mc:Fallback>
                  <p:oleObj name="Equation" r:id="rId5" imgW="291960" imgH="266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9320" y="3932684"/>
                          <a:ext cx="696912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080370" y="4005709"/>
            <a:ext cx="39370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4" name="Equation" r:id="rId7" imgW="164880" imgH="152280" progId="">
                    <p:embed/>
                  </p:oleObj>
                </mc:Choice>
                <mc:Fallback>
                  <p:oleObj name="Equation" r:id="rId7" imgW="164880" imgH="1522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370" y="4005709"/>
                          <a:ext cx="39370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3232895" y="4005709"/>
            <a:ext cx="39370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5" name="Equation" r:id="rId9" imgW="164880" imgH="152280" progId="Equation.3">
                    <p:embed/>
                  </p:oleObj>
                </mc:Choice>
                <mc:Fallback>
                  <p:oleObj name="Equation" r:id="rId9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895" y="4005709"/>
                          <a:ext cx="393700" cy="265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4560045" y="3932684"/>
            <a:ext cx="3619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6" name="Equation" r:id="rId11" imgW="152280" imgH="215640" progId="">
                    <p:embed/>
                  </p:oleObj>
                </mc:Choice>
                <mc:Fallback>
                  <p:oleObj name="Equation" r:id="rId11" imgW="152280" imgH="21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045" y="3932684"/>
                          <a:ext cx="36195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CasellaDiTesto 8"/>
          <p:cNvSpPr txBox="1"/>
          <p:nvPr/>
        </p:nvSpPr>
        <p:spPr>
          <a:xfrm>
            <a:off x="5142240" y="5646003"/>
            <a:ext cx="354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008000"/>
                </a:solidFill>
                <a:latin typeface="+mj-lt"/>
              </a:rPr>
              <a:t>Equazione di Stato  </a:t>
            </a:r>
            <a:r>
              <a:rPr lang="it-IT" sz="2400" i="1" dirty="0" smtClean="0">
                <a:solidFill>
                  <a:srgbClr val="008000"/>
                </a:solidFill>
                <a:latin typeface="+mj-lt"/>
              </a:rPr>
              <a:t>(</a:t>
            </a:r>
            <a:r>
              <a:rPr lang="it-IT" sz="2400" i="1" dirty="0" err="1" smtClean="0">
                <a:solidFill>
                  <a:srgbClr val="008000"/>
                </a:solidFill>
                <a:latin typeface="+mj-lt"/>
              </a:rPr>
              <a:t>EoS</a:t>
            </a:r>
            <a:r>
              <a:rPr lang="it-IT" sz="2400" i="1" dirty="0" smtClean="0">
                <a:solidFill>
                  <a:srgbClr val="008000"/>
                </a:solidFill>
                <a:latin typeface="+mj-lt"/>
              </a:rPr>
              <a:t>) </a:t>
            </a:r>
            <a:endParaRPr lang="it-IT" sz="2400" i="1" dirty="0" smtClean="0">
              <a:solidFill>
                <a:srgbClr val="008000"/>
              </a:solidFill>
              <a:latin typeface="+mj-lt"/>
            </a:endParaRPr>
          </a:p>
          <a:p>
            <a:r>
              <a:rPr lang="it-IT" sz="2400" i="1" dirty="0" smtClean="0">
                <a:solidFill>
                  <a:srgbClr val="008000"/>
                </a:solidFill>
                <a:latin typeface="+mj-lt"/>
              </a:rPr>
              <a:t>di </a:t>
            </a:r>
            <a:r>
              <a:rPr lang="it-IT" sz="2400" i="1" dirty="0" smtClean="0">
                <a:solidFill>
                  <a:srgbClr val="008000"/>
                </a:solidFill>
                <a:latin typeface="+mj-lt"/>
              </a:rPr>
              <a:t>materia nucleare</a:t>
            </a:r>
            <a:endParaRPr lang="it-IT" sz="2400" i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390272" y="577900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95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476672"/>
            <a:ext cx="81819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1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3474"/>
            <a:ext cx="8771507" cy="154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899592" y="620688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092280" y="2924944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15256" y="116632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i="1" dirty="0" smtClean="0">
                <a:solidFill>
                  <a:srgbClr val="FF0000"/>
                </a:solidFill>
              </a:rPr>
              <a:t>Un esempio di interazione efficace</a:t>
            </a:r>
            <a:endParaRPr lang="it-IT" sz="2400" b="0" i="1" dirty="0">
              <a:solidFill>
                <a:srgbClr val="FF0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06632" y="1889536"/>
            <a:ext cx="4295222" cy="387336"/>
            <a:chOff x="2806632" y="1889536"/>
            <a:chExt cx="4295222" cy="387336"/>
          </a:xfrm>
        </p:grpSpPr>
        <p:sp>
          <p:nvSpPr>
            <p:cNvPr id="7" name="Ovale 6"/>
            <p:cNvSpPr/>
            <p:nvPr/>
          </p:nvSpPr>
          <p:spPr>
            <a:xfrm>
              <a:off x="2806632" y="1916832"/>
              <a:ext cx="387336" cy="36004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463392" y="1889536"/>
              <a:ext cx="1638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Termine attrattivo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190200" y="3343344"/>
            <a:ext cx="4004544" cy="373688"/>
            <a:chOff x="3190200" y="3343344"/>
            <a:chExt cx="4004544" cy="373688"/>
          </a:xfrm>
        </p:grpSpPr>
        <p:sp>
          <p:nvSpPr>
            <p:cNvPr id="8" name="Ovale 7"/>
            <p:cNvSpPr/>
            <p:nvPr/>
          </p:nvSpPr>
          <p:spPr>
            <a:xfrm>
              <a:off x="3190200" y="3343344"/>
              <a:ext cx="387336" cy="360040"/>
            </a:xfrm>
            <a:prstGeom prst="ellipse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525826" y="3347700"/>
              <a:ext cx="1668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33CC"/>
                  </a:solidFill>
                </a:rPr>
                <a:t>Termine repulsivo</a:t>
              </a:r>
              <a:endParaRPr lang="it-IT" dirty="0">
                <a:solidFill>
                  <a:srgbClr val="FF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7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890" name="Picture 2"/>
          <p:cNvPicPr>
            <a:picLocks noChangeAspect="1" noChangeArrowheads="1"/>
          </p:cNvPicPr>
          <p:nvPr/>
        </p:nvPicPr>
        <p:blipFill>
          <a:blip r:embed="rId2" cstate="print"/>
          <a:srcRect t="7624"/>
          <a:stretch>
            <a:fillRect/>
          </a:stretch>
        </p:blipFill>
        <p:spPr bwMode="auto">
          <a:xfrm>
            <a:off x="623888" y="914400"/>
            <a:ext cx="7896225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696993" y="238780"/>
            <a:ext cx="5780685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6"/>
                </a:solidFill>
              </a:rPr>
              <a:t>The </a:t>
            </a:r>
            <a:r>
              <a:rPr lang="it-IT" sz="2800" b="0" dirty="0" err="1" smtClean="0">
                <a:solidFill>
                  <a:schemeClr val="accent6"/>
                </a:solidFill>
              </a:rPr>
              <a:t>nuclear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</a:rPr>
              <a:t>Equation</a:t>
            </a:r>
            <a:r>
              <a:rPr lang="it-IT" sz="2800" dirty="0" smtClean="0">
                <a:solidFill>
                  <a:schemeClr val="accent6"/>
                </a:solidFill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</a:rPr>
              <a:t>of</a:t>
            </a:r>
            <a:r>
              <a:rPr lang="it-IT" sz="2800" dirty="0" smtClean="0">
                <a:solidFill>
                  <a:schemeClr val="accent6"/>
                </a:solidFill>
              </a:rPr>
              <a:t> State (T = 0)</a:t>
            </a:r>
            <a:endParaRPr lang="it-IT" sz="2800" dirty="0">
              <a:solidFill>
                <a:schemeClr val="accent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5997714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it-IT" sz="2000" b="0" dirty="0" smtClean="0">
                <a:solidFill>
                  <a:schemeClr val="accent2"/>
                </a:solidFill>
              </a:rPr>
              <a:t>  </a:t>
            </a:r>
            <a:r>
              <a:rPr lang="it-IT" sz="2000" b="0" dirty="0" err="1" smtClean="0">
                <a:solidFill>
                  <a:schemeClr val="accent2"/>
                </a:solidFill>
              </a:rPr>
              <a:t>analogy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with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dirty="0" err="1" smtClean="0">
                <a:solidFill>
                  <a:schemeClr val="accent2"/>
                </a:solidFill>
              </a:rPr>
              <a:t>Weizsacker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</a:p>
          <a:p>
            <a:pPr algn="l"/>
            <a:r>
              <a:rPr lang="it-IT" sz="2000" dirty="0" smtClean="0">
                <a:solidFill>
                  <a:schemeClr val="accent2"/>
                </a:solidFill>
              </a:rPr>
              <a:t>mass formula </a:t>
            </a:r>
            <a:r>
              <a:rPr lang="it-IT" sz="2000" b="0" dirty="0" err="1" smtClean="0">
                <a:solidFill>
                  <a:schemeClr val="accent2"/>
                </a:solidFill>
              </a:rPr>
              <a:t>for</a:t>
            </a:r>
            <a:r>
              <a:rPr lang="it-IT" sz="2000" b="0" dirty="0" smtClean="0">
                <a:solidFill>
                  <a:schemeClr val="accent2"/>
                </a:solidFill>
              </a:rPr>
              <a:t> nuclei (</a:t>
            </a:r>
            <a:r>
              <a:rPr lang="it-IT" sz="2000" b="0" dirty="0" err="1" smtClean="0">
                <a:solidFill>
                  <a:schemeClr val="accent2"/>
                </a:solidFill>
              </a:rPr>
              <a:t>symmetry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term</a:t>
            </a:r>
            <a:r>
              <a:rPr lang="it-IT" sz="2000" b="0" dirty="0" smtClean="0">
                <a:solidFill>
                  <a:schemeClr val="accent2"/>
                </a:solidFill>
              </a:rPr>
              <a:t>) !</a:t>
            </a:r>
            <a:endParaRPr lang="it-IT" sz="2000" b="0" dirty="0">
              <a:solidFill>
                <a:schemeClr val="accent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81800" y="6319748"/>
            <a:ext cx="1975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err="1" smtClean="0"/>
              <a:t>asymmetry</a:t>
            </a:r>
            <a:r>
              <a:rPr lang="it-IT" b="0" i="1" dirty="0" smtClean="0"/>
              <a:t> </a:t>
            </a:r>
            <a:r>
              <a:rPr lang="it-IT" b="0" i="1" dirty="0" err="1" smtClean="0"/>
              <a:t>parameter</a:t>
            </a:r>
            <a:endParaRPr lang="it-IT" b="0" i="1" dirty="0"/>
          </a:p>
        </p:txBody>
      </p:sp>
    </p:spTree>
    <p:extLst>
      <p:ext uri="{BB962C8B-B14F-4D97-AF65-F5344CB8AC3E}">
        <p14:creationId xmlns:p14="http://schemas.microsoft.com/office/powerpoint/2010/main" val="34622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6" name="Line 4"/>
          <p:cNvSpPr>
            <a:spLocks noChangeShapeType="1"/>
          </p:cNvSpPr>
          <p:nvPr/>
        </p:nvSpPr>
        <p:spPr bwMode="auto">
          <a:xfrm>
            <a:off x="971550" y="15573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58" name="Line 6"/>
          <p:cNvSpPr>
            <a:spLocks noChangeShapeType="1"/>
          </p:cNvSpPr>
          <p:nvPr/>
        </p:nvSpPr>
        <p:spPr bwMode="auto">
          <a:xfrm>
            <a:off x="971550" y="29241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0" name="Line 8"/>
          <p:cNvSpPr>
            <a:spLocks noChangeShapeType="1"/>
          </p:cNvSpPr>
          <p:nvPr/>
        </p:nvSpPr>
        <p:spPr bwMode="auto">
          <a:xfrm>
            <a:off x="1906588" y="29241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1" name="Line 9"/>
          <p:cNvSpPr>
            <a:spLocks noChangeShapeType="1"/>
          </p:cNvSpPr>
          <p:nvPr/>
        </p:nvSpPr>
        <p:spPr bwMode="auto">
          <a:xfrm>
            <a:off x="2843213" y="15573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2" name="Line 10"/>
          <p:cNvSpPr>
            <a:spLocks noChangeShapeType="1"/>
          </p:cNvSpPr>
          <p:nvPr/>
        </p:nvSpPr>
        <p:spPr bwMode="auto">
          <a:xfrm>
            <a:off x="971550" y="38608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4" name="Line 12"/>
          <p:cNvSpPr>
            <a:spLocks noChangeShapeType="1"/>
          </p:cNvSpPr>
          <p:nvPr/>
        </p:nvSpPr>
        <p:spPr bwMode="auto">
          <a:xfrm>
            <a:off x="3205163" y="15573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>
            <a:off x="3205163" y="29241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6" name="Line 14"/>
          <p:cNvSpPr>
            <a:spLocks noChangeShapeType="1"/>
          </p:cNvSpPr>
          <p:nvPr/>
        </p:nvSpPr>
        <p:spPr bwMode="auto">
          <a:xfrm>
            <a:off x="4140200" y="29241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7" name="Line 15"/>
          <p:cNvSpPr>
            <a:spLocks noChangeShapeType="1"/>
          </p:cNvSpPr>
          <p:nvPr/>
        </p:nvSpPr>
        <p:spPr bwMode="auto">
          <a:xfrm>
            <a:off x="5076825" y="15573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8" name="Line 16"/>
          <p:cNvSpPr>
            <a:spLocks noChangeShapeType="1"/>
          </p:cNvSpPr>
          <p:nvPr/>
        </p:nvSpPr>
        <p:spPr bwMode="auto">
          <a:xfrm>
            <a:off x="3205163" y="3860800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69" name="Line 17"/>
          <p:cNvSpPr>
            <a:spLocks noChangeShapeType="1"/>
          </p:cNvSpPr>
          <p:nvPr/>
        </p:nvSpPr>
        <p:spPr bwMode="auto">
          <a:xfrm>
            <a:off x="1908175" y="15573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70" name="Line 18"/>
          <p:cNvSpPr>
            <a:spLocks noChangeShapeType="1"/>
          </p:cNvSpPr>
          <p:nvPr/>
        </p:nvSpPr>
        <p:spPr bwMode="auto">
          <a:xfrm>
            <a:off x="4140200" y="1557338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71" name="Line 19"/>
          <p:cNvSpPr>
            <a:spLocks noChangeShapeType="1"/>
          </p:cNvSpPr>
          <p:nvPr/>
        </p:nvSpPr>
        <p:spPr bwMode="auto">
          <a:xfrm>
            <a:off x="3203575" y="26368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72" name="Line 20"/>
          <p:cNvSpPr>
            <a:spLocks noChangeShapeType="1"/>
          </p:cNvSpPr>
          <p:nvPr/>
        </p:nvSpPr>
        <p:spPr bwMode="auto">
          <a:xfrm>
            <a:off x="4140200" y="32131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78" name="Text Box 26"/>
          <p:cNvSpPr txBox="1">
            <a:spLocks noChangeArrowheads="1"/>
          </p:cNvSpPr>
          <p:nvPr/>
        </p:nvSpPr>
        <p:spPr bwMode="auto">
          <a:xfrm>
            <a:off x="4184650" y="2852738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/>
              <a:t>o o o o</a:t>
            </a:r>
          </a:p>
        </p:txBody>
      </p:sp>
      <p:sp>
        <p:nvSpPr>
          <p:cNvPr id="637979" name="Text Box 27"/>
          <p:cNvSpPr txBox="1">
            <a:spLocks noChangeArrowheads="1"/>
          </p:cNvSpPr>
          <p:nvPr/>
        </p:nvSpPr>
        <p:spPr bwMode="auto">
          <a:xfrm>
            <a:off x="3292475" y="25654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/>
              <a:t>x x x x</a:t>
            </a:r>
          </a:p>
        </p:txBody>
      </p:sp>
      <p:sp>
        <p:nvSpPr>
          <p:cNvPr id="637980" name="Text Box 28"/>
          <p:cNvSpPr txBox="1">
            <a:spLocks noChangeArrowheads="1"/>
          </p:cNvSpPr>
          <p:nvPr/>
        </p:nvSpPr>
        <p:spPr bwMode="auto">
          <a:xfrm>
            <a:off x="1258888" y="3213100"/>
            <a:ext cx="33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37982" name="Text Box 30"/>
          <p:cNvSpPr txBox="1">
            <a:spLocks noChangeArrowheads="1"/>
          </p:cNvSpPr>
          <p:nvPr/>
        </p:nvSpPr>
        <p:spPr bwMode="auto">
          <a:xfrm>
            <a:off x="3444875" y="3141663"/>
            <a:ext cx="334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37983" name="Text Box 31"/>
          <p:cNvSpPr txBox="1">
            <a:spLocks noChangeArrowheads="1"/>
          </p:cNvSpPr>
          <p:nvPr/>
        </p:nvSpPr>
        <p:spPr bwMode="auto">
          <a:xfrm>
            <a:off x="4405313" y="32845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CC3300"/>
                </a:solidFill>
              </a:rPr>
              <a:t>Z</a:t>
            </a:r>
          </a:p>
        </p:txBody>
      </p:sp>
      <p:sp>
        <p:nvSpPr>
          <p:cNvPr id="637984" name="Text Box 32"/>
          <p:cNvSpPr txBox="1">
            <a:spLocks noChangeArrowheads="1"/>
          </p:cNvSpPr>
          <p:nvPr/>
        </p:nvSpPr>
        <p:spPr bwMode="auto">
          <a:xfrm>
            <a:off x="2195513" y="32131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CC3300"/>
                </a:solidFill>
              </a:rPr>
              <a:t>Z</a:t>
            </a:r>
          </a:p>
        </p:txBody>
      </p:sp>
      <p:sp>
        <p:nvSpPr>
          <p:cNvPr id="637987" name="Line 35"/>
          <p:cNvSpPr>
            <a:spLocks noChangeShapeType="1"/>
          </p:cNvSpPr>
          <p:nvPr/>
        </p:nvSpPr>
        <p:spPr bwMode="auto">
          <a:xfrm flipH="1" flipV="1">
            <a:off x="4067175" y="2852738"/>
            <a:ext cx="338138" cy="1095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7988" name="Text Box 36"/>
          <p:cNvSpPr txBox="1">
            <a:spLocks noChangeArrowheads="1"/>
          </p:cNvSpPr>
          <p:nvPr/>
        </p:nvSpPr>
        <p:spPr bwMode="auto">
          <a:xfrm>
            <a:off x="465138" y="2617788"/>
            <a:ext cx="434975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8000"/>
                </a:solidFill>
              </a:rPr>
              <a:t>k</a:t>
            </a:r>
            <a:r>
              <a:rPr lang="it-IT" sz="2400" b="1" baseline="-25000">
                <a:solidFill>
                  <a:srgbClr val="008000"/>
                </a:solidFill>
              </a:rPr>
              <a:t>F</a:t>
            </a:r>
            <a:endParaRPr lang="it-IT" sz="2400" b="1">
              <a:solidFill>
                <a:srgbClr val="008000"/>
              </a:solidFill>
            </a:endParaRPr>
          </a:p>
        </p:txBody>
      </p:sp>
      <p:sp>
        <p:nvSpPr>
          <p:cNvPr id="637989" name="Text Box 37"/>
          <p:cNvSpPr txBox="1">
            <a:spLocks noChangeArrowheads="1"/>
          </p:cNvSpPr>
          <p:nvPr/>
        </p:nvSpPr>
        <p:spPr bwMode="auto">
          <a:xfrm>
            <a:off x="1166813" y="976313"/>
            <a:ext cx="364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/>
              <a:t> Symmetric          </a:t>
            </a:r>
            <a:r>
              <a:rPr lang="it-IT" sz="2000">
                <a:latin typeface="Times New Roman" pitchFamily="18" charset="0"/>
                <a:cs typeface="Times New Roman" pitchFamily="18" charset="0"/>
              </a:rPr>
              <a:t>→        </a:t>
            </a:r>
            <a:r>
              <a:rPr lang="it-IT" sz="2000">
                <a:cs typeface="Times New Roman" pitchFamily="18" charset="0"/>
              </a:rPr>
              <a:t>Asymmetric</a:t>
            </a:r>
          </a:p>
        </p:txBody>
      </p:sp>
      <p:sp>
        <p:nvSpPr>
          <p:cNvPr id="637990" name="Text Box 38"/>
          <p:cNvSpPr txBox="1">
            <a:spLocks noChangeArrowheads="1"/>
          </p:cNvSpPr>
          <p:nvPr/>
        </p:nvSpPr>
        <p:spPr bwMode="auto">
          <a:xfrm>
            <a:off x="87313" y="1622425"/>
            <a:ext cx="750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3300"/>
                </a:solidFill>
              </a:rPr>
              <a:t>Fermi</a:t>
            </a:r>
          </a:p>
          <a:p>
            <a:r>
              <a:rPr lang="it-IT" sz="2000" b="1">
                <a:solidFill>
                  <a:srgbClr val="FF3300"/>
                </a:solidFill>
              </a:rPr>
              <a:t>(T=0)</a:t>
            </a:r>
          </a:p>
        </p:txBody>
      </p:sp>
      <p:sp>
        <p:nvSpPr>
          <p:cNvPr id="637991" name="Text Box 39"/>
          <p:cNvSpPr txBox="1">
            <a:spLocks noChangeArrowheads="1"/>
          </p:cNvSpPr>
          <p:nvPr/>
        </p:nvSpPr>
        <p:spPr bwMode="auto">
          <a:xfrm>
            <a:off x="5980369" y="3281363"/>
            <a:ext cx="2212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chemeClr val="accent2"/>
                </a:solidFill>
                <a:latin typeface="+mn-lt"/>
                <a:ea typeface="宋体" charset="-122"/>
              </a:rPr>
              <a:t>≈ </a:t>
            </a:r>
            <a:r>
              <a:rPr lang="el-GR" sz="3200" dirty="0" smtClean="0">
                <a:solidFill>
                  <a:schemeClr val="accent2"/>
                </a:solidFill>
                <a:latin typeface="+mn-lt"/>
                <a:ea typeface="宋体" charset="-122"/>
              </a:rPr>
              <a:t>ε</a:t>
            </a:r>
            <a:r>
              <a:rPr lang="it-IT" sz="3200" baseline="-25000" dirty="0" smtClean="0">
                <a:solidFill>
                  <a:schemeClr val="accent2"/>
                </a:solidFill>
                <a:latin typeface="+mn-lt"/>
                <a:ea typeface="宋体" charset="-122"/>
              </a:rPr>
              <a:t>F</a:t>
            </a:r>
            <a:r>
              <a:rPr lang="it-IT" sz="3200" b="1" dirty="0" smtClean="0">
                <a:solidFill>
                  <a:schemeClr val="accent2"/>
                </a:solidFill>
                <a:latin typeface="+mn-lt"/>
                <a:ea typeface="宋体" charset="-122"/>
              </a:rPr>
              <a:t>/3 </a:t>
            </a:r>
            <a:r>
              <a:rPr lang="en-US" sz="4000" dirty="0">
                <a:solidFill>
                  <a:schemeClr val="accent2"/>
                </a:solidFill>
                <a:latin typeface="+mn-lt"/>
                <a:ea typeface="宋体" charset="-122"/>
              </a:rPr>
              <a:t>~</a:t>
            </a:r>
            <a:r>
              <a:rPr lang="en-US" sz="3200" b="1" dirty="0" smtClean="0">
                <a:solidFill>
                  <a:schemeClr val="accent2"/>
                </a:solidFill>
                <a:latin typeface="+mn-lt"/>
                <a:ea typeface="宋体" charset="-122"/>
              </a:rPr>
              <a:t> </a:t>
            </a:r>
            <a:r>
              <a:rPr lang="el-GR" sz="3200" b="1" dirty="0">
                <a:solidFill>
                  <a:schemeClr val="accent2"/>
                </a:solidFill>
                <a:latin typeface="+mn-lt"/>
                <a:ea typeface="宋体" charset="-122"/>
              </a:rPr>
              <a:t>ρ</a:t>
            </a:r>
            <a:r>
              <a:rPr lang="it-IT" sz="3200" b="1" baseline="30000" dirty="0">
                <a:solidFill>
                  <a:schemeClr val="accent2"/>
                </a:solidFill>
                <a:latin typeface="+mn-lt"/>
                <a:ea typeface="宋体" charset="-122"/>
              </a:rPr>
              <a:t>2/3</a:t>
            </a:r>
            <a:endParaRPr lang="el-GR" sz="3200" b="1" dirty="0">
              <a:solidFill>
                <a:schemeClr val="accent2"/>
              </a:solidFill>
              <a:latin typeface="+mn-lt"/>
              <a:ea typeface="宋体" charset="-122"/>
            </a:endParaRPr>
          </a:p>
        </p:txBody>
      </p:sp>
      <p:sp>
        <p:nvSpPr>
          <p:cNvPr id="637994" name="Text Box 42"/>
          <p:cNvSpPr txBox="1">
            <a:spLocks noChangeArrowheads="1"/>
          </p:cNvSpPr>
          <p:nvPr/>
        </p:nvSpPr>
        <p:spPr bwMode="auto">
          <a:xfrm>
            <a:off x="1332971" y="246063"/>
            <a:ext cx="540808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accent2"/>
                </a:solidFill>
              </a:rPr>
              <a:t>Asymmetric matter : Symmetry Energy</a:t>
            </a:r>
          </a:p>
        </p:txBody>
      </p:sp>
      <p:sp>
        <p:nvSpPr>
          <p:cNvPr id="637995" name="Text Box 43"/>
          <p:cNvSpPr txBox="1">
            <a:spLocks noChangeArrowheads="1"/>
          </p:cNvSpPr>
          <p:nvPr/>
        </p:nvSpPr>
        <p:spPr bwMode="auto">
          <a:xfrm>
            <a:off x="3661523" y="5678269"/>
            <a:ext cx="5317226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8000"/>
                </a:solidFill>
              </a:rPr>
              <a:t>a</a:t>
            </a:r>
            <a:r>
              <a:rPr lang="it-IT" sz="1800" b="1" baseline="-25000">
                <a:solidFill>
                  <a:srgbClr val="008000"/>
                </a:solidFill>
              </a:rPr>
              <a:t>4</a:t>
            </a:r>
            <a:r>
              <a:rPr lang="it-IT" sz="1800" b="1">
                <a:solidFill>
                  <a:srgbClr val="008000"/>
                </a:solidFill>
              </a:rPr>
              <a:t> term (</a:t>
            </a:r>
            <a:r>
              <a:rPr lang="en-US" sz="1800" b="1">
                <a:solidFill>
                  <a:srgbClr val="008000"/>
                </a:solidFill>
              </a:rPr>
              <a:t>~30MeV)</a:t>
            </a:r>
            <a:r>
              <a:rPr lang="it-IT" sz="1800" b="1">
                <a:solidFill>
                  <a:srgbClr val="008000"/>
                </a:solidFill>
              </a:rPr>
              <a:t> of the Weisz</a:t>
            </a:r>
            <a:r>
              <a:rPr lang="en-US" sz="1800" b="1">
                <a:solidFill>
                  <a:srgbClr val="008000"/>
                </a:solidFill>
              </a:rPr>
              <a:t>ä</a:t>
            </a:r>
            <a:r>
              <a:rPr lang="it-IT" sz="1800" b="1">
                <a:solidFill>
                  <a:srgbClr val="008000"/>
                </a:solidFill>
              </a:rPr>
              <a:t>cker Mass Formula:</a:t>
            </a:r>
          </a:p>
          <a:p>
            <a:r>
              <a:rPr lang="it-IT" sz="1800" b="1">
                <a:solidFill>
                  <a:srgbClr val="008000"/>
                </a:solidFill>
              </a:rPr>
              <a:t>     </a:t>
            </a:r>
            <a:r>
              <a:rPr lang="it-IT" sz="1800" b="1">
                <a:solidFill>
                  <a:srgbClr val="CC3300"/>
                </a:solidFill>
              </a:rPr>
              <a:t>at saturation  E</a:t>
            </a:r>
            <a:r>
              <a:rPr lang="it-IT" sz="1800" b="1" baseline="-25000">
                <a:solidFill>
                  <a:srgbClr val="CC3300"/>
                </a:solidFill>
              </a:rPr>
              <a:t>sym</a:t>
            </a:r>
            <a:r>
              <a:rPr lang="it-IT" sz="1800" b="1">
                <a:solidFill>
                  <a:srgbClr val="CC3300"/>
                </a:solidFill>
              </a:rPr>
              <a:t>(Fermi) </a:t>
            </a:r>
            <a:r>
              <a:rPr lang="it-IT" sz="1800" b="1">
                <a:solidFill>
                  <a:srgbClr val="CC3300"/>
                </a:solidFill>
                <a:latin typeface="宋体" charset="-122"/>
                <a:ea typeface="宋体" charset="-122"/>
              </a:rPr>
              <a:t>≈ </a:t>
            </a:r>
            <a:r>
              <a:rPr lang="it-IT" sz="1800" b="1">
                <a:solidFill>
                  <a:srgbClr val="CC3300"/>
                </a:solidFill>
              </a:rPr>
              <a:t> E</a:t>
            </a:r>
            <a:r>
              <a:rPr lang="it-IT" sz="1800" b="1" baseline="-25000">
                <a:solidFill>
                  <a:srgbClr val="CC3300"/>
                </a:solidFill>
              </a:rPr>
              <a:t>sym</a:t>
            </a:r>
            <a:r>
              <a:rPr lang="it-IT" sz="1800" b="1">
                <a:solidFill>
                  <a:srgbClr val="CC3300"/>
                </a:solidFill>
              </a:rPr>
              <a:t>(Interaction)</a:t>
            </a:r>
          </a:p>
        </p:txBody>
      </p:sp>
      <p:sp>
        <p:nvSpPr>
          <p:cNvPr id="637996" name="Text Box 44"/>
          <p:cNvSpPr txBox="1">
            <a:spLocks noChangeArrowheads="1"/>
          </p:cNvSpPr>
          <p:nvPr/>
        </p:nvSpPr>
        <p:spPr bwMode="auto">
          <a:xfrm>
            <a:off x="5544852" y="1387475"/>
            <a:ext cx="3251852" cy="52322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latin typeface="Times New Roman" pitchFamily="18" charset="0"/>
              </a:rPr>
              <a:t>E/A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it-IT" sz="2400" dirty="0">
                <a:cs typeface="Times New Roman" pitchFamily="18" charset="0"/>
              </a:rPr>
              <a:t>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²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449569" y="4383088"/>
            <a:ext cx="2941831" cy="1068387"/>
            <a:chOff x="4449569" y="4383088"/>
            <a:chExt cx="2941831" cy="1068387"/>
          </a:xfrm>
        </p:grpSpPr>
        <p:sp>
          <p:nvSpPr>
            <p:cNvPr id="637992" name="Text Box 40"/>
            <p:cNvSpPr txBox="1">
              <a:spLocks noChangeArrowheads="1"/>
            </p:cNvSpPr>
            <p:nvPr/>
          </p:nvSpPr>
          <p:spPr bwMode="auto">
            <a:xfrm>
              <a:off x="4449569" y="4383088"/>
              <a:ext cx="29418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0" dirty="0" err="1" smtClean="0">
                  <a:solidFill>
                    <a:srgbClr val="FF3300"/>
                  </a:solidFill>
                </a:rPr>
                <a:t>Nuclear</a:t>
              </a:r>
              <a:r>
                <a:rPr lang="it-IT" sz="2800" b="0" dirty="0" smtClean="0">
                  <a:solidFill>
                    <a:srgbClr val="FF3300"/>
                  </a:solidFill>
                </a:rPr>
                <a:t> </a:t>
              </a:r>
              <a:r>
                <a:rPr lang="it-IT" sz="2800" b="0" dirty="0" err="1">
                  <a:solidFill>
                    <a:srgbClr val="FF3300"/>
                  </a:solidFill>
                </a:rPr>
                <a:t>i</a:t>
              </a:r>
              <a:r>
                <a:rPr lang="it-IT" sz="2800" b="0" dirty="0" err="1" smtClean="0">
                  <a:solidFill>
                    <a:srgbClr val="FF3300"/>
                  </a:solidFill>
                </a:rPr>
                <a:t>nteraction</a:t>
              </a:r>
              <a:endParaRPr lang="it-IT" sz="2800" b="0" dirty="0">
                <a:solidFill>
                  <a:srgbClr val="FF3300"/>
                </a:solidFill>
              </a:endParaRPr>
            </a:p>
          </p:txBody>
        </p:sp>
        <p:sp>
          <p:nvSpPr>
            <p:cNvPr id="638002" name="AutoShape 50"/>
            <p:cNvSpPr>
              <a:spLocks noChangeArrowheads="1"/>
            </p:cNvSpPr>
            <p:nvPr/>
          </p:nvSpPr>
          <p:spPr bwMode="auto">
            <a:xfrm rot="5400000">
              <a:off x="5718641" y="5074117"/>
              <a:ext cx="545167" cy="209550"/>
            </a:xfrm>
            <a:prstGeom prst="rightArrow">
              <a:avLst>
                <a:gd name="adj1" fmla="val 50000"/>
                <a:gd name="adj2" fmla="val 87661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38003" name="Text Box 51"/>
          <p:cNvSpPr txBox="1">
            <a:spLocks noChangeArrowheads="1"/>
          </p:cNvSpPr>
          <p:nvPr/>
        </p:nvSpPr>
        <p:spPr bwMode="auto">
          <a:xfrm>
            <a:off x="692925" y="5692914"/>
            <a:ext cx="23086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0" dirty="0" err="1"/>
              <a:t>a</a:t>
            </a:r>
            <a:r>
              <a:rPr lang="it-IT" sz="2000" b="0" dirty="0" err="1" smtClean="0"/>
              <a:t>t</a:t>
            </a:r>
            <a:r>
              <a:rPr lang="it-IT" sz="2000" b="0" dirty="0" smtClean="0"/>
              <a:t> </a:t>
            </a:r>
            <a:r>
              <a:rPr lang="it-IT" sz="2000" b="0" dirty="0" err="1"/>
              <a:t>saturation</a:t>
            </a:r>
            <a:r>
              <a:rPr lang="it-IT" sz="2000" b="0" dirty="0"/>
              <a:t> </a:t>
            </a:r>
            <a:r>
              <a:rPr lang="it-IT" sz="2000" b="0" dirty="0" err="1" smtClean="0"/>
              <a:t>density</a:t>
            </a:r>
            <a:r>
              <a:rPr lang="it-IT" sz="2000" b="0" dirty="0" smtClean="0"/>
              <a:t> </a:t>
            </a:r>
            <a:endParaRPr lang="it-IT" sz="2000" b="0" dirty="0"/>
          </a:p>
          <a:p>
            <a:r>
              <a:rPr lang="el-GR" sz="2000" b="0" dirty="0"/>
              <a:t>ρ</a:t>
            </a:r>
            <a:r>
              <a:rPr lang="it-IT" sz="2000" b="0" dirty="0"/>
              <a:t> = </a:t>
            </a:r>
            <a:r>
              <a:rPr lang="el-GR" sz="2000" b="0" dirty="0"/>
              <a:t>ρ</a:t>
            </a:r>
            <a:r>
              <a:rPr lang="it-IT" sz="2000" b="0" baseline="-25000" dirty="0"/>
              <a:t>0</a:t>
            </a:r>
            <a:endParaRPr lang="el-GR" sz="2000" b="0" baseline="-25000" dirty="0"/>
          </a:p>
        </p:txBody>
      </p:sp>
      <p:sp>
        <p:nvSpPr>
          <p:cNvPr id="638004" name="Text Box 52"/>
          <p:cNvSpPr txBox="1">
            <a:spLocks noChangeArrowheads="1"/>
          </p:cNvSpPr>
          <p:nvPr/>
        </p:nvSpPr>
        <p:spPr bwMode="auto">
          <a:xfrm>
            <a:off x="5861288" y="2133600"/>
            <a:ext cx="254428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0" dirty="0" err="1">
                <a:solidFill>
                  <a:schemeClr val="tx2"/>
                </a:solidFill>
                <a:latin typeface="Times New Roman" pitchFamily="18" charset="0"/>
              </a:rPr>
              <a:t>Asymmetry</a:t>
            </a:r>
            <a:r>
              <a:rPr lang="it-IT" sz="20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it-IT" sz="2000" b="0" dirty="0" err="1">
                <a:solidFill>
                  <a:schemeClr val="tx2"/>
                </a:solidFill>
                <a:latin typeface="Times New Roman" pitchFamily="18" charset="0"/>
              </a:rPr>
              <a:t>parameter</a:t>
            </a:r>
            <a:r>
              <a:rPr lang="it-IT" sz="20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it-IT" sz="2000" b="0" dirty="0"/>
              <a:t>β</a:t>
            </a:r>
            <a:r>
              <a:rPr lang="it-IT" sz="2000" b="0" dirty="0" smtClean="0">
                <a:solidFill>
                  <a:schemeClr val="tx2"/>
                </a:solidFill>
                <a:latin typeface="Times New Roman" pitchFamily="18" charset="0"/>
              </a:rPr>
              <a:t> = (</a:t>
            </a:r>
            <a:r>
              <a:rPr lang="el-GR" sz="20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it-IT" sz="2000" b="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0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0" dirty="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el-GR" sz="20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it-IT" sz="2000" b="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0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it-IT" sz="2000" b="0" dirty="0" smtClean="0">
                <a:solidFill>
                  <a:schemeClr val="tx2"/>
                </a:solidFill>
                <a:latin typeface="Times New Roman" pitchFamily="18" charset="0"/>
              </a:rPr>
              <a:t>/ </a:t>
            </a:r>
            <a:r>
              <a:rPr lang="el-GR" sz="20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el-GR" sz="20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52400" y="1219200"/>
            <a:ext cx="8915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68580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t-IT" sz="1800" dirty="0">
                <a:solidFill>
                  <a:srgbClr val="00B0F0"/>
                </a:solidFill>
                <a:latin typeface="Calibri"/>
                <a:sym typeface="Helvetica Neue"/>
              </a:rPr>
              <a:t>  Self-</a:t>
            </a:r>
            <a:r>
              <a:rPr lang="it-IT" sz="1800" dirty="0" err="1">
                <a:solidFill>
                  <a:srgbClr val="00B0F0"/>
                </a:solidFill>
                <a:latin typeface="Calibri"/>
                <a:sym typeface="Helvetica Neue"/>
              </a:rPr>
              <a:t>consistent</a:t>
            </a:r>
            <a:r>
              <a:rPr lang="it-IT" sz="1800" dirty="0">
                <a:solidFill>
                  <a:srgbClr val="00B0F0"/>
                </a:solidFill>
                <a:latin typeface="Calibri"/>
                <a:sym typeface="Helvetica Neue"/>
              </a:rPr>
              <a:t> MF </a:t>
            </a:r>
            <a:r>
              <a:rPr lang="it-IT" sz="1800" dirty="0" err="1">
                <a:solidFill>
                  <a:srgbClr val="00B0F0"/>
                </a:solidFill>
                <a:latin typeface="Calibri"/>
                <a:sym typeface="Helvetica Neue"/>
              </a:rPr>
              <a:t>calculations</a:t>
            </a:r>
            <a:r>
              <a:rPr lang="it-IT" sz="1800" dirty="0">
                <a:solidFill>
                  <a:srgbClr val="00B0F0"/>
                </a:solidFill>
                <a:latin typeface="Calibri"/>
                <a:sym typeface="Helvetica Neue"/>
              </a:rPr>
              <a:t> (and </a:t>
            </a:r>
            <a:r>
              <a:rPr lang="it-IT" sz="1800" dirty="0" err="1">
                <a:solidFill>
                  <a:srgbClr val="00B0F0"/>
                </a:solidFill>
                <a:latin typeface="Calibri"/>
                <a:sym typeface="Helvetica Neue"/>
              </a:rPr>
              <a:t>extensions</a:t>
            </a:r>
            <a:r>
              <a:rPr lang="it-IT" sz="1800" dirty="0">
                <a:solidFill>
                  <a:srgbClr val="00B0F0"/>
                </a:solidFill>
                <a:latin typeface="Calibri"/>
                <a:sym typeface="Helvetica Neue"/>
              </a:rPr>
              <a:t>) are </a:t>
            </a:r>
            <a:r>
              <a:rPr lang="it-IT" sz="1800" dirty="0" smtClean="0">
                <a:solidFill>
                  <a:srgbClr val="00B0F0"/>
                </a:solidFill>
                <a:latin typeface="Calibri"/>
                <a:sym typeface="Helvetica Neue"/>
              </a:rPr>
              <a:t>a </a:t>
            </a:r>
            <a:r>
              <a:rPr lang="it-IT" sz="1800" dirty="0" err="1" smtClean="0">
                <a:solidFill>
                  <a:srgbClr val="00B0F0"/>
                </a:solidFill>
                <a:latin typeface="Calibri"/>
                <a:sym typeface="Helvetica Neue"/>
              </a:rPr>
              <a:t>powerful</a:t>
            </a:r>
            <a:r>
              <a:rPr lang="it-IT" sz="1800" dirty="0" smtClean="0">
                <a:solidFill>
                  <a:srgbClr val="00B0F0"/>
                </a:solidFill>
                <a:latin typeface="Calibri"/>
                <a:sym typeface="Helvetica Neue"/>
              </a:rPr>
              <a:t> </a:t>
            </a:r>
            <a:r>
              <a:rPr lang="it-IT" sz="1800" dirty="0" err="1">
                <a:solidFill>
                  <a:srgbClr val="00B0F0"/>
                </a:solidFill>
                <a:latin typeface="Calibri"/>
                <a:sym typeface="Helvetica Neue"/>
              </a:rPr>
              <a:t>framework</a:t>
            </a:r>
            <a:r>
              <a:rPr lang="it-IT" sz="1800" dirty="0">
                <a:solidFill>
                  <a:srgbClr val="00B0F0"/>
                </a:solidFill>
                <a:latin typeface="Calibri"/>
                <a:sym typeface="Helvetica Neue"/>
              </a:rPr>
              <a:t> </a:t>
            </a:r>
            <a:r>
              <a:rPr lang="it-IT" sz="1800" dirty="0" smtClean="0">
                <a:solidFill>
                  <a:srgbClr val="00B0F0"/>
                </a:solidFill>
                <a:latin typeface="Calibri"/>
                <a:sym typeface="Helvetica Neue"/>
              </a:rPr>
              <a:t>to </a:t>
            </a:r>
            <a:r>
              <a:rPr lang="it-IT" sz="1800" dirty="0" err="1">
                <a:solidFill>
                  <a:srgbClr val="00B0F0"/>
                </a:solidFill>
                <a:latin typeface="Calibri"/>
                <a:sym typeface="Helvetica Neue"/>
              </a:rPr>
              <a:t>understand</a:t>
            </a:r>
            <a:r>
              <a:rPr lang="it-IT" sz="1800" dirty="0">
                <a:solidFill>
                  <a:srgbClr val="00B0F0"/>
                </a:solidFill>
                <a:latin typeface="Calibri"/>
                <a:sym typeface="Helvetica Neue"/>
              </a:rPr>
              <a:t> the </a:t>
            </a:r>
            <a:r>
              <a:rPr lang="it-IT" sz="1800" dirty="0" err="1">
                <a:solidFill>
                  <a:srgbClr val="00B0F0"/>
                </a:solidFill>
                <a:latin typeface="Calibri"/>
                <a:sym typeface="Helvetica Neue"/>
              </a:rPr>
              <a:t>structure</a:t>
            </a:r>
            <a:r>
              <a:rPr lang="it-IT" sz="1800" dirty="0">
                <a:solidFill>
                  <a:srgbClr val="00B0F0"/>
                </a:solidFill>
                <a:latin typeface="Calibri"/>
                <a:sym typeface="Helvetica Neue"/>
              </a:rPr>
              <a:t> of medium-</a:t>
            </a:r>
            <a:r>
              <a:rPr lang="it-IT" sz="1800" dirty="0" err="1">
                <a:solidFill>
                  <a:srgbClr val="00B0F0"/>
                </a:solidFill>
                <a:latin typeface="Calibri"/>
                <a:sym typeface="Helvetica Neue"/>
              </a:rPr>
              <a:t>heavy</a:t>
            </a:r>
            <a:r>
              <a:rPr lang="it-IT" sz="1800" dirty="0">
                <a:solidFill>
                  <a:srgbClr val="00B0F0"/>
                </a:solidFill>
                <a:latin typeface="Calibri"/>
                <a:sym typeface="Helvetica Neue"/>
              </a:rPr>
              <a:t> nuclei.</a:t>
            </a:r>
            <a:r>
              <a:rPr lang="it-IT" sz="1800" b="0" dirty="0">
                <a:solidFill>
                  <a:srgbClr val="00B0F0"/>
                </a:solidFill>
                <a:latin typeface="Calibri"/>
                <a:sym typeface="Helvetica Neue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286000" y="304800"/>
            <a:ext cx="4278800" cy="4385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it-IT" sz="2250" dirty="0" err="1" smtClean="0">
                <a:solidFill>
                  <a:srgbClr val="002060"/>
                </a:solidFill>
                <a:latin typeface="Calibri"/>
                <a:sym typeface="Helvetica Neue"/>
              </a:rPr>
              <a:t>Nuclear</a:t>
            </a:r>
            <a:r>
              <a:rPr lang="it-IT" sz="2250" dirty="0" smtClean="0">
                <a:solidFill>
                  <a:srgbClr val="002060"/>
                </a:solidFill>
                <a:latin typeface="Calibri"/>
                <a:sym typeface="Helvetica Neue"/>
              </a:rPr>
              <a:t> </a:t>
            </a:r>
            <a:r>
              <a:rPr lang="it-IT" sz="2250" dirty="0" err="1" smtClean="0">
                <a:solidFill>
                  <a:srgbClr val="002060"/>
                </a:solidFill>
                <a:latin typeface="Calibri"/>
                <a:sym typeface="Helvetica Neue"/>
              </a:rPr>
              <a:t>structure</a:t>
            </a:r>
            <a:r>
              <a:rPr lang="it-IT" sz="2250" dirty="0" smtClean="0">
                <a:solidFill>
                  <a:srgbClr val="002060"/>
                </a:solidFill>
                <a:latin typeface="Calibri"/>
                <a:sym typeface="Helvetica Neue"/>
              </a:rPr>
              <a:t> and </a:t>
            </a:r>
            <a:r>
              <a:rPr lang="it-IT" sz="2250" dirty="0" err="1" smtClean="0">
                <a:solidFill>
                  <a:srgbClr val="002060"/>
                </a:solidFill>
                <a:latin typeface="Calibri"/>
                <a:sym typeface="Helvetica Neue"/>
              </a:rPr>
              <a:t>collectivity</a:t>
            </a:r>
            <a:r>
              <a:rPr lang="it-IT" sz="2250" dirty="0" smtClean="0">
                <a:solidFill>
                  <a:srgbClr val="002060"/>
                </a:solidFill>
                <a:latin typeface="Calibri"/>
                <a:sym typeface="Helvetica Neue"/>
              </a:rPr>
              <a:t>  </a:t>
            </a:r>
            <a:endParaRPr lang="it-IT" sz="2250" dirty="0">
              <a:solidFill>
                <a:srgbClr val="002060"/>
              </a:solidFill>
              <a:latin typeface="Calibri"/>
              <a:sym typeface="Helvetica Neue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01233" y="1892808"/>
            <a:ext cx="508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it-IT" sz="1400" b="0" i="1" dirty="0" err="1">
                <a:solidFill>
                  <a:prstClr val="black"/>
                </a:solidFill>
                <a:latin typeface="Calibri"/>
                <a:sym typeface="Helvetica Neue"/>
              </a:rPr>
              <a:t>Nuclear</a:t>
            </a:r>
            <a:r>
              <a:rPr lang="it-IT" sz="1400" b="0" i="1" dirty="0">
                <a:solidFill>
                  <a:prstClr val="black"/>
                </a:solidFill>
                <a:latin typeface="Calibri"/>
                <a:sym typeface="Helvetica Neue"/>
              </a:rPr>
              <a:t> </a:t>
            </a:r>
            <a:r>
              <a:rPr lang="it-IT" sz="1400" b="0" i="1" dirty="0" err="1">
                <a:solidFill>
                  <a:prstClr val="black"/>
                </a:solidFill>
                <a:latin typeface="Calibri"/>
                <a:sym typeface="Helvetica Neue"/>
              </a:rPr>
              <a:t>levels</a:t>
            </a:r>
            <a:r>
              <a:rPr lang="it-IT" sz="1400" b="0" i="1" dirty="0">
                <a:solidFill>
                  <a:prstClr val="black"/>
                </a:solidFill>
                <a:latin typeface="Calibri"/>
                <a:sym typeface="Helvetica Neue"/>
              </a:rPr>
              <a:t>,  </a:t>
            </a:r>
            <a:r>
              <a:rPr lang="it-IT" sz="1400" b="0" i="1" dirty="0" err="1">
                <a:solidFill>
                  <a:prstClr val="black"/>
                </a:solidFill>
                <a:latin typeface="Calibri"/>
                <a:sym typeface="Helvetica Neue"/>
              </a:rPr>
              <a:t>Nuclear</a:t>
            </a:r>
            <a:r>
              <a:rPr lang="it-IT" sz="1400" b="0" i="1" dirty="0">
                <a:solidFill>
                  <a:prstClr val="black"/>
                </a:solidFill>
                <a:latin typeface="Calibri"/>
                <a:sym typeface="Helvetica Neue"/>
              </a:rPr>
              <a:t> </a:t>
            </a:r>
            <a:r>
              <a:rPr lang="it-IT" sz="1400" b="0" i="1" dirty="0" err="1">
                <a:solidFill>
                  <a:prstClr val="black"/>
                </a:solidFill>
                <a:latin typeface="Calibri"/>
                <a:sym typeface="Helvetica Neue"/>
              </a:rPr>
              <a:t>collective</a:t>
            </a:r>
            <a:r>
              <a:rPr lang="it-IT" sz="1400" b="0" i="1" dirty="0">
                <a:solidFill>
                  <a:prstClr val="black"/>
                </a:solidFill>
                <a:latin typeface="Calibri"/>
                <a:sym typeface="Helvetica Neue"/>
              </a:rPr>
              <a:t> </a:t>
            </a:r>
            <a:r>
              <a:rPr lang="it-IT" sz="1400" b="0" i="1" dirty="0" err="1">
                <a:solidFill>
                  <a:prstClr val="black"/>
                </a:solidFill>
                <a:latin typeface="Calibri"/>
                <a:sym typeface="Helvetica Neue"/>
              </a:rPr>
              <a:t>motion</a:t>
            </a:r>
            <a:r>
              <a:rPr lang="it-IT" sz="1400" b="0" i="1" dirty="0">
                <a:solidFill>
                  <a:prstClr val="black"/>
                </a:solidFill>
                <a:latin typeface="Calibri"/>
                <a:sym typeface="Helvetica Neue"/>
              </a:rPr>
              <a:t> </a:t>
            </a:r>
            <a:r>
              <a:rPr lang="it-IT" sz="1400" b="0" i="1" dirty="0" smtClean="0">
                <a:solidFill>
                  <a:prstClr val="black"/>
                </a:solidFill>
                <a:latin typeface="Calibri"/>
                <a:sym typeface="Helvetica Neue"/>
              </a:rPr>
              <a:t>(HF, TDHF and </a:t>
            </a:r>
            <a:r>
              <a:rPr lang="it-IT" sz="1400" b="0" i="1" dirty="0" err="1" smtClean="0">
                <a:solidFill>
                  <a:prstClr val="black"/>
                </a:solidFill>
                <a:latin typeface="Calibri"/>
                <a:sym typeface="Helvetica Neue"/>
              </a:rPr>
              <a:t>extensions</a:t>
            </a:r>
            <a:r>
              <a:rPr lang="it-IT" sz="1400" b="0" i="1" dirty="0" smtClean="0">
                <a:solidFill>
                  <a:prstClr val="black"/>
                </a:solidFill>
                <a:latin typeface="Calibri"/>
                <a:sym typeface="Helvetica Neue"/>
              </a:rPr>
              <a:t>)</a:t>
            </a:r>
            <a:endParaRPr lang="it-IT" sz="1400" b="0" i="1" dirty="0">
              <a:solidFill>
                <a:prstClr val="black"/>
              </a:solidFill>
              <a:latin typeface="Calibri"/>
              <a:sym typeface="Helvetica Neue"/>
            </a:endParaRP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it-IT" sz="1400" b="0" i="1" dirty="0">
              <a:solidFill>
                <a:prstClr val="black"/>
              </a:solidFill>
              <a:latin typeface="Calibri"/>
              <a:sym typeface="Helvetica Neue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533400" y="2057400"/>
            <a:ext cx="3780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174789" y="6245423"/>
            <a:ext cx="8121256" cy="307778"/>
            <a:chOff x="466103" y="7124217"/>
            <a:chExt cx="21656681" cy="820741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466103" y="7124217"/>
              <a:ext cx="4860474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it-IT" sz="1400" dirty="0">
                  <a:solidFill>
                    <a:srgbClr val="C00000"/>
                  </a:solidFill>
                  <a:latin typeface="Calibri"/>
                  <a:sym typeface="Helvetica Neue"/>
                </a:rPr>
                <a:t>  </a:t>
              </a:r>
              <a:r>
                <a:rPr lang="it-IT" sz="1400" dirty="0" err="1" smtClean="0">
                  <a:solidFill>
                    <a:srgbClr val="C00000"/>
                  </a:solidFill>
                  <a:latin typeface="Calibri"/>
                  <a:sym typeface="Helvetica Neue"/>
                </a:rPr>
                <a:t>neutron-skin</a:t>
              </a:r>
              <a:r>
                <a:rPr lang="it-IT" sz="1400" dirty="0" smtClean="0">
                  <a:solidFill>
                    <a:srgbClr val="C00000"/>
                  </a:solidFill>
                  <a:latin typeface="Calibri"/>
                  <a:sym typeface="Helvetica Neue"/>
                </a:rPr>
                <a:t> </a:t>
              </a:r>
              <a:r>
                <a:rPr lang="it-IT" sz="1400" dirty="0" err="1" smtClean="0">
                  <a:solidFill>
                    <a:srgbClr val="C00000"/>
                  </a:solidFill>
                  <a:latin typeface="Calibri"/>
                  <a:sym typeface="Helvetica Neue"/>
                </a:rPr>
                <a:t>effect</a:t>
              </a:r>
              <a:r>
                <a:rPr lang="it-IT" sz="1400" dirty="0" smtClean="0">
                  <a:solidFill>
                    <a:srgbClr val="C00000"/>
                  </a:solidFill>
                  <a:latin typeface="Calibri"/>
                  <a:sym typeface="Helvetica Neue"/>
                </a:rPr>
                <a:t>!</a:t>
              </a:r>
              <a:endParaRPr lang="it-IT" sz="1400" dirty="0">
                <a:solidFill>
                  <a:srgbClr val="C00000"/>
                </a:solidFill>
                <a:latin typeface="Calibri"/>
                <a:sym typeface="Helvetica Neue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14662742" y="7206294"/>
              <a:ext cx="4565010" cy="7386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200" b="0" dirty="0">
                  <a:solidFill>
                    <a:prstClr val="black"/>
                  </a:solidFill>
                  <a:sym typeface="Helvetica Neue"/>
                </a:rPr>
                <a:t>E/A (</a:t>
              </a:r>
              <a:r>
                <a:rPr lang="el-GR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ρ</a:t>
              </a:r>
              <a:r>
                <a:rPr lang="it-IT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) = E</a:t>
              </a:r>
              <a:r>
                <a:rPr lang="it-IT" sz="1200" b="0" baseline="-2500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s</a:t>
              </a:r>
              <a:r>
                <a:rPr lang="it-IT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(</a:t>
              </a:r>
              <a:r>
                <a:rPr lang="el-GR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ρ</a:t>
              </a:r>
              <a:r>
                <a:rPr lang="it-IT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) + </a:t>
              </a:r>
              <a:r>
                <a:rPr lang="it-IT" sz="1200" dirty="0">
                  <a:solidFill>
                    <a:srgbClr val="FF00FF"/>
                  </a:solidFill>
                  <a:cs typeface="Times New Roman" pitchFamily="18" charset="0"/>
                  <a:sym typeface="Helvetica Neue"/>
                </a:rPr>
                <a:t>S</a:t>
              </a:r>
              <a:r>
                <a:rPr lang="it-IT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(</a:t>
              </a:r>
              <a:r>
                <a:rPr lang="el-GR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ρ</a:t>
              </a:r>
              <a:r>
                <a:rPr lang="it-IT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) </a:t>
              </a:r>
              <a:r>
                <a:rPr lang="el-GR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β</a:t>
              </a:r>
              <a:r>
                <a:rPr lang="en-US" sz="1200" b="0" dirty="0">
                  <a:solidFill>
                    <a:prstClr val="black"/>
                  </a:solidFill>
                  <a:cs typeface="Times New Roman" pitchFamily="18" charset="0"/>
                  <a:sym typeface="Helvetica Neue"/>
                </a:rPr>
                <a:t>²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9860624" y="7132156"/>
              <a:ext cx="2262160" cy="6976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dirty="0">
                  <a:solidFill>
                    <a:srgbClr val="1F497D"/>
                  </a:solidFill>
                  <a:cs typeface="Times New Roman" pitchFamily="18" charset="0"/>
                  <a:sym typeface="Helvetica Neue"/>
                </a:rPr>
                <a:t>β</a:t>
              </a:r>
              <a:r>
                <a:rPr lang="it-IT" sz="1050" dirty="0">
                  <a:solidFill>
                    <a:srgbClr val="1F497D"/>
                  </a:solidFill>
                  <a:sym typeface="Helvetica Neue"/>
                </a:rPr>
                <a:t>=(</a:t>
              </a:r>
              <a:r>
                <a:rPr lang="it-IT" sz="1050" dirty="0" err="1">
                  <a:solidFill>
                    <a:srgbClr val="1F497D"/>
                  </a:solidFill>
                  <a:sym typeface="Helvetica Neue"/>
                </a:rPr>
                <a:t>ρ</a:t>
              </a:r>
              <a:r>
                <a:rPr lang="it-IT" sz="1050" baseline="-25000" dirty="0" err="1">
                  <a:solidFill>
                    <a:srgbClr val="1F497D"/>
                  </a:solidFill>
                  <a:sym typeface="Helvetica Neue"/>
                </a:rPr>
                <a:t>n</a:t>
              </a:r>
              <a:r>
                <a:rPr lang="it-IT" sz="1050" dirty="0">
                  <a:solidFill>
                    <a:srgbClr val="1F497D"/>
                  </a:solidFill>
                  <a:sym typeface="Helvetica Neue"/>
                </a:rPr>
                <a:t>-</a:t>
              </a:r>
              <a:r>
                <a:rPr lang="el-GR" sz="1050" dirty="0">
                  <a:solidFill>
                    <a:srgbClr val="1F497D"/>
                  </a:solidFill>
                  <a:sym typeface="Helvetica Neue"/>
                </a:rPr>
                <a:t>ρ</a:t>
              </a:r>
              <a:r>
                <a:rPr lang="it-IT" sz="1050" baseline="-25000" dirty="0">
                  <a:solidFill>
                    <a:srgbClr val="1F497D"/>
                  </a:solidFill>
                  <a:sym typeface="Helvetica Neue"/>
                </a:rPr>
                <a:t>p</a:t>
              </a:r>
              <a:r>
                <a:rPr lang="it-IT" sz="1050" dirty="0">
                  <a:solidFill>
                    <a:srgbClr val="1F497D"/>
                  </a:solidFill>
                  <a:sym typeface="Helvetica Neue"/>
                </a:rPr>
                <a:t>)/</a:t>
              </a:r>
              <a:r>
                <a:rPr lang="el-GR" sz="1050" dirty="0">
                  <a:solidFill>
                    <a:srgbClr val="1F497D"/>
                  </a:solidFill>
                  <a:sym typeface="Helvetica Neue"/>
                </a:rPr>
                <a:t>ρ</a:t>
              </a:r>
              <a:endParaRPr lang="it-IT" sz="1050" dirty="0">
                <a:solidFill>
                  <a:srgbClr val="1F497D"/>
                </a:solidFill>
                <a:sym typeface="Helvetica Neue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52400" y="3743832"/>
            <a:ext cx="3733800" cy="2504568"/>
            <a:chOff x="76200" y="3505200"/>
            <a:chExt cx="3256084" cy="2064009"/>
          </a:xfrm>
        </p:grpSpPr>
        <p:grpSp>
          <p:nvGrpSpPr>
            <p:cNvPr id="62" name="Gruppo 61"/>
            <p:cNvGrpSpPr/>
            <p:nvPr/>
          </p:nvGrpSpPr>
          <p:grpSpPr>
            <a:xfrm>
              <a:off x="76200" y="3681090"/>
              <a:ext cx="2952021" cy="1888119"/>
              <a:chOff x="3407024" y="2969569"/>
              <a:chExt cx="6495214" cy="3885222"/>
            </a:xfrm>
          </p:grpSpPr>
          <p:grpSp>
            <p:nvGrpSpPr>
              <p:cNvPr id="63" name="Gruppo 13"/>
              <p:cNvGrpSpPr/>
              <p:nvPr/>
            </p:nvGrpSpPr>
            <p:grpSpPr>
              <a:xfrm>
                <a:off x="3407024" y="2969569"/>
                <a:ext cx="6495214" cy="3350064"/>
                <a:chOff x="611560" y="2708920"/>
                <a:chExt cx="3247607" cy="1675032"/>
              </a:xfrm>
            </p:grpSpPr>
            <p:pic>
              <p:nvPicPr>
                <p:cNvPr id="68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647" t="33826" r="23088" b="42540"/>
                <a:stretch>
                  <a:fillRect/>
                </a:stretch>
              </p:blipFill>
              <p:spPr bwMode="auto">
                <a:xfrm>
                  <a:off x="611560" y="3030783"/>
                  <a:ext cx="3247607" cy="1353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0766" r="33057" b="93698"/>
                <a:stretch>
                  <a:fillRect/>
                </a:stretch>
              </p:blipFill>
              <p:spPr bwMode="auto">
                <a:xfrm>
                  <a:off x="971600" y="2708920"/>
                  <a:ext cx="1728192" cy="288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92728" y="3480048"/>
                  <a:ext cx="590550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7" name="CasellaDiTesto 66"/>
              <p:cNvSpPr txBox="1"/>
              <p:nvPr/>
            </p:nvSpPr>
            <p:spPr>
              <a:xfrm>
                <a:off x="4127105" y="6411467"/>
                <a:ext cx="1150516" cy="44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800" dirty="0">
                    <a:solidFill>
                      <a:prstClr val="black"/>
                    </a:solidFill>
                    <a:latin typeface="Calibri"/>
                    <a:sym typeface="Helvetica Neue"/>
                  </a:rPr>
                  <a:t>E (</a:t>
                </a:r>
                <a:r>
                  <a:rPr lang="it-IT" sz="800" dirty="0" err="1">
                    <a:solidFill>
                      <a:prstClr val="black"/>
                    </a:solidFill>
                    <a:latin typeface="Calibri"/>
                    <a:sym typeface="Helvetica Neue"/>
                  </a:rPr>
                  <a:t>MeV</a:t>
                </a:r>
                <a:r>
                  <a:rPr lang="it-IT" sz="800" dirty="0">
                    <a:solidFill>
                      <a:prstClr val="black"/>
                    </a:solidFill>
                    <a:latin typeface="Calibri"/>
                    <a:sym typeface="Helvetica Neue"/>
                  </a:rPr>
                  <a:t>)</a:t>
                </a:r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224702" y="3505200"/>
              <a:ext cx="3107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200" b="0" i="1" dirty="0" err="1">
                  <a:solidFill>
                    <a:prstClr val="black"/>
                  </a:solidFill>
                  <a:latin typeface="Calibri"/>
                  <a:sym typeface="Helvetica Neue"/>
                </a:rPr>
                <a:t>Isovector</a:t>
              </a:r>
              <a:r>
                <a:rPr lang="it-IT" sz="1200" b="0" i="1" dirty="0">
                  <a:solidFill>
                    <a:prstClr val="black"/>
                  </a:solidFill>
                  <a:latin typeface="Calibri"/>
                  <a:sym typeface="Helvetica Neue"/>
                </a:rPr>
                <a:t> </a:t>
              </a:r>
              <a:r>
                <a:rPr lang="it-IT" sz="1200" b="0" i="1" dirty="0" err="1">
                  <a:solidFill>
                    <a:prstClr val="black"/>
                  </a:solidFill>
                  <a:latin typeface="Calibri"/>
                  <a:sym typeface="Helvetica Neue"/>
                </a:rPr>
                <a:t>dipole</a:t>
              </a:r>
              <a:r>
                <a:rPr lang="it-IT" sz="1200" b="0" i="1" dirty="0">
                  <a:solidFill>
                    <a:prstClr val="black"/>
                  </a:solidFill>
                  <a:latin typeface="Calibri"/>
                  <a:sym typeface="Helvetica Neue"/>
                </a:rPr>
                <a:t> </a:t>
              </a:r>
              <a:r>
                <a:rPr lang="it-IT" sz="1200" b="0" i="1" dirty="0" err="1">
                  <a:solidFill>
                    <a:prstClr val="black"/>
                  </a:solidFill>
                  <a:latin typeface="Calibri"/>
                  <a:sym typeface="Helvetica Neue"/>
                </a:rPr>
                <a:t>response</a:t>
              </a:r>
              <a:r>
                <a:rPr lang="it-IT" sz="1200" b="0" i="1" dirty="0">
                  <a:solidFill>
                    <a:prstClr val="black"/>
                  </a:solidFill>
                  <a:latin typeface="Calibri"/>
                  <a:sym typeface="Helvetica Neue"/>
                </a:rPr>
                <a:t> in </a:t>
              </a:r>
              <a:r>
                <a:rPr lang="it-IT" sz="1200" b="0" i="1" dirty="0" err="1">
                  <a:solidFill>
                    <a:prstClr val="black"/>
                  </a:solidFill>
                  <a:latin typeface="Calibri"/>
                  <a:sym typeface="Helvetica Neue"/>
                </a:rPr>
                <a:t>neutron-rich</a:t>
              </a:r>
              <a:r>
                <a:rPr lang="it-IT" sz="1200" b="0" i="1" dirty="0">
                  <a:solidFill>
                    <a:prstClr val="black"/>
                  </a:solidFill>
                  <a:latin typeface="Calibri"/>
                  <a:sym typeface="Helvetica Neue"/>
                </a:rPr>
                <a:t> nuclei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474010" y="5307930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t-IT" sz="900" kern="0" dirty="0">
                  <a:solidFill>
                    <a:srgbClr val="5E5E5E"/>
                  </a:solidFill>
                  <a:latin typeface="Calibri"/>
                  <a:sym typeface="Helvetica Neue"/>
                </a:rPr>
                <a:t>15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33400" y="2338499"/>
            <a:ext cx="1887012" cy="1176032"/>
            <a:chOff x="2747884" y="3807590"/>
            <a:chExt cx="1353612" cy="734009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2747884" y="3807590"/>
              <a:ext cx="1225684" cy="172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err="1" smtClean="0">
                  <a:solidFill>
                    <a:srgbClr val="F79646">
                      <a:lumMod val="75000"/>
                    </a:srgbClr>
                  </a:solidFill>
                  <a:latin typeface="Calibri"/>
                  <a:sym typeface="Helvetica Neue"/>
                </a:rPr>
                <a:t>Giant</a:t>
              </a:r>
              <a:r>
                <a:rPr lang="it-IT" sz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  <a:sym typeface="Helvetica Neue"/>
                </a:rPr>
                <a:t> </a:t>
              </a:r>
              <a:r>
                <a:rPr lang="it-IT" sz="1200" dirty="0" err="1" smtClean="0">
                  <a:solidFill>
                    <a:srgbClr val="F79646">
                      <a:lumMod val="75000"/>
                    </a:srgbClr>
                  </a:solidFill>
                  <a:latin typeface="Calibri"/>
                  <a:sym typeface="Helvetica Neue"/>
                </a:rPr>
                <a:t>Dipole</a:t>
              </a:r>
              <a:r>
                <a:rPr lang="it-IT" sz="1200" dirty="0" smtClean="0">
                  <a:solidFill>
                    <a:srgbClr val="F79646">
                      <a:lumMod val="75000"/>
                    </a:srgbClr>
                  </a:solidFill>
                  <a:latin typeface="Calibri"/>
                  <a:sym typeface="Helvetica Neue"/>
                </a:rPr>
                <a:t> </a:t>
              </a:r>
              <a:r>
                <a:rPr lang="it-IT" sz="1200" dirty="0" err="1" smtClean="0">
                  <a:solidFill>
                    <a:srgbClr val="F79646">
                      <a:lumMod val="75000"/>
                    </a:srgbClr>
                  </a:solidFill>
                  <a:latin typeface="Calibri"/>
                  <a:sym typeface="Helvetica Neue"/>
                </a:rPr>
                <a:t>Resonance</a:t>
              </a:r>
              <a:endParaRPr lang="it-IT" sz="1200" dirty="0">
                <a:solidFill>
                  <a:srgbClr val="F79646">
                    <a:lumMod val="75000"/>
                  </a:srgbClr>
                </a:solidFill>
                <a:latin typeface="Calibri"/>
                <a:sym typeface="Helvetica Neue"/>
              </a:endParaRPr>
            </a:p>
          </p:txBody>
        </p:sp>
        <p:grpSp>
          <p:nvGrpSpPr>
            <p:cNvPr id="34" name="Gruppo 28"/>
            <p:cNvGrpSpPr/>
            <p:nvPr/>
          </p:nvGrpSpPr>
          <p:grpSpPr>
            <a:xfrm>
              <a:off x="2747884" y="3985386"/>
              <a:ext cx="1353612" cy="556213"/>
              <a:chOff x="6341816" y="4365104"/>
              <a:chExt cx="2648534" cy="1246805"/>
            </a:xfrm>
          </p:grpSpPr>
          <p:grpSp>
            <p:nvGrpSpPr>
              <p:cNvPr id="41" name="Gruppo 26"/>
              <p:cNvGrpSpPr>
                <a:grpSpLocks/>
              </p:cNvGrpSpPr>
              <p:nvPr/>
            </p:nvGrpSpPr>
            <p:grpSpPr bwMode="auto">
              <a:xfrm>
                <a:off x="6341816" y="4434889"/>
                <a:ext cx="2648534" cy="1177020"/>
                <a:chOff x="3048000" y="3962400"/>
                <a:chExt cx="3554777" cy="1532975"/>
              </a:xfrm>
            </p:grpSpPr>
            <p:sp>
              <p:nvSpPr>
                <p:cNvPr id="45" name="Ovale 10"/>
                <p:cNvSpPr>
                  <a:spLocks noChangeArrowheads="1"/>
                </p:cNvSpPr>
                <p:nvPr/>
              </p:nvSpPr>
              <p:spPr bwMode="auto">
                <a:xfrm>
                  <a:off x="3962400" y="3962400"/>
                  <a:ext cx="762000" cy="685800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l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200" b="0">
                    <a:solidFill>
                      <a:prstClr val="black"/>
                    </a:solidFill>
                    <a:latin typeface="Calibri"/>
                    <a:sym typeface="Helvetica Neue"/>
                  </a:endParaRPr>
                </a:p>
              </p:txBody>
            </p:sp>
            <p:sp>
              <p:nvSpPr>
                <p:cNvPr id="46" name="Ovale 11"/>
                <p:cNvSpPr>
                  <a:spLocks noChangeArrowheads="1"/>
                </p:cNvSpPr>
                <p:nvPr/>
              </p:nvSpPr>
              <p:spPr bwMode="auto">
                <a:xfrm>
                  <a:off x="4506685" y="3962400"/>
                  <a:ext cx="751115" cy="685800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l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200" b="0">
                    <a:solidFill>
                      <a:prstClr val="black"/>
                    </a:solidFill>
                    <a:latin typeface="Calibri"/>
                    <a:sym typeface="Helvetica Neue"/>
                  </a:endParaRPr>
                </a:p>
              </p:txBody>
            </p:sp>
            <p:sp>
              <p:nvSpPr>
                <p:cNvPr id="47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048000" y="4572002"/>
                  <a:ext cx="2021507" cy="89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it-IT" sz="700" b="0" dirty="0" err="1">
                      <a:solidFill>
                        <a:srgbClr val="FF0000"/>
                      </a:solidFill>
                      <a:latin typeface="Calibri"/>
                      <a:sym typeface="Helvetica Neue"/>
                    </a:rPr>
                    <a:t>Neutron</a:t>
                  </a:r>
                  <a:r>
                    <a:rPr lang="it-IT" sz="700" b="0" dirty="0">
                      <a:solidFill>
                        <a:srgbClr val="FF0000"/>
                      </a:solidFill>
                      <a:latin typeface="Calibri"/>
                      <a:sym typeface="Helvetica Neue"/>
                    </a:rPr>
                    <a:t> center </a:t>
                  </a:r>
                </a:p>
                <a:p>
                  <a:pPr algn="l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it-IT" sz="700" b="0" dirty="0" err="1">
                      <a:solidFill>
                        <a:srgbClr val="FF0000"/>
                      </a:solidFill>
                      <a:latin typeface="Calibri"/>
                      <a:sym typeface="Helvetica Neue"/>
                    </a:rPr>
                    <a:t>of</a:t>
                  </a:r>
                  <a:r>
                    <a:rPr lang="it-IT" sz="700" b="0" dirty="0">
                      <a:solidFill>
                        <a:srgbClr val="FF0000"/>
                      </a:solidFill>
                      <a:latin typeface="Calibri"/>
                      <a:sym typeface="Helvetica Neue"/>
                    </a:rPr>
                    <a:t> mass</a:t>
                  </a:r>
                </a:p>
              </p:txBody>
            </p:sp>
            <p:sp>
              <p:nvSpPr>
                <p:cNvPr id="48" name="CasellaDiTesto 21"/>
                <p:cNvSpPr txBox="1">
                  <a:spLocks noChangeArrowheads="1"/>
                </p:cNvSpPr>
                <p:nvPr/>
              </p:nvSpPr>
              <p:spPr bwMode="auto">
                <a:xfrm>
                  <a:off x="4724403" y="4596821"/>
                  <a:ext cx="1878374" cy="89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it-IT" sz="700" b="0" dirty="0">
                      <a:solidFill>
                        <a:srgbClr val="0070C0"/>
                      </a:solidFill>
                      <a:latin typeface="Calibri"/>
                      <a:sym typeface="Helvetica Neue"/>
                    </a:rPr>
                    <a:t>Proton center </a:t>
                  </a:r>
                </a:p>
                <a:p>
                  <a:pPr algn="l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it-IT" sz="700" b="0" dirty="0" err="1">
                      <a:solidFill>
                        <a:srgbClr val="0070C0"/>
                      </a:solidFill>
                      <a:latin typeface="Calibri"/>
                      <a:sym typeface="Helvetica Neue"/>
                    </a:rPr>
                    <a:t>of</a:t>
                  </a:r>
                  <a:r>
                    <a:rPr lang="it-IT" sz="700" b="0" dirty="0">
                      <a:solidFill>
                        <a:srgbClr val="0070C0"/>
                      </a:solidFill>
                      <a:latin typeface="Calibri"/>
                      <a:sym typeface="Helvetica Neue"/>
                    </a:rPr>
                    <a:t> mass</a:t>
                  </a:r>
                </a:p>
              </p:txBody>
            </p:sp>
            <p:cxnSp>
              <p:nvCxnSpPr>
                <p:cNvPr id="49" name="Connettore 1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62400" y="4343400"/>
                  <a:ext cx="381000" cy="228600"/>
                </a:xfrm>
                <a:prstGeom prst="line">
                  <a:avLst/>
                </a:prstGeom>
                <a:noFill/>
                <a:ln w="12700" algn="ctr">
                  <a:solidFill>
                    <a:srgbClr val="8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0" name="Connettore 1 25"/>
                <p:cNvCxnSpPr>
                  <a:cxnSpLocks noChangeShapeType="1"/>
                </p:cNvCxnSpPr>
                <p:nvPr/>
              </p:nvCxnSpPr>
              <p:spPr bwMode="auto">
                <a:xfrm>
                  <a:off x="4876800" y="4343400"/>
                  <a:ext cx="381000" cy="304800"/>
                </a:xfrm>
                <a:prstGeom prst="line">
                  <a:avLst/>
                </a:prstGeom>
                <a:noFill/>
                <a:ln w="12700" algn="ctr">
                  <a:solidFill>
                    <a:srgbClr val="8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2" name="Gruppo 41"/>
              <p:cNvGrpSpPr/>
              <p:nvPr/>
            </p:nvGrpSpPr>
            <p:grpSpPr>
              <a:xfrm>
                <a:off x="7223556" y="4365104"/>
                <a:ext cx="504056" cy="0"/>
                <a:chOff x="5004048" y="5229200"/>
                <a:chExt cx="504056" cy="0"/>
              </a:xfrm>
            </p:grpSpPr>
            <p:cxnSp>
              <p:nvCxnSpPr>
                <p:cNvPr id="43" name="Connettore 2 42"/>
                <p:cNvCxnSpPr/>
                <p:nvPr/>
              </p:nvCxnSpPr>
              <p:spPr>
                <a:xfrm>
                  <a:off x="5220072" y="5229200"/>
                  <a:ext cx="288032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ttore 2 43"/>
                <p:cNvCxnSpPr/>
                <p:nvPr/>
              </p:nvCxnSpPr>
              <p:spPr>
                <a:xfrm flipH="1">
                  <a:off x="5004048" y="5229200"/>
                  <a:ext cx="21602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" name="Gruppo 4"/>
          <p:cNvGrpSpPr/>
          <p:nvPr/>
        </p:nvGrpSpPr>
        <p:grpSpPr>
          <a:xfrm>
            <a:off x="2590800" y="2340271"/>
            <a:ext cx="2761816" cy="1241129"/>
            <a:chOff x="1705909" y="10334533"/>
            <a:chExt cx="4246795" cy="1257265"/>
          </a:xfrm>
        </p:grpSpPr>
        <p:grpSp>
          <p:nvGrpSpPr>
            <p:cNvPr id="35" name="Gruppo 34"/>
            <p:cNvGrpSpPr/>
            <p:nvPr/>
          </p:nvGrpSpPr>
          <p:grpSpPr>
            <a:xfrm>
              <a:off x="1777169" y="10334533"/>
              <a:ext cx="1939591" cy="1253605"/>
              <a:chOff x="5728687" y="4474001"/>
              <a:chExt cx="992267" cy="632267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01829" y="4474001"/>
                <a:ext cx="619125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Ovale 39"/>
              <p:cNvSpPr/>
              <p:nvPr/>
            </p:nvSpPr>
            <p:spPr>
              <a:xfrm rot="2750624">
                <a:off x="5863625" y="4679026"/>
                <a:ext cx="292304" cy="56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200" b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  <p:sp>
          <p:nvSpPr>
            <p:cNvPr id="37" name="CasellaDiTesto 36"/>
            <p:cNvSpPr txBox="1"/>
            <p:nvPr/>
          </p:nvSpPr>
          <p:spPr>
            <a:xfrm>
              <a:off x="1705909" y="11045273"/>
              <a:ext cx="4246795" cy="54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200" dirty="0" err="1">
                  <a:solidFill>
                    <a:srgbClr val="00B050"/>
                  </a:solidFill>
                  <a:latin typeface="Calibri"/>
                  <a:sym typeface="Helvetica Neue"/>
                </a:rPr>
                <a:t>Pygmy</a:t>
              </a:r>
              <a:r>
                <a:rPr lang="it-IT" sz="1200" dirty="0">
                  <a:solidFill>
                    <a:srgbClr val="00B050"/>
                  </a:solidFill>
                  <a:latin typeface="Calibri"/>
                  <a:sym typeface="Helvetica Neue"/>
                </a:rPr>
                <a:t> </a:t>
              </a:r>
              <a:r>
                <a:rPr lang="it-IT" sz="1200" dirty="0" err="1">
                  <a:solidFill>
                    <a:srgbClr val="00B050"/>
                  </a:solidFill>
                  <a:latin typeface="Calibri"/>
                  <a:sym typeface="Helvetica Neue"/>
                </a:rPr>
                <a:t>Dipole</a:t>
              </a:r>
              <a:r>
                <a:rPr lang="it-IT" sz="1200" dirty="0">
                  <a:solidFill>
                    <a:srgbClr val="00B050"/>
                  </a:solidFill>
                  <a:latin typeface="Calibri"/>
                  <a:sym typeface="Helvetica Neue"/>
                </a:rPr>
                <a:t> </a:t>
              </a:r>
              <a:r>
                <a:rPr lang="it-IT" sz="1200" dirty="0" err="1">
                  <a:solidFill>
                    <a:srgbClr val="00B050"/>
                  </a:solidFill>
                  <a:latin typeface="Calibri"/>
                  <a:sym typeface="Helvetica Neue"/>
                </a:rPr>
                <a:t>Resonance</a:t>
              </a:r>
              <a:endParaRPr lang="it-IT" sz="1200" dirty="0">
                <a:solidFill>
                  <a:srgbClr val="00B050"/>
                </a:solidFill>
                <a:latin typeface="Calibri"/>
                <a:sym typeface="Helvetica Neue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191000" y="3505200"/>
            <a:ext cx="4880855" cy="2620943"/>
            <a:chOff x="5199100" y="3742725"/>
            <a:chExt cx="3772952" cy="1920107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56887" t="11462" b="47978"/>
            <a:stretch/>
          </p:blipFill>
          <p:spPr bwMode="auto">
            <a:xfrm>
              <a:off x="5199100" y="3742725"/>
              <a:ext cx="2715872" cy="19201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7663681" y="4476652"/>
              <a:ext cx="13083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 kern="0" dirty="0" err="1">
                  <a:solidFill>
                    <a:srgbClr val="FF00FF"/>
                  </a:solidFill>
                  <a:latin typeface="Calibri"/>
                  <a:sym typeface="Helvetica Neue"/>
                </a:rPr>
                <a:t>Symmetry</a:t>
              </a:r>
              <a:r>
                <a:rPr lang="it-IT" sz="1200" kern="0" dirty="0">
                  <a:solidFill>
                    <a:srgbClr val="FF00FF"/>
                  </a:solidFill>
                  <a:latin typeface="Calibri"/>
                  <a:sym typeface="Helvetica Neue"/>
                </a:rPr>
                <a:t> </a:t>
              </a:r>
              <a:r>
                <a:rPr lang="it-IT" sz="1200" kern="0" dirty="0" err="1">
                  <a:solidFill>
                    <a:srgbClr val="FF00FF"/>
                  </a:solidFill>
                  <a:latin typeface="Calibri"/>
                  <a:sym typeface="Helvetica Neue"/>
                </a:rPr>
                <a:t>energy</a:t>
              </a:r>
              <a:endParaRPr lang="it-IT" sz="1200" kern="0" dirty="0">
                <a:solidFill>
                  <a:srgbClr val="FF00FF"/>
                </a:solidFill>
                <a:latin typeface="Calibri"/>
                <a:sym typeface="Helvetica Neue"/>
              </a:endParaRPr>
            </a:p>
            <a:p>
              <a:pPr algn="l" defTabSz="914377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 kern="0" dirty="0">
                  <a:solidFill>
                    <a:srgbClr val="FF00FF"/>
                  </a:solidFill>
                  <a:latin typeface="Calibri"/>
                  <a:sym typeface="Wingdings" panose="05000000000000000000" pitchFamily="2" charset="2"/>
                </a:rPr>
                <a:t> </a:t>
              </a:r>
              <a:r>
                <a:rPr lang="it-IT" kern="0" dirty="0">
                  <a:solidFill>
                    <a:srgbClr val="FF00FF"/>
                  </a:solidFill>
                  <a:latin typeface="Calibri"/>
                  <a:sym typeface="Helvetica Neue"/>
                </a:rPr>
                <a:t>S</a:t>
              </a:r>
              <a:r>
                <a:rPr lang="it-IT" b="0" kern="0" dirty="0">
                  <a:solidFill>
                    <a:prstClr val="black"/>
                  </a:solidFill>
                  <a:latin typeface="Calibri"/>
                  <a:sym typeface="Helvetica Neue"/>
                </a:rPr>
                <a:t>(</a:t>
              </a:r>
              <a:r>
                <a:rPr lang="el-GR" b="0" kern="0" dirty="0">
                  <a:solidFill>
                    <a:prstClr val="black"/>
                  </a:solidFill>
                  <a:latin typeface="Calibri"/>
                  <a:sym typeface="Helvetica Neue"/>
                </a:rPr>
                <a:t>ρ</a:t>
              </a:r>
              <a:r>
                <a:rPr lang="it-IT" b="0" kern="0" dirty="0">
                  <a:solidFill>
                    <a:prstClr val="black"/>
                  </a:solidFill>
                  <a:latin typeface="Calibri"/>
                  <a:sym typeface="Helvetica Neue"/>
                </a:rPr>
                <a:t>)</a:t>
              </a:r>
            </a:p>
          </p:txBody>
        </p:sp>
      </p:grpSp>
      <p:sp>
        <p:nvSpPr>
          <p:cNvPr id="12" name="Freccia bidirezionale orizzontale 11"/>
          <p:cNvSpPr/>
          <p:nvPr/>
        </p:nvSpPr>
        <p:spPr>
          <a:xfrm>
            <a:off x="3505200" y="4800600"/>
            <a:ext cx="685800" cy="228600"/>
          </a:xfrm>
          <a:prstGeom prst="left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911442" y="5931351"/>
            <a:ext cx="250175" cy="3448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-228600" y="657765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0" i="1" dirty="0">
                <a:solidFill>
                  <a:srgbClr val="495057"/>
                </a:solidFill>
                <a:latin typeface="-apple-system"/>
              </a:rPr>
              <a:t>D. </a:t>
            </a:r>
            <a:r>
              <a:rPr lang="en-US" sz="1050" b="0" i="1" dirty="0" err="1">
                <a:solidFill>
                  <a:srgbClr val="495057"/>
                </a:solidFill>
                <a:latin typeface="-apple-system"/>
              </a:rPr>
              <a:t>Gambacurta</a:t>
            </a:r>
            <a:r>
              <a:rPr lang="en-US" sz="1050" b="0" dirty="0">
                <a:solidFill>
                  <a:srgbClr val="495057"/>
                </a:solidFill>
                <a:latin typeface="-apple-system"/>
              </a:rPr>
              <a:t>, </a:t>
            </a:r>
            <a:r>
              <a:rPr lang="en-US" sz="1050" b="0" dirty="0" err="1" smtClean="0">
                <a:solidFill>
                  <a:srgbClr val="495057"/>
                </a:solidFill>
                <a:latin typeface="-apple-system"/>
              </a:rPr>
              <a:t>Nuovo</a:t>
            </a:r>
            <a:r>
              <a:rPr lang="en-US" sz="1050" b="0" dirty="0" smtClean="0">
                <a:solidFill>
                  <a:srgbClr val="495057"/>
                </a:solidFill>
                <a:latin typeface="-apple-system"/>
              </a:rPr>
              <a:t> </a:t>
            </a:r>
            <a:r>
              <a:rPr lang="en-US" sz="1050" b="0" dirty="0" err="1">
                <a:solidFill>
                  <a:srgbClr val="495057"/>
                </a:solidFill>
                <a:latin typeface="-apple-system"/>
              </a:rPr>
              <a:t>Cimento</a:t>
            </a:r>
            <a:r>
              <a:rPr lang="en-US" sz="1050" b="0" dirty="0">
                <a:solidFill>
                  <a:srgbClr val="495057"/>
                </a:solidFill>
                <a:latin typeface="-apple-system"/>
              </a:rPr>
              <a:t> C 47, 22 (2024)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9368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74713" y="304800"/>
            <a:ext cx="7435850" cy="720725"/>
          </a:xfrm>
          <a:prstGeom prst="rect">
            <a:avLst/>
          </a:prstGeom>
          <a:solidFill>
            <a:srgbClr val="FF99CC">
              <a:alpha val="2196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0"/>
              <a:t>Le collisioni nucleari consentono di creare stati transienti di </a:t>
            </a:r>
          </a:p>
          <a:p>
            <a:r>
              <a:rPr lang="it-IT" sz="2000" b="0"/>
              <a:t>materia nucleare in varie condizioni di densita’ e temperatura</a:t>
            </a:r>
            <a:endParaRPr lang="en-US" sz="2000" b="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509838" y="3717925"/>
            <a:ext cx="488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0"/>
              <a:t>Le diverse fasi della materia nucleare …</a:t>
            </a:r>
            <a:endParaRPr lang="en-US" sz="2000" b="0"/>
          </a:p>
        </p:txBody>
      </p:sp>
      <p:pic>
        <p:nvPicPr>
          <p:cNvPr id="12292" name="Picture 7" descr="Immagin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5595938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figur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3588"/>
            <a:ext cx="43434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collision"/>
          <p:cNvPicPr>
            <a:picLocks noChangeAspect="1" noChangeArrowheads="1"/>
          </p:cNvPicPr>
          <p:nvPr/>
        </p:nvPicPr>
        <p:blipFill>
          <a:blip r:embed="rId4" cstate="print"/>
          <a:srcRect r="28572"/>
          <a:stretch>
            <a:fillRect/>
          </a:stretch>
        </p:blipFill>
        <p:spPr bwMode="auto">
          <a:xfrm>
            <a:off x="4953000" y="4953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235075" y="4191000"/>
            <a:ext cx="166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0" i="1">
                <a:solidFill>
                  <a:schemeClr val="accent2"/>
                </a:solidFill>
              </a:rPr>
              <a:t>Liquido - gas</a:t>
            </a:r>
            <a:endParaRPr lang="en-US" sz="2000" b="0" i="1">
              <a:solidFill>
                <a:schemeClr val="accent2"/>
              </a:solidFill>
            </a:endParaRP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4648200" y="4327525"/>
            <a:ext cx="436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0" i="1">
                <a:solidFill>
                  <a:schemeClr val="accent2"/>
                </a:solidFill>
              </a:rPr>
              <a:t>Nucleoni – plasma di quarks e gluoni</a:t>
            </a:r>
            <a:endParaRPr lang="en-US" sz="2000" b="0" i="1">
              <a:solidFill>
                <a:schemeClr val="accent2"/>
              </a:solidFill>
            </a:endParaRP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5826125" y="1825625"/>
            <a:ext cx="3155950" cy="396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0">
                <a:solidFill>
                  <a:srgbClr val="0033CC"/>
                </a:solidFill>
              </a:rPr>
              <a:t>Collisione fra ioni pesanti</a:t>
            </a:r>
            <a:endParaRPr lang="en-US" sz="2000" b="0">
              <a:solidFill>
                <a:srgbClr val="0033CC"/>
              </a:solidFill>
            </a:endParaRP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5867400" y="2879725"/>
            <a:ext cx="2955925" cy="396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0">
                <a:solidFill>
                  <a:srgbClr val="0033CC"/>
                </a:solidFill>
              </a:rPr>
              <a:t>Esplosione di supernova</a:t>
            </a:r>
            <a:endParaRPr lang="en-US" sz="2000" b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3610302" y="381000"/>
            <a:ext cx="5419810" cy="3355430"/>
            <a:chOff x="3200400" y="3016359"/>
            <a:chExt cx="6139627" cy="3841641"/>
          </a:xfrm>
        </p:grpSpPr>
        <p:pic>
          <p:nvPicPr>
            <p:cNvPr id="22" name="Picture 2" descr="nica_eo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0400" y="3242733"/>
              <a:ext cx="6096000" cy="3615267"/>
            </a:xfrm>
            <a:prstGeom prst="rect">
              <a:avLst/>
            </a:prstGeom>
            <a:noFill/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8197462" y="3032125"/>
              <a:ext cx="1142565" cy="352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b="0" i="1" dirty="0" err="1">
                  <a:solidFill>
                    <a:srgbClr val="993366"/>
                  </a:solidFill>
                </a:rPr>
                <a:t>D.Blaschke</a:t>
              </a:r>
              <a:endParaRPr lang="en-US" sz="1400" b="0" i="1" dirty="0">
                <a:solidFill>
                  <a:srgbClr val="993366"/>
                </a:solidFill>
              </a:endParaRPr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3599261" y="3016359"/>
              <a:ext cx="4387581" cy="387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0" dirty="0" smtClean="0">
                  <a:solidFill>
                    <a:srgbClr val="000000"/>
                  </a:solidFill>
                  <a:latin typeface="Arial Narrow" pitchFamily="34" charset="0"/>
                </a:rPr>
                <a:t>The </a:t>
              </a:r>
              <a:r>
                <a:rPr lang="it-IT" b="0" dirty="0" err="1" smtClean="0">
                  <a:solidFill>
                    <a:srgbClr val="000000"/>
                  </a:solidFill>
                  <a:latin typeface="Arial Narrow" pitchFamily="34" charset="0"/>
                </a:rPr>
                <a:t>Phase</a:t>
              </a:r>
              <a:r>
                <a:rPr lang="it-IT" b="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b="0" dirty="0" err="1" smtClean="0">
                  <a:solidFill>
                    <a:srgbClr val="000000"/>
                  </a:solidFill>
                  <a:latin typeface="Arial Narrow" pitchFamily="34" charset="0"/>
                </a:rPr>
                <a:t>Diagram</a:t>
              </a:r>
              <a:r>
                <a:rPr lang="it-IT" b="0" dirty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it-IT" b="0" dirty="0" smtClean="0">
                  <a:solidFill>
                    <a:srgbClr val="000000"/>
                  </a:solidFill>
                  <a:latin typeface="Arial Narrow" pitchFamily="34" charset="0"/>
                </a:rPr>
                <a:t>of </a:t>
              </a:r>
              <a:r>
                <a:rPr lang="it-IT" b="0" dirty="0" err="1" smtClean="0">
                  <a:solidFill>
                    <a:srgbClr val="FF0000"/>
                  </a:solidFill>
                  <a:latin typeface="Arial Narrow" pitchFamily="34" charset="0"/>
                </a:rPr>
                <a:t>Strongly</a:t>
              </a:r>
              <a:r>
                <a:rPr lang="it-IT" b="0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it-IT" b="0" dirty="0" err="1" smtClean="0">
                  <a:solidFill>
                    <a:srgbClr val="FF0000"/>
                  </a:solidFill>
                  <a:latin typeface="Arial Narrow" pitchFamily="34" charset="0"/>
                </a:rPr>
                <a:t>Interacting</a:t>
              </a:r>
              <a:r>
                <a:rPr lang="it-IT" b="0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it-IT" b="0" dirty="0" err="1" smtClean="0">
                  <a:solidFill>
                    <a:srgbClr val="000000"/>
                  </a:solidFill>
                  <a:latin typeface="Arial Narrow" pitchFamily="34" charset="0"/>
                </a:rPr>
                <a:t>Matter</a:t>
              </a:r>
              <a:endParaRPr lang="it-IT" b="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8600" y="458212"/>
            <a:ext cx="3352800" cy="3046988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2400" b="0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it-IT" sz="2400" b="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it-IT" sz="2400" b="0" dirty="0" smtClean="0">
                <a:solidFill>
                  <a:srgbClr val="000000"/>
                </a:solidFill>
                <a:latin typeface="Times New Roman"/>
              </a:rPr>
            </a:br>
            <a:r>
              <a:rPr lang="it-IT" sz="2400" b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Tentative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“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Paths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”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with</a:t>
            </a:r>
            <a:endParaRPr lang="it-IT" sz="2400" b="0" dirty="0" smtClean="0">
              <a:solidFill>
                <a:srgbClr val="3333CC"/>
              </a:solidFill>
              <a:latin typeface="Times New Roman"/>
            </a:endParaRPr>
          </a:p>
          <a:p>
            <a:pPr algn="l"/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Heavy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Ion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Collisions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: </a:t>
            </a:r>
            <a:endParaRPr lang="it-IT" sz="2400" b="0" dirty="0" smtClean="0">
              <a:solidFill>
                <a:srgbClr val="3333CC"/>
              </a:solidFill>
              <a:latin typeface="Times New Roman"/>
            </a:endParaRPr>
          </a:p>
          <a:p>
            <a:pPr algn="l"/>
            <a:endParaRPr lang="it-IT" sz="2400" b="0" dirty="0">
              <a:solidFill>
                <a:srgbClr val="3333CC"/>
              </a:solidFill>
              <a:latin typeface="Times New Roman"/>
            </a:endParaRPr>
          </a:p>
          <a:p>
            <a:pPr algn="l"/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 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From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dilute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(</a:t>
            </a:r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liquid-gas</a:t>
            </a:r>
            <a:r>
              <a:rPr lang="it-IT" sz="2400" b="0" dirty="0">
                <a:solidFill>
                  <a:srgbClr val="3333CC"/>
                </a:solidFill>
                <a:latin typeface="Times New Roman"/>
              </a:rPr>
              <a:t>) </a:t>
            </a:r>
            <a:endParaRPr lang="it-IT" sz="2400" b="0" dirty="0" smtClean="0">
              <a:solidFill>
                <a:srgbClr val="3333CC"/>
              </a:solidFill>
              <a:latin typeface="Times New Roman"/>
            </a:endParaRPr>
          </a:p>
          <a:p>
            <a:pPr algn="l"/>
            <a:r>
              <a:rPr lang="it-IT" sz="2400" b="0" dirty="0" err="1">
                <a:solidFill>
                  <a:srgbClr val="3333CC"/>
                </a:solidFill>
                <a:latin typeface="Times New Roman"/>
              </a:rPr>
              <a:t>p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hase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to high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baryon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</a:t>
            </a:r>
          </a:p>
          <a:p>
            <a:pPr algn="l"/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and </a:t>
            </a:r>
            <a:r>
              <a:rPr lang="it-IT" sz="2400" b="0" dirty="0" err="1" smtClean="0">
                <a:solidFill>
                  <a:srgbClr val="3333CC"/>
                </a:solidFill>
                <a:latin typeface="Times New Roman"/>
              </a:rPr>
              <a:t>isospin</a:t>
            </a:r>
            <a:r>
              <a:rPr lang="it-IT" sz="2400" b="0" dirty="0" smtClean="0">
                <a:solidFill>
                  <a:srgbClr val="3333CC"/>
                </a:solidFill>
                <a:latin typeface="Times New Roman"/>
              </a:rPr>
              <a:t> density</a:t>
            </a:r>
          </a:p>
          <a:p>
            <a:pPr algn="l"/>
            <a:endParaRPr lang="it-IT" sz="2400" b="0" dirty="0">
              <a:solidFill>
                <a:srgbClr val="3333CC"/>
              </a:solidFill>
              <a:latin typeface="Times New Roman"/>
            </a:endParaRPr>
          </a:p>
        </p:txBody>
      </p:sp>
      <p:sp>
        <p:nvSpPr>
          <p:cNvPr id="29" name="Ovale 45"/>
          <p:cNvSpPr>
            <a:spLocks noChangeArrowheads="1"/>
          </p:cNvSpPr>
          <p:nvPr/>
        </p:nvSpPr>
        <p:spPr bwMode="auto">
          <a:xfrm>
            <a:off x="302170" y="2088932"/>
            <a:ext cx="152400" cy="1524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3199" y="344934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400" b="0" dirty="0" err="1"/>
              <a:t>a</a:t>
            </a:r>
            <a:r>
              <a:rPr lang="it-IT" sz="1400" b="0" dirty="0" err="1" smtClean="0"/>
              <a:t>symmetry</a:t>
            </a:r>
            <a:endParaRPr lang="it-IT" sz="1400" b="0" dirty="0" smtClean="0"/>
          </a:p>
          <a:p>
            <a:pPr algn="l"/>
            <a:r>
              <a:rPr lang="it-IT" sz="1400" b="0" dirty="0" err="1" smtClean="0"/>
              <a:t>axis</a:t>
            </a:r>
            <a:endParaRPr lang="it-IT" sz="1400" b="0" dirty="0"/>
          </a:p>
        </p:txBody>
      </p:sp>
      <p:grpSp>
        <p:nvGrpSpPr>
          <p:cNvPr id="4" name="Gruppo 3"/>
          <p:cNvGrpSpPr/>
          <p:nvPr/>
        </p:nvGrpSpPr>
        <p:grpSpPr>
          <a:xfrm>
            <a:off x="228600" y="4192885"/>
            <a:ext cx="8686800" cy="2431435"/>
            <a:chOff x="228600" y="4274165"/>
            <a:chExt cx="8686800" cy="2431435"/>
          </a:xfrm>
        </p:grpSpPr>
        <p:grpSp>
          <p:nvGrpSpPr>
            <p:cNvPr id="20" name="Gruppo 19"/>
            <p:cNvGrpSpPr/>
            <p:nvPr/>
          </p:nvGrpSpPr>
          <p:grpSpPr>
            <a:xfrm>
              <a:off x="228600" y="4274165"/>
              <a:ext cx="8686800" cy="2431435"/>
              <a:chOff x="457200" y="4861034"/>
              <a:chExt cx="8686800" cy="2431435"/>
            </a:xfrm>
          </p:grpSpPr>
          <p:sp>
            <p:nvSpPr>
              <p:cNvPr id="869403" name="Oval 27"/>
              <p:cNvSpPr>
                <a:spLocks noChangeArrowheads="1"/>
              </p:cNvSpPr>
              <p:nvPr/>
            </p:nvSpPr>
            <p:spPr bwMode="auto">
              <a:xfrm>
                <a:off x="5601695" y="6454269"/>
                <a:ext cx="1800225" cy="481013"/>
              </a:xfrm>
              <a:prstGeom prst="ellipse">
                <a:avLst/>
              </a:prstGeom>
              <a:solidFill>
                <a:srgbClr val="FF6600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69402" name="Oval 26"/>
              <p:cNvSpPr>
                <a:spLocks noChangeArrowheads="1"/>
              </p:cNvSpPr>
              <p:nvPr/>
            </p:nvSpPr>
            <p:spPr bwMode="auto">
              <a:xfrm>
                <a:off x="3105477" y="6506656"/>
                <a:ext cx="1800225" cy="481013"/>
              </a:xfrm>
              <a:prstGeom prst="ellipse">
                <a:avLst/>
              </a:prstGeom>
              <a:solidFill>
                <a:srgbClr val="3366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69382" name="Text Box 6"/>
              <p:cNvSpPr txBox="1">
                <a:spLocks noChangeArrowheads="1"/>
              </p:cNvSpPr>
              <p:nvPr/>
            </p:nvSpPr>
            <p:spPr bwMode="auto">
              <a:xfrm>
                <a:off x="1510864" y="4861034"/>
                <a:ext cx="7633136" cy="2431435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it-IT" sz="2400" dirty="0" smtClean="0">
                    <a:solidFill>
                      <a:srgbClr val="FF3300"/>
                    </a:solidFill>
                  </a:rPr>
                  <a:t>   Treatment </a:t>
                </a:r>
                <a:r>
                  <a:rPr lang="it-IT" sz="2400" dirty="0" err="1">
                    <a:solidFill>
                      <a:srgbClr val="FF3300"/>
                    </a:solidFill>
                  </a:rPr>
                  <a:t>of</a:t>
                </a:r>
                <a:r>
                  <a:rPr lang="it-IT" sz="2400" dirty="0">
                    <a:solidFill>
                      <a:srgbClr val="FF3300"/>
                    </a:solidFill>
                  </a:rPr>
                  <a:t> </a:t>
                </a:r>
                <a:r>
                  <a:rPr lang="it-IT" sz="2400" dirty="0" err="1">
                    <a:solidFill>
                      <a:srgbClr val="FF3300"/>
                    </a:solidFill>
                  </a:rPr>
                  <a:t>many-body</a:t>
                </a:r>
                <a:r>
                  <a:rPr lang="it-IT" sz="2400" dirty="0">
                    <a:solidFill>
                      <a:srgbClr val="FF3300"/>
                    </a:solidFill>
                  </a:rPr>
                  <a:t> </a:t>
                </a:r>
                <a:r>
                  <a:rPr lang="it-IT" sz="2400" dirty="0" err="1">
                    <a:solidFill>
                      <a:srgbClr val="FF3300"/>
                    </a:solidFill>
                  </a:rPr>
                  <a:t>dynamics</a:t>
                </a:r>
                <a:r>
                  <a:rPr lang="it-IT" sz="2400" dirty="0">
                    <a:solidFill>
                      <a:srgbClr val="FF3300"/>
                    </a:solidFill>
                  </a:rPr>
                  <a:t>  </a:t>
                </a:r>
              </a:p>
              <a:p>
                <a:r>
                  <a:rPr lang="it-IT" sz="2800" dirty="0" err="1" smtClean="0">
                    <a:solidFill>
                      <a:srgbClr val="FF3300"/>
                    </a:solidFill>
                  </a:rPr>
                  <a:t>Kinetic</a:t>
                </a:r>
                <a:r>
                  <a:rPr lang="it-IT" sz="2800" dirty="0" smtClean="0">
                    <a:solidFill>
                      <a:srgbClr val="FF3300"/>
                    </a:solidFill>
                  </a:rPr>
                  <a:t> </a:t>
                </a:r>
                <a:r>
                  <a:rPr lang="it-IT" sz="2800" dirty="0" err="1" smtClean="0">
                    <a:solidFill>
                      <a:srgbClr val="FF3300"/>
                    </a:solidFill>
                  </a:rPr>
                  <a:t>theories</a:t>
                </a:r>
                <a:r>
                  <a:rPr lang="it-IT" sz="2400" dirty="0" smtClean="0">
                    <a:solidFill>
                      <a:srgbClr val="FF3300"/>
                    </a:solidFill>
                  </a:rPr>
                  <a:t>                   </a:t>
                </a:r>
                <a:r>
                  <a:rPr lang="it-IT" sz="3200" dirty="0">
                    <a:solidFill>
                      <a:srgbClr val="FF3300"/>
                    </a:solidFill>
                  </a:rPr>
                  <a:t>EOS </a:t>
                </a:r>
                <a:r>
                  <a:rPr lang="it-IT" sz="3200" dirty="0" smtClean="0">
                    <a:solidFill>
                      <a:srgbClr val="FF3300"/>
                    </a:solidFill>
                  </a:rPr>
                  <a:t>         </a:t>
                </a:r>
                <a:r>
                  <a:rPr lang="it-IT" sz="2400" dirty="0" err="1" smtClean="0">
                    <a:solidFill>
                      <a:srgbClr val="008080"/>
                    </a:solidFill>
                  </a:rPr>
                  <a:t>Phenomenology</a:t>
                </a:r>
                <a:r>
                  <a:rPr lang="it-IT" sz="2400" dirty="0" smtClean="0">
                    <a:solidFill>
                      <a:srgbClr val="008080"/>
                    </a:solidFill>
                  </a:rPr>
                  <a:t> </a:t>
                </a:r>
                <a:r>
                  <a:rPr lang="it-IT" sz="2400" dirty="0">
                    <a:solidFill>
                      <a:srgbClr val="008080"/>
                    </a:solidFill>
                  </a:rPr>
                  <a:t>of </a:t>
                </a:r>
                <a:r>
                  <a:rPr lang="it-IT" sz="2400" dirty="0" err="1">
                    <a:solidFill>
                      <a:srgbClr val="008080"/>
                    </a:solidFill>
                  </a:rPr>
                  <a:t>Heavy</a:t>
                </a:r>
                <a:r>
                  <a:rPr lang="it-IT" sz="2400" dirty="0">
                    <a:solidFill>
                      <a:srgbClr val="008080"/>
                    </a:solidFill>
                  </a:rPr>
                  <a:t> </a:t>
                </a:r>
                <a:r>
                  <a:rPr lang="it-IT" sz="2400" dirty="0" err="1">
                    <a:solidFill>
                      <a:srgbClr val="008080"/>
                    </a:solidFill>
                  </a:rPr>
                  <a:t>Ion</a:t>
                </a:r>
                <a:r>
                  <a:rPr lang="it-IT" sz="2400" dirty="0">
                    <a:solidFill>
                      <a:srgbClr val="008080"/>
                    </a:solidFill>
                  </a:rPr>
                  <a:t> </a:t>
                </a:r>
                <a:r>
                  <a:rPr lang="it-IT" sz="2400" dirty="0" err="1" smtClean="0">
                    <a:solidFill>
                      <a:srgbClr val="008080"/>
                    </a:solidFill>
                  </a:rPr>
                  <a:t>Collisions</a:t>
                </a:r>
                <a:endParaRPr lang="it-IT" sz="2400" dirty="0" smtClean="0">
                  <a:solidFill>
                    <a:srgbClr val="008080"/>
                  </a:solidFill>
                </a:endParaRPr>
              </a:p>
              <a:p>
                <a:endParaRPr lang="it-IT" sz="2400" dirty="0" smtClean="0">
                  <a:solidFill>
                    <a:srgbClr val="008080"/>
                  </a:solidFill>
                </a:endParaRPr>
              </a:p>
              <a:p>
                <a:r>
                  <a:rPr lang="it-IT" sz="2400" dirty="0" err="1" smtClean="0">
                    <a:solidFill>
                      <a:srgbClr val="FFFFFF"/>
                    </a:solidFill>
                  </a:rPr>
                  <a:t>low</a:t>
                </a:r>
                <a:r>
                  <a:rPr lang="it-IT" sz="2400" dirty="0" smtClean="0">
                    <a:solidFill>
                      <a:srgbClr val="FFFFFF"/>
                    </a:solidFill>
                  </a:rPr>
                  <a:t> ρ, T                   high ρ, T </a:t>
                </a:r>
              </a:p>
              <a:p>
                <a:endParaRPr lang="en-US" sz="2400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869383" name="AutoShape 7"/>
              <p:cNvSpPr>
                <a:spLocks noChangeArrowheads="1"/>
              </p:cNvSpPr>
              <p:nvPr/>
            </p:nvSpPr>
            <p:spPr bwMode="auto">
              <a:xfrm>
                <a:off x="457200" y="6002149"/>
                <a:ext cx="838200" cy="152400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69399" name="AutoShape 23"/>
              <p:cNvSpPr>
                <a:spLocks noChangeArrowheads="1"/>
              </p:cNvSpPr>
              <p:nvPr/>
            </p:nvSpPr>
            <p:spPr bwMode="auto">
              <a:xfrm>
                <a:off x="5715000" y="5440809"/>
                <a:ext cx="792162" cy="215900"/>
              </a:xfrm>
              <a:prstGeom prst="leftRightArrow">
                <a:avLst>
                  <a:gd name="adj1" fmla="val 50000"/>
                  <a:gd name="adj2" fmla="val 73382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69400" name="Line 24"/>
              <p:cNvSpPr>
                <a:spLocks noChangeShapeType="1"/>
              </p:cNvSpPr>
              <p:nvPr/>
            </p:nvSpPr>
            <p:spPr bwMode="auto">
              <a:xfrm>
                <a:off x="3016250" y="6383149"/>
                <a:ext cx="4756150" cy="0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69401" name="Text Box 25"/>
              <p:cNvSpPr txBox="1">
                <a:spLocks noChangeArrowheads="1"/>
              </p:cNvSpPr>
              <p:nvPr/>
            </p:nvSpPr>
            <p:spPr bwMode="auto">
              <a:xfrm>
                <a:off x="8001000" y="6087556"/>
                <a:ext cx="954087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800" dirty="0" err="1">
                    <a:solidFill>
                      <a:srgbClr val="008080"/>
                    </a:solidFill>
                  </a:rPr>
                  <a:t>E</a:t>
                </a:r>
                <a:r>
                  <a:rPr lang="it-IT" sz="2800" baseline="-25000" dirty="0" err="1">
                    <a:solidFill>
                      <a:srgbClr val="008080"/>
                    </a:solidFill>
                  </a:rPr>
                  <a:t>beam</a:t>
                </a:r>
                <a:r>
                  <a:rPr lang="it-IT" sz="2800" dirty="0">
                    <a:solidFill>
                      <a:srgbClr val="008080"/>
                    </a:solidFill>
                  </a:rPr>
                  <a:t> </a:t>
                </a:r>
                <a:endParaRPr lang="en-US" sz="2800" dirty="0">
                  <a:solidFill>
                    <a:srgbClr val="008080"/>
                  </a:solidFill>
                </a:endParaRPr>
              </a:p>
            </p:txBody>
          </p:sp>
        </p:grpSp>
        <p:sp>
          <p:nvSpPr>
            <p:cNvPr id="27" name="Ovale 45"/>
            <p:cNvSpPr>
              <a:spLocks noChangeArrowheads="1"/>
            </p:cNvSpPr>
            <p:nvPr/>
          </p:nvSpPr>
          <p:spPr bwMode="auto">
            <a:xfrm>
              <a:off x="2209800" y="5298440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it-IT" dirty="0">
                <a:solidFill>
                  <a:srgbClr val="008000"/>
                </a:solidFill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3130969" y="5554246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8080"/>
                  </a:solidFill>
                </a:rPr>
                <a:t>~ 0.05 </a:t>
              </a:r>
              <a:r>
                <a:rPr lang="it-IT" dirty="0" err="1" smtClean="0">
                  <a:solidFill>
                    <a:srgbClr val="008080"/>
                  </a:solidFill>
                </a:rPr>
                <a:t>GeV</a:t>
              </a:r>
              <a:r>
                <a:rPr lang="it-IT" dirty="0" smtClean="0">
                  <a:solidFill>
                    <a:srgbClr val="008080"/>
                  </a:solidFill>
                </a:rPr>
                <a:t>/A</a:t>
              </a:r>
              <a:endParaRPr lang="it-IT" dirty="0">
                <a:solidFill>
                  <a:srgbClr val="00808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544819" y="5549166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8080"/>
                  </a:solidFill>
                </a:rPr>
                <a:t>~ 0.5-2 </a:t>
              </a:r>
              <a:r>
                <a:rPr lang="it-IT" dirty="0" err="1" smtClean="0">
                  <a:solidFill>
                    <a:srgbClr val="008080"/>
                  </a:solidFill>
                </a:rPr>
                <a:t>GeV</a:t>
              </a:r>
              <a:r>
                <a:rPr lang="it-IT" dirty="0" smtClean="0">
                  <a:solidFill>
                    <a:srgbClr val="008080"/>
                  </a:solidFill>
                </a:rPr>
                <a:t>/A</a:t>
              </a:r>
              <a:endParaRPr lang="it-IT" dirty="0">
                <a:solidFill>
                  <a:srgbClr val="008080"/>
                </a:solidFill>
              </a:endParaRPr>
            </a:p>
          </p:txBody>
        </p:sp>
      </p:grpSp>
      <p:pic>
        <p:nvPicPr>
          <p:cNvPr id="30" name="Picture 6" descr="Atomic nucleus - Wikipedia">
            <a:extLst>
              <a:ext uri="{FF2B5EF4-FFF2-40B4-BE49-F238E27FC236}">
                <a16:creationId xmlns="" xmlns:a16="http://schemas.microsoft.com/office/drawing/2014/main" id="{09413BEE-E8E9-CF54-88C4-925068FC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14" y="3100814"/>
            <a:ext cx="480586" cy="4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47D5CB66-0FC8-F43D-CF14-59528A59E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95" r="21636"/>
          <a:stretch/>
        </p:blipFill>
        <p:spPr>
          <a:xfrm>
            <a:off x="6324600" y="3332676"/>
            <a:ext cx="591247" cy="553524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6358363" y="626341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it-IT" dirty="0" smtClean="0">
                <a:solidFill>
                  <a:srgbClr val="FF0000"/>
                </a:solidFill>
              </a:rPr>
              <a:t> ~ 1.5-2 </a:t>
            </a:r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it-IT" baseline="-25000" dirty="0" smtClean="0">
                <a:solidFill>
                  <a:srgbClr val="FF0000"/>
                </a:solidFill>
              </a:rPr>
              <a:t>0</a:t>
            </a:r>
            <a:endParaRPr lang="it-IT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imation_maria5n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27125"/>
            <a:ext cx="41767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885316" y="142875"/>
            <a:ext cx="2585964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chemeClr val="accent2"/>
                </a:solidFill>
              </a:rPr>
              <a:t>M</a:t>
            </a:r>
            <a:r>
              <a:rPr lang="en-US" sz="2000" b="0" dirty="0" smtClean="0">
                <a:solidFill>
                  <a:schemeClr val="accent2"/>
                </a:solidFill>
                <a:latin typeface="Times New Roman" pitchFamily="18" charset="0"/>
              </a:rPr>
              <a:t>ean-field calculations</a:t>
            </a:r>
            <a:endParaRPr lang="en-US" sz="20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143000"/>
            <a:ext cx="4114800" cy="5486400"/>
            <a:chOff x="2592" y="432"/>
            <a:chExt cx="2592" cy="3456"/>
          </a:xfrm>
        </p:grpSpPr>
        <p:pic>
          <p:nvPicPr>
            <p:cNvPr id="20492" name="Picture 5" descr="iso6"/>
            <p:cNvPicPr>
              <a:picLocks noChangeAspect="1" noChangeArrowheads="1"/>
            </p:cNvPicPr>
            <p:nvPr/>
          </p:nvPicPr>
          <p:blipFill>
            <a:blip r:embed="rId4" cstate="print"/>
            <a:srcRect l="4764" t="23564" r="28586" b="3366"/>
            <a:stretch>
              <a:fillRect/>
            </a:stretch>
          </p:blipFill>
          <p:spPr bwMode="auto">
            <a:xfrm>
              <a:off x="2784" y="468"/>
              <a:ext cx="2304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3" name="Line 6"/>
            <p:cNvSpPr>
              <a:spLocks noChangeShapeType="1"/>
            </p:cNvSpPr>
            <p:nvPr/>
          </p:nvSpPr>
          <p:spPr bwMode="auto">
            <a:xfrm>
              <a:off x="2592" y="432"/>
              <a:ext cx="0" cy="3216"/>
            </a:xfrm>
            <a:prstGeom prst="line">
              <a:avLst/>
            </a:prstGeom>
            <a:noFill/>
            <a:ln w="5080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4" name="Line 7"/>
            <p:cNvSpPr>
              <a:spLocks noChangeShapeType="1"/>
            </p:cNvSpPr>
            <p:nvPr/>
          </p:nvSpPr>
          <p:spPr bwMode="auto">
            <a:xfrm>
              <a:off x="5184" y="432"/>
              <a:ext cx="0" cy="3264"/>
            </a:xfrm>
            <a:prstGeom prst="line">
              <a:avLst/>
            </a:prstGeom>
            <a:noFill/>
            <a:ln w="5080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7010400" y="1066800"/>
            <a:ext cx="0" cy="518160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5462588" y="700088"/>
            <a:ext cx="1166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charset="0"/>
              </a:rPr>
              <a:t>b = 4 fm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7391400" y="700088"/>
            <a:ext cx="1166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Tahoma" charset="0"/>
              </a:rPr>
              <a:t>b = 6 fm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5029200" y="6400800"/>
            <a:ext cx="3317875" cy="376238"/>
          </a:xfrm>
          <a:prstGeom prst="rect">
            <a:avLst/>
          </a:prstGeom>
          <a:solidFill>
            <a:srgbClr val="FEE8F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latin typeface="Times New Roman" pitchFamily="18" charset="0"/>
              </a:rPr>
              <a:t>Sn124 + Sn124, E/A = 50 MeV/A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1359529" y="5172075"/>
            <a:ext cx="1806905" cy="369332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0">
                <a:latin typeface="Times New Roman" pitchFamily="18" charset="0"/>
              </a:rPr>
              <a:t>Central collisions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949325" y="6024563"/>
            <a:ext cx="2632075" cy="376237"/>
          </a:xfrm>
          <a:prstGeom prst="rect">
            <a:avLst/>
          </a:prstGeom>
          <a:solidFill>
            <a:srgbClr val="FEE8F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latin typeface="Times New Roman" pitchFamily="18" charset="0"/>
              </a:rPr>
              <a:t>Ni + Au, E/A = 45 MeV/A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869950" y="547688"/>
            <a:ext cx="4006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0">
                <a:solidFill>
                  <a:schemeClr val="accent2"/>
                </a:solidFill>
                <a:latin typeface="Times New Roman" pitchFamily="18" charset="0"/>
              </a:rPr>
              <a:t>(fluctuations projected on ordinary space)</a:t>
            </a:r>
          </a:p>
        </p:txBody>
      </p:sp>
    </p:spTree>
    <p:extLst>
      <p:ext uri="{BB962C8B-B14F-4D97-AF65-F5344CB8AC3E}">
        <p14:creationId xmlns:p14="http://schemas.microsoft.com/office/powerpoint/2010/main" val="29908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500" r="5000" b="25855"/>
          <a:stretch/>
        </p:blipFill>
        <p:spPr>
          <a:xfrm>
            <a:off x="152400" y="838200"/>
            <a:ext cx="7467600" cy="35120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93568" y="2209800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baseline="30000" dirty="0" smtClean="0">
                <a:solidFill>
                  <a:srgbClr val="002060"/>
                </a:solidFill>
              </a:rPr>
              <a:t>124</a:t>
            </a:r>
            <a:r>
              <a:rPr lang="it-IT" b="0" dirty="0" smtClean="0">
                <a:solidFill>
                  <a:srgbClr val="002060"/>
                </a:solidFill>
              </a:rPr>
              <a:t>Sn + </a:t>
            </a:r>
            <a:r>
              <a:rPr lang="it-IT" b="0" baseline="30000" dirty="0" smtClean="0">
                <a:solidFill>
                  <a:srgbClr val="002060"/>
                </a:solidFill>
              </a:rPr>
              <a:t>124</a:t>
            </a:r>
            <a:r>
              <a:rPr lang="it-IT" b="0" dirty="0" smtClean="0">
                <a:solidFill>
                  <a:srgbClr val="002060"/>
                </a:solidFill>
              </a:rPr>
              <a:t>Sn, </a:t>
            </a:r>
          </a:p>
          <a:p>
            <a:pPr algn="l"/>
            <a:r>
              <a:rPr lang="it-IT" b="0" dirty="0" smtClean="0">
                <a:solidFill>
                  <a:srgbClr val="002060"/>
                </a:solidFill>
              </a:rPr>
              <a:t>0.8 </a:t>
            </a:r>
            <a:r>
              <a:rPr lang="it-IT" b="0" dirty="0" err="1">
                <a:solidFill>
                  <a:srgbClr val="002060"/>
                </a:solidFill>
              </a:rPr>
              <a:t>G</a:t>
            </a:r>
            <a:r>
              <a:rPr lang="it-IT" b="0" dirty="0" err="1" smtClean="0">
                <a:solidFill>
                  <a:srgbClr val="002060"/>
                </a:solidFill>
              </a:rPr>
              <a:t>eV</a:t>
            </a:r>
            <a:r>
              <a:rPr lang="it-IT" b="0" dirty="0" smtClean="0">
                <a:solidFill>
                  <a:srgbClr val="002060"/>
                </a:solidFill>
              </a:rPr>
              <a:t>/A, b=5 fm</a:t>
            </a:r>
            <a:endParaRPr lang="it-IT" b="0" dirty="0">
              <a:solidFill>
                <a:srgbClr val="002060"/>
              </a:solidFill>
            </a:endParaRPr>
          </a:p>
        </p:txBody>
      </p:sp>
      <p:sp>
        <p:nvSpPr>
          <p:cNvPr id="4" name="CasellaDiTesto 11"/>
          <p:cNvSpPr txBox="1">
            <a:spLocks noChangeArrowheads="1"/>
          </p:cNvSpPr>
          <p:nvPr/>
        </p:nvSpPr>
        <p:spPr bwMode="auto">
          <a:xfrm>
            <a:off x="533400" y="238780"/>
            <a:ext cx="5702202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err="1" smtClean="0">
                <a:solidFill>
                  <a:srgbClr val="FFFFFF"/>
                </a:solidFill>
              </a:rPr>
              <a:t>Heavy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Ion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Collisions</a:t>
            </a:r>
            <a:r>
              <a:rPr lang="it-IT" sz="2800" b="0" dirty="0" smtClean="0">
                <a:solidFill>
                  <a:srgbClr val="FFFFFF"/>
                </a:solidFill>
              </a:rPr>
              <a:t>: </a:t>
            </a:r>
            <a:r>
              <a:rPr lang="it-IT" sz="2800" b="0" dirty="0" err="1" smtClean="0">
                <a:solidFill>
                  <a:srgbClr val="FFFFFF"/>
                </a:solidFill>
              </a:rPr>
              <a:t>collective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flows</a:t>
            </a:r>
            <a:endParaRPr lang="it-IT" sz="2800" b="0" i="1" dirty="0">
              <a:solidFill>
                <a:srgbClr val="FFFFFF"/>
              </a:solidFill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3927475" y="5181600"/>
          <a:ext cx="19843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1473120" imgH="533160" progId="Equation.3">
                  <p:embed/>
                </p:oleObj>
              </mc:Choice>
              <mc:Fallback>
                <p:oleObj name="Equation" r:id="rId4" imgW="14731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5181600"/>
                        <a:ext cx="198437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96850" y="5262344"/>
            <a:ext cx="2286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6213474" y="4953000"/>
            <a:ext cx="1863726" cy="738188"/>
            <a:chOff x="4035425" y="6048156"/>
            <a:chExt cx="1863726" cy="738188"/>
          </a:xfrm>
        </p:grpSpPr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038600" y="6048156"/>
              <a:ext cx="1860551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it-IT" sz="1400" b="0" dirty="0">
                  <a:ea typeface="宋体" charset="-122"/>
                </a:rPr>
                <a:t>       </a:t>
              </a:r>
              <a:r>
                <a:rPr lang="it-IT" altLang="zh-CN" sz="1400" b="0" dirty="0" smtClean="0">
                  <a:solidFill>
                    <a:srgbClr val="CC0066"/>
                  </a:solidFill>
                  <a:ea typeface="宋体" charset="-122"/>
                </a:rPr>
                <a:t>=  </a:t>
              </a:r>
              <a:r>
                <a:rPr lang="it-IT" altLang="zh-CN" sz="1400" b="0" dirty="0">
                  <a:solidFill>
                    <a:srgbClr val="CC0066"/>
                  </a:solidFill>
                  <a:latin typeface="Symbol" pitchFamily="18" charset="2"/>
                  <a:ea typeface="宋体" charset="-122"/>
                </a:rPr>
                <a:t>-</a:t>
              </a:r>
              <a:r>
                <a:rPr lang="it-IT" altLang="zh-CN" sz="1400" b="0" dirty="0">
                  <a:solidFill>
                    <a:srgbClr val="CC0066"/>
                  </a:solidFill>
                  <a:ea typeface="宋体" charset="-122"/>
                </a:rPr>
                <a:t> 1   full out</a:t>
              </a:r>
            </a:p>
            <a:p>
              <a:r>
                <a:rPr lang="it-IT" altLang="zh-CN" sz="1400" b="0" dirty="0">
                  <a:solidFill>
                    <a:srgbClr val="CC0066"/>
                  </a:solidFill>
                  <a:ea typeface="宋体" charset="-122"/>
                </a:rPr>
                <a:t>V</a:t>
              </a:r>
              <a:r>
                <a:rPr lang="it-IT" altLang="zh-CN" sz="1400" b="0" baseline="-25000" dirty="0">
                  <a:solidFill>
                    <a:srgbClr val="CC0066"/>
                  </a:solidFill>
                  <a:ea typeface="宋体" charset="-122"/>
                </a:rPr>
                <a:t>2     </a:t>
              </a:r>
              <a:r>
                <a:rPr lang="it-IT" altLang="zh-CN" sz="1400" b="0" dirty="0" smtClean="0">
                  <a:solidFill>
                    <a:srgbClr val="CC0066"/>
                  </a:solidFill>
                  <a:ea typeface="宋体" charset="-122"/>
                </a:rPr>
                <a:t>   =    </a:t>
              </a:r>
              <a:r>
                <a:rPr lang="it-IT" altLang="zh-CN" sz="1400" b="0" dirty="0">
                  <a:solidFill>
                    <a:srgbClr val="CC0066"/>
                  </a:solidFill>
                  <a:ea typeface="宋体" charset="-122"/>
                </a:rPr>
                <a:t>0   </a:t>
              </a:r>
              <a:r>
                <a:rPr lang="it-IT" altLang="zh-CN" sz="1400" b="0" dirty="0" err="1">
                  <a:solidFill>
                    <a:srgbClr val="CC0066"/>
                  </a:solidFill>
                  <a:ea typeface="宋体" charset="-122"/>
                </a:rPr>
                <a:t>spherical</a:t>
              </a:r>
              <a:endParaRPr lang="it-IT" altLang="zh-CN" sz="1400" b="0" dirty="0">
                <a:solidFill>
                  <a:srgbClr val="CC0066"/>
                </a:solidFill>
                <a:ea typeface="宋体" charset="-122"/>
              </a:endParaRPr>
            </a:p>
            <a:p>
              <a:r>
                <a:rPr lang="it-IT" altLang="zh-CN" sz="1400" b="0" dirty="0">
                  <a:solidFill>
                    <a:srgbClr val="CC0066"/>
                  </a:solidFill>
                  <a:ea typeface="宋体" charset="-122"/>
                </a:rPr>
                <a:t>   </a:t>
              </a:r>
              <a:r>
                <a:rPr lang="it-IT" altLang="zh-CN" sz="1400" b="0" baseline="-25000" dirty="0">
                  <a:solidFill>
                    <a:srgbClr val="CC0066"/>
                  </a:solidFill>
                  <a:ea typeface="宋体" charset="-122"/>
                </a:rPr>
                <a:t>  </a:t>
              </a:r>
              <a:r>
                <a:rPr lang="it-IT" altLang="zh-CN" sz="1400" b="0" baseline="-25000" dirty="0" smtClean="0">
                  <a:solidFill>
                    <a:srgbClr val="CC0066"/>
                  </a:solidFill>
                  <a:ea typeface="宋体" charset="-122"/>
                </a:rPr>
                <a:t> </a:t>
              </a:r>
              <a:r>
                <a:rPr lang="it-IT" altLang="zh-CN" sz="1400" b="0" dirty="0">
                  <a:solidFill>
                    <a:srgbClr val="CC0066"/>
                  </a:solidFill>
                  <a:ea typeface="宋体" charset="-122"/>
                </a:rPr>
                <a:t>=  + 1   full in</a:t>
              </a:r>
            </a:p>
          </p:txBody>
        </p:sp>
        <p:sp>
          <p:nvSpPr>
            <p:cNvPr id="17" name="AutoShape 23"/>
            <p:cNvSpPr>
              <a:spLocks/>
            </p:cNvSpPr>
            <p:nvPr/>
          </p:nvSpPr>
          <p:spPr bwMode="auto">
            <a:xfrm>
              <a:off x="4035425" y="6086256"/>
              <a:ext cx="155575" cy="665163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" name="Picture 34" descr="squeeze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76200" y="4725769"/>
            <a:ext cx="3168650" cy="20605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97250" y="4572000"/>
            <a:ext cx="23695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altLang="zh-CN" b="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y = </a:t>
            </a:r>
            <a:r>
              <a:rPr lang="it-IT" altLang="zh-CN" b="0" dirty="0" err="1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rapidity</a:t>
            </a:r>
            <a:r>
              <a:rPr lang="it-IT" altLang="zh-CN" b="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altLang="zh-CN" b="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= </a:t>
            </a:r>
            <a:r>
              <a:rPr lang="it-IT" altLang="zh-CN" b="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v</a:t>
            </a:r>
            <a:r>
              <a:rPr lang="it-IT" altLang="zh-CN" b="0" baseline="-25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parallel</a:t>
            </a:r>
            <a:r>
              <a:rPr lang="it-IT" altLang="zh-CN" b="0" baseline="-2500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altLang="zh-CN" b="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/</a:t>
            </a:r>
            <a:r>
              <a:rPr lang="it-IT" altLang="zh-CN" b="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v</a:t>
            </a:r>
            <a:r>
              <a:rPr lang="it-IT" altLang="zh-CN" b="0" baseline="-25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beam</a:t>
            </a:r>
            <a:endParaRPr lang="it-IT" altLang="zh-CN" b="0" baseline="-25000" dirty="0" smtClean="0">
              <a:solidFill>
                <a:srgbClr val="002060"/>
              </a:solidFill>
              <a:latin typeface="Times New Roman" pitchFamily="18" charset="0"/>
              <a:ea typeface="宋体" charset="-122"/>
            </a:endParaRPr>
          </a:p>
          <a:p>
            <a:pPr algn="l"/>
            <a:r>
              <a:rPr lang="it-IT" altLang="zh-CN" b="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p</a:t>
            </a:r>
            <a:r>
              <a:rPr lang="it-IT" altLang="zh-CN" b="0" baseline="-25000" dirty="0" err="1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t</a:t>
            </a:r>
            <a:r>
              <a:rPr lang="it-IT" altLang="zh-CN" b="0" dirty="0" smtClean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altLang="zh-CN" b="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= </a:t>
            </a:r>
            <a:r>
              <a:rPr lang="it-IT" altLang="zh-CN" b="0" dirty="0" err="1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transverse</a:t>
            </a:r>
            <a:r>
              <a:rPr lang="it-IT" altLang="zh-CN" b="0" dirty="0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lang="it-IT" altLang="zh-CN" b="0" dirty="0" err="1">
                <a:solidFill>
                  <a:srgbClr val="002060"/>
                </a:solidFill>
                <a:latin typeface="Times New Roman" pitchFamily="18" charset="0"/>
                <a:ea typeface="宋体" charset="-122"/>
              </a:rPr>
              <a:t>momentum</a:t>
            </a:r>
            <a:endParaRPr lang="it-IT" altLang="zh-CN" b="0" dirty="0">
              <a:solidFill>
                <a:srgbClr val="00206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81677" y="4890337"/>
            <a:ext cx="1164101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it-IT" dirty="0" smtClean="0">
                <a:solidFill>
                  <a:srgbClr val="FF0000"/>
                </a:solidFill>
              </a:rPr>
              <a:t> ~ 1.5-3 </a:t>
            </a:r>
            <a:r>
              <a:rPr lang="el-GR" dirty="0" smtClean="0">
                <a:solidFill>
                  <a:srgbClr val="FF0000"/>
                </a:solidFill>
              </a:rPr>
              <a:t>ρ</a:t>
            </a:r>
            <a:r>
              <a:rPr lang="it-IT" baseline="-25000" dirty="0" smtClean="0">
                <a:solidFill>
                  <a:srgbClr val="FF0000"/>
                </a:solidFill>
              </a:rPr>
              <a:t>0</a:t>
            </a:r>
            <a:endParaRPr lang="it-IT" baseline="-25000" dirty="0">
              <a:solidFill>
                <a:srgbClr val="FF0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1797050" y="5262344"/>
            <a:ext cx="457200" cy="2286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Freccia a destra 12"/>
          <p:cNvSpPr/>
          <p:nvPr/>
        </p:nvSpPr>
        <p:spPr bwMode="auto">
          <a:xfrm>
            <a:off x="3407410" y="5434958"/>
            <a:ext cx="430938" cy="188813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128725" y="5719544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err="1" smtClean="0">
                <a:solidFill>
                  <a:srgbClr val="002060"/>
                </a:solidFill>
              </a:rPr>
              <a:t>projectile</a:t>
            </a:r>
            <a:endParaRPr lang="it-IT" b="0" i="1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4050" y="5109944"/>
            <a:ext cx="669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smtClean="0">
                <a:solidFill>
                  <a:srgbClr val="002060"/>
                </a:solidFill>
              </a:rPr>
              <a:t>target</a:t>
            </a:r>
            <a:endParaRPr lang="it-IT" b="0" i="1">
              <a:solidFill>
                <a:srgbClr val="00206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572000" y="5903893"/>
            <a:ext cx="3528530" cy="95410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altLang="zh-CN" sz="2000" b="0" dirty="0" smtClean="0">
                <a:solidFill>
                  <a:srgbClr val="CC0066"/>
                </a:solidFill>
                <a:latin typeface="+mj-lt"/>
                <a:ea typeface="宋体" charset="-122"/>
              </a:rPr>
              <a:t>Out-of-</a:t>
            </a:r>
            <a:r>
              <a:rPr lang="it-IT" altLang="zh-CN" sz="2000" b="0" dirty="0" err="1" smtClean="0">
                <a:solidFill>
                  <a:srgbClr val="CC0066"/>
                </a:solidFill>
                <a:latin typeface="+mj-lt"/>
                <a:ea typeface="宋体" charset="-122"/>
              </a:rPr>
              <a:t>plane</a:t>
            </a:r>
            <a:r>
              <a:rPr lang="it-IT" altLang="zh-CN" sz="2000" b="0" dirty="0" smtClean="0">
                <a:solidFill>
                  <a:srgbClr val="CC0066"/>
                </a:solidFill>
                <a:latin typeface="+mj-lt"/>
                <a:ea typeface="宋体" charset="-122"/>
              </a:rPr>
              <a:t> </a:t>
            </a:r>
            <a:r>
              <a:rPr lang="it-IT" altLang="zh-CN" sz="2000" b="0" dirty="0">
                <a:solidFill>
                  <a:srgbClr val="CC0066"/>
                </a:solidFill>
                <a:latin typeface="+mj-lt"/>
                <a:ea typeface="宋体" charset="-122"/>
              </a:rPr>
              <a:t>(</a:t>
            </a:r>
            <a:r>
              <a:rPr lang="it-IT" altLang="zh-CN" sz="2000" b="0" dirty="0" err="1">
                <a:solidFill>
                  <a:srgbClr val="CC0066"/>
                </a:solidFill>
                <a:latin typeface="+mj-lt"/>
                <a:ea typeface="宋体" charset="-122"/>
              </a:rPr>
              <a:t>elliptic</a:t>
            </a:r>
            <a:r>
              <a:rPr lang="it-IT" altLang="zh-CN" sz="2000" b="0" dirty="0" smtClean="0">
                <a:solidFill>
                  <a:srgbClr val="CC0066"/>
                </a:solidFill>
                <a:latin typeface="+mj-lt"/>
                <a:ea typeface="宋体" charset="-122"/>
              </a:rPr>
              <a:t>) flow:  </a:t>
            </a:r>
          </a:p>
          <a:p>
            <a:r>
              <a:rPr lang="it-IT" altLang="zh-CN" sz="1800" b="0" i="1" dirty="0" err="1" smtClean="0">
                <a:solidFill>
                  <a:srgbClr val="CC0066"/>
                </a:solidFill>
                <a:latin typeface="+mj-lt"/>
                <a:ea typeface="宋体" charset="-122"/>
              </a:rPr>
              <a:t>anisotropy</a:t>
            </a:r>
            <a:r>
              <a:rPr lang="it-IT" altLang="zh-CN" sz="1800" b="0" i="1" dirty="0" smtClean="0">
                <a:solidFill>
                  <a:srgbClr val="CC0066"/>
                </a:solidFill>
                <a:latin typeface="+mj-lt"/>
                <a:ea typeface="宋体" charset="-122"/>
              </a:rPr>
              <a:t> in </a:t>
            </a:r>
            <a:r>
              <a:rPr lang="it-IT" altLang="zh-CN" sz="1800" b="0" i="1" dirty="0" err="1" smtClean="0">
                <a:solidFill>
                  <a:srgbClr val="CC0066"/>
                </a:solidFill>
                <a:latin typeface="+mj-lt"/>
                <a:ea typeface="宋体" charset="-122"/>
              </a:rPr>
              <a:t>transverse</a:t>
            </a:r>
            <a:r>
              <a:rPr lang="it-IT" altLang="zh-CN" sz="1800" b="0" i="1" dirty="0" smtClean="0">
                <a:solidFill>
                  <a:srgbClr val="CC0066"/>
                </a:solidFill>
                <a:latin typeface="+mj-lt"/>
                <a:ea typeface="宋体" charset="-122"/>
              </a:rPr>
              <a:t> </a:t>
            </a:r>
            <a:r>
              <a:rPr lang="it-IT" altLang="zh-CN" sz="1800" b="0" i="1" dirty="0" err="1" smtClean="0">
                <a:solidFill>
                  <a:srgbClr val="CC0066"/>
                </a:solidFill>
                <a:latin typeface="+mj-lt"/>
                <a:ea typeface="宋体" charset="-122"/>
              </a:rPr>
              <a:t>plane</a:t>
            </a:r>
            <a:r>
              <a:rPr lang="it-IT" altLang="zh-CN" sz="1800" b="0" i="1" dirty="0" smtClean="0">
                <a:solidFill>
                  <a:srgbClr val="CC0066"/>
                </a:solidFill>
                <a:latin typeface="+mj-lt"/>
                <a:ea typeface="宋体" charset="-122"/>
              </a:rPr>
              <a:t> </a:t>
            </a:r>
          </a:p>
          <a:p>
            <a:r>
              <a:rPr lang="it-IT" altLang="zh-CN" sz="1800" b="0" i="1" dirty="0" smtClean="0">
                <a:solidFill>
                  <a:srgbClr val="CC0066"/>
                </a:solidFill>
                <a:latin typeface="+mj-lt"/>
                <a:ea typeface="宋体" charset="-122"/>
              </a:rPr>
              <a:t>of </a:t>
            </a:r>
            <a:r>
              <a:rPr lang="it-IT" altLang="zh-CN" sz="1800" b="0" i="1" dirty="0" err="1" smtClean="0">
                <a:solidFill>
                  <a:srgbClr val="CC0066"/>
                </a:solidFill>
                <a:latin typeface="+mj-lt"/>
                <a:ea typeface="宋体" charset="-122"/>
              </a:rPr>
              <a:t>emitted</a:t>
            </a:r>
            <a:r>
              <a:rPr lang="it-IT" altLang="zh-CN" sz="1800" b="0" i="1" dirty="0" smtClean="0">
                <a:solidFill>
                  <a:srgbClr val="CC0066"/>
                </a:solidFill>
                <a:latin typeface="+mj-lt"/>
                <a:ea typeface="宋体" charset="-122"/>
              </a:rPr>
              <a:t> </a:t>
            </a:r>
            <a:r>
              <a:rPr lang="it-IT" altLang="zh-CN" sz="1800" b="0" i="1" dirty="0" err="1" smtClean="0">
                <a:solidFill>
                  <a:srgbClr val="CC0066"/>
                </a:solidFill>
                <a:latin typeface="+mj-lt"/>
                <a:ea typeface="宋体" charset="-122"/>
              </a:rPr>
              <a:t>particles</a:t>
            </a:r>
            <a:endParaRPr lang="it-IT" altLang="zh-CN" sz="2000" b="0" i="1" dirty="0">
              <a:solidFill>
                <a:srgbClr val="CC0066"/>
              </a:solidFill>
              <a:latin typeface="+mj-lt"/>
              <a:ea typeface="宋体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400800" y="3943290"/>
            <a:ext cx="2580322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altLang="zh-CN" sz="2000" b="0" dirty="0" err="1" smtClean="0">
                <a:solidFill>
                  <a:srgbClr val="0070C0"/>
                </a:solidFill>
                <a:latin typeface="+mj-lt"/>
                <a:ea typeface="宋体" charset="-122"/>
              </a:rPr>
              <a:t>Transverse</a:t>
            </a:r>
            <a:r>
              <a:rPr lang="it-IT" altLang="zh-CN" sz="2000" b="0" dirty="0" smtClean="0">
                <a:solidFill>
                  <a:srgbClr val="0070C0"/>
                </a:solidFill>
                <a:latin typeface="+mj-lt"/>
                <a:ea typeface="宋体" charset="-122"/>
              </a:rPr>
              <a:t> flow V</a:t>
            </a:r>
            <a:r>
              <a:rPr lang="it-IT" altLang="zh-CN" sz="2000" b="0" baseline="-25000" dirty="0" smtClean="0">
                <a:solidFill>
                  <a:srgbClr val="0070C0"/>
                </a:solidFill>
                <a:latin typeface="+mj-lt"/>
                <a:ea typeface="宋体" charset="-122"/>
              </a:rPr>
              <a:t>1</a:t>
            </a:r>
            <a:endParaRPr lang="it-IT" altLang="zh-CN" sz="2000" b="0" dirty="0" smtClean="0">
              <a:solidFill>
                <a:srgbClr val="0070C0"/>
              </a:solidFill>
              <a:latin typeface="+mj-lt"/>
              <a:ea typeface="宋体" charset="-122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52400" y="3962400"/>
            <a:ext cx="251460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7030A0"/>
                </a:solidFill>
              </a:rPr>
              <a:t>pBUU</a:t>
            </a:r>
            <a:r>
              <a:rPr lang="it-IT" sz="900" dirty="0" smtClean="0">
                <a:solidFill>
                  <a:srgbClr val="7030A0"/>
                </a:solidFill>
              </a:rPr>
              <a:t> - </a:t>
            </a:r>
            <a:r>
              <a:rPr lang="it-IT" sz="900" dirty="0" err="1" smtClean="0">
                <a:solidFill>
                  <a:srgbClr val="7030A0"/>
                </a:solidFill>
              </a:rPr>
              <a:t>Shi</a:t>
            </a:r>
            <a:r>
              <a:rPr lang="it-IT" sz="900" dirty="0" smtClean="0">
                <a:solidFill>
                  <a:srgbClr val="7030A0"/>
                </a:solidFill>
              </a:rPr>
              <a:t>, </a:t>
            </a:r>
            <a:r>
              <a:rPr lang="it-IT" sz="900" dirty="0" err="1" smtClean="0">
                <a:solidFill>
                  <a:srgbClr val="7030A0"/>
                </a:solidFill>
              </a:rPr>
              <a:t>Danielewicz</a:t>
            </a:r>
            <a:r>
              <a:rPr lang="it-IT" sz="900" dirty="0" smtClean="0">
                <a:solidFill>
                  <a:srgbClr val="7030A0"/>
                </a:solidFill>
              </a:rPr>
              <a:t>, Lacey, PRC 64 </a:t>
            </a:r>
            <a:r>
              <a:rPr lang="it-IT" sz="900" dirty="0">
                <a:solidFill>
                  <a:srgbClr val="7030A0"/>
                </a:solidFill>
              </a:rPr>
              <a:t>(</a:t>
            </a:r>
            <a:r>
              <a:rPr lang="it-IT" sz="900" dirty="0" smtClean="0">
                <a:solidFill>
                  <a:srgbClr val="7030A0"/>
                </a:solidFill>
              </a:rPr>
              <a:t>2001)                                                                                                       </a:t>
            </a:r>
            <a:endParaRPr lang="it-IT" sz="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6136" y="2744450"/>
            <a:ext cx="7310014" cy="1446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4400" b="0" dirty="0" err="1" smtClean="0"/>
              <a:t>Why</a:t>
            </a:r>
            <a:r>
              <a:rPr lang="it-IT" sz="4400" b="0" dirty="0" smtClean="0"/>
              <a:t> </a:t>
            </a:r>
            <a:r>
              <a:rPr lang="it-IT" sz="4400" b="0" dirty="0" smtClean="0"/>
              <a:t>do</a:t>
            </a:r>
            <a:r>
              <a:rPr lang="it-IT" sz="4400" b="0" dirty="0" smtClean="0"/>
              <a:t> </a:t>
            </a:r>
            <a:r>
              <a:rPr lang="it-IT" sz="4400" b="0" dirty="0" err="1" smtClean="0"/>
              <a:t>we</a:t>
            </a:r>
            <a:r>
              <a:rPr lang="it-IT" sz="4400" b="0" dirty="0" smtClean="0"/>
              <a:t> </a:t>
            </a:r>
            <a:r>
              <a:rPr lang="it-IT" sz="4400" b="0" dirty="0" err="1" smtClean="0"/>
              <a:t>study</a:t>
            </a:r>
            <a:r>
              <a:rPr lang="it-IT" sz="4400" b="0" dirty="0" smtClean="0"/>
              <a:t> </a:t>
            </a:r>
          </a:p>
          <a:p>
            <a:r>
              <a:rPr lang="it-IT" sz="4400" b="0" dirty="0" smtClean="0"/>
              <a:t>(</a:t>
            </a:r>
            <a:r>
              <a:rPr lang="it-IT" sz="4400" b="0" dirty="0" err="1" smtClean="0"/>
              <a:t>Theoretical</a:t>
            </a:r>
            <a:r>
              <a:rPr lang="it-IT" sz="4400" b="0" dirty="0" smtClean="0"/>
              <a:t>) </a:t>
            </a:r>
            <a:r>
              <a:rPr lang="it-IT" sz="4400" b="0" dirty="0" err="1" smtClean="0"/>
              <a:t>Nuclear</a:t>
            </a:r>
            <a:r>
              <a:rPr lang="it-IT" sz="4400" b="0" dirty="0" smtClean="0"/>
              <a:t> </a:t>
            </a:r>
            <a:r>
              <a:rPr lang="it-IT" sz="4400" b="0" dirty="0" err="1" smtClean="0"/>
              <a:t>Physics</a:t>
            </a:r>
            <a:r>
              <a:rPr lang="it-IT" sz="4400" b="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535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" y="0"/>
            <a:ext cx="3952214" cy="6858000"/>
          </a:xfrm>
          <a:prstGeom prst="rect">
            <a:avLst/>
          </a:prstGeom>
        </p:spPr>
      </p:pic>
      <p:sp>
        <p:nvSpPr>
          <p:cNvPr id="4" name="CasellaDiTesto 11"/>
          <p:cNvSpPr txBox="1">
            <a:spLocks noChangeArrowheads="1"/>
          </p:cNvSpPr>
          <p:nvPr/>
        </p:nvSpPr>
        <p:spPr bwMode="auto">
          <a:xfrm>
            <a:off x="4995391" y="341293"/>
            <a:ext cx="3843809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err="1">
                <a:solidFill>
                  <a:srgbClr val="FFFFFF"/>
                </a:solidFill>
              </a:rPr>
              <a:t>C</a:t>
            </a:r>
            <a:r>
              <a:rPr lang="it-IT" sz="2800" b="0" dirty="0" err="1" smtClean="0">
                <a:solidFill>
                  <a:srgbClr val="FFFFFF"/>
                </a:solidFill>
              </a:rPr>
              <a:t>ollective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flows</a:t>
            </a:r>
            <a:r>
              <a:rPr lang="it-IT" sz="2800" b="0" dirty="0" smtClean="0">
                <a:solidFill>
                  <a:srgbClr val="FFFFFF"/>
                </a:solidFill>
              </a:rPr>
              <a:t> data: </a:t>
            </a:r>
          </a:p>
          <a:p>
            <a:pPr algn="l"/>
            <a:r>
              <a:rPr lang="it-IT" sz="2800" b="0" i="1" dirty="0" smtClean="0">
                <a:solidFill>
                  <a:srgbClr val="FFFFFF"/>
                </a:solidFill>
              </a:rPr>
              <a:t>a </a:t>
            </a:r>
            <a:r>
              <a:rPr lang="it-IT" sz="2800" b="0" i="1" dirty="0" err="1" smtClean="0">
                <a:solidFill>
                  <a:srgbClr val="FFFFFF"/>
                </a:solidFill>
              </a:rPr>
              <a:t>systematics</a:t>
            </a:r>
            <a:r>
              <a:rPr lang="it-IT" sz="2800" b="0" i="1" dirty="0" smtClean="0">
                <a:solidFill>
                  <a:srgbClr val="FFFFFF"/>
                </a:solidFill>
              </a:rPr>
              <a:t> with </a:t>
            </a:r>
            <a:r>
              <a:rPr lang="it-IT" sz="2800" b="0" i="1" dirty="0" err="1" smtClean="0">
                <a:solidFill>
                  <a:srgbClr val="FFFFFF"/>
                </a:solidFill>
              </a:rPr>
              <a:t>energy</a:t>
            </a:r>
            <a:endParaRPr lang="it-IT" sz="2800" b="0" i="1" dirty="0">
              <a:solidFill>
                <a:srgbClr val="FFFF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72347" t="8043" r="10663" b="64608"/>
          <a:stretch/>
        </p:blipFill>
        <p:spPr>
          <a:xfrm>
            <a:off x="4953000" y="1600200"/>
            <a:ext cx="1600200" cy="1511300"/>
          </a:xfrm>
          <a:prstGeom prst="rect">
            <a:avLst/>
          </a:prstGeom>
        </p:spPr>
      </p:pic>
      <p:pic>
        <p:nvPicPr>
          <p:cNvPr id="6" name="Picture 34" descr="squeeze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060950" y="4114800"/>
            <a:ext cx="3168650" cy="20605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028131" y="5190744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err="1" smtClean="0">
                <a:solidFill>
                  <a:srgbClr val="002060"/>
                </a:solidFill>
              </a:rPr>
              <a:t>projectile</a:t>
            </a:r>
            <a:endParaRPr lang="it-IT" b="0" i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55441" y="4419600"/>
            <a:ext cx="669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smtClean="0">
                <a:solidFill>
                  <a:srgbClr val="002060"/>
                </a:solidFill>
              </a:rPr>
              <a:t>target</a:t>
            </a:r>
            <a:endParaRPr lang="it-IT" b="0" i="1" dirty="0">
              <a:solidFill>
                <a:srgbClr val="00206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352490"/>
            <a:ext cx="801822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altLang="zh-CN" sz="2000" b="0" dirty="0" smtClean="0">
                <a:solidFill>
                  <a:srgbClr val="0070C0"/>
                </a:solidFill>
                <a:latin typeface="+mj-lt"/>
                <a:ea typeface="宋体" charset="-122"/>
              </a:rPr>
              <a:t>V</a:t>
            </a:r>
            <a:r>
              <a:rPr lang="it-IT" altLang="zh-CN" sz="2000" b="0" baseline="-25000" dirty="0" smtClean="0">
                <a:solidFill>
                  <a:srgbClr val="0070C0"/>
                </a:solidFill>
                <a:latin typeface="+mj-lt"/>
                <a:ea typeface="宋体" charset="-122"/>
              </a:rPr>
              <a:t>1</a:t>
            </a:r>
            <a:endParaRPr lang="it-IT" altLang="zh-CN" sz="2000" b="0" dirty="0" smtClean="0">
              <a:solidFill>
                <a:srgbClr val="0070C0"/>
              </a:solidFill>
              <a:latin typeface="+mj-lt"/>
              <a:ea typeface="宋体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609190" y="2647890"/>
            <a:ext cx="2163541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zh-CN" sz="2000" b="0" dirty="0" err="1" smtClean="0">
                <a:solidFill>
                  <a:srgbClr val="0070C0"/>
                </a:solidFill>
                <a:latin typeface="+mj-lt"/>
                <a:ea typeface="宋体" charset="-122"/>
              </a:rPr>
              <a:t>Transverse</a:t>
            </a:r>
            <a:r>
              <a:rPr lang="it-IT" altLang="zh-CN" sz="2000" b="0" dirty="0" smtClean="0">
                <a:solidFill>
                  <a:srgbClr val="0070C0"/>
                </a:solidFill>
                <a:latin typeface="+mj-lt"/>
                <a:ea typeface="宋体" charset="-122"/>
              </a:rPr>
              <a:t> flow V</a:t>
            </a:r>
            <a:r>
              <a:rPr lang="it-IT" altLang="zh-CN" sz="2000" b="0" baseline="-25000" dirty="0" smtClean="0">
                <a:solidFill>
                  <a:srgbClr val="0070C0"/>
                </a:solidFill>
                <a:latin typeface="+mj-lt"/>
                <a:ea typeface="宋体" charset="-122"/>
              </a:rPr>
              <a:t>1</a:t>
            </a:r>
            <a:endParaRPr lang="it-IT" altLang="zh-CN" sz="2000" b="0" dirty="0" smtClean="0">
              <a:solidFill>
                <a:srgbClr val="0070C0"/>
              </a:solidFill>
              <a:latin typeface="+mj-lt"/>
              <a:ea typeface="宋体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24893" y="6305490"/>
            <a:ext cx="1800686" cy="40011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zh-CN" sz="2000" b="0" dirty="0" err="1" smtClean="0">
                <a:solidFill>
                  <a:srgbClr val="FF0066"/>
                </a:solidFill>
                <a:latin typeface="+mj-lt"/>
                <a:ea typeface="宋体" charset="-122"/>
              </a:rPr>
              <a:t>Elliptic</a:t>
            </a:r>
            <a:r>
              <a:rPr lang="it-IT" altLang="zh-CN" sz="2000" b="0" dirty="0" smtClean="0">
                <a:solidFill>
                  <a:srgbClr val="FF0066"/>
                </a:solidFill>
                <a:latin typeface="+mj-lt"/>
                <a:ea typeface="宋体" charset="-122"/>
              </a:rPr>
              <a:t> flow V</a:t>
            </a:r>
            <a:r>
              <a:rPr lang="it-IT" altLang="zh-CN" sz="2000" b="0" baseline="-25000" dirty="0">
                <a:solidFill>
                  <a:srgbClr val="FF0066"/>
                </a:solidFill>
                <a:latin typeface="+mj-lt"/>
                <a:ea typeface="宋体" charset="-122"/>
              </a:rPr>
              <a:t>2</a:t>
            </a:r>
            <a:endParaRPr lang="it-IT" altLang="zh-CN" sz="2000" b="0" dirty="0" smtClean="0">
              <a:solidFill>
                <a:srgbClr val="FF0066"/>
              </a:solidFill>
              <a:latin typeface="+mj-lt"/>
              <a:ea typeface="宋体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41177" y="4171890"/>
            <a:ext cx="801823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altLang="zh-CN" sz="2000" b="0" dirty="0" smtClean="0">
                <a:solidFill>
                  <a:srgbClr val="FF0066"/>
                </a:solidFill>
                <a:latin typeface="+mj-lt"/>
                <a:ea typeface="宋体" charset="-122"/>
              </a:rPr>
              <a:t>V</a:t>
            </a:r>
            <a:r>
              <a:rPr lang="it-IT" altLang="zh-CN" sz="2000" b="0" baseline="-25000" dirty="0">
                <a:solidFill>
                  <a:srgbClr val="FF0066"/>
                </a:solidFill>
                <a:latin typeface="+mj-lt"/>
                <a:ea typeface="宋体" charset="-122"/>
              </a:rPr>
              <a:t>2</a:t>
            </a:r>
            <a:endParaRPr lang="it-IT" altLang="zh-CN" sz="2000" b="0" dirty="0" smtClean="0">
              <a:solidFill>
                <a:srgbClr val="FF0066"/>
              </a:solidFill>
              <a:latin typeface="+mj-lt"/>
              <a:ea typeface="宋体" charset="-122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488950" y="6477000"/>
            <a:ext cx="210185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900" dirty="0" err="1" smtClean="0">
                <a:solidFill>
                  <a:srgbClr val="7030A0"/>
                </a:solidFill>
              </a:rPr>
              <a:t>A.Sorensen</a:t>
            </a:r>
            <a:r>
              <a:rPr lang="it-IT" sz="900" dirty="0" smtClean="0">
                <a:solidFill>
                  <a:srgbClr val="7030A0"/>
                </a:solidFill>
              </a:rPr>
              <a:t> et al, PPNP 134 </a:t>
            </a:r>
            <a:r>
              <a:rPr lang="it-IT" sz="900" dirty="0">
                <a:solidFill>
                  <a:srgbClr val="7030A0"/>
                </a:solidFill>
              </a:rPr>
              <a:t>(</a:t>
            </a:r>
            <a:r>
              <a:rPr lang="it-IT" sz="900" dirty="0" smtClean="0">
                <a:solidFill>
                  <a:srgbClr val="7030A0"/>
                </a:solidFill>
              </a:rPr>
              <a:t>2024)                                                                                                       </a:t>
            </a:r>
            <a:endParaRPr lang="it-IT" sz="900" dirty="0">
              <a:solidFill>
                <a:srgbClr val="7030A0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5791200" y="2563368"/>
            <a:ext cx="486564" cy="484632"/>
            <a:chOff x="8063684" y="2029968"/>
            <a:chExt cx="486564" cy="48463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8063684" y="2029968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0" dirty="0" err="1" smtClean="0"/>
                <a:t>p</a:t>
              </a:r>
              <a:r>
                <a:rPr lang="it-IT" sz="1200" b="0" baseline="-25000" dirty="0" err="1" smtClean="0"/>
                <a:t>x</a:t>
              </a:r>
              <a:endParaRPr lang="it-IT" sz="1200" b="0" dirty="0" smtClean="0"/>
            </a:p>
          </p:txBody>
        </p:sp>
        <p:cxnSp>
          <p:nvCxnSpPr>
            <p:cNvPr id="23" name="Connettore 2 22"/>
            <p:cNvCxnSpPr/>
            <p:nvPr/>
          </p:nvCxnSpPr>
          <p:spPr bwMode="auto">
            <a:xfrm flipV="1">
              <a:off x="8305800" y="2075688"/>
              <a:ext cx="0" cy="26599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onnettore 2 24"/>
            <p:cNvCxnSpPr/>
            <p:nvPr/>
          </p:nvCxnSpPr>
          <p:spPr bwMode="auto">
            <a:xfrm>
              <a:off x="8305800" y="2334768"/>
              <a:ext cx="241907" cy="691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CasellaDiTesto 25"/>
            <p:cNvSpPr txBox="1"/>
            <p:nvPr/>
          </p:nvSpPr>
          <p:spPr>
            <a:xfrm>
              <a:off x="8243754" y="2237601"/>
              <a:ext cx="306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0" dirty="0" smtClean="0"/>
                <a:t>p</a:t>
              </a:r>
              <a:r>
                <a:rPr lang="it-IT" sz="1200" b="0" baseline="-25000" dirty="0" smtClean="0"/>
                <a:t>z</a:t>
              </a:r>
              <a:endParaRPr lang="it-IT" sz="1200" b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250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889285" cy="4924425"/>
          </a:xfrm>
          <a:prstGeom prst="rect">
            <a:avLst/>
          </a:prstGeom>
        </p:spPr>
      </p:pic>
      <p:sp>
        <p:nvSpPr>
          <p:cNvPr id="3" name="CasellaDiTesto 11"/>
          <p:cNvSpPr txBox="1">
            <a:spLocks noChangeArrowheads="1"/>
          </p:cNvSpPr>
          <p:nvPr/>
        </p:nvSpPr>
        <p:spPr bwMode="auto">
          <a:xfrm>
            <a:off x="228600" y="228600"/>
            <a:ext cx="6444393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err="1" smtClean="0">
                <a:solidFill>
                  <a:srgbClr val="FFFFFF"/>
                </a:solidFill>
              </a:rPr>
              <a:t>EoS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constraints</a:t>
            </a:r>
            <a:r>
              <a:rPr lang="it-IT" sz="2800" b="0" dirty="0" smtClean="0">
                <a:solidFill>
                  <a:srgbClr val="FFFFFF"/>
                </a:solidFill>
              </a:rPr>
              <a:t> from </a:t>
            </a:r>
            <a:r>
              <a:rPr lang="it-IT" sz="2800" b="0" dirty="0" err="1" smtClean="0">
                <a:solidFill>
                  <a:srgbClr val="FFFFFF"/>
                </a:solidFill>
              </a:rPr>
              <a:t>Heavy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Ion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Collisions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it-IT" sz="2800" b="0" dirty="0" smtClean="0">
                <a:solidFill>
                  <a:srgbClr val="FFFFFF"/>
                </a:solidFill>
              </a:rPr>
              <a:t>(</a:t>
            </a:r>
            <a:r>
              <a:rPr lang="it-IT" sz="2800" b="0" i="1" dirty="0" err="1" smtClean="0">
                <a:solidFill>
                  <a:srgbClr val="FFFFFF"/>
                </a:solidFill>
              </a:rPr>
              <a:t>symmetric</a:t>
            </a:r>
            <a:r>
              <a:rPr lang="it-IT" sz="2800" b="0" i="1" dirty="0" smtClean="0">
                <a:solidFill>
                  <a:srgbClr val="FFFFFF"/>
                </a:solidFill>
              </a:rPr>
              <a:t> </a:t>
            </a:r>
            <a:r>
              <a:rPr lang="it-IT" sz="2800" b="0" i="1" dirty="0" err="1" smtClean="0">
                <a:solidFill>
                  <a:srgbClr val="FFFFFF"/>
                </a:solidFill>
              </a:rPr>
              <a:t>nuclear</a:t>
            </a:r>
            <a:r>
              <a:rPr lang="it-IT" sz="2800" b="0" i="1" dirty="0" smtClean="0">
                <a:solidFill>
                  <a:srgbClr val="FFFFFF"/>
                </a:solidFill>
              </a:rPr>
              <a:t> </a:t>
            </a:r>
            <a:r>
              <a:rPr lang="it-IT" sz="2800" b="0" i="1" dirty="0" err="1" smtClean="0">
                <a:solidFill>
                  <a:srgbClr val="FFFFFF"/>
                </a:solidFill>
              </a:rPr>
              <a:t>matter</a:t>
            </a:r>
            <a:r>
              <a:rPr lang="it-IT" sz="2800" b="0" dirty="0" smtClean="0">
                <a:solidFill>
                  <a:srgbClr val="FFFFFF"/>
                </a:solidFill>
              </a:rPr>
              <a:t>)</a:t>
            </a:r>
            <a:endParaRPr lang="it-IT" sz="2800" b="0" i="1" dirty="0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260350" y="6477000"/>
            <a:ext cx="210185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000" dirty="0" err="1" smtClean="0">
                <a:solidFill>
                  <a:srgbClr val="7030A0"/>
                </a:solidFill>
              </a:rPr>
              <a:t>A.Sorensen</a:t>
            </a:r>
            <a:r>
              <a:rPr lang="it-IT" sz="1000" dirty="0" smtClean="0">
                <a:solidFill>
                  <a:srgbClr val="7030A0"/>
                </a:solidFill>
              </a:rPr>
              <a:t> et al, PPNP 134 </a:t>
            </a:r>
            <a:r>
              <a:rPr lang="it-IT" sz="1000" dirty="0">
                <a:solidFill>
                  <a:srgbClr val="7030A0"/>
                </a:solidFill>
              </a:rPr>
              <a:t>(</a:t>
            </a:r>
            <a:r>
              <a:rPr lang="it-IT" sz="1000" dirty="0" smtClean="0">
                <a:solidFill>
                  <a:srgbClr val="7030A0"/>
                </a:solidFill>
              </a:rPr>
              <a:t>2024)                                                                                                       </a:t>
            </a:r>
            <a:endParaRPr lang="it-IT" sz="1000" dirty="0">
              <a:solidFill>
                <a:srgbClr val="7030A0"/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6324600" y="1905000"/>
            <a:ext cx="2743200" cy="407804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  <a:lumOff val="25000"/>
                <a:alpha val="96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000" dirty="0" err="1" smtClean="0">
                <a:solidFill>
                  <a:schemeClr val="tx1"/>
                </a:solidFill>
              </a:rPr>
              <a:t>Au</a:t>
            </a:r>
            <a:r>
              <a:rPr lang="it-IT" sz="1000" dirty="0" smtClean="0">
                <a:solidFill>
                  <a:schemeClr val="tx1"/>
                </a:solidFill>
              </a:rPr>
              <a:t> + </a:t>
            </a:r>
            <a:r>
              <a:rPr lang="it-IT" sz="1000" dirty="0" err="1" smtClean="0">
                <a:solidFill>
                  <a:schemeClr val="tx1"/>
                </a:solidFill>
              </a:rPr>
              <a:t>Au</a:t>
            </a:r>
            <a:r>
              <a:rPr lang="it-IT" sz="1000" dirty="0" smtClean="0">
                <a:solidFill>
                  <a:schemeClr val="tx1"/>
                </a:solidFill>
              </a:rPr>
              <a:t> </a:t>
            </a:r>
            <a:r>
              <a:rPr lang="it-IT" sz="1000" dirty="0" err="1" smtClean="0">
                <a:solidFill>
                  <a:schemeClr val="tx1"/>
                </a:solidFill>
              </a:rPr>
              <a:t>collisions</a:t>
            </a:r>
            <a:r>
              <a:rPr lang="it-IT" sz="1000" dirty="0" smtClean="0">
                <a:solidFill>
                  <a:schemeClr val="tx1"/>
                </a:solidFill>
              </a:rPr>
              <a:t>  </a:t>
            </a:r>
            <a:r>
              <a:rPr lang="it-IT" sz="1050" dirty="0" smtClean="0">
                <a:solidFill>
                  <a:schemeClr val="tx1"/>
                </a:solidFill>
              </a:rPr>
              <a:t>0.15-10 </a:t>
            </a:r>
            <a:r>
              <a:rPr lang="it-IT" sz="1050" dirty="0" err="1" smtClean="0">
                <a:solidFill>
                  <a:schemeClr val="tx1"/>
                </a:solidFill>
              </a:rPr>
              <a:t>AGeV</a:t>
            </a:r>
            <a:r>
              <a:rPr lang="it-IT" sz="1000" dirty="0" smtClean="0">
                <a:solidFill>
                  <a:schemeClr val="tx1"/>
                </a:solidFill>
              </a:rPr>
              <a:t/>
            </a:r>
            <a:br>
              <a:rPr lang="it-IT" sz="1000" dirty="0" smtClean="0">
                <a:solidFill>
                  <a:schemeClr val="tx1"/>
                </a:solidFill>
              </a:rPr>
            </a:br>
            <a:r>
              <a:rPr lang="it-IT" sz="1000" dirty="0" err="1" smtClean="0">
                <a:solidFill>
                  <a:schemeClr val="tx1"/>
                </a:solidFill>
              </a:rPr>
              <a:t>Danielewicz</a:t>
            </a:r>
            <a:r>
              <a:rPr lang="it-IT" sz="1000" dirty="0" smtClean="0">
                <a:solidFill>
                  <a:schemeClr val="tx1"/>
                </a:solidFill>
              </a:rPr>
              <a:t>, Lacey, Lynch Science 298 </a:t>
            </a:r>
            <a:r>
              <a:rPr lang="it-IT" sz="1000" dirty="0">
                <a:solidFill>
                  <a:schemeClr val="tx1"/>
                </a:solidFill>
              </a:rPr>
              <a:t>(</a:t>
            </a:r>
            <a:r>
              <a:rPr lang="it-IT" sz="1000" dirty="0" smtClean="0">
                <a:solidFill>
                  <a:schemeClr val="tx1"/>
                </a:solidFill>
              </a:rPr>
              <a:t>2002)                                                                                                       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6324600" y="2495490"/>
            <a:ext cx="2482850" cy="40011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000" dirty="0" smtClean="0">
                <a:solidFill>
                  <a:srgbClr val="FF0000"/>
                </a:solidFill>
              </a:rPr>
              <a:t> </a:t>
            </a:r>
            <a:r>
              <a:rPr lang="it-IT" sz="1000" dirty="0" err="1" smtClean="0">
                <a:solidFill>
                  <a:srgbClr val="FF0000"/>
                </a:solidFill>
              </a:rPr>
              <a:t>Kaon</a:t>
            </a:r>
            <a:r>
              <a:rPr lang="it-IT" sz="1000" dirty="0" smtClean="0">
                <a:solidFill>
                  <a:srgbClr val="FF0000"/>
                </a:solidFill>
              </a:rPr>
              <a:t> </a:t>
            </a:r>
            <a:r>
              <a:rPr lang="it-IT" sz="1000" dirty="0" err="1" smtClean="0">
                <a:solidFill>
                  <a:srgbClr val="FF0000"/>
                </a:solidFill>
              </a:rPr>
              <a:t>emission</a:t>
            </a:r>
            <a:r>
              <a:rPr lang="it-IT" sz="1000" dirty="0">
                <a:solidFill>
                  <a:srgbClr val="FF0000"/>
                </a:solidFill>
              </a:rPr>
              <a:t/>
            </a:r>
            <a:br>
              <a:rPr lang="it-IT" sz="1000" dirty="0">
                <a:solidFill>
                  <a:srgbClr val="FF0000"/>
                </a:solidFill>
              </a:rPr>
            </a:br>
            <a:r>
              <a:rPr lang="it-IT" sz="1000" dirty="0" smtClean="0">
                <a:solidFill>
                  <a:srgbClr val="FF0000"/>
                </a:solidFill>
              </a:rPr>
              <a:t> </a:t>
            </a:r>
            <a:r>
              <a:rPr lang="it-IT" sz="1000" dirty="0" err="1" smtClean="0">
                <a:solidFill>
                  <a:srgbClr val="FF0000"/>
                </a:solidFill>
              </a:rPr>
              <a:t>C.Fuchs</a:t>
            </a:r>
            <a:r>
              <a:rPr lang="it-IT" sz="1000" dirty="0" smtClean="0">
                <a:solidFill>
                  <a:srgbClr val="FF0000"/>
                </a:solidFill>
              </a:rPr>
              <a:t>, PPNP 134 </a:t>
            </a:r>
            <a:r>
              <a:rPr lang="it-IT" sz="1000" dirty="0">
                <a:solidFill>
                  <a:srgbClr val="FF0000"/>
                </a:solidFill>
              </a:rPr>
              <a:t>(</a:t>
            </a:r>
            <a:r>
              <a:rPr lang="it-IT" sz="1000" dirty="0" smtClean="0">
                <a:solidFill>
                  <a:srgbClr val="FF0000"/>
                </a:solidFill>
              </a:rPr>
              <a:t>2004)                                                                                                       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6324600" y="3105090"/>
            <a:ext cx="2209800" cy="40011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000" dirty="0" smtClean="0">
                <a:solidFill>
                  <a:schemeClr val="accent6"/>
                </a:solidFill>
              </a:rPr>
              <a:t>FOPI – </a:t>
            </a:r>
            <a:r>
              <a:rPr lang="it-IT" sz="1000" dirty="0" err="1" smtClean="0">
                <a:solidFill>
                  <a:schemeClr val="accent6"/>
                </a:solidFill>
              </a:rPr>
              <a:t>elliptic</a:t>
            </a:r>
            <a:r>
              <a:rPr lang="it-IT" sz="1000" dirty="0" smtClean="0">
                <a:solidFill>
                  <a:schemeClr val="accent6"/>
                </a:solidFill>
              </a:rPr>
              <a:t> flow</a:t>
            </a:r>
            <a:r>
              <a:rPr lang="it-IT" sz="1000" dirty="0">
                <a:solidFill>
                  <a:schemeClr val="accent6"/>
                </a:solidFill>
              </a:rPr>
              <a:t/>
            </a:r>
            <a:br>
              <a:rPr lang="it-IT" sz="1000" dirty="0">
                <a:solidFill>
                  <a:schemeClr val="accent6"/>
                </a:solidFill>
              </a:rPr>
            </a:br>
            <a:r>
              <a:rPr lang="it-IT" sz="1000" dirty="0" err="1" smtClean="0">
                <a:solidFill>
                  <a:schemeClr val="accent6"/>
                </a:solidFill>
              </a:rPr>
              <a:t>A.Le</a:t>
            </a:r>
            <a:r>
              <a:rPr lang="it-IT" sz="1000" dirty="0" smtClean="0">
                <a:solidFill>
                  <a:schemeClr val="accent6"/>
                </a:solidFill>
              </a:rPr>
              <a:t> </a:t>
            </a:r>
            <a:r>
              <a:rPr lang="it-IT" sz="1000" dirty="0" err="1" smtClean="0">
                <a:solidFill>
                  <a:schemeClr val="accent6"/>
                </a:solidFill>
              </a:rPr>
              <a:t>Fèvre</a:t>
            </a:r>
            <a:r>
              <a:rPr lang="it-IT" sz="1000" dirty="0" smtClean="0">
                <a:solidFill>
                  <a:schemeClr val="accent6"/>
                </a:solidFill>
              </a:rPr>
              <a:t> et al, NPA 945 </a:t>
            </a:r>
            <a:r>
              <a:rPr lang="it-IT" sz="1000" dirty="0">
                <a:solidFill>
                  <a:schemeClr val="accent6"/>
                </a:solidFill>
              </a:rPr>
              <a:t>(</a:t>
            </a:r>
            <a:r>
              <a:rPr lang="it-IT" sz="1000" dirty="0" smtClean="0">
                <a:solidFill>
                  <a:schemeClr val="accent6"/>
                </a:solidFill>
              </a:rPr>
              <a:t>2016)                                                                                                   </a:t>
            </a:r>
            <a:endParaRPr lang="it-IT" sz="1000" dirty="0">
              <a:solidFill>
                <a:schemeClr val="accent6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3600" y="4274403"/>
            <a:ext cx="2970300" cy="83099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b="0" dirty="0" err="1" smtClean="0">
                <a:solidFill>
                  <a:srgbClr val="008000"/>
                </a:solidFill>
              </a:rPr>
              <a:t>Constraints</a:t>
            </a:r>
            <a:r>
              <a:rPr lang="it-IT" b="0" dirty="0" smtClean="0">
                <a:solidFill>
                  <a:srgbClr val="008000"/>
                </a:solidFill>
              </a:rPr>
              <a:t> from new STAR data,</a:t>
            </a:r>
          </a:p>
          <a:p>
            <a:pPr algn="l"/>
            <a:r>
              <a:rPr lang="it-IT" b="0" dirty="0" err="1" smtClean="0">
                <a:solidFill>
                  <a:srgbClr val="008000"/>
                </a:solidFill>
              </a:rPr>
              <a:t>using</a:t>
            </a:r>
            <a:r>
              <a:rPr lang="it-IT" b="0" dirty="0" smtClean="0">
                <a:solidFill>
                  <a:srgbClr val="008000"/>
                </a:solidFill>
              </a:rPr>
              <a:t> a </a:t>
            </a:r>
            <a:r>
              <a:rPr lang="it-IT" b="0" dirty="0" err="1" smtClean="0">
                <a:solidFill>
                  <a:srgbClr val="008000"/>
                </a:solidFill>
              </a:rPr>
              <a:t>baryonic</a:t>
            </a:r>
            <a:r>
              <a:rPr lang="it-IT" b="0" dirty="0" smtClean="0">
                <a:solidFill>
                  <a:srgbClr val="008000"/>
                </a:solidFill>
              </a:rPr>
              <a:t> </a:t>
            </a:r>
            <a:r>
              <a:rPr lang="it-IT" b="0" dirty="0" err="1" smtClean="0">
                <a:solidFill>
                  <a:srgbClr val="008000"/>
                </a:solidFill>
              </a:rPr>
              <a:t>EoS</a:t>
            </a:r>
            <a:r>
              <a:rPr lang="it-IT" b="0" dirty="0" smtClean="0">
                <a:solidFill>
                  <a:srgbClr val="008000"/>
                </a:solidFill>
              </a:rPr>
              <a:t> </a:t>
            </a:r>
          </a:p>
          <a:p>
            <a:pPr algn="l"/>
            <a:r>
              <a:rPr lang="it-IT" b="0" dirty="0" smtClean="0">
                <a:solidFill>
                  <a:srgbClr val="008000"/>
                </a:solidFill>
              </a:rPr>
              <a:t>with </a:t>
            </a:r>
            <a:r>
              <a:rPr lang="it-IT" b="0" dirty="0" err="1" smtClean="0">
                <a:solidFill>
                  <a:srgbClr val="008000"/>
                </a:solidFill>
              </a:rPr>
              <a:t>varying</a:t>
            </a:r>
            <a:r>
              <a:rPr lang="it-IT" b="0" dirty="0" smtClean="0">
                <a:solidFill>
                  <a:srgbClr val="008000"/>
                </a:solidFill>
              </a:rPr>
              <a:t> </a:t>
            </a:r>
            <a:r>
              <a:rPr lang="it-IT" b="0" dirty="0" err="1" smtClean="0">
                <a:solidFill>
                  <a:srgbClr val="008000"/>
                </a:solidFill>
              </a:rPr>
              <a:t>speed</a:t>
            </a:r>
            <a:r>
              <a:rPr lang="it-IT" b="0" dirty="0" smtClean="0">
                <a:solidFill>
                  <a:srgbClr val="008000"/>
                </a:solidFill>
              </a:rPr>
              <a:t> of sound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6400800" y="5392579"/>
            <a:ext cx="2334768" cy="246221"/>
          </a:xfrm>
          <a:prstGeom prst="rect">
            <a:avLst/>
          </a:prstGeom>
          <a:noFill/>
          <a:ln w="19050" algn="ctr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000" dirty="0" smtClean="0">
                <a:solidFill>
                  <a:srgbClr val="00B050"/>
                </a:solidFill>
              </a:rPr>
              <a:t>   </a:t>
            </a:r>
            <a:r>
              <a:rPr lang="it-IT" sz="1000" dirty="0" err="1" smtClean="0">
                <a:solidFill>
                  <a:srgbClr val="00B050"/>
                </a:solidFill>
              </a:rPr>
              <a:t>D.Oliinychenko</a:t>
            </a:r>
            <a:r>
              <a:rPr lang="it-IT" sz="1000" dirty="0" smtClean="0">
                <a:solidFill>
                  <a:srgbClr val="00B050"/>
                </a:solidFill>
              </a:rPr>
              <a:t> et al, PRC108 (2023)                                                                                              </a:t>
            </a:r>
            <a:endParaRPr lang="it-IT" sz="1000" dirty="0">
              <a:solidFill>
                <a:srgbClr val="00B05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3352800" y="2613673"/>
            <a:ext cx="2719792" cy="1424927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ttangolo 12"/>
          <p:cNvSpPr/>
          <p:nvPr/>
        </p:nvSpPr>
        <p:spPr bwMode="auto">
          <a:xfrm>
            <a:off x="5878343" y="1913270"/>
            <a:ext cx="304800" cy="383977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5867400" y="3124200"/>
            <a:ext cx="304800" cy="383977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5867400" y="2511623"/>
            <a:ext cx="304800" cy="383977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5943600" y="5331023"/>
            <a:ext cx="304800" cy="383977"/>
          </a:xfrm>
          <a:prstGeom prst="rect">
            <a:avLst/>
          </a:prstGeom>
          <a:pattFill prst="ltVert">
            <a:fgClr>
              <a:srgbClr val="92D050"/>
            </a:fgClr>
            <a:bgClr>
              <a:schemeClr val="bg1"/>
            </a:bgClr>
          </a:patt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414338"/>
            <a:ext cx="79819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 bwMode="auto">
          <a:xfrm>
            <a:off x="7620000" y="609600"/>
            <a:ext cx="1066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609600" y="3733800"/>
            <a:ext cx="1143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1371600" y="5029200"/>
            <a:ext cx="73152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9600" y="3810000"/>
            <a:ext cx="1061509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NIMROD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28906" y="5224046"/>
            <a:ext cx="2262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 FAZIA,  FARCOS, …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47050" y="4843046"/>
            <a:ext cx="921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/>
              <a:t>VAMOS</a:t>
            </a:r>
            <a:endParaRPr lang="it-IT" b="0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8229600" y="6172200"/>
            <a:ext cx="304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9231" y="6477000"/>
            <a:ext cx="190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err="1" smtClean="0">
                <a:solidFill>
                  <a:srgbClr val="FF00FF"/>
                </a:solidFill>
              </a:rPr>
              <a:t>B.Tsang</a:t>
            </a:r>
            <a:r>
              <a:rPr lang="it-IT" b="0" i="1" dirty="0" smtClean="0">
                <a:solidFill>
                  <a:srgbClr val="FF00FF"/>
                </a:solidFill>
              </a:rPr>
              <a:t>   </a:t>
            </a:r>
            <a:r>
              <a:rPr lang="it-IT" b="0" i="1" dirty="0" err="1" smtClean="0">
                <a:solidFill>
                  <a:srgbClr val="FF00FF"/>
                </a:solidFill>
              </a:rPr>
              <a:t>NuSym</a:t>
            </a:r>
            <a:r>
              <a:rPr lang="it-IT" b="0" i="1" dirty="0" smtClean="0">
                <a:solidFill>
                  <a:srgbClr val="FF00FF"/>
                </a:solidFill>
              </a:rPr>
              <a:t> </a:t>
            </a:r>
            <a:r>
              <a:rPr lang="it-IT" b="0" i="1" dirty="0" smtClean="0">
                <a:solidFill>
                  <a:srgbClr val="FF00FF"/>
                </a:solidFill>
              </a:rPr>
              <a:t>‘</a:t>
            </a:r>
            <a:r>
              <a:rPr lang="it-IT" b="0" i="1" dirty="0" smtClean="0">
                <a:solidFill>
                  <a:srgbClr val="FF00FF"/>
                </a:solidFill>
              </a:rPr>
              <a:t>23</a:t>
            </a:r>
            <a:endParaRPr lang="it-IT" b="0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11"/>
          <p:cNvSpPr txBox="1">
            <a:spLocks noChangeArrowheads="1"/>
          </p:cNvSpPr>
          <p:nvPr/>
        </p:nvSpPr>
        <p:spPr bwMode="auto">
          <a:xfrm>
            <a:off x="98619" y="76200"/>
            <a:ext cx="5963492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2800" b="0" dirty="0" smtClean="0">
                <a:solidFill>
                  <a:srgbClr val="FFFFFF"/>
                </a:solidFill>
              </a:rPr>
              <a:t>SE from </a:t>
            </a:r>
            <a:r>
              <a:rPr lang="it-IT" sz="2800" b="0" dirty="0" err="1" smtClean="0">
                <a:solidFill>
                  <a:srgbClr val="FFFFFF"/>
                </a:solidFill>
              </a:rPr>
              <a:t>structure</a:t>
            </a:r>
            <a:r>
              <a:rPr lang="it-IT" sz="2800" b="0" dirty="0" smtClean="0">
                <a:solidFill>
                  <a:srgbClr val="FFFFFF"/>
                </a:solidFill>
              </a:rPr>
              <a:t> and </a:t>
            </a:r>
            <a:r>
              <a:rPr lang="it-IT" sz="2800" b="0" dirty="0" err="1" smtClean="0">
                <a:solidFill>
                  <a:srgbClr val="FFFFFF"/>
                </a:solidFill>
              </a:rPr>
              <a:t>nuclear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r>
              <a:rPr lang="it-IT" sz="2800" b="0" dirty="0" err="1" smtClean="0">
                <a:solidFill>
                  <a:srgbClr val="FFFFFF"/>
                </a:solidFill>
              </a:rPr>
              <a:t>reactions</a:t>
            </a:r>
            <a:r>
              <a:rPr lang="it-IT" sz="2800" b="0" dirty="0" smtClean="0">
                <a:solidFill>
                  <a:srgbClr val="FFFFFF"/>
                </a:solidFill>
              </a:rPr>
              <a:t> </a:t>
            </a:r>
            <a:endParaRPr lang="it-IT" sz="2800" b="0" i="1" dirty="0">
              <a:solidFill>
                <a:srgbClr val="FFFFFF"/>
              </a:solidFill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286000" y="4356556"/>
            <a:ext cx="17796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 smtClean="0">
                <a:solidFill>
                  <a:srgbClr val="800080"/>
                </a:solidFill>
              </a:rPr>
              <a:t>Lynch &amp; </a:t>
            </a:r>
            <a:r>
              <a:rPr lang="it-IT" sz="800" dirty="0" err="1" smtClean="0">
                <a:solidFill>
                  <a:srgbClr val="800080"/>
                </a:solidFill>
              </a:rPr>
              <a:t>Tsang</a:t>
            </a:r>
            <a:r>
              <a:rPr lang="it-IT" sz="800" dirty="0" smtClean="0">
                <a:solidFill>
                  <a:srgbClr val="800080"/>
                </a:solidFill>
              </a:rPr>
              <a:t>  PLB 137098 (2022) </a:t>
            </a:r>
            <a:endParaRPr lang="it-IT" sz="800" dirty="0">
              <a:solidFill>
                <a:srgbClr val="800080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983"/>
            <a:ext cx="4844596" cy="4253417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4876800" y="2362200"/>
            <a:ext cx="4191000" cy="2438400"/>
            <a:chOff x="6146800" y="914400"/>
            <a:chExt cx="4699000" cy="228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1">
                  <a:extLst>
                    <a:ext uri="{FF2B5EF4-FFF2-40B4-BE49-F238E27FC236}">
                      <a16:creationId xmlns="" xmlns:a16="http://schemas.microsoft.com/office/drawing/2014/main" id="{985FA904-7345-A2F3-446B-BDAE6B2E4755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146800" y="914400"/>
                  <a:ext cx="4699000" cy="2286000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>
                  <a:lvl1pPr marL="180178" indent="-180178" algn="l" defTabSz="803293" rtl="0" eaLnBrk="1" fontAlgn="base" hangingPunct="1">
                    <a:lnSpc>
                      <a:spcPct val="90000"/>
                    </a:lnSpc>
                    <a:spcBef>
                      <a:spcPts val="1206"/>
                    </a:spcBef>
                    <a:spcAft>
                      <a:spcPct val="0"/>
                    </a:spcAft>
                    <a:buSzPct val="100000"/>
                    <a:buFont typeface="Wingdings" pitchFamily="2" charset="2"/>
                    <a:buChar char="§"/>
                    <a:defRPr sz="2200">
                      <a:solidFill>
                        <a:srgbClr val="064308"/>
                      </a:solidFill>
                      <a:latin typeface="Arial" charset="0"/>
                      <a:ea typeface="ＭＳ Ｐゴシック" pitchFamily="-65" charset="-128"/>
                      <a:cs typeface="ＭＳ Ｐゴシック" pitchFamily="-65" charset="-128"/>
                    </a:defRPr>
                  </a:lvl1pPr>
                  <a:lvl2pPr marL="363359" indent="-151650" algn="l" defTabSz="803293" rtl="0" eaLnBrk="1" fontAlgn="base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SzPct val="100000"/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ＭＳ Ｐゴシック"/>
                    </a:defRPr>
                  </a:lvl2pPr>
                  <a:lvl3pPr marL="591584" indent="-160658" algn="l" defTabSz="803293" rtl="0" eaLnBrk="1" fontAlgn="base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SzPct val="100000"/>
                    <a:buFont typeface="Lucida Grande" charset="0"/>
                    <a:buChar char="»"/>
                    <a:defRPr sz="1800">
                      <a:solidFill>
                        <a:schemeClr val="tx1"/>
                      </a:solidFill>
                      <a:latin typeface="Arial" charset="0"/>
                      <a:ea typeface="ヒラギノ角ゴ Pro W3" pitchFamily="-111" charset="-128"/>
                      <a:cs typeface="ヒラギノ角ゴ Pro W3" pitchFamily="-111" charset="-128"/>
                    </a:defRPr>
                  </a:lvl3pPr>
                  <a:lvl4pPr marL="728219" indent="-133632" algn="l" defTabSz="803293" rtl="0" eaLnBrk="1" fontAlgn="base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>
                      <a:srgbClr val="999999"/>
                    </a:buClr>
                    <a:buSzPct val="100000"/>
                    <a:buFont typeface="Arial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+mn-lt"/>
                      <a:ea typeface="ヒラギノ角ゴ Pro W3" pitchFamily="-111" charset="-128"/>
                      <a:cs typeface="ヒラギノ角ゴ Pro W3"/>
                    </a:defRPr>
                  </a:lvl4pPr>
                  <a:lvl5pPr marL="1002991" indent="-180178" algn="l" defTabSz="803293" rtl="0" eaLnBrk="1" fontAlgn="base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>
                      <a:srgbClr val="999999"/>
                    </a:buClr>
                    <a:buSzPct val="100000"/>
                    <a:buFont typeface="Lucida Grande" charset="0"/>
                    <a:buChar char="»"/>
                    <a:defRPr sz="1400">
                      <a:solidFill>
                        <a:schemeClr val="tx1"/>
                      </a:solidFill>
                      <a:latin typeface="+mn-lt"/>
                      <a:ea typeface="ヒラギノ角ゴ Pro W3" pitchFamily="-111" charset="-128"/>
                      <a:cs typeface="ヒラギノ角ゴ Pro W3"/>
                    </a:defRPr>
                  </a:lvl5pPr>
                  <a:lvl6pPr marL="2223294" indent="-150759" algn="l" defTabSz="807750" rtl="0" eaLnBrk="1" fontAlgn="base" hangingPunct="1">
                    <a:lnSpc>
                      <a:spcPct val="90000"/>
                    </a:lnSpc>
                    <a:spcBef>
                      <a:spcPct val="10000"/>
                    </a:spcBef>
                    <a:spcAft>
                      <a:spcPct val="0"/>
                    </a:spcAft>
                    <a:buSzPct val="100000"/>
                    <a:buChar char="–"/>
                    <a:defRPr sz="1300">
                      <a:solidFill>
                        <a:schemeClr val="tx1"/>
                      </a:solidFill>
                      <a:latin typeface="Helvetica" charset="0"/>
                      <a:ea typeface="+mn-ea"/>
                      <a:cs typeface="+mn-cs"/>
                    </a:defRPr>
                  </a:lvl6pPr>
                  <a:lvl7pPr marL="2680333" indent="-150759" algn="l" defTabSz="807750" rtl="0" eaLnBrk="1" fontAlgn="base" hangingPunct="1">
                    <a:lnSpc>
                      <a:spcPct val="90000"/>
                    </a:lnSpc>
                    <a:spcBef>
                      <a:spcPct val="10000"/>
                    </a:spcBef>
                    <a:spcAft>
                      <a:spcPct val="0"/>
                    </a:spcAft>
                    <a:buSzPct val="100000"/>
                    <a:buChar char="–"/>
                    <a:defRPr sz="1300">
                      <a:solidFill>
                        <a:schemeClr val="tx1"/>
                      </a:solidFill>
                      <a:latin typeface="Helvetica" charset="0"/>
                      <a:ea typeface="+mn-ea"/>
                      <a:cs typeface="+mn-cs"/>
                    </a:defRPr>
                  </a:lvl7pPr>
                  <a:lvl8pPr marL="3137372" indent="-150759" algn="l" defTabSz="807750" rtl="0" eaLnBrk="1" fontAlgn="base" hangingPunct="1">
                    <a:lnSpc>
                      <a:spcPct val="90000"/>
                    </a:lnSpc>
                    <a:spcBef>
                      <a:spcPct val="10000"/>
                    </a:spcBef>
                    <a:spcAft>
                      <a:spcPct val="0"/>
                    </a:spcAft>
                    <a:buSzPct val="100000"/>
                    <a:buChar char="–"/>
                    <a:defRPr sz="1300">
                      <a:solidFill>
                        <a:schemeClr val="tx1"/>
                      </a:solidFill>
                      <a:latin typeface="Helvetica" charset="0"/>
                      <a:ea typeface="+mn-ea"/>
                      <a:cs typeface="+mn-cs"/>
                    </a:defRPr>
                  </a:lvl8pPr>
                  <a:lvl9pPr marL="3594407" indent="-150759" algn="l" defTabSz="807750" rtl="0" eaLnBrk="1" fontAlgn="base" hangingPunct="1">
                    <a:lnSpc>
                      <a:spcPct val="90000"/>
                    </a:lnSpc>
                    <a:spcBef>
                      <a:spcPct val="10000"/>
                    </a:spcBef>
                    <a:spcAft>
                      <a:spcPct val="0"/>
                    </a:spcAft>
                    <a:buSzPct val="100000"/>
                    <a:buChar char="–"/>
                    <a:defRPr sz="1300">
                      <a:solidFill>
                        <a:schemeClr val="tx1"/>
                      </a:solidFill>
                      <a:latin typeface="Helvetica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803293" rtl="0" eaLnBrk="1" fontAlgn="base" latinLnBrk="0" hangingPunct="1">
                    <a:lnSpc>
                      <a:spcPct val="90000"/>
                    </a:lnSpc>
                    <a:spcBef>
                      <a:spcPts val="1206"/>
                    </a:spcBef>
                    <a:spcAft>
                      <a:spcPct val="0"/>
                    </a:spcAft>
                    <a:buClrTx/>
                    <a:buSzPct val="100000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4308"/>
                    </a:solidFill>
                    <a:effectLst/>
                    <a:uLnTx/>
                    <a:uFillTx/>
                    <a:latin typeface="+mj-lt"/>
                  </a:endParaRPr>
                </a:p>
                <a:p>
                  <a:pPr marL="211709" marR="0" lvl="1" indent="0" algn="l" defTabSz="803293" rtl="0" eaLnBrk="1" fontAlgn="base" latinLnBrk="0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Tx/>
                    <a:buSzPct val="100000"/>
                    <a:buNone/>
                    <a:tabLst/>
                    <a:defRPr/>
                  </a:pPr>
                  <a:r>
                    <a:rPr lang="en-US" b="0" kern="0" dirty="0">
                      <a:solidFill>
                        <a:sysClr val="windowText" lastClr="000000"/>
                      </a:solidFill>
                      <a:latin typeface="+mj-lt"/>
                    </a:rPr>
                    <a:t> </a:t>
                  </a:r>
                  <a:r>
                    <a:rPr lang="en-US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 Symmetry energy deduced </a:t>
                  </a:r>
                </a:p>
                <a:p>
                  <a:pPr marL="211709" marR="0" lvl="1" indent="0" algn="l" defTabSz="803293" rtl="0" eaLnBrk="1" fontAlgn="base" latinLnBrk="0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Tx/>
                    <a:buSzPct val="100000"/>
                    <a:buNone/>
                    <a:tabLst/>
                    <a:defRPr/>
                  </a:pPr>
                  <a:r>
                    <a:rPr lang="en-US" b="0" kern="0" dirty="0">
                      <a:solidFill>
                        <a:sysClr val="windowText" lastClr="000000"/>
                      </a:solidFill>
                      <a:latin typeface="+mj-lt"/>
                    </a:rPr>
                    <a:t> </a:t>
                  </a:r>
                  <a:r>
                    <a:rPr lang="en-US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 from nuclear structure and HI data</a:t>
                  </a:r>
                  <a:br>
                    <a:rPr lang="en-US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en-US" b="0" kern="0" dirty="0" smtClean="0">
                      <a:solidFill>
                        <a:srgbClr val="00B050"/>
                      </a:solidFill>
                      <a:latin typeface="+mj-lt"/>
                    </a:rPr>
                    <a:t>Shaded area</a:t>
                  </a:r>
                  <a:r>
                    <a:rPr lang="en-US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: </a:t>
                  </a:r>
                </a:p>
                <a:p>
                  <a:pPr marL="211709" marR="0" lvl="1" indent="0" algn="l" defTabSz="803293" rtl="0" eaLnBrk="1" fontAlgn="base" latinLnBrk="0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Tx/>
                    <a:buSzPct val="100000"/>
                    <a:buNone/>
                    <a:tabLst/>
                    <a:defRPr/>
                  </a:pPr>
                  <a:r>
                    <a:rPr lang="en-US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1</a:t>
                  </a:r>
                  <a:r>
                    <a:rPr lang="el-GR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σ</a:t>
                  </a:r>
                  <a:r>
                    <a:rPr lang="it-IT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</a:t>
                  </a:r>
                  <a:r>
                    <a:rPr lang="it-IT" b="0" kern="0" dirty="0" err="1" smtClean="0">
                      <a:solidFill>
                        <a:sysClr val="windowText" lastClr="000000"/>
                      </a:solidFill>
                      <a:latin typeface="+mj-lt"/>
                    </a:rPr>
                    <a:t>contours</a:t>
                  </a:r>
                  <a:r>
                    <a:rPr lang="it-IT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from the </a:t>
                  </a:r>
                  <a:r>
                    <a:rPr lang="it-IT" b="0" kern="0" dirty="0" err="1" smtClean="0">
                      <a:solidFill>
                        <a:sysClr val="windowText" lastClr="000000"/>
                      </a:solidFill>
                      <a:latin typeface="+mj-lt"/>
                    </a:rPr>
                    <a:t>fit</a:t>
                  </a:r>
                  <a:r>
                    <a:rPr lang="it-IT" b="0" kern="0" dirty="0" smtClean="0">
                      <a:solidFill>
                        <a:sysClr val="windowText" lastClr="000000"/>
                      </a:solidFill>
                      <a:latin typeface="+mj-lt"/>
                    </a:rPr>
                    <a:t> with</a:t>
                  </a: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endParaRPr>
                </a:p>
                <a:p>
                  <a:pPr marL="591584" marR="0" lvl="2" indent="-160658" algn="l" defTabSz="803293" rtl="0" eaLnBrk="1" fontAlgn="base" latinLnBrk="0" hangingPunct="1">
                    <a:lnSpc>
                      <a:spcPct val="90000"/>
                    </a:lnSpc>
                    <a:spcBef>
                      <a:spcPts val="201"/>
                    </a:spcBef>
                    <a:spcAft>
                      <a:spcPct val="0"/>
                    </a:spcAft>
                    <a:buClrTx/>
                    <a:buSzPct val="100000"/>
                    <a:buFont typeface="Lucida Grande" charset="0"/>
                    <a:buChar char="»"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it-IT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it-IT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𝑠𝑦𝑚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+…</m:t>
                      </m:r>
                    </m:oMath>
                  </a14:m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endParaRPr>
                </a:p>
                <a:p>
                  <a:pPr marL="430926" lvl="2" indent="0">
                    <a:buNone/>
                  </a:pPr>
                  <a:r>
                    <a:rPr lang="en-US" sz="2000" b="0" kern="0" dirty="0" smtClean="0">
                      <a:solidFill>
                        <a:sysClr val="windowText" lastClr="000000"/>
                      </a:solidFill>
                      <a:latin typeface="+mj-lt"/>
                      <a:ea typeface="ＭＳ Ｐゴシック" charset="-128"/>
                    </a:rPr>
                    <a:t>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b="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j-lt"/>
                    </a:rPr>
                    <a:t> )</a:t>
                  </a:r>
                </a:p>
                <a:p>
                  <a:pPr marL="430926" lvl="2" indent="0">
                    <a:buNone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Content Placeholder 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85FA904-7345-A2F3-446B-BDAE6B2E4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46800" y="914400"/>
                  <a:ext cx="4699000" cy="22860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>
                  <a:solidFill>
                    <a:srgbClr val="00B0F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e 11"/>
            <p:cNvSpPr>
              <a:spLocks noChangeArrowheads="1"/>
            </p:cNvSpPr>
            <p:nvPr/>
          </p:nvSpPr>
          <p:spPr bwMode="auto">
            <a:xfrm>
              <a:off x="6322568" y="1243393"/>
              <a:ext cx="165978" cy="171069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it-IT" dirty="0">
                <a:solidFill>
                  <a:srgbClr val="008000"/>
                </a:solidFill>
              </a:endParaRPr>
            </a:p>
          </p:txBody>
        </p:sp>
      </p:grp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639946" y="4648200"/>
            <a:ext cx="1779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800" dirty="0">
                <a:solidFill>
                  <a:srgbClr val="800080"/>
                </a:solidFill>
              </a:rPr>
              <a:t>B. </a:t>
            </a:r>
            <a:r>
              <a:rPr lang="it-IT" sz="800" dirty="0" err="1">
                <a:solidFill>
                  <a:srgbClr val="800080"/>
                </a:solidFill>
              </a:rPr>
              <a:t>Tsang</a:t>
            </a:r>
            <a:r>
              <a:rPr lang="it-IT" sz="800" dirty="0">
                <a:solidFill>
                  <a:srgbClr val="800080"/>
                </a:solidFill>
              </a:rPr>
              <a:t> et al</a:t>
            </a:r>
            <a:r>
              <a:rPr lang="it-IT" sz="800" dirty="0" smtClean="0">
                <a:solidFill>
                  <a:srgbClr val="800080"/>
                </a:solidFill>
              </a:rPr>
              <a:t>.,  </a:t>
            </a:r>
            <a:r>
              <a:rPr lang="it-IT" sz="800" dirty="0">
                <a:solidFill>
                  <a:srgbClr val="800080"/>
                </a:solidFill>
              </a:rPr>
              <a:t>PRL 102 (2009</a:t>
            </a:r>
            <a:r>
              <a:rPr lang="it-IT" sz="800" dirty="0" smtClean="0">
                <a:solidFill>
                  <a:srgbClr val="800080"/>
                </a:solidFill>
              </a:rPr>
              <a:t>) </a:t>
            </a:r>
          </a:p>
          <a:p>
            <a:pPr algn="l"/>
            <a:r>
              <a:rPr lang="it-IT" sz="800" dirty="0" smtClean="0">
                <a:solidFill>
                  <a:srgbClr val="800080"/>
                </a:solidFill>
              </a:rPr>
              <a:t>Lynch &amp; </a:t>
            </a:r>
            <a:r>
              <a:rPr lang="it-IT" sz="800" dirty="0" err="1" smtClean="0">
                <a:solidFill>
                  <a:srgbClr val="800080"/>
                </a:solidFill>
              </a:rPr>
              <a:t>Tsang</a:t>
            </a:r>
            <a:r>
              <a:rPr lang="it-IT" sz="800" dirty="0" smtClean="0">
                <a:solidFill>
                  <a:srgbClr val="800080"/>
                </a:solidFill>
              </a:rPr>
              <a:t>  PLB 137098 (2022) </a:t>
            </a:r>
            <a:endParaRPr lang="it-IT" sz="800" dirty="0">
              <a:solidFill>
                <a:srgbClr val="800080"/>
              </a:solidFill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152400" y="1582579"/>
            <a:ext cx="210185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000" dirty="0" err="1" smtClean="0">
                <a:solidFill>
                  <a:srgbClr val="7030A0"/>
                </a:solidFill>
              </a:rPr>
              <a:t>A.Sorensen</a:t>
            </a:r>
            <a:r>
              <a:rPr lang="it-IT" sz="1000" dirty="0" smtClean="0">
                <a:solidFill>
                  <a:srgbClr val="7030A0"/>
                </a:solidFill>
              </a:rPr>
              <a:t> et al, PPNP 134 </a:t>
            </a:r>
            <a:r>
              <a:rPr lang="it-IT" sz="1000" dirty="0">
                <a:solidFill>
                  <a:srgbClr val="7030A0"/>
                </a:solidFill>
              </a:rPr>
              <a:t>(</a:t>
            </a:r>
            <a:r>
              <a:rPr lang="it-IT" sz="1000" dirty="0" smtClean="0">
                <a:solidFill>
                  <a:srgbClr val="7030A0"/>
                </a:solidFill>
              </a:rPr>
              <a:t>2024)                                                                                                       </a:t>
            </a:r>
            <a:endParaRPr lang="it-IT"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986" name="Picture 2"/>
          <p:cNvPicPr>
            <a:picLocks noChangeAspect="1" noChangeArrowheads="1"/>
          </p:cNvPicPr>
          <p:nvPr/>
        </p:nvPicPr>
        <p:blipFill>
          <a:blip r:embed="rId2" cstate="print"/>
          <a:srcRect l="22577" r="21472" b="20842"/>
          <a:stretch>
            <a:fillRect/>
          </a:stretch>
        </p:blipFill>
        <p:spPr bwMode="auto">
          <a:xfrm>
            <a:off x="609600" y="10668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3244" y="0"/>
            <a:ext cx="9094990" cy="120032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2400" dirty="0" err="1" smtClean="0">
                <a:solidFill>
                  <a:schemeClr val="accent2"/>
                </a:solidFill>
              </a:rPr>
              <a:t>Neutron</a:t>
            </a: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Stars</a:t>
            </a:r>
            <a:r>
              <a:rPr lang="it-IT" sz="2400" dirty="0" smtClean="0">
                <a:solidFill>
                  <a:schemeClr val="accent2"/>
                </a:solidFill>
              </a:rPr>
              <a:t> (NS)</a:t>
            </a:r>
            <a:r>
              <a:rPr lang="it-IT" sz="2400" b="0" dirty="0" smtClean="0">
                <a:solidFill>
                  <a:schemeClr val="accent2"/>
                </a:solidFill>
              </a:rPr>
              <a:t>:</a:t>
            </a:r>
          </a:p>
          <a:p>
            <a:pPr algn="l"/>
            <a:r>
              <a:rPr lang="it-IT" sz="2400" b="0" dirty="0" err="1" smtClean="0">
                <a:solidFill>
                  <a:schemeClr val="accent2"/>
                </a:solidFill>
              </a:rPr>
              <a:t>balance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of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Gravity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smtClean="0">
                <a:solidFill>
                  <a:schemeClr val="accent2"/>
                </a:solidFill>
              </a:rPr>
              <a:t>(</a:t>
            </a:r>
            <a:r>
              <a:rPr lang="it-IT" sz="2000" b="0" dirty="0" err="1" smtClean="0">
                <a:solidFill>
                  <a:schemeClr val="accent2"/>
                </a:solidFill>
              </a:rPr>
              <a:t>pulls</a:t>
            </a:r>
            <a:r>
              <a:rPr lang="it-IT" sz="2000" b="0" dirty="0" smtClean="0">
                <a:solidFill>
                  <a:schemeClr val="accent2"/>
                </a:solidFill>
              </a:rPr>
              <a:t> in) </a:t>
            </a:r>
            <a:r>
              <a:rPr lang="it-IT" sz="2400" b="0" dirty="0" smtClean="0">
                <a:solidFill>
                  <a:schemeClr val="accent2"/>
                </a:solidFill>
              </a:rPr>
              <a:t>and  </a:t>
            </a:r>
            <a:r>
              <a:rPr lang="it-IT" sz="2400" b="0" dirty="0" err="1" smtClean="0">
                <a:solidFill>
                  <a:schemeClr val="accent2"/>
                </a:solidFill>
              </a:rPr>
              <a:t>Symmetry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energy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pressure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smtClean="0">
                <a:solidFill>
                  <a:schemeClr val="accent2"/>
                </a:solidFill>
              </a:rPr>
              <a:t>(</a:t>
            </a:r>
            <a:r>
              <a:rPr lang="it-IT" sz="2000" b="0" dirty="0" err="1" smtClean="0">
                <a:solidFill>
                  <a:schemeClr val="accent2"/>
                </a:solidFill>
              </a:rPr>
              <a:t>pushes</a:t>
            </a:r>
            <a:r>
              <a:rPr lang="it-IT" sz="2000" b="0" dirty="0" smtClean="0">
                <a:solidFill>
                  <a:schemeClr val="accent2"/>
                </a:solidFill>
              </a:rPr>
              <a:t> out)  :  </a:t>
            </a:r>
            <a:endParaRPr lang="it-IT" sz="2400" b="0" dirty="0" smtClean="0">
              <a:solidFill>
                <a:schemeClr val="accent2"/>
              </a:solidFill>
            </a:endParaRPr>
          </a:p>
          <a:p>
            <a:pPr algn="l"/>
            <a:r>
              <a:rPr lang="it-IT" sz="2400" b="0" dirty="0" smtClean="0">
                <a:solidFill>
                  <a:schemeClr val="accent2"/>
                </a:solidFill>
              </a:rPr>
              <a:t>                      </a:t>
            </a:r>
            <a:r>
              <a:rPr lang="it-IT" sz="2400" dirty="0" err="1" smtClean="0">
                <a:solidFill>
                  <a:schemeClr val="accent2"/>
                </a:solidFill>
              </a:rPr>
              <a:t>Masses</a:t>
            </a:r>
            <a:r>
              <a:rPr lang="it-IT" sz="2400" dirty="0" smtClean="0">
                <a:solidFill>
                  <a:schemeClr val="accent2"/>
                </a:solidFill>
              </a:rPr>
              <a:t> vs. </a:t>
            </a:r>
            <a:r>
              <a:rPr lang="it-IT" sz="2400" dirty="0" err="1" smtClean="0">
                <a:solidFill>
                  <a:schemeClr val="accent2"/>
                </a:solidFill>
              </a:rPr>
              <a:t>Radii</a:t>
            </a:r>
            <a:endParaRPr lang="it-IT" sz="2400" dirty="0">
              <a:solidFill>
                <a:schemeClr val="accent2"/>
              </a:solidFill>
            </a:endParaRPr>
          </a:p>
        </p:txBody>
      </p:sp>
      <p:pic>
        <p:nvPicPr>
          <p:cNvPr id="68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314575"/>
            <a:ext cx="476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953000" y="2133600"/>
            <a:ext cx="401263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it-IT" sz="1800" b="0" dirty="0" smtClean="0">
                <a:solidFill>
                  <a:schemeClr val="accent2"/>
                </a:solidFill>
              </a:rPr>
              <a:t>  </a:t>
            </a:r>
            <a:r>
              <a:rPr lang="it-IT" sz="1800" dirty="0" err="1" smtClean="0">
                <a:solidFill>
                  <a:schemeClr val="accent2"/>
                </a:solidFill>
              </a:rPr>
              <a:t>Maximum</a:t>
            </a:r>
            <a:r>
              <a:rPr lang="it-IT" sz="1800" dirty="0" smtClean="0">
                <a:solidFill>
                  <a:schemeClr val="accent2"/>
                </a:solidFill>
              </a:rPr>
              <a:t> mass :</a:t>
            </a:r>
            <a:r>
              <a:rPr lang="it-IT" sz="1800" b="0" dirty="0" smtClean="0">
                <a:solidFill>
                  <a:schemeClr val="accent2"/>
                </a:solidFill>
              </a:rPr>
              <a:t>  </a:t>
            </a:r>
          </a:p>
          <a:p>
            <a:pPr algn="l"/>
            <a:r>
              <a:rPr lang="it-IT" sz="1800" b="0" dirty="0" err="1" smtClean="0">
                <a:solidFill>
                  <a:schemeClr val="accent2"/>
                </a:solidFill>
              </a:rPr>
              <a:t>mainly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1800" b="0" dirty="0" err="1" smtClean="0">
                <a:solidFill>
                  <a:schemeClr val="accent2"/>
                </a:solidFill>
              </a:rPr>
              <a:t>determined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1800" b="0" dirty="0" err="1" smtClean="0">
                <a:solidFill>
                  <a:schemeClr val="accent2"/>
                </a:solidFill>
              </a:rPr>
              <a:t>by</a:t>
            </a:r>
            <a:r>
              <a:rPr lang="it-IT" sz="1800" b="0" dirty="0" smtClean="0">
                <a:solidFill>
                  <a:schemeClr val="accent2"/>
                </a:solidFill>
              </a:rPr>
              <a:t> high density EOS ,</a:t>
            </a:r>
          </a:p>
          <a:p>
            <a:pPr algn="l"/>
            <a:r>
              <a:rPr lang="it-IT" sz="1800" b="0" dirty="0" err="1" smtClean="0">
                <a:solidFill>
                  <a:schemeClr val="accent2"/>
                </a:solidFill>
              </a:rPr>
              <a:t>onset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1800" b="0" dirty="0" err="1" smtClean="0">
                <a:solidFill>
                  <a:schemeClr val="accent2"/>
                </a:solidFill>
              </a:rPr>
              <a:t>of</a:t>
            </a:r>
            <a:r>
              <a:rPr lang="it-IT" sz="1800" b="0" dirty="0" smtClean="0">
                <a:solidFill>
                  <a:schemeClr val="accent2"/>
                </a:solidFill>
              </a:rPr>
              <a:t>  </a:t>
            </a:r>
            <a:r>
              <a:rPr lang="it-IT" sz="1800" b="0" dirty="0" err="1" smtClean="0">
                <a:solidFill>
                  <a:schemeClr val="accent2"/>
                </a:solidFill>
              </a:rPr>
              <a:t>strangeness</a:t>
            </a:r>
            <a:r>
              <a:rPr lang="it-IT" sz="1800" b="0" dirty="0" smtClean="0">
                <a:solidFill>
                  <a:schemeClr val="accent2"/>
                </a:solidFill>
              </a:rPr>
              <a:t>, quark </a:t>
            </a:r>
            <a:r>
              <a:rPr lang="it-IT" sz="1800" b="0" dirty="0" err="1" smtClean="0">
                <a:solidFill>
                  <a:schemeClr val="accent2"/>
                </a:solidFill>
              </a:rPr>
              <a:t>phase</a:t>
            </a:r>
            <a:endParaRPr lang="it-IT" sz="1800" b="0" dirty="0" smtClean="0">
              <a:solidFill>
                <a:schemeClr val="accent2"/>
              </a:solidFill>
            </a:endParaRPr>
          </a:p>
          <a:p>
            <a:pPr algn="l"/>
            <a:endParaRPr lang="it-IT" sz="1800" b="0" dirty="0" smtClean="0">
              <a:solidFill>
                <a:schemeClr val="accent2"/>
              </a:solidFill>
            </a:endParaRPr>
          </a:p>
          <a:p>
            <a:pPr algn="l"/>
            <a:endParaRPr lang="it-IT" sz="1800" b="0" dirty="0" smtClean="0">
              <a:solidFill>
                <a:schemeClr val="accent2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1800" b="0" dirty="0" smtClean="0">
                <a:solidFill>
                  <a:schemeClr val="accent2"/>
                </a:solidFill>
              </a:rPr>
              <a:t>  </a:t>
            </a:r>
            <a:r>
              <a:rPr lang="it-IT" sz="1800" dirty="0" err="1" smtClean="0">
                <a:solidFill>
                  <a:schemeClr val="accent2"/>
                </a:solidFill>
              </a:rPr>
              <a:t>Radius</a:t>
            </a:r>
            <a:r>
              <a:rPr lang="it-IT" sz="1800" dirty="0" smtClean="0">
                <a:solidFill>
                  <a:schemeClr val="accent2"/>
                </a:solidFill>
              </a:rPr>
              <a:t>  (</a:t>
            </a:r>
            <a:r>
              <a:rPr lang="it-IT" sz="1800" dirty="0" err="1" smtClean="0">
                <a:solidFill>
                  <a:schemeClr val="accent2"/>
                </a:solidFill>
              </a:rPr>
              <a:t>for</a:t>
            </a:r>
            <a:r>
              <a:rPr lang="it-IT" sz="1800" dirty="0" smtClean="0">
                <a:solidFill>
                  <a:schemeClr val="accent2"/>
                </a:solidFill>
              </a:rPr>
              <a:t> M ~ 1.4 M</a:t>
            </a:r>
            <a:r>
              <a:rPr lang="it-IT" sz="1800" baseline="-25000" dirty="0" smtClean="0">
                <a:solidFill>
                  <a:schemeClr val="accent2"/>
                </a:solidFill>
              </a:rPr>
              <a:t>o</a:t>
            </a:r>
            <a:r>
              <a:rPr lang="it-IT" sz="1800" dirty="0" smtClean="0">
                <a:solidFill>
                  <a:schemeClr val="accent2"/>
                </a:solidFill>
              </a:rPr>
              <a:t> ) :</a:t>
            </a:r>
          </a:p>
          <a:p>
            <a:pPr algn="l"/>
            <a:r>
              <a:rPr lang="it-IT" sz="1800" b="0" dirty="0" err="1" smtClean="0">
                <a:solidFill>
                  <a:schemeClr val="accent2"/>
                </a:solidFill>
              </a:rPr>
              <a:t>depends</a:t>
            </a:r>
            <a:r>
              <a:rPr lang="it-IT" sz="1800" b="0" dirty="0" smtClean="0">
                <a:solidFill>
                  <a:schemeClr val="accent2"/>
                </a:solidFill>
              </a:rPr>
              <a:t> on low density  </a:t>
            </a:r>
          </a:p>
          <a:p>
            <a:pPr algn="l"/>
            <a:r>
              <a:rPr lang="it-IT" sz="1800" b="0" dirty="0" err="1" smtClean="0">
                <a:solidFill>
                  <a:schemeClr val="accent2"/>
                </a:solidFill>
              </a:rPr>
              <a:t>Symmetry</a:t>
            </a:r>
            <a:r>
              <a:rPr lang="it-IT" sz="1800" b="0" dirty="0" smtClean="0">
                <a:solidFill>
                  <a:schemeClr val="accent2"/>
                </a:solidFill>
              </a:rPr>
              <a:t> Energy and </a:t>
            </a:r>
            <a:r>
              <a:rPr lang="it-IT" sz="1800" b="0" dirty="0" err="1" smtClean="0">
                <a:solidFill>
                  <a:schemeClr val="accent2"/>
                </a:solidFill>
              </a:rPr>
              <a:t>slope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2000" dirty="0" smtClean="0">
                <a:solidFill>
                  <a:schemeClr val="accent2"/>
                </a:solidFill>
              </a:rPr>
              <a:t>L</a:t>
            </a:r>
            <a:endParaRPr lang="it-IT" sz="1800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69544"/>
          <a:stretch>
            <a:fillRect/>
          </a:stretch>
        </p:blipFill>
        <p:spPr bwMode="auto">
          <a:xfrm>
            <a:off x="213523" y="4724400"/>
            <a:ext cx="862567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 bwMode="auto">
          <a:xfrm>
            <a:off x="1981200" y="4267200"/>
            <a:ext cx="9144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2 9"/>
          <p:cNvCxnSpPr/>
          <p:nvPr/>
        </p:nvCxnSpPr>
        <p:spPr bwMode="auto">
          <a:xfrm>
            <a:off x="762000" y="3505200"/>
            <a:ext cx="1524000" cy="6096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asellaDiTesto 10"/>
          <p:cNvSpPr txBox="1"/>
          <p:nvPr/>
        </p:nvSpPr>
        <p:spPr>
          <a:xfrm>
            <a:off x="3305502" y="6535212"/>
            <a:ext cx="2971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err="1" smtClean="0">
                <a:solidFill>
                  <a:srgbClr val="C00000"/>
                </a:solidFill>
              </a:rPr>
              <a:t>Alvarez-Castillo</a:t>
            </a:r>
            <a:r>
              <a:rPr lang="it-IT" b="0" i="1" dirty="0" smtClean="0">
                <a:solidFill>
                  <a:srgbClr val="C00000"/>
                </a:solidFill>
              </a:rPr>
              <a:t> &amp; </a:t>
            </a:r>
            <a:r>
              <a:rPr lang="it-IT" b="0" i="1" dirty="0" err="1" smtClean="0">
                <a:solidFill>
                  <a:srgbClr val="C00000"/>
                </a:solidFill>
              </a:rPr>
              <a:t>Kubis</a:t>
            </a:r>
            <a:r>
              <a:rPr lang="it-IT" b="0" i="1" dirty="0" smtClean="0">
                <a:solidFill>
                  <a:srgbClr val="C00000"/>
                </a:solidFill>
              </a:rPr>
              <a:t>   (2012)</a:t>
            </a:r>
            <a:endParaRPr lang="it-IT" b="0" i="1" dirty="0">
              <a:solidFill>
                <a:srgbClr val="C00000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5562600" y="5181600"/>
            <a:ext cx="2667000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2718" t="10048" r="60360" b="43921"/>
          <a:stretch/>
        </p:blipFill>
        <p:spPr bwMode="auto">
          <a:xfrm>
            <a:off x="7239000" y="838200"/>
            <a:ext cx="1542871" cy="154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4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53678"/>
            <a:ext cx="9010877" cy="50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838200" y="375047"/>
            <a:ext cx="754379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latin typeface="+mj-lt"/>
              </a:rPr>
              <a:t>Astrofisica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---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+mj-lt"/>
              </a:rPr>
              <a:t>Struttura Nucleare </a:t>
            </a:r>
            <a:r>
              <a:rPr lang="it-IT" sz="2400" dirty="0" err="1" smtClean="0">
                <a:latin typeface="+mj-lt"/>
              </a:rPr>
              <a:t>---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smtClean="0">
                <a:solidFill>
                  <a:srgbClr val="0070C0"/>
                </a:solidFill>
                <a:latin typeface="+mj-lt"/>
              </a:rPr>
              <a:t>Reazioni</a:t>
            </a:r>
            <a:endParaRPr lang="it-IT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90115" y="4653136"/>
            <a:ext cx="4474373" cy="1584176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93988"/>
          <a:stretch>
            <a:fillRect/>
          </a:stretch>
        </p:blipFill>
        <p:spPr bwMode="auto">
          <a:xfrm>
            <a:off x="437578" y="6299440"/>
            <a:ext cx="81915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538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43054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219200"/>
            <a:ext cx="2628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sellaDiTesto 22"/>
          <p:cNvSpPr txBox="1"/>
          <p:nvPr/>
        </p:nvSpPr>
        <p:spPr>
          <a:xfrm>
            <a:off x="1204677" y="159603"/>
            <a:ext cx="230383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accent2"/>
                </a:solidFill>
              </a:rPr>
              <a:t>Correlations</a:t>
            </a:r>
            <a:r>
              <a:rPr lang="it-IT" sz="2400" dirty="0" smtClean="0">
                <a:solidFill>
                  <a:schemeClr val="accent2"/>
                </a:solidFill>
              </a:rPr>
              <a:t> :</a:t>
            </a:r>
            <a:r>
              <a:rPr lang="it-IT" sz="2400" b="0" dirty="0" smtClean="0">
                <a:solidFill>
                  <a:schemeClr val="accent2"/>
                </a:solidFill>
              </a:rPr>
              <a:t/>
            </a:r>
            <a:br>
              <a:rPr lang="it-IT" sz="2400" b="0" dirty="0" smtClean="0">
                <a:solidFill>
                  <a:schemeClr val="accent2"/>
                </a:solidFill>
              </a:rPr>
            </a:br>
            <a:r>
              <a:rPr lang="it-IT" sz="2400" dirty="0" smtClean="0">
                <a:solidFill>
                  <a:schemeClr val="accent2"/>
                </a:solidFill>
              </a:rPr>
              <a:t>L</a:t>
            </a:r>
            <a:r>
              <a:rPr lang="it-IT" sz="2400" b="0" dirty="0" smtClean="0">
                <a:solidFill>
                  <a:schemeClr val="accent2"/>
                </a:solidFill>
              </a:rPr>
              <a:t> – </a:t>
            </a:r>
            <a:r>
              <a:rPr lang="it-IT" sz="2400" b="0" dirty="0" err="1" smtClean="0">
                <a:solidFill>
                  <a:schemeClr val="accent2"/>
                </a:solidFill>
              </a:rPr>
              <a:t>neutron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skin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endParaRPr lang="it-IT" sz="2400" b="0" dirty="0">
              <a:solidFill>
                <a:schemeClr val="accent2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4419600" y="1173778"/>
            <a:ext cx="4648200" cy="3703022"/>
            <a:chOff x="4495800" y="1676400"/>
            <a:chExt cx="4648200" cy="3703022"/>
          </a:xfrm>
        </p:grpSpPr>
        <p:sp>
          <p:nvSpPr>
            <p:cNvPr id="4" name="CasellaDiTesto 3"/>
            <p:cNvSpPr txBox="1"/>
            <p:nvPr/>
          </p:nvSpPr>
          <p:spPr>
            <a:xfrm>
              <a:off x="4605686" y="2286000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Pb</a:t>
              </a:r>
              <a:endParaRPr lang="it-IT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2371" r="12027" b="42355"/>
            <a:stretch>
              <a:fillRect/>
            </a:stretch>
          </p:blipFill>
          <p:spPr bwMode="auto">
            <a:xfrm>
              <a:off x="4495800" y="1981200"/>
              <a:ext cx="4395439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sellaDiTesto 14"/>
            <p:cNvSpPr txBox="1"/>
            <p:nvPr/>
          </p:nvSpPr>
          <p:spPr>
            <a:xfrm>
              <a:off x="7391400" y="419100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rgbClr val="28D62C"/>
                  </a:solidFill>
                </a:rPr>
                <a:t>soft</a:t>
              </a:r>
              <a:endParaRPr lang="it-IT" sz="2000" dirty="0">
                <a:solidFill>
                  <a:srgbClr val="28D62C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391400" y="3638490"/>
              <a:ext cx="12218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 smtClean="0">
                  <a:solidFill>
                    <a:schemeClr val="accent6"/>
                  </a:solidFill>
                </a:rPr>
                <a:t>superstiff</a:t>
              </a:r>
              <a:endParaRPr lang="it-IT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391400" y="3943290"/>
              <a:ext cx="609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 smtClean="0">
                  <a:solidFill>
                    <a:srgbClr val="FF0000"/>
                  </a:solidFill>
                </a:rPr>
                <a:t>stiff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9864" r="13793"/>
            <a:stretch>
              <a:fillRect/>
            </a:stretch>
          </p:blipFill>
          <p:spPr bwMode="auto">
            <a:xfrm>
              <a:off x="5105400" y="1676400"/>
              <a:ext cx="1905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asellaDiTesto 19"/>
            <p:cNvSpPr txBox="1">
              <a:spLocks noChangeArrowheads="1"/>
            </p:cNvSpPr>
            <p:nvPr/>
          </p:nvSpPr>
          <p:spPr bwMode="auto">
            <a:xfrm>
              <a:off x="5641696" y="5102423"/>
              <a:ext cx="35023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0" i="1" dirty="0" err="1" smtClean="0">
                  <a:solidFill>
                    <a:srgbClr val="C00000"/>
                  </a:solidFill>
                </a:rPr>
                <a:t>V.Baran</a:t>
              </a:r>
              <a:r>
                <a:rPr lang="it-IT" sz="1200" b="0" i="1" dirty="0" smtClean="0">
                  <a:solidFill>
                    <a:srgbClr val="C00000"/>
                  </a:solidFill>
                </a:rPr>
                <a:t> </a:t>
              </a:r>
              <a:r>
                <a:rPr lang="it-IT" sz="1200" b="0" i="1" dirty="0" err="1">
                  <a:solidFill>
                    <a:srgbClr val="C00000"/>
                  </a:solidFill>
                </a:rPr>
                <a:t>et</a:t>
              </a:r>
              <a:r>
                <a:rPr lang="it-IT" sz="1200" b="0" i="1" dirty="0">
                  <a:solidFill>
                    <a:srgbClr val="C00000"/>
                  </a:solidFill>
                </a:rPr>
                <a:t> </a:t>
              </a:r>
              <a:r>
                <a:rPr lang="it-IT" sz="1200" b="0" i="1" dirty="0" smtClean="0">
                  <a:solidFill>
                    <a:srgbClr val="C00000"/>
                  </a:solidFill>
                </a:rPr>
                <a:t>al.</a:t>
              </a:r>
              <a:r>
                <a:rPr lang="it-IT" sz="1200" dirty="0" smtClean="0">
                  <a:solidFill>
                    <a:srgbClr val="C00000"/>
                  </a:solidFill>
                </a:rPr>
                <a:t>, </a:t>
              </a:r>
              <a:r>
                <a:rPr lang="en-US" sz="1200" dirty="0" smtClean="0">
                  <a:solidFill>
                    <a:srgbClr val="C00000"/>
                  </a:solidFill>
                </a:rPr>
                <a:t>Physical Review C 88, 044610 (2013)</a:t>
              </a:r>
              <a:endParaRPr lang="it-IT" sz="1200" b="0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317537" y="2667000"/>
              <a:ext cx="1997663" cy="400110"/>
            </a:xfrm>
            <a:prstGeom prst="rect">
              <a:avLst/>
            </a:prstGeom>
            <a:solidFill>
              <a:srgbClr val="FFCC66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0" i="1" dirty="0" smtClean="0">
                  <a:solidFill>
                    <a:schemeClr val="accent2"/>
                  </a:solidFill>
                </a:rPr>
                <a:t>SMF </a:t>
              </a:r>
              <a:r>
                <a:rPr lang="it-IT" sz="2000" b="0" i="1" dirty="0" err="1" smtClean="0">
                  <a:solidFill>
                    <a:schemeClr val="accent2"/>
                  </a:solidFill>
                </a:rPr>
                <a:t>calculations</a:t>
              </a:r>
              <a:endParaRPr lang="it-IT" sz="2000" b="0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304800" y="4267200"/>
            <a:ext cx="1554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HF </a:t>
            </a:r>
            <a:r>
              <a:rPr lang="it-IT" dirty="0" err="1" smtClean="0"/>
              <a:t>calculations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817111" y="152400"/>
            <a:ext cx="376577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accent2"/>
                </a:solidFill>
              </a:rPr>
              <a:t>Correlations</a:t>
            </a:r>
            <a:r>
              <a:rPr lang="it-IT" sz="2400" dirty="0" smtClean="0">
                <a:solidFill>
                  <a:schemeClr val="accent2"/>
                </a:solidFill>
              </a:rPr>
              <a:t> :</a:t>
            </a:r>
            <a:r>
              <a:rPr lang="it-IT" sz="2400" b="0" dirty="0" smtClean="0">
                <a:solidFill>
                  <a:schemeClr val="accent2"/>
                </a:solidFill>
              </a:rPr>
              <a:t/>
            </a:r>
            <a:br>
              <a:rPr lang="it-IT" sz="2400" b="0" dirty="0" smtClean="0">
                <a:solidFill>
                  <a:schemeClr val="accent2"/>
                </a:solidFill>
              </a:rPr>
            </a:br>
            <a:r>
              <a:rPr lang="it-IT" sz="2400" dirty="0" smtClean="0">
                <a:solidFill>
                  <a:schemeClr val="accent2"/>
                </a:solidFill>
              </a:rPr>
              <a:t>PDR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strength</a:t>
            </a:r>
            <a:r>
              <a:rPr lang="it-IT" sz="2400" b="0" dirty="0" smtClean="0">
                <a:solidFill>
                  <a:schemeClr val="accent2"/>
                </a:solidFill>
              </a:rPr>
              <a:t> – </a:t>
            </a:r>
            <a:r>
              <a:rPr lang="it-IT" sz="2400" b="0" dirty="0" err="1" smtClean="0">
                <a:solidFill>
                  <a:schemeClr val="accent2"/>
                </a:solidFill>
              </a:rPr>
              <a:t>neutron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skin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endParaRPr lang="it-IT" sz="2400" b="0" dirty="0">
              <a:solidFill>
                <a:schemeClr val="accent2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-76200" y="1295400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PREX </a:t>
            </a:r>
            <a:r>
              <a:rPr lang="it-IT" dirty="0" err="1" smtClean="0">
                <a:solidFill>
                  <a:srgbClr val="008000"/>
                </a:solidFill>
              </a:rPr>
              <a:t>point</a:t>
            </a:r>
            <a:endParaRPr lang="it-IT" dirty="0">
              <a:solidFill>
                <a:srgbClr val="008000"/>
              </a:solidFill>
            </a:endParaRP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3581400" y="488732"/>
            <a:ext cx="1066800" cy="180975"/>
            <a:chOff x="1872" y="3840"/>
            <a:chExt cx="672" cy="114"/>
          </a:xfrm>
        </p:grpSpPr>
        <p:sp>
          <p:nvSpPr>
            <p:cNvPr id="33" name="AutoShape 25"/>
            <p:cNvSpPr>
              <a:spLocks noChangeArrowheads="1"/>
            </p:cNvSpPr>
            <p:nvPr/>
          </p:nvSpPr>
          <p:spPr bwMode="auto">
            <a:xfrm>
              <a:off x="1872" y="3840"/>
              <a:ext cx="336" cy="114"/>
            </a:xfrm>
            <a:prstGeom prst="leftArrow">
              <a:avLst>
                <a:gd name="adj1" fmla="val 50000"/>
                <a:gd name="adj2" fmla="val 73684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AutoShape 26"/>
            <p:cNvSpPr>
              <a:spLocks noChangeArrowheads="1"/>
            </p:cNvSpPr>
            <p:nvPr/>
          </p:nvSpPr>
          <p:spPr bwMode="auto">
            <a:xfrm>
              <a:off x="2208" y="3840"/>
              <a:ext cx="336" cy="114"/>
            </a:xfrm>
            <a:prstGeom prst="rightArrow">
              <a:avLst>
                <a:gd name="adj1" fmla="val 50000"/>
                <a:gd name="adj2" fmla="val 73684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" name="Rettangolo 38"/>
          <p:cNvSpPr/>
          <p:nvPr/>
        </p:nvSpPr>
        <p:spPr>
          <a:xfrm>
            <a:off x="1066800" y="433443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0" i="1" dirty="0">
                <a:solidFill>
                  <a:srgbClr val="495057"/>
                </a:solidFill>
                <a:latin typeface="-apple-system"/>
              </a:rPr>
              <a:t>D. </a:t>
            </a:r>
            <a:r>
              <a:rPr lang="en-US" sz="1050" b="0" i="1" dirty="0" err="1">
                <a:solidFill>
                  <a:srgbClr val="495057"/>
                </a:solidFill>
                <a:latin typeface="-apple-system"/>
              </a:rPr>
              <a:t>Gambacurta</a:t>
            </a:r>
            <a:r>
              <a:rPr lang="en-US" sz="1050" b="0" dirty="0">
                <a:solidFill>
                  <a:srgbClr val="495057"/>
                </a:solidFill>
                <a:latin typeface="-apple-system"/>
              </a:rPr>
              <a:t>, </a:t>
            </a:r>
            <a:r>
              <a:rPr lang="en-US" sz="1050" b="0" dirty="0" err="1" smtClean="0">
                <a:solidFill>
                  <a:srgbClr val="495057"/>
                </a:solidFill>
                <a:latin typeface="-apple-system"/>
              </a:rPr>
              <a:t>Nuovo</a:t>
            </a:r>
            <a:r>
              <a:rPr lang="en-US" sz="1050" b="0" dirty="0" smtClean="0">
                <a:solidFill>
                  <a:srgbClr val="495057"/>
                </a:solidFill>
                <a:latin typeface="-apple-system"/>
              </a:rPr>
              <a:t> </a:t>
            </a:r>
            <a:r>
              <a:rPr lang="en-US" sz="1050" b="0" dirty="0" err="1">
                <a:solidFill>
                  <a:srgbClr val="495057"/>
                </a:solidFill>
                <a:latin typeface="-apple-system"/>
              </a:rPr>
              <a:t>Cimento</a:t>
            </a:r>
            <a:r>
              <a:rPr lang="en-US" sz="1050" b="0" dirty="0">
                <a:solidFill>
                  <a:srgbClr val="495057"/>
                </a:solidFill>
                <a:latin typeface="-apple-system"/>
              </a:rPr>
              <a:t> C 47, 22 (2024)</a:t>
            </a:r>
            <a:endParaRPr lang="it-IT" sz="105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673" y="5105400"/>
            <a:ext cx="2761727" cy="1274174"/>
          </a:xfrm>
          <a:prstGeom prst="rect">
            <a:avLst/>
          </a:prstGeom>
        </p:spPr>
      </p:pic>
      <p:grpSp>
        <p:nvGrpSpPr>
          <p:cNvPr id="41" name="Gruppo 40"/>
          <p:cNvGrpSpPr/>
          <p:nvPr/>
        </p:nvGrpSpPr>
        <p:grpSpPr>
          <a:xfrm>
            <a:off x="533400" y="4953000"/>
            <a:ext cx="3661655" cy="1828800"/>
            <a:chOff x="5199100" y="3742725"/>
            <a:chExt cx="3772952" cy="1920107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56887" t="11462" b="47978"/>
            <a:stretch/>
          </p:blipFill>
          <p:spPr bwMode="auto">
            <a:xfrm>
              <a:off x="5199100" y="3742725"/>
              <a:ext cx="2715872" cy="19201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3" name="CasellaDiTesto 42"/>
            <p:cNvSpPr txBox="1"/>
            <p:nvPr/>
          </p:nvSpPr>
          <p:spPr>
            <a:xfrm>
              <a:off x="7663681" y="4476652"/>
              <a:ext cx="13083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77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 kern="0" dirty="0" err="1">
                  <a:solidFill>
                    <a:srgbClr val="FF00FF"/>
                  </a:solidFill>
                  <a:latin typeface="Calibri"/>
                  <a:sym typeface="Helvetica Neue"/>
                </a:rPr>
                <a:t>Symmetry</a:t>
              </a:r>
              <a:r>
                <a:rPr lang="it-IT" sz="1200" kern="0" dirty="0">
                  <a:solidFill>
                    <a:srgbClr val="FF00FF"/>
                  </a:solidFill>
                  <a:latin typeface="Calibri"/>
                  <a:sym typeface="Helvetica Neue"/>
                </a:rPr>
                <a:t> </a:t>
              </a:r>
              <a:r>
                <a:rPr lang="it-IT" sz="1200" kern="0" dirty="0" err="1">
                  <a:solidFill>
                    <a:srgbClr val="FF00FF"/>
                  </a:solidFill>
                  <a:latin typeface="Calibri"/>
                  <a:sym typeface="Helvetica Neue"/>
                </a:rPr>
                <a:t>energy</a:t>
              </a:r>
              <a:endParaRPr lang="it-IT" sz="1200" kern="0" dirty="0">
                <a:solidFill>
                  <a:srgbClr val="FF00FF"/>
                </a:solidFill>
                <a:latin typeface="Calibri"/>
                <a:sym typeface="Helvetica Neue"/>
              </a:endParaRPr>
            </a:p>
            <a:p>
              <a:pPr algn="l" defTabSz="914377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 kern="0" dirty="0">
                  <a:solidFill>
                    <a:srgbClr val="FF00FF"/>
                  </a:solidFill>
                  <a:latin typeface="Calibri"/>
                  <a:sym typeface="Wingdings" panose="05000000000000000000" pitchFamily="2" charset="2"/>
                </a:rPr>
                <a:t> </a:t>
              </a:r>
              <a:r>
                <a:rPr lang="it-IT" kern="0" dirty="0">
                  <a:solidFill>
                    <a:srgbClr val="FF00FF"/>
                  </a:solidFill>
                  <a:latin typeface="Calibri"/>
                  <a:sym typeface="Helvetica Neue"/>
                </a:rPr>
                <a:t>S</a:t>
              </a:r>
              <a:r>
                <a:rPr lang="it-IT" b="0" kern="0" dirty="0">
                  <a:solidFill>
                    <a:prstClr val="black"/>
                  </a:solidFill>
                  <a:latin typeface="Calibri"/>
                  <a:sym typeface="Helvetica Neue"/>
                </a:rPr>
                <a:t>(</a:t>
              </a:r>
              <a:r>
                <a:rPr lang="el-GR" b="0" kern="0" dirty="0">
                  <a:solidFill>
                    <a:prstClr val="black"/>
                  </a:solidFill>
                  <a:latin typeface="Calibri"/>
                  <a:sym typeface="Helvetica Neue"/>
                </a:rPr>
                <a:t>ρ</a:t>
              </a:r>
              <a:r>
                <a:rPr lang="it-IT" b="0" kern="0" dirty="0">
                  <a:solidFill>
                    <a:prstClr val="black"/>
                  </a:solidFill>
                  <a:latin typeface="Calibri"/>
                  <a:sym typeface="Helvetica Neue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5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43054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219200"/>
            <a:ext cx="2628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sellaDiTesto 22"/>
          <p:cNvSpPr txBox="1"/>
          <p:nvPr/>
        </p:nvSpPr>
        <p:spPr>
          <a:xfrm>
            <a:off x="1204677" y="159603"/>
            <a:ext cx="230383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accent2"/>
                </a:solidFill>
              </a:rPr>
              <a:t>Correlations</a:t>
            </a:r>
            <a:r>
              <a:rPr lang="it-IT" sz="2400" dirty="0" smtClean="0">
                <a:solidFill>
                  <a:schemeClr val="accent2"/>
                </a:solidFill>
              </a:rPr>
              <a:t> :</a:t>
            </a:r>
            <a:r>
              <a:rPr lang="it-IT" sz="2400" b="0" dirty="0" smtClean="0">
                <a:solidFill>
                  <a:schemeClr val="accent2"/>
                </a:solidFill>
              </a:rPr>
              <a:t/>
            </a:r>
            <a:br>
              <a:rPr lang="it-IT" sz="2400" b="0" dirty="0" smtClean="0">
                <a:solidFill>
                  <a:schemeClr val="accent2"/>
                </a:solidFill>
              </a:rPr>
            </a:br>
            <a:r>
              <a:rPr lang="it-IT" sz="2400" dirty="0" smtClean="0">
                <a:solidFill>
                  <a:schemeClr val="accent2"/>
                </a:solidFill>
              </a:rPr>
              <a:t>L</a:t>
            </a:r>
            <a:r>
              <a:rPr lang="it-IT" sz="2400" b="0" dirty="0" smtClean="0">
                <a:solidFill>
                  <a:schemeClr val="accent2"/>
                </a:solidFill>
              </a:rPr>
              <a:t> – </a:t>
            </a:r>
            <a:r>
              <a:rPr lang="it-IT" sz="2400" b="0" dirty="0" err="1" smtClean="0">
                <a:solidFill>
                  <a:schemeClr val="accent2"/>
                </a:solidFill>
              </a:rPr>
              <a:t>neutron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skin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endParaRPr lang="it-IT" sz="2400" b="0" dirty="0">
              <a:solidFill>
                <a:schemeClr val="accent2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4419600" y="1173778"/>
            <a:ext cx="4395439" cy="3581400"/>
            <a:chOff x="4495800" y="1676400"/>
            <a:chExt cx="4395439" cy="3581400"/>
          </a:xfrm>
        </p:grpSpPr>
        <p:sp>
          <p:nvSpPr>
            <p:cNvPr id="4" name="CasellaDiTesto 3"/>
            <p:cNvSpPr txBox="1"/>
            <p:nvPr/>
          </p:nvSpPr>
          <p:spPr>
            <a:xfrm>
              <a:off x="4605686" y="2286000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Pb</a:t>
              </a:r>
              <a:endParaRPr lang="it-IT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2371" r="12027" b="42355"/>
            <a:stretch>
              <a:fillRect/>
            </a:stretch>
          </p:blipFill>
          <p:spPr bwMode="auto">
            <a:xfrm>
              <a:off x="4495800" y="1981200"/>
              <a:ext cx="4395439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sellaDiTesto 14"/>
            <p:cNvSpPr txBox="1"/>
            <p:nvPr/>
          </p:nvSpPr>
          <p:spPr>
            <a:xfrm>
              <a:off x="7391400" y="419100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rgbClr val="28D62C"/>
                  </a:solidFill>
                </a:rPr>
                <a:t>soft</a:t>
              </a:r>
              <a:endParaRPr lang="it-IT" sz="2000" dirty="0">
                <a:solidFill>
                  <a:srgbClr val="28D62C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391400" y="3638490"/>
              <a:ext cx="12218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 smtClean="0">
                  <a:solidFill>
                    <a:schemeClr val="accent6"/>
                  </a:solidFill>
                </a:rPr>
                <a:t>superstiff</a:t>
              </a:r>
              <a:endParaRPr lang="it-IT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391400" y="3943290"/>
              <a:ext cx="609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 smtClean="0">
                  <a:solidFill>
                    <a:srgbClr val="FF0000"/>
                  </a:solidFill>
                </a:rPr>
                <a:t>stiff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9864" r="13793"/>
            <a:stretch>
              <a:fillRect/>
            </a:stretch>
          </p:blipFill>
          <p:spPr bwMode="auto">
            <a:xfrm>
              <a:off x="5105400" y="1676400"/>
              <a:ext cx="1905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CasellaDiTesto 23"/>
            <p:cNvSpPr txBox="1"/>
            <p:nvPr/>
          </p:nvSpPr>
          <p:spPr>
            <a:xfrm>
              <a:off x="5317537" y="2667000"/>
              <a:ext cx="1997663" cy="400110"/>
            </a:xfrm>
            <a:prstGeom prst="rect">
              <a:avLst/>
            </a:prstGeom>
            <a:solidFill>
              <a:srgbClr val="FFCC66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0" i="1" dirty="0" smtClean="0">
                  <a:solidFill>
                    <a:schemeClr val="accent2"/>
                  </a:solidFill>
                </a:rPr>
                <a:t>SMF </a:t>
              </a:r>
              <a:r>
                <a:rPr lang="it-IT" sz="2000" b="0" i="1" dirty="0" err="1" smtClean="0">
                  <a:solidFill>
                    <a:schemeClr val="accent2"/>
                  </a:solidFill>
                </a:rPr>
                <a:t>calculations</a:t>
              </a:r>
              <a:endParaRPr lang="it-IT" sz="2000" b="0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304800" y="4267200"/>
            <a:ext cx="1554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HF </a:t>
            </a:r>
            <a:r>
              <a:rPr lang="it-IT" dirty="0" err="1" smtClean="0"/>
              <a:t>calculations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817111" y="152400"/>
            <a:ext cx="376577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accent2"/>
                </a:solidFill>
              </a:rPr>
              <a:t>Correlations</a:t>
            </a:r>
            <a:r>
              <a:rPr lang="it-IT" sz="2400" dirty="0" smtClean="0">
                <a:solidFill>
                  <a:schemeClr val="accent2"/>
                </a:solidFill>
              </a:rPr>
              <a:t> :</a:t>
            </a:r>
            <a:r>
              <a:rPr lang="it-IT" sz="2400" b="0" dirty="0" smtClean="0">
                <a:solidFill>
                  <a:schemeClr val="accent2"/>
                </a:solidFill>
              </a:rPr>
              <a:t/>
            </a:r>
            <a:br>
              <a:rPr lang="it-IT" sz="2400" b="0" dirty="0" smtClean="0">
                <a:solidFill>
                  <a:schemeClr val="accent2"/>
                </a:solidFill>
              </a:rPr>
            </a:br>
            <a:r>
              <a:rPr lang="it-IT" sz="2400" dirty="0" smtClean="0">
                <a:solidFill>
                  <a:schemeClr val="accent2"/>
                </a:solidFill>
              </a:rPr>
              <a:t>PDR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strength</a:t>
            </a:r>
            <a:r>
              <a:rPr lang="it-IT" sz="2400" b="0" dirty="0" smtClean="0">
                <a:solidFill>
                  <a:schemeClr val="accent2"/>
                </a:solidFill>
              </a:rPr>
              <a:t> – </a:t>
            </a:r>
            <a:r>
              <a:rPr lang="it-IT" sz="2400" b="0" dirty="0" err="1" smtClean="0">
                <a:solidFill>
                  <a:schemeClr val="accent2"/>
                </a:solidFill>
              </a:rPr>
              <a:t>neutron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skin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endParaRPr lang="it-IT" sz="2400" b="0" dirty="0">
              <a:solidFill>
                <a:schemeClr val="accent2"/>
              </a:solidFill>
            </a:endParaRPr>
          </a:p>
        </p:txBody>
      </p:sp>
      <p:grpSp>
        <p:nvGrpSpPr>
          <p:cNvPr id="3" name="Gruppo 38"/>
          <p:cNvGrpSpPr/>
          <p:nvPr/>
        </p:nvGrpSpPr>
        <p:grpSpPr>
          <a:xfrm>
            <a:off x="2590800" y="2209800"/>
            <a:ext cx="3814399" cy="4251434"/>
            <a:chOff x="2586401" y="2209800"/>
            <a:chExt cx="3814399" cy="4251434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2954970" y="3352800"/>
              <a:ext cx="851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aseline="30000" dirty="0" smtClean="0">
                  <a:solidFill>
                    <a:srgbClr val="7030A0"/>
                  </a:solidFill>
                </a:rPr>
                <a:t>208</a:t>
              </a:r>
              <a:r>
                <a:rPr lang="it-IT" sz="2400" dirty="0" smtClean="0">
                  <a:solidFill>
                    <a:srgbClr val="7030A0"/>
                  </a:solidFill>
                </a:rPr>
                <a:t>Pb</a:t>
              </a:r>
              <a:endParaRPr lang="it-IT" sz="2400" dirty="0">
                <a:solidFill>
                  <a:srgbClr val="7030A0"/>
                </a:solidFill>
              </a:endParaRPr>
            </a:p>
          </p:txBody>
        </p:sp>
        <p:grpSp>
          <p:nvGrpSpPr>
            <p:cNvPr id="5" name="Gruppo 36"/>
            <p:cNvGrpSpPr/>
            <p:nvPr/>
          </p:nvGrpSpPr>
          <p:grpSpPr>
            <a:xfrm>
              <a:off x="2586401" y="2209800"/>
              <a:ext cx="3814399" cy="4251434"/>
              <a:chOff x="4491401" y="2057400"/>
              <a:chExt cx="3814399" cy="4251434"/>
            </a:xfrm>
          </p:grpSpPr>
          <p:grpSp>
            <p:nvGrpSpPr>
              <p:cNvPr id="6" name="Gruppo 17"/>
              <p:cNvGrpSpPr/>
              <p:nvPr/>
            </p:nvGrpSpPr>
            <p:grpSpPr>
              <a:xfrm>
                <a:off x="4495800" y="2057400"/>
                <a:ext cx="3810000" cy="4191000"/>
                <a:chOff x="5334000" y="2667000"/>
                <a:chExt cx="3810000" cy="4191000"/>
              </a:xfrm>
            </p:grpSpPr>
            <p:sp>
              <p:nvSpPr>
                <p:cNvPr id="29" name="Rettangolo 28"/>
                <p:cNvSpPr/>
                <p:nvPr/>
              </p:nvSpPr>
              <p:spPr bwMode="auto">
                <a:xfrm>
                  <a:off x="5334000" y="2667000"/>
                  <a:ext cx="3810000" cy="4191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000" b="1" i="1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7" name="Gruppo 10"/>
                <p:cNvGrpSpPr/>
                <p:nvPr/>
              </p:nvGrpSpPr>
              <p:grpSpPr>
                <a:xfrm>
                  <a:off x="5538787" y="2819400"/>
                  <a:ext cx="3224213" cy="3792538"/>
                  <a:chOff x="5715000" y="3048000"/>
                  <a:chExt cx="3224213" cy="3792538"/>
                </a:xfrm>
              </p:grpSpPr>
              <p:sp>
                <p:nvSpPr>
                  <p:cNvPr id="3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715000" y="3048000"/>
                    <a:ext cx="3124200" cy="2895600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pic>
                <p:nvPicPr>
                  <p:cNvPr id="3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41170" t="54797" r="31383" b="9061"/>
                  <a:stretch>
                    <a:fillRect/>
                  </a:stretch>
                </p:blipFill>
                <p:spPr bwMode="auto">
                  <a:xfrm>
                    <a:off x="5791200" y="3124200"/>
                    <a:ext cx="2971800" cy="27098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grpSp>
                <p:nvGrpSpPr>
                  <p:cNvPr id="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6577013" y="5926138"/>
                    <a:ext cx="2362200" cy="914400"/>
                    <a:chOff x="4176" y="3700"/>
                    <a:chExt cx="1488" cy="576"/>
                  </a:xfrm>
                </p:grpSpPr>
                <p:sp>
                  <p:nvSpPr>
                    <p:cNvPr id="34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6" y="3700"/>
                      <a:ext cx="1488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72" y="3792"/>
                      <a:ext cx="1356" cy="4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it-IT" sz="1800" b="1" dirty="0">
                          <a:solidFill>
                            <a:srgbClr val="0033CC"/>
                          </a:solidFill>
                        </a:rPr>
                        <a:t>Nuclei- </a:t>
                      </a:r>
                      <a:r>
                        <a:rPr lang="it-IT" sz="1800" b="1" dirty="0" err="1">
                          <a:solidFill>
                            <a:srgbClr val="0033CC"/>
                          </a:solidFill>
                        </a:rPr>
                        <a:t>neutron</a:t>
                      </a:r>
                      <a:r>
                        <a:rPr lang="it-IT" sz="1800" b="1" dirty="0">
                          <a:solidFill>
                            <a:srgbClr val="0033CC"/>
                          </a:solidFill>
                        </a:rPr>
                        <a:t> star</a:t>
                      </a:r>
                    </a:p>
                    <a:p>
                      <a:r>
                        <a:rPr lang="it-IT" sz="1800" b="1" dirty="0">
                          <a:solidFill>
                            <a:srgbClr val="0033CC"/>
                          </a:solidFill>
                        </a:rPr>
                        <a:t>connection !</a:t>
                      </a:r>
                      <a:endParaRPr lang="en-US" sz="1800" b="1" dirty="0">
                        <a:solidFill>
                          <a:srgbClr val="0033CC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4491401" y="5785614"/>
                <a:ext cx="238052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 sz="1400" b="1" dirty="0">
                  <a:solidFill>
                    <a:srgbClr val="993300"/>
                  </a:solidFill>
                </a:endParaRPr>
              </a:p>
              <a:p>
                <a:r>
                  <a:rPr lang="it-IT" sz="1400" b="1" dirty="0" err="1">
                    <a:solidFill>
                      <a:srgbClr val="993300"/>
                    </a:solidFill>
                  </a:rPr>
                  <a:t>I.Vidana</a:t>
                </a:r>
                <a:r>
                  <a:rPr lang="it-IT" sz="1400" b="1" dirty="0">
                    <a:solidFill>
                      <a:srgbClr val="993300"/>
                    </a:solidFill>
                  </a:rPr>
                  <a:t> </a:t>
                </a:r>
                <a:r>
                  <a:rPr lang="it-IT" sz="1400" b="1" dirty="0" err="1">
                    <a:solidFill>
                      <a:srgbClr val="993300"/>
                    </a:solidFill>
                  </a:rPr>
                  <a:t>et</a:t>
                </a:r>
                <a:r>
                  <a:rPr lang="it-IT" sz="1400" b="1" dirty="0">
                    <a:solidFill>
                      <a:srgbClr val="993300"/>
                    </a:solidFill>
                  </a:rPr>
                  <a:t> al., PRC80(2009)</a:t>
                </a:r>
                <a:endParaRPr lang="en-US" sz="1400" b="1" dirty="0">
                  <a:solidFill>
                    <a:srgbClr val="993300"/>
                  </a:solidFill>
                </a:endParaRPr>
              </a:p>
            </p:txBody>
          </p:sp>
        </p:grp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849545" y="2286000"/>
              <a:ext cx="9604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 dirty="0" err="1" smtClean="0">
                  <a:solidFill>
                    <a:schemeClr val="tx1"/>
                  </a:solidFill>
                </a:rPr>
                <a:t>crust-core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-76200" y="1295400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PREX </a:t>
            </a:r>
            <a:r>
              <a:rPr lang="it-IT" dirty="0" err="1" smtClean="0">
                <a:solidFill>
                  <a:srgbClr val="008000"/>
                </a:solidFill>
              </a:rPr>
              <a:t>point</a:t>
            </a:r>
            <a:endParaRPr lang="it-IT" dirty="0">
              <a:solidFill>
                <a:srgbClr val="008000"/>
              </a:solidFill>
            </a:endParaRP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3581400" y="488732"/>
            <a:ext cx="1066800" cy="180975"/>
            <a:chOff x="1872" y="3840"/>
            <a:chExt cx="672" cy="114"/>
          </a:xfrm>
        </p:grpSpPr>
        <p:sp>
          <p:nvSpPr>
            <p:cNvPr id="33" name="AutoShape 25"/>
            <p:cNvSpPr>
              <a:spLocks noChangeArrowheads="1"/>
            </p:cNvSpPr>
            <p:nvPr/>
          </p:nvSpPr>
          <p:spPr bwMode="auto">
            <a:xfrm>
              <a:off x="1872" y="3840"/>
              <a:ext cx="336" cy="114"/>
            </a:xfrm>
            <a:prstGeom prst="leftArrow">
              <a:avLst>
                <a:gd name="adj1" fmla="val 50000"/>
                <a:gd name="adj2" fmla="val 73684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AutoShape 26"/>
            <p:cNvSpPr>
              <a:spLocks noChangeArrowheads="1"/>
            </p:cNvSpPr>
            <p:nvPr/>
          </p:nvSpPr>
          <p:spPr bwMode="auto">
            <a:xfrm>
              <a:off x="2208" y="3840"/>
              <a:ext cx="336" cy="114"/>
            </a:xfrm>
            <a:prstGeom prst="rightArrow">
              <a:avLst>
                <a:gd name="adj1" fmla="val 50000"/>
                <a:gd name="adj2" fmla="val 73684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078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48718"/>
          <a:stretch/>
        </p:blipFill>
        <p:spPr>
          <a:xfrm>
            <a:off x="521056" y="1090721"/>
            <a:ext cx="1730965" cy="17109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9" y="3071520"/>
            <a:ext cx="2653903" cy="236458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70550" y="1071079"/>
            <a:ext cx="6593152" cy="11079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650" dirty="0" err="1"/>
              <a:t>Multimessenger</a:t>
            </a:r>
            <a:r>
              <a:rPr lang="it-IT" sz="1650" dirty="0"/>
              <a:t> </a:t>
            </a:r>
            <a:r>
              <a:rPr lang="it-IT" sz="1650" dirty="0" err="1"/>
              <a:t>astronomy</a:t>
            </a:r>
            <a:r>
              <a:rPr lang="it-IT" sz="1650" dirty="0"/>
              <a:t> </a:t>
            </a:r>
            <a:r>
              <a:rPr lang="it-IT" sz="1650" dirty="0" err="1"/>
              <a:t>associated</a:t>
            </a:r>
            <a:r>
              <a:rPr lang="it-IT" sz="1650" dirty="0"/>
              <a:t> with the </a:t>
            </a:r>
            <a:r>
              <a:rPr lang="it-IT" sz="1650" dirty="0" err="1"/>
              <a:t>detection</a:t>
            </a:r>
            <a:r>
              <a:rPr lang="it-IT" sz="1650" dirty="0"/>
              <a:t> of GW </a:t>
            </a:r>
            <a:r>
              <a:rPr lang="it-IT" sz="1650" dirty="0" err="1"/>
              <a:t>waves</a:t>
            </a:r>
            <a:r>
              <a:rPr lang="it-IT" sz="1650" dirty="0"/>
              <a:t>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  </a:t>
            </a:r>
            <a:r>
              <a:rPr lang="it-IT" sz="1650" dirty="0" err="1"/>
              <a:t>h</a:t>
            </a:r>
            <a:r>
              <a:rPr lang="it-IT" sz="1650" dirty="0" err="1"/>
              <a:t>eavy</a:t>
            </a:r>
            <a:r>
              <a:rPr lang="it-IT" sz="1650" dirty="0"/>
              <a:t> </a:t>
            </a:r>
            <a:r>
              <a:rPr lang="it-IT" sz="1650" dirty="0" err="1"/>
              <a:t>elements</a:t>
            </a:r>
            <a:r>
              <a:rPr lang="it-IT" sz="1650" dirty="0"/>
              <a:t> (r-</a:t>
            </a:r>
            <a:r>
              <a:rPr lang="it-IT" sz="1650" dirty="0" err="1"/>
              <a:t>process</a:t>
            </a:r>
            <a:r>
              <a:rPr lang="it-IT" sz="1650" dirty="0"/>
              <a:t>) are </a:t>
            </a:r>
            <a:r>
              <a:rPr lang="it-IT" sz="1650" dirty="0" err="1"/>
              <a:t>produced</a:t>
            </a:r>
            <a:r>
              <a:rPr lang="it-IT" sz="1650" dirty="0"/>
              <a:t> in </a:t>
            </a:r>
            <a:r>
              <a:rPr lang="it-IT" sz="1650" dirty="0" err="1"/>
              <a:t>neutron</a:t>
            </a:r>
            <a:r>
              <a:rPr lang="it-IT" sz="1650" dirty="0"/>
              <a:t> star </a:t>
            </a:r>
            <a:r>
              <a:rPr lang="it-IT" sz="1650" dirty="0" err="1"/>
              <a:t>mergers</a:t>
            </a:r>
            <a:endParaRPr lang="it-IT" sz="16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the </a:t>
            </a:r>
            <a:r>
              <a:rPr lang="it-IT" sz="1650" dirty="0" err="1"/>
              <a:t>nuclear</a:t>
            </a:r>
            <a:r>
              <a:rPr lang="it-IT" sz="1650" dirty="0"/>
              <a:t> </a:t>
            </a:r>
            <a:r>
              <a:rPr lang="it-IT" sz="1650" dirty="0" err="1"/>
              <a:t>EoS</a:t>
            </a:r>
            <a:r>
              <a:rPr lang="it-IT" sz="1650" dirty="0"/>
              <a:t> </a:t>
            </a:r>
            <a:r>
              <a:rPr lang="it-IT" sz="1650" dirty="0" err="1"/>
              <a:t>has</a:t>
            </a:r>
            <a:r>
              <a:rPr lang="it-IT" sz="1650" dirty="0"/>
              <a:t> a strong impact on </a:t>
            </a:r>
            <a:r>
              <a:rPr lang="it-IT" sz="1650" dirty="0" err="1"/>
              <a:t>neutron</a:t>
            </a:r>
            <a:r>
              <a:rPr lang="it-IT" sz="1650" dirty="0"/>
              <a:t> star </a:t>
            </a:r>
            <a:r>
              <a:rPr lang="it-IT" sz="1650" dirty="0" err="1"/>
              <a:t>features</a:t>
            </a:r>
            <a:endParaRPr lang="it-IT" sz="1650" dirty="0"/>
          </a:p>
          <a:p>
            <a:r>
              <a:rPr lang="it-IT" sz="1650" dirty="0" err="1"/>
              <a:t>t</a:t>
            </a:r>
            <a:r>
              <a:rPr lang="it-IT" sz="1650" dirty="0" err="1"/>
              <a:t>hat</a:t>
            </a:r>
            <a:r>
              <a:rPr lang="it-IT" sz="1650" dirty="0"/>
              <a:t> </a:t>
            </a:r>
            <a:r>
              <a:rPr lang="it-IT" sz="1650" dirty="0" err="1"/>
              <a:t>influence</a:t>
            </a:r>
            <a:r>
              <a:rPr lang="it-IT" sz="1650" dirty="0"/>
              <a:t> the </a:t>
            </a:r>
            <a:r>
              <a:rPr lang="it-IT" sz="1650" dirty="0" err="1"/>
              <a:t>emission</a:t>
            </a:r>
            <a:endParaRPr lang="it-IT" sz="1650" dirty="0"/>
          </a:p>
        </p:txBody>
      </p:sp>
      <p:sp>
        <p:nvSpPr>
          <p:cNvPr id="6" name="Rettangolo 5"/>
          <p:cNvSpPr/>
          <p:nvPr/>
        </p:nvSpPr>
        <p:spPr>
          <a:xfrm>
            <a:off x="6974414" y="5790346"/>
            <a:ext cx="2063385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50" b="0" i="1" dirty="0">
                <a:solidFill>
                  <a:srgbClr val="000000"/>
                </a:solidFill>
                <a:latin typeface="Verdana" panose="020B0604030504040204" pitchFamily="34" charset="0"/>
              </a:rPr>
              <a:t>S. </a:t>
            </a:r>
            <a:r>
              <a:rPr lang="it-IT" sz="750" b="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Huth</a:t>
            </a:r>
            <a:r>
              <a:rPr lang="it-IT" sz="750" b="0" i="1" dirty="0">
                <a:solidFill>
                  <a:srgbClr val="000000"/>
                </a:solidFill>
                <a:latin typeface="Verdana" panose="020B0604030504040204" pitchFamily="34" charset="0"/>
              </a:rPr>
              <a:t> et al.</a:t>
            </a:r>
            <a:r>
              <a:rPr lang="it-IT" sz="750" b="0" dirty="0">
                <a:solidFill>
                  <a:srgbClr val="000000"/>
                </a:solidFill>
                <a:latin typeface="Verdana" panose="020B0604030504040204" pitchFamily="34" charset="0"/>
              </a:rPr>
              <a:t>, Nature </a:t>
            </a:r>
            <a:r>
              <a:rPr lang="it-IT" sz="750" b="0" dirty="0">
                <a:solidFill>
                  <a:srgbClr val="000000"/>
                </a:solidFill>
                <a:latin typeface="Verdana" panose="020B0604030504040204" pitchFamily="34" charset="0"/>
              </a:rPr>
              <a:t>606, 276 (2022)</a:t>
            </a:r>
            <a:endParaRPr lang="it-IT" sz="7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06081" y="4348493"/>
            <a:ext cx="2435026" cy="14773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342900"/>
            <a:r>
              <a:rPr lang="el-GR" sz="1500" i="1" dirty="0">
                <a:solidFill>
                  <a:srgbClr val="7030A0"/>
                </a:solidFill>
              </a:rPr>
              <a:t>χ</a:t>
            </a:r>
            <a:r>
              <a:rPr lang="it-IT" sz="1500" dirty="0">
                <a:solidFill>
                  <a:srgbClr val="7030A0"/>
                </a:solidFill>
              </a:rPr>
              <a:t>EFT </a:t>
            </a:r>
            <a:r>
              <a:rPr lang="it-IT" sz="1500" dirty="0" err="1">
                <a:solidFill>
                  <a:srgbClr val="7030A0"/>
                </a:solidFill>
              </a:rPr>
              <a:t>calculations</a:t>
            </a:r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/>
            </a:r>
            <a:br>
              <a:rPr lang="it-IT" sz="1500" dirty="0">
                <a:solidFill>
                  <a:srgbClr val="00CC99">
                    <a:lumMod val="75000"/>
                  </a:srgbClr>
                </a:solidFill>
              </a:rPr>
            </a:br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>+ NS </a:t>
            </a:r>
            <a:r>
              <a:rPr lang="it-IT" sz="1500" dirty="0" err="1">
                <a:solidFill>
                  <a:srgbClr val="00CC99">
                    <a:lumMod val="75000"/>
                  </a:srgbClr>
                </a:solidFill>
              </a:rPr>
              <a:t>masses</a:t>
            </a:r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> </a:t>
            </a:r>
          </a:p>
          <a:p>
            <a:pPr defTabSz="342900"/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>and </a:t>
            </a:r>
            <a:r>
              <a:rPr lang="it-IT" sz="1500" dirty="0" err="1">
                <a:solidFill>
                  <a:srgbClr val="00CC99">
                    <a:lumMod val="75000"/>
                  </a:srgbClr>
                </a:solidFill>
              </a:rPr>
              <a:t>radii</a:t>
            </a:r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> (NICER)</a:t>
            </a:r>
          </a:p>
          <a:p>
            <a:pPr defTabSz="342900"/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>GW </a:t>
            </a:r>
            <a:r>
              <a:rPr lang="it-IT" sz="1500" dirty="0" err="1">
                <a:solidFill>
                  <a:srgbClr val="00CC99">
                    <a:lumMod val="75000"/>
                  </a:srgbClr>
                </a:solidFill>
              </a:rPr>
              <a:t>signals</a:t>
            </a:r>
            <a:endParaRPr lang="it-IT" sz="1500" dirty="0">
              <a:solidFill>
                <a:srgbClr val="00CC99">
                  <a:lumMod val="75000"/>
                </a:srgbClr>
              </a:solidFill>
            </a:endParaRPr>
          </a:p>
          <a:p>
            <a:pPr defTabSz="342900"/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>NS </a:t>
            </a:r>
            <a:r>
              <a:rPr lang="it-IT" sz="1500" dirty="0" err="1">
                <a:solidFill>
                  <a:srgbClr val="00CC99">
                    <a:lumMod val="75000"/>
                  </a:srgbClr>
                </a:solidFill>
              </a:rPr>
              <a:t>mergers</a:t>
            </a:r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> </a:t>
            </a:r>
            <a:endParaRPr lang="it-IT" sz="1500" dirty="0">
              <a:solidFill>
                <a:srgbClr val="00CC99">
                  <a:lumMod val="75000"/>
                </a:srgbClr>
              </a:solidFill>
            </a:endParaRPr>
          </a:p>
          <a:p>
            <a:pPr defTabSz="342900"/>
            <a:r>
              <a:rPr lang="it-IT" sz="1500" dirty="0">
                <a:solidFill>
                  <a:srgbClr val="C00000"/>
                </a:solidFill>
              </a:rPr>
              <a:t>+</a:t>
            </a:r>
            <a:r>
              <a:rPr lang="it-IT" sz="1500" dirty="0">
                <a:solidFill>
                  <a:srgbClr val="00CC99">
                    <a:lumMod val="75000"/>
                  </a:srgbClr>
                </a:solidFill>
              </a:rPr>
              <a:t> </a:t>
            </a:r>
            <a:r>
              <a:rPr lang="it-IT" sz="1500" dirty="0" err="1">
                <a:solidFill>
                  <a:srgbClr val="C00000"/>
                </a:solidFill>
              </a:rPr>
              <a:t>collective</a:t>
            </a:r>
            <a:r>
              <a:rPr lang="it-IT" sz="1500" dirty="0">
                <a:solidFill>
                  <a:srgbClr val="C00000"/>
                </a:solidFill>
              </a:rPr>
              <a:t> </a:t>
            </a:r>
            <a:r>
              <a:rPr lang="it-IT" sz="1500" dirty="0" err="1">
                <a:solidFill>
                  <a:srgbClr val="C00000"/>
                </a:solidFill>
              </a:rPr>
              <a:t>flows</a:t>
            </a:r>
            <a:r>
              <a:rPr lang="it-IT" sz="1500" dirty="0">
                <a:solidFill>
                  <a:srgbClr val="C00000"/>
                </a:solidFill>
              </a:rPr>
              <a:t> from HIC</a:t>
            </a:r>
            <a:endParaRPr lang="it-IT" sz="1500" dirty="0">
              <a:solidFill>
                <a:srgbClr val="C0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542904" y="3637520"/>
            <a:ext cx="2460983" cy="1983260"/>
            <a:chOff x="17868383" y="1436978"/>
            <a:chExt cx="5968983" cy="464254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68383" y="1436978"/>
              <a:ext cx="5968983" cy="4642542"/>
            </a:xfrm>
            <a:prstGeom prst="rect">
              <a:avLst/>
            </a:prstGeom>
          </p:spPr>
        </p:pic>
        <p:sp>
          <p:nvSpPr>
            <p:cNvPr id="9" name="Ovale 8"/>
            <p:cNvSpPr/>
            <p:nvPr/>
          </p:nvSpPr>
          <p:spPr bwMode="auto">
            <a:xfrm>
              <a:off x="20209471" y="2832412"/>
              <a:ext cx="1464279" cy="1368884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4290" tIns="17145" rIns="34290" bIns="17145" numCol="1" rtlCol="0" anchor="ctr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it-IT" sz="600">
                <a:solidFill>
                  <a:srgbClr val="000000"/>
                </a:solidFill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462" y="2604972"/>
            <a:ext cx="2287809" cy="156761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457909" y="2885057"/>
            <a:ext cx="26629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 err="1">
                <a:solidFill>
                  <a:srgbClr val="0070C0"/>
                </a:solidFill>
              </a:rPr>
              <a:t>Bayesian</a:t>
            </a:r>
            <a:r>
              <a:rPr lang="it-IT" sz="1350" dirty="0">
                <a:solidFill>
                  <a:srgbClr val="0070C0"/>
                </a:solidFill>
              </a:rPr>
              <a:t> </a:t>
            </a:r>
            <a:r>
              <a:rPr lang="it-IT" sz="1350" dirty="0" err="1">
                <a:solidFill>
                  <a:srgbClr val="0070C0"/>
                </a:solidFill>
              </a:rPr>
              <a:t>Inference</a:t>
            </a:r>
            <a:r>
              <a:rPr lang="it-IT" sz="1350" dirty="0">
                <a:solidFill>
                  <a:srgbClr val="0070C0"/>
                </a:solidFill>
              </a:rPr>
              <a:t> on the </a:t>
            </a:r>
            <a:r>
              <a:rPr lang="it-IT" sz="1350" dirty="0" err="1">
                <a:solidFill>
                  <a:srgbClr val="0070C0"/>
                </a:solidFill>
              </a:rPr>
              <a:t>EoS</a:t>
            </a:r>
            <a:r>
              <a:rPr lang="it-IT" sz="1350" dirty="0">
                <a:solidFill>
                  <a:srgbClr val="0070C0"/>
                </a:solidFill>
              </a:rPr>
              <a:t> of </a:t>
            </a:r>
          </a:p>
          <a:p>
            <a:r>
              <a:rPr lang="it-IT" sz="1350" dirty="0" err="1">
                <a:solidFill>
                  <a:srgbClr val="0070C0"/>
                </a:solidFill>
              </a:rPr>
              <a:t>Neutron</a:t>
            </a:r>
            <a:r>
              <a:rPr lang="it-IT" sz="1350" dirty="0">
                <a:solidFill>
                  <a:srgbClr val="0070C0"/>
                </a:solidFill>
              </a:rPr>
              <a:t> Star </a:t>
            </a:r>
            <a:r>
              <a:rPr lang="it-IT" sz="1350" dirty="0" err="1">
                <a:solidFill>
                  <a:srgbClr val="0070C0"/>
                </a:solidFill>
              </a:rPr>
              <a:t>Matter</a:t>
            </a:r>
            <a:endParaRPr lang="it-IT" sz="1350" dirty="0">
              <a:solidFill>
                <a:srgbClr val="0070C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419086" y="5811542"/>
            <a:ext cx="187359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/>
            <a:r>
              <a:rPr lang="fr-FR" sz="750" i="1" dirty="0" err="1">
                <a:solidFill>
                  <a:srgbClr val="C00000"/>
                </a:solidFill>
              </a:rPr>
              <a:t>P.Russotto</a:t>
            </a:r>
            <a:r>
              <a:rPr lang="fr-FR" sz="750" i="1" dirty="0">
                <a:solidFill>
                  <a:srgbClr val="C00000"/>
                </a:solidFill>
              </a:rPr>
              <a:t> et al</a:t>
            </a:r>
            <a:r>
              <a:rPr lang="fr-FR" sz="750" dirty="0">
                <a:solidFill>
                  <a:srgbClr val="C00000"/>
                </a:solidFill>
              </a:rPr>
              <a:t>, PRC 94 (2016)    </a:t>
            </a:r>
            <a:endParaRPr lang="it-IT" sz="750" dirty="0">
              <a:solidFill>
                <a:srgbClr val="C0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683814" y="6017568"/>
            <a:ext cx="23358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900" b="0" i="1" dirty="0" smtClean="0"/>
              <a:t>C.Y. Tsang </a:t>
            </a:r>
            <a:r>
              <a:rPr lang="da-DK" sz="900" b="0" i="1" dirty="0"/>
              <a:t>et al</a:t>
            </a:r>
            <a:r>
              <a:rPr lang="da-DK" sz="900" b="0" dirty="0"/>
              <a:t>., Nature Astron. 8 (2024) 328</a:t>
            </a:r>
            <a:endParaRPr lang="it-IT" sz="900" b="0" dirty="0"/>
          </a:p>
        </p:txBody>
      </p:sp>
    </p:spTree>
    <p:extLst>
      <p:ext uri="{BB962C8B-B14F-4D97-AF65-F5344CB8AC3E}">
        <p14:creationId xmlns:p14="http://schemas.microsoft.com/office/powerpoint/2010/main" val="38845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2" descr="bigb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11275"/>
            <a:ext cx="4648200" cy="168275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5543550" y="3076575"/>
            <a:ext cx="1619250" cy="274638"/>
          </a:xfrm>
          <a:prstGeom prst="rect">
            <a:avLst/>
          </a:prstGeom>
          <a:solidFill>
            <a:srgbClr val="99CCFF"/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rgbClr val="000099"/>
                </a:solidFill>
              </a:rPr>
              <a:t>Quark-Gluon Plasma</a:t>
            </a:r>
          </a:p>
        </p:txBody>
      </p:sp>
      <p:sp>
        <p:nvSpPr>
          <p:cNvPr id="6149" name="Line 14"/>
          <p:cNvSpPr>
            <a:spLocks noChangeShapeType="1"/>
          </p:cNvSpPr>
          <p:nvPr/>
        </p:nvSpPr>
        <p:spPr bwMode="auto">
          <a:xfrm flipV="1">
            <a:off x="6324600" y="2771775"/>
            <a:ext cx="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150" name="Picture 16" descr="colli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48038"/>
            <a:ext cx="46482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7"/>
          <p:cNvSpPr txBox="1">
            <a:spLocks noChangeArrowheads="1"/>
          </p:cNvSpPr>
          <p:nvPr/>
        </p:nvSpPr>
        <p:spPr bwMode="auto">
          <a:xfrm rot="-576727">
            <a:off x="5867400" y="1552575"/>
            <a:ext cx="701675" cy="39687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10</a:t>
            </a:r>
            <a:r>
              <a:rPr lang="it-IT" baseline="30000"/>
              <a:t>-5</a:t>
            </a:r>
            <a:r>
              <a:rPr lang="it-IT"/>
              <a:t>s</a:t>
            </a:r>
          </a:p>
        </p:txBody>
      </p:sp>
      <p:sp>
        <p:nvSpPr>
          <p:cNvPr id="362515" name="AutoShape 19"/>
          <p:cNvSpPr>
            <a:spLocks noChangeArrowheads="1"/>
          </p:cNvSpPr>
          <p:nvPr/>
        </p:nvSpPr>
        <p:spPr bwMode="auto">
          <a:xfrm>
            <a:off x="1295400" y="76200"/>
            <a:ext cx="6781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2516" name="Text Box 20"/>
          <p:cNvSpPr txBox="1">
            <a:spLocks noChangeArrowheads="1"/>
          </p:cNvSpPr>
          <p:nvPr/>
        </p:nvSpPr>
        <p:spPr bwMode="auto">
          <a:xfrm>
            <a:off x="1295400" y="152400"/>
            <a:ext cx="68580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66"/>
                </a:solidFill>
                <a:latin typeface="Arial Rounded MT Bold" pitchFamily="34" charset="0"/>
              </a:rPr>
              <a:t>Dynamics of the Quark-Gluon Plasma:</a:t>
            </a:r>
          </a:p>
          <a:p>
            <a:pPr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Exploring QCD at high T by Ultra-Relativistic HIC</a:t>
            </a:r>
          </a:p>
        </p:txBody>
      </p:sp>
      <p:pic>
        <p:nvPicPr>
          <p:cNvPr id="6154" name="Picture 21" descr="hadron"/>
          <p:cNvPicPr>
            <a:picLocks noChangeAspect="1" noChangeArrowheads="1"/>
          </p:cNvPicPr>
          <p:nvPr/>
        </p:nvPicPr>
        <p:blipFill>
          <a:blip r:embed="rId5" cstate="print"/>
          <a:srcRect t="-3867" r="-5017"/>
          <a:stretch>
            <a:fillRect/>
          </a:stretch>
        </p:blipFill>
        <p:spPr bwMode="auto">
          <a:xfrm>
            <a:off x="0" y="1295400"/>
            <a:ext cx="4495800" cy="3316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6800" y="1641475"/>
          <a:ext cx="9588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Photo Editor Photo" r:id="rId6" imgW="3820058" imgH="10371429" progId="">
                  <p:embed/>
                </p:oleObj>
              </mc:Choice>
              <mc:Fallback>
                <p:oleObj name="Photo Editor Photo" r:id="rId6" imgW="3820058" imgH="10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4628" b="-2429"/>
                      <a:stretch>
                        <a:fillRect/>
                      </a:stretch>
                    </p:blipFill>
                    <p:spPr bwMode="auto">
                      <a:xfrm>
                        <a:off x="1066800" y="1641475"/>
                        <a:ext cx="958850" cy="75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735013" y="1308100"/>
            <a:ext cx="842962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7030A0"/>
                </a:solidFill>
              </a:rPr>
              <a:t>RHIC</a:t>
            </a:r>
          </a:p>
        </p:txBody>
      </p:sp>
      <p:sp>
        <p:nvSpPr>
          <p:cNvPr id="6156" name="Line 24"/>
          <p:cNvSpPr>
            <a:spLocks noChangeShapeType="1"/>
          </p:cNvSpPr>
          <p:nvPr/>
        </p:nvSpPr>
        <p:spPr bwMode="auto">
          <a:xfrm flipH="1">
            <a:off x="609600" y="835025"/>
            <a:ext cx="71438" cy="1695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7" name="Line 25"/>
          <p:cNvSpPr>
            <a:spLocks noChangeShapeType="1"/>
          </p:cNvSpPr>
          <p:nvPr/>
        </p:nvSpPr>
        <p:spPr bwMode="auto">
          <a:xfrm flipH="1">
            <a:off x="838200" y="1646238"/>
            <a:ext cx="144463" cy="884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8" name="Text Box 26"/>
          <p:cNvSpPr txBox="1">
            <a:spLocks noChangeArrowheads="1"/>
          </p:cNvSpPr>
          <p:nvPr/>
        </p:nvSpPr>
        <p:spPr bwMode="auto">
          <a:xfrm>
            <a:off x="495300" y="4103688"/>
            <a:ext cx="83820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/>
              <a:t>nuclei</a:t>
            </a:r>
          </a:p>
        </p:txBody>
      </p:sp>
      <p:sp>
        <p:nvSpPr>
          <p:cNvPr id="362523" name="Text Box 27"/>
          <p:cNvSpPr txBox="1">
            <a:spLocks noChangeArrowheads="1"/>
          </p:cNvSpPr>
          <p:nvPr/>
        </p:nvSpPr>
        <p:spPr bwMode="auto">
          <a:xfrm>
            <a:off x="381000" y="457200"/>
            <a:ext cx="781050" cy="4619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LHC</a:t>
            </a:r>
          </a:p>
        </p:txBody>
      </p:sp>
      <p:graphicFrame>
        <p:nvGraphicFramePr>
          <p:cNvPr id="362524" name="Group 28"/>
          <p:cNvGraphicFramePr>
            <a:graphicFrameLocks noGrp="1"/>
          </p:cNvGraphicFramePr>
          <p:nvPr/>
        </p:nvGraphicFramePr>
        <p:xfrm>
          <a:off x="0" y="4800600"/>
          <a:ext cx="4495800" cy="1869314"/>
        </p:xfrm>
        <a:graphic>
          <a:graphicData uri="http://schemas.openxmlformats.org/drawingml/2006/table">
            <a:tbl>
              <a:tblPr/>
              <a:tblGrid>
                <a:gridCol w="1371600"/>
                <a:gridCol w="762000"/>
                <a:gridCol w="990600"/>
                <a:gridCol w="1371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 GeV]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Ene.density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[GeV/fm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RHIC(00-…)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BNL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LHC (09-...)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FAIR (20-…)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62551" name="Text Box 55"/>
          <p:cNvSpPr txBox="1">
            <a:spLocks noChangeArrowheads="1"/>
          </p:cNvSpPr>
          <p:nvPr/>
        </p:nvSpPr>
        <p:spPr bwMode="auto">
          <a:xfrm>
            <a:off x="4343400" y="4835525"/>
            <a:ext cx="52578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it-IT" sz="2000" dirty="0" err="1"/>
              <a:t>new</a:t>
            </a:r>
            <a:r>
              <a:rPr lang="it-IT" sz="2000" dirty="0"/>
              <a:t> medium </a:t>
            </a:r>
            <a:r>
              <a:rPr lang="it-IT" sz="2000" dirty="0" err="1"/>
              <a:t>created</a:t>
            </a:r>
            <a:r>
              <a:rPr lang="it-IT" sz="2000" dirty="0"/>
              <a:t> </a:t>
            </a:r>
            <a:r>
              <a:rPr lang="it-IT" sz="2000" dirty="0" err="1"/>
              <a:t>from</a:t>
            </a:r>
            <a:r>
              <a:rPr lang="it-IT" sz="2000" dirty="0"/>
              <a:t> the </a:t>
            </a:r>
            <a:r>
              <a:rPr lang="it-IT" sz="2000" dirty="0" err="1"/>
              <a:t>energy</a:t>
            </a:r>
            <a:r>
              <a:rPr lang="it-IT" sz="2000" dirty="0"/>
              <a:t> </a:t>
            </a:r>
            <a:r>
              <a:rPr lang="it-IT" sz="2000" dirty="0" err="1"/>
              <a:t>deposited</a:t>
            </a:r>
            <a:r>
              <a:rPr lang="it-IT" sz="2000" dirty="0"/>
              <a:t> </a:t>
            </a:r>
            <a:r>
              <a:rPr lang="it-IT" sz="2000" dirty="0">
                <a:latin typeface="Symbol" pitchFamily="18" charset="2"/>
              </a:rPr>
              <a:t>m</a:t>
            </a:r>
            <a:r>
              <a:rPr lang="it-IT" sz="2000" baseline="-25000" dirty="0"/>
              <a:t>B</a:t>
            </a:r>
            <a:r>
              <a:rPr lang="it-IT" sz="2000" dirty="0"/>
              <a:t>=0 (</a:t>
            </a:r>
            <a:r>
              <a:rPr lang="it-IT" sz="2000" dirty="0" err="1"/>
              <a:t>quark=antiquarks</a:t>
            </a:r>
            <a:r>
              <a:rPr lang="it-IT" sz="2000" dirty="0"/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it-IT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Hotter-denser-longer</a:t>
            </a:r>
            <a:r>
              <a:rPr lang="it-IT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increasing</a:t>
            </a:r>
            <a:r>
              <a:rPr lang="it-IT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it-IT" sz="2000" baseline="-25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beam</a:t>
            </a:r>
            <a:endParaRPr lang="it-IT" sz="2000" baseline="-250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8" name="Text Box 56"/>
          <p:cNvSpPr txBox="1">
            <a:spLocks noChangeArrowheads="1"/>
          </p:cNvSpPr>
          <p:nvPr/>
        </p:nvSpPr>
        <p:spPr bwMode="auto">
          <a:xfrm>
            <a:off x="4800600" y="5851525"/>
            <a:ext cx="39052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dirty="0">
                <a:latin typeface="Arial Rounded MT Bold" pitchFamily="34" charset="0"/>
              </a:rPr>
              <a:t> </a:t>
            </a:r>
            <a:r>
              <a:rPr lang="it-IT" sz="2000" dirty="0">
                <a:solidFill>
                  <a:srgbClr val="7030A0"/>
                </a:solidFill>
                <a:latin typeface="Arial Rounded MT Bold" pitchFamily="34" charset="0"/>
              </a:rPr>
              <a:t>RHIC -  T=2T</a:t>
            </a:r>
            <a:r>
              <a:rPr lang="it-IT" sz="2000" baseline="-25000" dirty="0">
                <a:solidFill>
                  <a:srgbClr val="7030A0"/>
                </a:solidFill>
                <a:latin typeface="Arial Rounded MT Bold" pitchFamily="34" charset="0"/>
              </a:rPr>
              <a:t>c</a:t>
            </a:r>
            <a:r>
              <a:rPr lang="it-IT" sz="2000" dirty="0">
                <a:solidFill>
                  <a:srgbClr val="7030A0"/>
                </a:solidFill>
                <a:latin typeface="Symbol" pitchFamily="18" charset="2"/>
              </a:rPr>
              <a:t> -&gt; </a:t>
            </a:r>
            <a:r>
              <a:rPr lang="it-IT" sz="2000" dirty="0" err="1">
                <a:solidFill>
                  <a:srgbClr val="7030A0"/>
                </a:solidFill>
                <a:latin typeface="Symbol" pitchFamily="18" charset="2"/>
              </a:rPr>
              <a:t>t</a:t>
            </a:r>
            <a:r>
              <a:rPr lang="it-IT" sz="2000" baseline="-25000" dirty="0" err="1">
                <a:solidFill>
                  <a:srgbClr val="7030A0"/>
                </a:solidFill>
              </a:rPr>
              <a:t>QGP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~</a:t>
            </a:r>
            <a:r>
              <a:rPr lang="it-IT" sz="2000" dirty="0">
                <a:solidFill>
                  <a:srgbClr val="7030A0"/>
                </a:solidFill>
              </a:rPr>
              <a:t>5 fm/c</a:t>
            </a:r>
          </a:p>
        </p:txBody>
      </p:sp>
      <p:sp>
        <p:nvSpPr>
          <p:cNvPr id="362553" name="Text Box 57"/>
          <p:cNvSpPr txBox="1">
            <a:spLocks noChangeArrowheads="1"/>
          </p:cNvSpPr>
          <p:nvPr/>
        </p:nvSpPr>
        <p:spPr bwMode="auto">
          <a:xfrm>
            <a:off x="4724400" y="6308725"/>
            <a:ext cx="43021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it-IT" dirty="0">
                <a:solidFill>
                  <a:srgbClr val="FF9933"/>
                </a:solidFill>
                <a:latin typeface="Symbol" pitchFamily="18" charset="2"/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LHC  -  T=3-4T</a:t>
            </a:r>
            <a:r>
              <a:rPr lang="it-IT" sz="2000" baseline="-250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 -&gt;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t</a:t>
            </a:r>
            <a:r>
              <a:rPr lang="it-IT" sz="2000" baseline="-25000" dirty="0" err="1">
                <a:solidFill>
                  <a:schemeClr val="accent1">
                    <a:lumMod val="50000"/>
                  </a:schemeClr>
                </a:solidFill>
              </a:rPr>
              <a:t>QGP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~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15fm/c</a:t>
            </a:r>
          </a:p>
        </p:txBody>
      </p:sp>
    </p:spTree>
    <p:extLst>
      <p:ext uri="{BB962C8B-B14F-4D97-AF65-F5344CB8AC3E}">
        <p14:creationId xmlns:p14="http://schemas.microsoft.com/office/powerpoint/2010/main" val="20843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952" y="533400"/>
            <a:ext cx="2736648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/>
              <a:t>… a bit of </a:t>
            </a:r>
            <a:r>
              <a:rPr lang="it-IT" sz="2800" b="0" dirty="0" err="1" smtClean="0"/>
              <a:t>history</a:t>
            </a:r>
            <a:endParaRPr lang="it-IT" sz="2800" b="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457200" y="1447800"/>
            <a:ext cx="8047844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dirty="0" smtClean="0">
                <a:solidFill>
                  <a:schemeClr val="accent2"/>
                </a:solidFill>
              </a:rPr>
              <a:t>1912: Rutherford </a:t>
            </a:r>
            <a:r>
              <a:rPr lang="it-IT" sz="1800" b="0" dirty="0" err="1" smtClean="0">
                <a:solidFill>
                  <a:schemeClr val="accent2"/>
                </a:solidFill>
              </a:rPr>
              <a:t>experiment</a:t>
            </a:r>
            <a:endParaRPr lang="it-IT" sz="1800" b="0" dirty="0">
              <a:solidFill>
                <a:schemeClr val="accent2"/>
              </a:solidFill>
            </a:endParaRPr>
          </a:p>
          <a:p>
            <a:pPr algn="l"/>
            <a:r>
              <a:rPr lang="it-IT" sz="1800" b="0" dirty="0" smtClean="0">
                <a:solidFill>
                  <a:schemeClr val="accent2"/>
                </a:solidFill>
              </a:rPr>
              <a:t>          </a:t>
            </a:r>
            <a:r>
              <a:rPr lang="it-IT" sz="1800" b="0" i="1" dirty="0" smtClean="0">
                <a:solidFill>
                  <a:schemeClr val="accent2"/>
                </a:solidFill>
              </a:rPr>
              <a:t>a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tiny</a:t>
            </a:r>
            <a:r>
              <a:rPr lang="it-IT" sz="1800" b="0" i="1" dirty="0" smtClean="0">
                <a:solidFill>
                  <a:schemeClr val="accent2"/>
                </a:solidFill>
              </a:rPr>
              <a:t> dense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nucleus</a:t>
            </a:r>
            <a:r>
              <a:rPr lang="it-IT" sz="1800" b="0" i="1" dirty="0" smtClean="0">
                <a:solidFill>
                  <a:schemeClr val="accent2"/>
                </a:solidFill>
              </a:rPr>
              <a:t>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at</a:t>
            </a:r>
            <a:r>
              <a:rPr lang="it-IT" sz="1800" b="0" i="1" dirty="0" smtClean="0">
                <a:solidFill>
                  <a:schemeClr val="accent2"/>
                </a:solidFill>
              </a:rPr>
              <a:t> the center of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atoms</a:t>
            </a:r>
            <a:r>
              <a:rPr lang="it-IT" sz="1800" b="0" i="1" dirty="0" smtClean="0">
                <a:solidFill>
                  <a:schemeClr val="accent2"/>
                </a:solidFill>
              </a:rPr>
              <a:t> </a:t>
            </a:r>
          </a:p>
          <a:p>
            <a:pPr algn="l"/>
            <a:endParaRPr lang="it-IT" sz="1800" b="0" dirty="0"/>
          </a:p>
          <a:p>
            <a:pPr algn="l"/>
            <a:r>
              <a:rPr lang="it-IT" sz="1800" b="0" dirty="0" smtClean="0"/>
              <a:t>1932: </a:t>
            </a:r>
            <a:r>
              <a:rPr lang="it-IT" sz="1800" b="0" dirty="0" err="1" smtClean="0"/>
              <a:t>neutron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was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discovered</a:t>
            </a:r>
            <a:r>
              <a:rPr lang="it-IT" sz="1800" b="0" dirty="0" smtClean="0"/>
              <a:t> (</a:t>
            </a:r>
            <a:r>
              <a:rPr lang="it-IT" sz="1800" b="0" dirty="0" err="1" smtClean="0"/>
              <a:t>Chadwick</a:t>
            </a:r>
            <a:r>
              <a:rPr lang="it-IT" sz="1800" b="0" dirty="0" smtClean="0"/>
              <a:t>)</a:t>
            </a:r>
          </a:p>
          <a:p>
            <a:pPr algn="l"/>
            <a:r>
              <a:rPr lang="it-IT" sz="1800" b="0" dirty="0"/>
              <a:t> </a:t>
            </a:r>
            <a:r>
              <a:rPr lang="it-IT" sz="1800" b="0" dirty="0" smtClean="0"/>
              <a:t>         </a:t>
            </a:r>
            <a:r>
              <a:rPr lang="it-IT" sz="1800" b="0" i="1" dirty="0" smtClean="0"/>
              <a:t>quantum </a:t>
            </a:r>
            <a:r>
              <a:rPr lang="it-IT" sz="1800" b="0" i="1" dirty="0" err="1" smtClean="0"/>
              <a:t>mechanics</a:t>
            </a:r>
            <a:r>
              <a:rPr lang="it-IT" sz="1800" b="0" i="1" dirty="0" smtClean="0"/>
              <a:t> </a:t>
            </a:r>
            <a:r>
              <a:rPr lang="it-IT" sz="1800" b="0" i="1" dirty="0" err="1" smtClean="0"/>
              <a:t>was</a:t>
            </a:r>
            <a:r>
              <a:rPr lang="it-IT" sz="1800" b="0" i="1" dirty="0" smtClean="0"/>
              <a:t> mature, </a:t>
            </a:r>
            <a:r>
              <a:rPr lang="it-IT" sz="1800" b="0" i="1" dirty="0" err="1" smtClean="0"/>
              <a:t>particle</a:t>
            </a:r>
            <a:r>
              <a:rPr lang="it-IT" sz="1800" b="0" i="1" dirty="0" smtClean="0"/>
              <a:t> </a:t>
            </a:r>
            <a:r>
              <a:rPr lang="it-IT" sz="1800" b="0" i="1" dirty="0" err="1" smtClean="0"/>
              <a:t>accelerators</a:t>
            </a:r>
            <a:r>
              <a:rPr lang="it-IT" sz="1800" b="0" i="1" dirty="0" smtClean="0"/>
              <a:t> </a:t>
            </a:r>
            <a:r>
              <a:rPr lang="it-IT" sz="1800" b="0" i="1" dirty="0" err="1" smtClean="0"/>
              <a:t>started</a:t>
            </a:r>
            <a:r>
              <a:rPr lang="it-IT" sz="1800" b="0" i="1" dirty="0" smtClean="0"/>
              <a:t> to be </a:t>
            </a:r>
            <a:r>
              <a:rPr lang="it-IT" sz="1800" b="0" i="1" dirty="0" err="1" smtClean="0"/>
              <a:t>developed</a:t>
            </a:r>
            <a:r>
              <a:rPr lang="it-IT" sz="1800" b="0" i="1" dirty="0" smtClean="0"/>
              <a:t> </a:t>
            </a:r>
          </a:p>
          <a:p>
            <a:pPr algn="l"/>
            <a:endParaRPr lang="it-IT" sz="1800" b="0" dirty="0"/>
          </a:p>
          <a:p>
            <a:pPr algn="l"/>
            <a:r>
              <a:rPr lang="it-IT" sz="1800" b="0" dirty="0" smtClean="0">
                <a:solidFill>
                  <a:schemeClr val="accent2"/>
                </a:solidFill>
              </a:rPr>
              <a:t>1950: </a:t>
            </a:r>
            <a:r>
              <a:rPr lang="it-IT" sz="1800" b="0" dirty="0" err="1" smtClean="0">
                <a:solidFill>
                  <a:schemeClr val="accent2"/>
                </a:solidFill>
              </a:rPr>
              <a:t>important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1800" b="0" dirty="0" err="1" smtClean="0">
                <a:solidFill>
                  <a:schemeClr val="accent2"/>
                </a:solidFill>
              </a:rPr>
              <a:t>properties</a:t>
            </a:r>
            <a:r>
              <a:rPr lang="it-IT" sz="1800" b="0" dirty="0" smtClean="0">
                <a:solidFill>
                  <a:schemeClr val="accent2"/>
                </a:solidFill>
              </a:rPr>
              <a:t> of </a:t>
            </a:r>
            <a:r>
              <a:rPr lang="it-IT" sz="1800" b="0" dirty="0" err="1" smtClean="0">
                <a:solidFill>
                  <a:schemeClr val="accent2"/>
                </a:solidFill>
              </a:rPr>
              <a:t>nuclear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1800" b="0" dirty="0" err="1" smtClean="0">
                <a:solidFill>
                  <a:schemeClr val="accent2"/>
                </a:solidFill>
              </a:rPr>
              <a:t>structure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1800" b="0" dirty="0" err="1" smtClean="0">
                <a:solidFill>
                  <a:schemeClr val="accent2"/>
                </a:solidFill>
              </a:rPr>
              <a:t>were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1800" b="0" dirty="0" err="1" smtClean="0">
                <a:solidFill>
                  <a:schemeClr val="accent2"/>
                </a:solidFill>
              </a:rPr>
              <a:t>understood</a:t>
            </a:r>
            <a:endParaRPr lang="it-IT" sz="1800" b="0" dirty="0" smtClean="0">
              <a:solidFill>
                <a:schemeClr val="accent2"/>
              </a:solidFill>
            </a:endParaRPr>
          </a:p>
          <a:p>
            <a:pPr algn="l"/>
            <a:r>
              <a:rPr lang="it-IT" sz="1800" b="0" dirty="0">
                <a:solidFill>
                  <a:schemeClr val="accent2"/>
                </a:solidFill>
              </a:rPr>
              <a:t> </a:t>
            </a:r>
            <a:r>
              <a:rPr lang="it-IT" sz="1800" b="0" dirty="0" smtClean="0">
                <a:solidFill>
                  <a:schemeClr val="accent2"/>
                </a:solidFill>
              </a:rPr>
              <a:t>         </a:t>
            </a:r>
            <a:r>
              <a:rPr lang="el-GR" sz="1800" b="0" dirty="0" smtClean="0">
                <a:solidFill>
                  <a:schemeClr val="accent2"/>
                </a:solidFill>
              </a:rPr>
              <a:t>α</a:t>
            </a:r>
            <a:r>
              <a:rPr lang="it-IT" sz="1800" b="0" i="1" dirty="0" smtClean="0">
                <a:solidFill>
                  <a:schemeClr val="accent2"/>
                </a:solidFill>
              </a:rPr>
              <a:t>-clusters,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fission</a:t>
            </a:r>
            <a:r>
              <a:rPr lang="it-IT" sz="1800" b="0" i="1" dirty="0" smtClean="0">
                <a:solidFill>
                  <a:schemeClr val="accent2"/>
                </a:solidFill>
              </a:rPr>
              <a:t>,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liquid-drop</a:t>
            </a:r>
            <a:r>
              <a:rPr lang="it-IT" sz="1800" b="0" i="1" dirty="0" smtClean="0">
                <a:solidFill>
                  <a:schemeClr val="accent2"/>
                </a:solidFill>
              </a:rPr>
              <a:t> model, </a:t>
            </a:r>
            <a:r>
              <a:rPr lang="it-IT" sz="1800" b="0" i="1" dirty="0" err="1" smtClean="0">
                <a:solidFill>
                  <a:schemeClr val="accent2"/>
                </a:solidFill>
              </a:rPr>
              <a:t>shell</a:t>
            </a:r>
            <a:r>
              <a:rPr lang="it-IT" sz="1800" b="0" i="1" dirty="0" smtClean="0">
                <a:solidFill>
                  <a:schemeClr val="accent2"/>
                </a:solidFill>
              </a:rPr>
              <a:t> model </a:t>
            </a:r>
            <a:r>
              <a:rPr lang="it-IT" sz="1800" b="0" dirty="0" smtClean="0">
                <a:solidFill>
                  <a:schemeClr val="accent2"/>
                </a:solidFill>
              </a:rPr>
              <a:t>(</a:t>
            </a:r>
            <a:r>
              <a:rPr lang="it-IT" sz="1800" b="0" dirty="0" err="1" smtClean="0">
                <a:solidFill>
                  <a:schemeClr val="accent2"/>
                </a:solidFill>
              </a:rPr>
              <a:t>Bohr</a:t>
            </a:r>
            <a:r>
              <a:rPr lang="it-IT" sz="1800" b="0" dirty="0" smtClean="0">
                <a:solidFill>
                  <a:schemeClr val="accent2"/>
                </a:solidFill>
              </a:rPr>
              <a:t> &amp; </a:t>
            </a:r>
            <a:r>
              <a:rPr lang="it-IT" sz="1800" b="0" dirty="0" err="1" smtClean="0">
                <a:solidFill>
                  <a:schemeClr val="accent2"/>
                </a:solidFill>
              </a:rPr>
              <a:t>Mottelson</a:t>
            </a:r>
            <a:r>
              <a:rPr lang="it-IT" sz="1800" b="0" dirty="0" smtClean="0">
                <a:solidFill>
                  <a:schemeClr val="accent2"/>
                </a:solidFill>
              </a:rPr>
              <a:t>, </a:t>
            </a:r>
            <a:r>
              <a:rPr lang="it-IT" sz="1800" b="0" dirty="0" err="1" smtClean="0">
                <a:solidFill>
                  <a:schemeClr val="accent2"/>
                </a:solidFill>
              </a:rPr>
              <a:t>Wigner</a:t>
            </a:r>
            <a:r>
              <a:rPr lang="it-IT" sz="1800" b="0" dirty="0" smtClean="0">
                <a:solidFill>
                  <a:schemeClr val="accent2"/>
                </a:solidFill>
              </a:rPr>
              <a:t>)</a:t>
            </a:r>
          </a:p>
          <a:p>
            <a:pPr algn="l"/>
            <a:endParaRPr lang="it-IT" sz="1800" b="0" dirty="0"/>
          </a:p>
          <a:p>
            <a:pPr algn="l"/>
            <a:r>
              <a:rPr lang="it-IT" sz="1800" b="0" dirty="0" smtClean="0"/>
              <a:t>1960</a:t>
            </a:r>
            <a:r>
              <a:rPr lang="it-IT" sz="1800" b="0" dirty="0"/>
              <a:t>: </a:t>
            </a:r>
            <a:r>
              <a:rPr lang="it-IT" sz="1800" b="0" dirty="0" err="1" smtClean="0"/>
              <a:t>Bardeen</a:t>
            </a:r>
            <a:r>
              <a:rPr lang="it-IT" sz="1800" b="0" dirty="0" smtClean="0"/>
              <a:t>–Cooper–</a:t>
            </a:r>
            <a:r>
              <a:rPr lang="it-IT" sz="1800" b="0" dirty="0" err="1" smtClean="0"/>
              <a:t>Schrieffer</a:t>
            </a:r>
            <a:r>
              <a:rPr lang="it-IT" sz="1800" b="0" dirty="0" smtClean="0"/>
              <a:t> (BCS) model of </a:t>
            </a:r>
            <a:r>
              <a:rPr lang="it-IT" sz="1800" b="0" dirty="0" err="1" smtClean="0"/>
              <a:t>superconductivity</a:t>
            </a:r>
            <a:r>
              <a:rPr lang="it-IT" sz="1800" b="0" dirty="0" smtClean="0"/>
              <a:t> </a:t>
            </a:r>
          </a:p>
          <a:p>
            <a:pPr algn="l"/>
            <a:r>
              <a:rPr lang="it-IT" sz="1800" b="0" dirty="0"/>
              <a:t> </a:t>
            </a:r>
            <a:r>
              <a:rPr lang="it-IT" sz="1800" b="0" dirty="0" smtClean="0"/>
              <a:t>         </a:t>
            </a:r>
            <a:r>
              <a:rPr lang="it-IT" sz="1800" b="0" i="1" dirty="0" err="1" smtClean="0"/>
              <a:t>nuclear</a:t>
            </a:r>
            <a:r>
              <a:rPr lang="it-IT" sz="1800" b="0" i="1" dirty="0" smtClean="0"/>
              <a:t> </a:t>
            </a:r>
            <a:r>
              <a:rPr lang="it-IT" sz="1800" b="0" i="1" dirty="0" err="1" smtClean="0"/>
              <a:t>pairing</a:t>
            </a:r>
            <a:r>
              <a:rPr lang="it-IT" sz="1800" b="0" dirty="0" smtClean="0"/>
              <a:t>, BCS – </a:t>
            </a:r>
            <a:r>
              <a:rPr lang="it-IT" sz="1800" b="0" dirty="0" err="1" smtClean="0"/>
              <a:t>Hartree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Fock</a:t>
            </a:r>
            <a:r>
              <a:rPr lang="it-IT" sz="1800" b="0" dirty="0" smtClean="0"/>
              <a:t> </a:t>
            </a:r>
            <a:r>
              <a:rPr lang="it-IT" sz="1800" b="0" i="1" dirty="0" err="1" smtClean="0"/>
              <a:t>theory</a:t>
            </a:r>
            <a:endParaRPr lang="it-IT" sz="1800" b="0" i="1" dirty="0" smtClean="0"/>
          </a:p>
          <a:p>
            <a:pPr algn="l"/>
            <a:endParaRPr lang="it-IT" sz="1800" b="0" dirty="0"/>
          </a:p>
          <a:p>
            <a:pPr algn="l"/>
            <a:r>
              <a:rPr lang="it-IT" sz="1800" b="0" dirty="0" smtClean="0">
                <a:solidFill>
                  <a:schemeClr val="accent2"/>
                </a:solidFill>
              </a:rPr>
              <a:t>1980: </a:t>
            </a:r>
            <a:r>
              <a:rPr lang="it-IT" sz="1800" b="0" dirty="0" err="1" smtClean="0">
                <a:solidFill>
                  <a:schemeClr val="accent2"/>
                </a:solidFill>
              </a:rPr>
              <a:t>unveil</a:t>
            </a:r>
            <a:r>
              <a:rPr lang="it-IT" sz="1800" b="0" dirty="0" smtClean="0">
                <a:solidFill>
                  <a:schemeClr val="accent2"/>
                </a:solidFill>
              </a:rPr>
              <a:t> the </a:t>
            </a:r>
            <a:r>
              <a:rPr lang="it-IT" sz="1800" b="0" dirty="0" err="1" smtClean="0">
                <a:solidFill>
                  <a:schemeClr val="accent2"/>
                </a:solidFill>
              </a:rPr>
              <a:t>mysteries</a:t>
            </a:r>
            <a:r>
              <a:rPr lang="it-IT" sz="1800" b="0" dirty="0" smtClean="0">
                <a:solidFill>
                  <a:schemeClr val="accent2"/>
                </a:solidFill>
              </a:rPr>
              <a:t> of the strong force (the </a:t>
            </a:r>
            <a:r>
              <a:rPr lang="it-IT" sz="1800" b="0" dirty="0" err="1" smtClean="0">
                <a:solidFill>
                  <a:schemeClr val="accent2"/>
                </a:solidFill>
              </a:rPr>
              <a:t>nuclear</a:t>
            </a:r>
            <a:r>
              <a:rPr lang="it-IT" sz="1800" b="0" dirty="0" smtClean="0">
                <a:solidFill>
                  <a:schemeClr val="accent2"/>
                </a:solidFill>
              </a:rPr>
              <a:t> force)</a:t>
            </a:r>
          </a:p>
          <a:p>
            <a:pPr algn="l"/>
            <a:r>
              <a:rPr lang="it-IT" sz="1800" b="0" dirty="0" smtClean="0">
                <a:solidFill>
                  <a:schemeClr val="accent2"/>
                </a:solidFill>
              </a:rPr>
              <a:t>          </a:t>
            </a:r>
            <a:r>
              <a:rPr lang="it-IT" sz="1800" b="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QCD  - </a:t>
            </a:r>
            <a:r>
              <a:rPr lang="it-IT" sz="1800" b="0" i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particle</a:t>
            </a:r>
            <a:r>
              <a:rPr lang="it-IT" sz="1800" b="0" i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it-IT" sz="1800" b="0" i="1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physics</a:t>
            </a:r>
            <a:endParaRPr lang="it-IT" sz="1800" b="0" i="1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algn="l"/>
            <a:endParaRPr lang="it-IT" sz="1800" b="0" dirty="0" smtClean="0">
              <a:sym typeface="Wingdings" panose="05000000000000000000" pitchFamily="2" charset="2"/>
            </a:endParaRPr>
          </a:p>
          <a:p>
            <a:pPr algn="l"/>
            <a:endParaRPr lang="it-IT" sz="1800" b="0" dirty="0">
              <a:sym typeface="Wingdings" panose="05000000000000000000" pitchFamily="2" charset="2"/>
            </a:endParaRPr>
          </a:p>
          <a:p>
            <a:pPr algn="l"/>
            <a:r>
              <a:rPr lang="it-IT" sz="2000" b="0" dirty="0" smtClean="0">
                <a:sym typeface="Wingdings" panose="05000000000000000000" pitchFamily="2" charset="2"/>
              </a:rPr>
              <a:t>What are the </a:t>
            </a:r>
            <a:r>
              <a:rPr lang="it-IT" sz="2000" b="0" dirty="0" err="1" smtClean="0">
                <a:sym typeface="Wingdings" panose="05000000000000000000" pitchFamily="2" charset="2"/>
              </a:rPr>
              <a:t>main</a:t>
            </a:r>
            <a:r>
              <a:rPr lang="it-IT" sz="2000" b="0" dirty="0" smtClean="0"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ym typeface="Wingdings" panose="05000000000000000000" pitchFamily="2" charset="2"/>
              </a:rPr>
              <a:t>motivations</a:t>
            </a:r>
            <a:r>
              <a:rPr lang="it-IT" sz="2000" b="0" dirty="0" smtClean="0">
                <a:sym typeface="Wingdings" panose="05000000000000000000" pitchFamily="2" charset="2"/>
              </a:rPr>
              <a:t> for the </a:t>
            </a:r>
            <a:r>
              <a:rPr lang="it-IT" sz="2000" b="0" dirty="0" err="1" smtClean="0">
                <a:sym typeface="Wingdings" panose="05000000000000000000" pitchFamily="2" charset="2"/>
              </a:rPr>
              <a:t>study</a:t>
            </a:r>
            <a:r>
              <a:rPr lang="it-IT" sz="2000" b="0" dirty="0" smtClean="0">
                <a:sym typeface="Wingdings" panose="05000000000000000000" pitchFamily="2" charset="2"/>
              </a:rPr>
              <a:t> of </a:t>
            </a:r>
            <a:r>
              <a:rPr lang="it-IT" sz="2000" b="0" dirty="0" err="1" smtClean="0">
                <a:sym typeface="Wingdings" panose="05000000000000000000" pitchFamily="2" charset="2"/>
              </a:rPr>
              <a:t>nuclear</a:t>
            </a:r>
            <a:r>
              <a:rPr lang="it-IT" sz="2000" b="0" dirty="0" smtClean="0"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ym typeface="Wingdings" panose="05000000000000000000" pitchFamily="2" charset="2"/>
              </a:rPr>
              <a:t>physics</a:t>
            </a:r>
            <a:r>
              <a:rPr lang="it-IT" sz="2000" b="0" dirty="0" smtClean="0">
                <a:sym typeface="Wingdings" panose="05000000000000000000" pitchFamily="2" charset="2"/>
              </a:rPr>
              <a:t> </a:t>
            </a:r>
            <a:r>
              <a:rPr lang="it-IT" sz="2000" b="0" dirty="0" err="1" smtClean="0">
                <a:sym typeface="Wingdings" panose="05000000000000000000" pitchFamily="2" charset="2"/>
              </a:rPr>
              <a:t>today</a:t>
            </a:r>
            <a:r>
              <a:rPr lang="it-IT" sz="2000" b="0" dirty="0" smtClean="0">
                <a:sym typeface="Wingdings" panose="05000000000000000000" pitchFamily="2" charset="2"/>
              </a:rPr>
              <a:t> ? </a:t>
            </a:r>
            <a:endParaRPr lang="it-IT" sz="2000" b="0" dirty="0" smtClean="0"/>
          </a:p>
          <a:p>
            <a:pPr algn="l"/>
            <a:endParaRPr lang="it-IT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695904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3124200" y="25400"/>
            <a:ext cx="2895600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276600" y="0"/>
            <a:ext cx="2617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cs typeface="Arial" charset="0"/>
              </a:rPr>
              <a:t>Metodologia</a:t>
            </a: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60325" y="1066800"/>
            <a:ext cx="4359275" cy="14478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it-IT"/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4613275" y="1063625"/>
            <a:ext cx="4459288" cy="1450975"/>
          </a:xfrm>
          <a:prstGeom prst="flowChartAlternateProcess">
            <a:avLst/>
          </a:prstGeom>
          <a:solidFill>
            <a:srgbClr val="FFADFF"/>
          </a:solidFill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152400" y="1112838"/>
            <a:ext cx="4267200" cy="1200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/>
              <a:t>Resultati di lattice QCD, pQCD and effective lagrangians: </a:t>
            </a:r>
          </a:p>
          <a:p>
            <a:r>
              <a:rPr lang="it-IT" sz="1800" i="1"/>
              <a:t>non direttamente confrontabili con i dati sperimentali</a:t>
            </a:r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4648200" y="1143000"/>
            <a:ext cx="4468813" cy="1108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/>
              <a:t>Teoria </a:t>
            </a:r>
            <a:r>
              <a:rPr lang="it-IT" sz="1800" dirty="0" smtClean="0"/>
              <a:t>cinetica</a:t>
            </a:r>
            <a:r>
              <a:rPr lang="it-IT" sz="1800" dirty="0" smtClean="0"/>
              <a:t> </a:t>
            </a:r>
            <a:r>
              <a:rPr lang="it-IT" sz="1800" dirty="0"/>
              <a:t>di partoni:</a:t>
            </a:r>
          </a:p>
          <a:p>
            <a:pPr>
              <a:defRPr/>
            </a:pPr>
            <a:endParaRPr lang="it-IT" sz="1800" baseline="30000" dirty="0"/>
          </a:p>
          <a:p>
            <a:pPr>
              <a:defRPr/>
            </a:pPr>
            <a:r>
              <a:rPr lang="it-IT" sz="1800" dirty="0">
                <a:solidFill>
                  <a:srgbClr val="000099"/>
                </a:solidFill>
                <a:latin typeface="Symbol" pitchFamily="18" charset="2"/>
              </a:rPr>
              <a:t>-&gt;</a:t>
            </a:r>
            <a:r>
              <a:rPr lang="it-IT" sz="1800" dirty="0">
                <a:solidFill>
                  <a:srgbClr val="000099"/>
                </a:solidFill>
              </a:rPr>
              <a:t> </a:t>
            </a:r>
            <a:r>
              <a:rPr lang="it-IT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suggerisce e predice osservabili direttamente confrontabili con i dati</a:t>
            </a:r>
          </a:p>
        </p:txBody>
      </p:sp>
      <p:sp>
        <p:nvSpPr>
          <p:cNvPr id="318479" name="Text Box 15"/>
          <p:cNvSpPr txBox="1">
            <a:spLocks noChangeArrowheads="1"/>
          </p:cNvSpPr>
          <p:nvPr/>
        </p:nvSpPr>
        <p:spPr bwMode="auto">
          <a:xfrm>
            <a:off x="26988" y="4038600"/>
            <a:ext cx="9117012" cy="141577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KEYS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 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Relate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theorethical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studies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on QCD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the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experimental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observables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Treatment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of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the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various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phenomena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in a common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framework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it-IT" sz="2000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collective</a:t>
            </a:r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flow, </a:t>
            </a:r>
            <a:r>
              <a:rPr lang="it-IT" sz="2000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hadronization</a:t>
            </a:r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jet-quenching 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and </a:t>
            </a:r>
            <a:r>
              <a:rPr lang="it-IT" sz="20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heavy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it-IT" sz="20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quarks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it-IT" sz="20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dynamics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…  </a:t>
            </a:r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1071563" y="669925"/>
            <a:ext cx="2451100" cy="4619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</a:t>
            </a:r>
            <a:r>
              <a:rPr lang="it-IT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theoretical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5334000" y="669925"/>
            <a:ext cx="3133725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</a:t>
            </a:r>
            <a:r>
              <a:rPr lang="it-IT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phenomenological…</a:t>
            </a:r>
            <a:endParaRPr lang="it-IT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16330"/>
              </p:ext>
            </p:extLst>
          </p:nvPr>
        </p:nvGraphicFramePr>
        <p:xfrm>
          <a:off x="914400" y="2679700"/>
          <a:ext cx="7162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3543120" imgH="253800" progId="Equation.3">
                  <p:embed/>
                </p:oleObj>
              </mc:Choice>
              <mc:Fallback>
                <p:oleObj name="Equation" r:id="rId3" imgW="3543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14412"/>
                      <a:stretch>
                        <a:fillRect/>
                      </a:stretch>
                    </p:blipFill>
                    <p:spPr bwMode="auto">
                      <a:xfrm>
                        <a:off x="914400" y="2679700"/>
                        <a:ext cx="7162800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23"/>
          <p:cNvSpPr txBox="1">
            <a:spLocks noChangeArrowheads="1"/>
          </p:cNvSpPr>
          <p:nvPr/>
        </p:nvSpPr>
        <p:spPr bwMode="auto">
          <a:xfrm>
            <a:off x="0" y="3352800"/>
            <a:ext cx="85344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sz="2000" dirty="0">
                <a:solidFill>
                  <a:srgbClr val="CC0000"/>
                </a:solidFill>
                <a:latin typeface="Calibri" pitchFamily="34" charset="0"/>
              </a:rPr>
              <a:t>Interazione contenuta in m* ed </a:t>
            </a:r>
            <a:r>
              <a:rPr lang="it-IT" sz="2000" dirty="0" err="1">
                <a:solidFill>
                  <a:srgbClr val="CC0000"/>
                </a:solidFill>
                <a:latin typeface="Calibri" pitchFamily="34" charset="0"/>
              </a:rPr>
              <a:t>F</a:t>
            </a:r>
            <a:r>
              <a:rPr lang="it-IT" sz="2000" baseline="-25000" dirty="0" err="1">
                <a:solidFill>
                  <a:srgbClr val="CC0000"/>
                </a:solidFill>
                <a:latin typeface="Symbol" pitchFamily="18" charset="2"/>
              </a:rPr>
              <a:t>mn</a:t>
            </a:r>
            <a:r>
              <a:rPr lang="it-IT" sz="2000" dirty="0">
                <a:solidFill>
                  <a:srgbClr val="CC0000"/>
                </a:solidFill>
                <a:latin typeface="Calibri" pitchFamily="34" charset="0"/>
              </a:rPr>
              <a:t>  studiata tramite </a:t>
            </a:r>
            <a:r>
              <a:rPr lang="it-IT" sz="2000" dirty="0">
                <a:solidFill>
                  <a:srgbClr val="CC0000"/>
                </a:solidFill>
                <a:latin typeface="Calibri" pitchFamily="34" charset="0"/>
              </a:rPr>
              <a:t>L</a:t>
            </a:r>
            <a:r>
              <a:rPr lang="it-IT" sz="2000" dirty="0" smtClean="0">
                <a:solidFill>
                  <a:srgbClr val="CC0000"/>
                </a:solidFill>
                <a:latin typeface="Calibri" pitchFamily="34" charset="0"/>
              </a:rPr>
              <a:t>agrangiane </a:t>
            </a:r>
            <a:r>
              <a:rPr lang="it-IT" sz="2000" dirty="0">
                <a:solidFill>
                  <a:srgbClr val="CC0000"/>
                </a:solidFill>
                <a:latin typeface="Calibri" pitchFamily="34" charset="0"/>
              </a:rPr>
              <a:t>efficaci che riproducono i risultati della QCD risolta su reticolo</a:t>
            </a:r>
            <a:endParaRPr lang="en-US" sz="20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6681943" y="5867400"/>
            <a:ext cx="2157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 dirty="0" err="1" smtClean="0">
                <a:solidFill>
                  <a:srgbClr val="C00000"/>
                </a:solidFill>
              </a:rPr>
              <a:t>S.Plumari</a:t>
            </a:r>
            <a:r>
              <a:rPr lang="it-IT" sz="1400" i="1" dirty="0" smtClean="0">
                <a:solidFill>
                  <a:srgbClr val="C00000"/>
                </a:solidFill>
              </a:rPr>
              <a:t>, </a:t>
            </a:r>
            <a:r>
              <a:rPr lang="it-IT" sz="1400" i="1" dirty="0" err="1" smtClean="0">
                <a:solidFill>
                  <a:srgbClr val="C00000"/>
                </a:solidFill>
              </a:rPr>
              <a:t>V.Greco</a:t>
            </a:r>
            <a:r>
              <a:rPr lang="it-IT" sz="1400" i="1" dirty="0" smtClean="0">
                <a:solidFill>
                  <a:srgbClr val="C00000"/>
                </a:solidFill>
              </a:rPr>
              <a:t>  </a:t>
            </a:r>
            <a:r>
              <a:rPr lang="it-IT" sz="1400" i="1" dirty="0">
                <a:solidFill>
                  <a:srgbClr val="C00000"/>
                </a:solidFill>
              </a:rPr>
              <a:t>et al</a:t>
            </a:r>
            <a:r>
              <a:rPr lang="it-IT" sz="1400" i="1" dirty="0" smtClean="0">
                <a:solidFill>
                  <a:srgbClr val="C00000"/>
                </a:solidFill>
              </a:rPr>
              <a:t>., </a:t>
            </a:r>
            <a:endParaRPr lang="it-IT" sz="1400" i="1" dirty="0" smtClean="0">
              <a:solidFill>
                <a:srgbClr val="C00000"/>
              </a:solidFill>
            </a:endParaRPr>
          </a:p>
          <a:p>
            <a:r>
              <a:rPr lang="it-IT" sz="1400" i="1" dirty="0" smtClean="0">
                <a:solidFill>
                  <a:srgbClr val="C00000"/>
                </a:solidFill>
              </a:rPr>
              <a:t>NPA </a:t>
            </a:r>
            <a:r>
              <a:rPr lang="it-IT" sz="1400" i="1" dirty="0" smtClean="0">
                <a:solidFill>
                  <a:srgbClr val="C00000"/>
                </a:solidFill>
              </a:rPr>
              <a:t>941, 87 (2015) </a:t>
            </a:r>
            <a:endParaRPr lang="it-IT" sz="1400" i="1" dirty="0">
              <a:solidFill>
                <a:srgbClr val="C00000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38587" y="5486400"/>
            <a:ext cx="6238413" cy="1346458"/>
            <a:chOff x="9096672" y="2682948"/>
            <a:chExt cx="12168336" cy="2880320"/>
          </a:xfrm>
        </p:grpSpPr>
        <p:sp>
          <p:nvSpPr>
            <p:cNvPr id="15" name="Rettangolo 14"/>
            <p:cNvSpPr/>
            <p:nvPr/>
          </p:nvSpPr>
          <p:spPr>
            <a:xfrm>
              <a:off x="9096672" y="2682948"/>
              <a:ext cx="12168336" cy="2880320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it-IT" sz="1350">
                <a:solidFill>
                  <a:prstClr val="white"/>
                </a:solidFill>
              </a:endParaRPr>
            </a:p>
          </p:txBody>
        </p:sp>
        <p:grpSp>
          <p:nvGrpSpPr>
            <p:cNvPr id="16" name="Gruppo 18"/>
            <p:cNvGrpSpPr/>
            <p:nvPr/>
          </p:nvGrpSpPr>
          <p:grpSpPr>
            <a:xfrm>
              <a:off x="9311681" y="2930056"/>
              <a:ext cx="11809311" cy="2510680"/>
              <a:chOff x="228600" y="765175"/>
              <a:chExt cx="8229600" cy="2411703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8600" y="1093788"/>
                <a:ext cx="8229600" cy="137636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</p:pic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4122737" y="1206502"/>
                <a:ext cx="573497" cy="56919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685800"/>
                <a:r>
                  <a:rPr lang="it-IT" sz="600" dirty="0">
                    <a:solidFill>
                      <a:prstClr val="black"/>
                    </a:solidFill>
                  </a:rPr>
                  <a:t>BULK </a:t>
                </a:r>
              </a:p>
              <a:p>
                <a:pPr algn="l" defTabSz="685800"/>
                <a:r>
                  <a:rPr lang="it-IT" sz="600" dirty="0">
                    <a:solidFill>
                      <a:prstClr val="black"/>
                    </a:solidFill>
                  </a:rPr>
                  <a:t>(</a:t>
                </a:r>
                <a:r>
                  <a:rPr lang="it-IT" sz="600" dirty="0" err="1">
                    <a:solidFill>
                      <a:prstClr val="black"/>
                    </a:solidFill>
                  </a:rPr>
                  <a:t>p</a:t>
                </a:r>
                <a:r>
                  <a:rPr lang="it-IT" sz="600" baseline="-25000" dirty="0" err="1">
                    <a:solidFill>
                      <a:prstClr val="black"/>
                    </a:solidFill>
                  </a:rPr>
                  <a:t>T</a:t>
                </a:r>
                <a:r>
                  <a:rPr lang="en-US" sz="600" dirty="0">
                    <a:solidFill>
                      <a:prstClr val="black"/>
                    </a:solidFill>
                  </a:rPr>
                  <a:t>~T)</a:t>
                </a:r>
              </a:p>
            </p:txBody>
          </p: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 flipV="1">
                <a:off x="4953000" y="1017588"/>
                <a:ext cx="533400" cy="7620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 defTabSz="685800"/>
                <a:endParaRPr lang="it-IT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 flipH="1">
                <a:off x="4343400" y="1908175"/>
                <a:ext cx="533400" cy="8382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 defTabSz="685800"/>
                <a:endParaRPr lang="it-IT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2894013" y="2465388"/>
                <a:ext cx="1100801" cy="71149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685800">
                  <a:defRPr/>
                </a:pPr>
                <a:r>
                  <a:rPr lang="it-IT" sz="825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MINIJETS </a:t>
                </a:r>
              </a:p>
              <a:p>
                <a:pPr algn="l" defTabSz="685800">
                  <a:defRPr/>
                </a:pPr>
                <a:r>
                  <a:rPr lang="it-IT" sz="825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</a:t>
                </a:r>
                <a:r>
                  <a:rPr lang="it-IT" sz="825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  <a:r>
                  <a:rPr lang="it-IT" sz="825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</a:t>
                </a:r>
                <a:r>
                  <a:rPr lang="en-US" sz="825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&gt;&gt;T,</a:t>
                </a:r>
                <a:r>
                  <a:rPr lang="en-US" sz="825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itchFamily="18" charset="2"/>
                  </a:rPr>
                  <a:t>L</a:t>
                </a:r>
                <a:r>
                  <a:rPr lang="en-US" sz="825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QCD</a:t>
                </a:r>
                <a:r>
                  <a:rPr lang="en-US" sz="825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auto">
              <a:xfrm>
                <a:off x="5486400" y="1739900"/>
                <a:ext cx="228600" cy="228600"/>
              </a:xfrm>
              <a:prstGeom prst="ellipse">
                <a:avLst/>
              </a:prstGeom>
              <a:solidFill>
                <a:srgbClr val="FF6600"/>
              </a:solidFill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685800"/>
                <a:endParaRPr lang="it-IT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5257800" y="1992313"/>
                <a:ext cx="228600" cy="228600"/>
              </a:xfrm>
              <a:prstGeom prst="ellipse">
                <a:avLst/>
              </a:prstGeom>
              <a:solidFill>
                <a:srgbClr val="FF6600"/>
              </a:solidFill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685800"/>
                <a:endParaRPr lang="it-IT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517525" y="2449514"/>
                <a:ext cx="1262042" cy="68803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685800"/>
                <a:r>
                  <a:rPr lang="it-IT" sz="788" dirty="0">
                    <a:solidFill>
                      <a:srgbClr val="006600"/>
                    </a:solidFill>
                  </a:rPr>
                  <a:t>CGC (x</a:t>
                </a:r>
                <a:r>
                  <a:rPr lang="en-US" sz="788" dirty="0">
                    <a:solidFill>
                      <a:srgbClr val="006600"/>
                    </a:solidFill>
                  </a:rPr>
                  <a:t>&lt;&lt;1)</a:t>
                </a:r>
              </a:p>
              <a:p>
                <a:pPr algn="l" defTabSz="685800"/>
                <a:r>
                  <a:rPr lang="en-US" sz="788" dirty="0">
                    <a:solidFill>
                      <a:srgbClr val="006600"/>
                    </a:solidFill>
                  </a:rPr>
                  <a:t>Gluon saturation</a:t>
                </a:r>
              </a:p>
            </p:txBody>
          </p:sp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4800599" y="2449514"/>
                <a:ext cx="1179243" cy="71149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685800">
                  <a:defRPr/>
                </a:pPr>
                <a:r>
                  <a:rPr lang="it-IT" sz="825" dirty="0" err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Heavy</a:t>
                </a:r>
                <a:r>
                  <a:rPr lang="it-IT" sz="825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it-IT" sz="825" dirty="0" err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Quarks</a:t>
                </a:r>
                <a:r>
                  <a:rPr lang="it-IT" sz="825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</a:p>
              <a:p>
                <a:pPr algn="l" defTabSz="685800">
                  <a:defRPr/>
                </a:pPr>
                <a:r>
                  <a:rPr lang="it-IT" sz="825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(m</a:t>
                </a:r>
                <a:r>
                  <a:rPr lang="it-IT" sz="825" baseline="-25000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  <a:r>
                  <a:rPr lang="en-US" sz="825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&gt;&gt;T,</a:t>
                </a:r>
                <a:r>
                  <a:rPr lang="en-US" sz="825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itchFamily="18" charset="2"/>
                  </a:rPr>
                  <a:t>L</a:t>
                </a:r>
                <a:r>
                  <a:rPr lang="en-US" sz="825" baseline="-25000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QCD</a:t>
                </a:r>
                <a:r>
                  <a:rPr lang="en-US" sz="825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6480175" y="1266826"/>
                <a:ext cx="1035433" cy="97236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685800">
                  <a:defRPr/>
                </a:pPr>
                <a:r>
                  <a:rPr lang="it-IT" sz="825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Microscopic</a:t>
                </a:r>
                <a:r>
                  <a:rPr lang="it-IT" sz="825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</a:t>
                </a:r>
              </a:p>
              <a:p>
                <a:pPr algn="l" defTabSz="685800">
                  <a:defRPr/>
                </a:pPr>
                <a:r>
                  <a:rPr lang="it-IT" sz="825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Mechanism</a:t>
                </a:r>
                <a:endParaRPr lang="it-IT" sz="825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 algn="l" defTabSz="685800">
                  <a:defRPr/>
                </a:pPr>
                <a:r>
                  <a:rPr lang="it-IT" sz="825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Matters</a:t>
                </a:r>
                <a:r>
                  <a:rPr lang="it-IT" sz="825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!</a:t>
                </a:r>
                <a:endParaRPr lang="en-US" sz="825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27" name="Text Box 12"/>
              <p:cNvSpPr txBox="1">
                <a:spLocks noChangeArrowheads="1"/>
              </p:cNvSpPr>
              <p:nvPr/>
            </p:nvSpPr>
            <p:spPr bwMode="auto">
              <a:xfrm>
                <a:off x="1135062" y="799877"/>
                <a:ext cx="1253327" cy="43888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685800"/>
                <a:r>
                  <a:rPr lang="en-US" sz="788" dirty="0">
                    <a:solidFill>
                      <a:srgbClr val="006600"/>
                    </a:solidFill>
                    <a:latin typeface="Candara" pitchFamily="34" charset="0"/>
                  </a:rPr>
                  <a:t>Initial Conditions</a:t>
                </a:r>
              </a:p>
            </p:txBody>
          </p:sp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3603626" y="765175"/>
                <a:ext cx="1377527" cy="426893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685800"/>
                <a:r>
                  <a:rPr lang="en-US" sz="750" dirty="0">
                    <a:solidFill>
                      <a:prstClr val="black"/>
                    </a:solidFill>
                    <a:latin typeface="Candara" pitchFamily="34" charset="0"/>
                  </a:rPr>
                  <a:t>Quark-Gluon Plasma</a:t>
                </a:r>
              </a:p>
            </p:txBody>
          </p: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6391276" y="765175"/>
                <a:ext cx="885086" cy="37946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685800"/>
                <a:r>
                  <a:rPr lang="en-US" sz="600" dirty="0" err="1">
                    <a:solidFill>
                      <a:prstClr val="black"/>
                    </a:solidFill>
                    <a:latin typeface="Candara" pitchFamily="34" charset="0"/>
                  </a:rPr>
                  <a:t>Hadronization</a:t>
                </a:r>
                <a:endParaRPr lang="en-US" sz="600" dirty="0">
                  <a:solidFill>
                    <a:prstClr val="black"/>
                  </a:solidFill>
                  <a:latin typeface="Candar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5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986497" y="0"/>
            <a:ext cx="3677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Un 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esempio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Flusso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Ellittico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(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misura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viscosità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del mezzo)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85800"/>
            <a:ext cx="2667000" cy="2128838"/>
            <a:chOff x="349" y="958"/>
            <a:chExt cx="2291" cy="1804"/>
          </a:xfrm>
        </p:grpSpPr>
        <p:sp>
          <p:nvSpPr>
            <p:cNvPr id="8234" name="Freeform 4"/>
            <p:cNvSpPr>
              <a:spLocks/>
            </p:cNvSpPr>
            <p:nvPr/>
          </p:nvSpPr>
          <p:spPr bwMode="auto">
            <a:xfrm rot="-10332135">
              <a:off x="2178" y="958"/>
              <a:ext cx="246" cy="234"/>
            </a:xfrm>
            <a:custGeom>
              <a:avLst/>
              <a:gdLst>
                <a:gd name="T0" fmla="*/ 430 w 720"/>
                <a:gd name="T1" fmla="*/ 0 h 622"/>
                <a:gd name="T2" fmla="*/ 177 w 720"/>
                <a:gd name="T3" fmla="*/ 379 h 622"/>
                <a:gd name="T4" fmla="*/ 0 w 720"/>
                <a:gd name="T5" fmla="*/ 379 h 622"/>
                <a:gd name="T6" fmla="*/ 168 w 720"/>
                <a:gd name="T7" fmla="*/ 622 h 622"/>
                <a:gd name="T8" fmla="*/ 631 w 720"/>
                <a:gd name="T9" fmla="*/ 379 h 622"/>
                <a:gd name="T10" fmla="*/ 465 w 720"/>
                <a:gd name="T11" fmla="*/ 382 h 622"/>
                <a:gd name="T12" fmla="*/ 720 w 720"/>
                <a:gd name="T13" fmla="*/ 0 h 622"/>
                <a:gd name="T14" fmla="*/ 430 w 720"/>
                <a:gd name="T15" fmla="*/ 0 h 6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0"/>
                <a:gd name="T25" fmla="*/ 0 h 622"/>
                <a:gd name="T26" fmla="*/ 720 w 720"/>
                <a:gd name="T27" fmla="*/ 622 h 6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PerspectiveTopRight">
                <a:rot lat="20099998" lon="21299997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8235" name="Line 5"/>
            <p:cNvSpPr>
              <a:spLocks noChangeShapeType="1"/>
            </p:cNvSpPr>
            <p:nvPr/>
          </p:nvSpPr>
          <p:spPr bwMode="auto">
            <a:xfrm rot="467865" flipH="1">
              <a:off x="860" y="1040"/>
              <a:ext cx="426" cy="69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36" name="Line 6"/>
            <p:cNvSpPr>
              <a:spLocks noChangeShapeType="1"/>
            </p:cNvSpPr>
            <p:nvPr/>
          </p:nvSpPr>
          <p:spPr bwMode="auto">
            <a:xfrm rot="467865" flipH="1">
              <a:off x="1064" y="1068"/>
              <a:ext cx="419" cy="68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37" name="Line 7"/>
            <p:cNvSpPr>
              <a:spLocks noChangeShapeType="1"/>
            </p:cNvSpPr>
            <p:nvPr/>
          </p:nvSpPr>
          <p:spPr bwMode="auto">
            <a:xfrm rot="467865">
              <a:off x="1217" y="1300"/>
              <a:ext cx="140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38" name="Line 8"/>
            <p:cNvSpPr>
              <a:spLocks noChangeShapeType="1"/>
            </p:cNvSpPr>
            <p:nvPr/>
          </p:nvSpPr>
          <p:spPr bwMode="auto">
            <a:xfrm rot="467865">
              <a:off x="1087" y="1988"/>
              <a:ext cx="98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39" name="AutoShape 9"/>
            <p:cNvSpPr>
              <a:spLocks noChangeArrowheads="1"/>
            </p:cNvSpPr>
            <p:nvPr/>
          </p:nvSpPr>
          <p:spPr bwMode="auto">
            <a:xfrm rot="467865">
              <a:off x="411" y="1102"/>
              <a:ext cx="2229" cy="1349"/>
            </a:xfrm>
            <a:prstGeom prst="parallelogram">
              <a:avLst>
                <a:gd name="adj" fmla="val 61305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40" name="Line 10"/>
            <p:cNvSpPr>
              <a:spLocks noChangeShapeType="1"/>
            </p:cNvSpPr>
            <p:nvPr/>
          </p:nvSpPr>
          <p:spPr bwMode="auto">
            <a:xfrm rot="467865" flipH="1">
              <a:off x="349" y="2015"/>
              <a:ext cx="179" cy="29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41" name="Line 11"/>
            <p:cNvSpPr>
              <a:spLocks noChangeShapeType="1"/>
            </p:cNvSpPr>
            <p:nvPr/>
          </p:nvSpPr>
          <p:spPr bwMode="auto">
            <a:xfrm rot="467865" flipH="1">
              <a:off x="1151" y="1087"/>
              <a:ext cx="518" cy="8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42" name="Freeform 12"/>
            <p:cNvSpPr>
              <a:spLocks/>
            </p:cNvSpPr>
            <p:nvPr/>
          </p:nvSpPr>
          <p:spPr bwMode="auto">
            <a:xfrm rot="11267865" flipV="1">
              <a:off x="1049" y="1818"/>
              <a:ext cx="174" cy="541"/>
            </a:xfrm>
            <a:custGeom>
              <a:avLst/>
              <a:gdLst>
                <a:gd name="T0" fmla="*/ 84 w 252"/>
                <a:gd name="T1" fmla="*/ 643 h 715"/>
                <a:gd name="T2" fmla="*/ 24 w 252"/>
                <a:gd name="T3" fmla="*/ 519 h 715"/>
                <a:gd name="T4" fmla="*/ 1 w 252"/>
                <a:gd name="T5" fmla="*/ 351 h 715"/>
                <a:gd name="T6" fmla="*/ 30 w 252"/>
                <a:gd name="T7" fmla="*/ 205 h 715"/>
                <a:gd name="T8" fmla="*/ 100 w 252"/>
                <a:gd name="T9" fmla="*/ 73 h 715"/>
                <a:gd name="T10" fmla="*/ 166 w 252"/>
                <a:gd name="T11" fmla="*/ 4 h 715"/>
                <a:gd name="T12" fmla="*/ 225 w 252"/>
                <a:gd name="T13" fmla="*/ 171 h 715"/>
                <a:gd name="T14" fmla="*/ 249 w 252"/>
                <a:gd name="T15" fmla="*/ 337 h 715"/>
                <a:gd name="T16" fmla="*/ 241 w 252"/>
                <a:gd name="T17" fmla="*/ 514 h 715"/>
                <a:gd name="T18" fmla="*/ 199 w 252"/>
                <a:gd name="T19" fmla="*/ 636 h 715"/>
                <a:gd name="T20" fmla="*/ 142 w 252"/>
                <a:gd name="T21" fmla="*/ 712 h 715"/>
                <a:gd name="T22" fmla="*/ 84 w 252"/>
                <a:gd name="T23" fmla="*/ 643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2"/>
                <a:gd name="T37" fmla="*/ 0 h 715"/>
                <a:gd name="T38" fmla="*/ 252 w 252"/>
                <a:gd name="T39" fmla="*/ 715 h 7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43" name="Line 13"/>
            <p:cNvSpPr>
              <a:spLocks noChangeShapeType="1"/>
            </p:cNvSpPr>
            <p:nvPr/>
          </p:nvSpPr>
          <p:spPr bwMode="auto">
            <a:xfrm rot="467865" flipH="1">
              <a:off x="956" y="1777"/>
              <a:ext cx="382" cy="62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 rot="240000">
              <a:off x="1738" y="1051"/>
              <a:ext cx="708" cy="756"/>
              <a:chOff x="3157" y="3025"/>
              <a:chExt cx="1026" cy="999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3157" y="3025"/>
                <a:ext cx="1026" cy="999"/>
                <a:chOff x="4130" y="2180"/>
                <a:chExt cx="1026" cy="999"/>
              </a:xfrm>
            </p:grpSpPr>
            <p:sp>
              <p:nvSpPr>
                <p:cNvPr id="8319" name="Oval 16"/>
                <p:cNvSpPr>
                  <a:spLocks noChangeArrowheads="1"/>
                </p:cNvSpPr>
                <p:nvPr/>
              </p:nvSpPr>
              <p:spPr bwMode="auto">
                <a:xfrm>
                  <a:off x="4153" y="2181"/>
                  <a:ext cx="981" cy="9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320" name="Oval 17"/>
                <p:cNvSpPr>
                  <a:spLocks noChangeArrowheads="1"/>
                </p:cNvSpPr>
                <p:nvPr/>
              </p:nvSpPr>
              <p:spPr bwMode="auto">
                <a:xfrm>
                  <a:off x="4153" y="2180"/>
                  <a:ext cx="981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321" name="Freeform 18"/>
                <p:cNvSpPr>
                  <a:spLocks/>
                </p:cNvSpPr>
                <p:nvPr/>
              </p:nvSpPr>
              <p:spPr bwMode="auto">
                <a:xfrm>
                  <a:off x="4130" y="2579"/>
                  <a:ext cx="1026" cy="600"/>
                </a:xfrm>
                <a:custGeom>
                  <a:avLst/>
                  <a:gdLst>
                    <a:gd name="T0" fmla="*/ 43 w 1026"/>
                    <a:gd name="T1" fmla="*/ 123 h 600"/>
                    <a:gd name="T2" fmla="*/ 120 w 1026"/>
                    <a:gd name="T3" fmla="*/ 181 h 600"/>
                    <a:gd name="T4" fmla="*/ 262 w 1026"/>
                    <a:gd name="T5" fmla="*/ 250 h 600"/>
                    <a:gd name="T6" fmla="*/ 432 w 1026"/>
                    <a:gd name="T7" fmla="*/ 280 h 600"/>
                    <a:gd name="T8" fmla="*/ 634 w 1026"/>
                    <a:gd name="T9" fmla="*/ 259 h 600"/>
                    <a:gd name="T10" fmla="*/ 799 w 1026"/>
                    <a:gd name="T11" fmla="*/ 201 h 600"/>
                    <a:gd name="T12" fmla="*/ 937 w 1026"/>
                    <a:gd name="T13" fmla="*/ 90 h 600"/>
                    <a:gd name="T14" fmla="*/ 1026 w 1026"/>
                    <a:gd name="T15" fmla="*/ 9 h 600"/>
                    <a:gd name="T16" fmla="*/ 1019 w 1026"/>
                    <a:gd name="T17" fmla="*/ 144 h 600"/>
                    <a:gd name="T18" fmla="*/ 992 w 1026"/>
                    <a:gd name="T19" fmla="*/ 267 h 600"/>
                    <a:gd name="T20" fmla="*/ 929 w 1026"/>
                    <a:gd name="T21" fmla="*/ 384 h 600"/>
                    <a:gd name="T22" fmla="*/ 857 w 1026"/>
                    <a:gd name="T23" fmla="*/ 467 h 600"/>
                    <a:gd name="T24" fmla="*/ 749 w 1026"/>
                    <a:gd name="T25" fmla="*/ 542 h 600"/>
                    <a:gd name="T26" fmla="*/ 610 w 1026"/>
                    <a:gd name="T27" fmla="*/ 588 h 600"/>
                    <a:gd name="T28" fmla="*/ 455 w 1026"/>
                    <a:gd name="T29" fmla="*/ 594 h 600"/>
                    <a:gd name="T30" fmla="*/ 310 w 1026"/>
                    <a:gd name="T31" fmla="*/ 553 h 600"/>
                    <a:gd name="T32" fmla="*/ 193 w 1026"/>
                    <a:gd name="T33" fmla="*/ 479 h 600"/>
                    <a:gd name="T34" fmla="*/ 95 w 1026"/>
                    <a:gd name="T35" fmla="*/ 368 h 600"/>
                    <a:gd name="T36" fmla="*/ 36 w 1026"/>
                    <a:gd name="T37" fmla="*/ 237 h 600"/>
                    <a:gd name="T38" fmla="*/ 1 w 1026"/>
                    <a:gd name="T39" fmla="*/ 73 h 600"/>
                    <a:gd name="T40" fmla="*/ 43 w 1026"/>
                    <a:gd name="T41" fmla="*/ 123 h 6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26"/>
                    <a:gd name="T64" fmla="*/ 0 h 600"/>
                    <a:gd name="T65" fmla="*/ 1026 w 1026"/>
                    <a:gd name="T66" fmla="*/ 600 h 6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322" name="Freeform 19"/>
                <p:cNvSpPr>
                  <a:spLocks/>
                </p:cNvSpPr>
                <p:nvPr/>
              </p:nvSpPr>
              <p:spPr bwMode="auto">
                <a:xfrm>
                  <a:off x="4153" y="2604"/>
                  <a:ext cx="979" cy="257"/>
                </a:xfrm>
                <a:custGeom>
                  <a:avLst/>
                  <a:gdLst>
                    <a:gd name="T0" fmla="*/ 0 w 979"/>
                    <a:gd name="T1" fmla="*/ 78 h 257"/>
                    <a:gd name="T2" fmla="*/ 101 w 979"/>
                    <a:gd name="T3" fmla="*/ 160 h 257"/>
                    <a:gd name="T4" fmla="*/ 263 w 979"/>
                    <a:gd name="T5" fmla="*/ 232 h 257"/>
                    <a:gd name="T6" fmla="*/ 404 w 979"/>
                    <a:gd name="T7" fmla="*/ 256 h 257"/>
                    <a:gd name="T8" fmla="*/ 608 w 979"/>
                    <a:gd name="T9" fmla="*/ 238 h 257"/>
                    <a:gd name="T10" fmla="*/ 800 w 979"/>
                    <a:gd name="T11" fmla="*/ 160 h 257"/>
                    <a:gd name="T12" fmla="*/ 979 w 979"/>
                    <a:gd name="T13" fmla="*/ 0 h 2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9"/>
                    <a:gd name="T22" fmla="*/ 0 h 257"/>
                    <a:gd name="T23" fmla="*/ 979 w 979"/>
                    <a:gd name="T24" fmla="*/ 257 h 2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8318" name="Freeform 20"/>
              <p:cNvSpPr>
                <a:spLocks/>
              </p:cNvSpPr>
              <p:nvPr/>
            </p:nvSpPr>
            <p:spPr bwMode="auto">
              <a:xfrm>
                <a:off x="3175" y="3162"/>
                <a:ext cx="252" cy="715"/>
              </a:xfrm>
              <a:custGeom>
                <a:avLst/>
                <a:gdLst>
                  <a:gd name="T0" fmla="*/ 84 w 252"/>
                  <a:gd name="T1" fmla="*/ 643 h 715"/>
                  <a:gd name="T2" fmla="*/ 24 w 252"/>
                  <a:gd name="T3" fmla="*/ 519 h 715"/>
                  <a:gd name="T4" fmla="*/ 1 w 252"/>
                  <a:gd name="T5" fmla="*/ 351 h 715"/>
                  <a:gd name="T6" fmla="*/ 30 w 252"/>
                  <a:gd name="T7" fmla="*/ 205 h 715"/>
                  <a:gd name="T8" fmla="*/ 100 w 252"/>
                  <a:gd name="T9" fmla="*/ 73 h 715"/>
                  <a:gd name="T10" fmla="*/ 166 w 252"/>
                  <a:gd name="T11" fmla="*/ 4 h 715"/>
                  <a:gd name="T12" fmla="*/ 225 w 252"/>
                  <a:gd name="T13" fmla="*/ 171 h 715"/>
                  <a:gd name="T14" fmla="*/ 249 w 252"/>
                  <a:gd name="T15" fmla="*/ 337 h 715"/>
                  <a:gd name="T16" fmla="*/ 241 w 252"/>
                  <a:gd name="T17" fmla="*/ 514 h 715"/>
                  <a:gd name="T18" fmla="*/ 199 w 252"/>
                  <a:gd name="T19" fmla="*/ 636 h 715"/>
                  <a:gd name="T20" fmla="*/ 142 w 252"/>
                  <a:gd name="T21" fmla="*/ 712 h 715"/>
                  <a:gd name="T22" fmla="*/ 84 w 252"/>
                  <a:gd name="T23" fmla="*/ 643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2"/>
                  <a:gd name="T37" fmla="*/ 0 h 715"/>
                  <a:gd name="T38" fmla="*/ 252 w 252"/>
                  <a:gd name="T39" fmla="*/ 715 h 7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245" name="Line 21"/>
            <p:cNvSpPr>
              <a:spLocks noChangeShapeType="1"/>
            </p:cNvSpPr>
            <p:nvPr/>
          </p:nvSpPr>
          <p:spPr bwMode="auto">
            <a:xfrm rot="467865">
              <a:off x="1338" y="1110"/>
              <a:ext cx="579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46" name="Line 22"/>
            <p:cNvSpPr>
              <a:spLocks noChangeShapeType="1"/>
            </p:cNvSpPr>
            <p:nvPr/>
          </p:nvSpPr>
          <p:spPr bwMode="auto">
            <a:xfrm rot="467865">
              <a:off x="1528" y="1275"/>
              <a:ext cx="41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47" name="Line 23"/>
            <p:cNvSpPr>
              <a:spLocks noChangeShapeType="1"/>
            </p:cNvSpPr>
            <p:nvPr/>
          </p:nvSpPr>
          <p:spPr bwMode="auto">
            <a:xfrm rot="467865">
              <a:off x="1109" y="1391"/>
              <a:ext cx="82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48" name="Line 24"/>
            <p:cNvSpPr>
              <a:spLocks noChangeShapeType="1"/>
            </p:cNvSpPr>
            <p:nvPr/>
          </p:nvSpPr>
          <p:spPr bwMode="auto">
            <a:xfrm rot="467865" flipH="1">
              <a:off x="1687" y="1375"/>
              <a:ext cx="224" cy="36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49" name="Line 25"/>
            <p:cNvSpPr>
              <a:spLocks noChangeShapeType="1"/>
            </p:cNvSpPr>
            <p:nvPr/>
          </p:nvSpPr>
          <p:spPr bwMode="auto">
            <a:xfrm rot="467865">
              <a:off x="999" y="1563"/>
              <a:ext cx="140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0" name="Line 26"/>
            <p:cNvSpPr>
              <a:spLocks noChangeShapeType="1"/>
            </p:cNvSpPr>
            <p:nvPr/>
          </p:nvSpPr>
          <p:spPr bwMode="auto">
            <a:xfrm rot="467865" flipH="1">
              <a:off x="1006" y="1087"/>
              <a:ext cx="822" cy="13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1" name="Line 27"/>
            <p:cNvSpPr>
              <a:spLocks noChangeShapeType="1"/>
            </p:cNvSpPr>
            <p:nvPr/>
          </p:nvSpPr>
          <p:spPr bwMode="auto">
            <a:xfrm rot="467865">
              <a:off x="891" y="1696"/>
              <a:ext cx="140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rot="240000">
              <a:off x="1296" y="1390"/>
              <a:ext cx="363" cy="749"/>
              <a:chOff x="3811" y="2604"/>
              <a:chExt cx="489" cy="985"/>
            </a:xfrm>
          </p:grpSpPr>
          <p:sp>
            <p:nvSpPr>
              <p:cNvPr id="8313" name="Oval 29"/>
              <p:cNvSpPr>
                <a:spLocks noChangeArrowheads="1"/>
              </p:cNvSpPr>
              <p:nvPr/>
            </p:nvSpPr>
            <p:spPr bwMode="auto">
              <a:xfrm>
                <a:off x="3811" y="2605"/>
                <a:ext cx="488" cy="98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14" name="Freeform 30"/>
              <p:cNvSpPr>
                <a:spLocks/>
              </p:cNvSpPr>
              <p:nvPr/>
            </p:nvSpPr>
            <p:spPr bwMode="auto">
              <a:xfrm>
                <a:off x="3811" y="3074"/>
                <a:ext cx="489" cy="515"/>
              </a:xfrm>
              <a:custGeom>
                <a:avLst/>
                <a:gdLst>
                  <a:gd name="T0" fmla="*/ 13 w 489"/>
                  <a:gd name="T1" fmla="*/ 46 h 515"/>
                  <a:gd name="T2" fmla="*/ 65 w 489"/>
                  <a:gd name="T3" fmla="*/ 81 h 515"/>
                  <a:gd name="T4" fmla="*/ 121 w 489"/>
                  <a:gd name="T5" fmla="*/ 97 h 515"/>
                  <a:gd name="T6" fmla="*/ 176 w 489"/>
                  <a:gd name="T7" fmla="*/ 112 h 515"/>
                  <a:gd name="T8" fmla="*/ 241 w 489"/>
                  <a:gd name="T9" fmla="*/ 114 h 515"/>
                  <a:gd name="T10" fmla="*/ 313 w 489"/>
                  <a:gd name="T11" fmla="*/ 103 h 515"/>
                  <a:gd name="T12" fmla="*/ 385 w 489"/>
                  <a:gd name="T13" fmla="*/ 78 h 515"/>
                  <a:gd name="T14" fmla="*/ 452 w 489"/>
                  <a:gd name="T15" fmla="*/ 29 h 515"/>
                  <a:gd name="T16" fmla="*/ 485 w 489"/>
                  <a:gd name="T17" fmla="*/ 7 h 515"/>
                  <a:gd name="T18" fmla="*/ 487 w 489"/>
                  <a:gd name="T19" fmla="*/ 70 h 515"/>
                  <a:gd name="T20" fmla="*/ 474 w 489"/>
                  <a:gd name="T21" fmla="*/ 190 h 515"/>
                  <a:gd name="T22" fmla="*/ 444 w 489"/>
                  <a:gd name="T23" fmla="*/ 304 h 515"/>
                  <a:gd name="T24" fmla="*/ 408 w 489"/>
                  <a:gd name="T25" fmla="*/ 385 h 515"/>
                  <a:gd name="T26" fmla="*/ 356 w 489"/>
                  <a:gd name="T27" fmla="*/ 458 h 515"/>
                  <a:gd name="T28" fmla="*/ 289 w 489"/>
                  <a:gd name="T29" fmla="*/ 503 h 515"/>
                  <a:gd name="T30" fmla="*/ 214 w 489"/>
                  <a:gd name="T31" fmla="*/ 509 h 515"/>
                  <a:gd name="T32" fmla="*/ 143 w 489"/>
                  <a:gd name="T33" fmla="*/ 469 h 515"/>
                  <a:gd name="T34" fmla="*/ 87 w 489"/>
                  <a:gd name="T35" fmla="*/ 397 h 515"/>
                  <a:gd name="T36" fmla="*/ 39 w 489"/>
                  <a:gd name="T37" fmla="*/ 289 h 515"/>
                  <a:gd name="T38" fmla="*/ 10 w 489"/>
                  <a:gd name="T39" fmla="*/ 161 h 515"/>
                  <a:gd name="T40" fmla="*/ 0 w 489"/>
                  <a:gd name="T41" fmla="*/ 28 h 515"/>
                  <a:gd name="T42" fmla="*/ 13 w 489"/>
                  <a:gd name="T43" fmla="*/ 46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9"/>
                  <a:gd name="T67" fmla="*/ 0 h 515"/>
                  <a:gd name="T68" fmla="*/ 489 w 489"/>
                  <a:gd name="T69" fmla="*/ 515 h 5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15" name="Freeform 31"/>
              <p:cNvSpPr>
                <a:spLocks/>
              </p:cNvSpPr>
              <p:nvPr/>
            </p:nvSpPr>
            <p:spPr bwMode="auto">
              <a:xfrm>
                <a:off x="3811" y="3076"/>
                <a:ext cx="487" cy="110"/>
              </a:xfrm>
              <a:custGeom>
                <a:avLst/>
                <a:gdLst>
                  <a:gd name="T0" fmla="*/ 0 w 979"/>
                  <a:gd name="T1" fmla="*/ 78 h 257"/>
                  <a:gd name="T2" fmla="*/ 101 w 979"/>
                  <a:gd name="T3" fmla="*/ 160 h 257"/>
                  <a:gd name="T4" fmla="*/ 263 w 979"/>
                  <a:gd name="T5" fmla="*/ 232 h 257"/>
                  <a:gd name="T6" fmla="*/ 404 w 979"/>
                  <a:gd name="T7" fmla="*/ 256 h 257"/>
                  <a:gd name="T8" fmla="*/ 608 w 979"/>
                  <a:gd name="T9" fmla="*/ 238 h 257"/>
                  <a:gd name="T10" fmla="*/ 800 w 979"/>
                  <a:gd name="T11" fmla="*/ 160 h 257"/>
                  <a:gd name="T12" fmla="*/ 979 w 979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257"/>
                  <a:gd name="T23" fmla="*/ 979 w 979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16" name="Oval 32"/>
              <p:cNvSpPr>
                <a:spLocks noChangeArrowheads="1"/>
              </p:cNvSpPr>
              <p:nvPr/>
            </p:nvSpPr>
            <p:spPr bwMode="auto">
              <a:xfrm>
                <a:off x="3811" y="2604"/>
                <a:ext cx="488" cy="9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253" name="Line 33"/>
            <p:cNvSpPr>
              <a:spLocks noChangeShapeType="1"/>
            </p:cNvSpPr>
            <p:nvPr/>
          </p:nvSpPr>
          <p:spPr bwMode="auto">
            <a:xfrm rot="467865" flipH="1">
              <a:off x="1582" y="1491"/>
              <a:ext cx="617" cy="100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4" name="Line 34"/>
            <p:cNvSpPr>
              <a:spLocks noChangeShapeType="1"/>
            </p:cNvSpPr>
            <p:nvPr/>
          </p:nvSpPr>
          <p:spPr bwMode="auto">
            <a:xfrm rot="467865" flipH="1">
              <a:off x="1382" y="1517"/>
              <a:ext cx="582" cy="9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5" name="Line 35"/>
            <p:cNvSpPr>
              <a:spLocks noChangeShapeType="1"/>
            </p:cNvSpPr>
            <p:nvPr/>
          </p:nvSpPr>
          <p:spPr bwMode="auto">
            <a:xfrm rot="467865">
              <a:off x="1537" y="1878"/>
              <a:ext cx="64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6" name="Line 36"/>
            <p:cNvSpPr>
              <a:spLocks noChangeShapeType="1"/>
            </p:cNvSpPr>
            <p:nvPr/>
          </p:nvSpPr>
          <p:spPr bwMode="auto">
            <a:xfrm rot="467865" flipH="1">
              <a:off x="1153" y="1793"/>
              <a:ext cx="390" cy="63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7" name="Line 37"/>
            <p:cNvSpPr>
              <a:spLocks noChangeShapeType="1"/>
            </p:cNvSpPr>
            <p:nvPr/>
          </p:nvSpPr>
          <p:spPr bwMode="auto">
            <a:xfrm rot="467865" flipH="1">
              <a:off x="1274" y="1798"/>
              <a:ext cx="96" cy="15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8" name="Line 38"/>
            <p:cNvSpPr>
              <a:spLocks noChangeShapeType="1"/>
            </p:cNvSpPr>
            <p:nvPr/>
          </p:nvSpPr>
          <p:spPr bwMode="auto">
            <a:xfrm rot="467865">
              <a:off x="1068" y="1793"/>
              <a:ext cx="32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 rot="240000">
              <a:off x="538" y="1688"/>
              <a:ext cx="700" cy="757"/>
              <a:chOff x="3424" y="1488"/>
              <a:chExt cx="776" cy="764"/>
            </a:xfrm>
          </p:grpSpPr>
          <p:sp>
            <p:nvSpPr>
              <p:cNvPr id="8307" name="Oval 40"/>
              <p:cNvSpPr>
                <a:spLocks noChangeArrowheads="1"/>
              </p:cNvSpPr>
              <p:nvPr/>
            </p:nvSpPr>
            <p:spPr bwMode="auto">
              <a:xfrm>
                <a:off x="3435" y="1489"/>
                <a:ext cx="749" cy="74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8" name="Oval 41"/>
              <p:cNvSpPr>
                <a:spLocks noChangeArrowheads="1"/>
              </p:cNvSpPr>
              <p:nvPr/>
            </p:nvSpPr>
            <p:spPr bwMode="auto">
              <a:xfrm>
                <a:off x="3433" y="1488"/>
                <a:ext cx="749" cy="74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9" name="Freeform 42"/>
              <p:cNvSpPr>
                <a:spLocks/>
              </p:cNvSpPr>
              <p:nvPr/>
            </p:nvSpPr>
            <p:spPr bwMode="auto">
              <a:xfrm>
                <a:off x="3424" y="1799"/>
                <a:ext cx="776" cy="453"/>
              </a:xfrm>
              <a:custGeom>
                <a:avLst/>
                <a:gdLst>
                  <a:gd name="T0" fmla="*/ 22 w 982"/>
                  <a:gd name="T1" fmla="*/ 106 h 568"/>
                  <a:gd name="T2" fmla="*/ 100 w 982"/>
                  <a:gd name="T3" fmla="*/ 166 h 568"/>
                  <a:gd name="T4" fmla="*/ 262 w 982"/>
                  <a:gd name="T5" fmla="*/ 238 h 568"/>
                  <a:gd name="T6" fmla="*/ 403 w 982"/>
                  <a:gd name="T7" fmla="*/ 262 h 568"/>
                  <a:gd name="T8" fmla="*/ 607 w 982"/>
                  <a:gd name="T9" fmla="*/ 244 h 568"/>
                  <a:gd name="T10" fmla="*/ 769 w 982"/>
                  <a:gd name="T11" fmla="*/ 183 h 568"/>
                  <a:gd name="T12" fmla="*/ 907 w 982"/>
                  <a:gd name="T13" fmla="*/ 82 h 568"/>
                  <a:gd name="T14" fmla="*/ 978 w 982"/>
                  <a:gd name="T15" fmla="*/ 7 h 568"/>
                  <a:gd name="T16" fmla="*/ 978 w 982"/>
                  <a:gd name="T17" fmla="*/ 123 h 568"/>
                  <a:gd name="T18" fmla="*/ 952 w 982"/>
                  <a:gd name="T19" fmla="*/ 243 h 568"/>
                  <a:gd name="T20" fmla="*/ 891 w 982"/>
                  <a:gd name="T21" fmla="*/ 357 h 568"/>
                  <a:gd name="T22" fmla="*/ 820 w 982"/>
                  <a:gd name="T23" fmla="*/ 438 h 568"/>
                  <a:gd name="T24" fmla="*/ 715 w 982"/>
                  <a:gd name="T25" fmla="*/ 511 h 568"/>
                  <a:gd name="T26" fmla="*/ 580 w 982"/>
                  <a:gd name="T27" fmla="*/ 556 h 568"/>
                  <a:gd name="T28" fmla="*/ 429 w 982"/>
                  <a:gd name="T29" fmla="*/ 562 h 568"/>
                  <a:gd name="T30" fmla="*/ 288 w 982"/>
                  <a:gd name="T31" fmla="*/ 522 h 568"/>
                  <a:gd name="T32" fmla="*/ 174 w 982"/>
                  <a:gd name="T33" fmla="*/ 450 h 568"/>
                  <a:gd name="T34" fmla="*/ 79 w 982"/>
                  <a:gd name="T35" fmla="*/ 342 h 568"/>
                  <a:gd name="T36" fmla="*/ 21 w 982"/>
                  <a:gd name="T37" fmla="*/ 214 h 568"/>
                  <a:gd name="T38" fmla="*/ 0 w 982"/>
                  <a:gd name="T39" fmla="*/ 81 h 568"/>
                  <a:gd name="T40" fmla="*/ 22 w 982"/>
                  <a:gd name="T41" fmla="*/ 106 h 5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2"/>
                  <a:gd name="T64" fmla="*/ 0 h 568"/>
                  <a:gd name="T65" fmla="*/ 982 w 982"/>
                  <a:gd name="T66" fmla="*/ 568 h 5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10" name="Freeform 43"/>
              <p:cNvSpPr>
                <a:spLocks/>
              </p:cNvSpPr>
              <p:nvPr/>
            </p:nvSpPr>
            <p:spPr bwMode="auto">
              <a:xfrm rot="10800000" flipV="1">
                <a:off x="3992" y="1580"/>
                <a:ext cx="193" cy="546"/>
              </a:xfrm>
              <a:custGeom>
                <a:avLst/>
                <a:gdLst>
                  <a:gd name="T0" fmla="*/ 84 w 252"/>
                  <a:gd name="T1" fmla="*/ 643 h 715"/>
                  <a:gd name="T2" fmla="*/ 24 w 252"/>
                  <a:gd name="T3" fmla="*/ 519 h 715"/>
                  <a:gd name="T4" fmla="*/ 1 w 252"/>
                  <a:gd name="T5" fmla="*/ 351 h 715"/>
                  <a:gd name="T6" fmla="*/ 30 w 252"/>
                  <a:gd name="T7" fmla="*/ 205 h 715"/>
                  <a:gd name="T8" fmla="*/ 100 w 252"/>
                  <a:gd name="T9" fmla="*/ 73 h 715"/>
                  <a:gd name="T10" fmla="*/ 166 w 252"/>
                  <a:gd name="T11" fmla="*/ 4 h 715"/>
                  <a:gd name="T12" fmla="*/ 225 w 252"/>
                  <a:gd name="T13" fmla="*/ 171 h 715"/>
                  <a:gd name="T14" fmla="*/ 249 w 252"/>
                  <a:gd name="T15" fmla="*/ 337 h 715"/>
                  <a:gd name="T16" fmla="*/ 241 w 252"/>
                  <a:gd name="T17" fmla="*/ 514 h 715"/>
                  <a:gd name="T18" fmla="*/ 199 w 252"/>
                  <a:gd name="T19" fmla="*/ 636 h 715"/>
                  <a:gd name="T20" fmla="*/ 142 w 252"/>
                  <a:gd name="T21" fmla="*/ 712 h 715"/>
                  <a:gd name="T22" fmla="*/ 84 w 252"/>
                  <a:gd name="T23" fmla="*/ 643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2"/>
                  <a:gd name="T37" fmla="*/ 0 h 715"/>
                  <a:gd name="T38" fmla="*/ 252 w 252"/>
                  <a:gd name="T39" fmla="*/ 715 h 7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11" name="Freeform 44"/>
              <p:cNvSpPr>
                <a:spLocks/>
              </p:cNvSpPr>
              <p:nvPr/>
            </p:nvSpPr>
            <p:spPr bwMode="auto">
              <a:xfrm>
                <a:off x="3974" y="1576"/>
                <a:ext cx="87" cy="556"/>
              </a:xfrm>
              <a:custGeom>
                <a:avLst/>
                <a:gdLst>
                  <a:gd name="T0" fmla="*/ 90 w 114"/>
                  <a:gd name="T1" fmla="*/ 621 h 728"/>
                  <a:gd name="T2" fmla="*/ 84 w 114"/>
                  <a:gd name="T3" fmla="*/ 540 h 728"/>
                  <a:gd name="T4" fmla="*/ 78 w 114"/>
                  <a:gd name="T5" fmla="*/ 426 h 728"/>
                  <a:gd name="T6" fmla="*/ 81 w 114"/>
                  <a:gd name="T7" fmla="*/ 291 h 728"/>
                  <a:gd name="T8" fmla="*/ 84 w 114"/>
                  <a:gd name="T9" fmla="*/ 138 h 728"/>
                  <a:gd name="T10" fmla="*/ 86 w 114"/>
                  <a:gd name="T11" fmla="*/ 6 h 728"/>
                  <a:gd name="T12" fmla="*/ 27 w 114"/>
                  <a:gd name="T13" fmla="*/ 173 h 728"/>
                  <a:gd name="T14" fmla="*/ 3 w 114"/>
                  <a:gd name="T15" fmla="*/ 339 h 728"/>
                  <a:gd name="T16" fmla="*/ 11 w 114"/>
                  <a:gd name="T17" fmla="*/ 516 h 728"/>
                  <a:gd name="T18" fmla="*/ 52 w 114"/>
                  <a:gd name="T19" fmla="*/ 643 h 728"/>
                  <a:gd name="T20" fmla="*/ 114 w 114"/>
                  <a:gd name="T21" fmla="*/ 724 h 728"/>
                  <a:gd name="T22" fmla="*/ 90 w 114"/>
                  <a:gd name="T23" fmla="*/ 621 h 7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4"/>
                  <a:gd name="T37" fmla="*/ 0 h 728"/>
                  <a:gd name="T38" fmla="*/ 114 w 114"/>
                  <a:gd name="T39" fmla="*/ 728 h 7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38100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12" name="Freeform 45"/>
              <p:cNvSpPr>
                <a:spLocks/>
              </p:cNvSpPr>
              <p:nvPr/>
            </p:nvSpPr>
            <p:spPr bwMode="auto">
              <a:xfrm>
                <a:off x="3435" y="1872"/>
                <a:ext cx="603" cy="136"/>
              </a:xfrm>
              <a:custGeom>
                <a:avLst/>
                <a:gdLst>
                  <a:gd name="T0" fmla="*/ 0 w 790"/>
                  <a:gd name="T1" fmla="*/ 0 h 179"/>
                  <a:gd name="T2" fmla="*/ 101 w 790"/>
                  <a:gd name="T3" fmla="*/ 82 h 179"/>
                  <a:gd name="T4" fmla="*/ 263 w 790"/>
                  <a:gd name="T5" fmla="*/ 154 h 179"/>
                  <a:gd name="T6" fmla="*/ 404 w 790"/>
                  <a:gd name="T7" fmla="*/ 178 h 179"/>
                  <a:gd name="T8" fmla="*/ 608 w 790"/>
                  <a:gd name="T9" fmla="*/ 160 h 179"/>
                  <a:gd name="T10" fmla="*/ 714 w 790"/>
                  <a:gd name="T11" fmla="*/ 123 h 179"/>
                  <a:gd name="T12" fmla="*/ 768 w 790"/>
                  <a:gd name="T13" fmla="*/ 60 h 179"/>
                  <a:gd name="T14" fmla="*/ 790 w 790"/>
                  <a:gd name="T15" fmla="*/ 42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0"/>
                  <a:gd name="T25" fmla="*/ 0 h 179"/>
                  <a:gd name="T26" fmla="*/ 790 w 790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260" name="Line 46"/>
            <p:cNvSpPr>
              <a:spLocks noChangeShapeType="1"/>
            </p:cNvSpPr>
            <p:nvPr/>
          </p:nvSpPr>
          <p:spPr bwMode="auto">
            <a:xfrm rot="467865" flipH="1">
              <a:off x="1119" y="1645"/>
              <a:ext cx="156" cy="25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61" name="Line 47"/>
            <p:cNvSpPr>
              <a:spLocks noChangeShapeType="1"/>
            </p:cNvSpPr>
            <p:nvPr/>
          </p:nvSpPr>
          <p:spPr bwMode="auto">
            <a:xfrm rot="467865">
              <a:off x="1086" y="1981"/>
              <a:ext cx="8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62" name="Freeform 48"/>
            <p:cNvSpPr>
              <a:spLocks/>
            </p:cNvSpPr>
            <p:nvPr/>
          </p:nvSpPr>
          <p:spPr bwMode="auto">
            <a:xfrm rot="467865">
              <a:off x="985" y="2257"/>
              <a:ext cx="874" cy="2"/>
            </a:xfrm>
            <a:custGeom>
              <a:avLst/>
              <a:gdLst>
                <a:gd name="T0" fmla="*/ 0 w 1266"/>
                <a:gd name="T1" fmla="*/ 3 h 3"/>
                <a:gd name="T2" fmla="*/ 1266 w 1266"/>
                <a:gd name="T3" fmla="*/ 0 h 3"/>
                <a:gd name="T4" fmla="*/ 0 60000 65536"/>
                <a:gd name="T5" fmla="*/ 0 60000 65536"/>
                <a:gd name="T6" fmla="*/ 0 w 1266"/>
                <a:gd name="T7" fmla="*/ 0 h 3"/>
                <a:gd name="T8" fmla="*/ 1266 w 126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63" name="Line 49"/>
            <p:cNvSpPr>
              <a:spLocks noChangeShapeType="1"/>
            </p:cNvSpPr>
            <p:nvPr/>
          </p:nvSpPr>
          <p:spPr bwMode="auto">
            <a:xfrm rot="467865">
              <a:off x="1057" y="2125"/>
              <a:ext cx="92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64" name="Line 50"/>
            <p:cNvSpPr>
              <a:spLocks noChangeShapeType="1"/>
            </p:cNvSpPr>
            <p:nvPr/>
          </p:nvSpPr>
          <p:spPr bwMode="auto">
            <a:xfrm rot="467865" flipH="1">
              <a:off x="946" y="1915"/>
              <a:ext cx="294" cy="48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65" name="Line 51"/>
            <p:cNvSpPr>
              <a:spLocks noChangeShapeType="1"/>
            </p:cNvSpPr>
            <p:nvPr/>
          </p:nvSpPr>
          <p:spPr bwMode="auto">
            <a:xfrm rot="467865" flipH="1">
              <a:off x="736" y="2197"/>
              <a:ext cx="96" cy="15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66" name="Line 52"/>
            <p:cNvSpPr>
              <a:spLocks noChangeShapeType="1"/>
            </p:cNvSpPr>
            <p:nvPr/>
          </p:nvSpPr>
          <p:spPr bwMode="auto">
            <a:xfrm rot="467865" flipH="1">
              <a:off x="545" y="2138"/>
              <a:ext cx="114" cy="1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67" name="Line 53"/>
            <p:cNvSpPr>
              <a:spLocks noChangeShapeType="1"/>
            </p:cNvSpPr>
            <p:nvPr/>
          </p:nvSpPr>
          <p:spPr bwMode="auto">
            <a:xfrm rot="467865">
              <a:off x="350" y="2391"/>
              <a:ext cx="137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68" name="Freeform 54"/>
            <p:cNvSpPr>
              <a:spLocks/>
            </p:cNvSpPr>
            <p:nvPr/>
          </p:nvSpPr>
          <p:spPr bwMode="auto">
            <a:xfrm rot="467865">
              <a:off x="564" y="2188"/>
              <a:ext cx="246" cy="234"/>
            </a:xfrm>
            <a:custGeom>
              <a:avLst/>
              <a:gdLst>
                <a:gd name="T0" fmla="*/ 430 w 720"/>
                <a:gd name="T1" fmla="*/ 0 h 622"/>
                <a:gd name="T2" fmla="*/ 177 w 720"/>
                <a:gd name="T3" fmla="*/ 379 h 622"/>
                <a:gd name="T4" fmla="*/ 0 w 720"/>
                <a:gd name="T5" fmla="*/ 379 h 622"/>
                <a:gd name="T6" fmla="*/ 168 w 720"/>
                <a:gd name="T7" fmla="*/ 622 h 622"/>
                <a:gd name="T8" fmla="*/ 631 w 720"/>
                <a:gd name="T9" fmla="*/ 379 h 622"/>
                <a:gd name="T10" fmla="*/ 465 w 720"/>
                <a:gd name="T11" fmla="*/ 382 h 622"/>
                <a:gd name="T12" fmla="*/ 720 w 720"/>
                <a:gd name="T13" fmla="*/ 0 h 622"/>
                <a:gd name="T14" fmla="*/ 430 w 720"/>
                <a:gd name="T15" fmla="*/ 0 h 6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0"/>
                <a:gd name="T25" fmla="*/ 0 h 622"/>
                <a:gd name="T26" fmla="*/ 720 w 720"/>
                <a:gd name="T27" fmla="*/ 622 h 6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PerspectiveTopRight">
                <a:rot lat="20099998" lon="21299997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 rot="467865">
              <a:off x="1109" y="1527"/>
              <a:ext cx="808" cy="258"/>
              <a:chOff x="4074" y="2980"/>
              <a:chExt cx="1170" cy="341"/>
            </a:xfrm>
          </p:grpSpPr>
          <p:sp>
            <p:nvSpPr>
              <p:cNvPr id="8294" name="Line 56"/>
              <p:cNvSpPr>
                <a:spLocks noChangeShapeType="1"/>
              </p:cNvSpPr>
              <p:nvPr/>
            </p:nvSpPr>
            <p:spPr bwMode="auto">
              <a:xfrm flipV="1">
                <a:off x="4703" y="3046"/>
                <a:ext cx="71" cy="10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5" name="Line 57"/>
              <p:cNvSpPr>
                <a:spLocks noChangeShapeType="1"/>
              </p:cNvSpPr>
              <p:nvPr/>
            </p:nvSpPr>
            <p:spPr bwMode="auto">
              <a:xfrm flipV="1">
                <a:off x="4831" y="2980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6" name="Line 58"/>
              <p:cNvSpPr>
                <a:spLocks noChangeShapeType="1"/>
              </p:cNvSpPr>
              <p:nvPr/>
            </p:nvSpPr>
            <p:spPr bwMode="auto">
              <a:xfrm flipV="1">
                <a:off x="4912" y="3148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7" name="Line 59"/>
              <p:cNvSpPr>
                <a:spLocks noChangeShapeType="1"/>
              </p:cNvSpPr>
              <p:nvPr/>
            </p:nvSpPr>
            <p:spPr bwMode="auto">
              <a:xfrm flipV="1">
                <a:off x="4912" y="3268"/>
                <a:ext cx="332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8" name="Line 60"/>
              <p:cNvSpPr>
                <a:spLocks noChangeShapeType="1"/>
              </p:cNvSpPr>
              <p:nvPr/>
            </p:nvSpPr>
            <p:spPr bwMode="auto">
              <a:xfrm flipH="1" flipV="1">
                <a:off x="4189" y="3007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9" name="Line 61"/>
              <p:cNvSpPr>
                <a:spLocks noChangeShapeType="1"/>
              </p:cNvSpPr>
              <p:nvPr/>
            </p:nvSpPr>
            <p:spPr bwMode="auto">
              <a:xfrm flipH="1" flipV="1">
                <a:off x="4096" y="316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0" name="Line 62"/>
              <p:cNvSpPr>
                <a:spLocks noChangeShapeType="1"/>
              </p:cNvSpPr>
              <p:nvPr/>
            </p:nvSpPr>
            <p:spPr bwMode="auto">
              <a:xfrm flipH="1" flipV="1">
                <a:off x="4074" y="3316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1" name="Line 63"/>
              <p:cNvSpPr>
                <a:spLocks noChangeShapeType="1"/>
              </p:cNvSpPr>
              <p:nvPr/>
            </p:nvSpPr>
            <p:spPr bwMode="auto">
              <a:xfrm flipH="1" flipV="1">
                <a:off x="4338" y="3264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2" name="Line 64"/>
              <p:cNvSpPr>
                <a:spLocks noChangeShapeType="1"/>
              </p:cNvSpPr>
              <p:nvPr/>
            </p:nvSpPr>
            <p:spPr bwMode="auto">
              <a:xfrm flipH="1" flipV="1">
                <a:off x="4361" y="3139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3" name="Line 65"/>
              <p:cNvSpPr>
                <a:spLocks noChangeShapeType="1"/>
              </p:cNvSpPr>
              <p:nvPr/>
            </p:nvSpPr>
            <p:spPr bwMode="auto">
              <a:xfrm flipH="1" flipV="1">
                <a:off x="4544" y="3069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4" name="Line 66"/>
              <p:cNvSpPr>
                <a:spLocks noChangeShapeType="1"/>
              </p:cNvSpPr>
              <p:nvPr/>
            </p:nvSpPr>
            <p:spPr bwMode="auto">
              <a:xfrm flipV="1">
                <a:off x="4774" y="3131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5" name="Line 67"/>
              <p:cNvSpPr>
                <a:spLocks noChangeShapeType="1"/>
              </p:cNvSpPr>
              <p:nvPr/>
            </p:nvSpPr>
            <p:spPr bwMode="auto">
              <a:xfrm flipV="1">
                <a:off x="4763" y="3237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06" name="Line 68"/>
              <p:cNvSpPr>
                <a:spLocks noChangeShapeType="1"/>
              </p:cNvSpPr>
              <p:nvPr/>
            </p:nvSpPr>
            <p:spPr bwMode="auto">
              <a:xfrm flipH="1" flipV="1">
                <a:off x="4512" y="3215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 rot="467865">
              <a:off x="1077" y="1855"/>
              <a:ext cx="777" cy="259"/>
              <a:chOff x="3886" y="3532"/>
              <a:chExt cx="1125" cy="341"/>
            </a:xfrm>
          </p:grpSpPr>
          <p:sp>
            <p:nvSpPr>
              <p:cNvPr id="8281" name="Line 70"/>
              <p:cNvSpPr>
                <a:spLocks noChangeShapeType="1"/>
              </p:cNvSpPr>
              <p:nvPr/>
            </p:nvSpPr>
            <p:spPr bwMode="auto">
              <a:xfrm rot="10800000" flipV="1">
                <a:off x="4302" y="3667"/>
                <a:ext cx="76" cy="13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2" name="Line 71"/>
              <p:cNvSpPr>
                <a:spLocks noChangeShapeType="1"/>
              </p:cNvSpPr>
              <p:nvPr/>
            </p:nvSpPr>
            <p:spPr bwMode="auto">
              <a:xfrm rot="10800000" flipV="1">
                <a:off x="4071" y="3718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3" name="Line 72"/>
              <p:cNvSpPr>
                <a:spLocks noChangeShapeType="1"/>
              </p:cNvSpPr>
              <p:nvPr/>
            </p:nvSpPr>
            <p:spPr bwMode="auto">
              <a:xfrm rot="10800000" flipV="1">
                <a:off x="3886" y="3630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4" name="Line 73"/>
              <p:cNvSpPr>
                <a:spLocks noChangeShapeType="1"/>
              </p:cNvSpPr>
              <p:nvPr/>
            </p:nvSpPr>
            <p:spPr bwMode="auto">
              <a:xfrm rot="10800000" flipV="1">
                <a:off x="3955" y="3564"/>
                <a:ext cx="219" cy="1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5" name="Line 74"/>
              <p:cNvSpPr>
                <a:spLocks noChangeShapeType="1"/>
              </p:cNvSpPr>
              <p:nvPr/>
            </p:nvSpPr>
            <p:spPr bwMode="auto">
              <a:xfrm rot="10800000" flipH="1" flipV="1">
                <a:off x="4599" y="3723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6" name="Line 75"/>
              <p:cNvSpPr>
                <a:spLocks noChangeShapeType="1"/>
              </p:cNvSpPr>
              <p:nvPr/>
            </p:nvSpPr>
            <p:spPr bwMode="auto">
              <a:xfrm rot="10800000" flipH="1" flipV="1">
                <a:off x="4666" y="3617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7" name="Line 76"/>
              <p:cNvSpPr>
                <a:spLocks noChangeShapeType="1"/>
              </p:cNvSpPr>
              <p:nvPr/>
            </p:nvSpPr>
            <p:spPr bwMode="auto">
              <a:xfrm rot="10800000" flipH="1" flipV="1">
                <a:off x="4724" y="3532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8" name="Line 77"/>
              <p:cNvSpPr>
                <a:spLocks noChangeShapeType="1"/>
              </p:cNvSpPr>
              <p:nvPr/>
            </p:nvSpPr>
            <p:spPr bwMode="auto">
              <a:xfrm rot="10800000" flipH="1" flipV="1">
                <a:off x="4542" y="3568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89" name="Line 78"/>
              <p:cNvSpPr>
                <a:spLocks noChangeShapeType="1"/>
              </p:cNvSpPr>
              <p:nvPr/>
            </p:nvSpPr>
            <p:spPr bwMode="auto">
              <a:xfrm rot="10800000" flipH="1" flipV="1">
                <a:off x="4541" y="3661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0" name="Line 79"/>
              <p:cNvSpPr>
                <a:spLocks noChangeShapeType="1"/>
              </p:cNvSpPr>
              <p:nvPr/>
            </p:nvSpPr>
            <p:spPr bwMode="auto">
              <a:xfrm rot="10800000" flipH="1" flipV="1">
                <a:off x="4474" y="3705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1" name="Line 80"/>
              <p:cNvSpPr>
                <a:spLocks noChangeShapeType="1"/>
              </p:cNvSpPr>
              <p:nvPr/>
            </p:nvSpPr>
            <p:spPr bwMode="auto">
              <a:xfrm rot="10800000" flipV="1">
                <a:off x="4186" y="3679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2" name="Line 81"/>
              <p:cNvSpPr>
                <a:spLocks noChangeShapeType="1"/>
              </p:cNvSpPr>
              <p:nvPr/>
            </p:nvSpPr>
            <p:spPr bwMode="auto">
              <a:xfrm rot="10800000" flipV="1">
                <a:off x="4117" y="3603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3" name="Line 82"/>
              <p:cNvSpPr>
                <a:spLocks noChangeShapeType="1"/>
              </p:cNvSpPr>
              <p:nvPr/>
            </p:nvSpPr>
            <p:spPr bwMode="auto">
              <a:xfrm rot="10800000" flipH="1" flipV="1">
                <a:off x="4458" y="3603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271" name="Line 83"/>
            <p:cNvSpPr>
              <a:spLocks noChangeShapeType="1"/>
            </p:cNvSpPr>
            <p:nvPr/>
          </p:nvSpPr>
          <p:spPr bwMode="auto">
            <a:xfrm rot="467865">
              <a:off x="466" y="2143"/>
              <a:ext cx="22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72" name="Line 84"/>
            <p:cNvSpPr>
              <a:spLocks noChangeShapeType="1"/>
            </p:cNvSpPr>
            <p:nvPr/>
          </p:nvSpPr>
          <p:spPr bwMode="auto">
            <a:xfrm rot="467865">
              <a:off x="2332" y="1514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73" name="Line 85"/>
            <p:cNvSpPr>
              <a:spLocks noChangeShapeType="1"/>
            </p:cNvSpPr>
            <p:nvPr/>
          </p:nvSpPr>
          <p:spPr bwMode="auto">
            <a:xfrm rot="467865" flipH="1">
              <a:off x="2437" y="1225"/>
              <a:ext cx="70" cy="11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1520" y="2112"/>
              <a:ext cx="608" cy="650"/>
              <a:chOff x="1520" y="2112"/>
              <a:chExt cx="608" cy="650"/>
            </a:xfrm>
          </p:grpSpPr>
          <p:sp>
            <p:nvSpPr>
              <p:cNvPr id="8275" name="Line 87"/>
              <p:cNvSpPr>
                <a:spLocks noChangeShapeType="1"/>
              </p:cNvSpPr>
              <p:nvPr/>
            </p:nvSpPr>
            <p:spPr bwMode="auto">
              <a:xfrm rot="467865" flipH="1">
                <a:off x="1722" y="2167"/>
                <a:ext cx="198" cy="33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76" name="Line 88"/>
              <p:cNvSpPr>
                <a:spLocks noChangeShapeType="1"/>
              </p:cNvSpPr>
              <p:nvPr/>
            </p:nvSpPr>
            <p:spPr bwMode="auto">
              <a:xfrm rot="467865">
                <a:off x="1679" y="2497"/>
                <a:ext cx="336" cy="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77" name="Line 89"/>
              <p:cNvSpPr>
                <a:spLocks noChangeShapeType="1"/>
              </p:cNvSpPr>
              <p:nvPr/>
            </p:nvSpPr>
            <p:spPr bwMode="auto">
              <a:xfrm rot="16667865" flipH="1">
                <a:off x="1516" y="2294"/>
                <a:ext cx="384" cy="1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78" name="Text Box 90"/>
              <p:cNvSpPr txBox="1">
                <a:spLocks noChangeArrowheads="1"/>
              </p:cNvSpPr>
              <p:nvPr/>
            </p:nvSpPr>
            <p:spPr bwMode="auto">
              <a:xfrm>
                <a:off x="1729" y="2497"/>
                <a:ext cx="190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>
                    <a:solidFill>
                      <a:schemeClr val="accent1"/>
                    </a:solidFill>
                    <a:latin typeface="Helvetica" pitchFamily="34" charset="0"/>
                  </a:rPr>
                  <a:t>x</a:t>
                </a:r>
              </a:p>
            </p:txBody>
          </p:sp>
          <p:sp>
            <p:nvSpPr>
              <p:cNvPr id="8279" name="Text Box 91"/>
              <p:cNvSpPr txBox="1">
                <a:spLocks noChangeArrowheads="1"/>
              </p:cNvSpPr>
              <p:nvPr/>
            </p:nvSpPr>
            <p:spPr bwMode="auto">
              <a:xfrm>
                <a:off x="1520" y="2256"/>
                <a:ext cx="192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>
                    <a:solidFill>
                      <a:schemeClr val="accent1"/>
                    </a:solidFill>
                    <a:latin typeface="Helvetica" pitchFamily="34" charset="0"/>
                  </a:rPr>
                  <a:t>y</a:t>
                </a:r>
              </a:p>
            </p:txBody>
          </p:sp>
          <p:sp>
            <p:nvSpPr>
              <p:cNvPr id="8280" name="Text Box 92"/>
              <p:cNvSpPr txBox="1">
                <a:spLocks noChangeArrowheads="1"/>
              </p:cNvSpPr>
              <p:nvPr/>
            </p:nvSpPr>
            <p:spPr bwMode="auto">
              <a:xfrm>
                <a:off x="1936" y="2160"/>
                <a:ext cx="192" cy="2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>
                    <a:solidFill>
                      <a:schemeClr val="accent1"/>
                    </a:solidFill>
                    <a:latin typeface="Helvetica" pitchFamily="34" charset="0"/>
                  </a:rPr>
                  <a:t>z</a:t>
                </a:r>
              </a:p>
            </p:txBody>
          </p:sp>
        </p:grpSp>
      </p:grpSp>
      <p:grpSp>
        <p:nvGrpSpPr>
          <p:cNvPr id="10" name="Group 93"/>
          <p:cNvGrpSpPr>
            <a:grpSpLocks/>
          </p:cNvGrpSpPr>
          <p:nvPr/>
        </p:nvGrpSpPr>
        <p:grpSpPr bwMode="auto">
          <a:xfrm>
            <a:off x="6934200" y="685800"/>
            <a:ext cx="2286000" cy="1676400"/>
            <a:chOff x="0" y="2880"/>
            <a:chExt cx="1643" cy="1200"/>
          </a:xfrm>
        </p:grpSpPr>
        <p:sp>
          <p:nvSpPr>
            <p:cNvPr id="275550" name="Oval 94"/>
            <p:cNvSpPr>
              <a:spLocks noChangeArrowheads="1"/>
            </p:cNvSpPr>
            <p:nvPr/>
          </p:nvSpPr>
          <p:spPr bwMode="auto">
            <a:xfrm>
              <a:off x="0" y="3072"/>
              <a:ext cx="1200" cy="10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FF0000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0" y="2880"/>
              <a:ext cx="1643" cy="1137"/>
              <a:chOff x="1824" y="2753"/>
              <a:chExt cx="1643" cy="1137"/>
            </a:xfrm>
          </p:grpSpPr>
          <p:sp>
            <p:nvSpPr>
              <p:cNvPr id="8217" name="Oval 96"/>
              <p:cNvSpPr>
                <a:spLocks noChangeArrowheads="1"/>
              </p:cNvSpPr>
              <p:nvPr/>
            </p:nvSpPr>
            <p:spPr bwMode="auto">
              <a:xfrm rot="-5396455">
                <a:off x="2207" y="3074"/>
                <a:ext cx="425" cy="805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18" name="Text Box 97"/>
              <p:cNvSpPr txBox="1">
                <a:spLocks noChangeArrowheads="1"/>
              </p:cNvSpPr>
              <p:nvPr/>
            </p:nvSpPr>
            <p:spPr bwMode="auto">
              <a:xfrm rot="32774">
                <a:off x="3121" y="3408"/>
                <a:ext cx="346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  <a:latin typeface="BellGothic" pitchFamily="34" charset="0"/>
                  </a:rPr>
                  <a:t>p</a:t>
                </a:r>
                <a:r>
                  <a:rPr lang="en-US" baseline="-25000">
                    <a:solidFill>
                      <a:schemeClr val="accent1"/>
                    </a:solidFill>
                    <a:latin typeface="BellGothic" pitchFamily="34" charset="0"/>
                  </a:rPr>
                  <a:t>x</a:t>
                </a:r>
              </a:p>
            </p:txBody>
          </p:sp>
          <p:sp>
            <p:nvSpPr>
              <p:cNvPr id="8219" name="AutoShape 98"/>
              <p:cNvSpPr>
                <a:spLocks noChangeArrowheads="1"/>
              </p:cNvSpPr>
              <p:nvPr/>
            </p:nvSpPr>
            <p:spPr bwMode="auto">
              <a:xfrm rot="8235543">
                <a:off x="1898" y="3652"/>
                <a:ext cx="159" cy="56"/>
              </a:xfrm>
              <a:custGeom>
                <a:avLst/>
                <a:gdLst>
                  <a:gd name="T0" fmla="*/ 119 w 21600"/>
                  <a:gd name="T1" fmla="*/ 0 h 21600"/>
                  <a:gd name="T2" fmla="*/ 0 w 21600"/>
                  <a:gd name="T3" fmla="*/ 28 h 21600"/>
                  <a:gd name="T4" fmla="*/ 119 w 21600"/>
                  <a:gd name="T5" fmla="*/ 56 h 21600"/>
                  <a:gd name="T6" fmla="*/ 159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6 w 21600"/>
                  <a:gd name="T13" fmla="*/ 5400 h 21600"/>
                  <a:gd name="T14" fmla="*/ 18883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0" name="AutoShape 99"/>
              <p:cNvSpPr>
                <a:spLocks noChangeArrowheads="1"/>
              </p:cNvSpPr>
              <p:nvPr/>
            </p:nvSpPr>
            <p:spPr bwMode="auto">
              <a:xfrm rot="2195161">
                <a:off x="2779" y="3657"/>
                <a:ext cx="162" cy="55"/>
              </a:xfrm>
              <a:custGeom>
                <a:avLst/>
                <a:gdLst>
                  <a:gd name="T0" fmla="*/ 121 w 21600"/>
                  <a:gd name="T1" fmla="*/ 0 h 21600"/>
                  <a:gd name="T2" fmla="*/ 0 w 21600"/>
                  <a:gd name="T3" fmla="*/ 28 h 21600"/>
                  <a:gd name="T4" fmla="*/ 121 w 21600"/>
                  <a:gd name="T5" fmla="*/ 55 h 21600"/>
                  <a:gd name="T6" fmla="*/ 162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3 w 21600"/>
                  <a:gd name="T13" fmla="*/ 5498 h 21600"/>
                  <a:gd name="T14" fmla="*/ 18933 w 21600"/>
                  <a:gd name="T15" fmla="*/ 1610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1" name="AutoShape 100"/>
              <p:cNvSpPr>
                <a:spLocks noChangeArrowheads="1"/>
              </p:cNvSpPr>
              <p:nvPr/>
            </p:nvSpPr>
            <p:spPr bwMode="auto">
              <a:xfrm rot="-8195698">
                <a:off x="1946" y="3222"/>
                <a:ext cx="158" cy="57"/>
              </a:xfrm>
              <a:custGeom>
                <a:avLst/>
                <a:gdLst>
                  <a:gd name="T0" fmla="*/ 118 w 21600"/>
                  <a:gd name="T1" fmla="*/ 0 h 21600"/>
                  <a:gd name="T2" fmla="*/ 0 w 21600"/>
                  <a:gd name="T3" fmla="*/ 29 h 21600"/>
                  <a:gd name="T4" fmla="*/ 118 w 21600"/>
                  <a:gd name="T5" fmla="*/ 57 h 21600"/>
                  <a:gd name="T6" fmla="*/ 158 w 21600"/>
                  <a:gd name="T7" fmla="*/ 29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18 w 21600"/>
                  <a:gd name="T13" fmla="*/ 5305 h 21600"/>
                  <a:gd name="T14" fmla="*/ 18866 w 21600"/>
                  <a:gd name="T15" fmla="*/ 162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2" name="AutoShape 101"/>
              <p:cNvSpPr>
                <a:spLocks noChangeArrowheads="1"/>
              </p:cNvSpPr>
              <p:nvPr/>
            </p:nvSpPr>
            <p:spPr bwMode="auto">
              <a:xfrm rot="-6451382">
                <a:off x="2120" y="3144"/>
                <a:ext cx="158" cy="56"/>
              </a:xfrm>
              <a:custGeom>
                <a:avLst/>
                <a:gdLst>
                  <a:gd name="T0" fmla="*/ 118 w 21600"/>
                  <a:gd name="T1" fmla="*/ 0 h 21600"/>
                  <a:gd name="T2" fmla="*/ 0 w 21600"/>
                  <a:gd name="T3" fmla="*/ 28 h 21600"/>
                  <a:gd name="T4" fmla="*/ 118 w 21600"/>
                  <a:gd name="T5" fmla="*/ 56 h 21600"/>
                  <a:gd name="T6" fmla="*/ 158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18 w 21600"/>
                  <a:gd name="T13" fmla="*/ 5400 h 21600"/>
                  <a:gd name="T14" fmla="*/ 18866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3" name="AutoShape 102"/>
              <p:cNvSpPr>
                <a:spLocks noChangeArrowheads="1"/>
              </p:cNvSpPr>
              <p:nvPr/>
            </p:nvSpPr>
            <p:spPr bwMode="auto">
              <a:xfrm rot="-2675131">
                <a:off x="2766" y="3250"/>
                <a:ext cx="158" cy="57"/>
              </a:xfrm>
              <a:custGeom>
                <a:avLst/>
                <a:gdLst>
                  <a:gd name="T0" fmla="*/ 118 w 21600"/>
                  <a:gd name="T1" fmla="*/ 0 h 21600"/>
                  <a:gd name="T2" fmla="*/ 0 w 21600"/>
                  <a:gd name="T3" fmla="*/ 29 h 21600"/>
                  <a:gd name="T4" fmla="*/ 118 w 21600"/>
                  <a:gd name="T5" fmla="*/ 57 h 21600"/>
                  <a:gd name="T6" fmla="*/ 158 w 21600"/>
                  <a:gd name="T7" fmla="*/ 29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18 w 21600"/>
                  <a:gd name="T13" fmla="*/ 5305 h 21600"/>
                  <a:gd name="T14" fmla="*/ 18866 w 21600"/>
                  <a:gd name="T15" fmla="*/ 162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4" name="AutoShape 103"/>
              <p:cNvSpPr>
                <a:spLocks noChangeArrowheads="1"/>
              </p:cNvSpPr>
              <p:nvPr/>
            </p:nvSpPr>
            <p:spPr bwMode="auto">
              <a:xfrm rot="5363457">
                <a:off x="2346" y="3782"/>
                <a:ext cx="159" cy="57"/>
              </a:xfrm>
              <a:custGeom>
                <a:avLst/>
                <a:gdLst>
                  <a:gd name="T0" fmla="*/ 119 w 21600"/>
                  <a:gd name="T1" fmla="*/ 0 h 21600"/>
                  <a:gd name="T2" fmla="*/ 0 w 21600"/>
                  <a:gd name="T3" fmla="*/ 29 h 21600"/>
                  <a:gd name="T4" fmla="*/ 119 w 21600"/>
                  <a:gd name="T5" fmla="*/ 57 h 21600"/>
                  <a:gd name="T6" fmla="*/ 159 w 21600"/>
                  <a:gd name="T7" fmla="*/ 29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6 w 21600"/>
                  <a:gd name="T13" fmla="*/ 5305 h 21600"/>
                  <a:gd name="T14" fmla="*/ 18883 w 21600"/>
                  <a:gd name="T15" fmla="*/ 162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5" name="AutoShape 104"/>
              <p:cNvSpPr>
                <a:spLocks noChangeArrowheads="1"/>
              </p:cNvSpPr>
              <p:nvPr/>
            </p:nvSpPr>
            <p:spPr bwMode="auto">
              <a:xfrm rot="24786">
                <a:off x="2853" y="3448"/>
                <a:ext cx="162" cy="55"/>
              </a:xfrm>
              <a:custGeom>
                <a:avLst/>
                <a:gdLst>
                  <a:gd name="T0" fmla="*/ 121 w 21600"/>
                  <a:gd name="T1" fmla="*/ 0 h 21600"/>
                  <a:gd name="T2" fmla="*/ 0 w 21600"/>
                  <a:gd name="T3" fmla="*/ 28 h 21600"/>
                  <a:gd name="T4" fmla="*/ 121 w 21600"/>
                  <a:gd name="T5" fmla="*/ 55 h 21600"/>
                  <a:gd name="T6" fmla="*/ 162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3 w 21600"/>
                  <a:gd name="T13" fmla="*/ 5498 h 21600"/>
                  <a:gd name="T14" fmla="*/ 18933 w 21600"/>
                  <a:gd name="T15" fmla="*/ 1610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6" name="AutoShape 105"/>
              <p:cNvSpPr>
                <a:spLocks noChangeArrowheads="1"/>
              </p:cNvSpPr>
              <p:nvPr/>
            </p:nvSpPr>
            <p:spPr bwMode="auto">
              <a:xfrm rot="3817646">
                <a:off x="2584" y="3767"/>
                <a:ext cx="159" cy="56"/>
              </a:xfrm>
              <a:custGeom>
                <a:avLst/>
                <a:gdLst>
                  <a:gd name="T0" fmla="*/ 119 w 21600"/>
                  <a:gd name="T1" fmla="*/ 0 h 21600"/>
                  <a:gd name="T2" fmla="*/ 0 w 21600"/>
                  <a:gd name="T3" fmla="*/ 28 h 21600"/>
                  <a:gd name="T4" fmla="*/ 119 w 21600"/>
                  <a:gd name="T5" fmla="*/ 56 h 21600"/>
                  <a:gd name="T6" fmla="*/ 159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6 w 21600"/>
                  <a:gd name="T13" fmla="*/ 5400 h 21600"/>
                  <a:gd name="T14" fmla="*/ 18883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7" name="AutoShape 106"/>
              <p:cNvSpPr>
                <a:spLocks noChangeArrowheads="1"/>
              </p:cNvSpPr>
              <p:nvPr/>
            </p:nvSpPr>
            <p:spPr bwMode="auto">
              <a:xfrm rot="-4256754">
                <a:off x="2550" y="3153"/>
                <a:ext cx="158" cy="56"/>
              </a:xfrm>
              <a:custGeom>
                <a:avLst/>
                <a:gdLst>
                  <a:gd name="T0" fmla="*/ 118 w 21600"/>
                  <a:gd name="T1" fmla="*/ 0 h 21600"/>
                  <a:gd name="T2" fmla="*/ 0 w 21600"/>
                  <a:gd name="T3" fmla="*/ 28 h 21600"/>
                  <a:gd name="T4" fmla="*/ 118 w 21600"/>
                  <a:gd name="T5" fmla="*/ 56 h 21600"/>
                  <a:gd name="T6" fmla="*/ 158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18 w 21600"/>
                  <a:gd name="T13" fmla="*/ 5400 h 21600"/>
                  <a:gd name="T14" fmla="*/ 18866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8" name="AutoShape 107"/>
              <p:cNvSpPr>
                <a:spLocks noChangeArrowheads="1"/>
              </p:cNvSpPr>
              <p:nvPr/>
            </p:nvSpPr>
            <p:spPr bwMode="auto">
              <a:xfrm rot="-10731225">
                <a:off x="1824" y="3434"/>
                <a:ext cx="162" cy="55"/>
              </a:xfrm>
              <a:custGeom>
                <a:avLst/>
                <a:gdLst>
                  <a:gd name="T0" fmla="*/ 121 w 21600"/>
                  <a:gd name="T1" fmla="*/ 0 h 21600"/>
                  <a:gd name="T2" fmla="*/ 0 w 21600"/>
                  <a:gd name="T3" fmla="*/ 28 h 21600"/>
                  <a:gd name="T4" fmla="*/ 121 w 21600"/>
                  <a:gd name="T5" fmla="*/ 55 h 21600"/>
                  <a:gd name="T6" fmla="*/ 162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33 w 21600"/>
                  <a:gd name="T13" fmla="*/ 5498 h 21600"/>
                  <a:gd name="T14" fmla="*/ 18933 w 21600"/>
                  <a:gd name="T15" fmla="*/ 1610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29" name="AutoShape 108"/>
              <p:cNvSpPr>
                <a:spLocks noChangeArrowheads="1"/>
              </p:cNvSpPr>
              <p:nvPr/>
            </p:nvSpPr>
            <p:spPr bwMode="auto">
              <a:xfrm rot="-5502003">
                <a:off x="2335" y="3115"/>
                <a:ext cx="158" cy="56"/>
              </a:xfrm>
              <a:custGeom>
                <a:avLst/>
                <a:gdLst>
                  <a:gd name="T0" fmla="*/ 118 w 21600"/>
                  <a:gd name="T1" fmla="*/ 0 h 21600"/>
                  <a:gd name="T2" fmla="*/ 0 w 21600"/>
                  <a:gd name="T3" fmla="*/ 28 h 21600"/>
                  <a:gd name="T4" fmla="*/ 118 w 21600"/>
                  <a:gd name="T5" fmla="*/ 56 h 21600"/>
                  <a:gd name="T6" fmla="*/ 158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18 w 21600"/>
                  <a:gd name="T13" fmla="*/ 5400 h 21600"/>
                  <a:gd name="T14" fmla="*/ 18866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30" name="AutoShape 109"/>
              <p:cNvSpPr>
                <a:spLocks noChangeArrowheads="1"/>
              </p:cNvSpPr>
              <p:nvPr/>
            </p:nvSpPr>
            <p:spPr bwMode="auto">
              <a:xfrm rot="6601722">
                <a:off x="2111" y="3761"/>
                <a:ext cx="159" cy="56"/>
              </a:xfrm>
              <a:custGeom>
                <a:avLst/>
                <a:gdLst>
                  <a:gd name="T0" fmla="*/ 119 w 21600"/>
                  <a:gd name="T1" fmla="*/ 0 h 21600"/>
                  <a:gd name="T2" fmla="*/ 0 w 21600"/>
                  <a:gd name="T3" fmla="*/ 28 h 21600"/>
                  <a:gd name="T4" fmla="*/ 119 w 21600"/>
                  <a:gd name="T5" fmla="*/ 56 h 21600"/>
                  <a:gd name="T6" fmla="*/ 159 w 21600"/>
                  <a:gd name="T7" fmla="*/ 2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6 w 21600"/>
                  <a:gd name="T13" fmla="*/ 5400 h 21600"/>
                  <a:gd name="T14" fmla="*/ 18883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31" name="Line 110"/>
              <p:cNvSpPr>
                <a:spLocks noChangeShapeType="1"/>
              </p:cNvSpPr>
              <p:nvPr/>
            </p:nvSpPr>
            <p:spPr bwMode="auto">
              <a:xfrm>
                <a:off x="2420" y="3460"/>
                <a:ext cx="892" cy="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32" name="Line 111"/>
              <p:cNvSpPr>
                <a:spLocks noChangeShapeType="1"/>
              </p:cNvSpPr>
              <p:nvPr/>
            </p:nvSpPr>
            <p:spPr bwMode="auto">
              <a:xfrm rot="-5400000">
                <a:off x="2108" y="3146"/>
                <a:ext cx="627" cy="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33" name="Text Box 112"/>
              <p:cNvSpPr txBox="1">
                <a:spLocks noChangeArrowheads="1"/>
              </p:cNvSpPr>
              <p:nvPr/>
            </p:nvSpPr>
            <p:spPr bwMode="auto">
              <a:xfrm rot="16278">
                <a:off x="2161" y="2753"/>
                <a:ext cx="310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  <a:latin typeface="BellGothic" pitchFamily="34" charset="0"/>
                  </a:rPr>
                  <a:t>p</a:t>
                </a:r>
                <a:r>
                  <a:rPr lang="en-US" baseline="-25000">
                    <a:solidFill>
                      <a:schemeClr val="accent1"/>
                    </a:solidFill>
                    <a:latin typeface="BellGothic" pitchFamily="34" charset="0"/>
                  </a:rPr>
                  <a:t>y</a:t>
                </a:r>
                <a:endParaRPr lang="en-US">
                  <a:solidFill>
                    <a:schemeClr val="accent1"/>
                  </a:solidFill>
                  <a:latin typeface="BellGothic" pitchFamily="34" charset="0"/>
                </a:endParaRPr>
              </a:p>
            </p:txBody>
          </p:sp>
        </p:grp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019800" y="2382838"/>
          <a:ext cx="15700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3" imgW="977760" imgH="507960" progId="Equation.3">
                  <p:embed/>
                </p:oleObj>
              </mc:Choice>
              <mc:Fallback>
                <p:oleObj name="Equation" r:id="rId3" imgW="977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82838"/>
                        <a:ext cx="1570038" cy="8937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00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981200" y="2463800"/>
          <a:ext cx="175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" imgW="1028520" imgH="622080" progId="Equation.3">
                  <p:embed/>
                </p:oleObj>
              </mc:Choice>
              <mc:Fallback>
                <p:oleObj name="Equation" r:id="rId5" imgW="10285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63800"/>
                        <a:ext cx="1752600" cy="889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00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AutoShape 115"/>
          <p:cNvSpPr>
            <a:spLocks noChangeArrowheads="1"/>
          </p:cNvSpPr>
          <p:nvPr/>
        </p:nvSpPr>
        <p:spPr bwMode="auto">
          <a:xfrm>
            <a:off x="4038600" y="2606675"/>
            <a:ext cx="1512888" cy="288925"/>
          </a:xfrm>
          <a:prstGeom prst="leftRightArrow">
            <a:avLst>
              <a:gd name="adj1" fmla="val 50000"/>
              <a:gd name="adj2" fmla="val 104725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5572" name="Text Box 116"/>
          <p:cNvSpPr txBox="1">
            <a:spLocks noChangeArrowheads="1"/>
          </p:cNvSpPr>
          <p:nvPr/>
        </p:nvSpPr>
        <p:spPr bwMode="auto">
          <a:xfrm>
            <a:off x="3810000" y="2819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baseline="30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baseline="-25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en-US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=dP/d</a:t>
            </a:r>
            <a:r>
              <a:rPr lang="en-US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 - </a:t>
            </a:r>
            <a:r>
              <a:rPr lang="en-US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EoS</a:t>
            </a:r>
          </a:p>
        </p:txBody>
      </p:sp>
      <p:sp>
        <p:nvSpPr>
          <p:cNvPr id="275573" name="Text Box 117"/>
          <p:cNvSpPr txBox="1">
            <a:spLocks noChangeArrowheads="1"/>
          </p:cNvSpPr>
          <p:nvPr/>
        </p:nvSpPr>
        <p:spPr bwMode="auto">
          <a:xfrm>
            <a:off x="4005263" y="2209800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h/</a:t>
            </a:r>
            <a:r>
              <a:rPr lang="it-IT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it-IT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it-IT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viscosity</a:t>
            </a:r>
            <a:endParaRPr lang="it-IT" baseline="30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02" name="Picture 1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100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575" name="Text Box 119"/>
          <p:cNvSpPr txBox="1">
            <a:spLocks noChangeArrowheads="1"/>
          </p:cNvSpPr>
          <p:nvPr/>
        </p:nvSpPr>
        <p:spPr bwMode="auto">
          <a:xfrm>
            <a:off x="2057400" y="1199488"/>
            <a:ext cx="5105400" cy="92333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it-IT" sz="18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e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 misura l’efficienza di</a:t>
            </a:r>
          </a:p>
          <a:p>
            <a:pPr>
              <a:defRPr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conversione dell’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</a:rPr>
              <a:t>eccentrictità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 dallo spazio 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</a:rPr>
              <a:t>xy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 a quello degli impulsi (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it-IT" sz="1800" baseline="-25000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it-IT" sz="1800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it-IT" sz="1800" baseline="-25000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204" name="Text Box 123"/>
          <p:cNvSpPr txBox="1">
            <a:spLocks noChangeArrowheads="1"/>
          </p:cNvSpPr>
          <p:nvPr/>
        </p:nvSpPr>
        <p:spPr bwMode="auto">
          <a:xfrm rot="-1468556">
            <a:off x="1600200" y="4953000"/>
            <a:ext cx="56991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SPS</a:t>
            </a:r>
          </a:p>
        </p:txBody>
      </p:sp>
      <p:sp>
        <p:nvSpPr>
          <p:cNvPr id="8205" name="Text Box 124"/>
          <p:cNvSpPr txBox="1">
            <a:spLocks noChangeArrowheads="1"/>
          </p:cNvSpPr>
          <p:nvPr/>
        </p:nvSpPr>
        <p:spPr bwMode="auto">
          <a:xfrm rot="-1382412">
            <a:off x="2438400" y="4556125"/>
            <a:ext cx="72231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RHIC</a:t>
            </a:r>
          </a:p>
        </p:txBody>
      </p:sp>
      <p:sp>
        <p:nvSpPr>
          <p:cNvPr id="8206" name="Text Box 135"/>
          <p:cNvSpPr txBox="1">
            <a:spLocks noChangeArrowheads="1"/>
          </p:cNvSpPr>
          <p:nvPr/>
        </p:nvSpPr>
        <p:spPr bwMode="auto">
          <a:xfrm>
            <a:off x="927100" y="6484938"/>
            <a:ext cx="2754313" cy="366712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/>
              <a:t>Transverse Density [fm</a:t>
            </a:r>
            <a:r>
              <a:rPr lang="it-IT" sz="1800" baseline="30000"/>
              <a:t>-2</a:t>
            </a:r>
            <a:r>
              <a:rPr lang="it-IT" sz="1800"/>
              <a:t>]</a:t>
            </a:r>
          </a:p>
        </p:txBody>
      </p:sp>
      <p:sp>
        <p:nvSpPr>
          <p:cNvPr id="8207" name="Line 136"/>
          <p:cNvSpPr>
            <a:spLocks noChangeShapeType="1"/>
          </p:cNvSpPr>
          <p:nvPr/>
        </p:nvSpPr>
        <p:spPr bwMode="auto">
          <a:xfrm flipH="1">
            <a:off x="2362200" y="2057400"/>
            <a:ext cx="1219200" cy="68580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8" name="Line 137"/>
          <p:cNvSpPr>
            <a:spLocks noChangeShapeType="1"/>
          </p:cNvSpPr>
          <p:nvPr/>
        </p:nvSpPr>
        <p:spPr bwMode="auto">
          <a:xfrm>
            <a:off x="5867400" y="2057400"/>
            <a:ext cx="1143000" cy="68580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8209" name="Picture 1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3789363"/>
            <a:ext cx="3352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Rectangle 139"/>
          <p:cNvSpPr>
            <a:spLocks noChangeArrowheads="1"/>
          </p:cNvSpPr>
          <p:nvPr/>
        </p:nvSpPr>
        <p:spPr bwMode="auto">
          <a:xfrm>
            <a:off x="6248400" y="6172200"/>
            <a:ext cx="2667000" cy="76200"/>
          </a:xfrm>
          <a:prstGeom prst="rect">
            <a:avLst/>
          </a:prstGeom>
          <a:solidFill>
            <a:srgbClr val="C0C0C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1" name="Line 140"/>
          <p:cNvSpPr>
            <a:spLocks noChangeShapeType="1"/>
          </p:cNvSpPr>
          <p:nvPr/>
        </p:nvSpPr>
        <p:spPr bwMode="auto">
          <a:xfrm>
            <a:off x="3886200" y="4800600"/>
            <a:ext cx="2667000" cy="1219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2" name="Text Box 145"/>
          <p:cNvSpPr txBox="1">
            <a:spLocks noChangeArrowheads="1"/>
          </p:cNvSpPr>
          <p:nvPr/>
        </p:nvSpPr>
        <p:spPr bwMode="auto">
          <a:xfrm>
            <a:off x="5410200" y="3413125"/>
            <a:ext cx="3733800" cy="369888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/>
              <a:t>più piccolo </a:t>
            </a:r>
            <a:r>
              <a:rPr lang="it-IT" sz="1800">
                <a:latin typeface="Symbol" pitchFamily="18" charset="2"/>
              </a:rPr>
              <a:t>h/</a:t>
            </a:r>
            <a:r>
              <a:rPr lang="it-IT" sz="1800"/>
              <a:t>s</a:t>
            </a:r>
            <a:r>
              <a:rPr lang="it-IT" sz="1800">
                <a:latin typeface="Symbol" pitchFamily="18" charset="2"/>
              </a:rPr>
              <a:t> </a:t>
            </a:r>
            <a:r>
              <a:rPr lang="it-IT" sz="1800"/>
              <a:t>mai osservato?!</a:t>
            </a:r>
          </a:p>
        </p:txBody>
      </p:sp>
      <p:sp>
        <p:nvSpPr>
          <p:cNvPr id="275602" name="Text Box 146"/>
          <p:cNvSpPr txBox="1">
            <a:spLocks noChangeArrowheads="1"/>
          </p:cNvSpPr>
          <p:nvPr/>
        </p:nvSpPr>
        <p:spPr bwMode="auto">
          <a:xfrm>
            <a:off x="4267200" y="4098925"/>
            <a:ext cx="746125" cy="4619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h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=0</a:t>
            </a:r>
          </a:p>
        </p:txBody>
      </p:sp>
      <p:sp>
        <p:nvSpPr>
          <p:cNvPr id="275603" name="Line 147"/>
          <p:cNvSpPr>
            <a:spLocks noChangeShapeType="1"/>
          </p:cNvSpPr>
          <p:nvPr/>
        </p:nvSpPr>
        <p:spPr bwMode="auto">
          <a:xfrm flipH="1">
            <a:off x="4038600" y="4343400"/>
            <a:ext cx="304800" cy="22860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152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9">
            <a:extLst>
              <a:ext uri="{FF2B5EF4-FFF2-40B4-BE49-F238E27FC236}">
                <a16:creationId xmlns="" xmlns:a16="http://schemas.microsoft.com/office/drawing/2014/main" id="{8E606620-71B8-0E4F-AF20-C8700F6B3FB0}"/>
              </a:ext>
            </a:extLst>
          </p:cNvPr>
          <p:cNvSpPr txBox="1"/>
          <p:nvPr/>
        </p:nvSpPr>
        <p:spPr>
          <a:xfrm>
            <a:off x="94783" y="4977288"/>
            <a:ext cx="4152419" cy="102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algn="l" defTabSz="457206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350" dirty="0">
                <a:solidFill>
                  <a:srgbClr val="C00000"/>
                </a:solidFill>
                <a:latin typeface="Optima"/>
                <a:cs typeface="Optima"/>
              </a:rPr>
              <a:t>  </a:t>
            </a:r>
            <a:r>
              <a:rPr lang="it-IT" sz="1350" dirty="0" err="1">
                <a:solidFill>
                  <a:srgbClr val="C00000"/>
                </a:solidFill>
                <a:latin typeface="Optima"/>
                <a:cs typeface="Optima"/>
              </a:rPr>
              <a:t>Largely</a:t>
            </a:r>
            <a:r>
              <a:rPr lang="it-IT" sz="1350" dirty="0">
                <a:solidFill>
                  <a:srgbClr val="C00000"/>
                </a:solidFill>
                <a:latin typeface="Optima"/>
                <a:cs typeface="Optima"/>
              </a:rPr>
              <a:t> </a:t>
            </a:r>
            <a:r>
              <a:rPr lang="it-IT" sz="1350" dirty="0">
                <a:solidFill>
                  <a:srgbClr val="C00000"/>
                </a:solidFill>
                <a:latin typeface="Optima"/>
                <a:cs typeface="Optima"/>
              </a:rPr>
              <a:t>non-perturbative D</a:t>
            </a:r>
            <a:r>
              <a:rPr lang="it-IT" sz="1350" baseline="-25000" dirty="0">
                <a:solidFill>
                  <a:srgbClr val="C00000"/>
                </a:solidFill>
                <a:latin typeface="Optima"/>
                <a:cs typeface="Optima"/>
              </a:rPr>
              <a:t>s</a:t>
            </a:r>
            <a:r>
              <a:rPr lang="it-IT" sz="1350" dirty="0">
                <a:solidFill>
                  <a:srgbClr val="C00000"/>
                </a:solidFill>
                <a:latin typeface="Optima"/>
                <a:cs typeface="Optima"/>
              </a:rPr>
              <a:t> (</a:t>
            </a:r>
            <a:r>
              <a:rPr lang="it-IT" sz="1350" dirty="0" err="1">
                <a:solidFill>
                  <a:srgbClr val="C00000"/>
                </a:solidFill>
                <a:latin typeface="Optima"/>
                <a:cs typeface="Optima"/>
              </a:rPr>
              <a:t>close</a:t>
            </a:r>
            <a:r>
              <a:rPr lang="it-IT" sz="1350" dirty="0">
                <a:solidFill>
                  <a:srgbClr val="C00000"/>
                </a:solidFill>
                <a:latin typeface="Optima"/>
                <a:cs typeface="Optima"/>
              </a:rPr>
              <a:t> </a:t>
            </a:r>
            <a:r>
              <a:rPr lang="it-IT" sz="1350" dirty="0" err="1">
                <a:solidFill>
                  <a:srgbClr val="C00000"/>
                </a:solidFill>
                <a:latin typeface="Optima"/>
                <a:cs typeface="Optima"/>
              </a:rPr>
              <a:t>AdS</a:t>
            </a:r>
            <a:r>
              <a:rPr lang="it-IT" sz="1350" dirty="0">
                <a:solidFill>
                  <a:srgbClr val="C00000"/>
                </a:solidFill>
                <a:latin typeface="Optima"/>
                <a:cs typeface="Optima"/>
              </a:rPr>
              <a:t>/CFT)</a:t>
            </a:r>
          </a:p>
          <a:p>
            <a:pPr algn="l" defTabSz="457206">
              <a:lnSpc>
                <a:spcPct val="150000"/>
              </a:lnSpc>
            </a:pPr>
            <a:r>
              <a:rPr lang="it-IT" sz="1350" dirty="0">
                <a:solidFill>
                  <a:srgbClr val="7800C3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it-IT" sz="1350" dirty="0">
                <a:solidFill>
                  <a:srgbClr val="7800C3"/>
                </a:solidFill>
                <a:latin typeface="Symbol" charset="2"/>
                <a:cs typeface="Symbol" charset="2"/>
                <a:sym typeface="Wingdings"/>
              </a:rPr>
              <a:t>-&gt; </a:t>
            </a:r>
            <a:r>
              <a:rPr lang="it-IT" sz="1350" dirty="0" err="1">
                <a:solidFill>
                  <a:srgbClr val="7800C3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it-IT" sz="1350" baseline="-25000" dirty="0" err="1">
                <a:solidFill>
                  <a:srgbClr val="7800C3"/>
                </a:solidFill>
                <a:latin typeface="Optima"/>
                <a:cs typeface="Optima"/>
                <a:sym typeface="Wingdings"/>
              </a:rPr>
              <a:t>coll</a:t>
            </a:r>
            <a:r>
              <a:rPr lang="it-IT" sz="1350" dirty="0">
                <a:solidFill>
                  <a:srgbClr val="7800C3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it-IT" sz="1350" dirty="0">
                <a:solidFill>
                  <a:srgbClr val="7800C3"/>
                </a:solidFill>
                <a:latin typeface="Optima"/>
                <a:cs typeface="Optima"/>
                <a:sym typeface="Wingdings"/>
              </a:rPr>
              <a:t>≈ D</a:t>
            </a:r>
            <a:r>
              <a:rPr lang="it-IT" sz="1350" baseline="-25000" dirty="0">
                <a:solidFill>
                  <a:srgbClr val="7800C3"/>
                </a:solidFill>
                <a:latin typeface="Optima"/>
                <a:cs typeface="Optima"/>
                <a:sym typeface="Wingdings"/>
              </a:rPr>
              <a:t>s</a:t>
            </a:r>
            <a:r>
              <a:rPr lang="it-IT" sz="1350" baseline="30000" dirty="0">
                <a:solidFill>
                  <a:srgbClr val="7800C3"/>
                </a:solidFill>
                <a:latin typeface="Symbol" charset="2"/>
                <a:cs typeface="Symbol" charset="2"/>
                <a:sym typeface="Wingdings"/>
              </a:rPr>
              <a:t>-1</a:t>
            </a:r>
            <a:r>
              <a:rPr lang="it-IT" sz="1350" baseline="30000" dirty="0">
                <a:solidFill>
                  <a:srgbClr val="7800C3"/>
                </a:solidFill>
                <a:latin typeface="Optima"/>
                <a:cs typeface="Optima"/>
                <a:sym typeface="Wingdings"/>
              </a:rPr>
              <a:t> </a:t>
            </a:r>
            <a:r>
              <a:rPr lang="it-IT" sz="1350" dirty="0">
                <a:solidFill>
                  <a:srgbClr val="7800C3"/>
                </a:solidFill>
                <a:latin typeface="Optima"/>
                <a:cs typeface="Optima"/>
                <a:sym typeface="Wingdings"/>
              </a:rPr>
              <a:t>≈ 0.5-1 </a:t>
            </a:r>
            <a:r>
              <a:rPr lang="it-IT" sz="1350" dirty="0" err="1">
                <a:solidFill>
                  <a:srgbClr val="7800C3"/>
                </a:solidFill>
                <a:latin typeface="Optima"/>
                <a:cs typeface="Optima"/>
                <a:sym typeface="Wingdings"/>
              </a:rPr>
              <a:t>GeV</a:t>
            </a:r>
            <a:r>
              <a:rPr lang="it-IT" sz="1350" dirty="0">
                <a:solidFill>
                  <a:srgbClr val="7800C3"/>
                </a:solidFill>
                <a:latin typeface="Optima"/>
                <a:cs typeface="Optima"/>
                <a:sym typeface="Wingdings"/>
              </a:rPr>
              <a:t> </a:t>
            </a:r>
            <a:r>
              <a:rPr lang="it-IT" sz="1350" dirty="0">
                <a:solidFill>
                  <a:srgbClr val="7800C3"/>
                </a:solidFill>
                <a:latin typeface="Optima"/>
                <a:cs typeface="Optima"/>
                <a:sym typeface="Wingdings"/>
              </a:rPr>
              <a:t> </a:t>
            </a:r>
            <a:endParaRPr lang="it-IT" sz="1350" dirty="0">
              <a:solidFill>
                <a:srgbClr val="CD0021"/>
              </a:solidFill>
              <a:latin typeface="Optima"/>
              <a:cs typeface="Optima"/>
            </a:endParaRPr>
          </a:p>
          <a:p>
            <a:pPr marL="214313" indent="-214313" algn="l" defTabSz="457206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350" dirty="0">
                <a:solidFill>
                  <a:srgbClr val="CD0021"/>
                </a:solidFill>
                <a:latin typeface="Optima"/>
                <a:cs typeface="Optima"/>
              </a:rPr>
              <a:t> </a:t>
            </a:r>
            <a:r>
              <a:rPr lang="it-IT" sz="1350" dirty="0">
                <a:solidFill>
                  <a:srgbClr val="CD0021"/>
                </a:solidFill>
                <a:latin typeface="Optima"/>
                <a:cs typeface="Optima"/>
              </a:rPr>
              <a:t> </a:t>
            </a:r>
            <a:r>
              <a:rPr lang="it-IT" sz="1350" dirty="0">
                <a:solidFill>
                  <a:srgbClr val="C00000"/>
                </a:solidFill>
                <a:latin typeface="Optima"/>
                <a:cs typeface="Optima"/>
              </a:rPr>
              <a:t>Agreement </a:t>
            </a:r>
            <a:r>
              <a:rPr lang="it-IT" sz="1350" dirty="0">
                <a:solidFill>
                  <a:srgbClr val="C00000"/>
                </a:solidFill>
                <a:latin typeface="Optima"/>
                <a:cs typeface="Optima"/>
              </a:rPr>
              <a:t>with lattice QCD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83269" y="1694582"/>
            <a:ext cx="4158416" cy="3146177"/>
            <a:chOff x="83269" y="837331"/>
            <a:chExt cx="4158416" cy="31461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519" y="837331"/>
              <a:ext cx="2364787" cy="428154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3406200" y="3295347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6"/>
              <a:r>
                <a:rPr lang="it-IT" sz="1200" dirty="0" err="1">
                  <a:solidFill>
                    <a:srgbClr val="5B9BD5">
                      <a:lumMod val="75000"/>
                    </a:srgbClr>
                  </a:solidFill>
                  <a:latin typeface="Optima"/>
                  <a:cs typeface="Optima"/>
                </a:rPr>
                <a:t>AdS</a:t>
              </a:r>
              <a:r>
                <a:rPr lang="it-IT" sz="1200" dirty="0">
                  <a:solidFill>
                    <a:srgbClr val="5B9BD5">
                      <a:lumMod val="75000"/>
                    </a:srgbClr>
                  </a:solidFill>
                  <a:latin typeface="Optima"/>
                  <a:cs typeface="Optima"/>
                </a:rPr>
                <a:t>/CFT</a:t>
              </a:r>
              <a:endParaRPr lang="it-IT" sz="1200" dirty="0">
                <a:solidFill>
                  <a:srgbClr val="5B9BD5">
                    <a:lumMod val="75000"/>
                  </a:srgbClr>
                </a:solidFill>
                <a:latin typeface="Optima"/>
                <a:cs typeface="Optima"/>
              </a:endParaRP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03" y="1232304"/>
              <a:ext cx="3341324" cy="253152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04E15D4-AB14-EC47-ADC2-8EB7C7BF1245}"/>
                </a:ext>
              </a:extLst>
            </p:cNvPr>
            <p:cNvSpPr txBox="1"/>
            <p:nvPr/>
          </p:nvSpPr>
          <p:spPr>
            <a:xfrm>
              <a:off x="83269" y="3729592"/>
              <a:ext cx="296285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457206"/>
              <a:r>
                <a:rPr lang="it-IT" sz="105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X. </a:t>
              </a:r>
              <a:r>
                <a:rPr lang="it-IT" sz="1050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Dong</a:t>
              </a:r>
              <a:r>
                <a:rPr lang="it-IT" sz="105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it-IT" sz="105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Greco, </a:t>
              </a:r>
              <a:r>
                <a:rPr lang="it-IT" sz="1050" i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Prog.Part.Nucl.Phys</a:t>
              </a:r>
              <a:r>
                <a:rPr lang="it-IT" sz="1050" i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(2019)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784365" y="2307525"/>
              <a:ext cx="104227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6"/>
              <a:r>
                <a:rPr lang="it-IT" sz="600" i="1" dirty="0" err="1">
                  <a:solidFill>
                    <a:srgbClr val="007E02"/>
                  </a:solidFill>
                  <a:latin typeface="Optima"/>
                  <a:cs typeface="Optima"/>
                </a:rPr>
                <a:t>Asymptotic</a:t>
              </a:r>
              <a:r>
                <a:rPr lang="it-IT" sz="600" i="1" dirty="0">
                  <a:solidFill>
                    <a:srgbClr val="007E02"/>
                  </a:solidFill>
                  <a:latin typeface="Optima"/>
                  <a:cs typeface="Optima"/>
                </a:rPr>
                <a:t> free regime</a:t>
              </a:r>
            </a:p>
          </p:txBody>
        </p:sp>
      </p:grpSp>
      <p:sp>
        <p:nvSpPr>
          <p:cNvPr id="3" name="Rettangolo 2"/>
          <p:cNvSpPr/>
          <p:nvPr/>
        </p:nvSpPr>
        <p:spPr>
          <a:xfrm>
            <a:off x="-57110" y="4797445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/>
              <a:t>A. </a:t>
            </a:r>
            <a:r>
              <a:rPr lang="it-IT" sz="1050" i="1" dirty="0" err="1"/>
              <a:t>Beraudo</a:t>
            </a:r>
            <a:r>
              <a:rPr lang="it-IT" sz="1050" i="1" dirty="0"/>
              <a:t> et al</a:t>
            </a:r>
            <a:r>
              <a:rPr lang="it-IT" sz="1050" dirty="0"/>
              <a:t>., JHEP 02 (2018) 043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02355" y="5372035"/>
            <a:ext cx="17219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/>
              <a:t>D</a:t>
            </a:r>
            <a:r>
              <a:rPr lang="it-IT" sz="1050" baseline="-25000" dirty="0"/>
              <a:t>s</a:t>
            </a:r>
            <a:r>
              <a:rPr lang="it-IT" sz="1050" dirty="0"/>
              <a:t> ~ (100-500</a:t>
            </a:r>
            <a:r>
              <a:rPr lang="it-IT" sz="1050" dirty="0"/>
              <a:t>) × </a:t>
            </a:r>
            <a:r>
              <a:rPr lang="it-IT" sz="1050" dirty="0"/>
              <a:t>10</a:t>
            </a:r>
            <a:r>
              <a:rPr lang="it-IT" sz="1050" baseline="30000" dirty="0"/>
              <a:t>-5</a:t>
            </a:r>
            <a:r>
              <a:rPr lang="it-IT" sz="1050" dirty="0"/>
              <a:t>  cm</a:t>
            </a:r>
            <a:r>
              <a:rPr lang="it-IT" sz="1050" baseline="30000" dirty="0"/>
              <a:t>2</a:t>
            </a:r>
            <a:r>
              <a:rPr lang="it-IT" sz="1050" dirty="0"/>
              <a:t>/s</a:t>
            </a:r>
            <a:endParaRPr lang="it-IT" sz="105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2147" y="1066800"/>
            <a:ext cx="3634328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321469" indent="-321469" algn="l" defTabSz="457206">
              <a:buFont typeface="Wingdings" panose="05000000000000000000" pitchFamily="2" charset="2"/>
              <a:buChar char="Ø"/>
            </a:pPr>
            <a:r>
              <a:rPr lang="it-IT" sz="1800" dirty="0" err="1">
                <a:solidFill>
                  <a:srgbClr val="BD120C"/>
                </a:solidFill>
                <a:latin typeface="Optima"/>
                <a:cs typeface="Optima"/>
              </a:rPr>
              <a:t>Diffusion</a:t>
            </a:r>
            <a:r>
              <a:rPr lang="it-IT" sz="1800" dirty="0">
                <a:solidFill>
                  <a:srgbClr val="BD120C"/>
                </a:solidFill>
                <a:latin typeface="Optima"/>
                <a:cs typeface="Optima"/>
              </a:rPr>
              <a:t> </a:t>
            </a:r>
            <a:r>
              <a:rPr lang="it-IT" sz="1800" dirty="0" err="1">
                <a:solidFill>
                  <a:srgbClr val="BD120C"/>
                </a:solidFill>
                <a:latin typeface="Optima"/>
                <a:cs typeface="Optima"/>
              </a:rPr>
              <a:t>Coefficient</a:t>
            </a:r>
            <a:r>
              <a:rPr lang="it-IT" sz="1800" dirty="0">
                <a:solidFill>
                  <a:srgbClr val="BD120C"/>
                </a:solidFill>
                <a:latin typeface="Optima"/>
                <a:cs typeface="Optima"/>
              </a:rPr>
              <a:t> of </a:t>
            </a:r>
            <a:endParaRPr lang="it-IT" sz="1800" dirty="0">
              <a:solidFill>
                <a:srgbClr val="BD120C"/>
              </a:solidFill>
              <a:latin typeface="Optima"/>
              <a:cs typeface="Optima"/>
            </a:endParaRPr>
          </a:p>
          <a:p>
            <a:pPr algn="l" defTabSz="457206"/>
            <a:r>
              <a:rPr lang="it-IT" sz="1800" dirty="0">
                <a:solidFill>
                  <a:srgbClr val="BD120C"/>
                </a:solidFill>
                <a:latin typeface="Optima"/>
                <a:cs typeface="Optima"/>
              </a:rPr>
              <a:t> </a:t>
            </a:r>
            <a:r>
              <a:rPr lang="it-IT" sz="1800" dirty="0">
                <a:solidFill>
                  <a:srgbClr val="BD120C"/>
                </a:solidFill>
                <a:latin typeface="Optima"/>
                <a:cs typeface="Optima"/>
              </a:rPr>
              <a:t>                              Charm </a:t>
            </a:r>
            <a:r>
              <a:rPr lang="it-IT" sz="1800" dirty="0">
                <a:solidFill>
                  <a:srgbClr val="BD120C"/>
                </a:solidFill>
                <a:latin typeface="Optima"/>
                <a:cs typeface="Optima"/>
              </a:rPr>
              <a:t>Quark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082991" y="5690842"/>
            <a:ext cx="5597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/>
            <a:r>
              <a:rPr lang="it-IT" sz="1500" dirty="0" smtClean="0">
                <a:solidFill>
                  <a:srgbClr val="7030A0"/>
                </a:solidFill>
              </a:rPr>
              <a:t>LNS</a:t>
            </a:r>
            <a:endParaRPr lang="it-IT" sz="1500" dirty="0">
              <a:solidFill>
                <a:srgbClr val="FF0066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 flipH="1">
            <a:off x="4389738" y="1459647"/>
            <a:ext cx="9264" cy="454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145476"/>
            <a:ext cx="3820810" cy="28931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098226"/>
            <a:ext cx="2174895" cy="2531174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914400" y="123133"/>
            <a:ext cx="7162800" cy="715067"/>
            <a:chOff x="1447800" y="123133"/>
            <a:chExt cx="7162800" cy="715067"/>
          </a:xfrm>
        </p:grpSpPr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1447800" y="123133"/>
              <a:ext cx="7162800" cy="7150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471055" y="285690"/>
              <a:ext cx="70633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Quark </a:t>
              </a:r>
              <a:r>
                <a:rPr lang="it-IT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dynamics</a:t>
              </a:r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 «</a:t>
              </a:r>
              <a:r>
                <a:rPr lang="it-IT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charmed</a:t>
              </a:r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and «bottom» </a:t>
              </a:r>
              <a:r>
                <a:rPr lang="it-IT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meson</a:t>
              </a:r>
              <a:r>
                <a:rPr lang="it-IT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production</a:t>
              </a:r>
              <a:endPara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7215196" y="4038600"/>
            <a:ext cx="111440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accent6"/>
                </a:solidFill>
              </a:rPr>
              <a:t/>
            </a:r>
            <a:br>
              <a:rPr lang="it-IT" sz="1800" dirty="0" smtClean="0">
                <a:solidFill>
                  <a:schemeClr val="accent6"/>
                </a:solidFill>
              </a:rPr>
            </a:br>
            <a:r>
              <a:rPr lang="it-IT" sz="1800" dirty="0" smtClean="0">
                <a:solidFill>
                  <a:schemeClr val="accent6"/>
                </a:solidFill>
              </a:rPr>
              <a:t>B </a:t>
            </a:r>
            <a:r>
              <a:rPr lang="it-IT" sz="1800" dirty="0" err="1" smtClean="0">
                <a:solidFill>
                  <a:schemeClr val="accent6"/>
                </a:solidFill>
              </a:rPr>
              <a:t>mesons</a:t>
            </a:r>
            <a:endParaRPr lang="it-IT" sz="1800" dirty="0" smtClean="0">
              <a:solidFill>
                <a:schemeClr val="accent6"/>
              </a:solidFill>
            </a:endParaRPr>
          </a:p>
          <a:p>
            <a:endParaRPr lang="it-IT" sz="1800" dirty="0" smtClean="0">
              <a:solidFill>
                <a:schemeClr val="accent6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780031" y="5402483"/>
            <a:ext cx="2336537" cy="403957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321469" indent="-321469" algn="l" defTabSz="457206">
              <a:buFont typeface="Wingdings" panose="05000000000000000000" pitchFamily="2" charset="2"/>
              <a:buChar char="Ø"/>
            </a:pPr>
            <a:r>
              <a:rPr lang="it-IT" sz="2025" dirty="0" err="1" smtClean="0">
                <a:solidFill>
                  <a:srgbClr val="BD120C"/>
                </a:solidFill>
                <a:latin typeface="Optima"/>
                <a:cs typeface="Optima"/>
              </a:rPr>
              <a:t>Elliptic</a:t>
            </a:r>
            <a:r>
              <a:rPr lang="it-IT" sz="2025" dirty="0" smtClean="0">
                <a:solidFill>
                  <a:srgbClr val="BD120C"/>
                </a:solidFill>
                <a:latin typeface="Optima"/>
                <a:cs typeface="Optima"/>
              </a:rPr>
              <a:t> Flow v</a:t>
            </a:r>
            <a:r>
              <a:rPr lang="it-IT" sz="2025" baseline="-25000" dirty="0" smtClean="0">
                <a:solidFill>
                  <a:srgbClr val="BD120C"/>
                </a:solidFill>
                <a:latin typeface="Optima"/>
                <a:cs typeface="Optima"/>
              </a:rPr>
              <a:t>2</a:t>
            </a:r>
            <a:endParaRPr lang="it-IT" sz="2025" baseline="-25000" dirty="0">
              <a:solidFill>
                <a:srgbClr val="BD120C"/>
              </a:solidFill>
              <a:latin typeface="Optima"/>
              <a:cs typeface="Optima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705600" y="6604084"/>
            <a:ext cx="23855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 smtClean="0"/>
              <a:t>ML. </a:t>
            </a:r>
            <a:r>
              <a:rPr lang="it-IT" sz="1050" i="1" dirty="0" err="1" smtClean="0"/>
              <a:t>Sambataro</a:t>
            </a:r>
            <a:r>
              <a:rPr lang="it-IT" sz="1050" i="1" dirty="0" smtClean="0"/>
              <a:t> </a:t>
            </a:r>
            <a:r>
              <a:rPr lang="it-IT" sz="1050" i="1" dirty="0"/>
              <a:t>et al</a:t>
            </a:r>
            <a:r>
              <a:rPr lang="it-IT" sz="1050" dirty="0"/>
              <a:t>., </a:t>
            </a:r>
            <a:r>
              <a:rPr lang="it-IT" sz="1050" dirty="0" smtClean="0"/>
              <a:t>PLB 849 </a:t>
            </a:r>
            <a:r>
              <a:rPr lang="it-IT" sz="1050" dirty="0"/>
              <a:t>(</a:t>
            </a:r>
            <a:r>
              <a:rPr lang="it-IT" sz="1050" dirty="0" smtClean="0"/>
              <a:t>2024) 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9551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066800" y="609600"/>
            <a:ext cx="7239000" cy="4191000"/>
            <a:chOff x="1295400" y="1295400"/>
            <a:chExt cx="7239000" cy="4191000"/>
          </a:xfrm>
        </p:grpSpPr>
        <p:sp>
          <p:nvSpPr>
            <p:cNvPr id="4" name="Ovale 3"/>
            <p:cNvSpPr/>
            <p:nvPr/>
          </p:nvSpPr>
          <p:spPr bwMode="auto">
            <a:xfrm>
              <a:off x="2971800" y="2895600"/>
              <a:ext cx="3886200" cy="25908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Ovale 1"/>
            <p:cNvSpPr/>
            <p:nvPr/>
          </p:nvSpPr>
          <p:spPr bwMode="auto">
            <a:xfrm>
              <a:off x="1295400" y="1295400"/>
              <a:ext cx="3657600" cy="23622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Ovale 2"/>
            <p:cNvSpPr/>
            <p:nvPr/>
          </p:nvSpPr>
          <p:spPr bwMode="auto">
            <a:xfrm>
              <a:off x="4724400" y="1295400"/>
              <a:ext cx="3810000" cy="23622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676400" y="2133600"/>
              <a:ext cx="2824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0" dirty="0" smtClean="0"/>
                <a:t>Struttura Nucleare</a:t>
              </a:r>
              <a:endParaRPr lang="it-IT" sz="2800" b="0" dirty="0" smtClean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0226" y="2133600"/>
              <a:ext cx="27815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0" dirty="0" smtClean="0"/>
                <a:t>Reazioni</a:t>
              </a:r>
              <a:r>
                <a:rPr lang="it-IT" sz="2800" b="0" dirty="0" smtClean="0"/>
                <a:t> Nucleari</a:t>
              </a:r>
              <a:endParaRPr lang="it-IT" sz="2800" b="0" dirty="0" smtClean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76618" y="3733800"/>
              <a:ext cx="25955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0" dirty="0" err="1" smtClean="0"/>
                <a:t>EoS</a:t>
              </a:r>
              <a:r>
                <a:rPr lang="it-IT" sz="2800" b="0" dirty="0" smtClean="0"/>
                <a:t> e astrofisica</a:t>
              </a:r>
            </a:p>
            <a:p>
              <a:r>
                <a:rPr lang="it-IT" sz="2800" b="0" dirty="0" smtClean="0"/>
                <a:t>nucleare</a:t>
              </a:r>
              <a:endParaRPr lang="it-IT" sz="2800" b="0" dirty="0" smtClean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501476" y="5867400"/>
            <a:ext cx="6728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solidFill>
                  <a:schemeClr val="accent6"/>
                </a:solidFill>
              </a:rPr>
              <a:t>Studio dell’interazione nucleare e di sistemi nucleari </a:t>
            </a:r>
          </a:p>
          <a:p>
            <a:r>
              <a:rPr lang="it-IT" sz="2400" b="0" dirty="0" smtClean="0">
                <a:solidFill>
                  <a:schemeClr val="accent6"/>
                </a:solidFill>
              </a:rPr>
              <a:t>in varie condizioni</a:t>
            </a:r>
            <a:endParaRPr lang="it-IT" sz="2400" b="0" dirty="0" smtClean="0">
              <a:solidFill>
                <a:schemeClr val="accent6"/>
              </a:solidFill>
            </a:endParaRPr>
          </a:p>
        </p:txBody>
      </p:sp>
      <p:sp>
        <p:nvSpPr>
          <p:cNvPr id="9" name="Freccia in giù 8"/>
          <p:cNvSpPr/>
          <p:nvPr/>
        </p:nvSpPr>
        <p:spPr bwMode="auto">
          <a:xfrm>
            <a:off x="4648200" y="5105400"/>
            <a:ext cx="304800" cy="609600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07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9798" y="314980"/>
            <a:ext cx="8279832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/>
              <a:t>Other </a:t>
            </a:r>
            <a:r>
              <a:rPr lang="it-IT" sz="2800" b="0" dirty="0" err="1" smtClean="0"/>
              <a:t>fields</a:t>
            </a:r>
            <a:r>
              <a:rPr lang="it-IT" sz="2800" b="0" dirty="0" smtClean="0"/>
              <a:t> </a:t>
            </a:r>
            <a:r>
              <a:rPr lang="it-IT" sz="2800" b="0" dirty="0" err="1" smtClean="0"/>
              <a:t>connected</a:t>
            </a:r>
            <a:r>
              <a:rPr lang="it-IT" sz="2800" b="0" dirty="0" smtClean="0"/>
              <a:t> to </a:t>
            </a:r>
            <a:r>
              <a:rPr lang="it-IT" sz="2800" b="0" dirty="0" err="1" smtClean="0"/>
              <a:t>nuclear</a:t>
            </a:r>
            <a:r>
              <a:rPr lang="it-IT" sz="2800" b="0" dirty="0" smtClean="0"/>
              <a:t> </a:t>
            </a:r>
            <a:r>
              <a:rPr lang="it-IT" sz="2800" b="0" dirty="0" err="1" smtClean="0"/>
              <a:t>structure</a:t>
            </a:r>
            <a:r>
              <a:rPr lang="it-IT" sz="2800" b="0" dirty="0" smtClean="0"/>
              <a:t> and </a:t>
            </a:r>
            <a:r>
              <a:rPr lang="it-IT" sz="2800" b="0" dirty="0" err="1" smtClean="0"/>
              <a:t>reactions</a:t>
            </a:r>
            <a:endParaRPr lang="it-IT" sz="2800" b="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304800" y="1189672"/>
            <a:ext cx="8361584" cy="147732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1800" dirty="0" smtClean="0">
                <a:solidFill>
                  <a:schemeClr val="accent6"/>
                </a:solidFill>
              </a:rPr>
              <a:t>Neutrino </a:t>
            </a:r>
            <a:r>
              <a:rPr lang="it-IT" sz="1800" dirty="0" err="1" smtClean="0">
                <a:solidFill>
                  <a:schemeClr val="accent6"/>
                </a:solidFill>
              </a:rPr>
              <a:t>physics</a:t>
            </a:r>
            <a:endParaRPr lang="it-IT" sz="1800" dirty="0" smtClean="0">
              <a:solidFill>
                <a:schemeClr val="accent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dirty="0" smtClean="0">
                <a:solidFill>
                  <a:schemeClr val="accent6"/>
                </a:solidFill>
              </a:rPr>
              <a:t>Neutrino-</a:t>
            </a:r>
            <a:r>
              <a:rPr lang="it-IT" sz="1800" b="0" dirty="0" err="1" smtClean="0">
                <a:solidFill>
                  <a:schemeClr val="accent6"/>
                </a:solidFill>
              </a:rPr>
              <a:t>nucleus</a:t>
            </a:r>
            <a:r>
              <a:rPr lang="it-IT" sz="1800" b="0" dirty="0" smtClean="0">
                <a:solidFill>
                  <a:schemeClr val="accent6"/>
                </a:solidFill>
              </a:rPr>
              <a:t> cross </a:t>
            </a:r>
            <a:r>
              <a:rPr lang="it-IT" sz="1800" b="0" dirty="0" err="1" smtClean="0">
                <a:solidFill>
                  <a:schemeClr val="accent6"/>
                </a:solidFill>
              </a:rPr>
              <a:t>sections</a:t>
            </a:r>
            <a:r>
              <a:rPr lang="it-IT" sz="1800" b="0" dirty="0" smtClean="0">
                <a:solidFill>
                  <a:schemeClr val="accent6"/>
                </a:solidFill>
              </a:rPr>
              <a:t> are </a:t>
            </a:r>
            <a:r>
              <a:rPr lang="it-IT" sz="1800" b="0" dirty="0" err="1" smtClean="0">
                <a:solidFill>
                  <a:schemeClr val="accent6"/>
                </a:solidFill>
              </a:rPr>
              <a:t>important</a:t>
            </a:r>
            <a:r>
              <a:rPr lang="it-IT" sz="1800" b="0" dirty="0" smtClean="0">
                <a:solidFill>
                  <a:schemeClr val="accent6"/>
                </a:solidFill>
              </a:rPr>
              <a:t> for neutrino-</a:t>
            </a:r>
            <a:r>
              <a:rPr lang="it-IT" sz="1800" b="0" dirty="0" err="1" smtClean="0">
                <a:solidFill>
                  <a:schemeClr val="accent6"/>
                </a:solidFill>
              </a:rPr>
              <a:t>oscillation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experiments</a:t>
            </a:r>
            <a:r>
              <a:rPr lang="it-IT" sz="1800" b="0" dirty="0" smtClean="0">
                <a:solidFill>
                  <a:schemeClr val="accent6"/>
                </a:solidFill>
              </a:rPr>
              <a:t>,</a:t>
            </a:r>
          </a:p>
          <a:p>
            <a:pPr algn="l"/>
            <a:r>
              <a:rPr lang="it-IT" sz="1800" b="0" dirty="0" smtClean="0">
                <a:solidFill>
                  <a:schemeClr val="accent6"/>
                </a:solidFill>
              </a:rPr>
              <a:t>     </a:t>
            </a:r>
            <a:r>
              <a:rPr lang="it-IT" sz="1800" b="0" dirty="0" err="1" smtClean="0">
                <a:solidFill>
                  <a:schemeClr val="accent6"/>
                </a:solidFill>
              </a:rPr>
              <a:t>as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neutrinos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interact</a:t>
            </a:r>
            <a:r>
              <a:rPr lang="it-IT" sz="1800" b="0" dirty="0" smtClean="0">
                <a:solidFill>
                  <a:schemeClr val="accent6"/>
                </a:solidFill>
              </a:rPr>
              <a:t> with </a:t>
            </a:r>
            <a:r>
              <a:rPr lang="it-IT" sz="1800" b="0" dirty="0" err="1" smtClean="0">
                <a:solidFill>
                  <a:schemeClr val="accent6"/>
                </a:solidFill>
              </a:rPr>
              <a:t>nuclear</a:t>
            </a:r>
            <a:r>
              <a:rPr lang="it-IT" sz="1800" b="0" dirty="0" smtClean="0">
                <a:solidFill>
                  <a:schemeClr val="accent6"/>
                </a:solidFill>
              </a:rPr>
              <a:t> targets in the detectors</a:t>
            </a:r>
          </a:p>
          <a:p>
            <a:pPr algn="l"/>
            <a:endParaRPr lang="it-IT" sz="1800" b="0" dirty="0">
              <a:solidFill>
                <a:schemeClr val="accent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dirty="0" smtClean="0">
                <a:solidFill>
                  <a:schemeClr val="accent6"/>
                </a:solidFill>
              </a:rPr>
              <a:t>Nuclear </a:t>
            </a:r>
            <a:r>
              <a:rPr lang="it-IT" sz="1800" b="0" dirty="0" err="1" smtClean="0">
                <a:solidFill>
                  <a:schemeClr val="accent6"/>
                </a:solidFill>
              </a:rPr>
              <a:t>structure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ingredients</a:t>
            </a:r>
            <a:r>
              <a:rPr lang="it-IT" sz="1800" b="0" dirty="0" smtClean="0">
                <a:solidFill>
                  <a:schemeClr val="accent6"/>
                </a:solidFill>
              </a:rPr>
              <a:t> are </a:t>
            </a:r>
            <a:r>
              <a:rPr lang="it-IT" sz="1800" b="0" dirty="0" err="1" smtClean="0">
                <a:solidFill>
                  <a:schemeClr val="accent6"/>
                </a:solidFill>
              </a:rPr>
              <a:t>crucial</a:t>
            </a:r>
            <a:r>
              <a:rPr lang="it-IT" sz="1800" b="0" dirty="0" smtClean="0">
                <a:solidFill>
                  <a:schemeClr val="accent6"/>
                </a:solidFill>
              </a:rPr>
              <a:t> to the </a:t>
            </a:r>
            <a:r>
              <a:rPr lang="it-IT" sz="1800" b="0" dirty="0" err="1" smtClean="0">
                <a:solidFill>
                  <a:schemeClr val="accent6"/>
                </a:solidFill>
              </a:rPr>
              <a:t>search</a:t>
            </a:r>
            <a:r>
              <a:rPr lang="it-IT" sz="1800" b="0" dirty="0" smtClean="0">
                <a:solidFill>
                  <a:schemeClr val="accent6"/>
                </a:solidFill>
              </a:rPr>
              <a:t> of neutrino-</a:t>
            </a:r>
            <a:r>
              <a:rPr lang="it-IT" sz="1800" b="0" dirty="0" err="1" smtClean="0">
                <a:solidFill>
                  <a:schemeClr val="accent6"/>
                </a:solidFill>
              </a:rPr>
              <a:t>less</a:t>
            </a:r>
            <a:r>
              <a:rPr lang="it-IT" sz="1800" b="0" dirty="0" smtClean="0">
                <a:solidFill>
                  <a:schemeClr val="accent6"/>
                </a:solidFill>
              </a:rPr>
              <a:t> double </a:t>
            </a:r>
            <a:r>
              <a:rPr lang="el-GR" sz="1800" b="0" dirty="0" smtClean="0">
                <a:solidFill>
                  <a:schemeClr val="accent6"/>
                </a:solidFill>
              </a:rPr>
              <a:t>β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decay</a:t>
            </a:r>
            <a:endParaRPr lang="it-IT" sz="1800" b="0" dirty="0" smtClean="0">
              <a:solidFill>
                <a:schemeClr val="accent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3124200"/>
            <a:ext cx="8603637" cy="1477328"/>
          </a:xfrm>
          <a:prstGeom prst="rect">
            <a:avLst/>
          </a:prstGeom>
          <a:solidFill>
            <a:srgbClr val="FFEFEF"/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1800" dirty="0" err="1" smtClean="0">
                <a:solidFill>
                  <a:srgbClr val="C00000"/>
                </a:solidFill>
              </a:rPr>
              <a:t>Physics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beyond</a:t>
            </a:r>
            <a:r>
              <a:rPr lang="it-IT" sz="1800" dirty="0" smtClean="0">
                <a:solidFill>
                  <a:srgbClr val="C00000"/>
                </a:solidFill>
              </a:rPr>
              <a:t> the Standard Model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dirty="0" smtClean="0">
                <a:solidFill>
                  <a:srgbClr val="C00000"/>
                </a:solidFill>
              </a:rPr>
              <a:t>Dark </a:t>
            </a:r>
            <a:r>
              <a:rPr lang="it-IT" sz="1800" b="0" dirty="0" err="1" smtClean="0">
                <a:solidFill>
                  <a:srgbClr val="C00000"/>
                </a:solidFill>
              </a:rPr>
              <a:t>particles</a:t>
            </a:r>
            <a:r>
              <a:rPr lang="it-IT" sz="1800" b="0" dirty="0" smtClean="0">
                <a:solidFill>
                  <a:srgbClr val="C00000"/>
                </a:solidFill>
              </a:rPr>
              <a:t> are </a:t>
            </a:r>
            <a:r>
              <a:rPr lang="it-IT" sz="1800" b="0" dirty="0" err="1" smtClean="0">
                <a:solidFill>
                  <a:srgbClr val="C00000"/>
                </a:solidFill>
              </a:rPr>
              <a:t>searched</a:t>
            </a:r>
            <a:r>
              <a:rPr lang="it-IT" sz="1800" b="0" dirty="0" smtClean="0">
                <a:solidFill>
                  <a:srgbClr val="C00000"/>
                </a:solidFill>
              </a:rPr>
              <a:t> in (underground) </a:t>
            </a:r>
            <a:r>
              <a:rPr lang="it-IT" sz="1800" b="0" dirty="0" err="1" smtClean="0">
                <a:solidFill>
                  <a:srgbClr val="C00000"/>
                </a:solidFill>
              </a:rPr>
              <a:t>experiments</a:t>
            </a:r>
            <a:r>
              <a:rPr lang="it-IT" sz="1800" b="0" dirty="0" smtClean="0">
                <a:solidFill>
                  <a:srgbClr val="C00000"/>
                </a:solidFill>
              </a:rPr>
              <a:t> </a:t>
            </a:r>
            <a:r>
              <a:rPr lang="it-IT" sz="1800" b="0" dirty="0" err="1" smtClean="0">
                <a:solidFill>
                  <a:srgbClr val="C00000"/>
                </a:solidFill>
              </a:rPr>
              <a:t>using</a:t>
            </a:r>
            <a:r>
              <a:rPr lang="it-IT" sz="1800" b="0" dirty="0" smtClean="0">
                <a:solidFill>
                  <a:srgbClr val="C00000"/>
                </a:solidFill>
              </a:rPr>
              <a:t> detectors </a:t>
            </a:r>
            <a:r>
              <a:rPr lang="it-IT" sz="1800" b="0" dirty="0" err="1" smtClean="0">
                <a:solidFill>
                  <a:srgbClr val="C00000"/>
                </a:solidFill>
              </a:rPr>
              <a:t>filled</a:t>
            </a:r>
            <a:r>
              <a:rPr lang="it-IT" sz="1800" b="0" dirty="0" smtClean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it-IT" sz="1800" b="0" dirty="0">
                <a:solidFill>
                  <a:srgbClr val="C00000"/>
                </a:solidFill>
              </a:rPr>
              <a:t> </a:t>
            </a:r>
            <a:r>
              <a:rPr lang="it-IT" sz="1800" b="0" dirty="0" smtClean="0">
                <a:solidFill>
                  <a:srgbClr val="C00000"/>
                </a:solidFill>
              </a:rPr>
              <a:t>    with </a:t>
            </a:r>
            <a:r>
              <a:rPr lang="it-IT" sz="1800" b="0" dirty="0" err="1" smtClean="0">
                <a:solidFill>
                  <a:srgbClr val="C00000"/>
                </a:solidFill>
              </a:rPr>
              <a:t>Ar</a:t>
            </a:r>
            <a:r>
              <a:rPr lang="it-IT" sz="1800" b="0" dirty="0" smtClean="0">
                <a:solidFill>
                  <a:srgbClr val="C00000"/>
                </a:solidFill>
              </a:rPr>
              <a:t> or Xe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The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knowledge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of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nuclear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cross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sections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with «standard»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particles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is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instrumental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to the</a:t>
            </a:r>
          </a:p>
          <a:p>
            <a:pPr algn="l"/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search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of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physics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it-IT" sz="1800" b="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beyond</a:t>
            </a:r>
            <a:r>
              <a:rPr lang="it-IT" sz="18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 the SM</a:t>
            </a:r>
            <a:endParaRPr lang="it-IT" sz="1800" b="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4800" y="5248870"/>
            <a:ext cx="844333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1800" dirty="0" smtClean="0">
                <a:solidFill>
                  <a:srgbClr val="008000"/>
                </a:solidFill>
              </a:rPr>
              <a:t>Multi-</a:t>
            </a:r>
            <a:r>
              <a:rPr lang="it-IT" sz="1800" dirty="0" err="1" smtClean="0">
                <a:solidFill>
                  <a:srgbClr val="008000"/>
                </a:solidFill>
              </a:rPr>
              <a:t>messenger</a:t>
            </a:r>
            <a:r>
              <a:rPr lang="it-IT" sz="1800" dirty="0" smtClean="0">
                <a:solidFill>
                  <a:srgbClr val="008000"/>
                </a:solidFill>
              </a:rPr>
              <a:t> </a:t>
            </a:r>
            <a:r>
              <a:rPr lang="it-IT" sz="1800" dirty="0" err="1" smtClean="0">
                <a:solidFill>
                  <a:srgbClr val="008000"/>
                </a:solidFill>
              </a:rPr>
              <a:t>physics</a:t>
            </a:r>
            <a:endParaRPr lang="it-IT" sz="1800" dirty="0" smtClean="0">
              <a:solidFill>
                <a:srgbClr val="008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dirty="0" smtClean="0">
                <a:solidFill>
                  <a:srgbClr val="008000"/>
                </a:solidFill>
              </a:rPr>
              <a:t>HIC help </a:t>
            </a:r>
            <a:r>
              <a:rPr lang="it-IT" sz="1800" b="0" dirty="0" err="1" smtClean="0">
                <a:solidFill>
                  <a:srgbClr val="008000"/>
                </a:solidFill>
              </a:rPr>
              <a:t>determining</a:t>
            </a:r>
            <a:r>
              <a:rPr lang="it-IT" sz="1800" b="0" dirty="0" smtClean="0">
                <a:solidFill>
                  <a:srgbClr val="008000"/>
                </a:solidFill>
              </a:rPr>
              <a:t> the </a:t>
            </a:r>
            <a:r>
              <a:rPr lang="it-IT" sz="1800" b="0" dirty="0" err="1" smtClean="0">
                <a:solidFill>
                  <a:srgbClr val="008000"/>
                </a:solidFill>
              </a:rPr>
              <a:t>nuclear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EoS</a:t>
            </a:r>
            <a:r>
              <a:rPr lang="it-IT" sz="1800" b="0" dirty="0" smtClean="0">
                <a:solidFill>
                  <a:srgbClr val="008000"/>
                </a:solidFill>
              </a:rPr>
              <a:t>, a </a:t>
            </a:r>
            <a:r>
              <a:rPr lang="it-IT" sz="1800" b="0" dirty="0" err="1" smtClean="0">
                <a:solidFill>
                  <a:srgbClr val="008000"/>
                </a:solidFill>
              </a:rPr>
              <a:t>crucial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ingredient</a:t>
            </a:r>
            <a:r>
              <a:rPr lang="it-IT" sz="1800" b="0" dirty="0" smtClean="0">
                <a:solidFill>
                  <a:srgbClr val="008000"/>
                </a:solidFill>
              </a:rPr>
              <a:t> to </a:t>
            </a:r>
            <a:r>
              <a:rPr lang="it-IT" sz="1800" b="0" dirty="0" err="1" smtClean="0">
                <a:solidFill>
                  <a:srgbClr val="008000"/>
                </a:solidFill>
              </a:rPr>
              <a:t>interpret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signals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emitted</a:t>
            </a:r>
            <a:endParaRPr lang="it-IT" sz="1800" b="0" dirty="0" smtClean="0">
              <a:solidFill>
                <a:srgbClr val="008000"/>
              </a:solidFill>
            </a:endParaRPr>
          </a:p>
          <a:p>
            <a:pPr algn="l"/>
            <a:r>
              <a:rPr lang="it-IT" sz="1800" b="0" dirty="0">
                <a:solidFill>
                  <a:srgbClr val="008000"/>
                </a:solidFill>
              </a:rPr>
              <a:t> </a:t>
            </a:r>
            <a:r>
              <a:rPr lang="it-IT" sz="1800" b="0" dirty="0" smtClean="0">
                <a:solidFill>
                  <a:srgbClr val="008000"/>
                </a:solidFill>
              </a:rPr>
              <a:t>    from </a:t>
            </a:r>
            <a:r>
              <a:rPr lang="it-IT" sz="1800" b="0" dirty="0" err="1" smtClean="0">
                <a:solidFill>
                  <a:srgbClr val="008000"/>
                </a:solidFill>
              </a:rPr>
              <a:t>neutron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stars</a:t>
            </a:r>
            <a:r>
              <a:rPr lang="it-IT" sz="1800" b="0" dirty="0" smtClean="0">
                <a:solidFill>
                  <a:srgbClr val="008000"/>
                </a:solidFill>
              </a:rPr>
              <a:t> and </a:t>
            </a:r>
            <a:r>
              <a:rPr lang="it-IT" sz="1800" b="0" dirty="0" err="1" smtClean="0">
                <a:solidFill>
                  <a:srgbClr val="008000"/>
                </a:solidFill>
              </a:rPr>
              <a:t>binary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</a:rPr>
              <a:t>mergers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  <a:r>
              <a:rPr lang="it-IT" sz="1800" b="0" dirty="0" smtClean="0">
                <a:solidFill>
                  <a:srgbClr val="008000"/>
                </a:solidFill>
                <a:sym typeface="Wingdings" panose="05000000000000000000" pitchFamily="2" charset="2"/>
              </a:rPr>
              <a:t> </a:t>
            </a:r>
            <a:r>
              <a:rPr lang="it-IT" sz="1800" b="0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detection</a:t>
            </a:r>
            <a:r>
              <a:rPr lang="it-IT" sz="1800" b="0" dirty="0" smtClean="0">
                <a:solidFill>
                  <a:srgbClr val="008000"/>
                </a:solidFill>
                <a:sym typeface="Wingdings" panose="05000000000000000000" pitchFamily="2" charset="2"/>
              </a:rPr>
              <a:t> of </a:t>
            </a:r>
            <a:r>
              <a:rPr lang="it-IT" sz="1800" b="0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gravitational</a:t>
            </a:r>
            <a:r>
              <a:rPr lang="it-IT" sz="1800" b="0" dirty="0" smtClean="0">
                <a:solidFill>
                  <a:srgbClr val="008000"/>
                </a:solidFill>
                <a:sym typeface="Wingdings" panose="05000000000000000000" pitchFamily="2" charset="2"/>
              </a:rPr>
              <a:t> </a:t>
            </a:r>
            <a:r>
              <a:rPr lang="it-IT" sz="1800" b="0" dirty="0" err="1" smtClean="0">
                <a:solidFill>
                  <a:srgbClr val="008000"/>
                </a:solidFill>
                <a:sym typeface="Wingdings" panose="05000000000000000000" pitchFamily="2" charset="2"/>
              </a:rPr>
              <a:t>waves</a:t>
            </a:r>
            <a:endParaRPr lang="it-IT" sz="1800" b="0" dirty="0" smtClean="0">
              <a:solidFill>
                <a:srgbClr val="008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92394" y="6443246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 smtClean="0">
                <a:solidFill>
                  <a:schemeClr val="accent6"/>
                </a:solidFill>
              </a:rPr>
              <a:t>+ </a:t>
            </a:r>
            <a:r>
              <a:rPr lang="it-IT" sz="1800" b="0" i="1" dirty="0" err="1" smtClean="0">
                <a:solidFill>
                  <a:schemeClr val="accent6"/>
                </a:solidFill>
              </a:rPr>
              <a:t>medical</a:t>
            </a:r>
            <a:r>
              <a:rPr lang="it-IT" sz="1800" b="0" i="1" dirty="0" smtClean="0">
                <a:solidFill>
                  <a:schemeClr val="accent6"/>
                </a:solidFill>
              </a:rPr>
              <a:t> </a:t>
            </a:r>
            <a:r>
              <a:rPr lang="it-IT" sz="1800" b="0" i="1" dirty="0" err="1" smtClean="0">
                <a:solidFill>
                  <a:schemeClr val="accent6"/>
                </a:solidFill>
              </a:rPr>
              <a:t>applications</a:t>
            </a:r>
            <a:r>
              <a:rPr lang="it-IT" sz="1800" b="0" i="1" dirty="0" smtClean="0">
                <a:solidFill>
                  <a:schemeClr val="accent6"/>
                </a:solidFill>
              </a:rPr>
              <a:t>…</a:t>
            </a:r>
            <a:endParaRPr lang="it-IT" sz="1800" b="0" i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5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95400" y="162580"/>
            <a:ext cx="5690982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err="1" smtClean="0"/>
              <a:t>Current</a:t>
            </a:r>
            <a:r>
              <a:rPr lang="it-IT" sz="2800" b="0" dirty="0" smtClean="0"/>
              <a:t> </a:t>
            </a:r>
            <a:r>
              <a:rPr lang="it-IT" sz="2800" b="0" dirty="0" err="1" smtClean="0"/>
              <a:t>important</a:t>
            </a:r>
            <a:r>
              <a:rPr lang="it-IT" sz="2800" b="0" dirty="0" smtClean="0"/>
              <a:t> science </a:t>
            </a:r>
            <a:r>
              <a:rPr lang="it-IT" sz="2800" b="0" dirty="0" err="1" smtClean="0"/>
              <a:t>motivations</a:t>
            </a:r>
            <a:endParaRPr lang="it-IT" sz="2800" b="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17" y="762000"/>
            <a:ext cx="2979683" cy="2600325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76200" y="3657600"/>
            <a:ext cx="8458200" cy="3124200"/>
            <a:chOff x="0" y="3461063"/>
            <a:chExt cx="9144000" cy="3396937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61063"/>
              <a:ext cx="9144000" cy="3396937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 bwMode="auto">
            <a:xfrm>
              <a:off x="0" y="6217025"/>
              <a:ext cx="1143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5097190" y="6409765"/>
            <a:ext cx="86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/>
              <a:t>(Japan)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200" y="1103055"/>
            <a:ext cx="57790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rgbClr val="C00000"/>
                </a:solidFill>
              </a:rPr>
              <a:t>The </a:t>
            </a:r>
            <a:r>
              <a:rPr lang="it-IT" sz="2000" dirty="0" err="1" smtClean="0">
                <a:solidFill>
                  <a:srgbClr val="C00000"/>
                </a:solidFill>
              </a:rPr>
              <a:t>availability</a:t>
            </a:r>
            <a:r>
              <a:rPr lang="it-IT" sz="2000" dirty="0" smtClean="0">
                <a:solidFill>
                  <a:srgbClr val="C00000"/>
                </a:solidFill>
              </a:rPr>
              <a:t> of </a:t>
            </a:r>
            <a:r>
              <a:rPr lang="it-IT" sz="2000" dirty="0" err="1" smtClean="0">
                <a:solidFill>
                  <a:srgbClr val="C00000"/>
                </a:solidFill>
              </a:rPr>
              <a:t>radioactive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ion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beams</a:t>
            </a:r>
            <a:r>
              <a:rPr lang="it-IT" sz="2000" dirty="0" smtClean="0">
                <a:solidFill>
                  <a:srgbClr val="C00000"/>
                </a:solidFill>
              </a:rPr>
              <a:t> (RIB)</a:t>
            </a:r>
          </a:p>
          <a:p>
            <a:pPr algn="l"/>
            <a:r>
              <a:rPr lang="it-IT" sz="2000" b="0" i="1" dirty="0" smtClean="0">
                <a:solidFill>
                  <a:schemeClr val="tx1"/>
                </a:solidFill>
              </a:rPr>
              <a:t>      </a:t>
            </a:r>
            <a:r>
              <a:rPr lang="it-IT" sz="2000" b="0" i="1" dirty="0" err="1" smtClean="0">
                <a:solidFill>
                  <a:srgbClr val="FF0066"/>
                </a:solidFill>
              </a:rPr>
              <a:t>exploring</a:t>
            </a:r>
            <a:r>
              <a:rPr lang="it-IT" sz="2000" b="0" i="1" dirty="0" smtClean="0">
                <a:solidFill>
                  <a:srgbClr val="FF0066"/>
                </a:solidFill>
              </a:rPr>
              <a:t> the </a:t>
            </a:r>
            <a:r>
              <a:rPr lang="it-IT" sz="2000" b="0" i="1" dirty="0" err="1" smtClean="0">
                <a:solidFill>
                  <a:srgbClr val="FF0066"/>
                </a:solidFill>
              </a:rPr>
              <a:t>structure</a:t>
            </a:r>
            <a:r>
              <a:rPr lang="it-IT" sz="2000" b="0" i="1" dirty="0" smtClean="0">
                <a:solidFill>
                  <a:srgbClr val="FF0066"/>
                </a:solidFill>
              </a:rPr>
              <a:t> of «</a:t>
            </a:r>
            <a:r>
              <a:rPr lang="it-IT" sz="2000" i="1" dirty="0" err="1" smtClean="0">
                <a:solidFill>
                  <a:srgbClr val="FF0066"/>
                </a:solidFill>
              </a:rPr>
              <a:t>exotic</a:t>
            </a:r>
            <a:r>
              <a:rPr lang="it-IT" sz="2000" b="0" i="1" dirty="0" smtClean="0">
                <a:solidFill>
                  <a:srgbClr val="FF0066"/>
                </a:solidFill>
              </a:rPr>
              <a:t>» </a:t>
            </a:r>
            <a:r>
              <a:rPr lang="it-IT" sz="2000" i="1" dirty="0" smtClean="0">
                <a:solidFill>
                  <a:srgbClr val="FF0066"/>
                </a:solidFill>
              </a:rPr>
              <a:t>nuclei</a:t>
            </a:r>
            <a:r>
              <a:rPr lang="it-IT" sz="2000" b="0" i="1" dirty="0" smtClean="0">
                <a:solidFill>
                  <a:srgbClr val="FF0066"/>
                </a:solidFill>
              </a:rPr>
              <a:t> </a:t>
            </a:r>
          </a:p>
          <a:p>
            <a:pPr algn="l"/>
            <a:r>
              <a:rPr lang="it-IT" sz="2000" b="0" i="1" dirty="0" smtClean="0">
                <a:solidFill>
                  <a:srgbClr val="FF0066"/>
                </a:solidFill>
              </a:rPr>
              <a:t>      </a:t>
            </a:r>
            <a:r>
              <a:rPr lang="it-IT" sz="2000" b="0" i="1" dirty="0" err="1" smtClean="0">
                <a:solidFill>
                  <a:srgbClr val="FF0066"/>
                </a:solidFill>
              </a:rPr>
              <a:t>through</a:t>
            </a:r>
            <a:r>
              <a:rPr lang="it-IT" sz="2000" b="0" i="1" dirty="0" smtClean="0">
                <a:solidFill>
                  <a:srgbClr val="FF0066"/>
                </a:solidFill>
              </a:rPr>
              <a:t> (</a:t>
            </a:r>
            <a:r>
              <a:rPr lang="it-IT" sz="2000" b="0" i="1" dirty="0" err="1" smtClean="0">
                <a:solidFill>
                  <a:srgbClr val="FF0066"/>
                </a:solidFill>
              </a:rPr>
              <a:t>low</a:t>
            </a:r>
            <a:r>
              <a:rPr lang="it-IT" sz="2000" b="0" i="1" dirty="0" smtClean="0">
                <a:solidFill>
                  <a:srgbClr val="FF0066"/>
                </a:solidFill>
              </a:rPr>
              <a:t> </a:t>
            </a:r>
            <a:r>
              <a:rPr lang="it-IT" sz="2000" b="0" i="1" dirty="0" err="1" smtClean="0">
                <a:solidFill>
                  <a:srgbClr val="FF0066"/>
                </a:solidFill>
              </a:rPr>
              <a:t>energy</a:t>
            </a:r>
            <a:r>
              <a:rPr lang="it-IT" sz="2000" b="0" i="1" dirty="0" smtClean="0">
                <a:solidFill>
                  <a:srgbClr val="FF0066"/>
                </a:solidFill>
              </a:rPr>
              <a:t>) </a:t>
            </a:r>
            <a:r>
              <a:rPr lang="it-IT" sz="2000" i="1" dirty="0" err="1" smtClean="0">
                <a:solidFill>
                  <a:srgbClr val="FF0066"/>
                </a:solidFill>
              </a:rPr>
              <a:t>nuclear</a:t>
            </a:r>
            <a:r>
              <a:rPr lang="it-IT" sz="2000" i="1" dirty="0" smtClean="0">
                <a:solidFill>
                  <a:srgbClr val="FF0066"/>
                </a:solidFill>
              </a:rPr>
              <a:t> </a:t>
            </a:r>
            <a:r>
              <a:rPr lang="it-IT" sz="2000" i="1" dirty="0" err="1" smtClean="0">
                <a:solidFill>
                  <a:srgbClr val="FF0066"/>
                </a:solidFill>
              </a:rPr>
              <a:t>reactions</a:t>
            </a:r>
            <a:endParaRPr lang="it-IT" sz="2000" i="1" dirty="0" smtClean="0">
              <a:solidFill>
                <a:srgbClr val="FF0066"/>
              </a:solidFill>
            </a:endParaRPr>
          </a:p>
          <a:p>
            <a:pPr algn="l"/>
            <a:r>
              <a:rPr lang="it-IT" sz="2000" i="1" dirty="0" smtClean="0">
                <a:solidFill>
                  <a:srgbClr val="FF00FF"/>
                </a:solidFill>
                <a:sym typeface="Wingdings" panose="05000000000000000000" pitchFamily="2" charset="2"/>
              </a:rPr>
              <a:t> </a:t>
            </a:r>
            <a:r>
              <a:rPr lang="it-IT" sz="2000" b="0" dirty="0" smtClean="0">
                <a:solidFill>
                  <a:srgbClr val="FF00FF"/>
                </a:solidFill>
              </a:rPr>
              <a:t>a </a:t>
            </a:r>
            <a:r>
              <a:rPr lang="it-IT" sz="2000" b="0" dirty="0" err="1" smtClean="0">
                <a:solidFill>
                  <a:srgbClr val="FF00FF"/>
                </a:solidFill>
              </a:rPr>
              <a:t>testbed</a:t>
            </a:r>
            <a:r>
              <a:rPr lang="it-IT" sz="2000" b="0" dirty="0" smtClean="0">
                <a:solidFill>
                  <a:srgbClr val="FF00FF"/>
                </a:solidFill>
              </a:rPr>
              <a:t> for </a:t>
            </a:r>
            <a:r>
              <a:rPr lang="it-IT" sz="2000" b="0" dirty="0" err="1" smtClean="0">
                <a:solidFill>
                  <a:srgbClr val="FF00FF"/>
                </a:solidFill>
              </a:rPr>
              <a:t>nuclear</a:t>
            </a:r>
            <a:r>
              <a:rPr lang="it-IT" sz="2000" b="0" dirty="0" smtClean="0">
                <a:solidFill>
                  <a:srgbClr val="FF00FF"/>
                </a:solidFill>
              </a:rPr>
              <a:t> </a:t>
            </a:r>
            <a:r>
              <a:rPr lang="it-IT" sz="2000" b="0" dirty="0" err="1" smtClean="0">
                <a:solidFill>
                  <a:srgbClr val="FF00FF"/>
                </a:solidFill>
              </a:rPr>
              <a:t>forces</a:t>
            </a:r>
            <a:r>
              <a:rPr lang="it-IT" sz="2000" b="0" dirty="0" smtClean="0">
                <a:solidFill>
                  <a:srgbClr val="FF00FF"/>
                </a:solidFill>
              </a:rPr>
              <a:t> and </a:t>
            </a:r>
            <a:r>
              <a:rPr lang="it-IT" sz="2000" b="0" dirty="0" err="1" smtClean="0">
                <a:solidFill>
                  <a:srgbClr val="FF00FF"/>
                </a:solidFill>
              </a:rPr>
              <a:t>their</a:t>
            </a:r>
            <a:r>
              <a:rPr lang="it-IT" sz="2000" b="0" dirty="0" smtClean="0">
                <a:solidFill>
                  <a:srgbClr val="FF00FF"/>
                </a:solidFill>
              </a:rPr>
              <a:t> </a:t>
            </a:r>
            <a:r>
              <a:rPr lang="it-IT" sz="2000" b="0" dirty="0" err="1" smtClean="0">
                <a:solidFill>
                  <a:srgbClr val="FF00FF"/>
                </a:solidFill>
              </a:rPr>
              <a:t>connections</a:t>
            </a:r>
            <a:endParaRPr lang="it-IT" sz="2000" b="0" dirty="0" smtClean="0">
              <a:solidFill>
                <a:srgbClr val="FF00FF"/>
              </a:solidFill>
            </a:endParaRPr>
          </a:p>
          <a:p>
            <a:pPr algn="l"/>
            <a:r>
              <a:rPr lang="it-IT" sz="2000" b="0" dirty="0">
                <a:solidFill>
                  <a:srgbClr val="FF00FF"/>
                </a:solidFill>
              </a:rPr>
              <a:t>t</a:t>
            </a:r>
            <a:r>
              <a:rPr lang="it-IT" sz="2000" b="0" dirty="0" smtClean="0">
                <a:solidFill>
                  <a:srgbClr val="FF00FF"/>
                </a:solidFill>
              </a:rPr>
              <a:t>o QCD </a:t>
            </a:r>
            <a:r>
              <a:rPr lang="it-IT" sz="2000" b="0" dirty="0" err="1" smtClean="0">
                <a:solidFill>
                  <a:srgbClr val="FF00FF"/>
                </a:solidFill>
              </a:rPr>
              <a:t>principles</a:t>
            </a:r>
            <a:endParaRPr lang="it-IT" sz="2000" b="0" dirty="0" smtClean="0">
              <a:solidFill>
                <a:srgbClr val="FF00FF"/>
              </a:solidFill>
            </a:endParaRPr>
          </a:p>
          <a:p>
            <a:pPr algn="l"/>
            <a:endParaRPr lang="it-IT" sz="2000" b="0" i="1" dirty="0"/>
          </a:p>
          <a:p>
            <a:pPr algn="l"/>
            <a:r>
              <a:rPr lang="it-IT" sz="2000" b="0" dirty="0" smtClean="0">
                <a:solidFill>
                  <a:srgbClr val="C00000"/>
                </a:solidFill>
              </a:rPr>
              <a:t>A world </a:t>
            </a:r>
            <a:r>
              <a:rPr lang="it-IT" sz="2000" b="0" dirty="0" err="1" smtClean="0">
                <a:solidFill>
                  <a:srgbClr val="C00000"/>
                </a:solidFill>
              </a:rPr>
              <a:t>challenge</a:t>
            </a:r>
            <a:r>
              <a:rPr lang="it-IT" sz="2000" b="0" dirty="0" smtClean="0">
                <a:solidFill>
                  <a:srgbClr val="C00000"/>
                </a:solidFill>
              </a:rPr>
              <a:t>!</a:t>
            </a:r>
          </a:p>
          <a:p>
            <a:pPr algn="l"/>
            <a:r>
              <a:rPr lang="it-IT" sz="2000" b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it-IT" sz="2000" b="0" dirty="0" smtClean="0">
                <a:solidFill>
                  <a:srgbClr val="C00000"/>
                </a:solidFill>
              </a:rPr>
              <a:t>A new </a:t>
            </a:r>
            <a:r>
              <a:rPr lang="it-IT" sz="2000" b="0" dirty="0" err="1" smtClean="0">
                <a:solidFill>
                  <a:srgbClr val="C00000"/>
                </a:solidFill>
              </a:rPr>
              <a:t>facility</a:t>
            </a:r>
            <a:r>
              <a:rPr lang="it-IT" sz="2000" b="0" dirty="0" smtClean="0">
                <a:solidFill>
                  <a:srgbClr val="C00000"/>
                </a:solidFill>
              </a:rPr>
              <a:t>, FRAISE, </a:t>
            </a:r>
            <a:r>
              <a:rPr lang="it-IT" sz="2000" b="0" dirty="0" err="1" smtClean="0">
                <a:solidFill>
                  <a:srgbClr val="C00000"/>
                </a:solidFill>
              </a:rPr>
              <a:t>will</a:t>
            </a:r>
            <a:r>
              <a:rPr lang="it-IT" sz="2000" b="0" dirty="0" smtClean="0">
                <a:solidFill>
                  <a:srgbClr val="C00000"/>
                </a:solidFill>
              </a:rPr>
              <a:t> be </a:t>
            </a:r>
            <a:r>
              <a:rPr lang="it-IT" sz="2000" b="0" dirty="0" err="1" smtClean="0">
                <a:solidFill>
                  <a:srgbClr val="C00000"/>
                </a:solidFill>
              </a:rPr>
              <a:t>operational</a:t>
            </a:r>
            <a:r>
              <a:rPr lang="it-IT" sz="2000" b="0" dirty="0" smtClean="0">
                <a:solidFill>
                  <a:srgbClr val="C00000"/>
                </a:solidFill>
              </a:rPr>
              <a:t> </a:t>
            </a:r>
            <a:r>
              <a:rPr lang="it-IT" sz="2000" b="0" dirty="0" err="1" smtClean="0">
                <a:solidFill>
                  <a:srgbClr val="C00000"/>
                </a:solidFill>
              </a:rPr>
              <a:t>at</a:t>
            </a:r>
            <a:r>
              <a:rPr lang="it-IT" sz="2000" b="0" dirty="0" smtClean="0">
                <a:solidFill>
                  <a:srgbClr val="C00000"/>
                </a:solidFill>
              </a:rPr>
              <a:t> LNS</a:t>
            </a:r>
          </a:p>
        </p:txBody>
      </p:sp>
    </p:spTree>
    <p:extLst>
      <p:ext uri="{BB962C8B-B14F-4D97-AF65-F5344CB8AC3E}">
        <p14:creationId xmlns:p14="http://schemas.microsoft.com/office/powerpoint/2010/main" val="372087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7301" y="352961"/>
            <a:ext cx="7574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t-IT" sz="2000" dirty="0" smtClean="0">
                <a:solidFill>
                  <a:srgbClr val="0070C0"/>
                </a:solidFill>
              </a:rPr>
              <a:t>The </a:t>
            </a:r>
            <a:r>
              <a:rPr lang="it-IT" sz="2000" dirty="0" err="1" smtClean="0">
                <a:solidFill>
                  <a:srgbClr val="0070C0"/>
                </a:solidFill>
              </a:rPr>
              <a:t>nuclear</a:t>
            </a:r>
            <a:r>
              <a:rPr lang="it-IT" sz="2000" dirty="0" smtClean="0">
                <a:solidFill>
                  <a:srgbClr val="0070C0"/>
                </a:solidFill>
              </a:rPr>
              <a:t> Equation of State</a:t>
            </a:r>
          </a:p>
          <a:p>
            <a:pPr algn="l"/>
            <a:r>
              <a:rPr lang="it-IT" sz="2000" b="0" i="1" dirty="0">
                <a:solidFill>
                  <a:srgbClr val="C00000"/>
                </a:solidFill>
              </a:rPr>
              <a:t> </a:t>
            </a:r>
            <a:r>
              <a:rPr lang="it-IT" sz="2000" b="0" i="1" dirty="0" smtClean="0">
                <a:solidFill>
                  <a:srgbClr val="C00000"/>
                </a:solidFill>
              </a:rPr>
              <a:t>    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exploring</a:t>
            </a:r>
            <a:r>
              <a:rPr lang="it-IT" sz="2000" b="0" i="1" dirty="0" smtClean="0">
                <a:solidFill>
                  <a:srgbClr val="800080"/>
                </a:solidFill>
              </a:rPr>
              <a:t> the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behavior</a:t>
            </a:r>
            <a:r>
              <a:rPr lang="it-IT" sz="2000" b="0" i="1" dirty="0" smtClean="0">
                <a:solidFill>
                  <a:srgbClr val="800080"/>
                </a:solidFill>
              </a:rPr>
              <a:t> of </a:t>
            </a:r>
            <a:r>
              <a:rPr lang="it-IT" sz="2000" i="1" dirty="0" err="1" smtClean="0">
                <a:solidFill>
                  <a:srgbClr val="800080"/>
                </a:solidFill>
              </a:rPr>
              <a:t>nuclear</a:t>
            </a:r>
            <a:r>
              <a:rPr lang="it-IT" sz="2000" i="1" dirty="0" smtClean="0">
                <a:solidFill>
                  <a:srgbClr val="800080"/>
                </a:solidFill>
              </a:rPr>
              <a:t> </a:t>
            </a:r>
            <a:r>
              <a:rPr lang="it-IT" sz="2000" i="1" dirty="0" err="1" smtClean="0">
                <a:solidFill>
                  <a:srgbClr val="800080"/>
                </a:solidFill>
              </a:rPr>
              <a:t>matter</a:t>
            </a:r>
            <a:r>
              <a:rPr lang="it-IT" sz="2000" i="1" dirty="0" smtClean="0">
                <a:solidFill>
                  <a:srgbClr val="800080"/>
                </a:solidFill>
              </a:rPr>
              <a:t> </a:t>
            </a:r>
            <a:r>
              <a:rPr lang="it-IT" sz="2000" b="0" i="1" dirty="0" smtClean="0">
                <a:solidFill>
                  <a:srgbClr val="800080"/>
                </a:solidFill>
              </a:rPr>
              <a:t>under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several</a:t>
            </a:r>
            <a:r>
              <a:rPr lang="it-IT" sz="2000" b="0" i="1" dirty="0" smtClean="0">
                <a:solidFill>
                  <a:srgbClr val="800080"/>
                </a:solidFill>
              </a:rPr>
              <a:t>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conditions</a:t>
            </a:r>
            <a:r>
              <a:rPr lang="it-IT" sz="2000" b="0" i="1" dirty="0" smtClean="0">
                <a:solidFill>
                  <a:srgbClr val="800080"/>
                </a:solidFill>
              </a:rPr>
              <a:t> </a:t>
            </a:r>
          </a:p>
          <a:p>
            <a:pPr algn="l"/>
            <a:r>
              <a:rPr lang="it-IT" sz="2000" b="0" i="1" dirty="0">
                <a:solidFill>
                  <a:srgbClr val="800080"/>
                </a:solidFill>
              </a:rPr>
              <a:t> </a:t>
            </a:r>
            <a:r>
              <a:rPr lang="it-IT" sz="2000" b="0" i="1" dirty="0" smtClean="0">
                <a:solidFill>
                  <a:srgbClr val="800080"/>
                </a:solidFill>
              </a:rPr>
              <a:t>     of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density</a:t>
            </a:r>
            <a:r>
              <a:rPr lang="it-IT" sz="2000" b="0" i="1" dirty="0" smtClean="0">
                <a:solidFill>
                  <a:srgbClr val="800080"/>
                </a:solidFill>
              </a:rPr>
              <a:t>, temperature and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charge</a:t>
            </a:r>
            <a:r>
              <a:rPr lang="it-IT" sz="2000" b="0" i="1" dirty="0" smtClean="0">
                <a:solidFill>
                  <a:srgbClr val="800080"/>
                </a:solidFill>
              </a:rPr>
              <a:t>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asymmetry</a:t>
            </a:r>
            <a:endParaRPr lang="it-IT" sz="2000" b="0" i="1" dirty="0" smtClean="0">
              <a:solidFill>
                <a:srgbClr val="800080"/>
              </a:solidFill>
            </a:endParaRPr>
          </a:p>
          <a:p>
            <a:pPr algn="l"/>
            <a:r>
              <a:rPr lang="it-IT" sz="2000" b="0" i="1" dirty="0">
                <a:solidFill>
                  <a:srgbClr val="C00000"/>
                </a:solidFill>
              </a:rPr>
              <a:t> </a:t>
            </a:r>
            <a:r>
              <a:rPr lang="it-IT" sz="2000" b="0" i="1" dirty="0" smtClean="0">
                <a:solidFill>
                  <a:srgbClr val="C00000"/>
                </a:solidFill>
              </a:rPr>
              <a:t>    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through</a:t>
            </a:r>
            <a:r>
              <a:rPr lang="it-IT" sz="2000" b="0" i="1" dirty="0" smtClean="0">
                <a:solidFill>
                  <a:srgbClr val="800080"/>
                </a:solidFill>
              </a:rPr>
              <a:t> dissipative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nuclear</a:t>
            </a:r>
            <a:r>
              <a:rPr lang="it-IT" sz="2000" b="0" i="1" dirty="0" smtClean="0">
                <a:solidFill>
                  <a:srgbClr val="800080"/>
                </a:solidFill>
              </a:rPr>
              <a:t> </a:t>
            </a:r>
            <a:r>
              <a:rPr lang="it-IT" sz="2000" b="0" i="1" dirty="0" err="1" smtClean="0">
                <a:solidFill>
                  <a:srgbClr val="800080"/>
                </a:solidFill>
              </a:rPr>
              <a:t>reactions</a:t>
            </a:r>
            <a:r>
              <a:rPr lang="it-IT" sz="2000" b="0" i="1" dirty="0" smtClean="0">
                <a:solidFill>
                  <a:srgbClr val="800080"/>
                </a:solidFill>
              </a:rPr>
              <a:t> </a:t>
            </a:r>
            <a:r>
              <a:rPr lang="it-IT" sz="2000" b="0" dirty="0" smtClean="0">
                <a:solidFill>
                  <a:srgbClr val="800080"/>
                </a:solidFill>
              </a:rPr>
              <a:t>(</a:t>
            </a:r>
            <a:r>
              <a:rPr lang="it-IT" sz="2000" dirty="0" err="1" smtClean="0">
                <a:solidFill>
                  <a:srgbClr val="800080"/>
                </a:solidFill>
              </a:rPr>
              <a:t>Heavy</a:t>
            </a:r>
            <a:r>
              <a:rPr lang="it-IT" sz="2000" dirty="0" smtClean="0">
                <a:solidFill>
                  <a:srgbClr val="800080"/>
                </a:solidFill>
              </a:rPr>
              <a:t> </a:t>
            </a:r>
            <a:r>
              <a:rPr lang="it-IT" sz="2000" dirty="0" err="1" smtClean="0">
                <a:solidFill>
                  <a:srgbClr val="800080"/>
                </a:solidFill>
              </a:rPr>
              <a:t>Ion</a:t>
            </a:r>
            <a:r>
              <a:rPr lang="it-IT" sz="2000" dirty="0" smtClean="0">
                <a:solidFill>
                  <a:srgbClr val="800080"/>
                </a:solidFill>
              </a:rPr>
              <a:t> </a:t>
            </a:r>
            <a:r>
              <a:rPr lang="it-IT" sz="2000" dirty="0" err="1" smtClean="0">
                <a:solidFill>
                  <a:srgbClr val="800080"/>
                </a:solidFill>
              </a:rPr>
              <a:t>Collisions</a:t>
            </a:r>
            <a:r>
              <a:rPr lang="it-IT" sz="2000" dirty="0" smtClean="0">
                <a:solidFill>
                  <a:srgbClr val="800080"/>
                </a:solidFill>
              </a:rPr>
              <a:t> - HIC</a:t>
            </a:r>
            <a:r>
              <a:rPr lang="it-IT" sz="2000" b="0" dirty="0" smtClean="0">
                <a:solidFill>
                  <a:srgbClr val="800080"/>
                </a:solidFill>
              </a:rPr>
              <a:t>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81000" y="3352800"/>
            <a:ext cx="8458200" cy="3307477"/>
            <a:chOff x="533407" y="578723"/>
            <a:chExt cx="8458200" cy="3307477"/>
          </a:xfrm>
        </p:grpSpPr>
        <p:grpSp>
          <p:nvGrpSpPr>
            <p:cNvPr id="4" name="Gruppo 3"/>
            <p:cNvGrpSpPr/>
            <p:nvPr/>
          </p:nvGrpSpPr>
          <p:grpSpPr>
            <a:xfrm>
              <a:off x="533407" y="578723"/>
              <a:ext cx="8458200" cy="3157707"/>
              <a:chOff x="-285133" y="3242733"/>
              <a:chExt cx="9581540" cy="3615267"/>
            </a:xfrm>
          </p:grpSpPr>
          <p:pic>
            <p:nvPicPr>
              <p:cNvPr id="8" name="Picture 2" descr="nica_eo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00407" y="3242733"/>
                <a:ext cx="6096000" cy="3615267"/>
              </a:xfrm>
              <a:prstGeom prst="rect">
                <a:avLst/>
              </a:prstGeom>
              <a:noFill/>
            </p:spPr>
          </p:pic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-285133" y="4376874"/>
                <a:ext cx="3408805" cy="1867583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it-IT" sz="2000" b="0" dirty="0" smtClean="0">
                    <a:solidFill>
                      <a:srgbClr val="000000"/>
                    </a:solidFill>
                    <a:latin typeface="+mj-lt"/>
                  </a:rPr>
                  <a:t>The </a:t>
                </a:r>
                <a:r>
                  <a:rPr lang="it-IT" sz="2000" dirty="0" err="1" smtClean="0">
                    <a:solidFill>
                      <a:srgbClr val="000000"/>
                    </a:solidFill>
                    <a:latin typeface="+mj-lt"/>
                  </a:rPr>
                  <a:t>Phase</a:t>
                </a:r>
                <a:r>
                  <a:rPr lang="it-IT" sz="2000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it-IT" sz="2000" dirty="0" err="1" smtClean="0">
                    <a:solidFill>
                      <a:srgbClr val="000000"/>
                    </a:solidFill>
                    <a:latin typeface="+mj-lt"/>
                  </a:rPr>
                  <a:t>Diagram</a:t>
                </a:r>
                <a:r>
                  <a:rPr lang="it-IT" sz="20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it-IT" sz="2000" b="0" dirty="0" smtClean="0">
                    <a:solidFill>
                      <a:srgbClr val="000000"/>
                    </a:solidFill>
                    <a:latin typeface="+mj-lt"/>
                  </a:rPr>
                  <a:t>of </a:t>
                </a:r>
              </a:p>
              <a:p>
                <a:pPr algn="l"/>
                <a:r>
                  <a:rPr lang="it-IT" sz="2000" b="0" dirty="0" err="1" smtClean="0">
                    <a:solidFill>
                      <a:srgbClr val="800080"/>
                    </a:solidFill>
                    <a:latin typeface="+mj-lt"/>
                  </a:rPr>
                  <a:t>Strongly</a:t>
                </a:r>
                <a:r>
                  <a:rPr lang="it-IT" sz="2000" b="0" dirty="0" smtClean="0">
                    <a:solidFill>
                      <a:srgbClr val="800080"/>
                    </a:solidFill>
                    <a:latin typeface="+mj-lt"/>
                  </a:rPr>
                  <a:t> </a:t>
                </a:r>
                <a:r>
                  <a:rPr lang="it-IT" sz="2000" b="0" dirty="0" err="1" smtClean="0">
                    <a:solidFill>
                      <a:srgbClr val="800080"/>
                    </a:solidFill>
                    <a:latin typeface="+mj-lt"/>
                  </a:rPr>
                  <a:t>Interacting</a:t>
                </a:r>
                <a:r>
                  <a:rPr lang="it-IT" sz="2000" b="0" dirty="0" smtClean="0">
                    <a:solidFill>
                      <a:srgbClr val="800080"/>
                    </a:solidFill>
                    <a:latin typeface="+mj-lt"/>
                  </a:rPr>
                  <a:t> </a:t>
                </a:r>
                <a:r>
                  <a:rPr lang="it-IT" sz="2000" b="0" dirty="0" err="1" smtClean="0">
                    <a:solidFill>
                      <a:srgbClr val="000000"/>
                    </a:solidFill>
                    <a:latin typeface="+mj-lt"/>
                  </a:rPr>
                  <a:t>Matter</a:t>
                </a:r>
                <a:endParaRPr lang="it-IT" sz="2000" b="0" dirty="0" smtClean="0">
                  <a:solidFill>
                    <a:srgbClr val="000000"/>
                  </a:solidFill>
                  <a:latin typeface="+mj-lt"/>
                </a:endParaRPr>
              </a:p>
              <a:p>
                <a:pPr algn="l"/>
                <a:r>
                  <a:rPr lang="it-IT" sz="2000" b="0" dirty="0">
                    <a:solidFill>
                      <a:srgbClr val="000000"/>
                    </a:solidFill>
                    <a:latin typeface="+mj-lt"/>
                  </a:rPr>
                  <a:t>a</a:t>
                </a:r>
                <a:r>
                  <a:rPr lang="it-IT" sz="2000" b="0" dirty="0" smtClean="0">
                    <a:solidFill>
                      <a:srgbClr val="000000"/>
                    </a:solidFill>
                    <a:latin typeface="+mj-lt"/>
                  </a:rPr>
                  <a:t>nd</a:t>
                </a:r>
              </a:p>
              <a:p>
                <a:pPr algn="l"/>
                <a:r>
                  <a:rPr lang="it-IT" sz="2000" b="0" dirty="0" err="1" smtClean="0">
                    <a:solidFill>
                      <a:srgbClr val="000000"/>
                    </a:solidFill>
                    <a:latin typeface="+mj-lt"/>
                  </a:rPr>
                  <a:t>Tentative</a:t>
                </a:r>
                <a:r>
                  <a:rPr lang="it-IT" sz="2000" b="0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it-IT" sz="2000" b="0" dirty="0" err="1" smtClean="0">
                    <a:solidFill>
                      <a:srgbClr val="000000"/>
                    </a:solidFill>
                    <a:latin typeface="+mj-lt"/>
                  </a:rPr>
                  <a:t>paths</a:t>
                </a:r>
                <a:r>
                  <a:rPr lang="it-IT" sz="2000" b="0" dirty="0" smtClean="0">
                    <a:solidFill>
                      <a:srgbClr val="000000"/>
                    </a:solidFill>
                    <a:latin typeface="+mj-lt"/>
                  </a:rPr>
                  <a:t> with </a:t>
                </a:r>
              </a:p>
              <a:p>
                <a:pPr algn="l"/>
                <a:r>
                  <a:rPr lang="it-IT" sz="2000" b="0" dirty="0" smtClean="0">
                    <a:solidFill>
                      <a:srgbClr val="7030A0"/>
                    </a:solidFill>
                    <a:latin typeface="+mj-lt"/>
                  </a:rPr>
                  <a:t>Nuclear </a:t>
                </a:r>
                <a:r>
                  <a:rPr lang="it-IT" sz="2000" b="0" dirty="0" err="1">
                    <a:solidFill>
                      <a:srgbClr val="7030A0"/>
                    </a:solidFill>
                    <a:latin typeface="+mj-lt"/>
                  </a:rPr>
                  <a:t>R</a:t>
                </a:r>
                <a:r>
                  <a:rPr lang="it-IT" sz="2000" b="0" dirty="0" err="1" smtClean="0">
                    <a:solidFill>
                      <a:srgbClr val="7030A0"/>
                    </a:solidFill>
                    <a:latin typeface="+mj-lt"/>
                  </a:rPr>
                  <a:t>eactions</a:t>
                </a:r>
                <a:r>
                  <a:rPr lang="it-IT" sz="2000" b="0" dirty="0" smtClean="0">
                    <a:solidFill>
                      <a:srgbClr val="7030A0"/>
                    </a:solidFill>
                    <a:latin typeface="+mj-lt"/>
                  </a:rPr>
                  <a:t> </a:t>
                </a:r>
                <a:endParaRPr lang="it-IT" sz="2000" b="0" dirty="0">
                  <a:solidFill>
                    <a:srgbClr val="7030A0"/>
                  </a:solidFill>
                  <a:latin typeface="+mj-lt"/>
                </a:endParaRPr>
              </a:p>
            </p:txBody>
          </p:sp>
        </p:grpSp>
        <p:sp>
          <p:nvSpPr>
            <p:cNvPr id="5" name="CasellaDiTesto 4"/>
            <p:cNvSpPr txBox="1"/>
            <p:nvPr/>
          </p:nvSpPr>
          <p:spPr>
            <a:xfrm>
              <a:off x="3352807" y="3547546"/>
              <a:ext cx="1404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400" b="0" dirty="0" err="1"/>
                <a:t>a</a:t>
              </a:r>
              <a:r>
                <a:rPr lang="it-IT" sz="1400" b="0" dirty="0" err="1" smtClean="0"/>
                <a:t>symmetry</a:t>
              </a:r>
              <a:r>
                <a:rPr lang="it-IT" sz="1400" b="0" dirty="0" smtClean="0"/>
                <a:t> </a:t>
              </a:r>
              <a:r>
                <a:rPr lang="it-IT" sz="1400" b="0" dirty="0" err="1" smtClean="0"/>
                <a:t>axis</a:t>
              </a:r>
              <a:endParaRPr lang="it-IT" sz="1400" b="0" dirty="0"/>
            </a:p>
          </p:txBody>
        </p:sp>
        <p:pic>
          <p:nvPicPr>
            <p:cNvPr id="6" name="Picture 6" descr="Atomic nucleus - Wikipedia">
              <a:extLst>
                <a:ext uri="{FF2B5EF4-FFF2-40B4-BE49-F238E27FC236}">
                  <a16:creationId xmlns:a16="http://schemas.microsoft.com/office/drawing/2014/main" xmlns="" id="{09413BEE-E8E9-CF54-88C4-925068FC5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641" y="3111253"/>
              <a:ext cx="480586" cy="480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7D5CB66-0FC8-F43D-CF14-59528A59E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95" r="21636"/>
            <a:stretch/>
          </p:blipFill>
          <p:spPr>
            <a:xfrm>
              <a:off x="6324600" y="3332676"/>
              <a:ext cx="591247" cy="553524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9812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76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88209" y="0"/>
            <a:ext cx="8403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solidFill>
                  <a:srgbClr val="0070C0"/>
                </a:solidFill>
              </a:rPr>
              <a:t>Important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links</a:t>
            </a:r>
            <a:r>
              <a:rPr lang="it-IT" sz="2000" dirty="0" smtClean="0">
                <a:solidFill>
                  <a:srgbClr val="0070C0"/>
                </a:solidFill>
              </a:rPr>
              <a:t> with </a:t>
            </a:r>
            <a:r>
              <a:rPr lang="it-IT" sz="2000" dirty="0" err="1" smtClean="0">
                <a:solidFill>
                  <a:srgbClr val="0070C0"/>
                </a:solidFill>
              </a:rPr>
              <a:t>Astrophysics</a:t>
            </a:r>
            <a:endParaRPr lang="it-IT" sz="2000" dirty="0" smtClean="0">
              <a:solidFill>
                <a:srgbClr val="0070C0"/>
              </a:solidFill>
            </a:endParaRPr>
          </a:p>
          <a:p>
            <a:pPr algn="l"/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smtClean="0">
                <a:solidFill>
                  <a:srgbClr val="0070C0"/>
                </a:solidFill>
              </a:rPr>
              <a:t>    </a:t>
            </a:r>
            <a:r>
              <a:rPr lang="en-US" sz="2000" i="1" dirty="0" smtClean="0">
                <a:solidFill>
                  <a:srgbClr val="7030A0"/>
                </a:solidFill>
              </a:rPr>
              <a:t>stars</a:t>
            </a:r>
            <a:r>
              <a:rPr lang="en-US" sz="2000" b="0" i="1" dirty="0">
                <a:solidFill>
                  <a:srgbClr val="7030A0"/>
                </a:solidFill>
              </a:rPr>
              <a:t>, both during their lifetime and at their death, offer </a:t>
            </a:r>
            <a:r>
              <a:rPr lang="en-US" sz="2000" i="1" dirty="0">
                <a:solidFill>
                  <a:srgbClr val="7030A0"/>
                </a:solidFill>
              </a:rPr>
              <a:t>unique </a:t>
            </a:r>
            <a:r>
              <a:rPr lang="en-US" sz="2000" i="1" dirty="0" smtClean="0">
                <a:solidFill>
                  <a:srgbClr val="7030A0"/>
                </a:solidFill>
              </a:rPr>
              <a:t>laboratories </a:t>
            </a:r>
          </a:p>
          <a:p>
            <a:pPr algn="l"/>
            <a:r>
              <a:rPr lang="en-US" sz="2000" b="0" i="1" dirty="0">
                <a:solidFill>
                  <a:srgbClr val="7030A0"/>
                </a:solidFill>
              </a:rPr>
              <a:t> </a:t>
            </a:r>
            <a:r>
              <a:rPr lang="en-US" sz="2000" b="0" i="1" dirty="0" smtClean="0">
                <a:solidFill>
                  <a:srgbClr val="7030A0"/>
                </a:solidFill>
              </a:rPr>
              <a:t>    to </a:t>
            </a:r>
            <a:r>
              <a:rPr lang="en-US" sz="2000" i="1" dirty="0">
                <a:solidFill>
                  <a:srgbClr val="7030A0"/>
                </a:solidFill>
              </a:rPr>
              <a:t>nuclear physics </a:t>
            </a:r>
            <a:r>
              <a:rPr lang="en-US" sz="2000" b="0" i="1" dirty="0">
                <a:solidFill>
                  <a:srgbClr val="7030A0"/>
                </a:solidFill>
              </a:rPr>
              <a:t>with conditions of temperature and density that cannot be </a:t>
            </a:r>
            <a:endParaRPr lang="en-US" sz="2000" b="0" i="1" dirty="0" smtClean="0">
              <a:solidFill>
                <a:srgbClr val="7030A0"/>
              </a:solidFill>
            </a:endParaRPr>
          </a:p>
          <a:p>
            <a:pPr algn="l"/>
            <a:r>
              <a:rPr lang="en-US" sz="2000" b="0" i="1" dirty="0">
                <a:solidFill>
                  <a:srgbClr val="7030A0"/>
                </a:solidFill>
              </a:rPr>
              <a:t> </a:t>
            </a:r>
            <a:r>
              <a:rPr lang="en-US" sz="2000" b="0" i="1" dirty="0" smtClean="0">
                <a:solidFill>
                  <a:srgbClr val="7030A0"/>
                </a:solidFill>
              </a:rPr>
              <a:t>    reproduced </a:t>
            </a:r>
            <a:r>
              <a:rPr lang="en-US" sz="2000" b="0" i="1" dirty="0">
                <a:solidFill>
                  <a:srgbClr val="7030A0"/>
                </a:solidFill>
              </a:rPr>
              <a:t>on Earth.</a:t>
            </a:r>
            <a:endParaRPr lang="it-IT" sz="2000" b="0" i="1" dirty="0" smtClean="0">
              <a:solidFill>
                <a:srgbClr val="7030A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9444" r="17592" b="15675"/>
          <a:stretch/>
        </p:blipFill>
        <p:spPr>
          <a:xfrm>
            <a:off x="0" y="1371600"/>
            <a:ext cx="5181600" cy="2971800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4800600" y="3810000"/>
            <a:ext cx="3962400" cy="2971800"/>
            <a:chOff x="174025" y="1588138"/>
            <a:chExt cx="4696217" cy="3535437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25" y="1695775"/>
              <a:ext cx="4696217" cy="2951194"/>
            </a:xfrm>
            <a:prstGeom prst="rect">
              <a:avLst/>
            </a:prstGeom>
          </p:spPr>
        </p:pic>
        <p:sp>
          <p:nvSpPr>
            <p:cNvPr id="7" name="Right Arrow 27"/>
            <p:cNvSpPr/>
            <p:nvPr/>
          </p:nvSpPr>
          <p:spPr>
            <a:xfrm>
              <a:off x="1481455" y="1588891"/>
              <a:ext cx="2370823" cy="14285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25" b="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33"/>
            <p:cNvSpPr txBox="1"/>
            <p:nvPr/>
          </p:nvSpPr>
          <p:spPr>
            <a:xfrm>
              <a:off x="1242839" y="4615744"/>
              <a:ext cx="157716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70AD47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Nuclei properties</a:t>
              </a:r>
            </a:p>
          </p:txBody>
        </p:sp>
        <p:sp>
          <p:nvSpPr>
            <p:cNvPr id="9" name="TextBox 34"/>
            <p:cNvSpPr txBox="1"/>
            <p:nvPr/>
          </p:nvSpPr>
          <p:spPr>
            <a:xfrm>
              <a:off x="3496510" y="2749187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Astronomy 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observations</a:t>
              </a:r>
            </a:p>
          </p:txBody>
        </p:sp>
        <p:sp>
          <p:nvSpPr>
            <p:cNvPr id="10" name="Right Arrow 37"/>
            <p:cNvSpPr/>
            <p:nvPr/>
          </p:nvSpPr>
          <p:spPr>
            <a:xfrm flipH="1">
              <a:off x="1001726" y="1588138"/>
              <a:ext cx="2044893" cy="14260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25" b="0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44"/>
            <p:cNvSpPr txBox="1"/>
            <p:nvPr/>
          </p:nvSpPr>
          <p:spPr>
            <a:xfrm>
              <a:off x="685725" y="445832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Crust</a:t>
              </a:r>
              <a:endParaRPr lang="en-US" sz="146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ight Arrow 45"/>
            <p:cNvSpPr/>
            <p:nvPr/>
          </p:nvSpPr>
          <p:spPr>
            <a:xfrm flipH="1">
              <a:off x="749954" y="4366803"/>
              <a:ext cx="558828" cy="135254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25" b="0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47">
              <a:extLst>
                <a:ext uri="{FF2B5EF4-FFF2-40B4-BE49-F238E27FC236}">
                  <a16:creationId xmlns="" xmlns:a16="http://schemas.microsoft.com/office/drawing/2014/main" id="{A1239896-1D99-C3C6-B6EA-C4E36723F792}"/>
                </a:ext>
              </a:extLst>
            </p:cNvPr>
            <p:cNvSpPr txBox="1"/>
            <p:nvPr/>
          </p:nvSpPr>
          <p:spPr>
            <a:xfrm>
              <a:off x="1018660" y="1672621"/>
              <a:ext cx="19842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Heavy ion collisions </a:t>
              </a:r>
            </a:p>
          </p:txBody>
        </p:sp>
        <p:sp>
          <p:nvSpPr>
            <p:cNvPr id="14" name="Right Arrow 17"/>
            <p:cNvSpPr/>
            <p:nvPr/>
          </p:nvSpPr>
          <p:spPr>
            <a:xfrm flipH="1">
              <a:off x="1400991" y="4562231"/>
              <a:ext cx="675421" cy="107891"/>
            </a:xfrm>
            <a:prstGeom prst="rightArrow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25" b="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22"/>
            <p:cNvSpPr txBox="1"/>
            <p:nvPr/>
          </p:nvSpPr>
          <p:spPr>
            <a:xfrm>
              <a:off x="861394" y="2147692"/>
              <a:ext cx="1660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Pure Neutron Matter</a:t>
              </a: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1922661" y="3524213"/>
              <a:ext cx="1321968" cy="549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Nuclear experiments</a:t>
              </a: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5257800" y="2156936"/>
            <a:ext cx="3837910" cy="73866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1400" b="0" dirty="0" err="1" smtClean="0"/>
              <a:t>Schematic</a:t>
            </a:r>
            <a:r>
              <a:rPr lang="it-IT" sz="1400" b="0" dirty="0" smtClean="0"/>
              <a:t> </a:t>
            </a:r>
            <a:r>
              <a:rPr lang="it-IT" sz="1400" b="0" dirty="0" err="1" smtClean="0"/>
              <a:t>depiction</a:t>
            </a:r>
            <a:r>
              <a:rPr lang="it-IT" sz="1400" b="0" dirty="0" smtClean="0"/>
              <a:t> of the </a:t>
            </a:r>
            <a:r>
              <a:rPr lang="it-IT" sz="1400" b="0" dirty="0" err="1" smtClean="0"/>
              <a:t>ranges</a:t>
            </a:r>
            <a:r>
              <a:rPr lang="it-IT" sz="1400" b="0" dirty="0" smtClean="0"/>
              <a:t> </a:t>
            </a:r>
          </a:p>
          <a:p>
            <a:pPr algn="l"/>
            <a:r>
              <a:rPr lang="it-IT" sz="1400" b="0" dirty="0" smtClean="0"/>
              <a:t>of </a:t>
            </a:r>
            <a:r>
              <a:rPr lang="it-IT" sz="1400" b="0" dirty="0" err="1" smtClean="0"/>
              <a:t>density</a:t>
            </a:r>
            <a:r>
              <a:rPr lang="it-IT" sz="1400" b="0" dirty="0" smtClean="0"/>
              <a:t> and temperature </a:t>
            </a:r>
            <a:r>
              <a:rPr lang="it-IT" sz="1400" b="0" dirty="0" err="1" smtClean="0"/>
              <a:t>probed</a:t>
            </a:r>
            <a:r>
              <a:rPr lang="it-IT" sz="1400" b="0" dirty="0" smtClean="0"/>
              <a:t> in </a:t>
            </a:r>
            <a:r>
              <a:rPr lang="it-IT" sz="1400" b="0" dirty="0" err="1" smtClean="0"/>
              <a:t>experiments</a:t>
            </a:r>
            <a:r>
              <a:rPr lang="it-IT" sz="1400" b="0" dirty="0" smtClean="0"/>
              <a:t> </a:t>
            </a:r>
          </a:p>
          <a:p>
            <a:pPr algn="l"/>
            <a:r>
              <a:rPr lang="it-IT" sz="1400" b="0" dirty="0" smtClean="0"/>
              <a:t>and </a:t>
            </a:r>
            <a:r>
              <a:rPr lang="it-IT" sz="1400" b="0" dirty="0" err="1" smtClean="0"/>
              <a:t>astronomical</a:t>
            </a:r>
            <a:r>
              <a:rPr lang="it-IT" sz="1400" b="0" dirty="0" smtClean="0"/>
              <a:t> </a:t>
            </a:r>
            <a:r>
              <a:rPr lang="it-IT" sz="1400" b="0" dirty="0" err="1" smtClean="0"/>
              <a:t>observations</a:t>
            </a:r>
            <a:r>
              <a:rPr lang="it-IT" sz="1400" b="0" dirty="0" smtClean="0"/>
              <a:t> sensitive to the </a:t>
            </a:r>
            <a:r>
              <a:rPr lang="it-IT" sz="1400" b="0" dirty="0" err="1" smtClean="0"/>
              <a:t>EoS</a:t>
            </a:r>
            <a:endParaRPr lang="it-IT" sz="1400" b="0" dirty="0" smtClean="0"/>
          </a:p>
        </p:txBody>
      </p:sp>
      <p:sp>
        <p:nvSpPr>
          <p:cNvPr id="18" name="CasellaDiTesto 17"/>
          <p:cNvSpPr txBox="1"/>
          <p:nvPr/>
        </p:nvSpPr>
        <p:spPr>
          <a:xfrm>
            <a:off x="870745" y="4724400"/>
            <a:ext cx="3167855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1400" b="0" dirty="0" smtClean="0"/>
              <a:t>The </a:t>
            </a:r>
            <a:r>
              <a:rPr lang="it-IT" sz="1400" b="0" dirty="0" err="1" smtClean="0"/>
              <a:t>neutron</a:t>
            </a:r>
            <a:r>
              <a:rPr lang="it-IT" sz="1400" b="0" dirty="0" smtClean="0"/>
              <a:t> </a:t>
            </a:r>
            <a:r>
              <a:rPr lang="it-IT" sz="1400" b="0" dirty="0" err="1" smtClean="0"/>
              <a:t>matter</a:t>
            </a:r>
            <a:r>
              <a:rPr lang="it-IT" sz="1400" b="0" dirty="0" smtClean="0"/>
              <a:t> Equation of State </a:t>
            </a:r>
          </a:p>
          <a:p>
            <a:pPr algn="l"/>
            <a:r>
              <a:rPr lang="it-IT" sz="1400" b="0" dirty="0" smtClean="0"/>
              <a:t>from </a:t>
            </a:r>
            <a:r>
              <a:rPr lang="it-IT" sz="1400" b="0" dirty="0" err="1" smtClean="0"/>
              <a:t>combined</a:t>
            </a:r>
            <a:r>
              <a:rPr lang="it-IT" sz="1400" b="0" dirty="0" smtClean="0"/>
              <a:t> </a:t>
            </a:r>
            <a:r>
              <a:rPr lang="it-IT" sz="1400" b="0" dirty="0" err="1" smtClean="0"/>
              <a:t>experiments</a:t>
            </a:r>
            <a:r>
              <a:rPr lang="it-IT" sz="1400" b="0" dirty="0" smtClean="0"/>
              <a:t>/</a:t>
            </a:r>
            <a:r>
              <a:rPr lang="it-IT" sz="1400" b="0" dirty="0" err="1" smtClean="0"/>
              <a:t>observations</a:t>
            </a:r>
            <a:endParaRPr lang="it-IT" sz="1400" b="0" dirty="0" smtClean="0"/>
          </a:p>
        </p:txBody>
      </p:sp>
      <p:sp>
        <p:nvSpPr>
          <p:cNvPr id="19" name="Freccia a destra 18"/>
          <p:cNvSpPr/>
          <p:nvPr/>
        </p:nvSpPr>
        <p:spPr bwMode="auto">
          <a:xfrm>
            <a:off x="4173070" y="4900588"/>
            <a:ext cx="413790" cy="159987"/>
          </a:xfrm>
          <a:prstGeom prst="right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rot="10800000">
            <a:off x="5018453" y="2483706"/>
            <a:ext cx="261757" cy="156398"/>
          </a:xfrm>
          <a:prstGeom prst="right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2097" y="6044625"/>
            <a:ext cx="4939173" cy="584775"/>
          </a:xfrm>
          <a:prstGeom prst="rect">
            <a:avLst/>
          </a:prstGeom>
          <a:solidFill>
            <a:srgbClr val="FFE0A3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b="0" dirty="0" err="1" smtClean="0">
                <a:solidFill>
                  <a:srgbClr val="0070C0"/>
                </a:solidFill>
              </a:rPr>
              <a:t>Moreover</a:t>
            </a:r>
            <a:r>
              <a:rPr lang="it-IT" b="0" dirty="0" smtClean="0">
                <a:solidFill>
                  <a:srgbClr val="0070C0"/>
                </a:solidFill>
              </a:rPr>
              <a:t>, </a:t>
            </a:r>
            <a:r>
              <a:rPr lang="it-IT" b="0" dirty="0" err="1" smtClean="0">
                <a:solidFill>
                  <a:srgbClr val="0070C0"/>
                </a:solidFill>
              </a:rPr>
              <a:t>nuclear</a:t>
            </a:r>
            <a:r>
              <a:rPr lang="it-IT" b="0" dirty="0" smtClean="0">
                <a:solidFill>
                  <a:srgbClr val="0070C0"/>
                </a:solidFill>
              </a:rPr>
              <a:t> </a:t>
            </a:r>
            <a:r>
              <a:rPr lang="it-IT" b="0" dirty="0" err="1" smtClean="0">
                <a:solidFill>
                  <a:srgbClr val="0070C0"/>
                </a:solidFill>
              </a:rPr>
              <a:t>reactions</a:t>
            </a:r>
            <a:r>
              <a:rPr lang="it-IT" b="0" dirty="0" smtClean="0">
                <a:solidFill>
                  <a:srgbClr val="0070C0"/>
                </a:solidFill>
              </a:rPr>
              <a:t> are </a:t>
            </a:r>
            <a:r>
              <a:rPr lang="it-IT" b="0" dirty="0" err="1" smtClean="0">
                <a:solidFill>
                  <a:srgbClr val="0070C0"/>
                </a:solidFill>
              </a:rPr>
              <a:t>important</a:t>
            </a:r>
            <a:r>
              <a:rPr lang="it-IT" b="0" dirty="0" smtClean="0">
                <a:solidFill>
                  <a:srgbClr val="0070C0"/>
                </a:solidFill>
              </a:rPr>
              <a:t> to </a:t>
            </a:r>
            <a:r>
              <a:rPr lang="it-IT" b="0" dirty="0" err="1" smtClean="0">
                <a:solidFill>
                  <a:srgbClr val="0070C0"/>
                </a:solidFill>
              </a:rPr>
              <a:t>understand</a:t>
            </a:r>
            <a:r>
              <a:rPr lang="it-IT" b="0" dirty="0" smtClean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it-IT" b="0" dirty="0" smtClean="0">
                <a:solidFill>
                  <a:srgbClr val="0070C0"/>
                </a:solidFill>
              </a:rPr>
              <a:t>the (</a:t>
            </a:r>
            <a:r>
              <a:rPr lang="it-IT" b="0" dirty="0" err="1" smtClean="0">
                <a:solidFill>
                  <a:srgbClr val="0070C0"/>
                </a:solidFill>
              </a:rPr>
              <a:t>primordial</a:t>
            </a:r>
            <a:r>
              <a:rPr lang="it-IT" b="0" dirty="0" smtClean="0">
                <a:solidFill>
                  <a:srgbClr val="0070C0"/>
                </a:solidFill>
              </a:rPr>
              <a:t>) </a:t>
            </a:r>
            <a:r>
              <a:rPr lang="it-IT" b="0" dirty="0" err="1" smtClean="0">
                <a:solidFill>
                  <a:srgbClr val="0070C0"/>
                </a:solidFill>
              </a:rPr>
              <a:t>synthesis</a:t>
            </a:r>
            <a:r>
              <a:rPr lang="it-IT" b="0" dirty="0" smtClean="0">
                <a:solidFill>
                  <a:srgbClr val="0070C0"/>
                </a:solidFill>
              </a:rPr>
              <a:t> of </a:t>
            </a:r>
            <a:r>
              <a:rPr lang="it-IT" b="0" dirty="0" err="1" smtClean="0">
                <a:solidFill>
                  <a:srgbClr val="0070C0"/>
                </a:solidFill>
              </a:rPr>
              <a:t>elements</a:t>
            </a:r>
            <a:r>
              <a:rPr lang="it-IT" b="0" dirty="0" smtClean="0">
                <a:solidFill>
                  <a:srgbClr val="0070C0"/>
                </a:solidFill>
              </a:rPr>
              <a:t> and the life of </a:t>
            </a:r>
            <a:r>
              <a:rPr lang="it-IT" b="0" dirty="0" err="1" smtClean="0">
                <a:solidFill>
                  <a:srgbClr val="0070C0"/>
                </a:solidFill>
              </a:rPr>
              <a:t>stars</a:t>
            </a:r>
            <a:endParaRPr lang="it-IT" b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5976" y="152400"/>
            <a:ext cx="8905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+mj-lt"/>
              </a:rPr>
              <a:t>Reazion</a:t>
            </a:r>
            <a:r>
              <a:rPr lang="it-IT" sz="2400" dirty="0" smtClean="0">
                <a:latin typeface="+mj-lt"/>
              </a:rPr>
              <a:t>i nucleari:</a:t>
            </a:r>
            <a:r>
              <a:rPr lang="it-IT" sz="2400" b="1" dirty="0" smtClean="0">
                <a:latin typeface="+mj-lt"/>
              </a:rPr>
              <a:t/>
            </a:r>
            <a:br>
              <a:rPr lang="it-IT" sz="2400" b="1" dirty="0" smtClean="0">
                <a:latin typeface="+mj-lt"/>
              </a:rPr>
            </a:br>
            <a:r>
              <a:rPr lang="it-IT" sz="2400" b="1" i="1" dirty="0" smtClean="0">
                <a:latin typeface="+mj-lt"/>
              </a:rPr>
              <a:t>Il </a:t>
            </a:r>
            <a:r>
              <a:rPr lang="it-IT" sz="2400" b="1" i="1" dirty="0" smtClean="0">
                <a:latin typeface="+mj-lt"/>
              </a:rPr>
              <a:t>problema della dinamica di un </a:t>
            </a:r>
            <a:r>
              <a:rPr lang="it-IT" sz="2400" b="1" i="1" dirty="0" smtClean="0">
                <a:latin typeface="+mj-lt"/>
              </a:rPr>
              <a:t>sistema </a:t>
            </a:r>
            <a:r>
              <a:rPr lang="it-IT" sz="2400" b="1" i="1" dirty="0" smtClean="0">
                <a:latin typeface="+mj-lt"/>
              </a:rPr>
              <a:t>quantistico a molti corpi …</a:t>
            </a:r>
            <a:endParaRPr lang="it-IT" sz="2400" b="1" i="1" dirty="0">
              <a:latin typeface="+mj-lt"/>
            </a:endParaRPr>
          </a:p>
        </p:txBody>
      </p:sp>
      <p:graphicFrame>
        <p:nvGraphicFramePr>
          <p:cNvPr id="9748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072777"/>
              </p:ext>
            </p:extLst>
          </p:nvPr>
        </p:nvGraphicFramePr>
        <p:xfrm>
          <a:off x="599455" y="1219200"/>
          <a:ext cx="28924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zione" r:id="rId3" imgW="1155600" imgH="393480" progId="Equation.3">
                  <p:embed/>
                </p:oleObj>
              </mc:Choice>
              <mc:Fallback>
                <p:oleObj name="Equazione" r:id="rId3" imgW="1155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55" y="1219200"/>
                        <a:ext cx="2892425" cy="984250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8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84749"/>
              </p:ext>
            </p:extLst>
          </p:nvPr>
        </p:nvGraphicFramePr>
        <p:xfrm>
          <a:off x="254000" y="3352800"/>
          <a:ext cx="37512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zione" r:id="rId5" imgW="1498320" imgH="393480" progId="Equation.3">
                  <p:embed/>
                </p:oleObj>
              </mc:Choice>
              <mc:Fallback>
                <p:oleObj name="Equazione" r:id="rId5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352800"/>
                        <a:ext cx="3751263" cy="984250"/>
                      </a:xfrm>
                      <a:prstGeom prst="rect">
                        <a:avLst/>
                      </a:prstGeom>
                      <a:solidFill>
                        <a:srgbClr val="FFCC99">
                          <a:alpha val="58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181274"/>
              </p:ext>
            </p:extLst>
          </p:nvPr>
        </p:nvGraphicFramePr>
        <p:xfrm>
          <a:off x="4377556" y="1473200"/>
          <a:ext cx="698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zione" r:id="rId7" imgW="279360" imgH="203040" progId="Equation.3">
                  <p:embed/>
                </p:oleObj>
              </mc:Choice>
              <mc:Fallback>
                <p:oleObj name="Equazione" r:id="rId7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556" y="1473200"/>
                        <a:ext cx="698500" cy="508000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8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711461"/>
              </p:ext>
            </p:extLst>
          </p:nvPr>
        </p:nvGraphicFramePr>
        <p:xfrm>
          <a:off x="4481314" y="3530600"/>
          <a:ext cx="666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zione" r:id="rId9" imgW="266400" imgH="203040" progId="Equation.3">
                  <p:embed/>
                </p:oleObj>
              </mc:Choice>
              <mc:Fallback>
                <p:oleObj name="Equazione" r:id="rId9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314" y="3530600"/>
                        <a:ext cx="666750" cy="508000"/>
                      </a:xfrm>
                      <a:prstGeom prst="rect">
                        <a:avLst/>
                      </a:prstGeom>
                      <a:solidFill>
                        <a:srgbClr val="FFCC99">
                          <a:alpha val="58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508104" y="1492103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latin typeface="+mj-lt"/>
              </a:rPr>
              <a:t>stato a molti corpi</a:t>
            </a:r>
            <a:endParaRPr lang="it-IT" sz="2400" b="0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62600" y="3567791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latin typeface="+mj-lt"/>
              </a:rPr>
              <a:t>determinante di </a:t>
            </a:r>
            <a:r>
              <a:rPr lang="it-IT" sz="2400" b="0" dirty="0" err="1" smtClean="0">
                <a:latin typeface="+mj-lt"/>
              </a:rPr>
              <a:t>Slater</a:t>
            </a:r>
            <a:endParaRPr lang="it-IT" sz="2400" b="0" dirty="0">
              <a:latin typeface="+mj-lt"/>
            </a:endParaRPr>
          </a:p>
        </p:txBody>
      </p:sp>
      <p:graphicFrame>
        <p:nvGraphicFramePr>
          <p:cNvPr id="9748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47457"/>
              </p:ext>
            </p:extLst>
          </p:nvPr>
        </p:nvGraphicFramePr>
        <p:xfrm>
          <a:off x="4495800" y="4495800"/>
          <a:ext cx="225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zione" r:id="rId11" imgW="901440" imgH="304560" progId="Equation.3">
                  <p:embed/>
                </p:oleObj>
              </mc:Choice>
              <mc:Fallback>
                <p:oleObj name="Equazione" r:id="rId11" imgW="901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95800"/>
                        <a:ext cx="2257425" cy="762000"/>
                      </a:xfrm>
                      <a:prstGeom prst="rect">
                        <a:avLst/>
                      </a:prstGeom>
                      <a:solidFill>
                        <a:srgbClr val="FFCC99">
                          <a:alpha val="58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496180"/>
              </p:ext>
            </p:extLst>
          </p:nvPr>
        </p:nvGraphicFramePr>
        <p:xfrm>
          <a:off x="4427984" y="2349500"/>
          <a:ext cx="18748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zione" r:id="rId13" imgW="749160" imgH="279360" progId="Equation.3">
                  <p:embed/>
                </p:oleObj>
              </mc:Choice>
              <mc:Fallback>
                <p:oleObj name="Equazione" r:id="rId13" imgW="74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349500"/>
                        <a:ext cx="1874838" cy="698500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8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5" name="Object 2"/>
          <p:cNvGraphicFramePr>
            <a:graphicFrameLocks noChangeAspect="1"/>
          </p:cNvGraphicFramePr>
          <p:nvPr/>
        </p:nvGraphicFramePr>
        <p:xfrm>
          <a:off x="2926631" y="5773738"/>
          <a:ext cx="315753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zione" r:id="rId15" imgW="1282680" imgH="393480" progId="Equation.3">
                  <p:embed/>
                </p:oleObj>
              </mc:Choice>
              <mc:Fallback>
                <p:oleObj name="Equazione" r:id="rId15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631" y="5773738"/>
                        <a:ext cx="3157537" cy="9683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99544"/>
              </p:ext>
            </p:extLst>
          </p:nvPr>
        </p:nvGraphicFramePr>
        <p:xfrm>
          <a:off x="6781800" y="5867400"/>
          <a:ext cx="1939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zione" r:id="rId17" imgW="774360" imgH="304560" progId="Equation.3">
                  <p:embed/>
                </p:oleObj>
              </mc:Choice>
              <mc:Fallback>
                <p:oleObj name="Equazione" r:id="rId17" imgW="7743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867400"/>
                        <a:ext cx="1939925" cy="762000"/>
                      </a:xfrm>
                      <a:prstGeom prst="rect">
                        <a:avLst/>
                      </a:prstGeom>
                      <a:solidFill>
                        <a:srgbClr val="99FF99">
                          <a:alpha val="58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in giù 12"/>
          <p:cNvSpPr/>
          <p:nvPr/>
        </p:nvSpPr>
        <p:spPr>
          <a:xfrm>
            <a:off x="2051720" y="2357884"/>
            <a:ext cx="216024" cy="84251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07504" y="5177135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latin typeface="+mj-lt"/>
              </a:rPr>
              <a:t>Densità ad un corpo  ~  </a:t>
            </a:r>
            <a:r>
              <a:rPr lang="el-GR" sz="2400" b="0" dirty="0" smtClean="0">
                <a:latin typeface="+mj-lt"/>
              </a:rPr>
              <a:t>ρ</a:t>
            </a:r>
            <a:r>
              <a:rPr lang="it-IT" sz="2400" b="0" dirty="0" smtClean="0">
                <a:latin typeface="+mj-lt"/>
              </a:rPr>
              <a:t>(r,t)</a:t>
            </a:r>
            <a:endParaRPr lang="it-IT" sz="2400" b="0" dirty="0">
              <a:latin typeface="+mj-lt"/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2042576" y="4572000"/>
            <a:ext cx="216024" cy="4824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ngolare in su 16"/>
          <p:cNvSpPr/>
          <p:nvPr/>
        </p:nvSpPr>
        <p:spPr>
          <a:xfrm rot="16200000" flipH="1" flipV="1">
            <a:off x="1424967" y="5590463"/>
            <a:ext cx="603212" cy="93388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7584676" y="5193268"/>
            <a:ext cx="1354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008000"/>
                </a:solidFill>
              </a:rPr>
              <a:t>c</a:t>
            </a:r>
            <a:r>
              <a:rPr lang="it-IT" b="1" i="1" dirty="0" smtClean="0">
                <a:solidFill>
                  <a:srgbClr val="008000"/>
                </a:solidFill>
              </a:rPr>
              <a:t>ampo </a:t>
            </a:r>
            <a:r>
              <a:rPr lang="it-IT" b="1" i="1" dirty="0" smtClean="0">
                <a:solidFill>
                  <a:srgbClr val="008000"/>
                </a:solidFill>
              </a:rPr>
              <a:t>medio</a:t>
            </a:r>
            <a:endParaRPr lang="it-IT" b="1" i="1" dirty="0">
              <a:solidFill>
                <a:srgbClr val="008000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8405568" y="5563098"/>
            <a:ext cx="0" cy="350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26150" y="1524000"/>
            <a:ext cx="38343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0" dirty="0" smtClean="0"/>
              <a:t>i</a:t>
            </a:r>
            <a:r>
              <a:rPr lang="az-Cyrl-AZ" sz="2000" b="0" dirty="0" smtClean="0"/>
              <a:t>ћ</a:t>
            </a:r>
            <a:endParaRPr lang="it-IT" sz="2000" b="0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274929" y="3648456"/>
            <a:ext cx="383439" cy="400110"/>
          </a:xfrm>
          <a:prstGeom prst="rect">
            <a:avLst/>
          </a:prstGeom>
          <a:solidFill>
            <a:srgbClr val="FFE0A3"/>
          </a:solidFill>
        </p:spPr>
        <p:txBody>
          <a:bodyPr wrap="none" rtlCol="0">
            <a:spAutoFit/>
          </a:bodyPr>
          <a:lstStyle/>
          <a:p>
            <a:r>
              <a:rPr lang="it-IT" sz="2000" b="0" dirty="0" smtClean="0"/>
              <a:t>i</a:t>
            </a:r>
            <a:r>
              <a:rPr lang="az-Cyrl-AZ" sz="2000" b="0" dirty="0" smtClean="0"/>
              <a:t>ћ</a:t>
            </a:r>
            <a:endParaRPr lang="it-IT" sz="2000" b="0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2941320" y="6047232"/>
            <a:ext cx="383439" cy="400110"/>
          </a:xfrm>
          <a:prstGeom prst="rect">
            <a:avLst/>
          </a:prstGeom>
          <a:solidFill>
            <a:srgbClr val="C7E6A4"/>
          </a:solidFill>
        </p:spPr>
        <p:txBody>
          <a:bodyPr wrap="none" rtlCol="0">
            <a:spAutoFit/>
          </a:bodyPr>
          <a:lstStyle/>
          <a:p>
            <a:r>
              <a:rPr lang="it-IT" sz="2000" b="0" dirty="0" smtClean="0"/>
              <a:t>i</a:t>
            </a:r>
            <a:r>
              <a:rPr lang="az-Cyrl-AZ" sz="2000" b="0" dirty="0" smtClean="0"/>
              <a:t>ћ</a:t>
            </a:r>
            <a:endParaRPr lang="it-IT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01103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964613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de-DE" sz="2400" dirty="0" err="1">
                <a:solidFill>
                  <a:schemeClr val="bg1"/>
                </a:solidFill>
              </a:rPr>
              <a:t>Direct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Reactions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0" y="6669088"/>
            <a:ext cx="8964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80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323850" y="845403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de-DE" b="0" dirty="0" err="1"/>
              <a:t>Reactions</a:t>
            </a:r>
            <a:r>
              <a:rPr lang="de-DE" b="0" dirty="0"/>
              <a:t> </a:t>
            </a:r>
            <a:r>
              <a:rPr lang="de-DE" b="0" dirty="0" err="1"/>
              <a:t>involving</a:t>
            </a:r>
            <a:r>
              <a:rPr lang="de-DE" b="0" dirty="0"/>
              <a:t> </a:t>
            </a:r>
            <a:r>
              <a:rPr lang="de-DE" b="0" dirty="0" err="1"/>
              <a:t>few</a:t>
            </a:r>
            <a:r>
              <a:rPr lang="de-DE" b="0" dirty="0"/>
              <a:t> </a:t>
            </a:r>
            <a:r>
              <a:rPr lang="de-DE" b="0" dirty="0" err="1"/>
              <a:t>or</a:t>
            </a:r>
            <a:r>
              <a:rPr lang="de-DE" b="0" dirty="0"/>
              <a:t> simple </a:t>
            </a:r>
            <a:r>
              <a:rPr lang="de-DE" b="0" dirty="0" err="1"/>
              <a:t>degrees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freedom</a:t>
            </a:r>
            <a:r>
              <a:rPr lang="de-DE" b="0" dirty="0"/>
              <a:t>, e.g. </a:t>
            </a:r>
            <a:r>
              <a:rPr lang="de-DE" b="0" dirty="0" err="1"/>
              <a:t>single</a:t>
            </a:r>
            <a:r>
              <a:rPr lang="de-DE" b="0" dirty="0"/>
              <a:t> </a:t>
            </a:r>
            <a:r>
              <a:rPr lang="de-DE" b="0" dirty="0" err="1"/>
              <a:t>particle</a:t>
            </a:r>
            <a:r>
              <a:rPr lang="de-DE" b="0" dirty="0"/>
              <a:t> </a:t>
            </a:r>
            <a:r>
              <a:rPr lang="de-DE" b="0" dirty="0" err="1"/>
              <a:t>or</a:t>
            </a:r>
            <a:r>
              <a:rPr lang="de-DE" b="0" dirty="0"/>
              <a:t> </a:t>
            </a:r>
            <a:r>
              <a:rPr lang="de-DE" b="0" dirty="0" err="1"/>
              <a:t>collective</a:t>
            </a:r>
            <a:r>
              <a:rPr lang="de-DE" b="0" dirty="0"/>
              <a:t>, e.g. </a:t>
            </a:r>
            <a:r>
              <a:rPr lang="de-DE" b="0" baseline="30000" dirty="0"/>
              <a:t>16</a:t>
            </a:r>
            <a:r>
              <a:rPr lang="de-DE" b="0" dirty="0"/>
              <a:t>O(</a:t>
            </a:r>
            <a:r>
              <a:rPr lang="de-DE" b="0" dirty="0" err="1"/>
              <a:t>d,p</a:t>
            </a:r>
            <a:r>
              <a:rPr lang="de-DE" b="0" dirty="0"/>
              <a:t>)</a:t>
            </a:r>
            <a:r>
              <a:rPr lang="de-DE" b="0" baseline="30000" dirty="0"/>
              <a:t>17</a:t>
            </a:r>
            <a:r>
              <a:rPr lang="de-DE" b="0" dirty="0"/>
              <a:t>O, </a:t>
            </a:r>
            <a:r>
              <a:rPr lang="de-DE" b="0" dirty="0" err="1"/>
              <a:t>usually</a:t>
            </a:r>
            <a:r>
              <a:rPr lang="de-DE" b="0" dirty="0"/>
              <a:t> </a:t>
            </a:r>
            <a:r>
              <a:rPr lang="de-DE" b="0" dirty="0" err="1"/>
              <a:t>using</a:t>
            </a:r>
            <a:r>
              <a:rPr lang="de-DE" b="0" dirty="0"/>
              <a:t> </a:t>
            </a:r>
            <a:r>
              <a:rPr lang="de-DE" b="0" dirty="0" err="1"/>
              <a:t>light</a:t>
            </a:r>
            <a:r>
              <a:rPr lang="de-DE" b="0" dirty="0"/>
              <a:t> </a:t>
            </a:r>
            <a:r>
              <a:rPr lang="de-DE" b="0" dirty="0" err="1"/>
              <a:t>probes</a:t>
            </a:r>
            <a:r>
              <a:rPr lang="de-DE" b="0" dirty="0"/>
              <a:t>. </a:t>
            </a:r>
            <a:r>
              <a:rPr lang="de-DE" b="0" dirty="0" err="1"/>
              <a:t>Treated</a:t>
            </a:r>
            <a:r>
              <a:rPr lang="de-DE" b="0" dirty="0"/>
              <a:t> </a:t>
            </a:r>
            <a:r>
              <a:rPr lang="de-DE" b="0" dirty="0" err="1"/>
              <a:t>quantum-mechanically</a:t>
            </a:r>
            <a:r>
              <a:rPr lang="de-DE" b="0" dirty="0"/>
              <a:t> </a:t>
            </a:r>
            <a:r>
              <a:rPr lang="de-DE" b="0" dirty="0" err="1"/>
              <a:t>with</a:t>
            </a:r>
            <a:r>
              <a:rPr lang="de-DE" b="0" dirty="0"/>
              <a:t> </a:t>
            </a:r>
            <a:r>
              <a:rPr lang="de-DE" b="0" dirty="0" err="1"/>
              <a:t>scattering</a:t>
            </a:r>
            <a:r>
              <a:rPr lang="de-DE" b="0" dirty="0"/>
              <a:t> </a:t>
            </a:r>
            <a:r>
              <a:rPr lang="de-DE" b="0" dirty="0" err="1"/>
              <a:t>theory</a:t>
            </a:r>
            <a:r>
              <a:rPr lang="de-DE" b="0" dirty="0"/>
              <a:t>, </a:t>
            </a:r>
            <a:r>
              <a:rPr lang="de-DE" b="0" dirty="0" smtClean="0"/>
              <a:t>e.g</a:t>
            </a:r>
            <a:r>
              <a:rPr lang="de-DE" b="0" dirty="0"/>
              <a:t>. </a:t>
            </a:r>
            <a:r>
              <a:rPr lang="de-DE" b="0" dirty="0" err="1"/>
              <a:t>optical</a:t>
            </a:r>
            <a:r>
              <a:rPr lang="de-DE" b="0" dirty="0"/>
              <a:t> </a:t>
            </a:r>
            <a:r>
              <a:rPr lang="de-DE" b="0" dirty="0" err="1" smtClean="0"/>
              <a:t>model</a:t>
            </a:r>
            <a:r>
              <a:rPr lang="de-DE" b="0" dirty="0"/>
              <a:t>.</a:t>
            </a:r>
            <a:endParaRPr lang="de-DE" b="0" dirty="0"/>
          </a:p>
        </p:txBody>
      </p:sp>
      <p:grpSp>
        <p:nvGrpSpPr>
          <p:cNvPr id="4" name="Gruppo 3"/>
          <p:cNvGrpSpPr/>
          <p:nvPr/>
        </p:nvGrpSpPr>
        <p:grpSpPr>
          <a:xfrm>
            <a:off x="685800" y="2687638"/>
            <a:ext cx="5060950" cy="2646362"/>
            <a:chOff x="1116013" y="2255838"/>
            <a:chExt cx="5060950" cy="2646362"/>
          </a:xfrm>
        </p:grpSpPr>
        <p:pic>
          <p:nvPicPr>
            <p:cNvPr id="103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2138" y="3500438"/>
              <a:ext cx="1484312" cy="137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1116013" y="2997200"/>
              <a:ext cx="360362" cy="720725"/>
              <a:chOff x="650" y="1752"/>
              <a:chExt cx="370" cy="707"/>
            </a:xfrm>
          </p:grpSpPr>
          <p:pic>
            <p:nvPicPr>
              <p:cNvPr id="1040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3" y="2115"/>
                <a:ext cx="357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1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0" y="1752"/>
                <a:ext cx="370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3" name="Freeform 14"/>
            <p:cNvSpPr>
              <a:spLocks/>
            </p:cNvSpPr>
            <p:nvPr/>
          </p:nvSpPr>
          <p:spPr bwMode="auto">
            <a:xfrm>
              <a:off x="1400175" y="2255838"/>
              <a:ext cx="4776788" cy="1081087"/>
            </a:xfrm>
            <a:custGeom>
              <a:avLst/>
              <a:gdLst>
                <a:gd name="T0" fmla="*/ 2147483647 w 3009"/>
                <a:gd name="T1" fmla="*/ 2147483647 h 681"/>
                <a:gd name="T2" fmla="*/ 2147483647 w 3009"/>
                <a:gd name="T3" fmla="*/ 2147483647 h 681"/>
                <a:gd name="T4" fmla="*/ 2147483647 w 3009"/>
                <a:gd name="T5" fmla="*/ 2147483647 h 681"/>
                <a:gd name="T6" fmla="*/ 2147483647 w 3009"/>
                <a:gd name="T7" fmla="*/ 2147483647 h 681"/>
                <a:gd name="T8" fmla="*/ 2147483647 w 3009"/>
                <a:gd name="T9" fmla="*/ 2147483647 h 681"/>
                <a:gd name="T10" fmla="*/ 2147483647 w 3009"/>
                <a:gd name="T11" fmla="*/ 2147483647 h 681"/>
                <a:gd name="T12" fmla="*/ 2147483647 w 3009"/>
                <a:gd name="T13" fmla="*/ 0 h 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09"/>
                <a:gd name="T22" fmla="*/ 0 h 681"/>
                <a:gd name="T23" fmla="*/ 3009 w 3009"/>
                <a:gd name="T24" fmla="*/ 681 h 6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09" h="681">
                  <a:moveTo>
                    <a:pt x="59" y="665"/>
                  </a:moveTo>
                  <a:cubicBezTo>
                    <a:pt x="80" y="667"/>
                    <a:pt x="0" y="679"/>
                    <a:pt x="193" y="678"/>
                  </a:cubicBezTo>
                  <a:cubicBezTo>
                    <a:pt x="386" y="677"/>
                    <a:pt x="930" y="681"/>
                    <a:pt x="1217" y="659"/>
                  </a:cubicBezTo>
                  <a:cubicBezTo>
                    <a:pt x="1504" y="637"/>
                    <a:pt x="1722" y="592"/>
                    <a:pt x="1915" y="544"/>
                  </a:cubicBezTo>
                  <a:cubicBezTo>
                    <a:pt x="2108" y="496"/>
                    <a:pt x="2237" y="433"/>
                    <a:pt x="2376" y="371"/>
                  </a:cubicBezTo>
                  <a:cubicBezTo>
                    <a:pt x="2515" y="309"/>
                    <a:pt x="2642" y="235"/>
                    <a:pt x="2747" y="173"/>
                  </a:cubicBezTo>
                  <a:cubicBezTo>
                    <a:pt x="2852" y="111"/>
                    <a:pt x="2955" y="36"/>
                    <a:pt x="3009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4" name="Freeform 16"/>
            <p:cNvSpPr>
              <a:spLocks/>
            </p:cNvSpPr>
            <p:nvPr/>
          </p:nvSpPr>
          <p:spPr bwMode="auto">
            <a:xfrm>
              <a:off x="1524000" y="3343275"/>
              <a:ext cx="3095625" cy="1558925"/>
            </a:xfrm>
            <a:custGeom>
              <a:avLst/>
              <a:gdLst>
                <a:gd name="T0" fmla="*/ 0 w 1950"/>
                <a:gd name="T1" fmla="*/ 2147483647 h 982"/>
                <a:gd name="T2" fmla="*/ 2147483647 w 1950"/>
                <a:gd name="T3" fmla="*/ 2147483647 h 982"/>
                <a:gd name="T4" fmla="*/ 2147483647 w 1950"/>
                <a:gd name="T5" fmla="*/ 2147483647 h 982"/>
                <a:gd name="T6" fmla="*/ 2147483647 w 1950"/>
                <a:gd name="T7" fmla="*/ 2147483647 h 982"/>
                <a:gd name="T8" fmla="*/ 2147483647 w 1950"/>
                <a:gd name="T9" fmla="*/ 2147483647 h 982"/>
                <a:gd name="T10" fmla="*/ 2147483647 w 1950"/>
                <a:gd name="T11" fmla="*/ 2147483647 h 982"/>
                <a:gd name="T12" fmla="*/ 2147483647 w 1950"/>
                <a:gd name="T13" fmla="*/ 2147483647 h 982"/>
                <a:gd name="T14" fmla="*/ 2147483647 w 1950"/>
                <a:gd name="T15" fmla="*/ 2147483647 h 982"/>
                <a:gd name="T16" fmla="*/ 2147483647 w 1950"/>
                <a:gd name="T17" fmla="*/ 2147483647 h 9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0"/>
                <a:gd name="T28" fmla="*/ 0 h 982"/>
                <a:gd name="T29" fmla="*/ 1950 w 1950"/>
                <a:gd name="T30" fmla="*/ 982 h 9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0" h="982">
                  <a:moveTo>
                    <a:pt x="0" y="9"/>
                  </a:moveTo>
                  <a:cubicBezTo>
                    <a:pt x="215" y="5"/>
                    <a:pt x="436" y="0"/>
                    <a:pt x="680" y="9"/>
                  </a:cubicBezTo>
                  <a:cubicBezTo>
                    <a:pt x="924" y="18"/>
                    <a:pt x="1274" y="26"/>
                    <a:pt x="1463" y="64"/>
                  </a:cubicBezTo>
                  <a:cubicBezTo>
                    <a:pt x="1652" y="102"/>
                    <a:pt x="1734" y="152"/>
                    <a:pt x="1814" y="235"/>
                  </a:cubicBezTo>
                  <a:cubicBezTo>
                    <a:pt x="1894" y="318"/>
                    <a:pt x="1950" y="457"/>
                    <a:pt x="1943" y="563"/>
                  </a:cubicBezTo>
                  <a:cubicBezTo>
                    <a:pt x="1936" y="669"/>
                    <a:pt x="1859" y="804"/>
                    <a:pt x="1769" y="870"/>
                  </a:cubicBezTo>
                  <a:cubicBezTo>
                    <a:pt x="1679" y="936"/>
                    <a:pt x="1522" y="982"/>
                    <a:pt x="1406" y="961"/>
                  </a:cubicBezTo>
                  <a:cubicBezTo>
                    <a:pt x="1290" y="940"/>
                    <a:pt x="1134" y="832"/>
                    <a:pt x="1073" y="742"/>
                  </a:cubicBezTo>
                  <a:cubicBezTo>
                    <a:pt x="1012" y="652"/>
                    <a:pt x="1048" y="489"/>
                    <a:pt x="1041" y="42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1035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675" y="4292600"/>
              <a:ext cx="360363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39750" y="5571292"/>
            <a:ext cx="828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smtClean="0"/>
              <a:t>Today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interest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study</a:t>
            </a:r>
            <a:r>
              <a:rPr lang="de-DE" sz="1800" dirty="0"/>
              <a:t> </a:t>
            </a:r>
            <a:r>
              <a:rPr lang="de-DE" sz="1800" dirty="0" err="1"/>
              <a:t>structure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exotic</a:t>
            </a:r>
            <a:r>
              <a:rPr lang="de-DE" sz="1800" dirty="0"/>
              <a:t>, </a:t>
            </a:r>
            <a:r>
              <a:rPr lang="de-DE" sz="1800" dirty="0" err="1"/>
              <a:t>weakly</a:t>
            </a:r>
            <a:r>
              <a:rPr lang="de-DE" sz="1800" dirty="0"/>
              <a:t> </a:t>
            </a:r>
            <a:r>
              <a:rPr lang="de-DE" sz="1800" dirty="0" err="1"/>
              <a:t>bound</a:t>
            </a:r>
            <a:r>
              <a:rPr lang="de-DE" sz="1800" dirty="0"/>
              <a:t> </a:t>
            </a:r>
            <a:r>
              <a:rPr lang="de-DE" sz="1800" dirty="0" err="1" smtClean="0"/>
              <a:t>nuclei</a:t>
            </a:r>
            <a:endParaRPr lang="de-DE" sz="2000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05000" y="1905000"/>
            <a:ext cx="6816725" cy="2116138"/>
            <a:chOff x="1292" y="1525"/>
            <a:chExt cx="4294" cy="1333"/>
          </a:xfrm>
        </p:grpSpPr>
        <p:pic>
          <p:nvPicPr>
            <p:cNvPr id="1039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4" y="2101"/>
              <a:ext cx="22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1674923"/>
                </p:ext>
              </p:extLst>
            </p:nvPr>
          </p:nvGraphicFramePr>
          <p:xfrm>
            <a:off x="1292" y="1525"/>
            <a:ext cx="4284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Formel" r:id="rId7" imgW="4279680" imgH="419040" progId="Equation.3">
                    <p:embed/>
                  </p:oleObj>
                </mc:Choice>
                <mc:Fallback>
                  <p:oleObj name="Formel" r:id="rId7" imgW="42796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525"/>
                          <a:ext cx="4284" cy="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4399933"/>
                </p:ext>
              </p:extLst>
            </p:nvPr>
          </p:nvGraphicFramePr>
          <p:xfrm>
            <a:off x="3116" y="2533"/>
            <a:ext cx="2470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Formel" r:id="rId9" imgW="2120760" imgH="279360" progId="Equation.3">
                    <p:embed/>
                  </p:oleObj>
                </mc:Choice>
                <mc:Fallback>
                  <p:oleObj name="Formel" r:id="rId9" imgW="2120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6" y="2533"/>
                          <a:ext cx="2470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8" name="Rectangle 22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5350228" y="4161492"/>
            <a:ext cx="2664512" cy="1020108"/>
            <a:chOff x="4588228" y="3886200"/>
            <a:chExt cx="2664512" cy="1020108"/>
          </a:xfrm>
        </p:grpSpPr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4588228" y="4383088"/>
              <a:ext cx="26645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0" dirty="0" err="1" smtClean="0">
                  <a:solidFill>
                    <a:srgbClr val="FF3300"/>
                  </a:solidFill>
                </a:rPr>
                <a:t>Nuclear</a:t>
              </a:r>
              <a:r>
                <a:rPr lang="it-IT" sz="2800" b="0" dirty="0" smtClean="0">
                  <a:solidFill>
                    <a:srgbClr val="FF3300"/>
                  </a:solidFill>
                </a:rPr>
                <a:t> </a:t>
              </a:r>
              <a:r>
                <a:rPr lang="it-IT" sz="2800" b="0" dirty="0" err="1" smtClean="0">
                  <a:solidFill>
                    <a:srgbClr val="FF3300"/>
                  </a:solidFill>
                </a:rPr>
                <a:t>structure</a:t>
              </a:r>
              <a:endParaRPr lang="it-IT" sz="2800" b="0" dirty="0">
                <a:solidFill>
                  <a:srgbClr val="FF3300"/>
                </a:solidFill>
              </a:endParaRPr>
            </a:p>
          </p:txBody>
        </p:sp>
        <p:sp>
          <p:nvSpPr>
            <p:cNvPr id="21" name="AutoShape 50"/>
            <p:cNvSpPr>
              <a:spLocks noChangeArrowheads="1"/>
            </p:cNvSpPr>
            <p:nvPr/>
          </p:nvSpPr>
          <p:spPr bwMode="auto">
            <a:xfrm rot="5400000">
              <a:off x="5718641" y="4054009"/>
              <a:ext cx="545167" cy="209550"/>
            </a:xfrm>
            <a:prstGeom prst="rightArrow">
              <a:avLst>
                <a:gd name="adj1" fmla="val 50000"/>
                <a:gd name="adj2" fmla="val 87661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381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-1" y="0"/>
            <a:ext cx="7086601" cy="533400"/>
          </a:xfrm>
          <a:prstGeom prst="rect">
            <a:avLst/>
          </a:prstGeom>
          <a:solidFill>
            <a:srgbClr val="FDBF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NUMEN at LNS:  Charge Exchange reactions</a:t>
            </a:r>
            <a:endParaRPr lang="en-US" sz="24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2" name="Immagine 2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253" y="0"/>
            <a:ext cx="770380" cy="720000"/>
          </a:xfrm>
          <a:prstGeom prst="rect">
            <a:avLst/>
          </a:prstGeom>
        </p:spPr>
      </p:pic>
      <p:pic>
        <p:nvPicPr>
          <p:cNvPr id="225" name="Picture 19" descr="Logo_LNS_new_LR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57" y="60362"/>
            <a:ext cx="1052070" cy="540000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2158745" y="775139"/>
            <a:ext cx="4810124" cy="461665"/>
          </a:xfrm>
          <a:prstGeom prst="rect">
            <a:avLst/>
          </a:prstGeom>
          <a:solidFill>
            <a:srgbClr val="FDBF63">
              <a:alpha val="52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2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Ca(</a:t>
            </a:r>
            <a:r>
              <a:rPr lang="it-IT" sz="2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t-IT" sz="2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Ne)</a:t>
            </a:r>
            <a:r>
              <a:rPr lang="it-IT" sz="2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it-IT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@ 270 </a:t>
            </a:r>
            <a:r>
              <a:rPr lang="it-IT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endParaRPr lang="it-IT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0" y="1391960"/>
            <a:ext cx="9222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000" b="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</a:t>
            </a:r>
            <a:r>
              <a:rPr lang="it-IT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it-IT" sz="2000" b="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it-IT" sz="2000" b="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Cyclotron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270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(10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pnA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3300 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C in 10 </a:t>
            </a:r>
            <a:r>
              <a:rPr lang="it-IT" sz="20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days</a:t>
            </a:r>
            <a:r>
              <a:rPr lang="it-IT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target 300 </a:t>
            </a:r>
            <a:r>
              <a:rPr lang="it-IT" sz="20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μg</a:t>
            </a:r>
            <a:r>
              <a:rPr lang="it-IT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/cm</a:t>
            </a:r>
            <a:r>
              <a:rPr lang="it-IT" sz="2000" b="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it-IT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Ejectiles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detected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the MAGNEX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spectrometer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0° </a:t>
            </a:r>
            <a:r>
              <a:rPr lang="it-IT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 </a:t>
            </a:r>
            <a:r>
              <a:rPr lang="el-GR" sz="20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</a:t>
            </a:r>
            <a:r>
              <a:rPr lang="it-IT" sz="2000" b="0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</a:t>
            </a:r>
            <a:r>
              <a:rPr lang="it-IT" sz="20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≤ </a:t>
            </a:r>
            <a:r>
              <a:rPr lang="it-IT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°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corresponding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to a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momentum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transfer </a:t>
            </a:r>
            <a:r>
              <a:rPr lang="it-IT" sz="2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ranging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from 0.17 fm</a:t>
            </a:r>
            <a:r>
              <a:rPr lang="it-IT" sz="2000" b="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-1</a:t>
            </a:r>
            <a:r>
              <a:rPr lang="it-IT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to 2.2 fm</a:t>
            </a:r>
            <a:r>
              <a:rPr lang="it-IT" sz="2000" b="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-1</a:t>
            </a:r>
            <a:endParaRPr lang="it-IT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025740" y="2642887"/>
            <a:ext cx="5544820" cy="384786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GB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Measured channels</a:t>
            </a:r>
            <a:endParaRPr lang="en-GB" sz="2200" dirty="0" smtClean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DCE reaction </a:t>
            </a:r>
            <a:r>
              <a:rPr lang="en-GB" sz="2200" baseline="300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GB" sz="22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Ca(</a:t>
            </a:r>
            <a:r>
              <a:rPr lang="en-GB" sz="2200" baseline="300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GB" sz="22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O,</a:t>
            </a:r>
            <a:r>
              <a:rPr lang="en-GB" sz="2200" baseline="300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GB" sz="22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Ne)</a:t>
            </a:r>
            <a:r>
              <a:rPr lang="en-GB" sz="2200" baseline="300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GB" sz="22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endParaRPr lang="it-IT" sz="2200" dirty="0" smtClean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 </a:t>
            </a:r>
            <a:r>
              <a:rPr lang="it-IT" sz="22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reaction</a:t>
            </a:r>
            <a:r>
              <a:rPr lang="it-IT" sz="2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aseline="30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GB" sz="2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Ca(</a:t>
            </a:r>
            <a:r>
              <a:rPr lang="en-GB" sz="2200" baseline="30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GB" sz="2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O,</a:t>
            </a:r>
            <a:r>
              <a:rPr lang="en-GB" sz="2200" baseline="30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GB" sz="2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F)</a:t>
            </a:r>
            <a:r>
              <a:rPr lang="it-IT" sz="2200" baseline="30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it-IT" sz="2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endParaRPr lang="it-IT" sz="22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2p-transfer </a:t>
            </a:r>
            <a:r>
              <a:rPr lang="en-GB" sz="22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Ca(</a:t>
            </a:r>
            <a:r>
              <a:rPr lang="en-GB" sz="22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O,</a:t>
            </a:r>
            <a:r>
              <a:rPr lang="en-GB" sz="22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Ne)</a:t>
            </a:r>
            <a:r>
              <a:rPr lang="en-GB" sz="22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2n-transfer </a:t>
            </a:r>
            <a:r>
              <a:rPr lang="en-GB" sz="2200" baseline="30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Ca(</a:t>
            </a:r>
            <a:r>
              <a:rPr lang="en-GB" sz="2200" baseline="30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O,</a:t>
            </a:r>
            <a:r>
              <a:rPr lang="en-GB" sz="2200" baseline="30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O)</a:t>
            </a:r>
            <a:r>
              <a:rPr lang="en-GB" sz="2200" baseline="30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it-IT" sz="2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0" name="Tabella 59"/>
          <p:cNvGraphicFramePr>
            <a:graphicFrameLocks noGrp="1"/>
          </p:cNvGraphicFramePr>
          <p:nvPr>
            <p:extLst/>
          </p:nvPr>
        </p:nvGraphicFramePr>
        <p:xfrm>
          <a:off x="790135" y="2917723"/>
          <a:ext cx="2916000" cy="2916000"/>
        </p:xfrm>
        <a:graphic>
          <a:graphicData uri="http://schemas.openxmlformats.org/drawingml/2006/table">
            <a:tbl>
              <a:tblPr firstRow="1" bandRow="1"/>
              <a:tblGrid>
                <a:gridCol w="972000"/>
                <a:gridCol w="972000"/>
                <a:gridCol w="972000"/>
              </a:tblGrid>
              <a:tr h="97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it-IT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it-IT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2400" baseline="300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it-IT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it-IT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97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kumimoji="0" lang="it-IT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kumimoji="0" lang="it-I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endParaRPr lang="it-I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kumimoji="0" lang="it-IT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it-I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endParaRPr lang="it-I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kumimoji="0" lang="it-IT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kumimoji="0" lang="it-I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endParaRPr lang="it-I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97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kumimoji="0" lang="it-IT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kumimoji="0" lang="it-I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</a:t>
                      </a:r>
                      <a:endParaRPr lang="it-IT" sz="2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kumimoji="0" lang="it-IT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kumimoji="0" lang="it-I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</a:t>
                      </a:r>
                      <a:endParaRPr lang="it-I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kumimoji="0" lang="it-IT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it-I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</a:t>
                      </a:r>
                      <a:endParaRPr lang="it-I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cxnSp>
        <p:nvCxnSpPr>
          <p:cNvPr id="61" name="Connettore 2 60"/>
          <p:cNvCxnSpPr/>
          <p:nvPr/>
        </p:nvCxnSpPr>
        <p:spPr>
          <a:xfrm flipV="1">
            <a:off x="2131524" y="6040093"/>
            <a:ext cx="48646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2" name="CasellaDiTesto 61"/>
          <p:cNvSpPr txBox="1"/>
          <p:nvPr/>
        </p:nvSpPr>
        <p:spPr>
          <a:xfrm rot="16200000">
            <a:off x="372767" y="4404007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Tahoma"/>
              </a:rPr>
              <a:t>Z</a:t>
            </a:r>
            <a:r>
              <a:rPr lang="en-GB" dirty="0" smtClean="0">
                <a:solidFill>
                  <a:prstClr val="black"/>
                </a:solidFill>
                <a:latin typeface="Tahoma"/>
              </a:rPr>
              <a:t> </a:t>
            </a:r>
            <a:endParaRPr lang="it-IT" dirty="0" smtClean="0">
              <a:solidFill>
                <a:prstClr val="black"/>
              </a:solidFill>
              <a:latin typeface="Tahoma"/>
            </a:endParaRPr>
          </a:p>
        </p:txBody>
      </p:sp>
      <p:cxnSp>
        <p:nvCxnSpPr>
          <p:cNvPr id="63" name="Connettore 2 62"/>
          <p:cNvCxnSpPr/>
          <p:nvPr/>
        </p:nvCxnSpPr>
        <p:spPr>
          <a:xfrm flipH="1" flipV="1">
            <a:off x="545250" y="3948401"/>
            <a:ext cx="0" cy="4536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Freccia in giù 63"/>
          <p:cNvSpPr>
            <a:spLocks/>
          </p:cNvSpPr>
          <p:nvPr/>
        </p:nvSpPr>
        <p:spPr>
          <a:xfrm>
            <a:off x="768176" y="3668953"/>
            <a:ext cx="344694" cy="1512000"/>
          </a:xfrm>
          <a:prstGeom prst="downArrow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 rot="5400000">
            <a:off x="412626" y="4402565"/>
            <a:ext cx="1074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2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it-IT" sz="12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Ne)</a:t>
            </a:r>
          </a:p>
        </p:txBody>
      </p:sp>
      <p:sp>
        <p:nvSpPr>
          <p:cNvPr id="67" name="Freccia in giù 66"/>
          <p:cNvSpPr>
            <a:spLocks/>
          </p:cNvSpPr>
          <p:nvPr/>
        </p:nvSpPr>
        <p:spPr>
          <a:xfrm rot="18863106">
            <a:off x="1979890" y="3510278"/>
            <a:ext cx="344695" cy="2088000"/>
          </a:xfrm>
          <a:prstGeom prst="downArrow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it-IT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" name="CasellaDiTesto 67"/>
          <p:cNvSpPr txBox="1"/>
          <p:nvPr/>
        </p:nvSpPr>
        <p:spPr>
          <a:xfrm rot="2683576">
            <a:off x="1354662" y="4508672"/>
            <a:ext cx="1776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2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it-IT" sz="12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it-IT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l-GR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ββ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it-IT" sz="12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Freccia in giù 68"/>
          <p:cNvSpPr>
            <a:spLocks/>
          </p:cNvSpPr>
          <p:nvPr/>
        </p:nvSpPr>
        <p:spPr>
          <a:xfrm rot="18917661">
            <a:off x="1782804" y="3492816"/>
            <a:ext cx="344694" cy="859019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25400" cap="flat" cmpd="sng" algn="ctr">
            <a:solidFill>
              <a:srgbClr val="70AD47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 rot="2683576">
            <a:off x="1527737" y="3747743"/>
            <a:ext cx="754827" cy="28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2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it-IT" sz="12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F)</a:t>
            </a:r>
          </a:p>
        </p:txBody>
      </p:sp>
      <p:sp>
        <p:nvSpPr>
          <p:cNvPr id="71" name="Freccia in giù 70"/>
          <p:cNvSpPr>
            <a:spLocks/>
          </p:cNvSpPr>
          <p:nvPr/>
        </p:nvSpPr>
        <p:spPr>
          <a:xfrm rot="16200000">
            <a:off x="2085277" y="2314943"/>
            <a:ext cx="344694" cy="1548000"/>
          </a:xfrm>
          <a:prstGeom prst="downArrow">
            <a:avLst/>
          </a:prstGeom>
          <a:solidFill>
            <a:srgbClr val="5B9BD5">
              <a:lumMod val="60000"/>
              <a:lumOff val="40000"/>
            </a:srgbClr>
          </a:solidFill>
          <a:ln w="25400" cap="flat" cmpd="sng" algn="ctr">
            <a:solidFill>
              <a:srgbClr val="5B9BD5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CasellaDiTesto 71"/>
          <p:cNvSpPr txBox="1"/>
          <p:nvPr/>
        </p:nvSpPr>
        <p:spPr>
          <a:xfrm rot="21599210">
            <a:off x="1765217" y="2945911"/>
            <a:ext cx="135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12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it-IT" sz="1200" b="1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it-IT" sz="1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O)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1777219" y="585616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r>
              <a:rPr lang="en-GB" dirty="0" smtClean="0"/>
              <a:t> </a:t>
            </a:r>
            <a:endParaRPr lang="it-IT" dirty="0" smtClean="0"/>
          </a:p>
        </p:txBody>
      </p:sp>
      <p:sp>
        <p:nvSpPr>
          <p:cNvPr id="23" name="Rettangolo 22"/>
          <p:cNvSpPr/>
          <p:nvPr/>
        </p:nvSpPr>
        <p:spPr>
          <a:xfrm>
            <a:off x="304800" y="6491068"/>
            <a:ext cx="8763000" cy="304801"/>
          </a:xfrm>
          <a:prstGeom prst="rect">
            <a:avLst/>
          </a:prstGeom>
          <a:solidFill>
            <a:srgbClr val="FDBF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Carbone -- CNNP2017 Conference on Neutrino and Nuclear Physics </a:t>
            </a:r>
            <a:r>
              <a:rPr lang="sv-SE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15 </a:t>
            </a:r>
            <a:r>
              <a:rPr lang="sv-SE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v-SE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 2017  Catania,Italia</a:t>
            </a:r>
            <a:endParaRPr lang="en-US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03"/>
    </mc:Choice>
    <mc:Fallback xmlns="">
      <p:transition spd="slow" advTm="10490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517064C-0430-47DD-8B23-EE6727B5E978}" vid="{507676DB-CB10-4B91-9F05-0217F5728A17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128625</TotalTime>
  <Words>2087</Words>
  <Application>Microsoft Office PowerPoint</Application>
  <PresentationFormat>Presentazione su schermo (4:3)</PresentationFormat>
  <Paragraphs>435</Paragraphs>
  <Slides>34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22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34</vt:i4>
      </vt:variant>
    </vt:vector>
  </HeadingPairs>
  <TitlesOfParts>
    <vt:vector size="63" baseType="lpstr">
      <vt:lpstr>ＭＳ Ｐゴシック</vt:lpstr>
      <vt:lpstr>宋体</vt:lpstr>
      <vt:lpstr>-apple-system</vt:lpstr>
      <vt:lpstr>Arial</vt:lpstr>
      <vt:lpstr>Arial Narrow</vt:lpstr>
      <vt:lpstr>Arial Rounded MT Bold</vt:lpstr>
      <vt:lpstr>Batang</vt:lpstr>
      <vt:lpstr>BellGothic</vt:lpstr>
      <vt:lpstr>Calibri</vt:lpstr>
      <vt:lpstr>Cambria Math</vt:lpstr>
      <vt:lpstr>Candara</vt:lpstr>
      <vt:lpstr>Courier New</vt:lpstr>
      <vt:lpstr>Helvetica</vt:lpstr>
      <vt:lpstr>Helvetica Neue</vt:lpstr>
      <vt:lpstr>Lucida Grande</vt:lpstr>
      <vt:lpstr>Optima</vt:lpstr>
      <vt:lpstr>Symbol</vt:lpstr>
      <vt:lpstr>Tahoma</vt:lpstr>
      <vt:lpstr>Times New Roman</vt:lpstr>
      <vt:lpstr>Verdana</vt:lpstr>
      <vt:lpstr>Wingdings</vt:lpstr>
      <vt:lpstr>ヒラギノ角ゴ Pro W3</vt:lpstr>
      <vt:lpstr>Struttura predefinita</vt:lpstr>
      <vt:lpstr>FRIB3</vt:lpstr>
      <vt:lpstr>2_Tema di Office</vt:lpstr>
      <vt:lpstr>Equazione</vt:lpstr>
      <vt:lpstr>Formel</vt:lpstr>
      <vt:lpstr>Equation</vt:lpstr>
      <vt:lpstr>Photo Editor Photo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- lns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colonna</dc:creator>
  <cp:lastModifiedBy>Account Microsoft</cp:lastModifiedBy>
  <cp:revision>1274</cp:revision>
  <cp:lastPrinted>2018-11-30T11:58:27Z</cp:lastPrinted>
  <dcterms:created xsi:type="dcterms:W3CDTF">2005-02-17T08:10:18Z</dcterms:created>
  <dcterms:modified xsi:type="dcterms:W3CDTF">2025-04-02T12:03:50Z</dcterms:modified>
</cp:coreProperties>
</file>