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  <p:sldMasterId id="2147483684" r:id="rId2"/>
    <p:sldMasterId id="2147483696" r:id="rId3"/>
  </p:sldMasterIdLst>
  <p:notesMasterIdLst>
    <p:notesMasterId r:id="rId21"/>
  </p:notesMasterIdLst>
  <p:sldIdLst>
    <p:sldId id="393" r:id="rId4"/>
    <p:sldId id="464" r:id="rId5"/>
    <p:sldId id="498" r:id="rId6"/>
    <p:sldId id="495" r:id="rId7"/>
    <p:sldId id="432" r:id="rId8"/>
    <p:sldId id="465" r:id="rId9"/>
    <p:sldId id="497" r:id="rId10"/>
    <p:sldId id="433" r:id="rId11"/>
    <p:sldId id="446" r:id="rId12"/>
    <p:sldId id="455" r:id="rId13"/>
    <p:sldId id="462" r:id="rId14"/>
    <p:sldId id="487" r:id="rId15"/>
    <p:sldId id="491" r:id="rId16"/>
    <p:sldId id="496" r:id="rId17"/>
    <p:sldId id="492" r:id="rId18"/>
    <p:sldId id="493" r:id="rId19"/>
    <p:sldId id="45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B26"/>
    <a:srgbClr val="FFFFFF"/>
    <a:srgbClr val="4472C4"/>
    <a:srgbClr val="EFDF65"/>
    <a:srgbClr val="0A0AFF"/>
    <a:srgbClr val="C8C8C8"/>
    <a:srgbClr val="08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94830"/>
  </p:normalViewPr>
  <p:slideViewPr>
    <p:cSldViewPr snapToGrid="0" snapToObjects="1">
      <p:cViewPr varScale="1">
        <p:scale>
          <a:sx n="69" d="100"/>
          <a:sy n="69" d="100"/>
        </p:scale>
        <p:origin x="216" y="1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9C4D-0E7E-F045-86FA-89A9AB39AD35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A095-B208-6141-B7B8-0A8C2813C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00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7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6598-557A-7491-C80B-DC35E5471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6C1C70-55C7-BA09-AB54-9B1CB4115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8024196-2DEA-C34B-F605-6A60E3204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D7C137-C7B5-B155-A37A-FB6760092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89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EF5EF-820F-CBA3-971C-45F23718B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14C8EE-7320-B6A9-AEAC-8D2D3F3A0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FCB385-DAB7-24D5-2F80-9CDB46BB8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7D2BA0-395F-32EE-7E41-1DFC6D6EF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98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B19FA-EC14-2411-670E-65CD75CC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C10A4A-D7C7-8C8B-4F0D-18205BA2E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DAC51B-3466-5BEA-4B11-8A93786C6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2FD3A-B5A6-DDAB-89D3-53A1BAAE8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354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47BF0-49FE-38BB-0740-E0B96B3A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7B578CF-3EFD-5EFE-5405-DC9C510A6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063467-3A43-6D31-D0B7-E3A47CFBB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8D0F03-0C57-EB36-7CDC-C8CA2E758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47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9651F-A4F3-95B3-6D3F-46C0E2334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6A79ED-D81C-2F3C-A3E0-8CA43F174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7C6893-8FFF-7B97-8657-A76D36E3D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FF8FB1-C185-FC5F-F4EC-90F437190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5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2EA4D-EC70-8175-0179-2DBB1A29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0F1118-0EF0-CAD8-EACC-D9FF1BFC7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5922BB5-0797-E422-CAB4-C7C9FA2B3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82EA1E-F567-9FAB-E065-782198B8F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56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7C5A-E814-A29D-3E22-CC94CDD59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99CA08-08A3-E985-B086-44434A740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E5614F-285E-50DF-9F1A-263C25B3D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80E418-147B-F7FB-3C47-D642631A9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18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159D7-18D5-6B92-EF0B-F1A834EB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077E5E-B111-5B1A-DEAB-D2ABC3A44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1A0FE2D-094F-97CB-BAF5-769FCE46E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392136-BBC8-394E-D71F-7A69B5126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319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8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2315-8D71-B4E5-C03E-7BB72A9D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425BC77-7DDF-8959-30E1-C5104C323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FF51BB9-6A64-F1AC-DD72-7FCEC3DD5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BA8C11-A9B3-94BA-B346-560E6DC3B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4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0B417-6122-B4E8-6C1A-22097AAC3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1AD04CB-C633-9E64-DCA2-8659D4BAC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2E1F5B5-4705-3A83-E095-C47A9E78B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ABBF8A-083B-485F-E8F6-38C9DDB22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12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6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49CF-7169-7B14-820D-7FB44C6D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03BB98-2B68-B23A-4EFA-E72592270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EB70E0-C087-046E-EC28-3267DDD96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9478EC-3823-25DB-B902-D6F8E1717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795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73F81-CED8-77D2-ABAB-9CEF8F6E4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E84D58C-AE47-560B-7F74-2EFD1E1D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93302E-69B1-6564-9A85-EC137C440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1A5D18-6C4A-373D-4F85-B2531566E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3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630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9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EA1A-EF0F-6448-B51D-25A2AE5FF2FD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4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3D12-CF61-974E-A843-7D847E042CFB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3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5103-B325-CE44-B004-B98DDE312787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3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D730-B5EA-F745-A367-F3DAF8A5C12B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24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C2ECB-C8E4-B246-A175-96EC07982E45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623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D601-E966-CC40-A932-9EAAE2A743FD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407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F715-CA9B-1F47-A103-9F2B21205BF1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929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751F-CC67-0E4B-A5D8-9E2E08F09C75}" type="datetime1">
              <a:rPr lang="hu-HU" smtClean="0"/>
              <a:t>2025. 07. 03.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44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647B-5F8C-754A-9069-810B4FFF5F93}" type="datetime1">
              <a:rPr lang="hu-HU" smtClean="0"/>
              <a:t>2025. 07. 03.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174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194D-4D17-3243-83AB-1474CE3708A4}" type="datetime1">
              <a:rPr lang="hu-HU" smtClean="0"/>
              <a:t>2025. 07. 03.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01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07CC-532A-7240-BFB2-90D0FAD09B11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44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20111-B50F-7E4E-BC41-F9058F90C476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92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3C22-6900-4742-85D5-F6AC521BEF2B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666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531C-E73A-6147-BF53-14929623C4F2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449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D738-1E6D-0647-98A5-52FBD652DDF1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606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7B8FD-7CD7-944D-8588-226D283F862A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2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BC04-B7B5-B24C-B14A-DB6241BD5C6D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585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84E8-2FA6-BF47-84A6-48F99E10AA01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00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E7C9-2C6B-E54C-9B6D-867A9F7792A1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97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FC4B1-2FC3-6449-9FC1-97811368B5A0}" type="datetime1">
              <a:rPr lang="hu-HU" smtClean="0"/>
              <a:t>2025. 07. 03.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7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7D08-5384-DF4C-AC5B-FB9C5E5A69ED}" type="datetime1">
              <a:rPr lang="hu-HU" smtClean="0"/>
              <a:t>2025. 07. 03.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77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4E7F-E9CD-4141-9975-D6CD7A965CAE}" type="datetime1">
              <a:rPr lang="hu-HU" smtClean="0"/>
              <a:t>2025. 07. 03.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86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926C-5B07-2340-BCFD-2502A268798A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25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33F-8D36-1B4F-BD58-332C5A27ABBF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79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0283-6873-CC40-B8B2-7EFA75091E7A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368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3FCB-1443-FA4F-BFD3-19FDCA516B38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553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B061-40E6-AA4B-A60C-E612767B457E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52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DB7C-78F6-304F-A93D-ED5485830DEA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C01B-7945-074C-A1DE-88621672065B}" type="datetime1">
              <a:rPr lang="hu-HU" smtClean="0"/>
              <a:t>2025. 07. 03.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5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B343-6A20-4D46-9A11-A0547D61CC4D}" type="datetime1">
              <a:rPr lang="hu-HU" smtClean="0"/>
              <a:t>2025. 07. 03.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7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B626B-9F66-5D45-AE93-633B3297FB45}" type="datetime1">
              <a:rPr lang="hu-HU" smtClean="0"/>
              <a:t>2025. 07. 03.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FF7CF-CC19-544E-AE9E-C9FBD7D9875B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7E1D-ECA6-F44E-9457-6F594A365FAB}" type="datetime1">
              <a:rPr lang="hu-HU" smtClean="0"/>
              <a:t>2025. 07. 03.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FE5B5-A180-824A-B708-EE5FCC94E933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8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0BA53-C40F-1F43-A9B7-D41DD8F240B7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16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C43F3-E65B-5D44-8034-68AC99925BFA}" type="datetime1">
              <a:rPr lang="hu-HU" smtClean="0"/>
              <a:t>2025. 07. 03.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67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hyperlink" Target="https://doi.org/10.1051/0004-6361/202554461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6E32DA07-FB3D-B84C-B46F-D57698AB6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3866" y="1681441"/>
            <a:ext cx="11244263" cy="1155479"/>
          </a:xfrm>
        </p:spPr>
        <p:txBody>
          <a:bodyPr anchor="t">
            <a:noAutofit/>
          </a:bodyPr>
          <a:lstStyle/>
          <a:p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Carbon-</a:t>
            </a:r>
            <a:r>
              <a:rPr lang="it-IT" altLang="it-IT" sz="3200" b="1" dirty="0" err="1">
                <a:solidFill>
                  <a:srgbClr val="EFDF65"/>
                </a:solidFill>
                <a:latin typeface="LM Roman 9" pitchFamily="2" charset="77"/>
              </a:rPr>
              <a:t>Oxygen</a:t>
            </a:r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 Shell Interactions in Massive Stars: </a:t>
            </a:r>
            <a:r>
              <a:rPr lang="it-IT" altLang="it-IT" sz="32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 and </a:t>
            </a:r>
            <a:r>
              <a:rPr lang="it-IT" altLang="it-IT" sz="3200" b="1" dirty="0" err="1">
                <a:solidFill>
                  <a:srgbClr val="EFDF65"/>
                </a:solidFill>
                <a:latin typeface="LM Roman 9" pitchFamily="2" charset="77"/>
              </a:rPr>
              <a:t>Implications</a:t>
            </a:r>
            <a:endParaRPr lang="it-IT" altLang="it-IT" sz="3200" b="1" dirty="0">
              <a:solidFill>
                <a:srgbClr val="EFDF65"/>
              </a:solidFill>
              <a:latin typeface="LM Roman 9" pitchFamily="2" charset="77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0E10C7EF-3974-204B-B8BB-0985D7B90B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3868" y="427957"/>
            <a:ext cx="11244263" cy="682535"/>
          </a:xfrm>
        </p:spPr>
        <p:txBody>
          <a:bodyPr>
            <a:noAutofit/>
          </a:bodyPr>
          <a:lstStyle/>
          <a:p>
            <a:r>
              <a:rPr lang="it-IT" altLang="it-IT" sz="33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Gruppi Italiani di Astrofisica Nucleare Teorica e Sperimentale XII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AE88550-D7CF-8D45-A8B7-D03C3BF11E37}"/>
              </a:ext>
            </a:extLst>
          </p:cNvPr>
          <p:cNvSpPr txBox="1">
            <a:spLocks noChangeArrowheads="1"/>
          </p:cNvSpPr>
          <p:nvPr/>
        </p:nvSpPr>
        <p:spPr>
          <a:xfrm>
            <a:off x="1927413" y="4846547"/>
            <a:ext cx="5508813" cy="365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altLang="it-IT" sz="16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7A666B7-20C9-AF4B-A81D-3E2388BCB411}"/>
              </a:ext>
            </a:extLst>
          </p:cNvPr>
          <p:cNvSpPr txBox="1">
            <a:spLocks noChangeArrowheads="1"/>
          </p:cNvSpPr>
          <p:nvPr/>
        </p:nvSpPr>
        <p:spPr>
          <a:xfrm>
            <a:off x="8334289" y="1148107"/>
            <a:ext cx="2969610" cy="42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Catania,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July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4, 2025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0270E-96C1-356C-C17B-77C02A56F167}"/>
              </a:ext>
            </a:extLst>
          </p:cNvPr>
          <p:cNvSpPr txBox="1">
            <a:spLocks noChangeArrowheads="1"/>
          </p:cNvSpPr>
          <p:nvPr/>
        </p:nvSpPr>
        <p:spPr>
          <a:xfrm>
            <a:off x="473867" y="2737153"/>
            <a:ext cx="11244263" cy="2248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Lorenzo Roberti</a:t>
            </a:r>
            <a:r>
              <a:rPr lang="it-IT" altLang="it-IT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INFN – Laboratori Nazionali del Sud, Catania,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Italy</a:t>
            </a:r>
            <a:endParaRPr lang="it-IT" altLang="it-IT" sz="20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endParaRPr lang="it-IT" altLang="it-IT" sz="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1800" b="1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Main</a:t>
            </a:r>
            <a:r>
              <a:rPr lang="it-IT" altLang="it-IT" sz="1800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800" b="1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collaborations</a:t>
            </a:r>
            <a:r>
              <a:rPr lang="it-IT" altLang="it-IT" sz="1800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:</a:t>
            </a:r>
          </a:p>
          <a:p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Pandora +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AsFiN</a:t>
            </a:r>
            <a:endParaRPr lang="it-IT" altLang="it-IT" sz="1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Budapest group: M. Pignatari, M. Lugaro 	</a:t>
            </a:r>
          </a:p>
          <a:p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Rome + Berkeley group: M. Limongi, A. Chieffi, A. Falla, L. Boccioli</a:t>
            </a:r>
          </a:p>
          <a:p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NuGriD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collaboration</a:t>
            </a:r>
            <a:endParaRPr lang="it-IT" altLang="it-IT" sz="1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pic>
        <p:nvPicPr>
          <p:cNvPr id="8" name="Immagine 12">
            <a:extLst>
              <a:ext uri="{FF2B5EF4-FFF2-40B4-BE49-F238E27FC236}">
                <a16:creationId xmlns:a16="http://schemas.microsoft.com/office/drawing/2014/main" id="{036F2874-8025-818A-17D6-7A7DDE96392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250" y="5445653"/>
            <a:ext cx="1653513" cy="110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red and blue spirals with text&#10;&#10;AI-generated content may be incorrect.">
            <a:extLst>
              <a:ext uri="{FF2B5EF4-FFF2-40B4-BE49-F238E27FC236}">
                <a16:creationId xmlns:a16="http://schemas.microsoft.com/office/drawing/2014/main" id="{3565F719-BA08-C2ED-0D4C-907D8E157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737" y="5472376"/>
            <a:ext cx="1582393" cy="1102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DA29B7E5-A224-678E-2ABE-1F2DD2AF5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55" y="5463468"/>
            <a:ext cx="1111250" cy="1111250"/>
          </a:xfrm>
          <a:prstGeom prst="rect">
            <a:avLst/>
          </a:prstGeom>
        </p:spPr>
      </p:pic>
      <p:pic>
        <p:nvPicPr>
          <p:cNvPr id="14" name="Picture 13" descr="A horse with wheels and text&#10;&#10;AI-generated content may be incorrect.">
            <a:extLst>
              <a:ext uri="{FF2B5EF4-FFF2-40B4-BE49-F238E27FC236}">
                <a16:creationId xmlns:a16="http://schemas.microsoft.com/office/drawing/2014/main" id="{10323B36-B8CD-5464-7CFF-2C9051F81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616" y="5459014"/>
            <a:ext cx="1517609" cy="1102343"/>
          </a:xfrm>
          <a:prstGeom prst="rect">
            <a:avLst/>
          </a:prstGeom>
        </p:spPr>
      </p:pic>
      <p:pic>
        <p:nvPicPr>
          <p:cNvPr id="15" name="Picture 14" descr="A picture containing font, text, logo, design&#10;&#10;Description automatically generated">
            <a:extLst>
              <a:ext uri="{FF2B5EF4-FFF2-40B4-BE49-F238E27FC236}">
                <a16:creationId xmlns:a16="http://schemas.microsoft.com/office/drawing/2014/main" id="{3B33FE8D-960F-317D-1A13-8FB343C6FC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897" y="5458306"/>
            <a:ext cx="1111250" cy="1111250"/>
          </a:xfrm>
          <a:prstGeom prst="rect">
            <a:avLst/>
          </a:prstGeom>
        </p:spPr>
      </p:pic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F61A9E5D-B64A-1CAD-C73F-A5B5B61B4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010" y="5472376"/>
            <a:ext cx="1111250" cy="11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175BE-9E91-89BA-FF31-62544CAD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7143B9D-16C9-4859-437A-016DB2E9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E1DCDB-B15E-77B9-AC46-8EFBEB80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7E5B-421B-1C4C-998B-5BE8FA5C8D9E}" type="datetime1">
              <a:rPr lang="hu-HU" smtClean="0"/>
              <a:t>2025. 07. 03.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8642FC-9A45-F805-B2CD-332D78D78C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2208" y="1560058"/>
            <a:ext cx="4791592" cy="479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B5C05-CBD3-9545-C8B9-DECA1C4C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201" y="1560058"/>
            <a:ext cx="4791592" cy="47915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468B59-8BF8-8638-9839-0C247056F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9A9D3-CA41-CB6E-2225-6F786955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6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296BAA-46D1-35BD-C8D3-B33F61907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0678F0-0E10-EC15-6522-46BBD215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21F265-1688-0D8F-D9BE-575E8091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D383-5FA7-B843-BCC8-685BB9E45CDC}" type="datetime1">
              <a:rPr lang="hu-HU" smtClean="0"/>
              <a:t>2025. 07. 03.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A4222-3707-272A-8B0D-36FBF02A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2208" y="1560058"/>
            <a:ext cx="4791592" cy="479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4A915C-69B9-1127-E528-17F38007D4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201" y="1560058"/>
            <a:ext cx="4791592" cy="47915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4D08EC-3F2C-FE49-A2FE-418175CF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A47A04-E811-5513-0B5F-2C39FD47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C08A3B-7942-7F71-4B08-725A362D89BE}"/>
                  </a:ext>
                </a:extLst>
              </p:cNvPr>
              <p:cNvSpPr txBox="1"/>
              <p:nvPr/>
            </p:nvSpPr>
            <p:spPr>
              <a:xfrm>
                <a:off x="8400218" y="1856921"/>
                <a:ext cx="1581982" cy="43710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shock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−3/4</m:t>
                          </m:r>
                        </m:sup>
                      </m:sSup>
                    </m:oMath>
                  </m:oMathPara>
                </a14:m>
                <a:endParaRPr lang="en-US" b="0" i="0" baseline="3000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C08A3B-7942-7F71-4B08-725A362D8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218" y="1856921"/>
                <a:ext cx="1581982" cy="437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02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4CBAF3-2AB0-525E-B448-05B7C8EFB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218A62F-1A01-5F4F-EFA2-4F2A78825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Stellar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Archaeology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5CFF41-6B08-0491-9086-FE019904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B7AD5-40BB-7846-AFD7-7B32C40A096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1FBF3-C0F6-6AF3-AC7D-9F2C778F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iagram of a number of different colored dots and stars&#10;&#10;AI-generated content may be incorrect.">
            <a:extLst>
              <a:ext uri="{FF2B5EF4-FFF2-40B4-BE49-F238E27FC236}">
                <a16:creationId xmlns:a16="http://schemas.microsoft.com/office/drawing/2014/main" id="{55B55E8F-E130-A932-468F-5E087817A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6484883" cy="4863662"/>
          </a:xfrm>
          <a:prstGeom prst="rect">
            <a:avLst/>
          </a:prstGeom>
        </p:spPr>
      </p:pic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DC810FD2-0D63-4908-9B97-31DDC4DE6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275" y="1732356"/>
            <a:ext cx="4272455" cy="4142150"/>
          </a:xfrm>
        </p:spPr>
        <p:txBody>
          <a:bodyPr>
            <a:normAutofit fontScale="77500" lnSpcReduction="20000"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Comparisons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Pop III models and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with [Fe/H]&lt;-3 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one or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few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enrichment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episodes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02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DFA2B-AD6D-BE1B-18F3-8FC075958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C6E445D-E6AF-24C9-62CE-179FFE9E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Stellar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Archaeology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8E0F8A-0FD8-A646-1B3E-9C89519D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B7AD5-40BB-7846-AFD7-7B32C40A096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78B9C-705D-4B98-97C3-2FA41AC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ABE8C6C9-609E-C21A-5D27-40DAF250B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275" y="1732356"/>
            <a:ext cx="4272455" cy="4142150"/>
          </a:xfrm>
        </p:spPr>
        <p:txBody>
          <a:bodyPr>
            <a:normAutofit fontScale="77500" lnSpcReduction="20000"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Comparisons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Pop III models and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with [Fe/H]&lt;-3 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one or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few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enrichment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episodes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Mixing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more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does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not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allow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ratios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move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</p:txBody>
      </p:sp>
      <p:pic>
        <p:nvPicPr>
          <p:cNvPr id="2" name="Picture 1" descr="A diagram of a number of different colored dots and stars&#10;&#10;AI-generated content may be incorrect.">
            <a:extLst>
              <a:ext uri="{FF2B5EF4-FFF2-40B4-BE49-F238E27FC236}">
                <a16:creationId xmlns:a16="http://schemas.microsoft.com/office/drawing/2014/main" id="{10CBC5F5-6F68-E57F-FE6A-0416EB728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6484883" cy="486366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2B1413-6217-9B49-FB14-2E153DE53877}"/>
              </a:ext>
            </a:extLst>
          </p:cNvPr>
          <p:cNvCxnSpPr/>
          <p:nvPr/>
        </p:nvCxnSpPr>
        <p:spPr>
          <a:xfrm flipV="1">
            <a:off x="2364828" y="4477407"/>
            <a:ext cx="346841" cy="2680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D9945B-77C1-75B0-A491-72EDB2483349}"/>
              </a:ext>
            </a:extLst>
          </p:cNvPr>
          <p:cNvCxnSpPr>
            <a:cxnSpLocks/>
          </p:cNvCxnSpPr>
          <p:nvPr/>
        </p:nvCxnSpPr>
        <p:spPr>
          <a:xfrm flipH="1">
            <a:off x="3013841" y="3970858"/>
            <a:ext cx="362606" cy="2837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-point Star 7">
            <a:extLst>
              <a:ext uri="{FF2B5EF4-FFF2-40B4-BE49-F238E27FC236}">
                <a16:creationId xmlns:a16="http://schemas.microsoft.com/office/drawing/2014/main" id="{4C3BD8FE-58AB-5719-DAFE-6C6885F3DD01}"/>
              </a:ext>
            </a:extLst>
          </p:cNvPr>
          <p:cNvSpPr/>
          <p:nvPr/>
        </p:nvSpPr>
        <p:spPr>
          <a:xfrm>
            <a:off x="3376447" y="3803431"/>
            <a:ext cx="204953" cy="16742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662D72F0-7B12-6BF7-05D4-CAB1AE0869C2}"/>
              </a:ext>
            </a:extLst>
          </p:cNvPr>
          <p:cNvSpPr/>
          <p:nvPr/>
        </p:nvSpPr>
        <p:spPr>
          <a:xfrm>
            <a:off x="2159875" y="4745421"/>
            <a:ext cx="204953" cy="16742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6BADD289-3CFE-2D10-E301-53A612B3ADBF}"/>
              </a:ext>
            </a:extLst>
          </p:cNvPr>
          <p:cNvSpPr/>
          <p:nvPr/>
        </p:nvSpPr>
        <p:spPr>
          <a:xfrm>
            <a:off x="2711669" y="4248492"/>
            <a:ext cx="204953" cy="16742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1035FC-B95E-8AF1-3438-CBCE444B740B}"/>
              </a:ext>
            </a:extLst>
          </p:cNvPr>
          <p:cNvSpPr txBox="1"/>
          <p:nvPr/>
        </p:nvSpPr>
        <p:spPr>
          <a:xfrm>
            <a:off x="2538248" y="3928351"/>
            <a:ext cx="6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</p:spTree>
    <p:extLst>
      <p:ext uri="{BB962C8B-B14F-4D97-AF65-F5344CB8AC3E}">
        <p14:creationId xmlns:p14="http://schemas.microsoft.com/office/powerpoint/2010/main" val="166719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B469F-FCB3-A9CA-E881-CD3A4CFC6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2C0A23D1-D7C9-F5AB-E0EE-69C9704E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Stellar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Archaeology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6CCC3C-2667-694C-DDA9-855B0EF3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B7AD5-40BB-7846-AFD7-7B32C40A096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BC768-DF18-EAF1-3C20-3D867263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DC9AC2FD-6C37-F1E9-6C3B-41E95F197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275" y="1732356"/>
            <a:ext cx="4272455" cy="4142150"/>
          </a:xfrm>
        </p:spPr>
        <p:txBody>
          <a:bodyPr>
            <a:normAutofit fontScale="77500" lnSpcReduction="20000"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Comparisons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Pop III models and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with [Fe/H]&lt;-3 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one or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few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enrichment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episodes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Mixing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more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does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not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allow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ratios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move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</p:txBody>
      </p:sp>
      <p:pic>
        <p:nvPicPr>
          <p:cNvPr id="2" name="Picture 1" descr="A diagram of a number of different colored dots and stars&#10;&#10;AI-generated content may be incorrect.">
            <a:extLst>
              <a:ext uri="{FF2B5EF4-FFF2-40B4-BE49-F238E27FC236}">
                <a16:creationId xmlns:a16="http://schemas.microsoft.com/office/drawing/2014/main" id="{BC6E0743-E141-D1D5-5838-F5B29FB15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6484883" cy="486366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C67F51A-29E5-26BC-31DB-A033CB849AEC}"/>
              </a:ext>
            </a:extLst>
          </p:cNvPr>
          <p:cNvCxnSpPr/>
          <p:nvPr/>
        </p:nvCxnSpPr>
        <p:spPr>
          <a:xfrm flipV="1">
            <a:off x="2364828" y="4477407"/>
            <a:ext cx="346841" cy="2680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B2EC0C-362D-1829-30C8-E75169479813}"/>
              </a:ext>
            </a:extLst>
          </p:cNvPr>
          <p:cNvCxnSpPr>
            <a:cxnSpLocks/>
          </p:cNvCxnSpPr>
          <p:nvPr/>
        </p:nvCxnSpPr>
        <p:spPr>
          <a:xfrm flipH="1">
            <a:off x="3013841" y="3970858"/>
            <a:ext cx="362606" cy="2837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-point Star 7">
            <a:extLst>
              <a:ext uri="{FF2B5EF4-FFF2-40B4-BE49-F238E27FC236}">
                <a16:creationId xmlns:a16="http://schemas.microsoft.com/office/drawing/2014/main" id="{244B92C6-7F2C-45E4-8D63-4EF9C60E92D0}"/>
              </a:ext>
            </a:extLst>
          </p:cNvPr>
          <p:cNvSpPr/>
          <p:nvPr/>
        </p:nvSpPr>
        <p:spPr>
          <a:xfrm>
            <a:off x="3376447" y="3803431"/>
            <a:ext cx="204953" cy="16742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AABC777B-8FDD-90F8-98CC-577F01E3BFA9}"/>
              </a:ext>
            </a:extLst>
          </p:cNvPr>
          <p:cNvSpPr/>
          <p:nvPr/>
        </p:nvSpPr>
        <p:spPr>
          <a:xfrm>
            <a:off x="2159875" y="4745421"/>
            <a:ext cx="204953" cy="16742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43174B36-5A08-2420-A26C-F0BB00E13EF0}"/>
              </a:ext>
            </a:extLst>
          </p:cNvPr>
          <p:cNvSpPr/>
          <p:nvPr/>
        </p:nvSpPr>
        <p:spPr>
          <a:xfrm>
            <a:off x="2711669" y="4248492"/>
            <a:ext cx="204953" cy="16742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58D1C-EEA0-83C7-5D61-F59916E5FA69}"/>
              </a:ext>
            </a:extLst>
          </p:cNvPr>
          <p:cNvSpPr txBox="1"/>
          <p:nvPr/>
        </p:nvSpPr>
        <p:spPr>
          <a:xfrm>
            <a:off x="2538248" y="3928351"/>
            <a:ext cx="6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4C57E5-D485-DB85-B252-4B08027A6709}"/>
                  </a:ext>
                </a:extLst>
              </p:cNvPr>
              <p:cNvSpPr txBox="1"/>
              <p:nvPr/>
            </p:nvSpPr>
            <p:spPr>
              <a:xfrm>
                <a:off x="1642169" y="4291064"/>
                <a:ext cx="421590" cy="547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i="0" dirty="0">
                  <a:solidFill>
                    <a:srgbClr val="4472C4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Mg</m:t>
                      </m:r>
                      <m:r>
                        <a:rPr lang="en-US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HU" baseline="-25000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4C57E5-D485-DB85-B252-4B08027A6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169" y="4291064"/>
                <a:ext cx="421590" cy="547650"/>
              </a:xfrm>
              <a:prstGeom prst="rect">
                <a:avLst/>
              </a:prstGeom>
              <a:blipFill>
                <a:blip r:embed="rId5"/>
                <a:stretch>
                  <a:fillRect l="-26471" r="-2941" b="-1777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F1A30E-5E61-F928-705C-94DE9B2FB4FB}"/>
                  </a:ext>
                </a:extLst>
              </p:cNvPr>
              <p:cNvSpPr txBox="1"/>
              <p:nvPr/>
            </p:nvSpPr>
            <p:spPr>
              <a:xfrm>
                <a:off x="2516580" y="3079673"/>
                <a:ext cx="1759328" cy="547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aK</m:t>
                      </m:r>
                      <m:r>
                        <a:rPr lang="en-US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&gt;1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4472C4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Mg</m:t>
                      </m:r>
                      <m:r>
                        <a:rPr lang="en-US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Mg</m:t>
                      </m:r>
                      <m:r>
                        <a:rPr lang="en-US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HU" baseline="-25000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F1A30E-5E61-F928-705C-94DE9B2FB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580" y="3079673"/>
                <a:ext cx="1759328" cy="547650"/>
              </a:xfrm>
              <a:prstGeom prst="rect">
                <a:avLst/>
              </a:prstGeom>
              <a:blipFill>
                <a:blip r:embed="rId6"/>
                <a:stretch>
                  <a:fillRect l="-5755" t="-4545" b="-18182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4C7E19-D11D-151D-79BA-D3042DF3EB0C}"/>
                  </a:ext>
                </a:extLst>
              </p:cNvPr>
              <p:cNvSpPr txBox="1"/>
              <p:nvPr/>
            </p:nvSpPr>
            <p:spPr>
              <a:xfrm>
                <a:off x="4512746" y="4611414"/>
                <a:ext cx="2563202" cy="56900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b="0" i="0" baseline="-2500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mix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Mg</m:t>
                          </m:r>
                          <m:r>
                            <m:rPr>
                              <m:sty m:val="p"/>
                            </m:rPr>
                            <a:rPr lang="en-US" b="0" i="0" baseline="-2500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mix</m:t>
                          </m:r>
                        </m:den>
                      </m:f>
                      <m:r>
                        <a:rPr lang="en-US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b="0" i="0" baseline="-2500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Mg</m:t>
                          </m:r>
                          <m:r>
                            <a:rPr lang="en-US" baseline="-2500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b="0" i="0" baseline="-2500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Mg</m:t>
                          </m:r>
                          <m:r>
                            <a:rPr lang="en-US" baseline="-2500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HU" baseline="-25000" dirty="0">
                              <a:solidFill>
                                <a:srgbClr val="4472C4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b="0" i="0" dirty="0">
                  <a:solidFill>
                    <a:srgbClr val="4472C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4C7E19-D11D-151D-79BA-D3042DF3E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746" y="4611414"/>
                <a:ext cx="2563202" cy="569002"/>
              </a:xfrm>
              <a:prstGeom prst="rect">
                <a:avLst/>
              </a:prstGeom>
              <a:blipFill>
                <a:blip r:embed="rId7"/>
                <a:stretch>
                  <a:fillRect l="-2913" t="-2041" b="-12245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862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A885E1-F22B-149C-BF32-04AD04A69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E697131-35F0-A726-40FF-5663707D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Stellar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Archaeology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56395B-63C5-1E07-0F34-34C29546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B7AD5-40BB-7846-AFD7-7B32C40A096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3D3D9-458F-A3E9-F75A-3BA96F58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A7469C9F-253A-55F9-9ACF-46DB64A28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275" y="1732356"/>
            <a:ext cx="4272455" cy="4142150"/>
          </a:xfrm>
        </p:spPr>
        <p:txBody>
          <a:bodyPr>
            <a:normAutofit fontScale="77500" lnSpcReduction="20000"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Comparisons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Pop III models and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with [Fe/H]&lt;-3 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one or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few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enrichment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episodes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Mixing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more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does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not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allow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ratios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move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An extra (super-solar) component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required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pic>
        <p:nvPicPr>
          <p:cNvPr id="11" name="Picture 10" descr="A diagram of a number of different colored dots and stars&#10;&#10;AI-generated content may be incorrect.">
            <a:extLst>
              <a:ext uri="{FF2B5EF4-FFF2-40B4-BE49-F238E27FC236}">
                <a16:creationId xmlns:a16="http://schemas.microsoft.com/office/drawing/2014/main" id="{24C0337A-2883-0EEE-B832-6779B1348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6484883" cy="4863662"/>
          </a:xfrm>
          <a:prstGeom prst="rect">
            <a:avLst/>
          </a:prstGeom>
        </p:spPr>
      </p:pic>
      <p:sp>
        <p:nvSpPr>
          <p:cNvPr id="14" name="Action Button: Help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A91F8EE-D28E-3781-AB2B-44DA08A037AF}"/>
              </a:ext>
            </a:extLst>
          </p:cNvPr>
          <p:cNvSpPr/>
          <p:nvPr/>
        </p:nvSpPr>
        <p:spPr>
          <a:xfrm>
            <a:off x="5430370" y="2055579"/>
            <a:ext cx="1418485" cy="1283167"/>
          </a:xfrm>
          <a:prstGeom prst="actionButtonHel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FD712D-73A0-7B97-73F0-FEF6058C6B78}"/>
              </a:ext>
            </a:extLst>
          </p:cNvPr>
          <p:cNvCxnSpPr>
            <a:cxnSpLocks/>
          </p:cNvCxnSpPr>
          <p:nvPr/>
        </p:nvCxnSpPr>
        <p:spPr>
          <a:xfrm flipV="1">
            <a:off x="3246120" y="3550088"/>
            <a:ext cx="920392" cy="71984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2162FF-86BE-B90F-DDB8-D35D897DFC42}"/>
              </a:ext>
            </a:extLst>
          </p:cNvPr>
          <p:cNvCxnSpPr>
            <a:cxnSpLocks/>
          </p:cNvCxnSpPr>
          <p:nvPr/>
        </p:nvCxnSpPr>
        <p:spPr>
          <a:xfrm flipH="1">
            <a:off x="4489704" y="2826909"/>
            <a:ext cx="579479" cy="51183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7371B8B4-7018-2EDE-83C1-2E5BC1BC9959}"/>
              </a:ext>
            </a:extLst>
          </p:cNvPr>
          <p:cNvSpPr/>
          <p:nvPr/>
        </p:nvSpPr>
        <p:spPr>
          <a:xfrm>
            <a:off x="5107178" y="2594351"/>
            <a:ext cx="204953" cy="16742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41BA964A-619D-0A8E-9ACE-A24D005902ED}"/>
              </a:ext>
            </a:extLst>
          </p:cNvPr>
          <p:cNvSpPr/>
          <p:nvPr/>
        </p:nvSpPr>
        <p:spPr>
          <a:xfrm>
            <a:off x="2973691" y="4269933"/>
            <a:ext cx="204953" cy="16742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86BE7FF2-33F1-EF1C-4865-BA895EAB349D}"/>
              </a:ext>
            </a:extLst>
          </p:cNvPr>
          <p:cNvSpPr/>
          <p:nvPr/>
        </p:nvSpPr>
        <p:spPr>
          <a:xfrm>
            <a:off x="4166512" y="3336695"/>
            <a:ext cx="204953" cy="16742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2249F-9828-6D24-9252-D29CFE99C4A4}"/>
              </a:ext>
            </a:extLst>
          </p:cNvPr>
          <p:cNvSpPr txBox="1"/>
          <p:nvPr/>
        </p:nvSpPr>
        <p:spPr>
          <a:xfrm>
            <a:off x="3817148" y="3059668"/>
            <a:ext cx="69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U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</p:spTree>
    <p:extLst>
      <p:ext uri="{BB962C8B-B14F-4D97-AF65-F5344CB8AC3E}">
        <p14:creationId xmlns:p14="http://schemas.microsoft.com/office/powerpoint/2010/main" val="74526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77AEAF-326B-6A83-996E-A415BDAD6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CF214312-0E0A-7A44-E380-0F458E5B6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2" y="1371600"/>
            <a:ext cx="6484881" cy="4863661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9CA9DC49-7CA8-2EF0-9005-9F242AB5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Stellar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Archaeology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F91332-CEB1-5D00-082E-F6FED877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B7AD5-40BB-7846-AFD7-7B32C40A0966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FF0E6-51E8-B34C-FFF3-9B58430C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91B5D559-9C51-D237-0CD9-EC0FB1E29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275" y="1732356"/>
            <a:ext cx="4272455" cy="4142150"/>
          </a:xfrm>
        </p:spPr>
        <p:txBody>
          <a:bodyPr>
            <a:normAutofit fontScale="77500" lnSpcReduction="20000"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Comparisons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Pop III models and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with [Fe/H]&lt;-3 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one or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few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enrichment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episodes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Mixing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more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does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not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allow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ratios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move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observations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An extra (super-solar) component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required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Models with C-O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naturally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populate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required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quadrant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9319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B06DC-20E6-AD77-4F46-BC018C807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C9267F9-498B-2705-1AD4-CA06D785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F6077EA-C201-C71C-9F0D-2E83784B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690688"/>
            <a:ext cx="11615738" cy="4456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Carbon-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oxygen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(C-O)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massive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have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crucial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impact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ejecta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composition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CCSNe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Indications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from 3D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modeling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seem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confirm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their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existence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Production site for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</a:t>
            </a: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possible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enrichment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already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early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universe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Large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density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jump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Si/O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interface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because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extended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mixed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convective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region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easier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In progress, stay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tuned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pPr>
              <a:lnSpc>
                <a:spcPct val="120000"/>
              </a:lnSpc>
            </a:pP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Questions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frequency? Trend with mass/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physics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THANK YOU!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endParaRPr lang="it-IT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C9598D-78D0-FB9C-E35C-565C54A0F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6140-0D67-B64A-A2DA-755BB366FDC2}" type="datetime1">
              <a:rPr lang="hu-HU" smtClean="0"/>
              <a:t>2025. 07. 03.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BB28DA-EB83-758C-5C36-26CBA459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12CC5-40F9-027F-41CB-88C6E74C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5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2F1D3-46E1-0C4B-8B81-C80352F2C96A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201;p21" title="WhatsApp Image 2025-05-20 at 13.14.15.jpeg">
            <a:extLst>
              <a:ext uri="{FF2B5EF4-FFF2-40B4-BE49-F238E27FC236}">
                <a16:creationId xmlns:a16="http://schemas.microsoft.com/office/drawing/2014/main" id="{99874961-B5EF-5500-0A2D-39C0348501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01" y="1690688"/>
            <a:ext cx="7919970" cy="45262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C318CB2D-F029-1AF3-28A0-24BBF99E7A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92886" y="1773552"/>
                <a:ext cx="3583214" cy="4360496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Ingestion of some C (and Ne) in the 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during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late stages of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evolution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Convective-reactive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event 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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Formation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an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extended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mixed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zone;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Peculiar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and impact on the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explodability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Found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often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1D stellar models with M</a:t>
                </a:r>
                <a:r>
                  <a:rPr lang="it-IT" sz="3500" baseline="-25000" dirty="0">
                    <a:solidFill>
                      <a:schemeClr val="bg1"/>
                    </a:solidFill>
                    <a:latin typeface="LM Roman 8" pitchFamily="2" charset="77"/>
                  </a:rPr>
                  <a:t>ini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25 M</a:t>
                </a:r>
                <a14:m>
                  <m:oMath xmlns:m="http://schemas.openxmlformats.org/officeDocument/2006/math">
                    <m:r>
                      <a:rPr lang="it-IT" sz="250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Confirmed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by 3D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simulations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(e.g., Rizzuti+24).</a:t>
                </a:r>
              </a:p>
              <a:p>
                <a:pPr marL="0" indent="0">
                  <a:buNone/>
                </a:pPr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C318CB2D-F029-1AF3-28A0-24BBF99E7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2886" y="1773552"/>
                <a:ext cx="3583214" cy="4360496"/>
              </a:xfrm>
              <a:blipFill>
                <a:blip r:embed="rId5"/>
                <a:stretch>
                  <a:fillRect l="-1761" t="-2907" b="-319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88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EB82B-3974-D67A-A6E0-507FE774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02904C4-EB51-FDBB-23A9-17CA17E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ABA870-EC63-CC1F-7320-8B8CA4589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2F1D3-46E1-0C4B-8B81-C80352F2C96A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AC11D3-D660-B746-1E81-4EF00300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FAA96A-267C-76A5-3DF3-8A07704E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201;p21" title="WhatsApp Image 2025-05-20 at 13.14.15.jpeg">
            <a:extLst>
              <a:ext uri="{FF2B5EF4-FFF2-40B4-BE49-F238E27FC236}">
                <a16:creationId xmlns:a16="http://schemas.microsoft.com/office/drawing/2014/main" id="{6405B0EE-8001-DA3E-E4DE-5B559E42FF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01" y="1690688"/>
            <a:ext cx="7919970" cy="45262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B51D2847-BF5A-0190-DFE3-E2F29DF345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92886" y="1773552"/>
                <a:ext cx="3583214" cy="4360496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Ingestion of some C (and Ne) in the 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during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late stages of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evolution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Convective-reactive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event 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  <a:sym typeface="Wingdings" pitchFamily="2" charset="2"/>
                  </a:rPr>
                  <a:t>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Formation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an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extended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mixed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zone;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Peculiar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and impact on the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explodability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Found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often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1D stellar models with M</a:t>
                </a:r>
                <a:r>
                  <a:rPr lang="it-IT" sz="3500" baseline="-25000" dirty="0">
                    <a:solidFill>
                      <a:schemeClr val="bg1"/>
                    </a:solidFill>
                    <a:latin typeface="LM Roman 8" pitchFamily="2" charset="77"/>
                  </a:rPr>
                  <a:t>ini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25 M</a:t>
                </a:r>
                <a14:m>
                  <m:oMath xmlns:m="http://schemas.openxmlformats.org/officeDocument/2006/math">
                    <m:r>
                      <a:rPr lang="it-IT" sz="250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Confirmed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by 3D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simulations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(e.g., Rizzuti+24).</a:t>
                </a:r>
              </a:p>
              <a:p>
                <a:pPr marL="0" indent="0">
                  <a:buNone/>
                </a:pPr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</p:txBody>
          </p:sp>
        </mc:Choice>
        <mc:Fallback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B51D2847-BF5A-0190-DFE3-E2F29DF34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2886" y="1773552"/>
                <a:ext cx="3583214" cy="4360496"/>
              </a:xfrm>
              <a:blipFill>
                <a:blip r:embed="rId5"/>
                <a:stretch>
                  <a:fillRect l="-1761" t="-2907" b="-319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7CC71C3-57EC-AABE-92DD-08E3CB954857}"/>
              </a:ext>
            </a:extLst>
          </p:cNvPr>
          <p:cNvGrpSpPr/>
          <p:nvPr/>
        </p:nvGrpSpPr>
        <p:grpSpPr>
          <a:xfrm>
            <a:off x="838200" y="4927682"/>
            <a:ext cx="7394296" cy="1428668"/>
            <a:chOff x="158972" y="4663310"/>
            <a:chExt cx="7394296" cy="1428668"/>
          </a:xfrm>
        </p:grpSpPr>
        <p:pic>
          <p:nvPicPr>
            <p:cNvPr id="5" name="Picture 4" descr="A red and blue spirals with text&#10;&#10;AI-generated content may be incorrect.">
              <a:extLst>
                <a:ext uri="{FF2B5EF4-FFF2-40B4-BE49-F238E27FC236}">
                  <a16:creationId xmlns:a16="http://schemas.microsoft.com/office/drawing/2014/main" id="{524B23E1-6031-24E9-6180-7B9A8106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972" y="4663310"/>
              <a:ext cx="2050828" cy="142866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Segnaposto contenuto 6">
              <a:extLst>
                <a:ext uri="{FF2B5EF4-FFF2-40B4-BE49-F238E27FC236}">
                  <a16:creationId xmlns:a16="http://schemas.microsoft.com/office/drawing/2014/main" id="{8BF311C9-42EB-6719-C4BA-D7BF2F818FA0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4700632"/>
              <a:ext cx="5343468" cy="1357975"/>
            </a:xfrm>
            <a:prstGeom prst="rect">
              <a:avLst/>
            </a:prstGeom>
            <a:solidFill>
              <a:srgbClr val="FFFFFF"/>
            </a:solidFill>
            <a:ln w="63500">
              <a:solidFill>
                <a:srgbClr val="F12B26"/>
              </a:solidFill>
            </a:ln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3000" dirty="0">
                  <a:solidFill>
                    <a:srgbClr val="F12B26"/>
                  </a:solidFill>
                  <a:latin typeface="LM Roman 8" pitchFamily="2" charset="77"/>
                </a:rPr>
                <a:t>Production of a large </a:t>
              </a:r>
              <a:r>
                <a:rPr lang="it-IT" sz="3000" dirty="0" err="1">
                  <a:solidFill>
                    <a:srgbClr val="F12B26"/>
                  </a:solidFill>
                  <a:latin typeface="LM Roman 8" pitchFamily="2" charset="77"/>
                </a:rPr>
                <a:t>number</a:t>
              </a:r>
              <a:r>
                <a:rPr lang="it-IT" sz="3000" dirty="0">
                  <a:solidFill>
                    <a:srgbClr val="F12B26"/>
                  </a:solidFill>
                  <a:latin typeface="LM Roman 8" pitchFamily="2" charset="77"/>
                </a:rPr>
                <a:t> of </a:t>
              </a:r>
              <a:r>
                <a:rPr lang="it-IT" sz="3000" dirty="0" err="1">
                  <a:solidFill>
                    <a:srgbClr val="F12B26"/>
                  </a:solidFill>
                  <a:latin typeface="LM Roman 8" pitchFamily="2" charset="77"/>
                </a:rPr>
                <a:t>unstable</a:t>
              </a:r>
              <a:r>
                <a:rPr lang="it-IT" sz="3000" dirty="0">
                  <a:solidFill>
                    <a:srgbClr val="F12B26"/>
                  </a:solidFill>
                  <a:latin typeface="LM Roman 8" pitchFamily="2" charset="77"/>
                </a:rPr>
                <a:t> nuclei </a:t>
              </a:r>
              <a:r>
                <a:rPr lang="it-IT" sz="3000" dirty="0" err="1">
                  <a:solidFill>
                    <a:srgbClr val="F12B26"/>
                  </a:solidFill>
                  <a:latin typeface="LM Roman 8" pitchFamily="2" charset="77"/>
                </a:rPr>
                <a:t>at</a:t>
              </a:r>
              <a:r>
                <a:rPr lang="it-IT" sz="3000" dirty="0">
                  <a:solidFill>
                    <a:srgbClr val="F12B26"/>
                  </a:solidFill>
                  <a:latin typeface="LM Roman 8" pitchFamily="2" charset="77"/>
                </a:rPr>
                <a:t> high temperature and </a:t>
              </a:r>
              <a:r>
                <a:rPr lang="it-IT" sz="3000" dirty="0" err="1">
                  <a:solidFill>
                    <a:srgbClr val="F12B26"/>
                  </a:solidFill>
                  <a:latin typeface="LM Roman 8" pitchFamily="2" charset="77"/>
                </a:rPr>
                <a:t>density</a:t>
              </a:r>
              <a:r>
                <a:rPr lang="it-IT" sz="3000" dirty="0">
                  <a:solidFill>
                    <a:srgbClr val="F12B26"/>
                  </a:solidFill>
                  <a:latin typeface="LM Roman 8" pitchFamily="2" charset="77"/>
                </a:rPr>
                <a:t> (e.g. 37Ar)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10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81D4F-3868-49DB-85AA-476EAD5F7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044D990-C4DA-AEE6-5FAC-B801D6B40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0EAB6C-873F-B46A-B04A-545AB4CB9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2F1D3-46E1-0C4B-8B81-C80352F2C96A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545D5-E2F3-A4CE-EABE-12F344962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81A129-8AA3-246B-BA3B-96B6CD73E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FD002F-35FB-6CB6-A620-909731312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12" y="1481069"/>
            <a:ext cx="7706288" cy="4736893"/>
          </a:xfrm>
          <a:prstGeom prst="rect">
            <a:avLst/>
          </a:prstGeom>
        </p:spPr>
      </p:pic>
      <p:sp>
        <p:nvSpPr>
          <p:cNvPr id="9" name="Segnaposto contenuto 6">
            <a:extLst>
              <a:ext uri="{FF2B5EF4-FFF2-40B4-BE49-F238E27FC236}">
                <a16:creationId xmlns:a16="http://schemas.microsoft.com/office/drawing/2014/main" id="{45D0C7A4-59EA-5A53-1FD7-57F61BDD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489" y="3129184"/>
            <a:ext cx="2462467" cy="720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LM Roman 8" pitchFamily="2" charset="77"/>
                <a:hlinkClick r:id="rId5"/>
              </a:rPr>
              <a:t>Link to the paper</a:t>
            </a:r>
            <a:endParaRPr lang="it-IT" sz="2400" dirty="0">
              <a:solidFill>
                <a:srgbClr val="FF0000"/>
              </a:solidFill>
              <a:latin typeface="LM Roman 8" pitchFamily="2" charset="77"/>
            </a:endParaRPr>
          </a:p>
        </p:txBody>
      </p:sp>
      <p:pic>
        <p:nvPicPr>
          <p:cNvPr id="8" name="Picture 7" descr="A qr code with a blue background&#10;&#10;AI-generated content may be incorrect.">
            <a:extLst>
              <a:ext uri="{FF2B5EF4-FFF2-40B4-BE49-F238E27FC236}">
                <a16:creationId xmlns:a16="http://schemas.microsoft.com/office/drawing/2014/main" id="{AB89A589-94A5-81FE-D265-662272D8D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788" y="2369966"/>
            <a:ext cx="2959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AF98-9210-0C41-B0EE-93E37173BC7B}" type="datetime1">
              <a:rPr lang="hu-HU" smtClean="0"/>
              <a:t>2025. 07. 03.</a:t>
            </a:fld>
            <a:endParaRPr lang="en-GB"/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336F3F0A-E4D2-3E76-B849-675E46E4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3034D6-00DD-AAC7-7B9C-93B8D6B9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6FBA-1CB6-747E-4CE3-1193CADF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82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B5CDF-708F-282A-57E7-3B9EA94A3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62B7B01-B5BC-F17F-EFF7-CA74104C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634FF5-BA7A-9369-B431-838FE80C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5BD9D-5C6C-C24F-935D-EA7385BCD5DC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6BD950EA-874A-BFE9-D3CE-56D622E75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90EE-0136-77EA-4001-262E6A0B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8055-C665-79F3-78F7-A68923EF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F45E40-381E-8334-037C-BAF57E9DD04B}"/>
              </a:ext>
            </a:extLst>
          </p:cNvPr>
          <p:cNvSpPr/>
          <p:nvPr/>
        </p:nvSpPr>
        <p:spPr>
          <a:xfrm>
            <a:off x="502443" y="1975339"/>
            <a:ext cx="11349588" cy="14536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0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FD32C-F994-D079-26F1-BB3D0DFE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99754C0-5767-858F-1D11-5B215AEB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11F2AE-A241-6F80-90C9-01B0E1FE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5BD9D-5C6C-C24F-935D-EA7385BCD5DC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2025. 07. 03.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33F36844-FE7F-86DA-8E5F-F6DDBEB0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979E01-5F6C-70BA-058C-AD3A659B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A0184-CB1D-A3F4-173A-8411B708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7352B9-1E31-7018-EF42-6B2F58B36D03}"/>
              </a:ext>
            </a:extLst>
          </p:cNvPr>
          <p:cNvSpPr/>
          <p:nvPr/>
        </p:nvSpPr>
        <p:spPr>
          <a:xfrm>
            <a:off x="502443" y="1975339"/>
            <a:ext cx="11349588" cy="14536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white box with blue and orange text&#10;&#10;AI-generated content may be incorrect.">
            <a:extLst>
              <a:ext uri="{FF2B5EF4-FFF2-40B4-BE49-F238E27FC236}">
                <a16:creationId xmlns:a16="http://schemas.microsoft.com/office/drawing/2014/main" id="{A5354745-0C9E-1E79-03DD-CDFA3F4A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108" y="1690688"/>
            <a:ext cx="4953000" cy="4279900"/>
          </a:xfrm>
          <a:prstGeom prst="rect">
            <a:avLst/>
          </a:prstGeom>
        </p:spPr>
      </p:pic>
      <p:pic>
        <p:nvPicPr>
          <p:cNvPr id="10" name="Picture 9" descr="A jar of gummy bears&#10;&#10;AI-generated content may be incorrect.">
            <a:extLst>
              <a:ext uri="{FF2B5EF4-FFF2-40B4-BE49-F238E27FC236}">
                <a16:creationId xmlns:a16="http://schemas.microsoft.com/office/drawing/2014/main" id="{8B3B8460-A49F-154A-C87F-492AC43D0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772" y="1359143"/>
            <a:ext cx="4033078" cy="488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7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EBD1-DC95-5048-A479-A90092A8B1A7}" type="datetime1">
              <a:rPr lang="hu-HU" smtClean="0"/>
              <a:t>2025. 07. 03.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D9339-1AE4-6ABB-C9C1-16582C224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95" y="1690688"/>
            <a:ext cx="11764210" cy="4411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C226C9-4B91-269D-0985-7AB5EC551331}"/>
              </a:ext>
            </a:extLst>
          </p:cNvPr>
          <p:cNvSpPr/>
          <p:nvPr/>
        </p:nvSpPr>
        <p:spPr>
          <a:xfrm>
            <a:off x="9224211" y="2021305"/>
            <a:ext cx="1283368" cy="3529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E2AC62-8BA7-2953-6751-8DFD547F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D9574-32CA-BC82-CEE6-247A3D7F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04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9D9339-1AE4-6ABB-C9C1-16582C224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95" y="1690688"/>
            <a:ext cx="11764210" cy="4411579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960F-3F6F-1048-9341-27720302E496}" type="datetime1">
              <a:rPr lang="hu-HU" smtClean="0"/>
              <a:t>2025. 07. 03.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226C9-4B91-269D-0985-7AB5EC551331}"/>
              </a:ext>
            </a:extLst>
          </p:cNvPr>
          <p:cNvSpPr/>
          <p:nvPr/>
        </p:nvSpPr>
        <p:spPr>
          <a:xfrm>
            <a:off x="9224211" y="2021305"/>
            <a:ext cx="1283368" cy="3529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B76039F-0966-86D0-C4F1-3CD4D501CE21}"/>
              </a:ext>
            </a:extLst>
          </p:cNvPr>
          <p:cNvSpPr/>
          <p:nvPr/>
        </p:nvSpPr>
        <p:spPr>
          <a:xfrm>
            <a:off x="2207153" y="2310064"/>
            <a:ext cx="1975826" cy="1260834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BE05CEC2-F620-FC68-6BB9-2F4F5986DEBF}"/>
              </a:ext>
            </a:extLst>
          </p:cNvPr>
          <p:cNvSpPr txBox="1">
            <a:spLocks/>
          </p:cNvSpPr>
          <p:nvPr/>
        </p:nvSpPr>
        <p:spPr>
          <a:xfrm>
            <a:off x="4347291" y="2571722"/>
            <a:ext cx="2807488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Odd-</a:t>
            </a:r>
            <a:r>
              <a:rPr lang="it-IT" sz="1600" b="1" dirty="0" err="1">
                <a:solidFill>
                  <a:srgbClr val="00B050"/>
                </a:solidFill>
                <a:latin typeface="LM Roman 10" pitchFamily="2" charset="77"/>
              </a:rPr>
              <a:t>Z</a:t>
            </a:r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 </a:t>
            </a:r>
            <a:r>
              <a:rPr lang="it-IT" sz="1600" b="1" dirty="0" err="1">
                <a:solidFill>
                  <a:srgbClr val="00B050"/>
                </a:solidFill>
                <a:latin typeface="LM Roman 10" pitchFamily="2" charset="77"/>
              </a:rPr>
              <a:t>elements</a:t>
            </a:r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 and O-</a:t>
            </a:r>
            <a:r>
              <a:rPr lang="it-IT" sz="1600" b="1" dirty="0" err="1">
                <a:solidFill>
                  <a:srgbClr val="00B050"/>
                </a:solidFill>
                <a:latin typeface="LM Roman 10" pitchFamily="2" charset="77"/>
              </a:rPr>
              <a:t>burning</a:t>
            </a:r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 products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EAF41-9922-047A-E5C1-F596A49A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FAD16-9C20-0C78-ED5A-30F9D975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308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12088</TotalTime>
  <Words>810</Words>
  <Application>Microsoft Macintosh PowerPoint</Application>
  <PresentationFormat>Widescreen</PresentationFormat>
  <Paragraphs>149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LM Roman 10</vt:lpstr>
      <vt:lpstr>LM Roman 8</vt:lpstr>
      <vt:lpstr>LM Roman 9</vt:lpstr>
      <vt:lpstr>Office 2013 - 2022 Theme</vt:lpstr>
      <vt:lpstr>1_Office 2013 - 2022 Theme</vt:lpstr>
      <vt:lpstr>2_Office 2013 - 2022 Theme</vt:lpstr>
      <vt:lpstr>Carbon-Oxygen Shell Interactions in Massive Stars: Nucleosynthesis and Implications</vt:lpstr>
      <vt:lpstr>Carbon-oxygen shell mergers in massive stars</vt:lpstr>
      <vt:lpstr>Carbon-oxygen shell mergers in massive stars</vt:lpstr>
      <vt:lpstr>Carbon-oxygen shell mergers in massive stars</vt:lpstr>
      <vt:lpstr>Nucleosynthesis in a C-O shell merger</vt:lpstr>
      <vt:lpstr>Nucleosynthesis in a C-O shell merger</vt:lpstr>
      <vt:lpstr>Nucleosynthesis in a C-O shell merger</vt:lpstr>
      <vt:lpstr>Nucleosynthesis: odd-Z element production</vt:lpstr>
      <vt:lpstr>Nucleosynthesis: odd-Z element production</vt:lpstr>
      <vt:lpstr>Nucleosynthesis: odd-Z element production</vt:lpstr>
      <vt:lpstr>Nucleosynthesis: odd-Z element production</vt:lpstr>
      <vt:lpstr>Stellar Archaeology: odd-Z elements</vt:lpstr>
      <vt:lpstr>Stellar Archaeology: odd-Z elements</vt:lpstr>
      <vt:lpstr>Stellar Archaeology: odd-Z elements</vt:lpstr>
      <vt:lpstr>Stellar Archaeology: odd-Z elements</vt:lpstr>
      <vt:lpstr>Stellar Archaeology: odd-Z elements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Roberti</dc:creator>
  <cp:lastModifiedBy>Lorenzo Roberti</cp:lastModifiedBy>
  <cp:revision>375</cp:revision>
  <dcterms:created xsi:type="dcterms:W3CDTF">2020-02-26T13:20:10Z</dcterms:created>
  <dcterms:modified xsi:type="dcterms:W3CDTF">2025-07-03T16:34:46Z</dcterms:modified>
</cp:coreProperties>
</file>