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hz9KvU4xOz9Nsyz8cjgJDcfqoH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e781ccb70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6e781ccb70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6e781ccb70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36e781ccb70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e781ccb70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36e781ccb70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e781ccb70_25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36e781ccb70_25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e7611db4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6e7611db4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e7611db4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6e7611db4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e7611db4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6e7611db4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ab4714e6f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6ab4714e6f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e7611db4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6e7611db4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6e7611db4b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6e7611db4b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e7611db4b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6e7611db4b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e7611db4b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36e7611db4b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2167775" y="0"/>
            <a:ext cx="69762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" name="Google Shape;11;p19"/>
          <p:cNvGrpSpPr/>
          <p:nvPr/>
        </p:nvGrpSpPr>
        <p:grpSpPr>
          <a:xfrm>
            <a:off x="1400" y="525"/>
            <a:ext cx="2166379" cy="2113602"/>
            <a:chOff x="1400" y="523"/>
            <a:chExt cx="2762534" cy="2695233"/>
          </a:xfrm>
        </p:grpSpPr>
        <p:sp>
          <p:nvSpPr>
            <p:cNvPr id="12" name="Google Shape;12;p19"/>
            <p:cNvSpPr/>
            <p:nvPr/>
          </p:nvSpPr>
          <p:spPr>
            <a:xfrm rot="-5400000">
              <a:off x="5300" y="-3377"/>
              <a:ext cx="2145000" cy="2152800"/>
            </a:xfrm>
            <a:prstGeom prst="diagStripe">
              <a:avLst>
                <a:gd fmla="val 50000" name="adj"/>
              </a:avLst>
            </a:prstGeom>
            <a:solidFill>
              <a:srgbClr val="416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9"/>
            <p:cNvSpPr/>
            <p:nvPr/>
          </p:nvSpPr>
          <p:spPr>
            <a:xfrm flipH="1">
              <a:off x="611134" y="550756"/>
              <a:ext cx="2152800" cy="2145000"/>
            </a:xfrm>
            <a:prstGeom prst="diagStripe">
              <a:avLst>
                <a:gd fmla="val 50000" name="adj"/>
              </a:avLst>
            </a:prstGeom>
            <a:solidFill>
              <a:srgbClr val="FF1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0" y="2114125"/>
            <a:ext cx="9144000" cy="27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19"/>
          <p:cNvSpPr/>
          <p:nvPr/>
        </p:nvSpPr>
        <p:spPr>
          <a:xfrm>
            <a:off x="132150" y="4908925"/>
            <a:ext cx="8879700" cy="225900"/>
          </a:xfrm>
          <a:prstGeom prst="roundRect">
            <a:avLst>
              <a:gd fmla="val 16667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6;p19"/>
          <p:cNvSpPr txBox="1"/>
          <p:nvPr>
            <p:ph idx="2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3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grpSp>
        <p:nvGrpSpPr>
          <p:cNvPr id="112" name="Google Shape;112;p28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3" name="Google Shape;113;p28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1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416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0"/>
          <p:cNvGrpSpPr/>
          <p:nvPr/>
        </p:nvGrpSpPr>
        <p:grpSpPr>
          <a:xfrm>
            <a:off x="0" y="9"/>
            <a:ext cx="485610" cy="478977"/>
            <a:chOff x="0" y="381001"/>
            <a:chExt cx="1037850" cy="1016288"/>
          </a:xfrm>
        </p:grpSpPr>
        <p:sp>
          <p:nvSpPr>
            <p:cNvPr id="20" name="Google Shape;20;p2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416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1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0"/>
          <p:cNvSpPr/>
          <p:nvPr/>
        </p:nvSpPr>
        <p:spPr>
          <a:xfrm>
            <a:off x="523650" y="31050"/>
            <a:ext cx="8010900" cy="479100"/>
          </a:xfrm>
          <a:prstGeom prst="roundRect">
            <a:avLst>
              <a:gd fmla="val 16667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Google Shape;23;p20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20"/>
          <p:cNvSpPr/>
          <p:nvPr/>
        </p:nvSpPr>
        <p:spPr>
          <a:xfrm>
            <a:off x="132150" y="4908925"/>
            <a:ext cx="8879700" cy="225900"/>
          </a:xfrm>
          <a:prstGeom prst="roundRect">
            <a:avLst>
              <a:gd fmla="val 16667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Google Shape;25;p20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8" name="Google Shape;28;p20" title="luna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0549" y="26204"/>
            <a:ext cx="509700" cy="488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 rot="5400000">
            <a:off x="4408200" y="-1800"/>
            <a:ext cx="4734000" cy="4737600"/>
          </a:xfrm>
          <a:prstGeom prst="diagStripe">
            <a:avLst>
              <a:gd fmla="val 49469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1"/>
          <p:cNvSpPr/>
          <p:nvPr/>
        </p:nvSpPr>
        <p:spPr>
          <a:xfrm rot="5400000">
            <a:off x="4841125" y="5700"/>
            <a:ext cx="4298100" cy="4286700"/>
          </a:xfrm>
          <a:prstGeom prst="diagStripe">
            <a:avLst>
              <a:gd fmla="val 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1"/>
          <p:cNvSpPr/>
          <p:nvPr/>
        </p:nvSpPr>
        <p:spPr>
          <a:xfrm rot="-5400000">
            <a:off x="5618399" y="1236468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1"/>
          <p:cNvSpPr/>
          <p:nvPr/>
        </p:nvSpPr>
        <p:spPr>
          <a:xfrm flipH="1">
            <a:off x="5849857" y="1443956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1"/>
          <p:cNvSpPr/>
          <p:nvPr/>
        </p:nvSpPr>
        <p:spPr>
          <a:xfrm rot="-5400000">
            <a:off x="5987081" y="2469465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1"/>
          <p:cNvSpPr/>
          <p:nvPr/>
        </p:nvSpPr>
        <p:spPr>
          <a:xfrm flipH="1">
            <a:off x="6222115" y="2676953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1"/>
          <p:cNvSpPr/>
          <p:nvPr/>
        </p:nvSpPr>
        <p:spPr>
          <a:xfrm rot="-5400000">
            <a:off x="6675341" y="1862018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/>
          <p:nvPr/>
        </p:nvSpPr>
        <p:spPr>
          <a:xfrm flipH="1">
            <a:off x="6908099" y="2069505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FF14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1"/>
          <p:cNvSpPr/>
          <p:nvPr/>
        </p:nvSpPr>
        <p:spPr>
          <a:xfrm rot="-5400000">
            <a:off x="6861141" y="2477810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/>
          <p:nvPr/>
        </p:nvSpPr>
        <p:spPr>
          <a:xfrm flipH="1">
            <a:off x="7965266" y="2692963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1"/>
          <p:cNvSpPr/>
          <p:nvPr/>
        </p:nvSpPr>
        <p:spPr>
          <a:xfrm flipH="1">
            <a:off x="8145082" y="3308755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1"/>
          <p:cNvSpPr/>
          <p:nvPr/>
        </p:nvSpPr>
        <p:spPr>
          <a:xfrm rot="-5400000">
            <a:off x="7047599" y="3095015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1"/>
          <p:cNvSpPr/>
          <p:nvPr/>
        </p:nvSpPr>
        <p:spPr>
          <a:xfrm flipH="1">
            <a:off x="7276649" y="3302502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1"/>
          <p:cNvSpPr/>
          <p:nvPr/>
        </p:nvSpPr>
        <p:spPr>
          <a:xfrm rot="-5400000">
            <a:off x="7227414" y="3710807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4169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1"/>
          <p:cNvSpPr/>
          <p:nvPr/>
        </p:nvSpPr>
        <p:spPr>
          <a:xfrm flipH="1">
            <a:off x="7462448" y="3918294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1"/>
          <p:cNvSpPr/>
          <p:nvPr/>
        </p:nvSpPr>
        <p:spPr>
          <a:xfrm rot="-5400000">
            <a:off x="8102491" y="3718473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1"/>
          <p:cNvSpPr/>
          <p:nvPr/>
        </p:nvSpPr>
        <p:spPr>
          <a:xfrm flipH="1">
            <a:off x="8334533" y="3925960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/>
          <p:nvPr/>
        </p:nvSpPr>
        <p:spPr>
          <a:xfrm rot="-5400000">
            <a:off x="8288290" y="4334265"/>
            <a:ext cx="808800" cy="808800"/>
          </a:xfrm>
          <a:prstGeom prst="diagStripe">
            <a:avLst>
              <a:gd fmla="val 50000" name="adj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1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2" name="Google Shape;52;p2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416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1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2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9" name="Google Shape;59;p2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416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1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24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grpSp>
        <p:nvGrpSpPr>
          <p:cNvPr id="69" name="Google Shape;69;p2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70" name="Google Shape;70;p2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416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1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grpSp>
        <p:nvGrpSpPr>
          <p:cNvPr id="75" name="Google Shape;75;p2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76" name="Google Shape;76;p2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19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1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416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588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2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26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grpSp>
        <p:nvGrpSpPr>
          <p:cNvPr id="99" name="Google Shape;99;p2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00" name="Google Shape;100;p2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416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F1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4" name="Google Shape;104;p27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/>
          <p:nvPr>
            <p:ph type="ctrTitle"/>
          </p:nvPr>
        </p:nvSpPr>
        <p:spPr>
          <a:xfrm>
            <a:off x="2167775" y="0"/>
            <a:ext cx="69762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it"/>
              <a:t>Preliminary Study of the ¹⁹F(p,𝛾)²⁰Ne at LUNA</a:t>
            </a:r>
            <a:endParaRPr/>
          </a:p>
        </p:txBody>
      </p:sp>
      <p:sp>
        <p:nvSpPr>
          <p:cNvPr id="138" name="Google Shape;138;p1"/>
          <p:cNvSpPr txBox="1"/>
          <p:nvPr>
            <p:ph idx="1" type="subTitle"/>
          </p:nvPr>
        </p:nvSpPr>
        <p:spPr>
          <a:xfrm>
            <a:off x="0" y="2114125"/>
            <a:ext cx="9144000" cy="27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2000"/>
              <a:t>R. Biasissi</a:t>
            </a:r>
            <a:endParaRPr sz="2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/>
              <a:t>Università degli Studi di Padova, Padova, Italy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/>
              <a:t>Istituto Nazionale di Fisica Nucleare, Sezione di Padova, Padova, Italy</a:t>
            </a:r>
            <a:endParaRPr/>
          </a:p>
        </p:txBody>
      </p:sp>
      <p:sp>
        <p:nvSpPr>
          <p:cNvPr id="139" name="Google Shape;139;p1"/>
          <p:cNvSpPr txBox="1"/>
          <p:nvPr>
            <p:ph idx="2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sp>
        <p:nvSpPr>
          <p:cNvPr id="140" name="Google Shape;140;p1"/>
          <p:cNvSpPr txBox="1"/>
          <p:nvPr>
            <p:ph idx="3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3-4/07/2025</a:t>
            </a:r>
            <a:endParaRPr/>
          </a:p>
        </p:txBody>
      </p:sp>
      <p:pic>
        <p:nvPicPr>
          <p:cNvPr id="141" name="Google Shape;141;p1" title="luna_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700" y="3023400"/>
            <a:ext cx="1862975" cy="178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 title="padua_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5313" y="3012000"/>
            <a:ext cx="1796981" cy="18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 title="infn_logo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5812" y="3179938"/>
            <a:ext cx="2918374" cy="14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e781ccb70_1_116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Implanted Low-¹⁹F Content Target</a:t>
            </a:r>
            <a:endParaRPr/>
          </a:p>
        </p:txBody>
      </p:sp>
      <p:sp>
        <p:nvSpPr>
          <p:cNvPr id="267" name="Google Shape;267;g36e781ccb70_1_116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g36e781ccb70_1_116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sp>
        <p:nvSpPr>
          <p:cNvPr id="269" name="Google Shape;269;g36e781ccb70_1_116"/>
          <p:cNvSpPr txBox="1"/>
          <p:nvPr/>
        </p:nvSpPr>
        <p:spPr>
          <a:xfrm>
            <a:off x="0" y="1094100"/>
            <a:ext cx="4442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Low-¹⁹F content allowed to use it with BGO always in close-geometry exploring &gt;300 keV (only 3 points around 340 keV resonance currently)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High stability up to 28 C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Peak degradation of 0.15%/C 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(total ≈ 5%)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g36e781ccb70_1_116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pic>
        <p:nvPicPr>
          <p:cNvPr id="271" name="Google Shape;271;g36e781ccb70_1_116" title="IMP_LFE-Low#1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2400" y="948613"/>
            <a:ext cx="4569349" cy="324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36e781ccb70_1_3" title="jakub3(3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601" y="877050"/>
            <a:ext cx="5710397" cy="4026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6e781ccb70_1_3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Methodology – Long-runs analysis</a:t>
            </a:r>
            <a:endParaRPr/>
          </a:p>
        </p:txBody>
      </p:sp>
      <p:sp>
        <p:nvSpPr>
          <p:cNvPr id="278" name="Google Shape;278;g36e781ccb70_1_3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79" name="Google Shape;279;g36e781ccb70_1_3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sp>
        <p:nvSpPr>
          <p:cNvPr id="280" name="Google Shape;280;g36e781ccb70_1_3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sp>
        <p:nvSpPr>
          <p:cNvPr id="281" name="Google Shape;281;g36e781ccb70_1_3"/>
          <p:cNvSpPr txBox="1"/>
          <p:nvPr/>
        </p:nvSpPr>
        <p:spPr>
          <a:xfrm>
            <a:off x="0" y="541200"/>
            <a:ext cx="9144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Time coincidence of </a:t>
            </a:r>
            <a:r>
              <a:rPr b="1" i="0" lang="it" sz="1800" u="none" cap="none" strike="noStrike">
                <a:solidFill>
                  <a:srgbClr val="4169E1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b="1" i="0" lang="it" sz="1800" u="none" cap="none" strike="noStrike">
                <a:solidFill>
                  <a:srgbClr val="FF1493"/>
                </a:solidFill>
                <a:latin typeface="Lato"/>
                <a:ea typeface="Lato"/>
                <a:cs typeface="Lato"/>
                <a:sym typeface="Lato"/>
              </a:rPr>
              <a:t>50</a:t>
            </a: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b="1" i="0" lang="it" sz="1800" u="none" cap="none" strike="noStrike">
                <a:solidFill>
                  <a:srgbClr val="228B22"/>
                </a:solidFill>
                <a:latin typeface="Lato"/>
                <a:ea typeface="Lato"/>
                <a:cs typeface="Lato"/>
                <a:sym typeface="Lato"/>
              </a:rPr>
              <a:t>500 </a:t>
            </a: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ns → Sum Spectrum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Focus: ¹⁹F(p,𝛾)²⁰Ne reaction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Gate region=[12.0;14.5] MeV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Δt: 10 ns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Peak of interest: 1.634 MeV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ROI=[1.5;2.0] MeV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2" name="Google Shape;282;g36e781ccb70_1_3"/>
          <p:cNvCxnSpPr/>
          <p:nvPr/>
        </p:nvCxnSpPr>
        <p:spPr>
          <a:xfrm rot="10800000">
            <a:off x="5492898" y="1336124"/>
            <a:ext cx="0" cy="47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3" name="Google Shape;283;g36e781ccb70_1_3"/>
          <p:cNvCxnSpPr/>
          <p:nvPr/>
        </p:nvCxnSpPr>
        <p:spPr>
          <a:xfrm>
            <a:off x="7062592" y="1989837"/>
            <a:ext cx="0" cy="47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4" name="Google Shape;284;g36e781ccb70_1_3"/>
          <p:cNvCxnSpPr/>
          <p:nvPr/>
        </p:nvCxnSpPr>
        <p:spPr>
          <a:xfrm>
            <a:off x="7319567" y="2142237"/>
            <a:ext cx="0" cy="47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5" name="Google Shape;285;g36e781ccb70_1_3"/>
          <p:cNvCxnSpPr/>
          <p:nvPr/>
        </p:nvCxnSpPr>
        <p:spPr>
          <a:xfrm>
            <a:off x="8061491" y="2808111"/>
            <a:ext cx="0" cy="47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6" name="Google Shape;286;g36e781ccb70_1_3"/>
          <p:cNvSpPr txBox="1"/>
          <p:nvPr/>
        </p:nvSpPr>
        <p:spPr>
          <a:xfrm>
            <a:off x="7319567" y="2142225"/>
            <a:ext cx="88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¹⁹F(p,𝛾)²⁰Ne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g36e781ccb70_1_3"/>
          <p:cNvSpPr txBox="1"/>
          <p:nvPr/>
        </p:nvSpPr>
        <p:spPr>
          <a:xfrm>
            <a:off x="6176692" y="1989825"/>
            <a:ext cx="88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¹⁹F(p,𝛼𝛾)¹⁶O pile-up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g36e781ccb70_1_3"/>
          <p:cNvSpPr txBox="1"/>
          <p:nvPr/>
        </p:nvSpPr>
        <p:spPr>
          <a:xfrm>
            <a:off x="8061492" y="2808099"/>
            <a:ext cx="110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¹¹B(p,𝛾)¹²C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9" name="Google Shape;289;g36e781ccb70_1_3"/>
          <p:cNvCxnSpPr/>
          <p:nvPr/>
        </p:nvCxnSpPr>
        <p:spPr>
          <a:xfrm>
            <a:off x="4867010" y="3139783"/>
            <a:ext cx="0" cy="1216200"/>
          </a:xfrm>
          <a:prstGeom prst="straightConnector1">
            <a:avLst/>
          </a:prstGeom>
          <a:noFill/>
          <a:ln cap="flat" cmpd="sng" w="19050">
            <a:solidFill>
              <a:srgbClr val="FF1493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0" name="Google Shape;290;g36e781ccb70_1_3"/>
          <p:cNvSpPr txBox="1"/>
          <p:nvPr/>
        </p:nvSpPr>
        <p:spPr>
          <a:xfrm>
            <a:off x="4837301" y="3099599"/>
            <a:ext cx="166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rgbClr val="FF1493"/>
                </a:solidFill>
                <a:latin typeface="Lato"/>
                <a:ea typeface="Lato"/>
                <a:cs typeface="Lato"/>
                <a:sym typeface="Lato"/>
              </a:rPr>
              <a:t>1634 keV ¹⁹F(p,𝛾)²⁰Ne</a:t>
            </a:r>
            <a:endParaRPr b="0" i="0" sz="1000" u="none" cap="none" strike="noStrike">
              <a:solidFill>
                <a:srgbClr val="FF149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g36e781ccb70_1_3"/>
          <p:cNvSpPr txBox="1"/>
          <p:nvPr/>
        </p:nvSpPr>
        <p:spPr>
          <a:xfrm>
            <a:off x="6855334" y="1172350"/>
            <a:ext cx="96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Gate region</a:t>
            </a:r>
            <a:endParaRPr b="0" i="0" sz="10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g36e781ccb70_1_3"/>
          <p:cNvSpPr txBox="1"/>
          <p:nvPr/>
        </p:nvSpPr>
        <p:spPr>
          <a:xfrm>
            <a:off x="5492898" y="1403012"/>
            <a:ext cx="88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¹⁹F(p,𝛼𝛾)¹⁶O</a:t>
            </a:r>
            <a:endParaRPr b="0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6e781ccb70_1_83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¹⁹F(p,𝛾)²⁰Ne April Campaign Results</a:t>
            </a:r>
            <a:endParaRPr/>
          </a:p>
        </p:txBody>
      </p:sp>
      <p:sp>
        <p:nvSpPr>
          <p:cNvPr id="298" name="Google Shape;298;g36e781ccb70_1_83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g36e781ccb70_1_83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pic>
        <p:nvPicPr>
          <p:cNvPr id="300" name="Google Shape;300;g36e781ccb70_1_83" title="Yield_LongRuns_target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1100" y="1070788"/>
            <a:ext cx="4560799" cy="300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6e781ccb70_1_83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pic>
        <p:nvPicPr>
          <p:cNvPr id="302" name="Google Shape;302;g36e781ccb70_1_83" title="Yield_LongRuns_target(3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6298" y="817062"/>
            <a:ext cx="4788301" cy="3509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g36e781ccb70_1_83"/>
          <p:cNvCxnSpPr/>
          <p:nvPr/>
        </p:nvCxnSpPr>
        <p:spPr>
          <a:xfrm rot="10800000">
            <a:off x="6154750" y="1164500"/>
            <a:ext cx="0" cy="2218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04" name="Google Shape;304;g36e781ccb70_1_83"/>
          <p:cNvCxnSpPr/>
          <p:nvPr/>
        </p:nvCxnSpPr>
        <p:spPr>
          <a:xfrm rot="10800000">
            <a:off x="6708556" y="1158800"/>
            <a:ext cx="0" cy="2224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5" name="Google Shape;305;g36e781ccb70_1_83"/>
          <p:cNvSpPr txBox="1"/>
          <p:nvPr/>
        </p:nvSpPr>
        <p:spPr>
          <a:xfrm rot="-5400000">
            <a:off x="5160250" y="1788200"/>
            <a:ext cx="165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225 keV</a:t>
            </a:r>
            <a:endParaRPr b="0" i="0" sz="10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g36e781ccb70_1_83"/>
          <p:cNvSpPr txBox="1"/>
          <p:nvPr/>
        </p:nvSpPr>
        <p:spPr>
          <a:xfrm rot="-5400000">
            <a:off x="5742550" y="1793750"/>
            <a:ext cx="163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240 keV</a:t>
            </a:r>
            <a:endParaRPr b="0" i="0" sz="10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g36e781ccb70_1_83"/>
          <p:cNvSpPr txBox="1"/>
          <p:nvPr/>
        </p:nvSpPr>
        <p:spPr>
          <a:xfrm>
            <a:off x="0" y="1232713"/>
            <a:ext cx="4451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Beam pre-focusing procedure with evaporated target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Explored energy range between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Elab = 190 and 300 keV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Results with respect to SUDF#4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(not accounting yet for target degradation and thickness)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g36e781ccb70_1_83"/>
          <p:cNvSpPr txBox="1"/>
          <p:nvPr/>
        </p:nvSpPr>
        <p:spPr>
          <a:xfrm>
            <a:off x="6890200" y="2731400"/>
            <a:ext cx="204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it" sz="1700" u="sng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P R E L I M I N A R Y</a:t>
            </a:r>
            <a:endParaRPr b="0" i="1" sz="1700" u="sng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e781ccb70_25_65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Conclusions</a:t>
            </a:r>
            <a:endParaRPr/>
          </a:p>
        </p:txBody>
      </p:sp>
      <p:sp>
        <p:nvSpPr>
          <p:cNvPr id="314" name="Google Shape;314;g36e781ccb70_25_65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15" name="Google Shape;315;g36e781ccb70_25_65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sp>
        <p:nvSpPr>
          <p:cNvPr id="316" name="Google Shape;316;g36e781ccb70_25_65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sp>
        <p:nvSpPr>
          <p:cNvPr id="317" name="Google Shape;317;g36e781ccb70_25_65"/>
          <p:cNvSpPr txBox="1"/>
          <p:nvPr/>
        </p:nvSpPr>
        <p:spPr>
          <a:xfrm>
            <a:off x="0" y="772350"/>
            <a:ext cx="91440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Preliminary results shows great stability of the implanted targets</a:t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New fluorinated type target has been developed</a:t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t" sz="2200" u="sng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— Upcoming Autumn Campaign —</a:t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Wider usage of fluorinated targets: reproducibility check and fill the gaps &lt;300 keV</a:t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Deeper study of energy region &gt;300 keV with implanted low-¹⁹F content target</a:t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HPGe detector: more precise estimation of branching ratios</a:t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e7611db4b_0_37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¹⁹F(p,𝛾)²⁰Ne Astrophysical Motivation</a:t>
            </a:r>
            <a:endParaRPr/>
          </a:p>
        </p:txBody>
      </p:sp>
      <p:sp>
        <p:nvSpPr>
          <p:cNvPr id="149" name="Google Shape;149;g36e7611db4b_0_37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g36e7611db4b_0_37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3-4</a:t>
            </a:r>
            <a:r>
              <a:rPr lang="it"/>
              <a:t>/07/2025</a:t>
            </a:r>
            <a:endParaRPr/>
          </a:p>
        </p:txBody>
      </p:sp>
      <p:pic>
        <p:nvPicPr>
          <p:cNvPr id="151" name="Google Shape;151;g36e7611db4b_0_37" title="Screenshot from 2025-06-24 15-59-5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795" y="2336475"/>
            <a:ext cx="3049976" cy="24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6e7611db4b_0_37" title="Screenshot from 2025-06-24 16-00-17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0570" y="2336477"/>
            <a:ext cx="2737635" cy="24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6e7611db4b_0_37"/>
          <p:cNvSpPr txBox="1"/>
          <p:nvPr/>
        </p:nvSpPr>
        <p:spPr>
          <a:xfrm>
            <a:off x="-100" y="541200"/>
            <a:ext cx="9144000" cy="1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Link between CNO and NeNa cycles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Hot CNO breakout may play a key role in explaining the observed Ca abundance in metal-poor stars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¹⁹F(p,𝛾)²⁰Ne and ¹⁹F(p,𝛼𝛾)¹⁶O ratio defines the elements production of first stars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4" name="Google Shape;154;g36e7611db4b_0_37"/>
          <p:cNvCxnSpPr/>
          <p:nvPr/>
        </p:nvCxnSpPr>
        <p:spPr>
          <a:xfrm>
            <a:off x="5344381" y="2629935"/>
            <a:ext cx="2256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5" name="Google Shape;155;g36e7611db4b_0_37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sp>
        <p:nvSpPr>
          <p:cNvPr id="156" name="Google Shape;156;g36e7611db4b_0_37"/>
          <p:cNvSpPr/>
          <p:nvPr/>
        </p:nvSpPr>
        <p:spPr>
          <a:xfrm>
            <a:off x="3921600" y="2307899"/>
            <a:ext cx="509700" cy="885600"/>
          </a:xfrm>
          <a:prstGeom prst="ellipse">
            <a:avLst/>
          </a:prstGeom>
          <a:noFill/>
          <a:ln cap="flat" cmpd="sng" w="19050">
            <a:solidFill>
              <a:srgbClr val="FF149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g36e7611db4b_0_37"/>
          <p:cNvSpPr/>
          <p:nvPr/>
        </p:nvSpPr>
        <p:spPr>
          <a:xfrm>
            <a:off x="6975950" y="2279461"/>
            <a:ext cx="509700" cy="885600"/>
          </a:xfrm>
          <a:prstGeom prst="ellipse">
            <a:avLst/>
          </a:prstGeom>
          <a:noFill/>
          <a:ln cap="flat" cmpd="sng" w="19050">
            <a:solidFill>
              <a:srgbClr val="FF149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e7611db4b_0_74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¹⁹F(p,𝛾)²⁰Ne State of the Art</a:t>
            </a:r>
            <a:endParaRPr/>
          </a:p>
        </p:txBody>
      </p:sp>
      <p:sp>
        <p:nvSpPr>
          <p:cNvPr id="163" name="Google Shape;163;g36e7611db4b_0_74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sp>
        <p:nvSpPr>
          <p:cNvPr id="164" name="Google Shape;164;g36e7611db4b_0_74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g36e7611db4b_0_74" title="Screenshot from 2025-06-24 16-20-58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0100" y="1986300"/>
            <a:ext cx="3952345" cy="29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6e7611db4b_0_74" title="Screenshot from 2025-06-26 17-34-3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600" y="1986337"/>
            <a:ext cx="4048300" cy="2916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6e7611db4b_0_74"/>
          <p:cNvSpPr txBox="1"/>
          <p:nvPr/>
        </p:nvSpPr>
        <p:spPr>
          <a:xfrm>
            <a:off x="-100" y="541200"/>
            <a:ext cx="9144000" cy="1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Zheng et al. (2022) found the Elab = 240 keV resonance, drastically enhancing the reaction rate</a:t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No other literature data are available &lt; 300 keV!</a:t>
            </a:r>
            <a:endParaRPr b="0" i="0" sz="18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8" name="Google Shape;168;g36e7611db4b_0_74"/>
          <p:cNvCxnSpPr/>
          <p:nvPr/>
        </p:nvCxnSpPr>
        <p:spPr>
          <a:xfrm rot="10800000">
            <a:off x="6711745" y="2616625"/>
            <a:ext cx="0" cy="1920300"/>
          </a:xfrm>
          <a:prstGeom prst="straightConnector1">
            <a:avLst/>
          </a:prstGeom>
          <a:noFill/>
          <a:ln cap="flat" cmpd="sng" w="19050">
            <a:solidFill>
              <a:srgbClr val="1B212C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69" name="Google Shape;169;g36e7611db4b_0_74"/>
          <p:cNvSpPr txBox="1"/>
          <p:nvPr/>
        </p:nvSpPr>
        <p:spPr>
          <a:xfrm>
            <a:off x="5923797" y="2345073"/>
            <a:ext cx="127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Factor 6 or higher!</a:t>
            </a:r>
            <a:endParaRPr b="0" i="0" sz="1000" u="none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36e7611db4b_0_74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e7611db4b_0_96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¹⁹F(p,𝛾)²⁰Ne and ¹⁹F(p,𝛼𝛾)¹⁶O Reactions Details</a:t>
            </a:r>
            <a:endParaRPr/>
          </a:p>
        </p:txBody>
      </p:sp>
      <p:sp>
        <p:nvSpPr>
          <p:cNvPr id="176" name="Google Shape;176;g36e7611db4b_0_96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g36e7611db4b_0_96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pic>
        <p:nvPicPr>
          <p:cNvPr id="178" name="Google Shape;178;g36e7611db4b_0_96" title="Screenshot from 2025-06-24 17-21-0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600" y="2347742"/>
            <a:ext cx="3021750" cy="25555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6e7611db4b_0_96"/>
          <p:cNvSpPr txBox="1"/>
          <p:nvPr/>
        </p:nvSpPr>
        <p:spPr>
          <a:xfrm>
            <a:off x="0" y="797975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¹⁹F(p,𝛼𝛾)¹⁶O creates a huge pile-up background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Beam-induced background from contaminants like ¹¹B(p,𝛾)¹²C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0" name="Google Shape;180;g36e7611db4b_0_96" title="Screenshot from 2025-07-06 09-35-5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0650" y="2347750"/>
            <a:ext cx="3433957" cy="25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6e7611db4b_0_96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ab4714e6f_1_73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LUNA Experimental Setup</a:t>
            </a:r>
            <a:endParaRPr/>
          </a:p>
        </p:txBody>
      </p:sp>
      <p:sp>
        <p:nvSpPr>
          <p:cNvPr id="187" name="Google Shape;187;g36ab4714e6f_1_73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g36ab4714e6f_1_73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pic>
        <p:nvPicPr>
          <p:cNvPr id="189" name="Google Shape;189;g36ab4714e6f_1_73" title="Screenshot from 2025-06-24 18-05-27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150" y="541200"/>
            <a:ext cx="5171575" cy="343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6ab4714e6f_1_73" title="Screenshot from 2025-06-24 18-05-3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800" y="541200"/>
            <a:ext cx="28541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6ab4714e6f_1_73" title="Screenshot from 2025-06-26 17-35-49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0612" y="2938825"/>
            <a:ext cx="2822863" cy="19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6ab4714e6f_1_73"/>
          <p:cNvSpPr txBox="1"/>
          <p:nvPr/>
        </p:nvSpPr>
        <p:spPr>
          <a:xfrm>
            <a:off x="5303725" y="2465250"/>
            <a:ext cx="384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Total Absorption Spectroscopy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g36ab4714e6f_1_73"/>
          <p:cNvSpPr txBox="1"/>
          <p:nvPr/>
        </p:nvSpPr>
        <p:spPr>
          <a:xfrm>
            <a:off x="0" y="3976800"/>
            <a:ext cx="53037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Low energy spread (&lt;100 eV), excellent stability (&lt;5 ev/h) and intense currents (up to 500 μA)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36ab4714e6f_1_73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e7611db4b_0_196"/>
          <p:cNvSpPr txBox="1"/>
          <p:nvPr/>
        </p:nvSpPr>
        <p:spPr>
          <a:xfrm>
            <a:off x="1831650" y="693600"/>
            <a:ext cx="7180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MgF₂, LiF – Not available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CaF₂ with Ta and W backing – 10% degradation/C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¹⁹F with Ta and Fe backing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Low-¹⁹F content with Fe backing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TaF₅ with Ta backing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g36e7611db4b_0_196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¹⁹F Targets</a:t>
            </a:r>
            <a:endParaRPr/>
          </a:p>
        </p:txBody>
      </p:sp>
      <p:sp>
        <p:nvSpPr>
          <p:cNvPr id="201" name="Google Shape;201;g36e7611db4b_0_196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g36e7611db4b_0_196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pic>
        <p:nvPicPr>
          <p:cNvPr id="203" name="Google Shape;203;g36e7611db4b_0_196" title="Screenshot from 2025-06-24 18-32-4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143" y="3063025"/>
            <a:ext cx="1883370" cy="1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6e7611db4b_0_196" title="Screenshot from 2025-06-24 18-32-5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7925" y="3063028"/>
            <a:ext cx="1773825" cy="18402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g36e7611db4b_0_196"/>
          <p:cNvGrpSpPr/>
          <p:nvPr/>
        </p:nvGrpSpPr>
        <p:grpSpPr>
          <a:xfrm>
            <a:off x="7237987" y="541201"/>
            <a:ext cx="1773825" cy="1773099"/>
            <a:chOff x="7237950" y="541201"/>
            <a:chExt cx="1773825" cy="1773099"/>
          </a:xfrm>
        </p:grpSpPr>
        <p:pic>
          <p:nvPicPr>
            <p:cNvPr id="206" name="Google Shape;206;g36e7611db4b_0_196" title="implanted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37950" y="541201"/>
              <a:ext cx="1773825" cy="1751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g36e7611db4b_0_196"/>
            <p:cNvSpPr txBox="1"/>
            <p:nvPr/>
          </p:nvSpPr>
          <p:spPr>
            <a:xfrm>
              <a:off x="7237962" y="1975600"/>
              <a:ext cx="1188300" cy="33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" sz="10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Before Irradiation</a:t>
              </a:r>
              <a:endPara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08" name="Google Shape;208;g36e7611db4b_0_196"/>
          <p:cNvGrpSpPr/>
          <p:nvPr/>
        </p:nvGrpSpPr>
        <p:grpSpPr>
          <a:xfrm>
            <a:off x="7237952" y="2451100"/>
            <a:ext cx="1773886" cy="1807775"/>
            <a:chOff x="7237964" y="2661400"/>
            <a:chExt cx="1773886" cy="1807775"/>
          </a:xfrm>
        </p:grpSpPr>
        <p:pic>
          <p:nvPicPr>
            <p:cNvPr id="209" name="Google Shape;209;g36e7611db4b_0_196" title="implantedta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38025" y="2661400"/>
              <a:ext cx="1773825" cy="17921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g36e7611db4b_0_196"/>
            <p:cNvSpPr txBox="1"/>
            <p:nvPr/>
          </p:nvSpPr>
          <p:spPr>
            <a:xfrm>
              <a:off x="7237964" y="4130475"/>
              <a:ext cx="1201800" cy="33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" sz="10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After Irradiation</a:t>
              </a:r>
              <a:endPara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11" name="Google Shape;211;g36e7611db4b_0_196"/>
          <p:cNvSpPr txBox="1"/>
          <p:nvPr/>
        </p:nvSpPr>
        <p:spPr>
          <a:xfrm>
            <a:off x="0" y="693600"/>
            <a:ext cx="9144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Sputtered: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Evaporated: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Implanted</a:t>
            </a: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Fluorinated</a:t>
            </a: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g36e7611db4b_0_196"/>
          <p:cNvSpPr/>
          <p:nvPr/>
        </p:nvSpPr>
        <p:spPr>
          <a:xfrm>
            <a:off x="7761700" y="2938825"/>
            <a:ext cx="476700" cy="631200"/>
          </a:xfrm>
          <a:prstGeom prst="ellipse">
            <a:avLst/>
          </a:prstGeom>
          <a:noFill/>
          <a:ln cap="flat" cmpd="sng" w="19050">
            <a:solidFill>
              <a:srgbClr val="FF149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g36e7611db4b_0_196"/>
          <p:cNvSpPr/>
          <p:nvPr/>
        </p:nvSpPr>
        <p:spPr>
          <a:xfrm>
            <a:off x="2703450" y="3749275"/>
            <a:ext cx="684900" cy="631200"/>
          </a:xfrm>
          <a:prstGeom prst="ellipse">
            <a:avLst/>
          </a:prstGeom>
          <a:noFill/>
          <a:ln cap="flat" cmpd="sng" w="19050">
            <a:solidFill>
              <a:srgbClr val="FF149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g36e7611db4b_0_196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sp>
        <p:nvSpPr>
          <p:cNvPr id="215" name="Google Shape;215;g36e7611db4b_0_196"/>
          <p:cNvSpPr txBox="1"/>
          <p:nvPr/>
        </p:nvSpPr>
        <p:spPr>
          <a:xfrm>
            <a:off x="4196350" y="3760750"/>
            <a:ext cx="4965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Targets characterized </a:t>
            </a:r>
            <a:endParaRPr b="1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the NRRA technique</a:t>
            </a:r>
            <a:endParaRPr b="1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¹⁹F(p,𝛼𝛾)¹⁶O reaction</a:t>
            </a:r>
            <a:endParaRPr b="1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g36e7611db4b_0_196"/>
          <p:cNvSpPr/>
          <p:nvPr/>
        </p:nvSpPr>
        <p:spPr>
          <a:xfrm>
            <a:off x="4735800" y="1705921"/>
            <a:ext cx="2362475" cy="389925"/>
          </a:xfrm>
          <a:custGeom>
            <a:rect b="b" l="l" r="r" t="t"/>
            <a:pathLst>
              <a:path extrusionOk="0" h="15597" w="94499">
                <a:moveTo>
                  <a:pt x="0" y="15225"/>
                </a:moveTo>
                <a:cubicBezTo>
                  <a:pt x="3783" y="13303"/>
                  <a:pt x="13208" y="6109"/>
                  <a:pt x="22695" y="3691"/>
                </a:cubicBezTo>
                <a:cubicBezTo>
                  <a:pt x="32182" y="1273"/>
                  <a:pt x="44956" y="-1269"/>
                  <a:pt x="56923" y="715"/>
                </a:cubicBezTo>
                <a:cubicBezTo>
                  <a:pt x="68890" y="2699"/>
                  <a:pt x="88236" y="13117"/>
                  <a:pt x="94499" y="15597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7" name="Google Shape;217;g36e7611db4b_0_196"/>
          <p:cNvSpPr/>
          <p:nvPr/>
        </p:nvSpPr>
        <p:spPr>
          <a:xfrm>
            <a:off x="4056825" y="2858525"/>
            <a:ext cx="670450" cy="911525"/>
          </a:xfrm>
          <a:custGeom>
            <a:rect b="b" l="l" r="r" t="t"/>
            <a:pathLst>
              <a:path extrusionOk="0" h="36461" w="26818">
                <a:moveTo>
                  <a:pt x="0" y="0"/>
                </a:moveTo>
                <a:cubicBezTo>
                  <a:pt x="3410" y="372"/>
                  <a:pt x="15998" y="-309"/>
                  <a:pt x="20462" y="2233"/>
                </a:cubicBezTo>
                <a:cubicBezTo>
                  <a:pt x="24927" y="4775"/>
                  <a:pt x="26911" y="11100"/>
                  <a:pt x="26787" y="15254"/>
                </a:cubicBezTo>
                <a:cubicBezTo>
                  <a:pt x="26663" y="19409"/>
                  <a:pt x="24059" y="23626"/>
                  <a:pt x="19718" y="27160"/>
                </a:cubicBezTo>
                <a:cubicBezTo>
                  <a:pt x="15378" y="30695"/>
                  <a:pt x="3906" y="34911"/>
                  <a:pt x="744" y="36461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e7611db4b_0_281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Implanted Targets – Fe backing</a:t>
            </a:r>
            <a:endParaRPr/>
          </a:p>
        </p:txBody>
      </p:sp>
      <p:sp>
        <p:nvSpPr>
          <p:cNvPr id="223" name="Google Shape;223;g36e7611db4b_0_281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g36e7611db4b_0_281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sp>
        <p:nvSpPr>
          <p:cNvPr id="225" name="Google Shape;225;g36e7611db4b_0_281"/>
          <p:cNvSpPr txBox="1"/>
          <p:nvPr/>
        </p:nvSpPr>
        <p:spPr>
          <a:xfrm>
            <a:off x="0" y="541200"/>
            <a:ext cx="606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Good stability up to 30 C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clear peak degradation 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(about 0.6-0.9%/C, total still unknown precisely)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g36e7611db4b_0_281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pic>
        <p:nvPicPr>
          <p:cNvPr id="227" name="Google Shape;227;g36e7611db4b_0_281" title="IMP_LFE#2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449" y="1805156"/>
            <a:ext cx="4303549" cy="305744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6e7611db4b_0_281"/>
          <p:cNvSpPr/>
          <p:nvPr/>
        </p:nvSpPr>
        <p:spPr>
          <a:xfrm>
            <a:off x="3326100" y="4516725"/>
            <a:ext cx="85800" cy="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9" name="Google Shape;229;g36e7611db4b_0_281" title="PeakY_vs_charge_IMP_LFE#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500" y="506701"/>
            <a:ext cx="3061100" cy="219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6e7611db4b_0_281" title="DeltaE_vs_charge_IMP_LFE#2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3504" y="2701675"/>
            <a:ext cx="3061094" cy="2201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6e7611db4b_0_281"/>
          <p:cNvSpPr txBox="1"/>
          <p:nvPr/>
        </p:nvSpPr>
        <p:spPr>
          <a:xfrm>
            <a:off x="6969750" y="2833700"/>
            <a:ext cx="204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it" sz="1300" u="sng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P R E L I M I N A R Y</a:t>
            </a:r>
            <a:endParaRPr b="0" i="1" sz="1300" u="sng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36e7611db4b_0_281"/>
          <p:cNvSpPr txBox="1"/>
          <p:nvPr/>
        </p:nvSpPr>
        <p:spPr>
          <a:xfrm>
            <a:off x="6969750" y="2083900"/>
            <a:ext cx="204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it" sz="1300" u="sng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P R E L I M I N A R Y</a:t>
            </a:r>
            <a:endParaRPr b="0" i="1" sz="1300" u="sng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36e7611db4b_0_281"/>
          <p:cNvSpPr/>
          <p:nvPr/>
        </p:nvSpPr>
        <p:spPr>
          <a:xfrm>
            <a:off x="5659100" y="2757500"/>
            <a:ext cx="964800" cy="817200"/>
          </a:xfrm>
          <a:prstGeom prst="ellipse">
            <a:avLst/>
          </a:prstGeom>
          <a:noFill/>
          <a:ln cap="flat" cmpd="sng" w="19050">
            <a:solidFill>
              <a:srgbClr val="FF149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36e7611db4b_0_281"/>
          <p:cNvSpPr/>
          <p:nvPr/>
        </p:nvSpPr>
        <p:spPr>
          <a:xfrm>
            <a:off x="5699900" y="1867750"/>
            <a:ext cx="964800" cy="817200"/>
          </a:xfrm>
          <a:prstGeom prst="ellipse">
            <a:avLst/>
          </a:prstGeom>
          <a:noFill/>
          <a:ln cap="flat" cmpd="sng" w="19050">
            <a:solidFill>
              <a:srgbClr val="FF149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e7611db4b_0_357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Implanted Targets – Ta backing</a:t>
            </a:r>
            <a:endParaRPr/>
          </a:p>
        </p:txBody>
      </p:sp>
      <p:sp>
        <p:nvSpPr>
          <p:cNvPr id="240" name="Google Shape;240;g36e7611db4b_0_357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41" name="Google Shape;241;g36e7611db4b_0_357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sp>
        <p:nvSpPr>
          <p:cNvPr id="242" name="Google Shape;242;g36e7611db4b_0_357"/>
          <p:cNvSpPr txBox="1"/>
          <p:nvPr/>
        </p:nvSpPr>
        <p:spPr>
          <a:xfrm>
            <a:off x="0" y="541200"/>
            <a:ext cx="606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Good stability up to 10-15 C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Peak degradation of 0.5%/C (total ≈ 40%)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36e7611db4b_0_357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pic>
        <p:nvPicPr>
          <p:cNvPr id="244" name="Google Shape;244;g36e7611db4b_0_357" title="IMP_LTA#2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450" y="1805155"/>
            <a:ext cx="4303549" cy="305744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36e7611db4b_0_357"/>
          <p:cNvSpPr/>
          <p:nvPr/>
        </p:nvSpPr>
        <p:spPr>
          <a:xfrm>
            <a:off x="3326100" y="4516725"/>
            <a:ext cx="85800" cy="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6" name="Google Shape;246;g36e7611db4b_0_357" title="PeakY_vs_charge_IMP_LTA#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500" y="506700"/>
            <a:ext cx="3061100" cy="219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6e7611db4b_0_357" title="DeltaE_vs_charge_IMP_LTA#2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1049" y="2707261"/>
            <a:ext cx="3061100" cy="220166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6e7611db4b_0_357"/>
          <p:cNvSpPr txBox="1"/>
          <p:nvPr/>
        </p:nvSpPr>
        <p:spPr>
          <a:xfrm>
            <a:off x="6969750" y="2833700"/>
            <a:ext cx="204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it" sz="1300" u="sng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P R E L I M I N A R Y</a:t>
            </a:r>
            <a:endParaRPr b="0" i="1" sz="1300" u="sng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36e7611db4b_0_357"/>
          <p:cNvSpPr txBox="1"/>
          <p:nvPr/>
        </p:nvSpPr>
        <p:spPr>
          <a:xfrm>
            <a:off x="6969750" y="642225"/>
            <a:ext cx="204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it" sz="1300" u="sng" cap="none" strike="noStrike">
                <a:solidFill>
                  <a:srgbClr val="1B212C"/>
                </a:solidFill>
                <a:latin typeface="Lato"/>
                <a:ea typeface="Lato"/>
                <a:cs typeface="Lato"/>
                <a:sym typeface="Lato"/>
              </a:rPr>
              <a:t>P R E L I M I N A R Y</a:t>
            </a:r>
            <a:endParaRPr b="0" i="1" sz="1300" u="sng" cap="none" strike="noStrike">
              <a:solidFill>
                <a:srgbClr val="1B21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36e7611db4b_0_357"/>
          <p:cNvSpPr/>
          <p:nvPr/>
        </p:nvSpPr>
        <p:spPr>
          <a:xfrm>
            <a:off x="5644075" y="2707250"/>
            <a:ext cx="793800" cy="817200"/>
          </a:xfrm>
          <a:prstGeom prst="ellipse">
            <a:avLst/>
          </a:prstGeom>
          <a:noFill/>
          <a:ln cap="flat" cmpd="sng" w="19050">
            <a:solidFill>
              <a:srgbClr val="FF149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36e7611db4b_0_357"/>
          <p:cNvSpPr/>
          <p:nvPr/>
        </p:nvSpPr>
        <p:spPr>
          <a:xfrm>
            <a:off x="5601150" y="506700"/>
            <a:ext cx="793800" cy="817200"/>
          </a:xfrm>
          <a:prstGeom prst="ellipse">
            <a:avLst/>
          </a:prstGeom>
          <a:noFill/>
          <a:ln cap="flat" cmpd="sng" w="19050">
            <a:solidFill>
              <a:srgbClr val="FF149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e7611db4b_0_429"/>
          <p:cNvSpPr txBox="1"/>
          <p:nvPr>
            <p:ph type="title"/>
          </p:nvPr>
        </p:nvSpPr>
        <p:spPr>
          <a:xfrm>
            <a:off x="485600" y="0"/>
            <a:ext cx="80490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Fluorinated Targets</a:t>
            </a:r>
            <a:endParaRPr/>
          </a:p>
        </p:txBody>
      </p:sp>
      <p:sp>
        <p:nvSpPr>
          <p:cNvPr id="257" name="Google Shape;257;g36e7611db4b_0_429"/>
          <p:cNvSpPr txBox="1"/>
          <p:nvPr>
            <p:ph idx="12" type="sldNum"/>
          </p:nvPr>
        </p:nvSpPr>
        <p:spPr>
          <a:xfrm>
            <a:off x="8502150" y="4908923"/>
            <a:ext cx="50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58" name="Google Shape;258;g36e7611db4b_0_429"/>
          <p:cNvSpPr txBox="1"/>
          <p:nvPr>
            <p:ph idx="2" type="subTitle"/>
          </p:nvPr>
        </p:nvSpPr>
        <p:spPr>
          <a:xfrm>
            <a:off x="132150" y="4903400"/>
            <a:ext cx="13419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3-4/07/2025</a:t>
            </a:r>
            <a:endParaRPr/>
          </a:p>
        </p:txBody>
      </p:sp>
      <p:sp>
        <p:nvSpPr>
          <p:cNvPr id="259" name="Google Shape;259;g36e7611db4b_0_429"/>
          <p:cNvSpPr txBox="1"/>
          <p:nvPr/>
        </p:nvSpPr>
        <p:spPr>
          <a:xfrm>
            <a:off x="0" y="617400"/>
            <a:ext cx="90117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New type of target produced by SUDFLUOR company (France)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Produced by exposing Ta backing at different temperatures (20-100°C) to ¹⁹F atmosphere creating stable TaF₅ layer. Best results with higher temperature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Currently under analysis through 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SEM and SIMS at Padova/LNL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Good stability up to 13 C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Peak degradation of 0.4%/C 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(total ≈ 15%)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b="0" i="0" lang="it" sz="18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Drafting of technical paper will</a:t>
            </a:r>
            <a:endParaRPr b="0" i="0" sz="1800" u="sng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commence shortly</a:t>
            </a:r>
            <a:endParaRPr b="0" i="0" sz="1800" u="sng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g36e7611db4b_0_429"/>
          <p:cNvSpPr txBox="1"/>
          <p:nvPr>
            <p:ph idx="1" type="subTitle"/>
          </p:nvPr>
        </p:nvSpPr>
        <p:spPr>
          <a:xfrm>
            <a:off x="132150" y="4903325"/>
            <a:ext cx="8879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"/>
              <a:t>GIANTS Conference (Catania) — R. Biasissi</a:t>
            </a:r>
            <a:endParaRPr/>
          </a:p>
        </p:txBody>
      </p:sp>
      <p:pic>
        <p:nvPicPr>
          <p:cNvPr id="261" name="Google Shape;261;g36e7611db4b_0_429" title="SUDF#4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2500" y="1855600"/>
            <a:ext cx="4289874" cy="304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E8E8E8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