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2" r:id="rId11"/>
    <p:sldId id="266" r:id="rId12"/>
    <p:sldId id="267" r:id="rId13"/>
    <p:sldId id="272" r:id="rId14"/>
    <p:sldId id="273" r:id="rId15"/>
    <p:sldId id="289" r:id="rId16"/>
    <p:sldId id="274" r:id="rId17"/>
    <p:sldId id="286" r:id="rId18"/>
    <p:sldId id="287" r:id="rId19"/>
    <p:sldId id="275" r:id="rId20"/>
    <p:sldId id="288" r:id="rId2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161E"/>
    <a:srgbClr val="1560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0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771D55-5ED4-6303-0C80-0723E1B3E8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F492AF9-ABA3-39E2-CA66-23468D07B9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EEE9F87-CD1A-B04D-83FA-B945526E0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C9D63-CFD0-408D-AB90-3A01907CB4C8}" type="datetimeFigureOut">
              <a:rPr lang="en-GB" smtClean="0"/>
              <a:t>04/07/2025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3414668-E920-8DC4-70B1-DA7881BF9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0067BA0-4F3E-775A-9915-98F088C83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018BB-FB0F-4DCD-8FD0-1A6047E7F76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578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E47AA6-2491-451C-B42C-1AACF420F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593E5DF-157E-B818-9E1F-7B86783D2E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B4392AF-3E55-E359-B509-E7ECD5475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C9D63-CFD0-408D-AB90-3A01907CB4C8}" type="datetimeFigureOut">
              <a:rPr lang="en-GB" smtClean="0"/>
              <a:t>04/07/2025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91C5D63-6AAB-ED5F-E69E-A544A2691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96B0986-009F-DD35-D636-85F19BFC6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018BB-FB0F-4DCD-8FD0-1A6047E7F76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136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F43AEF7-DE9D-8135-5E5E-FD982D2027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8FE45F9-9054-839B-18D7-821B39CDAE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4E908CF-3177-C16F-8E0A-7A46B8908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C9D63-CFD0-408D-AB90-3A01907CB4C8}" type="datetimeFigureOut">
              <a:rPr lang="en-GB" smtClean="0"/>
              <a:t>04/07/2025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36E406E-19A0-1704-F55A-B221D137F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7A0DF71-926D-8EF3-13D3-7616FF316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018BB-FB0F-4DCD-8FD0-1A6047E7F76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5662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352D6B-E6D8-9AC5-E120-97314028A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73D07B0-C888-6BDC-BAE4-B9622C8FD1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7AC3D06-F9A4-D6D3-C78B-2459BC2C6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C9D63-CFD0-408D-AB90-3A01907CB4C8}" type="datetimeFigureOut">
              <a:rPr lang="en-GB" smtClean="0"/>
              <a:t>04/07/2025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3959B46-D952-EE49-181F-FC72EC4B8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D1B9DA3-32D9-9D2B-739E-DABF1D528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018BB-FB0F-4DCD-8FD0-1A6047E7F76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1996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69D8F8-B2A3-738B-4364-5C6919EA3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65B1617-D30E-D13B-F88B-8E98240C84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7B2D42E-DC23-C960-7A51-2F8D77411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C9D63-CFD0-408D-AB90-3A01907CB4C8}" type="datetimeFigureOut">
              <a:rPr lang="en-GB" smtClean="0"/>
              <a:t>04/07/2025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337CD6F-2397-26F6-03EF-6D3B117C8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249E220-3E03-28BF-2DF6-7AD9B3B35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018BB-FB0F-4DCD-8FD0-1A6047E7F76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067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28941F-36B4-6D58-B284-948EC7A4C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DFE951E-7F9C-9009-E3B5-458D93E67F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7C96BB8-B13A-42AC-AAED-7E9B2E8E43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BF4B8B7-535E-A4B3-296F-1F51FAFB2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C9D63-CFD0-408D-AB90-3A01907CB4C8}" type="datetimeFigureOut">
              <a:rPr lang="en-GB" smtClean="0"/>
              <a:t>04/07/2025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A973EC9-49CF-F528-EC77-C211B5164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ADA9ECA-945C-9328-29DF-EF520B7AD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018BB-FB0F-4DCD-8FD0-1A6047E7F76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5574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38BA2C-2634-1588-3420-999C086CB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C8B6D22-8527-E1BA-7FF5-2BCDC9B1A7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37BE881-06A7-CE7E-63C9-9678848AC4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FD7C23B-F8E8-1B06-B85D-69D4A67FBA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8D5D534-E385-4D13-204B-CA8645BEFC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B634568-4FB5-2FE5-7865-60BC49672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C9D63-CFD0-408D-AB90-3A01907CB4C8}" type="datetimeFigureOut">
              <a:rPr lang="en-GB" smtClean="0"/>
              <a:t>04/07/2025</a:t>
            </a:fld>
            <a:endParaRPr lang="en-GB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8133A33-3906-2261-5AE3-648474DF0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640AF2D-0461-F2BC-464F-CE70F6E6F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018BB-FB0F-4DCD-8FD0-1A6047E7F76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0627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4FECBE-FCA6-F589-A945-34AA6EA4B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95F22A0-1C7B-447C-096F-BE8000CBC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C9D63-CFD0-408D-AB90-3A01907CB4C8}" type="datetimeFigureOut">
              <a:rPr lang="en-GB" smtClean="0"/>
              <a:t>04/07/2025</a:t>
            </a:fld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155EC2D-B6F9-3B04-6164-D52508429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E15C783-E043-B699-2097-1C0E76D5C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018BB-FB0F-4DCD-8FD0-1A6047E7F76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74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A369A55-8527-B746-D690-437CF3E9E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C9D63-CFD0-408D-AB90-3A01907CB4C8}" type="datetimeFigureOut">
              <a:rPr lang="en-GB" smtClean="0"/>
              <a:t>04/07/2025</a:t>
            </a:fld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301CB5F-9184-9184-48E0-DA9A4B955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ADB5AAD-0BC2-AB09-6309-EDA7C9B0F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018BB-FB0F-4DCD-8FD0-1A6047E7F76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2440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2A1A8D-6F67-EF99-9AFE-22391AD2A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E4DC0F8-56EC-AF4F-C127-A04DA83A4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DF857C7-8792-B36E-C958-97BAEA5A70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6F043FA-98BA-56CF-01C0-DABE402BB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C9D63-CFD0-408D-AB90-3A01907CB4C8}" type="datetimeFigureOut">
              <a:rPr lang="en-GB" smtClean="0"/>
              <a:t>04/07/2025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AB7CB8E-1C61-1372-5310-5B42E7013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B67DAAF-0B30-1D23-2A35-76E329FC7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018BB-FB0F-4DCD-8FD0-1A6047E7F76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023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E8D36A-65BA-FB61-6A84-3F8D3A4E4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0C34F70-3066-65BA-EBC2-5660A6B2AC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66DA050-5217-B3EC-5039-4F5E85CE62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DCE912A-103A-F890-170F-45013CDB4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C9D63-CFD0-408D-AB90-3A01907CB4C8}" type="datetimeFigureOut">
              <a:rPr lang="en-GB" smtClean="0"/>
              <a:t>04/07/2025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B5E0362-1574-27FD-9F71-60914F6EB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88CFCF7-7A40-ED6D-C1F9-CCA86D692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018BB-FB0F-4DCD-8FD0-1A6047E7F76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9698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2F63293-F7DE-398A-BA11-7833C40A6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88F17C7-E449-260F-3BBA-F570452DB6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8992CC1-11F1-728C-0F2F-ED4282D99C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5C9D63-CFD0-408D-AB90-3A01907CB4C8}" type="datetimeFigureOut">
              <a:rPr lang="en-GB" smtClean="0"/>
              <a:t>04/07/2025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158DC6B-E052-3AEB-55AB-BB5B83BE1B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F369D1A-8075-A0BA-7D7D-AFC0FA3E2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D018BB-FB0F-4DCD-8FD0-1A6047E7F76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197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gif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gif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2.png"/><Relationship Id="rId21" Type="http://schemas.openxmlformats.org/officeDocument/2006/relationships/image" Target="../media/image59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image" Target="../media/image1.png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24" Type="http://schemas.openxmlformats.org/officeDocument/2006/relationships/image" Target="../media/image61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23" Type="http://schemas.openxmlformats.org/officeDocument/2006/relationships/image" Target="../media/image60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3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3.png"/><Relationship Id="rId7" Type="http://schemas.openxmlformats.org/officeDocument/2006/relationships/image" Target="../media/image1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41.png"/><Relationship Id="rId4" Type="http://schemas.openxmlformats.org/officeDocument/2006/relationships/image" Target="../media/image64.svg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.png"/><Relationship Id="rId7" Type="http://schemas.openxmlformats.org/officeDocument/2006/relationships/image" Target="../media/image6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1.JPG"/><Relationship Id="rId7" Type="http://schemas.openxmlformats.org/officeDocument/2006/relationships/image" Target="../media/image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2.png"/><Relationship Id="rId18" Type="http://schemas.openxmlformats.org/officeDocument/2006/relationships/image" Target="../media/image3.png"/><Relationship Id="rId3" Type="http://schemas.openxmlformats.org/officeDocument/2006/relationships/image" Target="../media/image76.emf"/><Relationship Id="rId7" Type="http://schemas.openxmlformats.org/officeDocument/2006/relationships/image" Target="../media/image80.png"/><Relationship Id="rId12" Type="http://schemas.openxmlformats.org/officeDocument/2006/relationships/image" Target="../media/image151.png"/><Relationship Id="rId17" Type="http://schemas.openxmlformats.org/officeDocument/2006/relationships/image" Target="../media/image2.png"/><Relationship Id="rId2" Type="http://schemas.openxmlformats.org/officeDocument/2006/relationships/image" Target="../media/image75.emf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150.png"/><Relationship Id="rId5" Type="http://schemas.openxmlformats.org/officeDocument/2006/relationships/image" Target="../media/image78.emf"/><Relationship Id="rId15" Type="http://schemas.openxmlformats.org/officeDocument/2006/relationships/image" Target="../media/image81.png"/><Relationship Id="rId10" Type="http://schemas.openxmlformats.org/officeDocument/2006/relationships/image" Target="../media/image149.png"/><Relationship Id="rId4" Type="http://schemas.openxmlformats.org/officeDocument/2006/relationships/image" Target="../media/image77.emf"/><Relationship Id="rId14" Type="http://schemas.openxmlformats.org/officeDocument/2006/relationships/image" Target="../media/image1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156.png"/><Relationship Id="rId4" Type="http://schemas.openxmlformats.org/officeDocument/2006/relationships/image" Target="../media/image155.png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92.png"/><Relationship Id="rId3" Type="http://schemas.openxmlformats.org/officeDocument/2006/relationships/image" Target="../media/image2.png"/><Relationship Id="rId7" Type="http://schemas.openxmlformats.org/officeDocument/2006/relationships/image" Target="../media/image87.png"/><Relationship Id="rId12" Type="http://schemas.openxmlformats.org/officeDocument/2006/relationships/image" Target="../media/image9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image" Target="../media/image90.png"/><Relationship Id="rId5" Type="http://schemas.openxmlformats.org/officeDocument/2006/relationships/image" Target="../media/image85.png"/><Relationship Id="rId10" Type="http://schemas.openxmlformats.org/officeDocument/2006/relationships/image" Target="../media/image89.png"/><Relationship Id="rId4" Type="http://schemas.openxmlformats.org/officeDocument/2006/relationships/image" Target="../media/image3.png"/><Relationship Id="rId9" Type="http://schemas.openxmlformats.org/officeDocument/2006/relationships/image" Target="../media/image88.png"/><Relationship Id="rId14" Type="http://schemas.openxmlformats.org/officeDocument/2006/relationships/image" Target="../media/image9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openxmlformats.org/officeDocument/2006/relationships/image" Target="../media/image17.png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23.png"/><Relationship Id="rId2" Type="http://schemas.openxmlformats.org/officeDocument/2006/relationships/video" Target="../media/media1.mp4"/><Relationship Id="rId16" Type="http://schemas.openxmlformats.org/officeDocument/2006/relationships/image" Target="../media/image20.png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13.png"/><Relationship Id="rId14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2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5.svg"/><Relationship Id="rId5" Type="http://schemas.openxmlformats.org/officeDocument/2006/relationships/image" Target="../media/image9.png"/><Relationship Id="rId10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0.emf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2.png"/><Relationship Id="rId7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.png"/><Relationship Id="rId9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07E412D6-45E6-844C-9D0A-801E278926B4}"/>
              </a:ext>
            </a:extLst>
          </p:cNvPr>
          <p:cNvSpPr/>
          <p:nvPr/>
        </p:nvSpPr>
        <p:spPr>
          <a:xfrm>
            <a:off x="0" y="-9323"/>
            <a:ext cx="12192000" cy="954039"/>
          </a:xfrm>
          <a:prstGeom prst="rect">
            <a:avLst/>
          </a:prstGeom>
          <a:solidFill>
            <a:srgbClr val="0E161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riangolo isoscele 21">
            <a:extLst>
              <a:ext uri="{FF2B5EF4-FFF2-40B4-BE49-F238E27FC236}">
                <a16:creationId xmlns:a16="http://schemas.microsoft.com/office/drawing/2014/main" id="{8EA5C1A1-3E82-B28B-5516-8B06FA0F3F85}"/>
              </a:ext>
            </a:extLst>
          </p:cNvPr>
          <p:cNvSpPr/>
          <p:nvPr/>
        </p:nvSpPr>
        <p:spPr>
          <a:xfrm rot="12244595">
            <a:off x="4792951" y="4753238"/>
            <a:ext cx="5399406" cy="664322"/>
          </a:xfrm>
          <a:prstGeom prst="triangle">
            <a:avLst>
              <a:gd name="adj" fmla="val 56343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32000">
                <a:schemeClr val="bg1">
                  <a:lumMod val="95000"/>
                </a:schemeClr>
              </a:gs>
              <a:gs pos="64000">
                <a:schemeClr val="bg1">
                  <a:lumMod val="7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D18E0EF-846E-68F0-63F5-C5FFD6FA9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" y="36714"/>
            <a:ext cx="1771650" cy="86196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8108237-724B-9094-FDDB-D420AE173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853" y="170324"/>
            <a:ext cx="1027483" cy="51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82E150C-B3C2-1156-4C6C-5C7D9645C1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8" y="124038"/>
            <a:ext cx="989432" cy="687315"/>
          </a:xfrm>
          <a:prstGeom prst="rect">
            <a:avLst/>
          </a:prstGeom>
        </p:spPr>
      </p:pic>
      <p:pic>
        <p:nvPicPr>
          <p:cNvPr id="10" name="Immagine 9" descr="Immagine che contiene scuro, luce, cielo notturno&#10;&#10;Descrizione generata automaticamente">
            <a:extLst>
              <a:ext uri="{FF2B5EF4-FFF2-40B4-BE49-F238E27FC236}">
                <a16:creationId xmlns:a16="http://schemas.microsoft.com/office/drawing/2014/main" id="{1A5206FF-B020-CCFE-8811-169492542ED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26" y="4057068"/>
            <a:ext cx="2720423" cy="153572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1" name="Triangolo isoscele 10">
            <a:extLst>
              <a:ext uri="{FF2B5EF4-FFF2-40B4-BE49-F238E27FC236}">
                <a16:creationId xmlns:a16="http://schemas.microsoft.com/office/drawing/2014/main" id="{3DA53DE2-DFAB-0964-BE7C-5A7BF52DE0B3}"/>
              </a:ext>
            </a:extLst>
          </p:cNvPr>
          <p:cNvSpPr/>
          <p:nvPr/>
        </p:nvSpPr>
        <p:spPr>
          <a:xfrm>
            <a:off x="2560847" y="4240919"/>
            <a:ext cx="5565620" cy="886630"/>
          </a:xfrm>
          <a:prstGeom prst="triangle">
            <a:avLst>
              <a:gd name="adj" fmla="val 56343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32000">
                <a:schemeClr val="bg1">
                  <a:lumMod val="95000"/>
                </a:schemeClr>
              </a:gs>
              <a:gs pos="64000">
                <a:schemeClr val="bg1">
                  <a:lumMod val="7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FC710A50-1B4F-8263-AFA6-57DDC4E04D15}"/>
              </a:ext>
            </a:extLst>
          </p:cNvPr>
          <p:cNvGrpSpPr/>
          <p:nvPr/>
        </p:nvGrpSpPr>
        <p:grpSpPr>
          <a:xfrm>
            <a:off x="4142279" y="3087842"/>
            <a:ext cx="3881581" cy="3577590"/>
            <a:chOff x="455594" y="1222011"/>
            <a:chExt cx="4241743" cy="3847007"/>
          </a:xfrm>
          <a:effectLst>
            <a:glow rad="63500">
              <a:schemeClr val="accent2">
                <a:satMod val="175000"/>
                <a:alpha val="40000"/>
              </a:schemeClr>
            </a:glow>
          </a:effectLst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D162E9B0-4A71-E0D9-4D35-237C46B437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594" y="1222011"/>
              <a:ext cx="4241743" cy="3847007"/>
            </a:xfrm>
            <a:prstGeom prst="rect">
              <a:avLst/>
            </a:prstGeom>
          </p:spPr>
        </p:pic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2603B077-5E27-0868-A983-00D547048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31000"/>
            </a:blip>
            <a:stretch>
              <a:fillRect/>
            </a:stretch>
          </p:blipFill>
          <p:spPr>
            <a:xfrm>
              <a:off x="1775535" y="2346895"/>
              <a:ext cx="1820053" cy="1695806"/>
            </a:xfrm>
            <a:prstGeom prst="rect">
              <a:avLst/>
            </a:prstGeom>
            <a:effectLst>
              <a:glow rad="139700">
                <a:schemeClr val="accent5">
                  <a:satMod val="175000"/>
                  <a:alpha val="40000"/>
                </a:schemeClr>
              </a:glow>
              <a:softEdge rad="635000"/>
            </a:effectLst>
          </p:spPr>
        </p:pic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15FED766-7E4E-7FAB-C9F4-5B446C365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177221" flipV="1">
              <a:off x="927183" y="2158038"/>
              <a:ext cx="1074270" cy="195024"/>
            </a:xfrm>
            <a:prstGeom prst="rect">
              <a:avLst/>
            </a:prstGeom>
            <a:effectLst>
              <a:glow rad="38100">
                <a:srgbClr val="0066FF">
                  <a:alpha val="37000"/>
                </a:srgbClr>
              </a:glow>
            </a:effectLst>
          </p:spPr>
        </p:pic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7E81849F-BEC4-7F62-ECE9-EDC71E870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1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65167" flipV="1">
              <a:off x="3435093" y="3039401"/>
              <a:ext cx="1169028" cy="212228"/>
            </a:xfrm>
            <a:prstGeom prst="rect">
              <a:avLst/>
            </a:prstGeom>
            <a:effectLst>
              <a:glow rad="38100">
                <a:srgbClr val="66FF33">
                  <a:alpha val="30000"/>
                </a:srgbClr>
              </a:glow>
            </a:effectLst>
          </p:spPr>
        </p:pic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8CB21B05-804B-112C-E71E-B1E73C529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034211" y="3355876"/>
              <a:ext cx="1169028" cy="212228"/>
            </a:xfrm>
            <a:prstGeom prst="rect">
              <a:avLst/>
            </a:prstGeom>
            <a:effectLst>
              <a:glow rad="38100">
                <a:srgbClr val="66FF33">
                  <a:alpha val="26000"/>
                </a:srgbClr>
              </a:glow>
            </a:effectLst>
          </p:spPr>
        </p:pic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9D8A11CF-3E58-D38B-C532-9CE22E6BD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1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770993" flipV="1">
              <a:off x="3175510" y="2787031"/>
              <a:ext cx="1214365" cy="220457"/>
            </a:xfrm>
            <a:prstGeom prst="rect">
              <a:avLst/>
            </a:prstGeom>
            <a:effectLst>
              <a:glow rad="38100">
                <a:schemeClr val="accent2">
                  <a:lumMod val="20000"/>
                  <a:lumOff val="80000"/>
                  <a:alpha val="31000"/>
                </a:schemeClr>
              </a:glow>
            </a:effectLst>
          </p:spPr>
        </p:pic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71A0D442-5E19-F3BE-65F6-A73272209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2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39529" flipV="1">
              <a:off x="1457117" y="2827673"/>
              <a:ext cx="1110628" cy="201625"/>
            </a:xfrm>
            <a:prstGeom prst="rect">
              <a:avLst/>
            </a:prstGeom>
            <a:effectLst>
              <a:glow rad="38100">
                <a:schemeClr val="accent2">
                  <a:lumMod val="20000"/>
                  <a:lumOff val="80000"/>
                  <a:alpha val="31000"/>
                </a:schemeClr>
              </a:glow>
            </a:effectLst>
          </p:spPr>
        </p:pic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5848ED5A-AF7B-A4BB-4325-FD143CEDD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2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0123" flipV="1">
              <a:off x="3108140" y="4175470"/>
              <a:ext cx="904366" cy="164180"/>
            </a:xfrm>
            <a:prstGeom prst="rect">
              <a:avLst/>
            </a:prstGeom>
            <a:effectLst>
              <a:glow rad="38100">
                <a:schemeClr val="accent2">
                  <a:lumMod val="20000"/>
                  <a:lumOff val="80000"/>
                  <a:alpha val="31000"/>
                </a:schemeClr>
              </a:glow>
            </a:effectLst>
          </p:spPr>
        </p:pic>
      </p:grpSp>
      <p:pic>
        <p:nvPicPr>
          <p:cNvPr id="21" name="Picture 2" descr="NSF's LIGO Has Detected Gravitational Waves | NASA">
            <a:extLst>
              <a:ext uri="{FF2B5EF4-FFF2-40B4-BE49-F238E27FC236}">
                <a16:creationId xmlns:a16="http://schemas.microsoft.com/office/drawing/2014/main" id="{CBA72138-7A33-F4C0-7066-2DD9BD6BD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01410" y="3453735"/>
            <a:ext cx="2520319" cy="3461449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2B5AC47A-9F4A-D07F-17F6-6C6583FCA2B7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857" y="2902229"/>
            <a:ext cx="4056420" cy="3268101"/>
          </a:xfrm>
          <a:prstGeom prst="rect">
            <a:avLst/>
          </a:prstGeom>
        </p:spPr>
      </p:pic>
      <p:pic>
        <p:nvPicPr>
          <p:cNvPr id="24" name="Picture 2" descr="High power ECR plasma source (EPS-120) - Novelion Systems Co., Ltd.">
            <a:extLst>
              <a:ext uri="{FF2B5EF4-FFF2-40B4-BE49-F238E27FC236}">
                <a16:creationId xmlns:a16="http://schemas.microsoft.com/office/drawing/2014/main" id="{3A24BC45-7E45-07E2-826B-D709E2762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187" y="3756381"/>
            <a:ext cx="1978969" cy="148231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CE8F5113-62AB-4626-4D2C-6BDED428D8AD}"/>
              </a:ext>
            </a:extLst>
          </p:cNvPr>
          <p:cNvSpPr txBox="1"/>
          <p:nvPr/>
        </p:nvSpPr>
        <p:spPr>
          <a:xfrm>
            <a:off x="105384" y="994490"/>
            <a:ext cx="11917680" cy="998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EXPERIMENTAL DESIGN OF OPACITY MEASUREMENTS IN THE PANDORA PLASMA TRAP RELEVANT FOR KILONOVAE SIGNALS </a:t>
            </a:r>
            <a:endParaRPr lang="it-IT" sz="1400" dirty="0"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Sottotitolo 2">
            <a:extLst>
              <a:ext uri="{FF2B5EF4-FFF2-40B4-BE49-F238E27FC236}">
                <a16:creationId xmlns:a16="http://schemas.microsoft.com/office/drawing/2014/main" id="{C25E9222-C3E2-8108-5EF6-79BF605580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3565" y="2249599"/>
            <a:ext cx="10561318" cy="1249338"/>
          </a:xfrm>
        </p:spPr>
        <p:txBody>
          <a:bodyPr anchor="ctr">
            <a:normAutofit fontScale="92500" lnSpcReduction="10000"/>
          </a:bodyPr>
          <a:lstStyle/>
          <a:p>
            <a:r>
              <a:rPr lang="en-GB" sz="3500" b="1" dirty="0">
                <a:latin typeface="Aptos SemiBold" panose="020B0004020202020204" pitchFamily="34" charset="0"/>
                <a:cs typeface="Aptos Serif" panose="020B0502040204020203" pitchFamily="18" charset="0"/>
              </a:rPr>
              <a:t>Angelo Pidatella</a:t>
            </a:r>
            <a:r>
              <a:rPr lang="en-GB" sz="3000" b="1" dirty="0">
                <a:latin typeface="Aptos SemiBold" panose="020B0004020202020204" pitchFamily="34" charset="0"/>
                <a:cs typeface="Aptos Serif" panose="020B0502040204020203" pitchFamily="18" charset="0"/>
              </a:rPr>
              <a:t> </a:t>
            </a:r>
          </a:p>
          <a:p>
            <a:r>
              <a:rPr lang="en-GB" b="1" dirty="0">
                <a:latin typeface="Aptos SemiBold" panose="020B0004020202020204" pitchFamily="34" charset="0"/>
                <a:cs typeface="Aptos Serif" panose="020B0502040204020203" pitchFamily="18" charset="0"/>
              </a:rPr>
              <a:t>INFN-LNS</a:t>
            </a:r>
          </a:p>
          <a:p>
            <a:r>
              <a:rPr lang="en-GB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On behalf of the PANDORA collaboration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5EBDD5B0-2705-1F14-EE8D-FCCD7E185EBF}"/>
              </a:ext>
            </a:extLst>
          </p:cNvPr>
          <p:cNvSpPr/>
          <p:nvPr/>
        </p:nvSpPr>
        <p:spPr>
          <a:xfrm>
            <a:off x="0" y="6412230"/>
            <a:ext cx="12192000" cy="445770"/>
          </a:xfrm>
          <a:prstGeom prst="rect">
            <a:avLst/>
          </a:prstGeom>
          <a:solidFill>
            <a:srgbClr val="0E161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GIANTS XII INCONTRO – July 3-4, 2025 – Catania, INFN - LNS</a:t>
            </a:r>
          </a:p>
        </p:txBody>
      </p:sp>
    </p:spTree>
    <p:extLst>
      <p:ext uri="{BB962C8B-B14F-4D97-AF65-F5344CB8AC3E}">
        <p14:creationId xmlns:p14="http://schemas.microsoft.com/office/powerpoint/2010/main" val="3868073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1CD9C7-8B22-17BA-DD0B-B7CBDC976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7C4A5415-8459-0053-E5D6-862FE2C3E496}"/>
              </a:ext>
            </a:extLst>
          </p:cNvPr>
          <p:cNvSpPr/>
          <p:nvPr/>
        </p:nvSpPr>
        <p:spPr>
          <a:xfrm>
            <a:off x="0" y="-9323"/>
            <a:ext cx="12192000" cy="954039"/>
          </a:xfrm>
          <a:prstGeom prst="rect">
            <a:avLst/>
          </a:prstGeom>
          <a:solidFill>
            <a:srgbClr val="0E161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3EFA94E-891E-5205-7894-B5193EE95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" y="36714"/>
            <a:ext cx="1771650" cy="86196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70CCB36-C745-54FA-5C8D-804BA9FB9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853" y="170324"/>
            <a:ext cx="1027483" cy="51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2E7DE74-BF6B-88F7-7A2B-7720916D04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8" y="124038"/>
            <a:ext cx="989432" cy="687315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2DFAEBF5-E9FC-CAE3-252E-F1119B00E989}"/>
              </a:ext>
            </a:extLst>
          </p:cNvPr>
          <p:cNvSpPr txBox="1">
            <a:spLocks/>
          </p:cNvSpPr>
          <p:nvPr/>
        </p:nvSpPr>
        <p:spPr>
          <a:xfrm>
            <a:off x="3565957" y="36714"/>
            <a:ext cx="5060085" cy="9540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chemeClr val="bg1"/>
                </a:solidFill>
                <a:latin typeface="Univers Condensed" panose="020B0506020202050204" pitchFamily="34" charset="0"/>
              </a:rPr>
              <a:t>SUMMARY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7BBCB870-171D-C9DA-17D4-C56FAB3B66F5}"/>
              </a:ext>
            </a:extLst>
          </p:cNvPr>
          <p:cNvSpPr txBox="1"/>
          <p:nvPr/>
        </p:nvSpPr>
        <p:spPr>
          <a:xfrm>
            <a:off x="937126" y="1252902"/>
            <a:ext cx="107557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WHAT?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The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kilonova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plays a crucial role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MM-astronomy era; modeling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extremely sensitive on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plasma ejecta opacity – correct reconstruction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still debated!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WHY?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The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opacity problem is hard to be tackled only via theory.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HOW &amp; WHERE ?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PANDORA@INFN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unique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controlled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laboratory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plasmas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reproducing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KN </a:t>
            </a:r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well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as for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testing KN </a:t>
            </a:r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atomic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models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under NLTE regime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experimentally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tackling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the plasma opacity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supporting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KN </a:t>
            </a:r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modeling</a:t>
            </a:r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1D87DA9B-C15F-C03E-4678-B1EFB36CFF7E}"/>
              </a:ext>
            </a:extLst>
          </p:cNvPr>
          <p:cNvSpPr/>
          <p:nvPr/>
        </p:nvSpPr>
        <p:spPr>
          <a:xfrm>
            <a:off x="0" y="6412230"/>
            <a:ext cx="12192000" cy="445770"/>
          </a:xfrm>
          <a:prstGeom prst="rect">
            <a:avLst/>
          </a:prstGeom>
          <a:solidFill>
            <a:srgbClr val="0E161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A. Pidatella – GIANTS XII INCONTRO – July 3-4, 2025</a:t>
            </a:r>
          </a:p>
        </p:txBody>
      </p:sp>
      <p:sp>
        <p:nvSpPr>
          <p:cNvPr id="4" name="CasellaDiTesto 50">
            <a:extLst>
              <a:ext uri="{FF2B5EF4-FFF2-40B4-BE49-F238E27FC236}">
                <a16:creationId xmlns:a16="http://schemas.microsoft.com/office/drawing/2014/main" id="{E3316858-0DF4-F6D5-FF9C-707C8242B592}"/>
              </a:ext>
            </a:extLst>
          </p:cNvPr>
          <p:cNvSpPr txBox="1"/>
          <p:nvPr/>
        </p:nvSpPr>
        <p:spPr>
          <a:xfrm>
            <a:off x="194310" y="5218828"/>
            <a:ext cx="119976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First measurements @ FPT (</a:t>
            </a:r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exp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. 2025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buffer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(testing the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protocol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), no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metallic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species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magine 9" descr="Immagine che contiene testo, schermata, Rettangolo, Carattere&#10;&#10;Il contenuto generato dall'IA potrebbe non essere corretto.">
            <a:extLst>
              <a:ext uri="{FF2B5EF4-FFF2-40B4-BE49-F238E27FC236}">
                <a16:creationId xmlns:a16="http://schemas.microsoft.com/office/drawing/2014/main" id="{19CBD341-B9F7-BB03-718E-BF3D09B4EB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35" y="4445784"/>
            <a:ext cx="1409700" cy="792956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897B4DD-BE9E-8E98-98D7-73F0AFE0C8BC}"/>
              </a:ext>
            </a:extLst>
          </p:cNvPr>
          <p:cNvSpPr txBox="1"/>
          <p:nvPr/>
        </p:nvSpPr>
        <p:spPr>
          <a:xfrm>
            <a:off x="192405" y="5711566"/>
            <a:ext cx="119119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Opacity measurements of a pool of metallic species ( Se, Sr, Zr ) @ FPT, PANDORA at INFN – LNS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E3955F6-AB09-8A3C-67DE-1D6BEA6DFEA7}"/>
              </a:ext>
            </a:extLst>
          </p:cNvPr>
          <p:cNvSpPr txBox="1"/>
          <p:nvPr/>
        </p:nvSpPr>
        <p:spPr>
          <a:xfrm>
            <a:off x="295072" y="4197302"/>
            <a:ext cx="61093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WHAT’S NEXT?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096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CA399-2370-E8A5-0EA5-D5A6289A1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AEE23DA8-6167-0A51-BD4E-2EE1A27F5793}"/>
              </a:ext>
            </a:extLst>
          </p:cNvPr>
          <p:cNvSpPr/>
          <p:nvPr/>
        </p:nvSpPr>
        <p:spPr>
          <a:xfrm>
            <a:off x="0" y="-9323"/>
            <a:ext cx="12192000" cy="954039"/>
          </a:xfrm>
          <a:prstGeom prst="rect">
            <a:avLst/>
          </a:prstGeom>
          <a:solidFill>
            <a:srgbClr val="0E161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15C380D-3423-BA5F-BE89-5C83F3A81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" y="36714"/>
            <a:ext cx="1771650" cy="86196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83F3FDE-0A0E-DE95-C807-0C90C463B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853" y="170324"/>
            <a:ext cx="1027483" cy="51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3B34FD8-2030-F8B0-B720-0B573ED617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8" y="124038"/>
            <a:ext cx="989432" cy="687315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B0B47879-E82B-6DD2-3E89-741A456E268F}"/>
              </a:ext>
            </a:extLst>
          </p:cNvPr>
          <p:cNvSpPr/>
          <p:nvPr/>
        </p:nvSpPr>
        <p:spPr>
          <a:xfrm>
            <a:off x="0" y="6412230"/>
            <a:ext cx="12192000" cy="445770"/>
          </a:xfrm>
          <a:prstGeom prst="rect">
            <a:avLst/>
          </a:prstGeom>
          <a:solidFill>
            <a:srgbClr val="0E161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A. Pidatella – GIANTS XII INCONTRO – July 3-4, 2025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2BB6BC5-D872-FF80-CE56-C7DC674D2C6C}"/>
              </a:ext>
            </a:extLst>
          </p:cNvPr>
          <p:cNvSpPr txBox="1"/>
          <p:nvPr/>
        </p:nvSpPr>
        <p:spPr>
          <a:xfrm rot="-10800000" flipV="1">
            <a:off x="6600967" y="2902171"/>
            <a:ext cx="451740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800" b="1" dirty="0">
              <a:latin typeface="Goudy Old Style"/>
            </a:endParaRPr>
          </a:p>
        </p:txBody>
      </p:sp>
      <p:pic>
        <p:nvPicPr>
          <p:cNvPr id="11" name="Immagine 10" descr="Immagine che contiene testo, nero&#10;&#10;Descrizione generata automaticamente">
            <a:extLst>
              <a:ext uri="{FF2B5EF4-FFF2-40B4-BE49-F238E27FC236}">
                <a16:creationId xmlns:a16="http://schemas.microsoft.com/office/drawing/2014/main" id="{D7DBE44E-AE63-3019-EF11-C7EC8F867F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927" y="1892955"/>
            <a:ext cx="2854602" cy="2012086"/>
          </a:xfrm>
          <a:prstGeom prst="rect">
            <a:avLst/>
          </a:prstGeom>
        </p:spPr>
      </p:pic>
      <p:pic>
        <p:nvPicPr>
          <p:cNvPr id="13" name="Immagine 4">
            <a:extLst>
              <a:ext uri="{FF2B5EF4-FFF2-40B4-BE49-F238E27FC236}">
                <a16:creationId xmlns:a16="http://schemas.microsoft.com/office/drawing/2014/main" id="{565651B6-796A-6051-7065-25FBEEF67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2201" y="2059994"/>
            <a:ext cx="1237859" cy="834790"/>
          </a:xfrm>
          <a:prstGeom prst="rect">
            <a:avLst/>
          </a:prstGeom>
        </p:spPr>
      </p:pic>
      <p:pic>
        <p:nvPicPr>
          <p:cNvPr id="14" name="Immagine 8">
            <a:extLst>
              <a:ext uri="{FF2B5EF4-FFF2-40B4-BE49-F238E27FC236}">
                <a16:creationId xmlns:a16="http://schemas.microsoft.com/office/drawing/2014/main" id="{FB8CE73A-AE7D-DB88-F257-46EF7D771D2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98431" y="2066031"/>
            <a:ext cx="1302545" cy="844750"/>
          </a:xfrm>
          <a:prstGeom prst="rect">
            <a:avLst/>
          </a:prstGeom>
        </p:spPr>
      </p:pic>
      <p:pic>
        <p:nvPicPr>
          <p:cNvPr id="15" name="Immagine 10">
            <a:extLst>
              <a:ext uri="{FF2B5EF4-FFF2-40B4-BE49-F238E27FC236}">
                <a16:creationId xmlns:a16="http://schemas.microsoft.com/office/drawing/2014/main" id="{CBBC8422-463A-D170-780E-3E7639E95F3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10500" y="1893093"/>
            <a:ext cx="1047751" cy="1071563"/>
          </a:xfrm>
          <a:prstGeom prst="rect">
            <a:avLst/>
          </a:prstGeom>
        </p:spPr>
      </p:pic>
      <p:pic>
        <p:nvPicPr>
          <p:cNvPr id="16" name="Immagine 11">
            <a:extLst>
              <a:ext uri="{FF2B5EF4-FFF2-40B4-BE49-F238E27FC236}">
                <a16:creationId xmlns:a16="http://schemas.microsoft.com/office/drawing/2014/main" id="{A1D4345E-94E0-EC15-B78E-36089E7C3CBA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26844" y="2821781"/>
            <a:ext cx="1119187" cy="1083470"/>
          </a:xfrm>
          <a:prstGeom prst="rect">
            <a:avLst/>
          </a:prstGeom>
        </p:spPr>
      </p:pic>
      <p:pic>
        <p:nvPicPr>
          <p:cNvPr id="17" name="Immagine 12" descr="Immagine che contiene testo&#10;&#10;Descrizione generata automaticamente">
            <a:extLst>
              <a:ext uri="{FF2B5EF4-FFF2-40B4-BE49-F238E27FC236}">
                <a16:creationId xmlns:a16="http://schemas.microsoft.com/office/drawing/2014/main" id="{B6F3CA22-AEA1-B5B5-1479-18585333DE1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-391" r="55208" b="-1449"/>
          <a:stretch/>
        </p:blipFill>
        <p:spPr>
          <a:xfrm>
            <a:off x="6665119" y="2903779"/>
            <a:ext cx="1020739" cy="844970"/>
          </a:xfrm>
          <a:prstGeom prst="rect">
            <a:avLst/>
          </a:prstGeom>
        </p:spPr>
      </p:pic>
      <p:pic>
        <p:nvPicPr>
          <p:cNvPr id="18" name="Immagine 13">
            <a:extLst>
              <a:ext uri="{FF2B5EF4-FFF2-40B4-BE49-F238E27FC236}">
                <a16:creationId xmlns:a16="http://schemas.microsoft.com/office/drawing/2014/main" id="{E403296C-3267-EEBC-5D8A-279E85500BBC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00961" y="2688430"/>
            <a:ext cx="1362076" cy="1350170"/>
          </a:xfrm>
          <a:prstGeom prst="rect">
            <a:avLst/>
          </a:prstGeom>
        </p:spPr>
      </p:pic>
      <p:pic>
        <p:nvPicPr>
          <p:cNvPr id="19" name="Immagine 14">
            <a:extLst>
              <a:ext uri="{FF2B5EF4-FFF2-40B4-BE49-F238E27FC236}">
                <a16:creationId xmlns:a16="http://schemas.microsoft.com/office/drawing/2014/main" id="{9D80A7DC-A8ED-E329-8AEF-CD78781CAE9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6368" y="3752887"/>
            <a:ext cx="1123951" cy="1161976"/>
          </a:xfrm>
          <a:prstGeom prst="rect">
            <a:avLst/>
          </a:prstGeom>
        </p:spPr>
      </p:pic>
      <p:pic>
        <p:nvPicPr>
          <p:cNvPr id="20" name="Immagine 15">
            <a:extLst>
              <a:ext uri="{FF2B5EF4-FFF2-40B4-BE49-F238E27FC236}">
                <a16:creationId xmlns:a16="http://schemas.microsoft.com/office/drawing/2014/main" id="{AB30B0FA-0BEE-FF23-B7D5-D22B8D0372E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98431" y="3763268"/>
            <a:ext cx="1504951" cy="998340"/>
          </a:xfrm>
          <a:prstGeom prst="rect">
            <a:avLst/>
          </a:prstGeom>
        </p:spPr>
      </p:pic>
      <p:pic>
        <p:nvPicPr>
          <p:cNvPr id="21" name="Immagine 16">
            <a:extLst>
              <a:ext uri="{FF2B5EF4-FFF2-40B4-BE49-F238E27FC236}">
                <a16:creationId xmlns:a16="http://schemas.microsoft.com/office/drawing/2014/main" id="{FEE7A50C-4856-9FFC-462C-6DFDD8BF822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41494" y="4099043"/>
            <a:ext cx="1933576" cy="432198"/>
          </a:xfrm>
          <a:prstGeom prst="rect">
            <a:avLst/>
          </a:prstGeom>
        </p:spPr>
      </p:pic>
      <p:pic>
        <p:nvPicPr>
          <p:cNvPr id="22" name="Immagine 17">
            <a:extLst>
              <a:ext uri="{FF2B5EF4-FFF2-40B4-BE49-F238E27FC236}">
                <a16:creationId xmlns:a16="http://schemas.microsoft.com/office/drawing/2014/main" id="{909F3542-AE29-567A-8252-4030EB509B0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427493" y="4069337"/>
            <a:ext cx="1243013" cy="671950"/>
          </a:xfrm>
          <a:prstGeom prst="rect">
            <a:avLst/>
          </a:prstGeom>
        </p:spPr>
      </p:pic>
      <p:pic>
        <p:nvPicPr>
          <p:cNvPr id="23" name="Immagine 18">
            <a:extLst>
              <a:ext uri="{FF2B5EF4-FFF2-40B4-BE49-F238E27FC236}">
                <a16:creationId xmlns:a16="http://schemas.microsoft.com/office/drawing/2014/main" id="{C0E20C10-2CA9-17B1-7347-C0EBDC1A64A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12556" y="5022737"/>
            <a:ext cx="1564481" cy="527277"/>
          </a:xfrm>
          <a:prstGeom prst="rect">
            <a:avLst/>
          </a:prstGeom>
        </p:spPr>
      </p:pic>
      <p:pic>
        <p:nvPicPr>
          <p:cNvPr id="24" name="Immagine 19">
            <a:extLst>
              <a:ext uri="{FF2B5EF4-FFF2-40B4-BE49-F238E27FC236}">
                <a16:creationId xmlns:a16="http://schemas.microsoft.com/office/drawing/2014/main" id="{6FE11EB2-130D-AD03-356F-B345EB25777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31806" y="4761071"/>
            <a:ext cx="1504950" cy="919639"/>
          </a:xfrm>
          <a:prstGeom prst="rect">
            <a:avLst/>
          </a:prstGeom>
        </p:spPr>
      </p:pic>
      <p:pic>
        <p:nvPicPr>
          <p:cNvPr id="25" name="Immagine 20">
            <a:extLst>
              <a:ext uri="{FF2B5EF4-FFF2-40B4-BE49-F238E27FC236}">
                <a16:creationId xmlns:a16="http://schemas.microsoft.com/office/drawing/2014/main" id="{D8D87BC9-C83D-05AF-8DD4-34A251E7197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498805" y="4757552"/>
            <a:ext cx="1004888" cy="938582"/>
          </a:xfrm>
          <a:prstGeom prst="rect">
            <a:avLst/>
          </a:prstGeom>
        </p:spPr>
      </p:pic>
      <p:pic>
        <p:nvPicPr>
          <p:cNvPr id="26" name="Immagine 21">
            <a:extLst>
              <a:ext uri="{FF2B5EF4-FFF2-40B4-BE49-F238E27FC236}">
                <a16:creationId xmlns:a16="http://schemas.microsoft.com/office/drawing/2014/main" id="{3C339E3B-F4F1-9876-B7D0-C7BE0B9F13A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546556" y="4691729"/>
            <a:ext cx="1373981" cy="986886"/>
          </a:xfrm>
          <a:prstGeom prst="rect">
            <a:avLst/>
          </a:prstGeom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6F20EF51-DDDA-A9B7-E0A4-0952785E9546}"/>
              </a:ext>
            </a:extLst>
          </p:cNvPr>
          <p:cNvSpPr txBox="1"/>
          <p:nvPr/>
        </p:nvSpPr>
        <p:spPr>
          <a:xfrm>
            <a:off x="4633759" y="5672872"/>
            <a:ext cx="4062720" cy="5924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  <a:r>
              <a:rPr lang="it-IT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collaborating</a:t>
            </a:r>
            <a:r>
              <a:rPr lang="it-IT" sz="1100" b="1" dirty="0"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it-IT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nuclear</a:t>
            </a:r>
            <a:r>
              <a:rPr lang="it-IT" sz="1100" b="1" dirty="0">
                <a:latin typeface="Arial" panose="020B0604020202020204" pitchFamily="34" charset="0"/>
                <a:cs typeface="Arial" panose="020B0604020202020204" pitchFamily="34" charset="0"/>
              </a:rPr>
              <a:t> fusion </a:t>
            </a:r>
            <a:r>
              <a:rPr lang="it-IT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it-IT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it-IT" sz="1100" b="1" dirty="0">
                <a:latin typeface="Arial" panose="020B0604020202020204" pitchFamily="34" charset="0"/>
                <a:cs typeface="Arial" panose="020B0604020202020204" pitchFamily="34" charset="0"/>
              </a:rPr>
              <a:t> for the </a:t>
            </a:r>
            <a:r>
              <a:rPr lang="it-IT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Divertor</a:t>
            </a:r>
            <a:r>
              <a:rPr lang="it-IT" sz="1100" b="1" dirty="0">
                <a:latin typeface="Arial" panose="020B0604020202020204" pitchFamily="34" charset="0"/>
                <a:cs typeface="Arial" panose="020B0604020202020204" pitchFamily="34" charset="0"/>
              </a:rPr>
              <a:t> Tokamak Test (DTT) project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sz="1050" b="0" i="0" u="none" strike="noStrike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Immagine 24">
            <a:extLst>
              <a:ext uri="{FF2B5EF4-FFF2-40B4-BE49-F238E27FC236}">
                <a16:creationId xmlns:a16="http://schemas.microsoft.com/office/drawing/2014/main" id="{81BD95FA-DF64-7022-4834-8573FB66CB1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455819" y="5279669"/>
            <a:ext cx="1135856" cy="828266"/>
          </a:xfrm>
          <a:prstGeom prst="rect">
            <a:avLst/>
          </a:prstGeom>
        </p:spPr>
      </p:pic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FA95E7B7-09DD-6DD5-AD91-9C86B1CCD7A6}"/>
              </a:ext>
            </a:extLst>
          </p:cNvPr>
          <p:cNvCxnSpPr>
            <a:cxnSpLocks/>
          </p:cNvCxnSpPr>
          <p:nvPr/>
        </p:nvCxnSpPr>
        <p:spPr>
          <a:xfrm>
            <a:off x="4876798" y="1938580"/>
            <a:ext cx="1" cy="3603354"/>
          </a:xfrm>
          <a:prstGeom prst="straightConnector1">
            <a:avLst/>
          </a:prstGeom>
          <a:ln w="57150">
            <a:solidFill>
              <a:srgbClr val="4472C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42F41117-1694-61F0-C8D9-79F74ACD8701}"/>
              </a:ext>
            </a:extLst>
          </p:cNvPr>
          <p:cNvCxnSpPr/>
          <p:nvPr/>
        </p:nvCxnSpPr>
        <p:spPr>
          <a:xfrm>
            <a:off x="4863884" y="1964410"/>
            <a:ext cx="4313694" cy="0"/>
          </a:xfrm>
          <a:prstGeom prst="straightConnector1">
            <a:avLst/>
          </a:prstGeom>
          <a:ln w="57150">
            <a:solidFill>
              <a:srgbClr val="4472C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D25248C8-50C8-021D-CE6A-D9C429E0EBDE}"/>
              </a:ext>
            </a:extLst>
          </p:cNvPr>
          <p:cNvSpPr txBox="1"/>
          <p:nvPr/>
        </p:nvSpPr>
        <p:spPr>
          <a:xfrm>
            <a:off x="588760" y="1249011"/>
            <a:ext cx="393859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Thank you very much for your attention!!</a:t>
            </a:r>
          </a:p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C2B89176-B958-F11D-FFA6-8CD0B6011D3A}"/>
              </a:ext>
            </a:extLst>
          </p:cNvPr>
          <p:cNvGrpSpPr/>
          <p:nvPr/>
        </p:nvGrpSpPr>
        <p:grpSpPr>
          <a:xfrm>
            <a:off x="116088" y="3061226"/>
            <a:ext cx="1387514" cy="1586079"/>
            <a:chOff x="987338" y="1210962"/>
            <a:chExt cx="2905040" cy="3172491"/>
          </a:xfrm>
        </p:grpSpPr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66A3E4CF-1F95-9DE8-C744-4048CE171A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7338" y="1407212"/>
              <a:ext cx="2905039" cy="2976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ettangolo 34">
              <a:extLst>
                <a:ext uri="{FF2B5EF4-FFF2-40B4-BE49-F238E27FC236}">
                  <a16:creationId xmlns:a16="http://schemas.microsoft.com/office/drawing/2014/main" id="{A7D85C35-1370-155D-F9BD-016634D9323A}"/>
                </a:ext>
              </a:extLst>
            </p:cNvPr>
            <p:cNvSpPr/>
            <p:nvPr/>
          </p:nvSpPr>
          <p:spPr>
            <a:xfrm>
              <a:off x="2570205" y="1210962"/>
              <a:ext cx="1322173" cy="7661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6" name="Triangolo isoscele 35">
            <a:extLst>
              <a:ext uri="{FF2B5EF4-FFF2-40B4-BE49-F238E27FC236}">
                <a16:creationId xmlns:a16="http://schemas.microsoft.com/office/drawing/2014/main" id="{F766B28B-F769-848E-A8D4-9A6F5FE0FFAE}"/>
              </a:ext>
            </a:extLst>
          </p:cNvPr>
          <p:cNvSpPr/>
          <p:nvPr/>
        </p:nvSpPr>
        <p:spPr>
          <a:xfrm rot="7862927">
            <a:off x="777197" y="2633835"/>
            <a:ext cx="1087320" cy="2869787"/>
          </a:xfrm>
          <a:prstGeom prst="triangle">
            <a:avLst>
              <a:gd name="adj" fmla="val 50864"/>
            </a:avLst>
          </a:prstGeom>
          <a:gradFill>
            <a:gsLst>
              <a:gs pos="0">
                <a:schemeClr val="accent2">
                  <a:lumMod val="60000"/>
                  <a:lumOff val="40000"/>
                  <a:alpha val="33000"/>
                </a:schemeClr>
              </a:gs>
              <a:gs pos="49000">
                <a:schemeClr val="accent1">
                  <a:lumMod val="45000"/>
                  <a:lumOff val="55000"/>
                  <a:alpha val="45000"/>
                </a:schemeClr>
              </a:gs>
              <a:gs pos="100000">
                <a:schemeClr val="accent1">
                  <a:lumMod val="45000"/>
                  <a:lumOff val="55000"/>
                  <a:alpha val="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7" name="Picture 3">
            <a:extLst>
              <a:ext uri="{FF2B5EF4-FFF2-40B4-BE49-F238E27FC236}">
                <a16:creationId xmlns:a16="http://schemas.microsoft.com/office/drawing/2014/main" id="{EE80F926-E52F-3285-67AB-87590D505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838" y="3546551"/>
            <a:ext cx="3549004" cy="270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Immagine 37">
            <a:extLst>
              <a:ext uri="{FF2B5EF4-FFF2-40B4-BE49-F238E27FC236}">
                <a16:creationId xmlns:a16="http://schemas.microsoft.com/office/drawing/2014/main" id="{C4CCFC55-DF74-2297-E738-1021494AEB6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876798" y="1061896"/>
            <a:ext cx="6674193" cy="57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350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A1371-E182-3A24-2E97-3E05A3D40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9245E865-9994-310F-E62F-202F58784A25}"/>
              </a:ext>
            </a:extLst>
          </p:cNvPr>
          <p:cNvSpPr/>
          <p:nvPr/>
        </p:nvSpPr>
        <p:spPr>
          <a:xfrm>
            <a:off x="0" y="-9323"/>
            <a:ext cx="12192000" cy="954039"/>
          </a:xfrm>
          <a:prstGeom prst="rect">
            <a:avLst/>
          </a:prstGeom>
          <a:solidFill>
            <a:srgbClr val="0E161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DDD1E4C-956B-7759-3A2E-359E432AE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" y="36714"/>
            <a:ext cx="1771650" cy="86196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0AA05BB-419C-7765-3904-1F3515745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853" y="170324"/>
            <a:ext cx="1027483" cy="51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2D0619C-586B-3A07-2060-CAF00961E6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8" y="124038"/>
            <a:ext cx="989432" cy="687315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8717FFE7-CD1A-1C68-2BFB-A97B16CCFF79}"/>
              </a:ext>
            </a:extLst>
          </p:cNvPr>
          <p:cNvSpPr/>
          <p:nvPr/>
        </p:nvSpPr>
        <p:spPr>
          <a:xfrm>
            <a:off x="0" y="6412230"/>
            <a:ext cx="12192000" cy="445770"/>
          </a:xfrm>
          <a:prstGeom prst="rect">
            <a:avLst/>
          </a:prstGeom>
          <a:solidFill>
            <a:srgbClr val="0E161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A. Pidatella – GIANTS XII INCONTRO – July 3-4, 2025</a:t>
            </a: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355AD492-4E1B-A2B7-22FA-41223C36580F}"/>
              </a:ext>
            </a:extLst>
          </p:cNvPr>
          <p:cNvSpPr txBox="1">
            <a:spLocks/>
          </p:cNvSpPr>
          <p:nvPr/>
        </p:nvSpPr>
        <p:spPr>
          <a:xfrm>
            <a:off x="3565957" y="36714"/>
            <a:ext cx="5060085" cy="9540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chemeClr val="bg1"/>
                </a:solidFill>
                <a:latin typeface="Univers Condensed" panose="020B0506020202050204" pitchFamily="34" charset="0"/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2222216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CF7B13-AD67-62B7-6A72-83ED292A8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6A747121-7760-4156-8B49-6955E78C1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41" y="1010637"/>
            <a:ext cx="6049944" cy="179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885BFD02-44C2-3FAF-1A9A-9E0CD84551B3}"/>
              </a:ext>
            </a:extLst>
          </p:cNvPr>
          <p:cNvSpPr txBox="1"/>
          <p:nvPr/>
        </p:nvSpPr>
        <p:spPr>
          <a:xfrm>
            <a:off x="232889" y="1148890"/>
            <a:ext cx="369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Se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8A9914E-18D8-1EF4-4541-4B1A7F4F7201}"/>
              </a:ext>
            </a:extLst>
          </p:cNvPr>
          <p:cNvSpPr txBox="1"/>
          <p:nvPr/>
        </p:nvSpPr>
        <p:spPr>
          <a:xfrm>
            <a:off x="232889" y="1353171"/>
            <a:ext cx="369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Sr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49BE149F-6ED7-CB19-3662-43ADD7BECA7A}"/>
              </a:ext>
            </a:extLst>
          </p:cNvPr>
          <p:cNvSpPr txBox="1"/>
          <p:nvPr/>
        </p:nvSpPr>
        <p:spPr>
          <a:xfrm>
            <a:off x="240287" y="1561278"/>
            <a:ext cx="369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Zr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6DE6FA9B-722B-FC0F-3C01-232DE5C980AB}"/>
              </a:ext>
            </a:extLst>
          </p:cNvPr>
          <p:cNvSpPr txBox="1"/>
          <p:nvPr/>
        </p:nvSpPr>
        <p:spPr>
          <a:xfrm>
            <a:off x="232889" y="1747304"/>
            <a:ext cx="427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Nb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77477A61-932B-8CB1-5B65-C0366EC1EF75}"/>
              </a:ext>
            </a:extLst>
          </p:cNvPr>
          <p:cNvSpPr txBox="1"/>
          <p:nvPr/>
        </p:nvSpPr>
        <p:spPr>
          <a:xfrm>
            <a:off x="232889" y="1933728"/>
            <a:ext cx="427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Mo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2344E563-6A12-C760-2046-9CD052BF5EA6}"/>
              </a:ext>
            </a:extLst>
          </p:cNvPr>
          <p:cNvSpPr txBox="1"/>
          <p:nvPr/>
        </p:nvSpPr>
        <p:spPr>
          <a:xfrm>
            <a:off x="232889" y="2114559"/>
            <a:ext cx="369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Tc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0A6257B0-576B-48F0-6F81-4E72A88BFCF0}"/>
              </a:ext>
            </a:extLst>
          </p:cNvPr>
          <p:cNvSpPr txBox="1"/>
          <p:nvPr/>
        </p:nvSpPr>
        <p:spPr>
          <a:xfrm>
            <a:off x="232889" y="2309758"/>
            <a:ext cx="5174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Ru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798735CD-3B96-BD92-4524-1B0B5E520EE3}"/>
              </a:ext>
            </a:extLst>
          </p:cNvPr>
          <p:cNvSpPr txBox="1"/>
          <p:nvPr/>
        </p:nvSpPr>
        <p:spPr>
          <a:xfrm>
            <a:off x="232888" y="2510149"/>
            <a:ext cx="6629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Rh</a:t>
            </a:r>
          </a:p>
        </p:txBody>
      </p: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01DBBD9F-B0D7-9ED3-9398-3B9E7CEA9D99}"/>
              </a:ext>
            </a:extLst>
          </p:cNvPr>
          <p:cNvGrpSpPr/>
          <p:nvPr/>
        </p:nvGrpSpPr>
        <p:grpSpPr>
          <a:xfrm>
            <a:off x="348638" y="2874703"/>
            <a:ext cx="914400" cy="1042321"/>
            <a:chOff x="374574" y="3059475"/>
            <a:chExt cx="914400" cy="1042321"/>
          </a:xfrm>
        </p:grpSpPr>
        <p:pic>
          <p:nvPicPr>
            <p:cNvPr id="34" name="Elemento grafico 33" descr="Semaforo con riempimento a tinta unita">
              <a:extLst>
                <a:ext uri="{FF2B5EF4-FFF2-40B4-BE49-F238E27FC236}">
                  <a16:creationId xmlns:a16="http://schemas.microsoft.com/office/drawing/2014/main" id="{86FFF10B-B43F-9928-D50D-72A0FD2FF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4574" y="3059475"/>
              <a:ext cx="914400" cy="914400"/>
            </a:xfrm>
            <a:prstGeom prst="rect">
              <a:avLst/>
            </a:prstGeom>
          </p:spPr>
        </p:pic>
        <p:sp>
          <p:nvSpPr>
            <p:cNvPr id="35" name="Ovale 34">
              <a:extLst>
                <a:ext uri="{FF2B5EF4-FFF2-40B4-BE49-F238E27FC236}">
                  <a16:creationId xmlns:a16="http://schemas.microsoft.com/office/drawing/2014/main" id="{C7B13DD2-F2D7-479C-A6B7-0F977B8583D9}"/>
                </a:ext>
              </a:extLst>
            </p:cNvPr>
            <p:cNvSpPr/>
            <p:nvPr/>
          </p:nvSpPr>
          <p:spPr>
            <a:xfrm>
              <a:off x="741774" y="3207587"/>
              <a:ext cx="180000" cy="180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Ovale 35">
              <a:extLst>
                <a:ext uri="{FF2B5EF4-FFF2-40B4-BE49-F238E27FC236}">
                  <a16:creationId xmlns:a16="http://schemas.microsoft.com/office/drawing/2014/main" id="{86615BD9-B8CA-7046-C993-F8083EF457A8}"/>
                </a:ext>
              </a:extLst>
            </p:cNvPr>
            <p:cNvSpPr/>
            <p:nvPr/>
          </p:nvSpPr>
          <p:spPr>
            <a:xfrm>
              <a:off x="741774" y="3426675"/>
              <a:ext cx="180000" cy="180000"/>
            </a:xfrm>
            <a:prstGeom prst="ellipse">
              <a:avLst/>
            </a:prstGeom>
            <a:solidFill>
              <a:srgbClr val="FDF4AD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e 36">
              <a:extLst>
                <a:ext uri="{FF2B5EF4-FFF2-40B4-BE49-F238E27FC236}">
                  <a16:creationId xmlns:a16="http://schemas.microsoft.com/office/drawing/2014/main" id="{3F5B3687-7037-4B93-2A81-119A8CE61047}"/>
                </a:ext>
              </a:extLst>
            </p:cNvPr>
            <p:cNvSpPr/>
            <p:nvPr/>
          </p:nvSpPr>
          <p:spPr>
            <a:xfrm>
              <a:off x="745471" y="3624499"/>
              <a:ext cx="180000" cy="180000"/>
            </a:xfrm>
            <a:prstGeom prst="ellipse">
              <a:avLst/>
            </a:prstGeom>
            <a:solidFill>
              <a:srgbClr val="BCDEA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CasellaDiTesto 37">
              <a:extLst>
                <a:ext uri="{FF2B5EF4-FFF2-40B4-BE49-F238E27FC236}">
                  <a16:creationId xmlns:a16="http://schemas.microsoft.com/office/drawing/2014/main" id="{1235E649-F24D-7A3C-2D13-F4F5BADA552D}"/>
                </a:ext>
              </a:extLst>
            </p:cNvPr>
            <p:cNvSpPr txBox="1"/>
            <p:nvPr/>
          </p:nvSpPr>
          <p:spPr>
            <a:xfrm>
              <a:off x="426911" y="3870964"/>
              <a:ext cx="80972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dirty="0"/>
                <a:t>Feasibility</a:t>
              </a:r>
            </a:p>
          </p:txBody>
        </p:sp>
      </p:grpSp>
      <p:pic>
        <p:nvPicPr>
          <p:cNvPr id="39" name="Immagine 38">
            <a:extLst>
              <a:ext uri="{FF2B5EF4-FFF2-40B4-BE49-F238E27FC236}">
                <a16:creationId xmlns:a16="http://schemas.microsoft.com/office/drawing/2014/main" id="{40A922BB-64EA-67BA-67EC-2ED5818F26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9014" y="2845232"/>
            <a:ext cx="1493616" cy="109138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D1411EF3-2246-0428-6F89-8E9E6607D97B}"/>
              </a:ext>
            </a:extLst>
          </p:cNvPr>
          <p:cNvSpPr txBox="1"/>
          <p:nvPr/>
        </p:nvSpPr>
        <p:spPr>
          <a:xfrm>
            <a:off x="3627513" y="2953851"/>
            <a:ext cx="770590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fr-FR" sz="16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→ Relevant </a:t>
            </a:r>
            <a:r>
              <a:rPr lang="fr-FR" sz="1600" b="1" i="0" u="none" strike="noStrike" baseline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absorption </a:t>
            </a:r>
            <a:r>
              <a:rPr lang="fr-FR" sz="1600" b="1" i="0" u="none" strike="noStrike" baseline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</a:t>
            </a:r>
            <a:r>
              <a:rPr lang="fr-FR" sz="1600" b="1" i="0" u="none" strike="noStrike" baseline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VIS </a:t>
            </a:r>
            <a:r>
              <a:rPr lang="fr-FR" sz="16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spectrum</a:t>
            </a:r>
            <a:r>
              <a:rPr lang="fr-FR" sz="16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sz="16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fr-FR" sz="16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compared</a:t>
            </a:r>
            <a:r>
              <a:rPr lang="fr-FR" sz="16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16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KN observation and </a:t>
            </a:r>
            <a:r>
              <a:rPr lang="fr-FR" sz="1600" b="1" i="0" u="none" strike="noStrike" baseline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theoretical</a:t>
            </a:r>
            <a:r>
              <a:rPr lang="fr-FR" sz="1600" b="1" i="0" u="none" strike="noStrike" baseline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i="0" u="none" strike="noStrike" baseline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calculations</a:t>
            </a:r>
            <a:endParaRPr lang="fr-FR" sz="1600" b="1" i="0" u="none" strike="noStrike" baseline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How? </a:t>
            </a:r>
            <a:r>
              <a:rPr lang="fr-FR" sz="16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techniques of metal injection in plasma; </a:t>
            </a:r>
          </a:p>
          <a:p>
            <a:pPr lvl="1"/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FR" sz="16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→ 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Diagnostics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of plasma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parameters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lvl="1"/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FR" sz="16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Diagnostics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of relative charge state distribution of metal in the plasma;</a:t>
            </a:r>
          </a:p>
          <a:p>
            <a:pPr lvl="1"/>
            <a:r>
              <a:rPr lang="fr-FR" sz="16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	→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 Detection of VIS-NIR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transmittance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spectrum</a:t>
            </a:r>
            <a:endParaRPr lang="it-IT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Immagine 40">
            <a:extLst>
              <a:ext uri="{FF2B5EF4-FFF2-40B4-BE49-F238E27FC236}">
                <a16:creationId xmlns:a16="http://schemas.microsoft.com/office/drawing/2014/main" id="{0110F98C-E9A0-021C-6D41-34D3866D842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4" y="4180702"/>
            <a:ext cx="4065362" cy="1787066"/>
          </a:xfrm>
          <a:prstGeom prst="rect">
            <a:avLst/>
          </a:prstGeom>
        </p:spPr>
      </p:pic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4141549F-AF0A-9CC8-D23E-49EE7E4A2771}"/>
              </a:ext>
            </a:extLst>
          </p:cNvPr>
          <p:cNvSpPr txBox="1"/>
          <p:nvPr/>
        </p:nvSpPr>
        <p:spPr>
          <a:xfrm>
            <a:off x="3141021" y="5057189"/>
            <a:ext cx="887659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Two degrees of study:</a:t>
            </a:r>
          </a:p>
          <a:p>
            <a:pPr marL="800100" lvl="1" indent="-342900">
              <a:buFont typeface="+mj-lt"/>
              <a:buAutoNum type="arabicPeriod"/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Single-specie plasma opacity 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@ KN plasma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under NLTE –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light-r process </a:t>
            </a:r>
            <a:r>
              <a:rPr lang="it-IT" sz="1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elements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800100" lvl="1" indent="-342900">
              <a:buFont typeface="+mj-lt"/>
              <a:buAutoNum type="arabicPeriod"/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Single-specie plasma opacity 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it-IT" sz="1400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≠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KN plasma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both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light- and heavy-r process </a:t>
            </a:r>
            <a:r>
              <a:rPr lang="it-IT" sz="1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elements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– to extrapolate and test (N)LTE opacity models/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atomic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data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the state-of-the-art</a:t>
            </a:r>
          </a:p>
          <a:p>
            <a:pPr marL="1257300" lvl="2" indent="-342900">
              <a:buFont typeface="+mj-lt"/>
              <a:buAutoNum type="arabicPeriod"/>
            </a:pP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D2D40265-FC51-C237-3E51-915083B9D653}"/>
              </a:ext>
            </a:extLst>
          </p:cNvPr>
          <p:cNvSpPr txBox="1"/>
          <p:nvPr/>
        </p:nvSpPr>
        <p:spPr>
          <a:xfrm>
            <a:off x="7566995" y="1381468"/>
            <a:ext cx="36718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Wishlist: day-1 measurements</a:t>
            </a:r>
            <a:endParaRPr lang="it-IT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40D247E0-E2AC-B0C0-B363-7C345432DA48}"/>
              </a:ext>
            </a:extLst>
          </p:cNvPr>
          <p:cNvSpPr/>
          <p:nvPr/>
        </p:nvSpPr>
        <p:spPr>
          <a:xfrm>
            <a:off x="0" y="-9323"/>
            <a:ext cx="12192000" cy="954039"/>
          </a:xfrm>
          <a:prstGeom prst="rect">
            <a:avLst/>
          </a:prstGeom>
          <a:solidFill>
            <a:srgbClr val="0E161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8F009F7-F769-8277-90BA-2FFDC4F284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160" y="36714"/>
            <a:ext cx="1771650" cy="86196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B7684B2E-D120-224B-6B34-1812A848E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853" y="170324"/>
            <a:ext cx="1027483" cy="51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8181F0A-3C7D-EC93-FBD6-25E9FBE9596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8" y="124038"/>
            <a:ext cx="989432" cy="687315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0C8D5EA8-4BDC-1582-611D-8BA1033D6365}"/>
              </a:ext>
            </a:extLst>
          </p:cNvPr>
          <p:cNvSpPr/>
          <p:nvPr/>
        </p:nvSpPr>
        <p:spPr>
          <a:xfrm>
            <a:off x="0" y="6412230"/>
            <a:ext cx="12192000" cy="445770"/>
          </a:xfrm>
          <a:prstGeom prst="rect">
            <a:avLst/>
          </a:prstGeom>
          <a:solidFill>
            <a:srgbClr val="0E161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A. Pidatella – GIANTS XII INCONTRO – July 3-4, 2025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38188486-B8DD-64EF-7EBB-A2C6404A384B}"/>
              </a:ext>
            </a:extLst>
          </p:cNvPr>
          <p:cNvSpPr txBox="1">
            <a:spLocks/>
          </p:cNvSpPr>
          <p:nvPr/>
        </p:nvSpPr>
        <p:spPr>
          <a:xfrm>
            <a:off x="3565957" y="36714"/>
            <a:ext cx="5060085" cy="9540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chemeClr val="bg1"/>
                </a:solidFill>
                <a:latin typeface="Univers Condensed" panose="020B0506020202050204" pitchFamily="34" charset="0"/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270811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73AB1-5356-E550-2162-F7BB2A630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50">
            <a:extLst>
              <a:ext uri="{FF2B5EF4-FFF2-40B4-BE49-F238E27FC236}">
                <a16:creationId xmlns:a16="http://schemas.microsoft.com/office/drawing/2014/main" id="{6A5EF7A1-FFD3-42B0-6B80-072CEE732D9C}"/>
              </a:ext>
            </a:extLst>
          </p:cNvPr>
          <p:cNvSpPr txBox="1"/>
          <p:nvPr/>
        </p:nvSpPr>
        <p:spPr>
          <a:xfrm>
            <a:off x="1172532" y="1736274"/>
            <a:ext cx="10479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First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transmittance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measurements @ FPT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buffer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mixed), no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metallic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species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DEEB341-6BE0-3110-EDF5-17F6CA2355BA}"/>
              </a:ext>
            </a:extLst>
          </p:cNvPr>
          <p:cNvSpPr txBox="1"/>
          <p:nvPr/>
        </p:nvSpPr>
        <p:spPr>
          <a:xfrm>
            <a:off x="546711" y="2537966"/>
            <a:ext cx="67023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He? – relation to the KN scenario</a:t>
            </a:r>
            <a:endParaRPr lang="it-IT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A4E2D2F-59A2-E178-000C-2B6B45772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416" y="2972850"/>
            <a:ext cx="3328318" cy="2942345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655C8353-585B-D90D-8FF2-96523505974A}"/>
              </a:ext>
            </a:extLst>
          </p:cNvPr>
          <p:cNvSpPr txBox="1"/>
          <p:nvPr/>
        </p:nvSpPr>
        <p:spPr>
          <a:xfrm>
            <a:off x="4451767" y="2649070"/>
            <a:ext cx="672484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6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Helium 10833 </a:t>
            </a:r>
            <a:r>
              <a:rPr lang="en-US" sz="1600" b="1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Å</a:t>
            </a:r>
            <a:r>
              <a:rPr lang="en-US" sz="16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line 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can be an alternative explanation of the </a:t>
            </a:r>
            <a:r>
              <a:rPr lang="en-US" sz="16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feature of P-Cygni profile used to fit AT2017gfo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endParaRPr lang="en-US" sz="16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Find that 0.2% (in mass) of Helium in the ejecta can reproduce the P-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Cygni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feature in the observed spectrum at 1.43 -- 4.40 days under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non-LTE plasma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debated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inconsistency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of P-Cygni 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spectrum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He-I: </a:t>
            </a:r>
            <a:r>
              <a:rPr lang="it-IT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it-IT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NLTE </a:t>
            </a:r>
            <a:r>
              <a:rPr lang="it-IT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  <a:r>
              <a:rPr lang="it-IT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become</a:t>
            </a:r>
            <a:r>
              <a:rPr lang="it-IT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54CB75B-CFEA-8556-C6B2-3DEC1595AA33}"/>
              </a:ext>
            </a:extLst>
          </p:cNvPr>
          <p:cNvSpPr txBox="1"/>
          <p:nvPr/>
        </p:nvSpPr>
        <p:spPr>
          <a:xfrm>
            <a:off x="2673177" y="1294381"/>
            <a:ext cx="6845644" cy="406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Testing the </a:t>
            </a:r>
            <a:r>
              <a:rPr lang="it-IT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  <a:r>
              <a:rPr lang="it-IT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</a:t>
            </a:r>
            <a:r>
              <a:rPr lang="it-IT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day-0 </a:t>
            </a:r>
            <a:r>
              <a:rPr lang="it-IT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</a:t>
            </a:r>
            <a:endParaRPr lang="it-IT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564FFF1-635D-593D-A970-CB2D3115F0D7}"/>
              </a:ext>
            </a:extLst>
          </p:cNvPr>
          <p:cNvSpPr/>
          <p:nvPr/>
        </p:nvSpPr>
        <p:spPr>
          <a:xfrm>
            <a:off x="0" y="-9323"/>
            <a:ext cx="12192000" cy="954039"/>
          </a:xfrm>
          <a:prstGeom prst="rect">
            <a:avLst/>
          </a:prstGeom>
          <a:solidFill>
            <a:srgbClr val="0E161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4508E89C-4D6B-A740-4A22-61775B205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" y="36714"/>
            <a:ext cx="1771650" cy="86196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D3302B0F-A82B-C492-E800-8E4D1AA31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853" y="170324"/>
            <a:ext cx="1027483" cy="51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18E10E3F-E573-766E-EEF1-5929382E0D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8" y="124038"/>
            <a:ext cx="989432" cy="687315"/>
          </a:xfrm>
          <a:prstGeom prst="rect">
            <a:avLst/>
          </a:prstGeom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48ECF381-82CD-BF21-3E6F-D4242E64B877}"/>
              </a:ext>
            </a:extLst>
          </p:cNvPr>
          <p:cNvSpPr/>
          <p:nvPr/>
        </p:nvSpPr>
        <p:spPr>
          <a:xfrm>
            <a:off x="0" y="6412230"/>
            <a:ext cx="12192000" cy="445770"/>
          </a:xfrm>
          <a:prstGeom prst="rect">
            <a:avLst/>
          </a:prstGeom>
          <a:solidFill>
            <a:srgbClr val="0E161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A. Pidatella – GIANTS XII INCONTRO – July 3-4, 2025</a:t>
            </a:r>
          </a:p>
        </p:txBody>
      </p:sp>
      <p:sp>
        <p:nvSpPr>
          <p:cNvPr id="18" name="Titolo 1">
            <a:extLst>
              <a:ext uri="{FF2B5EF4-FFF2-40B4-BE49-F238E27FC236}">
                <a16:creationId xmlns:a16="http://schemas.microsoft.com/office/drawing/2014/main" id="{4925C778-F8D0-7032-19A4-3168DD2D62CA}"/>
              </a:ext>
            </a:extLst>
          </p:cNvPr>
          <p:cNvSpPr txBox="1">
            <a:spLocks/>
          </p:cNvSpPr>
          <p:nvPr/>
        </p:nvSpPr>
        <p:spPr>
          <a:xfrm>
            <a:off x="3565957" y="36714"/>
            <a:ext cx="5060085" cy="9540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chemeClr val="bg1"/>
                </a:solidFill>
                <a:latin typeface="Univers Condensed" panose="020B0506020202050204" pitchFamily="34" charset="0"/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32475631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BD989A-7B61-4E70-BB42-3E426F30A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2A6CCC84-12F6-9C21-FD7F-98111558399A}"/>
              </a:ext>
            </a:extLst>
          </p:cNvPr>
          <p:cNvSpPr/>
          <p:nvPr/>
        </p:nvSpPr>
        <p:spPr>
          <a:xfrm>
            <a:off x="0" y="-9323"/>
            <a:ext cx="12192000" cy="954039"/>
          </a:xfrm>
          <a:prstGeom prst="rect">
            <a:avLst/>
          </a:prstGeom>
          <a:solidFill>
            <a:srgbClr val="0E161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92DE705-2204-7C4D-EED0-C9DFD3663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" y="36714"/>
            <a:ext cx="1771650" cy="86196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1BB79FE-9DD8-FE65-3F40-ECD70B9CE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853" y="170324"/>
            <a:ext cx="1027483" cy="51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F0C54C6-AD70-6D75-738A-D7AD67AFF1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8" y="124038"/>
            <a:ext cx="989432" cy="687315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4D0F683E-3DB4-347B-FF97-84D792DF8FBC}"/>
              </a:ext>
            </a:extLst>
          </p:cNvPr>
          <p:cNvSpPr/>
          <p:nvPr/>
        </p:nvSpPr>
        <p:spPr>
          <a:xfrm>
            <a:off x="0" y="6412230"/>
            <a:ext cx="12192000" cy="445770"/>
          </a:xfrm>
          <a:prstGeom prst="rect">
            <a:avLst/>
          </a:prstGeom>
          <a:solidFill>
            <a:srgbClr val="0E161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A. Pidatella – GIANTS XII INCONTRO – July 3-4, 2025</a:t>
            </a: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5935AD41-E366-20EF-6BBA-392F861C4ED4}"/>
              </a:ext>
            </a:extLst>
          </p:cNvPr>
          <p:cNvSpPr txBox="1">
            <a:spLocks/>
          </p:cNvSpPr>
          <p:nvPr/>
        </p:nvSpPr>
        <p:spPr>
          <a:xfrm>
            <a:off x="3565957" y="36714"/>
            <a:ext cx="5060085" cy="9540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chemeClr val="bg1"/>
                </a:solidFill>
                <a:latin typeface="Univers Condensed" panose="020B0506020202050204" pitchFamily="34" charset="0"/>
              </a:rPr>
              <a:t>BACKUP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C50C230-96EC-6578-0703-A3993D3FE9A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5971" y="1068362"/>
            <a:ext cx="4660461" cy="257301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EB168E4-0AC6-787B-6A38-A71DB87033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1319" y="1081693"/>
            <a:ext cx="4262080" cy="79967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A4EDC85-011A-22B6-E7F6-33A960F4386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02932" y="1833303"/>
            <a:ext cx="7207620" cy="229246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3FFE9A5-C93D-CBBE-C43C-E300AC54EF4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2939" y="4125771"/>
            <a:ext cx="5149027" cy="2320241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C6BA02D-8FAE-8835-5152-1B794A7A7E91}"/>
              </a:ext>
            </a:extLst>
          </p:cNvPr>
          <p:cNvSpPr txBox="1"/>
          <p:nvPr/>
        </p:nvSpPr>
        <p:spPr>
          <a:xfrm>
            <a:off x="6651319" y="4554215"/>
            <a:ext cx="5141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Simulated strong impact of external radiation field on the VIS plasma response</a:t>
            </a:r>
            <a:endParaRPr lang="it-IT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1458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65AA8-09A5-2C6B-579D-CAA9E1AC7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319C063-20FE-59AF-1EA3-5EF7D06891D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76403" y="1059540"/>
            <a:ext cx="3987856" cy="179699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FA3FCE8-B4E9-7331-2887-49C1757593B7}"/>
              </a:ext>
            </a:extLst>
          </p:cNvPr>
          <p:cNvSpPr txBox="1"/>
          <p:nvPr/>
        </p:nvSpPr>
        <p:spPr>
          <a:xfrm>
            <a:off x="8038501" y="1187186"/>
            <a:ext cx="39878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Numerical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opacity vs. FPT 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plasma 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parameters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vs. 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external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light source 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flux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99E4E9A-96D9-4529-06B3-5880B03FFE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51"/>
          <a:stretch/>
        </p:blipFill>
        <p:spPr>
          <a:xfrm>
            <a:off x="1093749" y="2587538"/>
            <a:ext cx="1766300" cy="337662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ED52677-3E0D-7AB1-005F-E8EA88C3A1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4" r="50257"/>
          <a:stretch/>
        </p:blipFill>
        <p:spPr>
          <a:xfrm>
            <a:off x="3330943" y="2587538"/>
            <a:ext cx="1766300" cy="337662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CE6B13A8-97B2-A516-FC02-72F980AF95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19" r="24932"/>
          <a:stretch/>
        </p:blipFill>
        <p:spPr>
          <a:xfrm>
            <a:off x="5568137" y="2601827"/>
            <a:ext cx="1766301" cy="337662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7517F7AF-5597-2ED3-F788-189DD8AF33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28" r="787"/>
          <a:stretch/>
        </p:blipFill>
        <p:spPr>
          <a:xfrm>
            <a:off x="7965490" y="2601827"/>
            <a:ext cx="1692162" cy="3376622"/>
          </a:xfrm>
          <a:prstGeom prst="rect">
            <a:avLst/>
          </a:prstGeom>
        </p:spPr>
      </p:pic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A7529CE7-4D56-9A39-A9D0-767E8E2EFDDC}"/>
              </a:ext>
            </a:extLst>
          </p:cNvPr>
          <p:cNvSpPr/>
          <p:nvPr/>
        </p:nvSpPr>
        <p:spPr>
          <a:xfrm>
            <a:off x="967121" y="2841783"/>
            <a:ext cx="9018512" cy="1501875"/>
          </a:xfrm>
          <a:prstGeom prst="roundRect">
            <a:avLst/>
          </a:prstGeom>
          <a:noFill/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F48C5E35-0380-4C62-ED6F-169766FEFB84}"/>
              </a:ext>
            </a:extLst>
          </p:cNvPr>
          <p:cNvSpPr/>
          <p:nvPr/>
        </p:nvSpPr>
        <p:spPr>
          <a:xfrm>
            <a:off x="944315" y="4514953"/>
            <a:ext cx="9018512" cy="150187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4" name="Immagine 13" descr="Immagine che contiene testo&#10;&#10;Descrizione generata automaticamente">
            <a:extLst>
              <a:ext uri="{FF2B5EF4-FFF2-40B4-BE49-F238E27FC236}">
                <a16:creationId xmlns:a16="http://schemas.microsoft.com/office/drawing/2014/main" id="{00A1AC95-D307-2AEC-5D9E-9DE4641A89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580" y="4997584"/>
            <a:ext cx="1658047" cy="293476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71B6FFB2-4305-E6B9-4D28-DE4077CF15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721" y="3791168"/>
            <a:ext cx="1316510" cy="293476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FF91DCBE-2E5E-E21E-AFE6-FE61E8A6DD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997" y="5350557"/>
            <a:ext cx="1306913" cy="239705"/>
          </a:xfrm>
          <a:prstGeom prst="rect">
            <a:avLst/>
          </a:prstGeom>
        </p:spPr>
      </p:pic>
      <p:pic>
        <p:nvPicPr>
          <p:cNvPr id="17" name="Immagine 16" descr="Immagine che contiene testo&#10;&#10;Descrizione generata automaticamente">
            <a:extLst>
              <a:ext uri="{FF2B5EF4-FFF2-40B4-BE49-F238E27FC236}">
                <a16:creationId xmlns:a16="http://schemas.microsoft.com/office/drawing/2014/main" id="{A2DCB30B-A51C-278B-3664-B4B72FF4A6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478" y="3418752"/>
            <a:ext cx="1658047" cy="293476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5FBD68E-F4A8-9DFB-FD5E-4C4B5EFA8E7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888" y="935586"/>
            <a:ext cx="1316510" cy="293476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6CD8D34E-E36E-2B6F-1044-F564B0CE94D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31" y="964157"/>
            <a:ext cx="1306913" cy="239705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1C8DCA50-5193-A8BE-7D4F-9E539F2484B8}"/>
              </a:ext>
            </a:extLst>
          </p:cNvPr>
          <p:cNvSpPr txBox="1"/>
          <p:nvPr/>
        </p:nvSpPr>
        <p:spPr>
          <a:xfrm rot="16200000">
            <a:off x="-344879" y="4263606"/>
            <a:ext cx="23162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SELENIUM</a:t>
            </a:r>
            <a:endParaRPr lang="it-IT" sz="1400" b="1" dirty="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F9CFE705-3162-6B4C-EC32-4E6E79245A8F}"/>
              </a:ext>
            </a:extLst>
          </p:cNvPr>
          <p:cNvSpPr txBox="1"/>
          <p:nvPr/>
        </p:nvSpPr>
        <p:spPr>
          <a:xfrm rot="16200000">
            <a:off x="2015390" y="4263605"/>
            <a:ext cx="23162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STRONTIUM</a:t>
            </a:r>
            <a:endParaRPr lang="it-IT" sz="1400" b="1" dirty="0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AF567FC7-F687-E792-01AF-299A95A76116}"/>
              </a:ext>
            </a:extLst>
          </p:cNvPr>
          <p:cNvSpPr txBox="1"/>
          <p:nvPr/>
        </p:nvSpPr>
        <p:spPr>
          <a:xfrm rot="16200000">
            <a:off x="4255954" y="4263605"/>
            <a:ext cx="23162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ZIRCONIUM</a:t>
            </a:r>
            <a:endParaRPr lang="it-IT" sz="1400" b="1" dirty="0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ADC12854-0FD1-2959-3EBF-D1FA47257127}"/>
              </a:ext>
            </a:extLst>
          </p:cNvPr>
          <p:cNvSpPr txBox="1"/>
          <p:nvPr/>
        </p:nvSpPr>
        <p:spPr>
          <a:xfrm rot="16200000">
            <a:off x="6535727" y="4263605"/>
            <a:ext cx="23162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NIOBIUM</a:t>
            </a:r>
            <a:endParaRPr lang="it-IT" sz="1400" b="1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B233CB28-B3E4-212D-E4F7-767BAADECC79}"/>
              </a:ext>
            </a:extLst>
          </p:cNvPr>
          <p:cNvSpPr/>
          <p:nvPr/>
        </p:nvSpPr>
        <p:spPr>
          <a:xfrm>
            <a:off x="0" y="-9323"/>
            <a:ext cx="12192000" cy="954039"/>
          </a:xfrm>
          <a:prstGeom prst="rect">
            <a:avLst/>
          </a:prstGeom>
          <a:solidFill>
            <a:srgbClr val="0E161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2199F414-EA1C-8561-FA48-8EA543DE95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160" y="36714"/>
            <a:ext cx="1771650" cy="86196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9F540275-8884-661E-A971-EA2987CEF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853" y="170324"/>
            <a:ext cx="1027483" cy="51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23EDF3D1-DDA5-F400-DE8D-4A0B7043E1A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8" y="124038"/>
            <a:ext cx="989432" cy="687315"/>
          </a:xfrm>
          <a:prstGeom prst="rect">
            <a:avLst/>
          </a:prstGeom>
        </p:spPr>
      </p:pic>
      <p:sp>
        <p:nvSpPr>
          <p:cNvPr id="24" name="Rettangolo 23">
            <a:extLst>
              <a:ext uri="{FF2B5EF4-FFF2-40B4-BE49-F238E27FC236}">
                <a16:creationId xmlns:a16="http://schemas.microsoft.com/office/drawing/2014/main" id="{1CFB86CE-D39E-61CC-9AF5-81AEE1CBFC6F}"/>
              </a:ext>
            </a:extLst>
          </p:cNvPr>
          <p:cNvSpPr/>
          <p:nvPr/>
        </p:nvSpPr>
        <p:spPr>
          <a:xfrm>
            <a:off x="0" y="6412230"/>
            <a:ext cx="12192000" cy="445770"/>
          </a:xfrm>
          <a:prstGeom prst="rect">
            <a:avLst/>
          </a:prstGeom>
          <a:solidFill>
            <a:srgbClr val="0E161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A. Pidatella – GIANTS XII INCONTRO – July 3-4, 2025</a:t>
            </a:r>
          </a:p>
        </p:txBody>
      </p:sp>
      <p:sp>
        <p:nvSpPr>
          <p:cNvPr id="25" name="Titolo 1">
            <a:extLst>
              <a:ext uri="{FF2B5EF4-FFF2-40B4-BE49-F238E27FC236}">
                <a16:creationId xmlns:a16="http://schemas.microsoft.com/office/drawing/2014/main" id="{298CEBA8-1055-2D8D-560F-3BA5CFBB0FF5}"/>
              </a:ext>
            </a:extLst>
          </p:cNvPr>
          <p:cNvSpPr txBox="1">
            <a:spLocks/>
          </p:cNvSpPr>
          <p:nvPr/>
        </p:nvSpPr>
        <p:spPr>
          <a:xfrm>
            <a:off x="3565957" y="36714"/>
            <a:ext cx="5060085" cy="9540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chemeClr val="bg1"/>
                </a:solidFill>
                <a:latin typeface="Univers Condensed" panose="020B0506020202050204" pitchFamily="34" charset="0"/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308407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8" grpId="0"/>
      <p:bldP spid="29" grpId="0"/>
      <p:bldP spid="30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0AF949-64FD-C570-35E5-D5F6217BE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magine 36">
            <a:extLst>
              <a:ext uri="{FF2B5EF4-FFF2-40B4-BE49-F238E27FC236}">
                <a16:creationId xmlns:a16="http://schemas.microsoft.com/office/drawing/2014/main" id="{A502BD8C-7DC3-C070-CB84-32AC89744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3172" y="3675760"/>
            <a:ext cx="3738937" cy="2804203"/>
          </a:xfrm>
          <a:prstGeom prst="rect">
            <a:avLst/>
          </a:prstGeom>
        </p:spPr>
      </p:pic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A2CF8B6F-8603-DCDF-DFB8-029EAECAE8E2}"/>
              </a:ext>
            </a:extLst>
          </p:cNvPr>
          <p:cNvSpPr txBox="1"/>
          <p:nvPr/>
        </p:nvSpPr>
        <p:spPr>
          <a:xfrm>
            <a:off x="9364516" y="4280563"/>
            <a:ext cx="2317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Lamp-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calibrated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relative, </a:t>
            </a:r>
            <a:r>
              <a:rPr lang="it-IT" sz="1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it-IT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absolute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spectra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Immagine 38">
            <a:extLst>
              <a:ext uri="{FF2B5EF4-FFF2-40B4-BE49-F238E27FC236}">
                <a16:creationId xmlns:a16="http://schemas.microsoft.com/office/drawing/2014/main" id="{E6C72935-702A-2ABE-8080-632BF985E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1737" y="4519295"/>
            <a:ext cx="2080687" cy="1560515"/>
          </a:xfrm>
          <a:prstGeom prst="rect">
            <a:avLst/>
          </a:prstGeom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763480C6-C0E5-E025-0A31-101804C772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6120" y="4149672"/>
            <a:ext cx="2080686" cy="1560514"/>
          </a:xfrm>
          <a:prstGeom prst="rect">
            <a:avLst/>
          </a:prstGeom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id="{C8405AFF-B404-E415-A1F3-51168F142C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4021" y="3865768"/>
            <a:ext cx="2080687" cy="1560515"/>
          </a:xfrm>
          <a:prstGeom prst="rect">
            <a:avLst/>
          </a:prstGeom>
        </p:spPr>
      </p:pic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050A5CDF-D21A-9002-3337-531B5AE9FECA}"/>
              </a:ext>
            </a:extLst>
          </p:cNvPr>
          <p:cNvSpPr txBox="1"/>
          <p:nvPr/>
        </p:nvSpPr>
        <p:spPr>
          <a:xfrm>
            <a:off x="1448372" y="1208050"/>
            <a:ext cx="5352675" cy="51077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Monitoring plasma</a:t>
            </a:r>
            <a:r>
              <a:rPr kumimoji="0" lang="it-IT" sz="1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it-IT" sz="1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stability</a:t>
            </a:r>
            <a:r>
              <a:rPr kumimoji="0" lang="it-IT" sz="1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from </a:t>
            </a:r>
            <a:r>
              <a:rPr kumimoji="0" lang="it-IT" sz="1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emission</a:t>
            </a:r>
            <a:r>
              <a:rPr kumimoji="0" lang="it-IT" sz="1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line </a:t>
            </a:r>
            <a:r>
              <a:rPr kumimoji="0" lang="it-IT" sz="1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ratios</a:t>
            </a:r>
            <a:endParaRPr kumimoji="0" lang="it-IT" sz="12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  <a:defRPr/>
            </a:pP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Characterizing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plasma </a:t>
            </a: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and temperature from line </a:t>
            </a: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ratios</a:t>
            </a:r>
            <a:endParaRPr kumimoji="0" lang="it-IT" sz="1200" b="1" i="0" u="none" strike="noStrike" kern="1200" cap="none" spc="0" normalizeH="0" noProof="0" dirty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Immagine 42">
            <a:extLst>
              <a:ext uri="{FF2B5EF4-FFF2-40B4-BE49-F238E27FC236}">
                <a16:creationId xmlns:a16="http://schemas.microsoft.com/office/drawing/2014/main" id="{7B2196B0-71FC-A76F-98EF-5091BF167F0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8194" y="1935789"/>
            <a:ext cx="2826893" cy="2120170"/>
          </a:xfrm>
          <a:prstGeom prst="rect">
            <a:avLst/>
          </a:prstGeom>
        </p:spPr>
      </p:pic>
      <p:pic>
        <p:nvPicPr>
          <p:cNvPr id="44" name="Immagine 43">
            <a:extLst>
              <a:ext uri="{FF2B5EF4-FFF2-40B4-BE49-F238E27FC236}">
                <a16:creationId xmlns:a16="http://schemas.microsoft.com/office/drawing/2014/main" id="{360AC3B5-CBAD-A2D0-23CF-293847BBC62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77775" y="1936286"/>
            <a:ext cx="2826893" cy="21201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asellaDiTesto 44">
                <a:extLst>
                  <a:ext uri="{FF2B5EF4-FFF2-40B4-BE49-F238E27FC236}">
                    <a16:creationId xmlns:a16="http://schemas.microsoft.com/office/drawing/2014/main" id="{EABB885D-331C-A079-7BF9-9FC25DA10510}"/>
                  </a:ext>
                </a:extLst>
              </p:cNvPr>
              <p:cNvSpPr txBox="1"/>
              <p:nvPr/>
            </p:nvSpPr>
            <p:spPr>
              <a:xfrm>
                <a:off x="1742597" y="1725779"/>
                <a:ext cx="1212112" cy="3604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1600" b="0" i="0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it-IT" sz="1600" b="0" i="0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α</m:t>
                          </m:r>
                          <m:r>
                            <a:rPr lang="it-IT" sz="16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sub>
                      </m:sSub>
                    </m:oMath>
                  </m:oMathPara>
                </a14:m>
                <a:endParaRPr lang="en-US" sz="1200" b="0" u="none" strike="noStrike" baseline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CasellaDiTesto 44">
                <a:extLst>
                  <a:ext uri="{FF2B5EF4-FFF2-40B4-BE49-F238E27FC236}">
                    <a16:creationId xmlns:a16="http://schemas.microsoft.com/office/drawing/2014/main" id="{EABB885D-331C-A079-7BF9-9FC25DA105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2597" y="1725779"/>
                <a:ext cx="1212112" cy="360483"/>
              </a:xfrm>
              <a:prstGeom prst="rect">
                <a:avLst/>
              </a:prstGeom>
              <a:blipFill>
                <a:blip r:embed="rId10"/>
                <a:stretch>
                  <a:fillRect b="-678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F01155A0-7020-6B91-169A-F5FED5E8D648}"/>
                  </a:ext>
                </a:extLst>
              </p:cNvPr>
              <p:cNvSpPr txBox="1"/>
              <p:nvPr/>
            </p:nvSpPr>
            <p:spPr>
              <a:xfrm>
                <a:off x="4492556" y="1719804"/>
                <a:ext cx="1212112" cy="3604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1600" b="0" i="0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it-IT" sz="16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𝛽𝛾</m:t>
                          </m:r>
                        </m:sub>
                      </m:sSub>
                    </m:oMath>
                  </m:oMathPara>
                </a14:m>
                <a:endParaRPr lang="en-US" sz="1200" b="0" u="none" strike="noStrike" baseline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F01155A0-7020-6B91-169A-F5FED5E8D6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2556" y="1719804"/>
                <a:ext cx="1212112" cy="360483"/>
              </a:xfrm>
              <a:prstGeom prst="rect">
                <a:avLst/>
              </a:prstGeom>
              <a:blipFill>
                <a:blip r:embed="rId11"/>
                <a:stretch>
                  <a:fillRect b="-678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FF19FE8E-0C52-53C7-9971-E55867ECC150}"/>
                  </a:ext>
                </a:extLst>
              </p:cNvPr>
              <p:cNvSpPr txBox="1"/>
              <p:nvPr/>
            </p:nvSpPr>
            <p:spPr>
              <a:xfrm>
                <a:off x="8709129" y="5158832"/>
                <a:ext cx="1212112" cy="3581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1600" b="0" i="0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it-IT" sz="16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</m:oMath>
                  </m:oMathPara>
                </a14:m>
                <a:endParaRPr lang="en-US" sz="1200" b="0" u="none" strike="noStrike" baseline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FF19FE8E-0C52-53C7-9971-E55867ECC1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9129" y="5158832"/>
                <a:ext cx="1212112" cy="358175"/>
              </a:xfrm>
              <a:prstGeom prst="rect">
                <a:avLst/>
              </a:prstGeom>
              <a:blipFill>
                <a:blip r:embed="rId12"/>
                <a:stretch>
                  <a:fillRect b="-33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2A2AFBCC-AE46-6870-8197-DD704CDDD5AF}"/>
                  </a:ext>
                </a:extLst>
              </p:cNvPr>
              <p:cNvSpPr txBox="1"/>
              <p:nvPr/>
            </p:nvSpPr>
            <p:spPr>
              <a:xfrm>
                <a:off x="9383900" y="5109716"/>
                <a:ext cx="1212112" cy="3604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1600" b="0" i="0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it-IT" sz="16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sub>
                      </m:sSub>
                    </m:oMath>
                  </m:oMathPara>
                </a14:m>
                <a:endParaRPr lang="en-US" sz="1200" b="0" u="none" strike="noStrike" baseline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2A2AFBCC-AE46-6870-8197-DD704CDDD5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3900" y="5109716"/>
                <a:ext cx="1212112" cy="360483"/>
              </a:xfrm>
              <a:prstGeom prst="rect">
                <a:avLst/>
              </a:prstGeom>
              <a:blipFill>
                <a:blip r:embed="rId13"/>
                <a:stretch>
                  <a:fillRect b="-678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asellaDiTesto 48">
                <a:extLst>
                  <a:ext uri="{FF2B5EF4-FFF2-40B4-BE49-F238E27FC236}">
                    <a16:creationId xmlns:a16="http://schemas.microsoft.com/office/drawing/2014/main" id="{A7CA21A2-4AE8-A439-DF1E-B0CA7BF7B4A1}"/>
                  </a:ext>
                </a:extLst>
              </p:cNvPr>
              <p:cNvSpPr txBox="1"/>
              <p:nvPr/>
            </p:nvSpPr>
            <p:spPr>
              <a:xfrm>
                <a:off x="10727146" y="3845240"/>
                <a:ext cx="1212112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1600" b="0" i="0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it-IT" sz="16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</m:oMath>
                  </m:oMathPara>
                </a14:m>
                <a:endParaRPr lang="en-US" sz="1200" b="0" u="none" strike="noStrike" baseline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9" name="CasellaDiTesto 48">
                <a:extLst>
                  <a:ext uri="{FF2B5EF4-FFF2-40B4-BE49-F238E27FC236}">
                    <a16:creationId xmlns:a16="http://schemas.microsoft.com/office/drawing/2014/main" id="{A7CA21A2-4AE8-A439-DF1E-B0CA7BF7B4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7146" y="3845240"/>
                <a:ext cx="1212112" cy="33855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0" name="Immagine 49">
            <a:extLst>
              <a:ext uri="{FF2B5EF4-FFF2-40B4-BE49-F238E27FC236}">
                <a16:creationId xmlns:a16="http://schemas.microsoft.com/office/drawing/2014/main" id="{56FA9DD9-702E-F1E9-5C0B-0D429AB71FD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3034"/>
          <a:stretch/>
        </p:blipFill>
        <p:spPr>
          <a:xfrm>
            <a:off x="421637" y="4420153"/>
            <a:ext cx="4628627" cy="1792582"/>
          </a:xfrm>
          <a:prstGeom prst="rect">
            <a:avLst/>
          </a:prstGeom>
        </p:spPr>
      </p:pic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5412D57A-1A95-07B3-EB68-5FD780989E42}"/>
              </a:ext>
            </a:extLst>
          </p:cNvPr>
          <p:cNvSpPr txBox="1"/>
          <p:nvPr/>
        </p:nvSpPr>
        <p:spPr>
          <a:xfrm>
            <a:off x="6657995" y="3042471"/>
            <a:ext cx="2317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exp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configurations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pressures: 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spectra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per 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cfg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543569DA-6E18-AAC9-D2E6-416C41B33FCB}"/>
              </a:ext>
            </a:extLst>
          </p:cNvPr>
          <p:cNvSpPr/>
          <p:nvPr/>
        </p:nvSpPr>
        <p:spPr>
          <a:xfrm>
            <a:off x="0" y="-9323"/>
            <a:ext cx="12192000" cy="954039"/>
          </a:xfrm>
          <a:prstGeom prst="rect">
            <a:avLst/>
          </a:prstGeom>
          <a:solidFill>
            <a:srgbClr val="0E161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5FD01C8-F285-5436-AEAB-2A3F00AD183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7160" y="36714"/>
            <a:ext cx="1771650" cy="86196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8791BC06-98E7-2814-6B96-08D15A806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853" y="170324"/>
            <a:ext cx="1027483" cy="51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A06A8C5-6E91-3F3A-5647-A4A444A48DB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8" y="124038"/>
            <a:ext cx="989432" cy="687315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A76AE227-9582-B677-0B53-1B33AF274EE4}"/>
              </a:ext>
            </a:extLst>
          </p:cNvPr>
          <p:cNvSpPr/>
          <p:nvPr/>
        </p:nvSpPr>
        <p:spPr>
          <a:xfrm>
            <a:off x="0" y="6412230"/>
            <a:ext cx="12192000" cy="445770"/>
          </a:xfrm>
          <a:prstGeom prst="rect">
            <a:avLst/>
          </a:prstGeom>
          <a:solidFill>
            <a:srgbClr val="0E161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A. Pidatella – GIANTS XII INCONTRO – July 3-4, 2025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412A6784-7A13-D4D9-E924-04F9EDA30E73}"/>
              </a:ext>
            </a:extLst>
          </p:cNvPr>
          <p:cNvSpPr txBox="1">
            <a:spLocks/>
          </p:cNvSpPr>
          <p:nvPr/>
        </p:nvSpPr>
        <p:spPr>
          <a:xfrm>
            <a:off x="3565957" y="36714"/>
            <a:ext cx="5060085" cy="9540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chemeClr val="bg1"/>
                </a:solidFill>
                <a:latin typeface="Univers Condensed" panose="020B0506020202050204" pitchFamily="34" charset="0"/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1351876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DF3BEA-47EF-F115-149B-E4BC918696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B0620FD-E9F5-12B7-A37A-17B4CEB06088}"/>
              </a:ext>
            </a:extLst>
          </p:cNvPr>
          <p:cNvSpPr txBox="1"/>
          <p:nvPr/>
        </p:nvSpPr>
        <p:spPr>
          <a:xfrm>
            <a:off x="1448372" y="1208050"/>
            <a:ext cx="5352675" cy="51077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Monitoring plasma</a:t>
            </a:r>
            <a:r>
              <a:rPr kumimoji="0" lang="it-IT" sz="1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it-IT" sz="1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stability</a:t>
            </a:r>
            <a:r>
              <a:rPr kumimoji="0" lang="it-IT" sz="1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from </a:t>
            </a:r>
            <a:r>
              <a:rPr kumimoji="0" lang="it-IT" sz="1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emission</a:t>
            </a:r>
            <a:r>
              <a:rPr kumimoji="0" lang="it-IT" sz="1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line </a:t>
            </a:r>
            <a:r>
              <a:rPr kumimoji="0" lang="it-IT" sz="1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ratios</a:t>
            </a:r>
            <a:endParaRPr kumimoji="0" lang="it-IT" sz="1200" b="1" i="0" u="none" strike="noStrike" kern="1200" cap="none" spc="0" normalizeH="0" noProof="0" dirty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  <a:defRPr/>
            </a:pP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Characterizing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plasma </a:t>
            </a: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and temperature from line </a:t>
            </a: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ratios</a:t>
            </a:r>
            <a:endParaRPr kumimoji="0" lang="it-IT" sz="12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ED1AAA4D-1D1D-FE77-CE21-572A222D4C9C}"/>
              </a:ext>
            </a:extLst>
          </p:cNvPr>
          <p:cNvSpPr txBox="1"/>
          <p:nvPr/>
        </p:nvSpPr>
        <p:spPr>
          <a:xfrm>
            <a:off x="739948" y="5529185"/>
            <a:ext cx="36972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Pidatella</a:t>
            </a:r>
            <a:r>
              <a:rPr lang="it-IT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it-IT" sz="9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A.,</a:t>
            </a:r>
            <a:r>
              <a:rPr lang="it-IT" sz="900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et</a:t>
            </a:r>
            <a:r>
              <a:rPr lang="it-IT" sz="9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al. </a:t>
            </a:r>
            <a:r>
              <a:rPr lang="en-US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Frontiers in Astronomy and Space Sciences</a:t>
            </a:r>
          </a:p>
          <a:p>
            <a:r>
              <a:rPr lang="en-US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10.3389/fspas.2022.931744 (2022)</a:t>
            </a:r>
            <a:endParaRPr lang="it-IT" sz="9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BEF0DEF5-14D2-C785-DD0E-5677AD4146B7}"/>
                  </a:ext>
                </a:extLst>
              </p:cNvPr>
              <p:cNvSpPr txBox="1"/>
              <p:nvPr/>
            </p:nvSpPr>
            <p:spPr>
              <a:xfrm>
                <a:off x="7464180" y="1194612"/>
                <a:ext cx="4394562" cy="5112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 algn="ctr"/>
                <a:endParaRPr lang="en-US" sz="1600" b="0" i="0" u="none" strike="noStrike" baseline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r>
                  <a:rPr lang="en-US" sz="1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ESTIMATES : Average density and temperature </a:t>
                </a:r>
                <a:r>
                  <a:rPr lang="en-US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proportional to the </a:t>
                </a:r>
                <a:r>
                  <a:rPr lang="en-US" sz="1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effective emission coefficients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𝝌</m:t>
                        </m:r>
                      </m:e>
                      <m:sub>
                        <m:r>
                          <a:rPr lang="it-I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𝝀</m:t>
                        </m:r>
                      </m:sub>
                    </m:sSub>
                  </m:oMath>
                </a14:m>
                <a:r>
                  <a:rPr lang="en-US" sz="1200" b="0" i="0" u="none" strike="noStrike" baseline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1200" b="1" i="0" u="none" strike="noStrike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1200" b="1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1200" b="1" i="0" u="none" strike="noStrike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1200" b="1" i="0" u="none" strike="noStrike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1200" b="1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1200" b="1" i="0" u="none" strike="noStrike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1200" b="1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1200" b="1" i="0" u="none" strike="noStrike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1200" b="1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1200" b="1" i="0" u="none" strike="noStrike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1200" b="1" i="0" u="none" strike="noStrike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1200" b="1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1200" b="1" i="0" u="none" strike="noStrike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1200" b="1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1200" b="1" i="0" u="none" strike="noStrike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1200" b="1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1200" b="1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Solving non-linear two-variables equation system from two-lines integrated ratios </a:t>
                </a: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 </a:t>
                </a:r>
                <a:r>
                  <a:rPr lang="en-US" sz="1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cross point</a:t>
                </a: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! </a:t>
                </a:r>
                <a:r>
                  <a:rPr lang="en-US" sz="1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Unique solution for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it-IT" sz="1200" b="1" i="1" u="none" strike="noStrike" baseline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200" b="1" i="1" u="none" strike="noStrike" baseline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𝝆</m:t>
                        </m:r>
                      </m:e>
                    </m:d>
                    <m:r>
                      <a:rPr lang="it-IT" sz="1200" b="1" i="1" u="none" strike="noStrike" baseline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,⟨</m:t>
                    </m:r>
                    <m:r>
                      <a:rPr lang="it-IT" sz="1200" b="1" i="1" u="none" strike="noStrike" baseline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𝑻</m:t>
                    </m:r>
                    <m:r>
                      <a:rPr lang="it-IT" sz="1200" b="1" i="1" u="none" strike="noStrike" baseline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sz="1050" b="1" i="0" u="none" strike="noStrike" baseline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1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it-IT" sz="105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BEF0DEF5-14D2-C785-DD0E-5677AD4146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4180" y="1194612"/>
                <a:ext cx="4394562" cy="5112553"/>
              </a:xfrm>
              <a:prstGeom prst="rect">
                <a:avLst/>
              </a:prstGeom>
              <a:blipFill>
                <a:blip r:embed="rId4"/>
                <a:stretch>
                  <a:fillRect r="-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B92DAB20-39A9-1DF5-261C-C342857BFB81}"/>
              </a:ext>
            </a:extLst>
          </p:cNvPr>
          <p:cNvSpPr txBox="1"/>
          <p:nvPr/>
        </p:nvSpPr>
        <p:spPr>
          <a:xfrm>
            <a:off x="7600053" y="3170271"/>
            <a:ext cx="3899970" cy="52322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Theory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: YACORA 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CR model 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line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ratios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n,T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isosurface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54155ABD-EE09-2C8B-9720-C409020A1A33}"/>
              </a:ext>
            </a:extLst>
          </p:cNvPr>
          <p:cNvSpPr txBox="1"/>
          <p:nvPr/>
        </p:nvSpPr>
        <p:spPr>
          <a:xfrm>
            <a:off x="7600053" y="4779143"/>
            <a:ext cx="4347205" cy="5232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Exp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measured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line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ratios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, isoline on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theoretical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isosurface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FBEC3DBE-3331-ACE6-E444-755ABC81A77E}"/>
              </a:ext>
            </a:extLst>
          </p:cNvPr>
          <p:cNvSpPr/>
          <p:nvPr/>
        </p:nvSpPr>
        <p:spPr>
          <a:xfrm>
            <a:off x="7600053" y="3766962"/>
            <a:ext cx="3899970" cy="861774"/>
          </a:xfrm>
          <a:prstGeom prst="rect">
            <a:avLst/>
          </a:prstGeom>
          <a:ln w="12700">
            <a:solidFill>
              <a:srgbClr val="1F42B8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Collisional Radiative (CR) model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Balance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eqs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are solved considering the different mechanisms of population and de-population of </a:t>
            </a:r>
            <a:r>
              <a:rPr lang="en-GB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atomic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levels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(Rate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eqs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6083B733-4A49-2447-3CBA-437EE7F5F7B1}"/>
                  </a:ext>
                </a:extLst>
              </p:cNvPr>
              <p:cNvSpPr txBox="1"/>
              <p:nvPr/>
            </p:nvSpPr>
            <p:spPr>
              <a:xfrm>
                <a:off x="8194141" y="2010898"/>
                <a:ext cx="3028126" cy="5172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just"/>
                <a14:m>
                  <m:oMath xmlns:m="http://schemas.openxmlformats.org/officeDocument/2006/math">
                    <m:f>
                      <m:fPr>
                        <m:ctrlPr>
                          <a:rPr lang="it-IT" sz="1600" b="0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𝛽</m:t>
                            </m:r>
                          </m:sub>
                        </m:sSub>
                      </m:den>
                    </m:f>
                    <m:r>
                      <a:rPr lang="it-IT" sz="1600" b="0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1600" b="0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𝛽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it-IT" sz="1600" b="0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sub>
                        </m:sSub>
                        <m:d>
                          <m:dPr>
                            <m:ctrlP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num>
                      <m:den>
                        <m:sSub>
                          <m:sSubPr>
                            <m:ctrlP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𝛽</m:t>
                            </m:r>
                          </m:sub>
                        </m:sSub>
                        <m:d>
                          <m:dPr>
                            <m:ctrlP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den>
                    </m:f>
                    <m:r>
                      <a:rPr lang="it-IT" sz="1600" b="0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⟨"/>
                        <m:endChr m:val="⟩"/>
                        <m:ctrlPr>
                          <a:rPr lang="it-IT" sz="1600" b="0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600" b="0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d>
                    <m:r>
                      <a:rPr lang="it-IT" sz="1600" b="0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,⟨</m:t>
                    </m:r>
                    <m:r>
                      <a:rPr lang="it-IT" sz="1600" b="0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it-IT" sz="1600" b="0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sz="1200" b="0" i="0" u="none" strike="noStrike" baseline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6083B733-4A49-2447-3CBA-437EE7F5F7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4141" y="2010898"/>
                <a:ext cx="3028126" cy="517257"/>
              </a:xfrm>
              <a:prstGeom prst="rect">
                <a:avLst/>
              </a:prstGeom>
              <a:blipFill>
                <a:blip r:embed="rId5"/>
                <a:stretch>
                  <a:fillRect b="-23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ttangolo 24">
            <a:extLst>
              <a:ext uri="{FF2B5EF4-FFF2-40B4-BE49-F238E27FC236}">
                <a16:creationId xmlns:a16="http://schemas.microsoft.com/office/drawing/2014/main" id="{B1E916E7-EBDC-C203-07D5-EC118B8FD651}"/>
              </a:ext>
            </a:extLst>
          </p:cNvPr>
          <p:cNvSpPr/>
          <p:nvPr/>
        </p:nvSpPr>
        <p:spPr>
          <a:xfrm>
            <a:off x="7586365" y="2718855"/>
            <a:ext cx="3899970" cy="430887"/>
          </a:xfrm>
          <a:prstGeom prst="rect">
            <a:avLst/>
          </a:prstGeom>
          <a:ln w="12700">
            <a:solidFill>
              <a:srgbClr val="1F42B8"/>
            </a:solidFill>
            <a:prstDash val="dash"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 to the collaboration of colleagues from </a:t>
            </a:r>
            <a:r>
              <a:rPr lang="en-GB" sz="11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MPI für </a:t>
            </a:r>
            <a:r>
              <a:rPr lang="en-GB" sz="11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Plasmaphysik</a:t>
            </a:r>
            <a:r>
              <a:rPr lang="en-GB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GB" sz="11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UNI-Augsburg</a:t>
            </a:r>
            <a:endParaRPr kumimoji="0" lang="en-GB" sz="105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Immagine 31">
            <a:extLst>
              <a:ext uri="{FF2B5EF4-FFF2-40B4-BE49-F238E27FC236}">
                <a16:creationId xmlns:a16="http://schemas.microsoft.com/office/drawing/2014/main" id="{77CA336E-3605-BE33-C40F-4033B46EFC7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0269" y="1962091"/>
            <a:ext cx="7053472" cy="3529587"/>
          </a:xfrm>
          <a:prstGeom prst="rect">
            <a:avLst/>
          </a:prstGeom>
        </p:spPr>
      </p:pic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5F70E527-ABA2-8B61-7EFB-928E8ECE63D8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3170578" y="3431881"/>
            <a:ext cx="4429475" cy="984709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342E64ED-996B-991B-6A7E-075ADF788EFA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6619872" y="3431881"/>
            <a:ext cx="980181" cy="865439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6EDF2899-88ED-2B82-33E0-2547176C5CB4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5271667" y="4522033"/>
            <a:ext cx="2328386" cy="51872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D0BEEDFF-EFE9-E2E2-8F36-FE868A6F2F57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1371697" y="4304709"/>
            <a:ext cx="6228356" cy="73604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tangolo 7">
            <a:extLst>
              <a:ext uri="{FF2B5EF4-FFF2-40B4-BE49-F238E27FC236}">
                <a16:creationId xmlns:a16="http://schemas.microsoft.com/office/drawing/2014/main" id="{791F87D7-7B5E-1346-1992-43FA4D0C16C2}"/>
              </a:ext>
            </a:extLst>
          </p:cNvPr>
          <p:cNvSpPr/>
          <p:nvPr/>
        </p:nvSpPr>
        <p:spPr>
          <a:xfrm>
            <a:off x="0" y="-9323"/>
            <a:ext cx="12192000" cy="954039"/>
          </a:xfrm>
          <a:prstGeom prst="rect">
            <a:avLst/>
          </a:prstGeom>
          <a:solidFill>
            <a:srgbClr val="0E161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33F8930-F8B5-A3DA-8EE7-152309075A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160" y="36714"/>
            <a:ext cx="1771650" cy="86196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BEFA1610-F552-8A4B-0CC4-B160F4456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853" y="170324"/>
            <a:ext cx="1027483" cy="51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5BB73E1-D441-EC49-3343-59FF195DC68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8" y="124038"/>
            <a:ext cx="989432" cy="687315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24A46752-088F-A856-13F7-1FD0887F3611}"/>
              </a:ext>
            </a:extLst>
          </p:cNvPr>
          <p:cNvSpPr/>
          <p:nvPr/>
        </p:nvSpPr>
        <p:spPr>
          <a:xfrm>
            <a:off x="0" y="6412230"/>
            <a:ext cx="12192000" cy="445770"/>
          </a:xfrm>
          <a:prstGeom prst="rect">
            <a:avLst/>
          </a:prstGeom>
          <a:solidFill>
            <a:srgbClr val="0E161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A. Pidatella – GIANTS XII INCONTRO – July 3-4, 2025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FB59EFAA-81F7-EB94-6572-25F07102C75F}"/>
              </a:ext>
            </a:extLst>
          </p:cNvPr>
          <p:cNvSpPr txBox="1">
            <a:spLocks/>
          </p:cNvSpPr>
          <p:nvPr/>
        </p:nvSpPr>
        <p:spPr>
          <a:xfrm>
            <a:off x="3565957" y="36714"/>
            <a:ext cx="5060085" cy="9540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chemeClr val="bg1"/>
                </a:solidFill>
                <a:latin typeface="Univers Condensed" panose="020B0506020202050204" pitchFamily="34" charset="0"/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155605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B6E7A1-758D-2731-87CA-CDDFD1857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59657516-349D-2074-5F30-8CCEDAF4FD26}"/>
              </a:ext>
            </a:extLst>
          </p:cNvPr>
          <p:cNvSpPr/>
          <p:nvPr/>
        </p:nvSpPr>
        <p:spPr>
          <a:xfrm>
            <a:off x="0" y="-9323"/>
            <a:ext cx="12192000" cy="954039"/>
          </a:xfrm>
          <a:prstGeom prst="rect">
            <a:avLst/>
          </a:prstGeom>
          <a:solidFill>
            <a:srgbClr val="0E161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D70C4FB-1800-6AF9-5722-3F0C2B65B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" y="36714"/>
            <a:ext cx="1771650" cy="86196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59B962BC-FA43-D866-73BF-28A02F6AB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853" y="170324"/>
            <a:ext cx="1027483" cy="51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A63103B4-ED2A-462D-23D5-0C2512A5A9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8" y="124038"/>
            <a:ext cx="989432" cy="687315"/>
          </a:xfrm>
          <a:prstGeom prst="rect">
            <a:avLst/>
          </a:prstGeom>
        </p:spPr>
      </p:pic>
      <p:sp>
        <p:nvSpPr>
          <p:cNvPr id="20" name="Rettangolo 19">
            <a:extLst>
              <a:ext uri="{FF2B5EF4-FFF2-40B4-BE49-F238E27FC236}">
                <a16:creationId xmlns:a16="http://schemas.microsoft.com/office/drawing/2014/main" id="{777EFA51-5321-329D-10F3-4A986F5C015B}"/>
              </a:ext>
            </a:extLst>
          </p:cNvPr>
          <p:cNvSpPr/>
          <p:nvPr/>
        </p:nvSpPr>
        <p:spPr>
          <a:xfrm>
            <a:off x="0" y="6412230"/>
            <a:ext cx="12192000" cy="445770"/>
          </a:xfrm>
          <a:prstGeom prst="rect">
            <a:avLst/>
          </a:prstGeom>
          <a:solidFill>
            <a:srgbClr val="0E161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A. Pidatella – GIANTS XII INCONTRO – July 3-4, 2025</a:t>
            </a:r>
          </a:p>
        </p:txBody>
      </p:sp>
      <p:sp>
        <p:nvSpPr>
          <p:cNvPr id="21" name="Titolo 1">
            <a:extLst>
              <a:ext uri="{FF2B5EF4-FFF2-40B4-BE49-F238E27FC236}">
                <a16:creationId xmlns:a16="http://schemas.microsoft.com/office/drawing/2014/main" id="{DE63062D-081A-DA04-8623-D9B1F1668B85}"/>
              </a:ext>
            </a:extLst>
          </p:cNvPr>
          <p:cNvSpPr txBox="1">
            <a:spLocks/>
          </p:cNvSpPr>
          <p:nvPr/>
        </p:nvSpPr>
        <p:spPr>
          <a:xfrm>
            <a:off x="3565957" y="36714"/>
            <a:ext cx="5060085" cy="9540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chemeClr val="bg1"/>
                </a:solidFill>
                <a:latin typeface="Univers Condensed" panose="020B0506020202050204" pitchFamily="34" charset="0"/>
              </a:rPr>
              <a:t>BACKUP</a:t>
            </a:r>
          </a:p>
        </p:txBody>
      </p:sp>
      <p:sp>
        <p:nvSpPr>
          <p:cNvPr id="22" name="CasellaDiTesto 50">
            <a:extLst>
              <a:ext uri="{FF2B5EF4-FFF2-40B4-BE49-F238E27FC236}">
                <a16:creationId xmlns:a16="http://schemas.microsoft.com/office/drawing/2014/main" id="{6AA3451B-4754-453A-BE78-26329EFC5508}"/>
              </a:ext>
            </a:extLst>
          </p:cNvPr>
          <p:cNvSpPr txBox="1"/>
          <p:nvPr/>
        </p:nvSpPr>
        <p:spPr>
          <a:xfrm>
            <a:off x="1125758" y="1121368"/>
            <a:ext cx="104793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First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transmittance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measurements @ FPT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He buffer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mixed), no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metallic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species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2" indent="-457200">
              <a:buFont typeface="+mj-lt"/>
              <a:buAutoNum type="alphaLcParenR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Light transmission to spectrometer without plasma, but through the chamber – check for nominal spectral distribution;</a:t>
            </a:r>
          </a:p>
          <a:p>
            <a:pPr marL="1371600" lvl="2" indent="-457200">
              <a:buFont typeface="+mj-lt"/>
              <a:buAutoNum type="alphaLcParenR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Self-emission spectrum from plasma without external light;</a:t>
            </a:r>
          </a:p>
          <a:p>
            <a:pPr marL="1371600" lvl="2" indent="-457200">
              <a:buFont typeface="+mj-lt"/>
              <a:buAutoNum type="alphaLcParenR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Transmittance measurements with plasma and external light;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8557C98C-7EE7-1DCF-5DDA-016A5F11C853}"/>
              </a:ext>
            </a:extLst>
          </p:cNvPr>
          <p:cNvSpPr txBox="1"/>
          <p:nvPr/>
        </p:nvSpPr>
        <p:spPr>
          <a:xfrm>
            <a:off x="402660" y="2508662"/>
            <a:ext cx="67023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OES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diagnostic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from He? –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need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plasma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parameters</a:t>
            </a:r>
            <a:endParaRPr lang="it-IT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Immagine 23" descr="Immagine che contiene Policromia, schermata, Rettangolo, quadrato&#10;&#10;Descrizione generata automaticamente">
            <a:extLst>
              <a:ext uri="{FF2B5EF4-FFF2-40B4-BE49-F238E27FC236}">
                <a16:creationId xmlns:a16="http://schemas.microsoft.com/office/drawing/2014/main" id="{B7208A92-71A6-F1CD-490C-566DF02629A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" y="3141126"/>
            <a:ext cx="7872919" cy="3019479"/>
          </a:xfrm>
          <a:prstGeom prst="rect">
            <a:avLst/>
          </a:prstGeom>
        </p:spPr>
      </p:pic>
      <p:pic>
        <p:nvPicPr>
          <p:cNvPr id="25" name="Immagine 24" descr="Immagine che contiene testo, schermata, Diagramma, linea&#10;&#10;Descrizione generata automaticamente">
            <a:extLst>
              <a:ext uri="{FF2B5EF4-FFF2-40B4-BE49-F238E27FC236}">
                <a16:creationId xmlns:a16="http://schemas.microsoft.com/office/drawing/2014/main" id="{098A8BE0-8763-38F9-4FA7-062EF1B369C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114" y="2996488"/>
            <a:ext cx="3315896" cy="2486922"/>
          </a:xfrm>
          <a:prstGeom prst="rect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ACFC1D4E-B718-9155-CD40-57696984841F}"/>
              </a:ext>
            </a:extLst>
          </p:cNvPr>
          <p:cNvSpPr txBox="1"/>
          <p:nvPr/>
        </p:nvSpPr>
        <p:spPr>
          <a:xfrm>
            <a:off x="9088524" y="3375942"/>
            <a:ext cx="14614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Helium theoretical emission line ratios vs. plasma (n, T)</a:t>
            </a:r>
            <a:endParaRPr kumimoji="0" lang="it-IT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67216E08-87BA-B65F-2C37-4364B954B191}"/>
              </a:ext>
            </a:extLst>
          </p:cNvPr>
          <p:cNvSpPr txBox="1"/>
          <p:nvPr/>
        </p:nvSpPr>
        <p:spPr>
          <a:xfrm>
            <a:off x="7910452" y="2628911"/>
            <a:ext cx="4145989" cy="307777"/>
          </a:xfrm>
          <a:prstGeom prst="rect">
            <a:avLst/>
          </a:prstGeom>
          <a:solidFill>
            <a:srgbClr val="FF0000">
              <a:alpha val="15000"/>
            </a:srgbClr>
          </a:solidFill>
          <a:ln w="38100">
            <a:solidFill>
              <a:srgbClr val="FF0000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Plasma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diagnostics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OES line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ratios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C3159248-B537-6722-1793-6C66418E8078}"/>
              </a:ext>
            </a:extLst>
          </p:cNvPr>
          <p:cNvSpPr txBox="1"/>
          <p:nvPr/>
        </p:nvSpPr>
        <p:spPr>
          <a:xfrm>
            <a:off x="292531" y="2969716"/>
            <a:ext cx="5302738" cy="307777"/>
          </a:xfrm>
          <a:prstGeom prst="rect">
            <a:avLst/>
          </a:prstGeom>
          <a:solidFill>
            <a:srgbClr val="FF0000">
              <a:alpha val="15000"/>
            </a:srgbClr>
          </a:solidFill>
          <a:ln w="38100">
            <a:solidFill>
              <a:srgbClr val="FF0000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CR model YACORA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calculations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of NLTE He-I line ratio</a:t>
            </a:r>
            <a:endParaRPr lang="en-US" sz="140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8AA8EF20-2DA5-415D-699E-F082AC29445C}"/>
              </a:ext>
            </a:extLst>
          </p:cNvPr>
          <p:cNvSpPr txBox="1"/>
          <p:nvPr/>
        </p:nvSpPr>
        <p:spPr>
          <a:xfrm>
            <a:off x="6245803" y="5543210"/>
            <a:ext cx="64591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OES plasma parameters: 6 of 7 lines ratio (absolute)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E432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Opacity: 1083/706 nm line </a:t>
            </a:r>
          </a:p>
        </p:txBody>
      </p:sp>
      <p:sp>
        <p:nvSpPr>
          <p:cNvPr id="30" name="Rettangolo con angoli arrotondati 29">
            <a:extLst>
              <a:ext uri="{FF2B5EF4-FFF2-40B4-BE49-F238E27FC236}">
                <a16:creationId xmlns:a16="http://schemas.microsoft.com/office/drawing/2014/main" id="{0EFDD32A-8167-CEB8-728B-D52B68D6E714}"/>
              </a:ext>
            </a:extLst>
          </p:cNvPr>
          <p:cNvSpPr/>
          <p:nvPr/>
        </p:nvSpPr>
        <p:spPr>
          <a:xfrm>
            <a:off x="4162060" y="4668105"/>
            <a:ext cx="2036323" cy="1515388"/>
          </a:xfrm>
          <a:prstGeom prst="roundRect">
            <a:avLst/>
          </a:prstGeom>
          <a:noFill/>
          <a:ln>
            <a:solidFill>
              <a:srgbClr val="E432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ttangolo con angoli arrotondati 30">
            <a:extLst>
              <a:ext uri="{FF2B5EF4-FFF2-40B4-BE49-F238E27FC236}">
                <a16:creationId xmlns:a16="http://schemas.microsoft.com/office/drawing/2014/main" id="{7344C31B-32FF-52F7-EB5F-C8E4B07C9081}"/>
              </a:ext>
            </a:extLst>
          </p:cNvPr>
          <p:cNvSpPr/>
          <p:nvPr/>
        </p:nvSpPr>
        <p:spPr>
          <a:xfrm>
            <a:off x="2223013" y="4663624"/>
            <a:ext cx="1939047" cy="1505886"/>
          </a:xfrm>
          <a:prstGeom prst="round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1224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0D661A-5624-2F50-DC9B-FD263AA35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AF8235D7-4082-D927-A97B-9E7F99E666C7}"/>
              </a:ext>
            </a:extLst>
          </p:cNvPr>
          <p:cNvSpPr/>
          <p:nvPr/>
        </p:nvSpPr>
        <p:spPr>
          <a:xfrm>
            <a:off x="0" y="-9323"/>
            <a:ext cx="12192000" cy="954039"/>
          </a:xfrm>
          <a:prstGeom prst="rect">
            <a:avLst/>
          </a:prstGeom>
          <a:solidFill>
            <a:srgbClr val="0E161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F216D5E-52C8-8CF5-AB78-B9F8C98CC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" y="36714"/>
            <a:ext cx="1771650" cy="86196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9A22916-3F80-46E7-7B45-69DD30F84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853" y="170324"/>
            <a:ext cx="1027483" cy="51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F09DBCA-DEB5-EFF7-FAE7-7A25426BE3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8" y="124038"/>
            <a:ext cx="989432" cy="687315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835AF78A-8512-FC5E-3AC9-800623B8A965}"/>
              </a:ext>
            </a:extLst>
          </p:cNvPr>
          <p:cNvSpPr txBox="1">
            <a:spLocks/>
          </p:cNvSpPr>
          <p:nvPr/>
        </p:nvSpPr>
        <p:spPr>
          <a:xfrm>
            <a:off x="3565957" y="811353"/>
            <a:ext cx="5060085" cy="9540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rgbClr val="61707A"/>
                </a:solidFill>
                <a:latin typeface="Univers Condensed" panose="020B0506020202050204" pitchFamily="34" charset="0"/>
              </a:rPr>
              <a:t>OUTLINE</a:t>
            </a: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845D75AE-9CF1-FABB-4BE0-4815F04B8704}"/>
              </a:ext>
            </a:extLst>
          </p:cNvPr>
          <p:cNvSpPr/>
          <p:nvPr/>
        </p:nvSpPr>
        <p:spPr>
          <a:xfrm>
            <a:off x="0" y="6412230"/>
            <a:ext cx="12192000" cy="445770"/>
          </a:xfrm>
          <a:prstGeom prst="rect">
            <a:avLst/>
          </a:prstGeom>
          <a:solidFill>
            <a:srgbClr val="0E161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A. Pidatella – GIANTS XII INCONTRO – July 3-4, 2025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146F56BB-1D65-377E-1912-A8C66E71A66E}"/>
              </a:ext>
            </a:extLst>
          </p:cNvPr>
          <p:cNvSpPr txBox="1"/>
          <p:nvPr/>
        </p:nvSpPr>
        <p:spPr>
          <a:xfrm>
            <a:off x="594226" y="2247312"/>
            <a:ext cx="1075576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WHAT?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The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kilonova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in a nutshell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a recap on the physics case and state of the art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WHY?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The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plasma opacity problem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– the PANDORA experiment</a:t>
            </a:r>
          </a:p>
          <a:p>
            <a:pPr algn="just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HOW &amp; WHERE ?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First attempt of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reproducing plasma conditions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in laboratory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opacity experimental design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methods and setup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7574619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92D25-4EE8-4177-2F92-ECB1680A7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ED4A3A60-2791-E413-02E4-8664B54059AE}"/>
              </a:ext>
            </a:extLst>
          </p:cNvPr>
          <p:cNvSpPr/>
          <p:nvPr/>
        </p:nvSpPr>
        <p:spPr>
          <a:xfrm>
            <a:off x="0" y="-9323"/>
            <a:ext cx="12192000" cy="954039"/>
          </a:xfrm>
          <a:prstGeom prst="rect">
            <a:avLst/>
          </a:prstGeom>
          <a:solidFill>
            <a:srgbClr val="0E161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889C468-A04F-AD61-D84A-E14D62217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" y="36714"/>
            <a:ext cx="1771650" cy="86196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66C0B32C-20B6-CD7A-90E2-C0BFC3936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853" y="170324"/>
            <a:ext cx="1027483" cy="51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66F2FC4B-8A8B-106C-6D78-EABD18B53A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8" y="124038"/>
            <a:ext cx="989432" cy="687315"/>
          </a:xfrm>
          <a:prstGeom prst="rect">
            <a:avLst/>
          </a:prstGeom>
        </p:spPr>
      </p:pic>
      <p:sp>
        <p:nvSpPr>
          <p:cNvPr id="20" name="Rettangolo 19">
            <a:extLst>
              <a:ext uri="{FF2B5EF4-FFF2-40B4-BE49-F238E27FC236}">
                <a16:creationId xmlns:a16="http://schemas.microsoft.com/office/drawing/2014/main" id="{CA0C6F8C-B992-E6E8-75C8-753DB9BA0921}"/>
              </a:ext>
            </a:extLst>
          </p:cNvPr>
          <p:cNvSpPr/>
          <p:nvPr/>
        </p:nvSpPr>
        <p:spPr>
          <a:xfrm>
            <a:off x="0" y="6412230"/>
            <a:ext cx="12192000" cy="445770"/>
          </a:xfrm>
          <a:prstGeom prst="rect">
            <a:avLst/>
          </a:prstGeom>
          <a:solidFill>
            <a:srgbClr val="0E161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A. Pidatella – GIANTS XII INCONTRO – July 3-4, 2025</a:t>
            </a:r>
          </a:p>
        </p:txBody>
      </p:sp>
      <p:sp>
        <p:nvSpPr>
          <p:cNvPr id="21" name="Titolo 1">
            <a:extLst>
              <a:ext uri="{FF2B5EF4-FFF2-40B4-BE49-F238E27FC236}">
                <a16:creationId xmlns:a16="http://schemas.microsoft.com/office/drawing/2014/main" id="{3816E524-F2AB-8DDE-0AAD-AE8BBD5AA21B}"/>
              </a:ext>
            </a:extLst>
          </p:cNvPr>
          <p:cNvSpPr txBox="1">
            <a:spLocks/>
          </p:cNvSpPr>
          <p:nvPr/>
        </p:nvSpPr>
        <p:spPr>
          <a:xfrm>
            <a:off x="3565957" y="36714"/>
            <a:ext cx="5060085" cy="9540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chemeClr val="bg1"/>
                </a:solidFill>
                <a:latin typeface="Univers Condensed" panose="020B0506020202050204" pitchFamily="34" charset="0"/>
              </a:rPr>
              <a:t>BACKUP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3023420-28D3-1CC7-870B-7725B1AD782B}"/>
              </a:ext>
            </a:extLst>
          </p:cNvPr>
          <p:cNvSpPr txBox="1"/>
          <p:nvPr/>
        </p:nvSpPr>
        <p:spPr>
          <a:xfrm>
            <a:off x="693827" y="1380660"/>
            <a:ext cx="4628627" cy="1940957"/>
          </a:xfrm>
          <a:prstGeom prst="roundRect">
            <a:avLst/>
          </a:prstGeom>
          <a:solidFill>
            <a:schemeClr val="accent2">
              <a:lumMod val="40000"/>
              <a:lumOff val="60000"/>
              <a:alpha val="66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Plasma reproducibility</a:t>
            </a:r>
          </a:p>
          <a:p>
            <a:pPr marL="342900" indent="-342900">
              <a:buFont typeface="+mj-lt"/>
              <a:buAutoNum type="arabicPeriod"/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Accurate transmittance measurements: absolute spectral radiance from OES </a:t>
            </a:r>
          </a:p>
          <a:p>
            <a:pPr marL="342900" indent="-342900">
              <a:buFont typeface="+mj-lt"/>
              <a:buAutoNum type="arabicPeriod"/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Independent plasma diagnostics</a:t>
            </a:r>
          </a:p>
          <a:p>
            <a:pPr marL="342900" indent="-342900">
              <a:buFont typeface="+mj-lt"/>
              <a:buAutoNum type="arabi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Light source: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high-quality absolute intensity, broad, featureless spectrum, larger than SE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7ADA3F1-FEFD-C228-56E4-01BB5D5EDB02}"/>
              </a:ext>
            </a:extLst>
          </p:cNvPr>
          <p:cNvSpPr txBox="1"/>
          <p:nvPr/>
        </p:nvSpPr>
        <p:spPr>
          <a:xfrm>
            <a:off x="750367" y="4108056"/>
            <a:ext cx="4628632" cy="1328023"/>
          </a:xfrm>
          <a:prstGeom prst="roundRect">
            <a:avLst/>
          </a:prstGeom>
          <a:solidFill>
            <a:schemeClr val="accent1">
              <a:lumMod val="40000"/>
              <a:lumOff val="60000"/>
              <a:alpha val="53000"/>
            </a:schemeClr>
          </a:solidFill>
          <a:ln w="38100">
            <a:solidFill>
              <a:schemeClr val="accent1">
                <a:lumMod val="75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Transmittance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measurements: plasma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active medium</a:t>
            </a:r>
          </a:p>
          <a:p>
            <a:pPr marL="342900" indent="-342900">
              <a:buFont typeface="+mj-lt"/>
              <a:buAutoNum type="arabicPeriod"/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Self-emission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from plasma + radiation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attenuation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led by opacity</a:t>
            </a:r>
          </a:p>
          <a:p>
            <a:pPr marL="342900" indent="-342900">
              <a:buFont typeface="+mj-lt"/>
              <a:buAutoNum type="arabi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Spurious contribution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: (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reflection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at chamber wall,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A67292F-B2EB-F7B1-6728-AE776B32C514}"/>
              </a:ext>
            </a:extLst>
          </p:cNvPr>
          <p:cNvSpPr txBox="1"/>
          <p:nvPr/>
        </p:nvSpPr>
        <p:spPr>
          <a:xfrm>
            <a:off x="2143391" y="1057495"/>
            <a:ext cx="1906199" cy="3077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REQUIREMENTS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6F110E4-23B6-CA07-CDAE-D5CA85D4E56B}"/>
              </a:ext>
            </a:extLst>
          </p:cNvPr>
          <p:cNvSpPr txBox="1"/>
          <p:nvPr/>
        </p:nvSpPr>
        <p:spPr>
          <a:xfrm>
            <a:off x="1031745" y="3784891"/>
            <a:ext cx="4042610" cy="307777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 &amp; CRITICAL ASPECTS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0649F8E-6741-ADAB-32F5-E8FEF9EDFA4A}"/>
              </a:ext>
            </a:extLst>
          </p:cNvPr>
          <p:cNvSpPr txBox="1"/>
          <p:nvPr/>
        </p:nvSpPr>
        <p:spPr>
          <a:xfrm>
            <a:off x="1082856" y="5659386"/>
            <a:ext cx="6445747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>
              <a:defRPr sz="900">
                <a:highlight>
                  <a:srgbClr val="FCE385"/>
                </a:highligh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sz="700" dirty="0"/>
              <a:t>Pidatella, </a:t>
            </a:r>
            <a:r>
              <a:rPr lang="it-IT" sz="700" dirty="0" err="1"/>
              <a:t>A.,et</a:t>
            </a:r>
            <a:r>
              <a:rPr lang="it-IT" sz="700" dirty="0"/>
              <a:t> al. </a:t>
            </a:r>
            <a:r>
              <a:rPr lang="en-US" sz="700" dirty="0"/>
              <a:t>Front. in </a:t>
            </a:r>
            <a:r>
              <a:rPr lang="en-US" sz="700" dirty="0" err="1"/>
              <a:t>Astr</a:t>
            </a:r>
            <a:r>
              <a:rPr lang="en-US" sz="700" dirty="0"/>
              <a:t>. Space Sci, 10.3389/fspas.2022.931744 (2022)</a:t>
            </a:r>
            <a:endParaRPr lang="it-IT" sz="7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F1EFE53-6ED7-99FE-4B11-AEC30A6DD2EB}"/>
              </a:ext>
            </a:extLst>
          </p:cNvPr>
          <p:cNvSpPr txBox="1"/>
          <p:nvPr/>
        </p:nvSpPr>
        <p:spPr>
          <a:xfrm>
            <a:off x="6018194" y="1179756"/>
            <a:ext cx="5386607" cy="307777"/>
          </a:xfrm>
          <a:prstGeom prst="rect">
            <a:avLst/>
          </a:prstGeom>
          <a:solidFill>
            <a:srgbClr val="FF0000">
              <a:alpha val="15000"/>
            </a:srgbClr>
          </a:solidFill>
          <a:ln w="38100">
            <a:solidFill>
              <a:srgbClr val="FF0000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Opacity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direct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measurement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TRANSMITTANCE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7CC64D3B-456F-12A7-26BD-97DCB49E10E9}"/>
              </a:ext>
            </a:extLst>
          </p:cNvPr>
          <p:cNvCxnSpPr>
            <a:cxnSpLocks/>
          </p:cNvCxnSpPr>
          <p:nvPr/>
        </p:nvCxnSpPr>
        <p:spPr>
          <a:xfrm>
            <a:off x="11009397" y="2024502"/>
            <a:ext cx="30370" cy="327402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CE1E61C0-F48C-6FF9-34EC-6C71D4EB7ACE}"/>
              </a:ext>
            </a:extLst>
          </p:cNvPr>
          <p:cNvCxnSpPr>
            <a:cxnSpLocks/>
          </p:cNvCxnSpPr>
          <p:nvPr/>
        </p:nvCxnSpPr>
        <p:spPr>
          <a:xfrm flipH="1">
            <a:off x="6449005" y="2164554"/>
            <a:ext cx="3111" cy="1629031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magine 23">
            <a:extLst>
              <a:ext uri="{FF2B5EF4-FFF2-40B4-BE49-F238E27FC236}">
                <a16:creationId xmlns:a16="http://schemas.microsoft.com/office/drawing/2014/main" id="{6AA883CC-FFDE-6493-CBD8-A7D2D5CDC7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815" y="2962951"/>
            <a:ext cx="4135822" cy="226520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ACD369D6-41F4-AC7E-2409-9D87BBCBBA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300" y="3246835"/>
            <a:ext cx="2825910" cy="222343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7ECDC4F6-0366-8C17-5E6C-0AEF01DC009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19" b="185"/>
          <a:stretch/>
        </p:blipFill>
        <p:spPr>
          <a:xfrm>
            <a:off x="6459559" y="2972005"/>
            <a:ext cx="176582" cy="491489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B04D6841-5446-7EF9-9584-1B01036688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451" y="1682030"/>
            <a:ext cx="5036847" cy="593036"/>
          </a:xfrm>
          <a:prstGeom prst="rect">
            <a:avLst/>
          </a:prstGeom>
        </p:spPr>
      </p:pic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9EE3A438-31DC-9E72-77F3-6BF90CCC5BD5}"/>
              </a:ext>
            </a:extLst>
          </p:cNvPr>
          <p:cNvCxnSpPr>
            <a:cxnSpLocks/>
          </p:cNvCxnSpPr>
          <p:nvPr/>
        </p:nvCxnSpPr>
        <p:spPr>
          <a:xfrm>
            <a:off x="7528603" y="2374913"/>
            <a:ext cx="0" cy="48505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magine 28">
            <a:extLst>
              <a:ext uri="{FF2B5EF4-FFF2-40B4-BE49-F238E27FC236}">
                <a16:creationId xmlns:a16="http://schemas.microsoft.com/office/drawing/2014/main" id="{09A6E472-FEC0-DF09-429D-D0DAD47E54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613" y="4151628"/>
            <a:ext cx="2526956" cy="524664"/>
          </a:xfrm>
          <a:prstGeom prst="rect">
            <a:avLst/>
          </a:prstGeom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B4E85A9F-B787-33D9-38DD-5056996F4BDE}"/>
              </a:ext>
            </a:extLst>
          </p:cNvPr>
          <p:cNvSpPr txBox="1"/>
          <p:nvPr/>
        </p:nvSpPr>
        <p:spPr>
          <a:xfrm>
            <a:off x="6488058" y="3882614"/>
            <a:ext cx="2134647" cy="1072874"/>
          </a:xfrm>
          <a:prstGeom prst="roundRect">
            <a:avLst/>
          </a:prstGeom>
          <a:noFill/>
          <a:ln w="38100">
            <a:solidFill>
              <a:srgbClr val="00B050"/>
            </a:solidFill>
            <a:prstDash val="dash"/>
          </a:ln>
        </p:spPr>
        <p:txBody>
          <a:bodyPr wrap="square">
            <a:spAutoFit/>
          </a:bodyPr>
          <a:lstStyle/>
          <a:p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AF2AC915-FD2E-7A5D-6C19-1C04FB5A4396}"/>
              </a:ext>
            </a:extLst>
          </p:cNvPr>
          <p:cNvSpPr txBox="1"/>
          <p:nvPr/>
        </p:nvSpPr>
        <p:spPr>
          <a:xfrm rot="16200000">
            <a:off x="5156956" y="2829298"/>
            <a:ext cx="2107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OES 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diagnostics</a:t>
            </a:r>
            <a:endParaRPr lang="it-IT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72415B64-3EEE-7C91-D576-FB0AD36F5A88}"/>
              </a:ext>
            </a:extLst>
          </p:cNvPr>
          <p:cNvSpPr txBox="1"/>
          <p:nvPr/>
        </p:nvSpPr>
        <p:spPr>
          <a:xfrm rot="5400000">
            <a:off x="9415655" y="3530753"/>
            <a:ext cx="3955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Profilometry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Secondary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diagnostics</a:t>
            </a:r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5A2617CF-C7CC-70C5-A103-53F74C788978}"/>
              </a:ext>
            </a:extLst>
          </p:cNvPr>
          <p:cNvSpPr txBox="1"/>
          <p:nvPr/>
        </p:nvSpPr>
        <p:spPr>
          <a:xfrm>
            <a:off x="8695555" y="4013476"/>
            <a:ext cx="2107869" cy="73866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To be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measured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independent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Immagine 33">
            <a:extLst>
              <a:ext uri="{FF2B5EF4-FFF2-40B4-BE49-F238E27FC236}">
                <a16:creationId xmlns:a16="http://schemas.microsoft.com/office/drawing/2014/main" id="{4C9B1A00-6008-1159-6EB8-95FD7249BC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113" y="5491714"/>
            <a:ext cx="2028571" cy="304762"/>
          </a:xfrm>
          <a:prstGeom prst="rect">
            <a:avLst/>
          </a:prstGeom>
        </p:spPr>
      </p:pic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F478AB18-984A-BD85-EBE1-63BFC6862730}"/>
              </a:ext>
            </a:extLst>
          </p:cNvPr>
          <p:cNvSpPr txBox="1"/>
          <p:nvPr/>
        </p:nvSpPr>
        <p:spPr>
          <a:xfrm>
            <a:off x="9113638" y="5353226"/>
            <a:ext cx="2301660" cy="532638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txBody>
          <a:bodyPr wrap="square">
            <a:spAutoFit/>
          </a:bodyPr>
          <a:lstStyle/>
          <a:p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71EBBAF5-0D50-A0C5-A7B4-BD22534B13E7}"/>
              </a:ext>
            </a:extLst>
          </p:cNvPr>
          <p:cNvSpPr txBox="1"/>
          <p:nvPr/>
        </p:nvSpPr>
        <p:spPr>
          <a:xfrm>
            <a:off x="6393284" y="5274419"/>
            <a:ext cx="2720354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Opacity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of metal/buffer 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mixture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strongly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dependent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and temperature 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profile</a:t>
            </a:r>
            <a:endParaRPr lang="it-IT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E5400AE0-9F01-9EED-A138-B5021F9B8314}"/>
              </a:ext>
            </a:extLst>
          </p:cNvPr>
          <p:cNvSpPr/>
          <p:nvPr/>
        </p:nvSpPr>
        <p:spPr>
          <a:xfrm>
            <a:off x="7699212" y="2032095"/>
            <a:ext cx="220337" cy="3319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8" name="Connettore diritto 37">
            <a:extLst>
              <a:ext uri="{FF2B5EF4-FFF2-40B4-BE49-F238E27FC236}">
                <a16:creationId xmlns:a16="http://schemas.microsoft.com/office/drawing/2014/main" id="{FF7A65A2-DFAB-52EA-E25C-FE780B8E9435}"/>
              </a:ext>
            </a:extLst>
          </p:cNvPr>
          <p:cNvCxnSpPr>
            <a:cxnSpLocks/>
          </p:cNvCxnSpPr>
          <p:nvPr/>
        </p:nvCxnSpPr>
        <p:spPr>
          <a:xfrm>
            <a:off x="5946002" y="1125193"/>
            <a:ext cx="0" cy="498936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0744D012-64DF-280C-8C63-B3BBC1BD51C0}"/>
              </a:ext>
            </a:extLst>
          </p:cNvPr>
          <p:cNvSpPr txBox="1"/>
          <p:nvPr/>
        </p:nvSpPr>
        <p:spPr>
          <a:xfrm>
            <a:off x="1082856" y="5821205"/>
            <a:ext cx="6445747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>
              <a:defRPr sz="900">
                <a:highlight>
                  <a:srgbClr val="FCE385"/>
                </a:highligh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sz="700" dirty="0"/>
              <a:t>Pidatella, A., </a:t>
            </a:r>
            <a:r>
              <a:rPr lang="en-US" sz="700" dirty="0"/>
              <a:t>EPJ Web of Conferences 275, 02012 (2023)</a:t>
            </a:r>
            <a:endParaRPr lang="it-IT" sz="700" dirty="0"/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FDE4E6F5-390E-9223-D694-9E6276313877}"/>
              </a:ext>
            </a:extLst>
          </p:cNvPr>
          <p:cNvSpPr txBox="1"/>
          <p:nvPr/>
        </p:nvSpPr>
        <p:spPr>
          <a:xfrm>
            <a:off x="1082856" y="5984001"/>
            <a:ext cx="5269906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>
              <a:defRPr sz="900">
                <a:highlight>
                  <a:srgbClr val="FCE385"/>
                </a:highligh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sz="700" dirty="0"/>
              <a:t>Pidatella, A., </a:t>
            </a:r>
            <a:r>
              <a:rPr lang="en-US" sz="700" dirty="0"/>
              <a:t>Genova University Press, ISBN: 978-88-3618-218-3 (2023)</a:t>
            </a:r>
            <a:endParaRPr lang="it-IT" sz="700" dirty="0"/>
          </a:p>
        </p:txBody>
      </p:sp>
      <p:pic>
        <p:nvPicPr>
          <p:cNvPr id="41" name="Elemento grafico 40" descr="Badge Tick1 con riempimento a tinta unita">
            <a:extLst>
              <a:ext uri="{FF2B5EF4-FFF2-40B4-BE49-F238E27FC236}">
                <a16:creationId xmlns:a16="http://schemas.microsoft.com/office/drawing/2014/main" id="{6E7EEEEB-54C0-2E38-38D0-824A1CC1A1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322454" y="1343693"/>
            <a:ext cx="515890" cy="515890"/>
          </a:xfrm>
          <a:prstGeom prst="rect">
            <a:avLst/>
          </a:prstGeom>
        </p:spPr>
      </p:pic>
      <p:pic>
        <p:nvPicPr>
          <p:cNvPr id="42" name="Elemento grafico 41" descr="Badge Tick1 con riempimento a tinta unita">
            <a:extLst>
              <a:ext uri="{FF2B5EF4-FFF2-40B4-BE49-F238E27FC236}">
                <a16:creationId xmlns:a16="http://schemas.microsoft.com/office/drawing/2014/main" id="{E188C3F6-193E-B43E-B97E-578C374BADA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364726" y="2764555"/>
            <a:ext cx="515890" cy="515890"/>
          </a:xfrm>
          <a:prstGeom prst="rect">
            <a:avLst/>
          </a:prstGeom>
        </p:spPr>
      </p:pic>
      <p:pic>
        <p:nvPicPr>
          <p:cNvPr id="43" name="Elemento grafico 42" descr="Clessidra 90% con riempimento a tinta unita">
            <a:extLst>
              <a:ext uri="{FF2B5EF4-FFF2-40B4-BE49-F238E27FC236}">
                <a16:creationId xmlns:a16="http://schemas.microsoft.com/office/drawing/2014/main" id="{7899FC44-D742-5ED6-B7C3-2749A9E56C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344807" y="1805414"/>
            <a:ext cx="515890" cy="515890"/>
          </a:xfrm>
          <a:prstGeom prst="rect">
            <a:avLst/>
          </a:prstGeom>
        </p:spPr>
      </p:pic>
      <p:pic>
        <p:nvPicPr>
          <p:cNvPr id="44" name="Elemento grafico 43" descr="Clessidra 90% con riempimento a tinta unita">
            <a:extLst>
              <a:ext uri="{FF2B5EF4-FFF2-40B4-BE49-F238E27FC236}">
                <a16:creationId xmlns:a16="http://schemas.microsoft.com/office/drawing/2014/main" id="{9D344426-01BE-69C2-4DC3-7814069941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339728" y="2281808"/>
            <a:ext cx="515890" cy="51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703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47C22-2FB2-982C-18A5-22DC514F9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EC213AED-CD47-81DC-9EB5-16556FE6073D}"/>
              </a:ext>
            </a:extLst>
          </p:cNvPr>
          <p:cNvSpPr/>
          <p:nvPr/>
        </p:nvSpPr>
        <p:spPr>
          <a:xfrm>
            <a:off x="0" y="-9323"/>
            <a:ext cx="12192000" cy="954039"/>
          </a:xfrm>
          <a:prstGeom prst="rect">
            <a:avLst/>
          </a:prstGeom>
          <a:solidFill>
            <a:srgbClr val="0E161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4154DA2-C5C9-B613-E605-6DA52A3B68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" y="36714"/>
            <a:ext cx="1771650" cy="86196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516DCB8-72C4-2528-2304-40F40DDAD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853" y="170324"/>
            <a:ext cx="1027483" cy="51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5B411EB-2349-B201-8D26-6800CEBDFC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8" y="124038"/>
            <a:ext cx="989432" cy="687315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CA53C477-1B92-0A9C-7655-4C369F2B6BA0}"/>
              </a:ext>
            </a:extLst>
          </p:cNvPr>
          <p:cNvSpPr txBox="1">
            <a:spLocks/>
          </p:cNvSpPr>
          <p:nvPr/>
        </p:nvSpPr>
        <p:spPr>
          <a:xfrm>
            <a:off x="-356235" y="451006"/>
            <a:ext cx="12904470" cy="10382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Univers Condensed" panose="020B0506020202050204" pitchFamily="34" charset="0"/>
              </a:rPr>
              <a:t>WHAT? </a:t>
            </a:r>
          </a:p>
          <a:p>
            <a:r>
              <a:rPr lang="en-US" sz="2800" dirty="0">
                <a:solidFill>
                  <a:srgbClr val="61707A"/>
                </a:solidFill>
              </a:rPr>
              <a:t>The kilonova in a nutshell: a recap on the physics case and state of the art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2044B22C-838C-8B22-039C-4C77F3DDB96C}"/>
              </a:ext>
            </a:extLst>
          </p:cNvPr>
          <p:cNvGrpSpPr/>
          <p:nvPr/>
        </p:nvGrpSpPr>
        <p:grpSpPr>
          <a:xfrm>
            <a:off x="275102" y="1738469"/>
            <a:ext cx="6517715" cy="2462089"/>
            <a:chOff x="-318458" y="801595"/>
            <a:chExt cx="7380986" cy="2814357"/>
          </a:xfrm>
        </p:grpSpPr>
        <p:grpSp>
          <p:nvGrpSpPr>
            <p:cNvPr id="4" name="Group 24">
              <a:extLst>
                <a:ext uri="{FF2B5EF4-FFF2-40B4-BE49-F238E27FC236}">
                  <a16:creationId xmlns:a16="http://schemas.microsoft.com/office/drawing/2014/main" id="{0991E92D-5194-4A2D-6141-EE2CAB74A46A}"/>
                </a:ext>
              </a:extLst>
            </p:cNvPr>
            <p:cNvGrpSpPr/>
            <p:nvPr/>
          </p:nvGrpSpPr>
          <p:grpSpPr>
            <a:xfrm>
              <a:off x="2801295" y="801595"/>
              <a:ext cx="4261233" cy="2814357"/>
              <a:chOff x="2109793" y="872965"/>
              <a:chExt cx="4697206" cy="3144061"/>
            </a:xfrm>
          </p:grpSpPr>
          <p:pic>
            <p:nvPicPr>
              <p:cNvPr id="10" name="Immagine 24">
                <a:extLst>
                  <a:ext uri="{FF2B5EF4-FFF2-40B4-BE49-F238E27FC236}">
                    <a16:creationId xmlns:a16="http://schemas.microsoft.com/office/drawing/2014/main" id="{5484078C-E341-72FD-9FD3-C489018CA1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820"/>
              <a:stretch/>
            </p:blipFill>
            <p:spPr>
              <a:xfrm>
                <a:off x="2109793" y="872965"/>
                <a:ext cx="4697206" cy="2837229"/>
              </a:xfrm>
              <a:prstGeom prst="rect">
                <a:avLst/>
              </a:prstGeom>
            </p:spPr>
          </p:pic>
          <p:sp>
            <p:nvSpPr>
              <p:cNvPr id="11" name="CasellaDiTesto 25">
                <a:extLst>
                  <a:ext uri="{FF2B5EF4-FFF2-40B4-BE49-F238E27FC236}">
                    <a16:creationId xmlns:a16="http://schemas.microsoft.com/office/drawing/2014/main" id="{0326A801-AFC9-D78B-A0AA-B0B8853203D1}"/>
                  </a:ext>
                </a:extLst>
              </p:cNvPr>
              <p:cNvSpPr txBox="1"/>
              <p:nvPr/>
            </p:nvSpPr>
            <p:spPr>
              <a:xfrm>
                <a:off x="2186595" y="3722256"/>
                <a:ext cx="4337796" cy="2947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377">
                  <a:defRPr/>
                </a:pPr>
                <a:r>
                  <a:rPr lang="it-IT" sz="9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Siegel D. M., </a:t>
                </a:r>
                <a:r>
                  <a:rPr lang="it-IT" sz="9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Nat</a:t>
                </a:r>
                <a:r>
                  <a:rPr lang="it-IT" sz="9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Rev. </a:t>
                </a:r>
                <a:r>
                  <a:rPr lang="it-IT" sz="9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Phys</a:t>
                </a:r>
                <a:r>
                  <a:rPr lang="it-IT" sz="9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4, 306-318 (2022). </a:t>
                </a:r>
              </a:p>
            </p:txBody>
          </p:sp>
        </p:grpSp>
        <p:pic>
          <p:nvPicPr>
            <p:cNvPr id="9" name="Immagine 8" descr="Immagine che contiene testo, design&#10;&#10;Descrizione generata automaticamente">
              <a:extLst>
                <a:ext uri="{FF2B5EF4-FFF2-40B4-BE49-F238E27FC236}">
                  <a16:creationId xmlns:a16="http://schemas.microsoft.com/office/drawing/2014/main" id="{E87A370E-9DB0-A8BF-2829-D62C81421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83" t="7601" b="18382"/>
            <a:stretch/>
          </p:blipFill>
          <p:spPr>
            <a:xfrm>
              <a:off x="-318458" y="1077574"/>
              <a:ext cx="2764065" cy="2257304"/>
            </a:xfrm>
            <a:prstGeom prst="rect">
              <a:avLst/>
            </a:prstGeom>
          </p:spPr>
        </p:pic>
      </p:grpSp>
      <p:pic>
        <p:nvPicPr>
          <p:cNvPr id="12" name="ns14ns15-6Mio-irrot-3Dcut-Ye-v2">
            <a:hlinkClick r:id="" action="ppaction://media"/>
            <a:extLst>
              <a:ext uri="{FF2B5EF4-FFF2-40B4-BE49-F238E27FC236}">
                <a16:creationId xmlns:a16="http://schemas.microsoft.com/office/drawing/2014/main" id="{5DDC294D-06FE-B029-9899-75AF4BB437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4907" y="4265824"/>
            <a:ext cx="2209520" cy="176761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120F7A6-8342-9146-D54E-96B95BC6EB38}"/>
              </a:ext>
            </a:extLst>
          </p:cNvPr>
          <p:cNvSpPr txBox="1"/>
          <p:nvPr/>
        </p:nvSpPr>
        <p:spPr>
          <a:xfrm>
            <a:off x="6726939" y="1532860"/>
            <a:ext cx="5262023" cy="5124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Merger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binary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neutron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stars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ejection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n-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rich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matter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rapid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neutron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capture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-process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nucleosynthesis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Radioactive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decay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synthesized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r-process nuclei 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electromagnetic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transient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kilonovae 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(KN)</a:t>
            </a:r>
          </a:p>
          <a:p>
            <a:r>
              <a:rPr lang="en-US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</a:t>
            </a:r>
            <a:r>
              <a:rPr lang="en-US" sz="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I. Arcavi </a:t>
            </a:r>
            <a:r>
              <a:rPr lang="en-US" sz="9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 al.</a:t>
            </a:r>
            <a:r>
              <a:rPr lang="en-US" sz="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Nature, 551(7678):64,66, (2017)</a:t>
            </a:r>
          </a:p>
          <a:p>
            <a:endParaRPr lang="en-US" sz="900" b="1" dirty="0">
              <a:solidFill>
                <a:srgbClr val="20212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202122"/>
                </a:solidFill>
                <a:latin typeface="Arial" panose="020B0604020202020204" pitchFamily="34" charset="0"/>
              </a:rPr>
              <a:t>      First evidence of </a:t>
            </a:r>
            <a:r>
              <a:rPr lang="en-US" sz="1400" b="1" i="1" dirty="0">
                <a:solidFill>
                  <a:srgbClr val="202122"/>
                </a:solidFill>
                <a:latin typeface="Arial" panose="020B0604020202020204" pitchFamily="34" charset="0"/>
              </a:rPr>
              <a:t>r</a:t>
            </a:r>
            <a:r>
              <a:rPr lang="en-US" sz="1400" b="1" dirty="0">
                <a:solidFill>
                  <a:srgbClr val="202122"/>
                </a:solidFill>
                <a:latin typeface="Arial" panose="020B0604020202020204" pitchFamily="34" charset="0"/>
              </a:rPr>
              <a:t>-process elements in a NSM was</a:t>
            </a:r>
            <a:br>
              <a:rPr lang="en-US" sz="1400" b="1" dirty="0">
                <a:solidFill>
                  <a:srgbClr val="202122"/>
                </a:solidFill>
                <a:latin typeface="Arial" panose="020B0604020202020204" pitchFamily="34" charset="0"/>
              </a:rPr>
            </a:br>
            <a:r>
              <a:rPr lang="en-US" sz="1400" b="1" dirty="0">
                <a:solidFill>
                  <a:srgbClr val="202122"/>
                </a:solidFill>
                <a:latin typeface="Arial" panose="020B0604020202020204" pitchFamily="34" charset="0"/>
              </a:rPr>
              <a:t>      obtained from 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kilonova (KN) AT2017gfo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, from</a:t>
            </a:r>
            <a:b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Gravitational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Wave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event 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GW170817.</a:t>
            </a:r>
            <a:b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KN light-curve, 2 fundamental inputs: (1) </a:t>
            </a:r>
            <a:r>
              <a:rPr lang="en-US" sz="1400" b="1" i="1" u="none" strike="noStrike" baseline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r-</a:t>
            </a:r>
            <a:r>
              <a:rPr lang="en-US" sz="1400" b="1" i="0" u="none" strike="noStrike" baseline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 nucleosynthesis yields </a:t>
            </a:r>
            <a:r>
              <a:rPr lang="en-US" sz="14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(fixing the heating rate)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(2)</a:t>
            </a:r>
            <a:r>
              <a:rPr lang="en-US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i="0" u="none" strike="noStrike" baseline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opacity</a:t>
            </a:r>
            <a:r>
              <a:rPr lang="en-US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(fixing the exchange of energy between plasma and radiation)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F39B7ACB-49F5-9BAE-FD2A-187F2175819F}"/>
              </a:ext>
            </a:extLst>
          </p:cNvPr>
          <p:cNvGrpSpPr/>
          <p:nvPr/>
        </p:nvGrpSpPr>
        <p:grpSpPr>
          <a:xfrm>
            <a:off x="8075012" y="4774711"/>
            <a:ext cx="3880936" cy="1100858"/>
            <a:chOff x="2326885" y="3416735"/>
            <a:chExt cx="3880936" cy="1100858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3B6CBC8B-E690-ADCC-D1B5-EF70E46F2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6885" y="3580872"/>
              <a:ext cx="2923809" cy="619048"/>
            </a:xfrm>
            <a:prstGeom prst="rect">
              <a:avLst/>
            </a:prstGeom>
          </p:spPr>
        </p:pic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3726C6FB-C6D5-470E-AD11-3F61DAF430DF}"/>
                </a:ext>
              </a:extLst>
            </p:cNvPr>
            <p:cNvSpPr txBox="1"/>
            <p:nvPr/>
          </p:nvSpPr>
          <p:spPr>
            <a:xfrm>
              <a:off x="3603079" y="4173497"/>
              <a:ext cx="55517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(1) </a:t>
              </a:r>
              <a:endParaRPr lang="it-IT" sz="1400" dirty="0"/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3D0D2786-9C87-3970-BCB9-637D9324EA0C}"/>
                </a:ext>
              </a:extLst>
            </p:cNvPr>
            <p:cNvSpPr txBox="1"/>
            <p:nvPr/>
          </p:nvSpPr>
          <p:spPr>
            <a:xfrm>
              <a:off x="5652650" y="3416735"/>
              <a:ext cx="55517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(2) </a:t>
              </a:r>
              <a:endParaRPr lang="it-IT" sz="1400" dirty="0"/>
            </a:p>
          </p:txBody>
        </p:sp>
        <p:pic>
          <p:nvPicPr>
            <p:cNvPr id="18" name="Elemento grafico 17" descr="Freccia linea: curva oraria con riempimento a tinta unita">
              <a:extLst>
                <a:ext uri="{FF2B5EF4-FFF2-40B4-BE49-F238E27FC236}">
                  <a16:creationId xmlns:a16="http://schemas.microsoft.com/office/drawing/2014/main" id="{46A530D3-67EC-94A8-83B9-CE9B532B0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16200000">
              <a:off x="5311643" y="3574427"/>
              <a:ext cx="468915" cy="468915"/>
            </a:xfrm>
            <a:prstGeom prst="rect">
              <a:avLst/>
            </a:prstGeom>
          </p:spPr>
        </p:pic>
        <p:pic>
          <p:nvPicPr>
            <p:cNvPr id="19" name="Elemento grafico 18" descr="Freccia linea: curva oraria con riempimento a tinta unita">
              <a:extLst>
                <a:ext uri="{FF2B5EF4-FFF2-40B4-BE49-F238E27FC236}">
                  <a16:creationId xmlns:a16="http://schemas.microsoft.com/office/drawing/2014/main" id="{26498E0E-D8E9-A837-35E7-6370C2C29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16200000">
              <a:off x="3935455" y="4048678"/>
              <a:ext cx="468915" cy="468915"/>
            </a:xfrm>
            <a:prstGeom prst="rect">
              <a:avLst/>
            </a:prstGeom>
          </p:spPr>
        </p:pic>
        <p:sp>
          <p:nvSpPr>
            <p:cNvPr id="20" name="Rettangolo con angoli arrotondati 19">
              <a:extLst>
                <a:ext uri="{FF2B5EF4-FFF2-40B4-BE49-F238E27FC236}">
                  <a16:creationId xmlns:a16="http://schemas.microsoft.com/office/drawing/2014/main" id="{FC7C821E-6D19-BEF4-BC86-F0143507C6D1}"/>
                </a:ext>
              </a:extLst>
            </p:cNvPr>
            <p:cNvSpPr/>
            <p:nvPr/>
          </p:nvSpPr>
          <p:spPr>
            <a:xfrm>
              <a:off x="4169912" y="3638434"/>
              <a:ext cx="303268" cy="468915"/>
            </a:xfrm>
            <a:prstGeom prst="roundRect">
              <a:avLst/>
            </a:prstGeom>
            <a:solidFill>
              <a:srgbClr val="FFC000">
                <a:alpha val="20000"/>
              </a:srgb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Rettangolo con angoli arrotondati 20">
              <a:extLst>
                <a:ext uri="{FF2B5EF4-FFF2-40B4-BE49-F238E27FC236}">
                  <a16:creationId xmlns:a16="http://schemas.microsoft.com/office/drawing/2014/main" id="{39460C1B-3DA6-478F-93F5-FA126C3C4938}"/>
                </a:ext>
              </a:extLst>
            </p:cNvPr>
            <p:cNvSpPr/>
            <p:nvPr/>
          </p:nvSpPr>
          <p:spPr>
            <a:xfrm>
              <a:off x="4659747" y="3638433"/>
              <a:ext cx="651895" cy="468915"/>
            </a:xfrm>
            <a:prstGeom prst="roundRect">
              <a:avLst/>
            </a:prstGeom>
            <a:solidFill>
              <a:srgbClr val="92D050">
                <a:alpha val="2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22" name="Immagine 37" descr="Immagine che contiene testo&#10;&#10;Descrizione generata automaticamente">
            <a:extLst>
              <a:ext uri="{FF2B5EF4-FFF2-40B4-BE49-F238E27FC236}">
                <a16:creationId xmlns:a16="http://schemas.microsoft.com/office/drawing/2014/main" id="{25FC341A-6A5A-0373-5DC3-1349DFD9DF2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485" y="4336701"/>
            <a:ext cx="1377967" cy="729203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75EECBCB-1584-AE31-1719-99F590F819CF}"/>
              </a:ext>
            </a:extLst>
          </p:cNvPr>
          <p:cNvSpPr txBox="1"/>
          <p:nvPr/>
        </p:nvSpPr>
        <p:spPr>
          <a:xfrm>
            <a:off x="177154" y="6199481"/>
            <a:ext cx="3047987" cy="236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https://compact-merger.astro.su.se/movies.html#rproc</a:t>
            </a:r>
          </a:p>
        </p:txBody>
      </p:sp>
      <p:pic>
        <p:nvPicPr>
          <p:cNvPr id="24" name="Immagine 23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B9F8649B-0C75-157C-B7C9-981FB0C403A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890" y="1694879"/>
            <a:ext cx="1704452" cy="285025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2336C232-3171-F98B-ED29-E98501044996}"/>
              </a:ext>
            </a:extLst>
          </p:cNvPr>
          <p:cNvSpPr txBox="1"/>
          <p:nvPr/>
        </p:nvSpPr>
        <p:spPr>
          <a:xfrm>
            <a:off x="7362660" y="5820443"/>
            <a:ext cx="39905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6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BNS EJECTA OPACITY IS AN OPEN ISSUE TO BE FURTHER EXPLORED</a:t>
            </a:r>
            <a:endParaRPr lang="it-IT" sz="1600" dirty="0">
              <a:solidFill>
                <a:srgbClr val="FF0000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B05B22D4-8D9C-7F7E-CAA1-117E84106CCD}"/>
                  </a:ext>
                </a:extLst>
              </p:cNvPr>
              <p:cNvSpPr txBox="1"/>
              <p:nvPr/>
            </p:nvSpPr>
            <p:spPr>
              <a:xfrm>
                <a:off x="3133724" y="5129094"/>
                <a:ext cx="4202329" cy="13029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it-IT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</a:t>
                </a:r>
                <a:r>
                  <a:rPr lang="it-IT" sz="1400" b="1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  <a:r>
                  <a:rPr lang="it-IT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-process </a:t>
                </a:r>
                <a:r>
                  <a:rPr lang="it-IT" sz="1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nucleosynthesis</a:t>
                </a:r>
                <a:endParaRPr lang="it-IT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:r>
                  <a:rPr lang="it-IT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Electron </a:t>
                </a:r>
                <a:r>
                  <a:rPr lang="it-IT" sz="1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fraction</a:t>
                </a:r>
                <a:r>
                  <a:rPr lang="it-IT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it-IT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it-IT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</m:t>
                    </m:r>
                    <m:f>
                      <m:fPr>
                        <m:ctrlPr>
                          <a:rPr lang="it-IT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it-IT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it-IT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it-IT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it-IT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it-IT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it-IT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den>
                    </m:f>
                    <m:r>
                      <a:rPr lang="it-IT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dominant</a:t>
                </a:r>
                <a:r>
                  <a:rPr lang="it-IT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parameter</a:t>
                </a:r>
                <a:r>
                  <a:rPr lang="it-IT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it-IT" sz="1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composition</a:t>
                </a:r>
                <a:r>
                  <a:rPr lang="it-IT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it-IT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affects</a:t>
                </a:r>
                <a:r>
                  <a:rPr lang="it-IT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the plasma </a:t>
                </a:r>
                <a:r>
                  <a:rPr lang="it-IT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opacity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it-IT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B05B22D4-8D9C-7F7E-CAA1-117E84106C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3724" y="5129094"/>
                <a:ext cx="4202329" cy="1302921"/>
              </a:xfrm>
              <a:prstGeom prst="rect">
                <a:avLst/>
              </a:prstGeom>
              <a:blipFill>
                <a:blip r:embed="rId17"/>
                <a:stretch>
                  <a:fillRect l="-435" t="-4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ttangolo 29">
            <a:extLst>
              <a:ext uri="{FF2B5EF4-FFF2-40B4-BE49-F238E27FC236}">
                <a16:creationId xmlns:a16="http://schemas.microsoft.com/office/drawing/2014/main" id="{FBD93C9D-5006-779B-2301-6490BB804D2D}"/>
              </a:ext>
            </a:extLst>
          </p:cNvPr>
          <p:cNvSpPr/>
          <p:nvPr/>
        </p:nvSpPr>
        <p:spPr>
          <a:xfrm>
            <a:off x="0" y="6412230"/>
            <a:ext cx="12192000" cy="445770"/>
          </a:xfrm>
          <a:prstGeom prst="rect">
            <a:avLst/>
          </a:prstGeom>
          <a:solidFill>
            <a:srgbClr val="0E161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A. Pidatella – GIANTS XII INCONTRO – July 3-4, 2025</a:t>
            </a: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3204D200-ADE1-8C6F-D3D9-7B948318BF10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770"/>
          <a:stretch/>
        </p:blipFill>
        <p:spPr>
          <a:xfrm>
            <a:off x="3001183" y="1676821"/>
            <a:ext cx="2676104" cy="3288791"/>
          </a:xfrm>
          <a:prstGeom prst="rect">
            <a:avLst/>
          </a:prstGeom>
        </p:spPr>
      </p:pic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0EB019F5-132E-7183-3D26-4F4D6A069B8D}"/>
              </a:ext>
            </a:extLst>
          </p:cNvPr>
          <p:cNvCxnSpPr>
            <a:cxnSpLocks/>
          </p:cNvCxnSpPr>
          <p:nvPr/>
        </p:nvCxnSpPr>
        <p:spPr>
          <a:xfrm flipV="1">
            <a:off x="3795869" y="2161086"/>
            <a:ext cx="465567" cy="240737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A954A221-799D-E0CC-3530-0DE5A3D38CCD}"/>
              </a:ext>
            </a:extLst>
          </p:cNvPr>
          <p:cNvCxnSpPr>
            <a:cxnSpLocks/>
          </p:cNvCxnSpPr>
          <p:nvPr/>
        </p:nvCxnSpPr>
        <p:spPr>
          <a:xfrm flipV="1">
            <a:off x="3795869" y="2938326"/>
            <a:ext cx="682737" cy="161282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2723FACC-C84A-02AF-67E4-9F2F2CFC2913}"/>
              </a:ext>
            </a:extLst>
          </p:cNvPr>
          <p:cNvCxnSpPr>
            <a:cxnSpLocks/>
          </p:cNvCxnSpPr>
          <p:nvPr/>
        </p:nvCxnSpPr>
        <p:spPr>
          <a:xfrm flipV="1">
            <a:off x="3795869" y="3498396"/>
            <a:ext cx="979917" cy="99078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0A48B89C-9C8B-F263-2ABA-813A9CD4A357}"/>
              </a:ext>
            </a:extLst>
          </p:cNvPr>
          <p:cNvSpPr txBox="1"/>
          <p:nvPr/>
        </p:nvSpPr>
        <p:spPr>
          <a:xfrm>
            <a:off x="3343386" y="4615245"/>
            <a:ext cx="258093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500" b="1" dirty="0">
                <a:solidFill>
                  <a:srgbClr val="C0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ABSORPTION SPECTRAL FEATURES </a:t>
            </a:r>
            <a:endParaRPr lang="it-IT" sz="1500" dirty="0">
              <a:solidFill>
                <a:srgbClr val="C00000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5204C0F5-4280-BEEC-22D5-983C00A2C451}"/>
              </a:ext>
            </a:extLst>
          </p:cNvPr>
          <p:cNvSpPr txBox="1"/>
          <p:nvPr/>
        </p:nvSpPr>
        <p:spPr>
          <a:xfrm>
            <a:off x="4752397" y="1883145"/>
            <a:ext cx="154552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>
                <a:solidFill>
                  <a:srgbClr val="C0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BLACKBODY SPECTRUM VS. OBSERVED KN SPECTRUM</a:t>
            </a:r>
            <a:endParaRPr lang="it-IT" sz="1400" dirty="0">
              <a:solidFill>
                <a:srgbClr val="C00000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80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6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3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35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DD5110-D91D-67B2-D647-E019219C3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EDEF39E6-625A-22A5-47DC-99B5FB4CA6E5}"/>
              </a:ext>
            </a:extLst>
          </p:cNvPr>
          <p:cNvSpPr/>
          <p:nvPr/>
        </p:nvSpPr>
        <p:spPr>
          <a:xfrm>
            <a:off x="0" y="-9323"/>
            <a:ext cx="12192000" cy="954039"/>
          </a:xfrm>
          <a:prstGeom prst="rect">
            <a:avLst/>
          </a:prstGeom>
          <a:solidFill>
            <a:srgbClr val="0E161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0110ACE-1CA1-F44E-5BA1-19B44F703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" y="36714"/>
            <a:ext cx="1771650" cy="86196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D0116477-D791-E371-80AE-092EFD693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853" y="170324"/>
            <a:ext cx="1027483" cy="51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85E12A2-1B95-19E6-914E-F892E39FF6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8" y="124038"/>
            <a:ext cx="989432" cy="687315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5EE6C586-16E2-207F-2755-D51F940C79A1}"/>
              </a:ext>
            </a:extLst>
          </p:cNvPr>
          <p:cNvSpPr txBox="1">
            <a:spLocks/>
          </p:cNvSpPr>
          <p:nvPr/>
        </p:nvSpPr>
        <p:spPr>
          <a:xfrm>
            <a:off x="137160" y="490873"/>
            <a:ext cx="11917680" cy="95403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Univers Condensed" panose="020B0506020202050204" pitchFamily="34" charset="0"/>
              </a:rPr>
              <a:t>WHY?</a:t>
            </a:r>
          </a:p>
          <a:p>
            <a:r>
              <a:rPr lang="en-US" sz="2800" dirty="0">
                <a:solidFill>
                  <a:srgbClr val="61707A"/>
                </a:solidFill>
              </a:rPr>
              <a:t>The plasma opacity problem – the PANDORA experiment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1C1D8A9-F3CC-E96D-A34E-BC34D49D38DA}"/>
              </a:ext>
            </a:extLst>
          </p:cNvPr>
          <p:cNvSpPr txBox="1"/>
          <p:nvPr/>
        </p:nvSpPr>
        <p:spPr>
          <a:xfrm>
            <a:off x="411481" y="1857467"/>
            <a:ext cx="9581755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Critical OPACITY Challenges Identified (?)</a:t>
            </a:r>
          </a:p>
          <a:p>
            <a:pPr algn="l">
              <a:buNone/>
            </a:pPr>
            <a:endParaRPr lang="en-US" sz="16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+mj-lt"/>
              <a:buAutoNum type="arabicPeriod"/>
            </a:pPr>
            <a:r>
              <a:rPr lang="en-US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Atomic Data Limitations</a:t>
            </a:r>
            <a:r>
              <a:rPr lang="en-US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Incomplete transition-line databases and uncertain oscillator strengths remain critical bottlenecks.</a:t>
            </a:r>
            <a:br>
              <a:rPr lang="en-US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Ionization State Modeling</a:t>
            </a:r>
            <a:r>
              <a:rPr lang="en-US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Most studies focused on low ionization states (I–IV), while higher states (V–XI) dominate in early-phase ejecta (T &gt; 25,000 K).</a:t>
            </a:r>
            <a:br>
              <a:rPr lang="en-US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Ionization Dynamics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Higher ionization states (V–XI) dominate early phases but are understudied; time-dependent modeling is essential.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Ejecta Composition Heterogeneity</a:t>
            </a:r>
            <a:r>
              <a:rPr lang="en-US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Opacity depends on localized elemental abundances, necessitating multi-element simulations rather than single-element approximations.</a:t>
            </a:r>
            <a:br>
              <a:rPr lang="en-US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+mj-lt"/>
              <a:buAutoNum type="arabicPeriod"/>
            </a:pPr>
            <a:r>
              <a:rPr lang="en-US" sz="16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NLTE</a:t>
            </a:r>
            <a:r>
              <a:rPr lang="en-US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Non-Local Thermodynamic Equilibrium</a:t>
            </a:r>
            <a:r>
              <a:rPr lang="en-US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effects critically shape kilonova spectra evolution, with their influence growing substantially over time due to the ejecta's rapid expansion and cooling.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DCBD392-08F3-6DC8-9ABE-32132AF25C21}"/>
              </a:ext>
            </a:extLst>
          </p:cNvPr>
          <p:cNvSpPr txBox="1"/>
          <p:nvPr/>
        </p:nvSpPr>
        <p:spPr>
          <a:xfrm>
            <a:off x="10024203" y="2229748"/>
            <a:ext cx="19324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dirty="0">
                <a:latin typeface="Arial" panose="020B0604020202020204" pitchFamily="34" charset="0"/>
              </a:rPr>
              <a:t>Tanaka, M</a:t>
            </a:r>
            <a:r>
              <a:rPr lang="it-IT" sz="900" b="0" i="0" u="none" strike="noStrike" dirty="0">
                <a:effectLst/>
                <a:latin typeface="Arial" panose="020B0604020202020204" pitchFamily="34" charset="0"/>
              </a:rPr>
              <a:t>., et al. </a:t>
            </a:r>
            <a:r>
              <a:rPr lang="it-IT" sz="900" dirty="0">
                <a:latin typeface="Arial" panose="020B0604020202020204" pitchFamily="34" charset="0"/>
              </a:rPr>
              <a:t>MNRAS, 496, 2020; </a:t>
            </a:r>
          </a:p>
          <a:p>
            <a:r>
              <a:rPr lang="it-IT" sz="900" dirty="0" err="1">
                <a:latin typeface="Arial" panose="020B0604020202020204" pitchFamily="34" charset="0"/>
              </a:rPr>
              <a:t>Deprince</a:t>
            </a:r>
            <a:r>
              <a:rPr lang="it-IT" sz="900" dirty="0">
                <a:latin typeface="Arial" panose="020B0604020202020204" pitchFamily="34" charset="0"/>
              </a:rPr>
              <a:t>, J. et al, </a:t>
            </a:r>
            <a:r>
              <a:rPr lang="pt-BR" sz="900" dirty="0">
                <a:latin typeface="Arial" panose="020B0604020202020204" pitchFamily="34" charset="0"/>
              </a:rPr>
              <a:t>A&amp;A, 696, A32 (2025)</a:t>
            </a:r>
            <a:endParaRPr lang="it-IT" sz="9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672E3A6-DE23-4477-C07D-D5798895F738}"/>
              </a:ext>
            </a:extLst>
          </p:cNvPr>
          <p:cNvSpPr txBox="1"/>
          <p:nvPr/>
        </p:nvSpPr>
        <p:spPr>
          <a:xfrm>
            <a:off x="10055171" y="3137767"/>
            <a:ext cx="242501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A&amp;A, 685, A91 (2024)</a:t>
            </a:r>
            <a:endParaRPr lang="en-GB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265F062-417E-05ED-2564-9BE429AAE4BD}"/>
              </a:ext>
            </a:extLst>
          </p:cNvPr>
          <p:cNvSpPr txBox="1"/>
          <p:nvPr/>
        </p:nvSpPr>
        <p:spPr>
          <a:xfrm>
            <a:off x="10097866" y="5308049"/>
            <a:ext cx="20204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0" dirty="0" err="1">
                <a:solidFill>
                  <a:srgbClr val="2A2A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Pognan</a:t>
            </a:r>
            <a:r>
              <a:rPr lang="en-US" sz="900" b="0" i="0" dirty="0">
                <a:solidFill>
                  <a:srgbClr val="2A2A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Q.,  A. </a:t>
            </a:r>
            <a:r>
              <a:rPr lang="en-US" sz="900" b="0" i="0" dirty="0" err="1">
                <a:solidFill>
                  <a:srgbClr val="2A2A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Jerkstrand</a:t>
            </a:r>
            <a:r>
              <a:rPr lang="en-US" sz="900" b="0" i="0" dirty="0">
                <a:solidFill>
                  <a:srgbClr val="2A2A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 et al. , MNRAS, 513, 4, 2022;</a:t>
            </a:r>
            <a:br>
              <a:rPr lang="en-US" sz="900" b="0" i="0" dirty="0">
                <a:solidFill>
                  <a:srgbClr val="2A2A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900" b="0" i="0" dirty="0" err="1">
                <a:solidFill>
                  <a:srgbClr val="2A2A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Pognan</a:t>
            </a:r>
            <a:r>
              <a:rPr lang="it-IT" sz="900" b="0" i="0" dirty="0">
                <a:solidFill>
                  <a:srgbClr val="2A2A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Q., et al., MNRAS, 526, 4, 2023</a:t>
            </a:r>
          </a:p>
          <a:p>
            <a:r>
              <a:rPr lang="it-IT" sz="900" dirty="0" err="1">
                <a:solidFill>
                  <a:srgbClr val="000000"/>
                </a:solidFill>
                <a:latin typeface="Arial" panose="020B0604020202020204" pitchFamily="34" charset="0"/>
              </a:rPr>
              <a:t>Tarumi</a:t>
            </a:r>
            <a:r>
              <a:rPr lang="it-IT" sz="900" dirty="0">
                <a:solidFill>
                  <a:srgbClr val="000000"/>
                </a:solidFill>
                <a:latin typeface="Arial" panose="020B0604020202020204" pitchFamily="34" charset="0"/>
              </a:rPr>
              <a:t>, Y. et al., arXiv:2302.13061</a:t>
            </a:r>
            <a:endParaRPr lang="en-GB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578887D-D3BA-F7E7-B3BB-8742BC1B98CD}"/>
              </a:ext>
            </a:extLst>
          </p:cNvPr>
          <p:cNvSpPr txBox="1"/>
          <p:nvPr/>
        </p:nvSpPr>
        <p:spPr>
          <a:xfrm>
            <a:off x="10034753" y="4580812"/>
            <a:ext cx="20408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Kato, D. et al., MNRAS </a:t>
            </a:r>
            <a:r>
              <a:rPr lang="en-GB" sz="9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535, </a:t>
            </a:r>
            <a:r>
              <a:rPr lang="en-GB" sz="9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2670–2686 (2024) ; </a:t>
            </a:r>
            <a:br>
              <a:rPr lang="en-GB" sz="9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9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Banerjee S., et al., ApJ 934 117, 2022</a:t>
            </a:r>
            <a:endParaRPr lang="en-GB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47BBD2A-8BDB-7AA1-2B17-513595637503}"/>
              </a:ext>
            </a:extLst>
          </p:cNvPr>
          <p:cNvSpPr txBox="1"/>
          <p:nvPr/>
        </p:nvSpPr>
        <p:spPr>
          <a:xfrm>
            <a:off x="10024202" y="3899742"/>
            <a:ext cx="19324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it-IT" sz="9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Sneppen</a:t>
            </a:r>
            <a:r>
              <a:rPr lang="it-IT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A., et al. A&amp;A, 688 (2024) A95</a:t>
            </a:r>
          </a:p>
        </p:txBody>
      </p: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5B3F27BD-B114-1D2B-DDFB-5B9704ADDEAD}"/>
              </a:ext>
            </a:extLst>
          </p:cNvPr>
          <p:cNvCxnSpPr>
            <a:cxnSpLocks/>
          </p:cNvCxnSpPr>
          <p:nvPr/>
        </p:nvCxnSpPr>
        <p:spPr>
          <a:xfrm>
            <a:off x="10024203" y="1840832"/>
            <a:ext cx="0" cy="45713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ttangolo 15">
            <a:extLst>
              <a:ext uri="{FF2B5EF4-FFF2-40B4-BE49-F238E27FC236}">
                <a16:creationId xmlns:a16="http://schemas.microsoft.com/office/drawing/2014/main" id="{D18D5E9E-8DD8-3C04-B656-619DFF55BE2B}"/>
              </a:ext>
            </a:extLst>
          </p:cNvPr>
          <p:cNvSpPr/>
          <p:nvPr/>
        </p:nvSpPr>
        <p:spPr>
          <a:xfrm>
            <a:off x="0" y="6412230"/>
            <a:ext cx="12192000" cy="445770"/>
          </a:xfrm>
          <a:prstGeom prst="rect">
            <a:avLst/>
          </a:prstGeom>
          <a:solidFill>
            <a:srgbClr val="0E161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A. Pidatella – GIANTS XII INCONTRO – July 3-4, 2025</a:t>
            </a:r>
          </a:p>
        </p:txBody>
      </p:sp>
    </p:spTree>
    <p:extLst>
      <p:ext uri="{BB962C8B-B14F-4D97-AF65-F5344CB8AC3E}">
        <p14:creationId xmlns:p14="http://schemas.microsoft.com/office/powerpoint/2010/main" val="2969559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501648-B77A-7C56-2D2A-90B7EAB3E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B4E505A4-B6F4-B2F0-83E8-1703A5719FB5}"/>
              </a:ext>
            </a:extLst>
          </p:cNvPr>
          <p:cNvSpPr/>
          <p:nvPr/>
        </p:nvSpPr>
        <p:spPr>
          <a:xfrm>
            <a:off x="0" y="-9323"/>
            <a:ext cx="12192000" cy="954039"/>
          </a:xfrm>
          <a:prstGeom prst="rect">
            <a:avLst/>
          </a:prstGeom>
          <a:solidFill>
            <a:srgbClr val="0E161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F00ABFA-7327-5BB9-6336-3AD73B4E3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" y="36714"/>
            <a:ext cx="1771650" cy="86196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62704D1-7E21-279E-E2FB-D55EB9303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853" y="170324"/>
            <a:ext cx="1027483" cy="51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2FD58FE-8BC9-E590-39B8-C6EC3C7639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8" y="124038"/>
            <a:ext cx="989432" cy="687315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F92E2FFD-09D7-76AE-42E9-2D3CBA6F045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479" y="1032039"/>
            <a:ext cx="4519361" cy="3641075"/>
          </a:xfrm>
          <a:prstGeom prst="rect">
            <a:avLst/>
          </a:prstGeom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E69DE43F-EEAE-50AB-02C8-CA903EE225FA}"/>
              </a:ext>
            </a:extLst>
          </p:cNvPr>
          <p:cNvGrpSpPr/>
          <p:nvPr/>
        </p:nvGrpSpPr>
        <p:grpSpPr>
          <a:xfrm>
            <a:off x="332980" y="2078382"/>
            <a:ext cx="3936859" cy="2439295"/>
            <a:chOff x="560900" y="1656377"/>
            <a:chExt cx="4315065" cy="2772917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DF733347-6F7B-4428-EA60-F5EF28BE96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903"/>
            <a:stretch/>
          </p:blipFill>
          <p:spPr>
            <a:xfrm>
              <a:off x="560900" y="1656377"/>
              <a:ext cx="3836702" cy="2381251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C4882E37-2D45-82BA-38BC-054074F8E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594354" y="2201535"/>
              <a:ext cx="1458766" cy="1323014"/>
            </a:xfrm>
            <a:prstGeom prst="rect">
              <a:avLst/>
            </a:prstGeom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ED46CBCB-3695-1E76-CC7E-04881F777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03000" flipV="1">
              <a:off x="968939" y="2578567"/>
              <a:ext cx="904366" cy="164180"/>
            </a:xfrm>
            <a:prstGeom prst="rect">
              <a:avLst/>
            </a:prstGeom>
            <a:effectLst>
              <a:glow rad="38100">
                <a:schemeClr val="accent2">
                  <a:lumMod val="20000"/>
                  <a:lumOff val="80000"/>
                  <a:alpha val="31000"/>
                </a:schemeClr>
              </a:glow>
            </a:effectLst>
          </p:spPr>
        </p:pic>
        <p:cxnSp>
          <p:nvCxnSpPr>
            <p:cNvPr id="12" name="Connettore 2 11">
              <a:extLst>
                <a:ext uri="{FF2B5EF4-FFF2-40B4-BE49-F238E27FC236}">
                  <a16:creationId xmlns:a16="http://schemas.microsoft.com/office/drawing/2014/main" id="{D0FACC30-9E68-002E-A635-CED1B430DBDE}"/>
                </a:ext>
              </a:extLst>
            </p:cNvPr>
            <p:cNvCxnSpPr>
              <a:cxnSpLocks/>
            </p:cNvCxnSpPr>
            <p:nvPr/>
          </p:nvCxnSpPr>
          <p:spPr>
            <a:xfrm>
              <a:off x="3514949" y="3446425"/>
              <a:ext cx="1361016" cy="724989"/>
            </a:xfrm>
            <a:prstGeom prst="straightConnector1">
              <a:avLst/>
            </a:prstGeom>
            <a:ln w="38100">
              <a:solidFill>
                <a:srgbClr val="FF0000">
                  <a:alpha val="60000"/>
                </a:srgbClr>
              </a:solidFill>
              <a:tailEnd type="triangle"/>
            </a:ln>
            <a:scene3d>
              <a:camera prst="orthographicFront"/>
              <a:lightRig rig="threePt" dir="t"/>
            </a:scene3d>
            <a:sp3d extrusionH="25400" contourW="6350">
              <a:bevelT w="57150" h="95250"/>
              <a:bevelB w="635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e 12">
              <a:extLst>
                <a:ext uri="{FF2B5EF4-FFF2-40B4-BE49-F238E27FC236}">
                  <a16:creationId xmlns:a16="http://schemas.microsoft.com/office/drawing/2014/main" id="{883E147D-63E7-BC8F-8E99-022118B939D1}"/>
                </a:ext>
              </a:extLst>
            </p:cNvPr>
            <p:cNvSpPr/>
            <p:nvPr/>
          </p:nvSpPr>
          <p:spPr>
            <a:xfrm rot="1393227">
              <a:off x="2026335" y="2626042"/>
              <a:ext cx="594804" cy="408373"/>
            </a:xfrm>
            <a:prstGeom prst="ellipse">
              <a:avLst/>
            </a:prstGeom>
            <a:noFill/>
            <a:ln w="28575">
              <a:gradFill>
                <a:gsLst>
                  <a:gs pos="0">
                    <a:schemeClr val="bg1">
                      <a:alpha val="86000"/>
                    </a:schemeClr>
                  </a:gs>
                  <a:gs pos="84000">
                    <a:srgbClr val="FFC000"/>
                  </a:gs>
                  <a:gs pos="47000">
                    <a:srgbClr val="FF0000">
                      <a:alpha val="44000"/>
                    </a:srgbClr>
                  </a:gs>
                  <a:gs pos="100000">
                    <a:srgbClr val="C0000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4" name="Connettore 2 13">
              <a:extLst>
                <a:ext uri="{FF2B5EF4-FFF2-40B4-BE49-F238E27FC236}">
                  <a16:creationId xmlns:a16="http://schemas.microsoft.com/office/drawing/2014/main" id="{B10BB8D1-1A24-724A-0FBA-D9937995177A}"/>
                </a:ext>
              </a:extLst>
            </p:cNvPr>
            <p:cNvCxnSpPr>
              <a:cxnSpLocks/>
              <a:stCxn id="13" idx="5"/>
            </p:cNvCxnSpPr>
            <p:nvPr/>
          </p:nvCxnSpPr>
          <p:spPr>
            <a:xfrm>
              <a:off x="2460072" y="3045827"/>
              <a:ext cx="691140" cy="138346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07D5390-CBC9-EFF9-E4AA-61A0C0E02F5D}"/>
              </a:ext>
            </a:extLst>
          </p:cNvPr>
          <p:cNvSpPr txBox="1"/>
          <p:nvPr/>
        </p:nvSpPr>
        <p:spPr>
          <a:xfrm>
            <a:off x="518572" y="1235706"/>
            <a:ext cx="47824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From an Electron Cyclotron Resonance (ECR) plasma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historically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particle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accelerator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as source for </a:t>
            </a:r>
            <a:r>
              <a:rPr lang="it-IT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</a:t>
            </a:r>
            <a:r>
              <a:rPr lang="it-IT" sz="1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charged</a:t>
            </a:r>
            <a:r>
              <a:rPr lang="it-IT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ion </a:t>
            </a:r>
            <a:r>
              <a:rPr lang="it-IT" sz="1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beams</a:t>
            </a:r>
            <a:r>
              <a:rPr lang="it-IT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to….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47F94C4-B28B-54F7-2EA0-3563760A3389}"/>
              </a:ext>
            </a:extLst>
          </p:cNvPr>
          <p:cNvSpPr txBox="1"/>
          <p:nvPr/>
        </p:nvSpPr>
        <p:spPr>
          <a:xfrm>
            <a:off x="4477373" y="2606118"/>
            <a:ext cx="365432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…an </a:t>
            </a:r>
            <a:r>
              <a:rPr lang="it-IT" sz="1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interdisciplinary</a:t>
            </a:r>
            <a:r>
              <a:rPr lang="it-IT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ECR plasma facility 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perform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fundamental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studies 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nuclear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nuclear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astrophysics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taking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advantage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of an </a:t>
            </a:r>
            <a:r>
              <a:rPr lang="it-IT" sz="1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</a:t>
            </a:r>
            <a:r>
              <a:rPr lang="it-IT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multi-</a:t>
            </a:r>
            <a:r>
              <a:rPr lang="it-IT" sz="1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diagnostic</a:t>
            </a:r>
            <a:r>
              <a:rPr lang="it-IT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system  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EC8C921-BD39-A055-EBDB-080123689215}"/>
              </a:ext>
            </a:extLst>
          </p:cNvPr>
          <p:cNvSpPr txBox="1"/>
          <p:nvPr/>
        </p:nvSpPr>
        <p:spPr>
          <a:xfrm>
            <a:off x="832588" y="4467262"/>
            <a:ext cx="10740568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PANDORA</a:t>
            </a:r>
            <a:r>
              <a:rPr lang="en-US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(Plasmas for Astrophysics Nuclear Decays Observation and Radiation for Archaeometry) </a:t>
            </a:r>
            <a:r>
              <a:rPr lang="en-US" sz="1200" b="1" i="0" u="none" strike="noStrike" baseline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trap </a:t>
            </a:r>
            <a:r>
              <a:rPr lang="en-US" sz="12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for inter-disciplinary studies: </a:t>
            </a:r>
            <a:r>
              <a:rPr lang="en-US" sz="12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atomic physics</a:t>
            </a:r>
            <a:r>
              <a:rPr lang="en-US" sz="12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astrophysics,</a:t>
            </a:r>
            <a:r>
              <a:rPr lang="en-US" sz="12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2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nuclear astrophysics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bound-β decay rate</a:t>
            </a:r>
            <a:r>
              <a:rPr lang="en-US" sz="1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 a high-energy content plasma for nuclei </a:t>
            </a:r>
            <a:r>
              <a:rPr lang="en-U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relevant in </a:t>
            </a:r>
            <a:r>
              <a:rPr lang="en-US" sz="1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-process branching</a:t>
            </a:r>
          </a:p>
          <a:p>
            <a:pPr lvl="1"/>
            <a:endParaRPr lang="en-US" sz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+mj-lt"/>
              <a:buAutoNum type="arabicPeriod" startAt="2"/>
            </a:pPr>
            <a:r>
              <a:rPr lang="it-IT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Magneto</a:t>
            </a:r>
            <a:r>
              <a:rPr lang="it-IT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-plasma opacity </a:t>
            </a:r>
            <a:r>
              <a:rPr lang="it-IT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spectroscopic</a:t>
            </a:r>
            <a:r>
              <a:rPr lang="it-IT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measurements 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relevant for </a:t>
            </a:r>
            <a:r>
              <a:rPr lang="it-IT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 light-curve and </a:t>
            </a:r>
            <a:r>
              <a:rPr lang="it-IT" sz="1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it-IT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-process </a:t>
            </a:r>
            <a:r>
              <a:rPr lang="it-IT" sz="1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nucleosynthesis</a:t>
            </a:r>
            <a:r>
              <a:rPr lang="it-IT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yields</a:t>
            </a:r>
          </a:p>
          <a:p>
            <a:pPr lvl="1"/>
            <a:endParaRPr lang="it-IT" sz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+mj-lt"/>
              <a:buAutoNum type="arabicPeriod" startAt="3"/>
            </a:pPr>
            <a:r>
              <a:rPr lang="it-IT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</a:t>
            </a:r>
            <a:r>
              <a:rPr lang="it-IT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kinetic</a:t>
            </a:r>
            <a:r>
              <a:rPr lang="it-IT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turbulences</a:t>
            </a:r>
            <a:r>
              <a:rPr lang="it-IT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and impact on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astrophysics</a:t>
            </a:r>
            <a:endParaRPr lang="it-IT" sz="1200" b="1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74A7729-FE50-FFF2-8F63-52694F0C4D77}"/>
              </a:ext>
            </a:extLst>
          </p:cNvPr>
          <p:cNvSpPr txBox="1"/>
          <p:nvPr/>
        </p:nvSpPr>
        <p:spPr>
          <a:xfrm>
            <a:off x="1779462" y="5765268"/>
            <a:ext cx="500708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Pidatella, A., et al. Nuovo Cimento 44 C (2021) 65</a:t>
            </a:r>
          </a:p>
          <a:p>
            <a:pPr>
              <a:defRPr/>
            </a:pPr>
            <a:r>
              <a:rPr lang="it-IT" sz="7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Pidatella, A., </a:t>
            </a:r>
            <a:r>
              <a:rPr lang="it-IT" sz="7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et al. </a:t>
            </a:r>
            <a:r>
              <a:rPr lang="en-US" sz="7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Frontiers in Astronomy and Space Sciences, 10.3389/fspas.2022.931744 (2022)</a:t>
            </a:r>
            <a:endParaRPr lang="it-IT" sz="7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931D5F0-ACEE-AB10-0FA1-CF74ABE99E94}"/>
              </a:ext>
            </a:extLst>
          </p:cNvPr>
          <p:cNvSpPr txBox="1"/>
          <p:nvPr/>
        </p:nvSpPr>
        <p:spPr>
          <a:xfrm>
            <a:off x="1779462" y="5101062"/>
            <a:ext cx="50070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700" dirty="0">
                <a:latin typeface="Arial" panose="020B0604020202020204" pitchFamily="34" charset="0"/>
              </a:rPr>
              <a:t>Pidatella, A. </a:t>
            </a:r>
            <a:r>
              <a:rPr lang="it-IT" sz="700" i="1" dirty="0">
                <a:latin typeface="Arial" panose="020B0604020202020204" pitchFamily="34" charset="0"/>
              </a:rPr>
              <a:t>et al., </a:t>
            </a:r>
            <a:r>
              <a:rPr lang="it-IT" sz="700" b="0" i="0" dirty="0">
                <a:effectLst/>
                <a:latin typeface="Arial" panose="020B0604020202020204" pitchFamily="34" charset="0"/>
              </a:rPr>
              <a:t>Plasma Phys.</a:t>
            </a:r>
            <a:r>
              <a:rPr lang="it-IT" sz="700" dirty="0">
                <a:latin typeface="Arial" panose="020B0604020202020204" pitchFamily="34" charset="0"/>
              </a:rPr>
              <a:t> </a:t>
            </a:r>
            <a:r>
              <a:rPr lang="it-IT" sz="700" b="0" i="0" dirty="0">
                <a:effectLst/>
                <a:latin typeface="Arial" panose="020B0604020202020204" pitchFamily="34" charset="0"/>
              </a:rPr>
              <a:t>Control. Fusion </a:t>
            </a:r>
            <a:r>
              <a:rPr lang="it-IT" sz="700" b="1" i="0" dirty="0">
                <a:effectLst/>
                <a:latin typeface="Arial" panose="020B0604020202020204" pitchFamily="34" charset="0"/>
              </a:rPr>
              <a:t>66</a:t>
            </a:r>
            <a:r>
              <a:rPr lang="it-IT" sz="700" b="0" i="0" dirty="0">
                <a:effectLst/>
                <a:latin typeface="Arial" panose="020B0604020202020204" pitchFamily="34" charset="0"/>
              </a:rPr>
              <a:t> (3), 035016 (2024)</a:t>
            </a:r>
          </a:p>
          <a:p>
            <a:r>
              <a:rPr lang="en-US" sz="70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Mishra, B., </a:t>
            </a:r>
            <a:r>
              <a:rPr lang="en-US" sz="70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sz="70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., Front. </a:t>
            </a:r>
            <a:r>
              <a:rPr lang="it-IT" sz="70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it-IT" sz="70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lang="it-IT" sz="70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700" b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it-IT" sz="70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700" dirty="0">
                <a:latin typeface="Arial" panose="020B0604020202020204" pitchFamily="34" charset="0"/>
                <a:cs typeface="Arial" panose="020B0604020202020204" pitchFamily="34" charset="0"/>
              </a:rPr>
              <a:t>932448</a:t>
            </a:r>
            <a:r>
              <a:rPr lang="it-IT" sz="700" dirty="0"/>
              <a:t>, </a:t>
            </a:r>
            <a:r>
              <a:rPr lang="it-IT" sz="70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(2022)</a:t>
            </a:r>
          </a:p>
          <a:p>
            <a:r>
              <a:rPr lang="it-IT" sz="700" dirty="0">
                <a:latin typeface="Arial" panose="020B0604020202020204" pitchFamily="34" charset="0"/>
                <a:cs typeface="Arial" panose="020B0604020202020204" pitchFamily="34" charset="0"/>
              </a:rPr>
              <a:t>Galatà, A., </a:t>
            </a:r>
            <a:r>
              <a:rPr lang="it-IT" sz="7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it-IT" sz="700" dirty="0">
                <a:latin typeface="Arial" panose="020B0604020202020204" pitchFamily="34" charset="0"/>
                <a:cs typeface="Arial" panose="020B0604020202020204" pitchFamily="34" charset="0"/>
              </a:rPr>
              <a:t>., Front. in </a:t>
            </a:r>
            <a:r>
              <a:rPr lang="it-IT" sz="700" dirty="0" err="1"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lang="it-IT" sz="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700" b="1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it-IT" sz="700" dirty="0">
                <a:latin typeface="Arial" panose="020B0604020202020204" pitchFamily="34" charset="0"/>
                <a:cs typeface="Arial" panose="020B0604020202020204" pitchFamily="34" charset="0"/>
              </a:rPr>
              <a:t>, 947194, (2022)</a:t>
            </a:r>
          </a:p>
          <a:p>
            <a:pPr algn="l"/>
            <a:endParaRPr lang="it-IT" sz="700" b="0" i="0" dirty="0">
              <a:effectLst/>
              <a:latin typeface="Arial" panose="020B0604020202020204" pitchFamily="34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CCBB7CD1-71DA-384B-4B75-FF72E85250C9}"/>
              </a:ext>
            </a:extLst>
          </p:cNvPr>
          <p:cNvSpPr txBox="1"/>
          <p:nvPr/>
        </p:nvSpPr>
        <p:spPr>
          <a:xfrm>
            <a:off x="5756858" y="6098154"/>
            <a:ext cx="5007089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7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Mascali D., </a:t>
            </a:r>
            <a:r>
              <a:rPr lang="it-IT" sz="700" b="0" i="1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it-IT" sz="7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(2022) </a:t>
            </a:r>
            <a:r>
              <a:rPr lang="it-IT" sz="700" b="0" i="1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Plasma Phys. Control. Fusion</a:t>
            </a:r>
            <a:r>
              <a:rPr lang="it-IT" sz="7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it-IT" sz="7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  <a:r>
              <a:rPr lang="it-IT" sz="7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035020</a:t>
            </a:r>
            <a:endParaRPr lang="it-IT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BDA5EC1-29F4-7FCD-DA44-F9C67EB98EF3}"/>
              </a:ext>
            </a:extLst>
          </p:cNvPr>
          <p:cNvSpPr txBox="1"/>
          <p:nvPr/>
        </p:nvSpPr>
        <p:spPr>
          <a:xfrm>
            <a:off x="4477373" y="3897311"/>
            <a:ext cx="347972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900" b="0" i="0" dirty="0">
                <a:effectLst/>
                <a:latin typeface="Arial" panose="020B0604020202020204" pitchFamily="34" charset="0"/>
              </a:rPr>
              <a:t>Mascali D., </a:t>
            </a:r>
            <a:r>
              <a:rPr lang="it-IT" sz="900" b="0" i="1" dirty="0">
                <a:effectLst/>
                <a:latin typeface="Arial" panose="020B0604020202020204" pitchFamily="34" charset="0"/>
              </a:rPr>
              <a:t>et al</a:t>
            </a:r>
            <a:r>
              <a:rPr lang="it-IT" sz="900" b="0" i="0" dirty="0">
                <a:effectLst/>
                <a:latin typeface="Arial" panose="020B0604020202020204" pitchFamily="34" charset="0"/>
              </a:rPr>
              <a:t>, </a:t>
            </a:r>
            <a:r>
              <a:rPr lang="nl-NL" sz="900" b="0" i="0" dirty="0">
                <a:effectLst/>
                <a:latin typeface="Arial" panose="020B0604020202020204" pitchFamily="34" charset="0"/>
              </a:rPr>
              <a:t>Universe 8 (2), 80 (2022</a:t>
            </a:r>
            <a:r>
              <a:rPr lang="it-IT" sz="900" b="0" i="0" dirty="0">
                <a:effectLst/>
                <a:latin typeface="Arial" panose="020B0604020202020204" pitchFamily="34" charset="0"/>
              </a:rPr>
              <a:t>) 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581F30A5-1693-56DD-E8E5-125B987FA4C2}"/>
              </a:ext>
            </a:extLst>
          </p:cNvPr>
          <p:cNvSpPr txBox="1"/>
          <p:nvPr/>
        </p:nvSpPr>
        <p:spPr>
          <a:xfrm>
            <a:off x="4477373" y="3728233"/>
            <a:ext cx="326519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dirty="0">
                <a:latin typeface="Arial" panose="020B0604020202020204" pitchFamily="34" charset="0"/>
                <a:cs typeface="Arial" panose="020B0604020202020204" pitchFamily="34" charset="0"/>
              </a:rPr>
              <a:t>Mascali D., </a:t>
            </a:r>
            <a:r>
              <a:rPr lang="it-IT" sz="9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it-IT" sz="900" dirty="0">
                <a:latin typeface="Arial" panose="020B0604020202020204" pitchFamily="34" charset="0"/>
                <a:cs typeface="Arial" panose="020B0604020202020204" pitchFamily="34" charset="0"/>
              </a:rPr>
              <a:t>, Eur. </a:t>
            </a:r>
            <a:r>
              <a:rPr lang="it-IT" sz="900" dirty="0" err="1">
                <a:latin typeface="Arial" panose="020B0604020202020204" pitchFamily="34" charset="0"/>
                <a:cs typeface="Arial" panose="020B0604020202020204" pitchFamily="34" charset="0"/>
              </a:rPr>
              <a:t>Phys</a:t>
            </a:r>
            <a:r>
              <a:rPr lang="it-IT" sz="900" dirty="0">
                <a:latin typeface="Arial" panose="020B0604020202020204" pitchFamily="34" charset="0"/>
                <a:cs typeface="Arial" panose="020B0604020202020204" pitchFamily="34" charset="0"/>
              </a:rPr>
              <a:t>. J. A (2017) 53: 145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404C92FD-2878-B871-773A-4B614DEC3A43}"/>
                  </a:ext>
                </a:extLst>
              </p:cNvPr>
              <p:cNvSpPr txBox="1"/>
              <p:nvPr/>
            </p:nvSpPr>
            <p:spPr>
              <a:xfrm>
                <a:off x="5593029" y="1106507"/>
                <a:ext cx="3496618" cy="74828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Electron dens: </a:t>
                </a:r>
                <a14:m>
                  <m:oMath xmlns:m="http://schemas.openxmlformats.org/officeDocument/2006/math">
                    <m:r>
                      <a:rPr lang="it-IT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it-I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it-I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sup>
                    </m:sSup>
                    <m:r>
                      <a:rPr lang="it-IT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it-I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it-I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sup>
                    </m:sSup>
                  </m:oMath>
                </a14:m>
                <a:r>
                  <a:rPr lang="en-US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1400" b="1" dirty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cm</m:t>
                        </m:r>
                      </m:e>
                      <m:sup>
                        <m:r>
                          <a:rPr lang="it-IT" sz="1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1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it-IT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Electron Energy: </a:t>
                </a:r>
                <a14:m>
                  <m:oMath xmlns:m="http://schemas.openxmlformats.org/officeDocument/2006/math">
                    <m:r>
                      <a:rPr lang="it-IT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US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eV – 100 keV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Ion dens: </a:t>
                </a:r>
                <a14:m>
                  <m:oMath xmlns:m="http://schemas.openxmlformats.org/officeDocument/2006/math">
                    <m:r>
                      <a:rPr lang="it-IT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it-I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it-I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sup>
                    </m:sSup>
                  </m:oMath>
                </a14:m>
                <a:r>
                  <a:rPr lang="en-US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1400" b="1" dirty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cm</m:t>
                        </m:r>
                      </m:e>
                      <m:sup>
                        <m:r>
                          <a:rPr lang="it-IT" sz="1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1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404C92FD-2878-B871-773A-4B614DEC3A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3029" y="1106507"/>
                <a:ext cx="3496618" cy="748282"/>
              </a:xfrm>
              <a:prstGeom prst="rect">
                <a:avLst/>
              </a:prstGeom>
              <a:blipFill>
                <a:blip r:embed="rId9"/>
                <a:stretch>
                  <a:fillRect b="-5469"/>
                </a:stretch>
              </a:blipFill>
              <a:ln w="38100">
                <a:solidFill>
                  <a:srgbClr val="FF0000"/>
                </a:solidFill>
                <a:prstDash val="dash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0C113B6C-DD38-E288-3CD6-67E7D28E6346}"/>
              </a:ext>
            </a:extLst>
          </p:cNvPr>
          <p:cNvSpPr txBox="1"/>
          <p:nvPr/>
        </p:nvSpPr>
        <p:spPr>
          <a:xfrm>
            <a:off x="9823242" y="2512120"/>
            <a:ext cx="18814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highlight>
                  <a:srgbClr val="A1581C"/>
                </a:highlight>
                <a:latin typeface="Aptos" panose="020B0004020202020204" pitchFamily="34" charset="0"/>
                <a:cs typeface="Arial" panose="020B0604020202020204" pitchFamily="34" charset="0"/>
              </a:rPr>
              <a:t>See the talk by </a:t>
            </a:r>
            <a:r>
              <a:rPr lang="en-US" sz="1400" b="1" i="1" dirty="0">
                <a:solidFill>
                  <a:schemeClr val="bg1"/>
                </a:solidFill>
                <a:highlight>
                  <a:srgbClr val="A1581C"/>
                </a:highlight>
                <a:latin typeface="Aptos" panose="020B0004020202020204" pitchFamily="34" charset="0"/>
                <a:cs typeface="Arial" panose="020B0604020202020204" pitchFamily="34" charset="0"/>
              </a:rPr>
              <a:t>E. Naselli</a:t>
            </a:r>
            <a:endParaRPr lang="it-IT" sz="1400" dirty="0">
              <a:solidFill>
                <a:schemeClr val="bg1"/>
              </a:solidFill>
              <a:highlight>
                <a:srgbClr val="A1581C"/>
              </a:highlight>
              <a:latin typeface="Aptos" panose="020B0004020202020204" pitchFamily="34" charset="0"/>
            </a:endParaRPr>
          </a:p>
        </p:txBody>
      </p:sp>
      <p:pic>
        <p:nvPicPr>
          <p:cNvPr id="26" name="Elemento grafico 25" descr="Podcast con riempimento a tinta unita">
            <a:extLst>
              <a:ext uri="{FF2B5EF4-FFF2-40B4-BE49-F238E27FC236}">
                <a16:creationId xmlns:a16="http://schemas.microsoft.com/office/drawing/2014/main" id="{54BCD7EF-98E1-18C1-2163-2D9D431DC9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471098" y="2133232"/>
            <a:ext cx="685800" cy="685800"/>
          </a:xfrm>
          <a:prstGeom prst="rect">
            <a:avLst/>
          </a:prstGeom>
        </p:spPr>
      </p:pic>
      <p:pic>
        <p:nvPicPr>
          <p:cNvPr id="27" name="Immagine 26" descr="Immagine che contiene schermata, design&#10;&#10;Descrizione generata automaticamente">
            <a:extLst>
              <a:ext uri="{FF2B5EF4-FFF2-40B4-BE49-F238E27FC236}">
                <a16:creationId xmlns:a16="http://schemas.microsoft.com/office/drawing/2014/main" id="{371AED4E-0DB8-6FF2-0A23-8BB7BE3DAA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8"/>
          <a:stretch/>
        </p:blipFill>
        <p:spPr>
          <a:xfrm>
            <a:off x="4352969" y="1761504"/>
            <a:ext cx="1195375" cy="890645"/>
          </a:xfrm>
          <a:prstGeom prst="rect">
            <a:avLst/>
          </a:prstGeom>
        </p:spPr>
      </p:pic>
      <p:pic>
        <p:nvPicPr>
          <p:cNvPr id="29" name="Picture 2" descr="High power ECR plasma source (EPS-120) - Novelion Systems Co., Ltd.">
            <a:extLst>
              <a:ext uri="{FF2B5EF4-FFF2-40B4-BE49-F238E27FC236}">
                <a16:creationId xmlns:a16="http://schemas.microsoft.com/office/drawing/2014/main" id="{74A0624E-6252-39B0-3E89-DD046D793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454" y="1723423"/>
            <a:ext cx="1978969" cy="148231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itolo 1">
            <a:extLst>
              <a:ext uri="{FF2B5EF4-FFF2-40B4-BE49-F238E27FC236}">
                <a16:creationId xmlns:a16="http://schemas.microsoft.com/office/drawing/2014/main" id="{92386234-4175-7686-5EA2-B3F57659F819}"/>
              </a:ext>
            </a:extLst>
          </p:cNvPr>
          <p:cNvSpPr txBox="1">
            <a:spLocks/>
          </p:cNvSpPr>
          <p:nvPr/>
        </p:nvSpPr>
        <p:spPr>
          <a:xfrm>
            <a:off x="3687190" y="228217"/>
            <a:ext cx="5060085" cy="9540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>
                <a:solidFill>
                  <a:schemeClr val="bg1"/>
                </a:solidFill>
                <a:latin typeface="Univers Condensed" panose="020B0506020202050204" pitchFamily="34" charset="0"/>
              </a:rPr>
              <a:t>THE PANDORA EXPERIMENT</a:t>
            </a: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D505062F-141A-E198-338E-D28974C987DF}"/>
              </a:ext>
            </a:extLst>
          </p:cNvPr>
          <p:cNvSpPr/>
          <p:nvPr/>
        </p:nvSpPr>
        <p:spPr>
          <a:xfrm>
            <a:off x="0" y="6412230"/>
            <a:ext cx="12192000" cy="445770"/>
          </a:xfrm>
          <a:prstGeom prst="rect">
            <a:avLst/>
          </a:prstGeom>
          <a:solidFill>
            <a:srgbClr val="0E161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A. Pidatella – GIANTS XII INCONTRO – July 3-4, 2025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7617D686-7333-469D-BC78-FAF632C13AE4}"/>
              </a:ext>
            </a:extLst>
          </p:cNvPr>
          <p:cNvSpPr txBox="1"/>
          <p:nvPr/>
        </p:nvSpPr>
        <p:spPr>
          <a:xfrm>
            <a:off x="9706465" y="4959660"/>
            <a:ext cx="18814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highlight>
                  <a:srgbClr val="A1581C"/>
                </a:highlight>
                <a:latin typeface="Aptos" panose="020B0004020202020204" pitchFamily="34" charset="0"/>
                <a:cs typeface="Arial" panose="020B0604020202020204" pitchFamily="34" charset="0"/>
              </a:rPr>
              <a:t>See the talk by </a:t>
            </a:r>
            <a:r>
              <a:rPr lang="en-US" sz="1400" b="1" i="1" dirty="0">
                <a:solidFill>
                  <a:schemeClr val="bg1"/>
                </a:solidFill>
                <a:highlight>
                  <a:srgbClr val="A1581C"/>
                </a:highlight>
                <a:latin typeface="Aptos" panose="020B0004020202020204" pitchFamily="34" charset="0"/>
                <a:cs typeface="Arial" panose="020B0604020202020204" pitchFamily="34" charset="0"/>
              </a:rPr>
              <a:t>B. Mishra</a:t>
            </a:r>
            <a:endParaRPr lang="it-IT" sz="1400" dirty="0">
              <a:solidFill>
                <a:schemeClr val="bg1"/>
              </a:solidFill>
              <a:highlight>
                <a:srgbClr val="A1581C"/>
              </a:highlight>
              <a:latin typeface="Aptos" panose="020B0004020202020204" pitchFamily="34" charset="0"/>
            </a:endParaRPr>
          </a:p>
        </p:txBody>
      </p:sp>
      <p:pic>
        <p:nvPicPr>
          <p:cNvPr id="33" name="Elemento grafico 32" descr="Podcast con riempimento a tinta unita">
            <a:extLst>
              <a:ext uri="{FF2B5EF4-FFF2-40B4-BE49-F238E27FC236}">
                <a16:creationId xmlns:a16="http://schemas.microsoft.com/office/drawing/2014/main" id="{AF232ED7-678E-FEF2-8FDF-F52275D554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4321" y="4580772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38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 animBg="1"/>
      <p:bldP spid="24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459952-E016-F9BE-0EE5-48EBBA8FF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58A0532B-6275-FA17-32EC-E8305BCF0756}"/>
              </a:ext>
            </a:extLst>
          </p:cNvPr>
          <p:cNvSpPr/>
          <p:nvPr/>
        </p:nvSpPr>
        <p:spPr>
          <a:xfrm>
            <a:off x="0" y="-9323"/>
            <a:ext cx="12192000" cy="954039"/>
          </a:xfrm>
          <a:prstGeom prst="rect">
            <a:avLst/>
          </a:prstGeom>
          <a:solidFill>
            <a:srgbClr val="0E161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723FB5A-6D67-DE31-853D-1D16E4F20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" y="36714"/>
            <a:ext cx="1771650" cy="86196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1F2EF1C-9C4A-B0B1-62DD-7D7CB2194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853" y="170324"/>
            <a:ext cx="1027483" cy="51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75EFE13-3195-50D0-1081-AD8607F067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8" y="124038"/>
            <a:ext cx="989432" cy="687315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104D9575-23B0-7F31-81B0-1A54EA24132E}"/>
              </a:ext>
            </a:extLst>
          </p:cNvPr>
          <p:cNvSpPr txBox="1">
            <a:spLocks/>
          </p:cNvSpPr>
          <p:nvPr/>
        </p:nvSpPr>
        <p:spPr>
          <a:xfrm>
            <a:off x="137160" y="490554"/>
            <a:ext cx="11887200" cy="95403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00" dirty="0">
                <a:solidFill>
                  <a:schemeClr val="bg1"/>
                </a:solidFill>
                <a:latin typeface="Univers Condensed" panose="020B0506020202050204" pitchFamily="34" charset="0"/>
              </a:rPr>
              <a:t>HOW &amp; WHERE ?</a:t>
            </a:r>
          </a:p>
          <a:p>
            <a:r>
              <a:rPr lang="en-US" sz="3500" dirty="0">
                <a:solidFill>
                  <a:srgbClr val="61707A"/>
                </a:solidFill>
              </a:rPr>
              <a:t>First attempt of reproducing plasma conditions in laboratory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D7E81338-DEC1-D7CA-B3D8-B14E1556DEBF}"/>
              </a:ext>
            </a:extLst>
          </p:cNvPr>
          <p:cNvSpPr/>
          <p:nvPr/>
        </p:nvSpPr>
        <p:spPr>
          <a:xfrm>
            <a:off x="0" y="6412230"/>
            <a:ext cx="12192000" cy="445770"/>
          </a:xfrm>
          <a:prstGeom prst="rect">
            <a:avLst/>
          </a:prstGeom>
          <a:solidFill>
            <a:srgbClr val="0E161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A. Pidatella – GIANTS XII INCONTRO – July 3-4, 2025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DDDA9459-8E58-7927-02C0-F68BF682AA69}"/>
              </a:ext>
            </a:extLst>
          </p:cNvPr>
          <p:cNvSpPr txBox="1"/>
          <p:nvPr/>
        </p:nvSpPr>
        <p:spPr>
          <a:xfrm>
            <a:off x="284557" y="5469122"/>
            <a:ext cx="2405477" cy="369332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square">
            <a:spAutoFit/>
          </a:bodyPr>
          <a:lstStyle/>
          <a:p>
            <a:r>
              <a:rPr lang="it-IT" sz="9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Pidatella</a:t>
            </a:r>
            <a:r>
              <a:rPr lang="it-IT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A., et al. Nuovo Cimento 44 C (2021) 65</a:t>
            </a:r>
            <a:endParaRPr lang="it-IT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Immagine 49">
            <a:extLst>
              <a:ext uri="{FF2B5EF4-FFF2-40B4-BE49-F238E27FC236}">
                <a16:creationId xmlns:a16="http://schemas.microsoft.com/office/drawing/2014/main" id="{EBA6867B-2155-B970-055E-4A328A9C15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196" y="1952075"/>
            <a:ext cx="6073476" cy="1726398"/>
          </a:xfrm>
          <a:prstGeom prst="rect">
            <a:avLst/>
          </a:prstGeom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0ABACF7C-1A42-F60B-4763-0FB992E346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840" y="3793333"/>
            <a:ext cx="2374564" cy="15879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6" name="CasellaDiTesto 55">
                <a:extLst>
                  <a:ext uri="{FF2B5EF4-FFF2-40B4-BE49-F238E27FC236}">
                    <a16:creationId xmlns:a16="http://schemas.microsoft.com/office/drawing/2014/main" id="{0397904C-CD0B-369C-AAA4-D2AD25D45B4E}"/>
                  </a:ext>
                </a:extLst>
              </p:cNvPr>
              <p:cNvSpPr txBox="1"/>
              <p:nvPr/>
            </p:nvSpPr>
            <p:spPr>
              <a:xfrm>
                <a:off x="2974591" y="3796085"/>
                <a:ext cx="3368462" cy="26263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MODEL</a:t>
                </a:r>
                <a:r>
                  <a:rPr lang="en-US" sz="1300" dirty="0">
                    <a:highlight>
                      <a:srgbClr val="FFFFFF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1300" dirty="0">
                    <a:latin typeface="Arial" panose="020B0604020202020204" pitchFamily="34" charset="0"/>
                    <a:cs typeface="Arial" panose="020B0604020202020204" pitchFamily="34" charset="0"/>
                  </a:rPr>
                  <a:t>time-evolving ejecta through homologous expansion under adiabatic conditions (vs. mass M, temperature T, velocity v, and electron fraction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3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it-IT" sz="13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𝑌</m:t>
                        </m:r>
                      </m:e>
                      <m:sub>
                        <m:r>
                          <a:rPr lang="it-IT" sz="13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3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</a:p>
              <a:p>
                <a:endParaRPr lang="en-US" sz="13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13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Plasma density </a:t>
                </a:r>
                <a:r>
                  <a:rPr lang="en-US" sz="1300" dirty="0">
                    <a:latin typeface="Arial" panose="020B0604020202020204" pitchFamily="34" charset="0"/>
                    <a:cs typeface="Arial" panose="020B0604020202020204" pitchFamily="34" charset="0"/>
                  </a:rPr>
                  <a:t>in PANDORA: </a:t>
                </a:r>
                <a:r>
                  <a:rPr lang="en-US" sz="13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r>
                  <a:rPr lang="en-US" sz="1300" b="1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10-13</a:t>
                </a:r>
                <a:r>
                  <a:rPr lang="en-US" sz="13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cm</a:t>
                </a:r>
                <a:r>
                  <a:rPr lang="en-US" sz="1300" b="1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-3</a:t>
                </a:r>
              </a:p>
              <a:p>
                <a:endParaRPr lang="en-US" sz="1300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13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Plasma temperature </a:t>
                </a:r>
                <a:r>
                  <a:rPr lang="en-US" sz="1300" dirty="0">
                    <a:latin typeface="Arial" panose="020B0604020202020204" pitchFamily="34" charset="0"/>
                    <a:cs typeface="Arial" panose="020B0604020202020204" pitchFamily="34" charset="0"/>
                  </a:rPr>
                  <a:t>in PANDORA: </a:t>
                </a:r>
                <a:r>
                  <a:rPr lang="en-US" sz="13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few eV</a:t>
                </a:r>
                <a:endParaRPr lang="en-US" sz="13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13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13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Time after merger: from 10</a:t>
                </a:r>
                <a:r>
                  <a:rPr lang="en-US" sz="1300" b="1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-2</a:t>
                </a:r>
                <a:r>
                  <a:rPr lang="en-US" sz="13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up to 1 days </a:t>
                </a:r>
                <a14:m>
                  <m:oMath xmlns:m="http://schemas.openxmlformats.org/officeDocument/2006/math">
                    <m:r>
                      <a:rPr lang="it-IT" sz="1300" b="1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3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300" b="1" dirty="0">
                    <a:solidFill>
                      <a:srgbClr val="197EC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blue-KN stage</a:t>
                </a:r>
              </a:p>
              <a:p>
                <a:endParaRPr lang="it-IT" sz="13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6" name="CasellaDiTesto 55">
                <a:extLst>
                  <a:ext uri="{FF2B5EF4-FFF2-40B4-BE49-F238E27FC236}">
                    <a16:creationId xmlns:a16="http://schemas.microsoft.com/office/drawing/2014/main" id="{0397904C-CD0B-369C-AAA4-D2AD25D45B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4591" y="3796085"/>
                <a:ext cx="3368462" cy="2626360"/>
              </a:xfrm>
              <a:prstGeom prst="rect">
                <a:avLst/>
              </a:prstGeom>
              <a:blipFill>
                <a:blip r:embed="rId7"/>
                <a:stretch>
                  <a:fillRect l="-362" t="-23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9" name="Immagine 128">
            <a:extLst>
              <a:ext uri="{FF2B5EF4-FFF2-40B4-BE49-F238E27FC236}">
                <a16:creationId xmlns:a16="http://schemas.microsoft.com/office/drawing/2014/main" id="{BFA52D23-1A3A-F827-2089-4CCD3B1E94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5414" y="1753119"/>
            <a:ext cx="5730418" cy="4494352"/>
          </a:xfrm>
          <a:prstGeom prst="rect">
            <a:avLst/>
          </a:prstGeom>
        </p:spPr>
      </p:pic>
      <p:sp>
        <p:nvSpPr>
          <p:cNvPr id="130" name="CasellaDiTesto 129">
            <a:extLst>
              <a:ext uri="{FF2B5EF4-FFF2-40B4-BE49-F238E27FC236}">
                <a16:creationId xmlns:a16="http://schemas.microsoft.com/office/drawing/2014/main" id="{DA67AB2C-333A-6E48-D540-5020884D1D05}"/>
              </a:ext>
            </a:extLst>
          </p:cNvPr>
          <p:cNvSpPr txBox="1"/>
          <p:nvPr/>
        </p:nvSpPr>
        <p:spPr>
          <a:xfrm>
            <a:off x="1062852" y="1589354"/>
            <a:ext cx="4046358" cy="369332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THE MODEL (2020)…</a:t>
            </a:r>
          </a:p>
        </p:txBody>
      </p:sp>
      <p:sp>
        <p:nvSpPr>
          <p:cNvPr id="131" name="CasellaDiTesto 130">
            <a:extLst>
              <a:ext uri="{FF2B5EF4-FFF2-40B4-BE49-F238E27FC236}">
                <a16:creationId xmlns:a16="http://schemas.microsoft.com/office/drawing/2014/main" id="{904C2CCE-3BE5-0572-08F1-475F1CFBDC04}"/>
              </a:ext>
            </a:extLst>
          </p:cNvPr>
          <p:cNvSpPr txBox="1"/>
          <p:nvPr/>
        </p:nvSpPr>
        <p:spPr>
          <a:xfrm>
            <a:off x="7082791" y="1548433"/>
            <a:ext cx="4902011" cy="369332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…TO THE EXPERIMENT (2022- </a:t>
            </a:r>
            <a:r>
              <a:rPr lang="it-IT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</a:t>
            </a:r>
            <a:r>
              <a:rPr lang="it-IT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32" name="CasellaDiTesto 131">
            <a:extLst>
              <a:ext uri="{FF2B5EF4-FFF2-40B4-BE49-F238E27FC236}">
                <a16:creationId xmlns:a16="http://schemas.microsoft.com/office/drawing/2014/main" id="{CEBC15BD-AFF6-ACEE-9190-3E38DCD4ABB2}"/>
              </a:ext>
            </a:extLst>
          </p:cNvPr>
          <p:cNvSpPr txBox="1"/>
          <p:nvPr/>
        </p:nvSpPr>
        <p:spPr>
          <a:xfrm>
            <a:off x="292029" y="5838454"/>
            <a:ext cx="2291151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Pidatella</a:t>
            </a:r>
            <a:r>
              <a:rPr lang="it-IT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it-IT" sz="9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A.,</a:t>
            </a:r>
            <a:r>
              <a:rPr lang="it-IT" sz="900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et</a:t>
            </a:r>
            <a:r>
              <a:rPr lang="it-IT" sz="9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al. </a:t>
            </a:r>
            <a:r>
              <a:rPr lang="en-US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Frontiers in Astronomy and Space Sciences</a:t>
            </a:r>
          </a:p>
          <a:p>
            <a:r>
              <a:rPr lang="en-US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10.3389/fspas.2022.931744 (2022)</a:t>
            </a:r>
            <a:endParaRPr lang="it-IT" sz="900" dirty="0"/>
          </a:p>
        </p:txBody>
      </p:sp>
      <p:cxnSp>
        <p:nvCxnSpPr>
          <p:cNvPr id="134" name="Connettore diritto 133">
            <a:extLst>
              <a:ext uri="{FF2B5EF4-FFF2-40B4-BE49-F238E27FC236}">
                <a16:creationId xmlns:a16="http://schemas.microsoft.com/office/drawing/2014/main" id="{B025AA49-8FF6-EFE8-BC8D-E8A3DCF60411}"/>
              </a:ext>
            </a:extLst>
          </p:cNvPr>
          <p:cNvCxnSpPr/>
          <p:nvPr/>
        </p:nvCxnSpPr>
        <p:spPr>
          <a:xfrm>
            <a:off x="6480810" y="1589354"/>
            <a:ext cx="0" cy="446400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670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B0706-F033-D5DC-C253-441F5838FB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26ED3354-C3BD-305C-ED1A-C13EDCC11BD5}"/>
              </a:ext>
            </a:extLst>
          </p:cNvPr>
          <p:cNvSpPr/>
          <p:nvPr/>
        </p:nvSpPr>
        <p:spPr>
          <a:xfrm>
            <a:off x="0" y="-9323"/>
            <a:ext cx="12192000" cy="954039"/>
          </a:xfrm>
          <a:prstGeom prst="rect">
            <a:avLst/>
          </a:prstGeom>
          <a:solidFill>
            <a:srgbClr val="0E161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C9B883F-B471-C3E7-D9C2-4AB787B70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" y="36714"/>
            <a:ext cx="1771650" cy="86196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95C2D601-6C00-003B-A8C9-4B90F79D9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853" y="170324"/>
            <a:ext cx="1027483" cy="51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A6FF200-515F-E1C6-C1E1-99196C6B0E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8" y="124038"/>
            <a:ext cx="989432" cy="687315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FCBA670A-429A-CFEB-0BDB-0568309753E0}"/>
              </a:ext>
            </a:extLst>
          </p:cNvPr>
          <p:cNvSpPr txBox="1">
            <a:spLocks/>
          </p:cNvSpPr>
          <p:nvPr/>
        </p:nvSpPr>
        <p:spPr>
          <a:xfrm>
            <a:off x="137160" y="490554"/>
            <a:ext cx="11887200" cy="95403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00" dirty="0">
                <a:solidFill>
                  <a:schemeClr val="bg1"/>
                </a:solidFill>
                <a:latin typeface="Univers Condensed" panose="020B0506020202050204" pitchFamily="34" charset="0"/>
              </a:rPr>
              <a:t>HOW &amp; WHERE ?</a:t>
            </a:r>
          </a:p>
          <a:p>
            <a:r>
              <a:rPr lang="en-US" sz="3500" dirty="0">
                <a:solidFill>
                  <a:srgbClr val="61707A"/>
                </a:solidFill>
              </a:rPr>
              <a:t>First attempt of reproducing plasma conditions in laboratory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30808C68-1626-068F-7426-21CD9B556111}"/>
              </a:ext>
            </a:extLst>
          </p:cNvPr>
          <p:cNvSpPr/>
          <p:nvPr/>
        </p:nvSpPr>
        <p:spPr>
          <a:xfrm>
            <a:off x="0" y="6412230"/>
            <a:ext cx="12192000" cy="445770"/>
          </a:xfrm>
          <a:prstGeom prst="rect">
            <a:avLst/>
          </a:prstGeom>
          <a:solidFill>
            <a:srgbClr val="0E161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A. Pidatella – GIANTS XII INCONTRO – July 3-4, 2025</a:t>
            </a:r>
          </a:p>
        </p:txBody>
      </p:sp>
      <p:sp>
        <p:nvSpPr>
          <p:cNvPr id="132" name="CasellaDiTesto 131">
            <a:extLst>
              <a:ext uri="{FF2B5EF4-FFF2-40B4-BE49-F238E27FC236}">
                <a16:creationId xmlns:a16="http://schemas.microsoft.com/office/drawing/2014/main" id="{80316886-3987-5078-836A-4E0D617A1AF4}"/>
              </a:ext>
            </a:extLst>
          </p:cNvPr>
          <p:cNvSpPr txBox="1"/>
          <p:nvPr/>
        </p:nvSpPr>
        <p:spPr>
          <a:xfrm>
            <a:off x="292029" y="5838454"/>
            <a:ext cx="2291151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Pidatella</a:t>
            </a:r>
            <a:r>
              <a:rPr lang="it-IT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it-IT" sz="9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A.,</a:t>
            </a:r>
            <a:r>
              <a:rPr lang="it-IT" sz="900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et</a:t>
            </a:r>
            <a:r>
              <a:rPr lang="it-IT" sz="9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al. </a:t>
            </a:r>
            <a:r>
              <a:rPr lang="en-US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Frontiers in Astronomy and Space Sciences</a:t>
            </a:r>
          </a:p>
          <a:p>
            <a:r>
              <a:rPr lang="en-US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10.3389/fspas.2022.931744 (2022)</a:t>
            </a:r>
            <a:endParaRPr lang="it-IT" sz="9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176F49E-0A22-8DE4-3BC7-950B43C8420B}"/>
              </a:ext>
            </a:extLst>
          </p:cNvPr>
          <p:cNvSpPr txBox="1"/>
          <p:nvPr/>
        </p:nvSpPr>
        <p:spPr>
          <a:xfrm>
            <a:off x="639418" y="1510538"/>
            <a:ext cx="37888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(2022) – First experimental setup and measurement campaign on the Flexible Plasma Trap (FPT@LNS)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campaign of OES measurements, closely reproducing KN conditions – 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few eV, and 10</a:t>
            </a:r>
            <a:r>
              <a:rPr lang="en-US" sz="16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cm</a:t>
            </a:r>
            <a:r>
              <a:rPr lang="en-US" sz="16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endParaRPr lang="en-US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2A7A91C-2801-E451-FB05-614866E8EA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438" y="3038510"/>
            <a:ext cx="3788844" cy="284163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E31A6B8-A082-C5D5-D531-55811BF2FF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0065" y="1976681"/>
            <a:ext cx="4336023" cy="302840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C32ADEC-B0C9-C8E8-1CB8-40BA2A174A4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288" t="58590" r="1288" b="-3315"/>
          <a:stretch/>
        </p:blipFill>
        <p:spPr>
          <a:xfrm>
            <a:off x="4431294" y="5005082"/>
            <a:ext cx="5040260" cy="1420016"/>
          </a:xfrm>
          <a:prstGeom prst="rect">
            <a:avLst/>
          </a:prstGeom>
        </p:spPr>
      </p:pic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3AF51149-6350-7455-230D-F664F1C978D6}"/>
              </a:ext>
            </a:extLst>
          </p:cNvPr>
          <p:cNvSpPr/>
          <p:nvPr/>
        </p:nvSpPr>
        <p:spPr>
          <a:xfrm>
            <a:off x="4467978" y="5397756"/>
            <a:ext cx="5040260" cy="928542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6E34B1D7-97DE-259E-34A4-C4B08594E875}"/>
              </a:ext>
            </a:extLst>
          </p:cNvPr>
          <p:cNvGrpSpPr/>
          <p:nvPr/>
        </p:nvGrpSpPr>
        <p:grpSpPr>
          <a:xfrm>
            <a:off x="9699566" y="4425134"/>
            <a:ext cx="1295213" cy="1987096"/>
            <a:chOff x="11315669" y="1562950"/>
            <a:chExt cx="1295213" cy="1987096"/>
          </a:xfrm>
        </p:grpSpPr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B358D8B2-557D-9918-7A44-008F052C38E5}"/>
                </a:ext>
              </a:extLst>
            </p:cNvPr>
            <p:cNvSpPr/>
            <p:nvPr/>
          </p:nvSpPr>
          <p:spPr>
            <a:xfrm>
              <a:off x="11504017" y="1848811"/>
              <a:ext cx="206953" cy="1403845"/>
            </a:xfrm>
            <a:prstGeom prst="rect">
              <a:avLst/>
            </a:prstGeom>
            <a:solidFill>
              <a:srgbClr val="4D4D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30252C05-5C01-5C0F-7FC3-CDEC0C1321E0}"/>
                </a:ext>
              </a:extLst>
            </p:cNvPr>
            <p:cNvSpPr/>
            <p:nvPr/>
          </p:nvSpPr>
          <p:spPr>
            <a:xfrm>
              <a:off x="11503999" y="2163512"/>
              <a:ext cx="206953" cy="826100"/>
            </a:xfrm>
            <a:prstGeom prst="rect">
              <a:avLst/>
            </a:prstGeom>
            <a:solidFill>
              <a:srgbClr val="A6A6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B81BBB20-C7ED-584E-3F54-9A2271D0048F}"/>
                </a:ext>
              </a:extLst>
            </p:cNvPr>
            <p:cNvSpPr/>
            <p:nvPr/>
          </p:nvSpPr>
          <p:spPr>
            <a:xfrm>
              <a:off x="11505580" y="1907627"/>
              <a:ext cx="206953" cy="826100"/>
            </a:xfrm>
            <a:prstGeom prst="rect">
              <a:avLst/>
            </a:prstGeom>
            <a:solidFill>
              <a:srgbClr val="EBEB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7409F4FB-8226-F473-D569-8E60EB5F917D}"/>
                </a:ext>
              </a:extLst>
            </p:cNvPr>
            <p:cNvSpPr/>
            <p:nvPr/>
          </p:nvSpPr>
          <p:spPr>
            <a:xfrm>
              <a:off x="11505597" y="1872960"/>
              <a:ext cx="206953" cy="646252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3BAE3E26-9094-2D73-5798-28EBE98E2875}"/>
                </a:ext>
              </a:extLst>
            </p:cNvPr>
            <p:cNvSpPr/>
            <p:nvPr/>
          </p:nvSpPr>
          <p:spPr>
            <a:xfrm>
              <a:off x="11505597" y="1842191"/>
              <a:ext cx="205355" cy="443706"/>
            </a:xfrm>
            <a:prstGeom prst="rect">
              <a:avLst/>
            </a:prstGeom>
            <a:solidFill>
              <a:srgbClr val="FFA6A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50F3FEE1-8EF5-8BB7-D221-F720AD34E171}"/>
                </a:ext>
              </a:extLst>
            </p:cNvPr>
            <p:cNvSpPr/>
            <p:nvPr/>
          </p:nvSpPr>
          <p:spPr>
            <a:xfrm>
              <a:off x="11505581" y="1796663"/>
              <a:ext cx="205372" cy="233455"/>
            </a:xfrm>
            <a:prstGeom prst="rect">
              <a:avLst/>
            </a:prstGeom>
            <a:solidFill>
              <a:srgbClr val="FF808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F41F90BC-7534-AF80-606F-887AF7C9D59A}"/>
                </a:ext>
              </a:extLst>
            </p:cNvPr>
            <p:cNvSpPr txBox="1"/>
            <p:nvPr/>
          </p:nvSpPr>
          <p:spPr>
            <a:xfrm>
              <a:off x="11315669" y="1562950"/>
              <a:ext cx="1295213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9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High - T</a:t>
              </a:r>
              <a:endParaRPr lang="it-IT" sz="900" b="1" dirty="0"/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3E022FA4-AFC0-3A3F-810E-AA33F4CB2386}"/>
                </a:ext>
              </a:extLst>
            </p:cNvPr>
            <p:cNvSpPr txBox="1"/>
            <p:nvPr/>
          </p:nvSpPr>
          <p:spPr>
            <a:xfrm>
              <a:off x="11315669" y="3319214"/>
              <a:ext cx="1295213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9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Low - T</a:t>
              </a:r>
              <a:endParaRPr lang="it-IT" sz="9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690614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647F3-1332-4C0C-4695-AF9666DCB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1768CA83-F779-92E3-43C0-FBE60C0F7A2B}"/>
              </a:ext>
            </a:extLst>
          </p:cNvPr>
          <p:cNvSpPr/>
          <p:nvPr/>
        </p:nvSpPr>
        <p:spPr>
          <a:xfrm>
            <a:off x="0" y="-9323"/>
            <a:ext cx="12192000" cy="954039"/>
          </a:xfrm>
          <a:prstGeom prst="rect">
            <a:avLst/>
          </a:prstGeom>
          <a:solidFill>
            <a:srgbClr val="0E161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D8B9448-9A6A-D20A-824F-37BE47529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" y="36714"/>
            <a:ext cx="1771650" cy="86196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9A202368-2964-C4A9-8FA4-45F0308A2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853" y="170324"/>
            <a:ext cx="1027483" cy="51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17D2BF3-D253-21B1-984B-FF1A5620B4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8" y="124038"/>
            <a:ext cx="989432" cy="687315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22D5EC55-983F-5DA8-E0ED-7291EE882271}"/>
              </a:ext>
            </a:extLst>
          </p:cNvPr>
          <p:cNvSpPr txBox="1">
            <a:spLocks/>
          </p:cNvSpPr>
          <p:nvPr/>
        </p:nvSpPr>
        <p:spPr>
          <a:xfrm>
            <a:off x="137160" y="490554"/>
            <a:ext cx="11887200" cy="95403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00" dirty="0">
                <a:solidFill>
                  <a:schemeClr val="bg1"/>
                </a:solidFill>
                <a:latin typeface="Univers Condensed" panose="020B0506020202050204" pitchFamily="34" charset="0"/>
              </a:rPr>
              <a:t>HOW &amp; WHERE ?</a:t>
            </a:r>
          </a:p>
          <a:p>
            <a:r>
              <a:rPr lang="en-US" sz="3600" dirty="0">
                <a:solidFill>
                  <a:srgbClr val="61707A"/>
                </a:solidFill>
                <a:latin typeface="Univers Condensed" panose="020B0506020202050204" pitchFamily="34" charset="0"/>
              </a:rPr>
              <a:t>The opacity experimental design: methods and setup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D43B5C2E-F861-1864-04CF-3E94C4773ABA}"/>
              </a:ext>
            </a:extLst>
          </p:cNvPr>
          <p:cNvSpPr/>
          <p:nvPr/>
        </p:nvSpPr>
        <p:spPr>
          <a:xfrm>
            <a:off x="0" y="6412230"/>
            <a:ext cx="12192000" cy="445770"/>
          </a:xfrm>
          <a:prstGeom prst="rect">
            <a:avLst/>
          </a:prstGeom>
          <a:solidFill>
            <a:srgbClr val="0E161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A. Pidatella – GIANTS XII INCONTRO – July 3-4, 2025</a:t>
            </a:r>
          </a:p>
        </p:txBody>
      </p:sp>
      <p:pic>
        <p:nvPicPr>
          <p:cNvPr id="171" name="Immagine 170">
            <a:extLst>
              <a:ext uri="{FF2B5EF4-FFF2-40B4-BE49-F238E27FC236}">
                <a16:creationId xmlns:a16="http://schemas.microsoft.com/office/drawing/2014/main" id="{8DFB3A6D-E07F-C048-C92B-F3CB72515D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9225" y="1352518"/>
            <a:ext cx="9187108" cy="4967637"/>
          </a:xfrm>
          <a:prstGeom prst="rect">
            <a:avLst/>
          </a:prstGeom>
        </p:spPr>
      </p:pic>
      <p:sp>
        <p:nvSpPr>
          <p:cNvPr id="172" name="CasellaDiTesto 171">
            <a:extLst>
              <a:ext uri="{FF2B5EF4-FFF2-40B4-BE49-F238E27FC236}">
                <a16:creationId xmlns:a16="http://schemas.microsoft.com/office/drawing/2014/main" id="{F0ED5A17-0AB4-AEDE-CF55-B796BC8D2D97}"/>
              </a:ext>
            </a:extLst>
          </p:cNvPr>
          <p:cNvSpPr txBox="1"/>
          <p:nvPr/>
        </p:nvSpPr>
        <p:spPr>
          <a:xfrm>
            <a:off x="7818120" y="5275469"/>
            <a:ext cx="3944076" cy="276999"/>
          </a:xfrm>
          <a:prstGeom prst="rect">
            <a:avLst/>
          </a:prstGeom>
          <a:solidFill>
            <a:srgbClr val="FF0000">
              <a:alpha val="15000"/>
            </a:srgbClr>
          </a:solidFill>
          <a:ln w="38100">
            <a:solidFill>
              <a:srgbClr val="FF0000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Opacity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direct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measurement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TRANSMITTANCE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20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3" name="Immagine 172">
            <a:extLst>
              <a:ext uri="{FF2B5EF4-FFF2-40B4-BE49-F238E27FC236}">
                <a16:creationId xmlns:a16="http://schemas.microsoft.com/office/drawing/2014/main" id="{FD04DB50-FA05-6AE1-31F6-33D5020212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016" y="5685831"/>
            <a:ext cx="5036847" cy="59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79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221A1-925A-C250-4A37-95D4E6A382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7955ADDE-FE4C-41ED-295F-113FCB1E8A31}"/>
              </a:ext>
            </a:extLst>
          </p:cNvPr>
          <p:cNvSpPr/>
          <p:nvPr/>
        </p:nvSpPr>
        <p:spPr>
          <a:xfrm>
            <a:off x="0" y="-9323"/>
            <a:ext cx="12192000" cy="954039"/>
          </a:xfrm>
          <a:prstGeom prst="rect">
            <a:avLst/>
          </a:prstGeom>
          <a:solidFill>
            <a:srgbClr val="0E161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0B698A1-EAD5-5E70-57B3-9C11E7C26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" y="36714"/>
            <a:ext cx="1771650" cy="86196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6312D5D2-676F-133C-F1D1-FCFD523C5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853" y="170324"/>
            <a:ext cx="1027483" cy="51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FE6FDDA-7B92-2DBA-8A1F-9FAE1E89DB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8" y="124038"/>
            <a:ext cx="989432" cy="687315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C39C7BF1-AB6B-5687-8715-973E1860E73D}"/>
              </a:ext>
            </a:extLst>
          </p:cNvPr>
          <p:cNvSpPr txBox="1">
            <a:spLocks/>
          </p:cNvSpPr>
          <p:nvPr/>
        </p:nvSpPr>
        <p:spPr>
          <a:xfrm>
            <a:off x="137160" y="490554"/>
            <a:ext cx="11887200" cy="95403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00" dirty="0">
                <a:solidFill>
                  <a:schemeClr val="bg1"/>
                </a:solidFill>
                <a:latin typeface="Univers Condensed" panose="020B0506020202050204" pitchFamily="34" charset="0"/>
              </a:rPr>
              <a:t>HOW &amp; WHERE ?</a:t>
            </a:r>
          </a:p>
          <a:p>
            <a:r>
              <a:rPr lang="en-US" sz="3000" dirty="0">
                <a:solidFill>
                  <a:srgbClr val="61707A"/>
                </a:solidFill>
              </a:rPr>
              <a:t>The opacity experimental design: methods and setup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B4140E6C-9A8A-CDCD-DC02-27C8443ED14D}"/>
              </a:ext>
            </a:extLst>
          </p:cNvPr>
          <p:cNvSpPr/>
          <p:nvPr/>
        </p:nvSpPr>
        <p:spPr>
          <a:xfrm>
            <a:off x="0" y="6412230"/>
            <a:ext cx="12192000" cy="445770"/>
          </a:xfrm>
          <a:prstGeom prst="rect">
            <a:avLst/>
          </a:prstGeom>
          <a:solidFill>
            <a:srgbClr val="0E161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A. Pidatella – GIANTS XII INCONTRO – July 3-4, 2025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A402BF3-415D-5A27-37FA-C1EEC45564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309" y="2022449"/>
            <a:ext cx="5570527" cy="314417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AAAE4736-C073-486E-324A-894CC41587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4273" y="4696742"/>
            <a:ext cx="2362179" cy="155041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Immagine 10" descr="Immagine che contiene macchina, interno, ingegneria, Impianto elettrico&#10;&#10;Descrizione generata automaticamente">
            <a:extLst>
              <a:ext uri="{FF2B5EF4-FFF2-40B4-BE49-F238E27FC236}">
                <a16:creationId xmlns:a16="http://schemas.microsoft.com/office/drawing/2014/main" id="{A0DE6EF9-BC4B-0E7E-160E-CA6D8087A4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65"/>
          <a:stretch/>
        </p:blipFill>
        <p:spPr>
          <a:xfrm>
            <a:off x="6672998" y="4023991"/>
            <a:ext cx="3263403" cy="1924621"/>
          </a:xfrm>
          <a:prstGeom prst="rect">
            <a:avLst/>
          </a:prstGeom>
        </p:spPr>
      </p:pic>
      <p:pic>
        <p:nvPicPr>
          <p:cNvPr id="12" name="Immagine 11" descr="Immagine che contiene interno, macchina, ingegneria, Laboratorio&#10;&#10;Descrizione generata automaticamente">
            <a:extLst>
              <a:ext uri="{FF2B5EF4-FFF2-40B4-BE49-F238E27FC236}">
                <a16:creationId xmlns:a16="http://schemas.microsoft.com/office/drawing/2014/main" id="{8E34BA1B-4EB3-7486-0AA7-024D68748C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1" r="12565"/>
          <a:stretch/>
        </p:blipFill>
        <p:spPr>
          <a:xfrm>
            <a:off x="8894266" y="1352518"/>
            <a:ext cx="2535936" cy="2338696"/>
          </a:xfrm>
          <a:prstGeom prst="rect">
            <a:avLst/>
          </a:prstGeom>
        </p:spPr>
      </p:pic>
      <p:pic>
        <p:nvPicPr>
          <p:cNvPr id="13" name="Immagine 12" descr="Immagine che contiene interno, macchina, Laboratorio, ruota&#10;&#10;Descrizione generata automaticamente">
            <a:extLst>
              <a:ext uri="{FF2B5EF4-FFF2-40B4-BE49-F238E27FC236}">
                <a16:creationId xmlns:a16="http://schemas.microsoft.com/office/drawing/2014/main" id="{EBEB2738-D661-5891-93EF-09C8193162B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19" r="15557"/>
          <a:stretch/>
        </p:blipFill>
        <p:spPr>
          <a:xfrm>
            <a:off x="10254544" y="3734188"/>
            <a:ext cx="1725432" cy="2228040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3116D3D-EF60-D40D-56EE-BECE27559E22}"/>
              </a:ext>
            </a:extLst>
          </p:cNvPr>
          <p:cNvSpPr txBox="1"/>
          <p:nvPr/>
        </p:nvSpPr>
        <p:spPr>
          <a:xfrm>
            <a:off x="6765216" y="5190445"/>
            <a:ext cx="153948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1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Calibrated</a:t>
            </a:r>
            <a:r>
              <a:rPr lang="it-IT" sz="900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 power </a:t>
            </a:r>
            <a:r>
              <a:rPr lang="it-IT" sz="900" b="1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meter</a:t>
            </a:r>
            <a:r>
              <a:rPr lang="it-IT" sz="900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 for </a:t>
            </a:r>
            <a:r>
              <a:rPr lang="it-IT" sz="900" b="1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calibration</a:t>
            </a:r>
            <a:r>
              <a:rPr lang="it-IT" sz="900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 and </a:t>
            </a:r>
            <a:r>
              <a:rPr lang="it-IT" sz="900" b="1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alignement</a:t>
            </a:r>
            <a:endParaRPr lang="it-IT" sz="900" b="1" dirty="0">
              <a:highlight>
                <a:srgbClr val="FFFF00"/>
              </a:highlight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A87247C-A6F8-4B7B-2052-FAC34FA12C50}"/>
              </a:ext>
            </a:extLst>
          </p:cNvPr>
          <p:cNvSpPr txBox="1"/>
          <p:nvPr/>
        </p:nvSpPr>
        <p:spPr>
          <a:xfrm>
            <a:off x="7405296" y="4081192"/>
            <a:ext cx="153948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Lens 1</a:t>
            </a:r>
            <a:endParaRPr lang="it-IT" sz="900" b="1" dirty="0">
              <a:highlight>
                <a:srgbClr val="FFFF00"/>
              </a:highlight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6BB08E3-B5C4-0747-7FCF-590192C1A77D}"/>
              </a:ext>
            </a:extLst>
          </p:cNvPr>
          <p:cNvSpPr txBox="1"/>
          <p:nvPr/>
        </p:nvSpPr>
        <p:spPr>
          <a:xfrm>
            <a:off x="9065269" y="4081192"/>
            <a:ext cx="153948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Lens 2</a:t>
            </a:r>
            <a:endParaRPr lang="it-IT" sz="900" b="1" dirty="0">
              <a:highlight>
                <a:srgbClr val="FFFF00"/>
              </a:highlight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81F4B58-0322-3CFA-679A-69FF16CA072A}"/>
              </a:ext>
            </a:extLst>
          </p:cNvPr>
          <p:cNvSpPr txBox="1"/>
          <p:nvPr/>
        </p:nvSpPr>
        <p:spPr>
          <a:xfrm>
            <a:off x="9240944" y="5050581"/>
            <a:ext cx="7697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1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Halogen</a:t>
            </a:r>
            <a:r>
              <a:rPr lang="it-IT" sz="900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 </a:t>
            </a:r>
            <a:r>
              <a:rPr lang="it-IT" sz="900" b="1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lamp</a:t>
            </a:r>
            <a:endParaRPr lang="it-IT" sz="900" b="1" dirty="0">
              <a:highlight>
                <a:srgbClr val="FFFF00"/>
              </a:highlight>
            </a:endParaRPr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B3446EFD-F41D-8098-CAB7-564DA85D42DA}"/>
              </a:ext>
            </a:extLst>
          </p:cNvPr>
          <p:cNvCxnSpPr/>
          <p:nvPr/>
        </p:nvCxnSpPr>
        <p:spPr>
          <a:xfrm>
            <a:off x="7911550" y="4475666"/>
            <a:ext cx="1125447" cy="0"/>
          </a:xfrm>
          <a:prstGeom prst="straightConnector1">
            <a:avLst/>
          </a:prstGeom>
          <a:ln w="28575">
            <a:solidFill>
              <a:srgbClr val="FFFF0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07B51F4-6EB0-0EEF-C723-6F2067E25C92}"/>
              </a:ext>
            </a:extLst>
          </p:cNvPr>
          <p:cNvSpPr txBox="1"/>
          <p:nvPr/>
        </p:nvSpPr>
        <p:spPr>
          <a:xfrm>
            <a:off x="10562422" y="4429251"/>
            <a:ext cx="153948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Lens 2</a:t>
            </a:r>
            <a:endParaRPr lang="it-IT" sz="900" b="1" dirty="0">
              <a:highlight>
                <a:srgbClr val="FFFF00"/>
              </a:highlight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5FDD7680-8955-C691-4253-2002DCDACD82}"/>
              </a:ext>
            </a:extLst>
          </p:cNvPr>
          <p:cNvSpPr txBox="1"/>
          <p:nvPr/>
        </p:nvSpPr>
        <p:spPr>
          <a:xfrm>
            <a:off x="11117260" y="4475666"/>
            <a:ext cx="153948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Lens 1</a:t>
            </a:r>
            <a:endParaRPr lang="it-IT" sz="900" b="1" dirty="0">
              <a:highlight>
                <a:srgbClr val="FFFF00"/>
              </a:highlight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D33B76CA-6F44-7944-5E22-46260AB7D8BE}"/>
              </a:ext>
            </a:extLst>
          </p:cNvPr>
          <p:cNvSpPr txBox="1"/>
          <p:nvPr/>
        </p:nvSpPr>
        <p:spPr>
          <a:xfrm>
            <a:off x="11055275" y="5381720"/>
            <a:ext cx="7697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1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Halogen</a:t>
            </a:r>
            <a:r>
              <a:rPr lang="it-IT" sz="900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 </a:t>
            </a:r>
            <a:r>
              <a:rPr lang="it-IT" sz="900" b="1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lamp</a:t>
            </a:r>
            <a:endParaRPr lang="it-IT" sz="900" b="1" dirty="0">
              <a:highlight>
                <a:srgbClr val="FFFF00"/>
              </a:highlight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F48A022-85F7-8A88-8C06-A5BE9D4D7577}"/>
              </a:ext>
            </a:extLst>
          </p:cNvPr>
          <p:cNvSpPr txBox="1"/>
          <p:nvPr/>
        </p:nvSpPr>
        <p:spPr>
          <a:xfrm>
            <a:off x="9104759" y="2671647"/>
            <a:ext cx="15394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Multi-</a:t>
            </a:r>
            <a:r>
              <a:rPr lang="it-IT" sz="900" b="1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diagnostic</a:t>
            </a:r>
            <a:r>
              <a:rPr lang="it-IT" sz="900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 test-</a:t>
            </a:r>
            <a:r>
              <a:rPr lang="it-IT" sz="900" b="1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bench</a:t>
            </a:r>
            <a:r>
              <a:rPr lang="it-IT" sz="900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 on the FPT</a:t>
            </a:r>
            <a:endParaRPr lang="it-IT" sz="900" b="1" dirty="0">
              <a:highlight>
                <a:srgbClr val="FFFF00"/>
              </a:highlight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E34ABB72-E1BB-480B-12AF-0454A8C8B324}"/>
              </a:ext>
            </a:extLst>
          </p:cNvPr>
          <p:cNvSpPr txBox="1"/>
          <p:nvPr/>
        </p:nvSpPr>
        <p:spPr>
          <a:xfrm>
            <a:off x="10501766" y="1467149"/>
            <a:ext cx="51023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FPT</a:t>
            </a:r>
            <a:endParaRPr lang="it-IT" sz="900" b="1" dirty="0">
              <a:highlight>
                <a:srgbClr val="FFFF00"/>
              </a:highlight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476E6A5A-35F3-E2D4-D16B-AA18A62F8497}"/>
              </a:ext>
            </a:extLst>
          </p:cNvPr>
          <p:cNvSpPr txBox="1"/>
          <p:nvPr/>
        </p:nvSpPr>
        <p:spPr>
          <a:xfrm>
            <a:off x="4532447" y="5166623"/>
            <a:ext cx="19421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Plasma trap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D1C2084F-57D1-A7A7-1CD4-2C93A94C0439}"/>
              </a:ext>
            </a:extLst>
          </p:cNvPr>
          <p:cNvSpPr txBox="1"/>
          <p:nvPr/>
        </p:nvSpPr>
        <p:spPr>
          <a:xfrm>
            <a:off x="2987981" y="2215331"/>
            <a:ext cx="19421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Mass spectrometer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F9FF1A16-C811-04A0-F61C-240457CAFFF8}"/>
              </a:ext>
            </a:extLst>
          </p:cNvPr>
          <p:cNvSpPr txBox="1"/>
          <p:nvPr/>
        </p:nvSpPr>
        <p:spPr>
          <a:xfrm>
            <a:off x="1769317" y="2691684"/>
            <a:ext cx="19421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Beam line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8F308A14-9158-55BD-4D36-5454291C75C8}"/>
              </a:ext>
            </a:extLst>
          </p:cNvPr>
          <p:cNvSpPr txBox="1"/>
          <p:nvPr/>
        </p:nvSpPr>
        <p:spPr>
          <a:xfrm>
            <a:off x="4532446" y="6059664"/>
            <a:ext cx="19421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Plasma diagnostic box</a:t>
            </a:r>
          </a:p>
        </p:txBody>
      </p:sp>
      <p:sp>
        <p:nvSpPr>
          <p:cNvPr id="30" name="Triangolo isoscele 29">
            <a:extLst>
              <a:ext uri="{FF2B5EF4-FFF2-40B4-BE49-F238E27FC236}">
                <a16:creationId xmlns:a16="http://schemas.microsoft.com/office/drawing/2014/main" id="{670C9CD6-7C07-A714-D8CA-0C5671A0B73B}"/>
              </a:ext>
            </a:extLst>
          </p:cNvPr>
          <p:cNvSpPr/>
          <p:nvPr/>
        </p:nvSpPr>
        <p:spPr>
          <a:xfrm rot="18318321">
            <a:off x="3072702" y="3023637"/>
            <a:ext cx="659778" cy="2191993"/>
          </a:xfrm>
          <a:prstGeom prst="triangle">
            <a:avLst/>
          </a:prstGeom>
          <a:solidFill>
            <a:schemeClr val="accent1">
              <a:alpha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7DEF9AD1-2196-0763-0089-8238057163EE}"/>
              </a:ext>
            </a:extLst>
          </p:cNvPr>
          <p:cNvSpPr txBox="1"/>
          <p:nvPr/>
        </p:nvSpPr>
        <p:spPr>
          <a:xfrm>
            <a:off x="429274" y="1477168"/>
            <a:ext cx="48404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(Coming soon!) – First experimental test-bench on the FPT @ LNS</a:t>
            </a:r>
            <a:endParaRPr lang="en-US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Immagine 31">
            <a:extLst>
              <a:ext uri="{FF2B5EF4-FFF2-40B4-BE49-F238E27FC236}">
                <a16:creationId xmlns:a16="http://schemas.microsoft.com/office/drawing/2014/main" id="{F0A54758-878D-69FA-F77C-85F16252FC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5372" y="4949765"/>
            <a:ext cx="1597220" cy="1167084"/>
          </a:xfrm>
          <a:prstGeom prst="rect">
            <a:avLst/>
          </a:prstGeom>
        </p:spPr>
      </p:pic>
      <p:sp>
        <p:nvSpPr>
          <p:cNvPr id="33" name="Triangolo isoscele 32">
            <a:extLst>
              <a:ext uri="{FF2B5EF4-FFF2-40B4-BE49-F238E27FC236}">
                <a16:creationId xmlns:a16="http://schemas.microsoft.com/office/drawing/2014/main" id="{2E5221B0-D7DF-4CE1-4292-E17BD092FE0E}"/>
              </a:ext>
            </a:extLst>
          </p:cNvPr>
          <p:cNvSpPr/>
          <p:nvPr/>
        </p:nvSpPr>
        <p:spPr>
          <a:xfrm rot="16764447">
            <a:off x="2765214" y="4298736"/>
            <a:ext cx="659778" cy="2191993"/>
          </a:xfrm>
          <a:prstGeom prst="triangle">
            <a:avLst/>
          </a:prstGeom>
          <a:solidFill>
            <a:schemeClr val="accent1">
              <a:alpha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6DBC859C-2060-2724-F60C-43A221793114}"/>
              </a:ext>
            </a:extLst>
          </p:cNvPr>
          <p:cNvSpPr txBox="1"/>
          <p:nvPr/>
        </p:nvSpPr>
        <p:spPr>
          <a:xfrm>
            <a:off x="2687300" y="5474053"/>
            <a:ext cx="19421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Metallic evaporator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492493D5-9D88-C10F-7E38-ACC3D2C6F0E7}"/>
              </a:ext>
            </a:extLst>
          </p:cNvPr>
          <p:cNvSpPr txBox="1"/>
          <p:nvPr/>
        </p:nvSpPr>
        <p:spPr>
          <a:xfrm>
            <a:off x="988840" y="4953477"/>
            <a:ext cx="19421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Resistive oven for metals</a:t>
            </a:r>
          </a:p>
        </p:txBody>
      </p:sp>
    </p:spTree>
    <p:extLst>
      <p:ext uri="{BB962C8B-B14F-4D97-AF65-F5344CB8AC3E}">
        <p14:creationId xmlns:p14="http://schemas.microsoft.com/office/powerpoint/2010/main" val="185659738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15750</TotalTime>
  <Words>2211</Words>
  <Application>Microsoft Office PowerPoint</Application>
  <PresentationFormat>Widescreen</PresentationFormat>
  <Paragraphs>268</Paragraphs>
  <Slides>20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9" baseType="lpstr">
      <vt:lpstr>Aptos</vt:lpstr>
      <vt:lpstr>Aptos Display</vt:lpstr>
      <vt:lpstr>Aptos SemiBold</vt:lpstr>
      <vt:lpstr>Arial</vt:lpstr>
      <vt:lpstr>Calibri</vt:lpstr>
      <vt:lpstr>Cambria Math</vt:lpstr>
      <vt:lpstr>Goudy Old Style</vt:lpstr>
      <vt:lpstr>Univers Condensed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Angelo Pidatella</dc:creator>
  <cp:lastModifiedBy>Angelo Pidatella</cp:lastModifiedBy>
  <cp:revision>32</cp:revision>
  <dcterms:created xsi:type="dcterms:W3CDTF">2025-06-23T07:43:10Z</dcterms:created>
  <dcterms:modified xsi:type="dcterms:W3CDTF">2025-07-04T07:26:01Z</dcterms:modified>
</cp:coreProperties>
</file>