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58" r:id="rId6"/>
    <p:sldId id="262" r:id="rId7"/>
    <p:sldId id="264" r:id="rId8"/>
    <p:sldId id="263" r:id="rId9"/>
    <p:sldId id="265" r:id="rId10"/>
    <p:sldId id="266" r:id="rId11"/>
    <p:sldId id="273" r:id="rId12"/>
    <p:sldId id="267" r:id="rId13"/>
    <p:sldId id="274" r:id="rId14"/>
    <p:sldId id="270" r:id="rId15"/>
    <p:sldId id="268" r:id="rId16"/>
    <p:sldId id="269" r:id="rId17"/>
    <p:sldId id="271" r:id="rId18"/>
    <p:sldId id="272" r:id="rId19"/>
    <p:sldId id="306" r:id="rId20"/>
    <p:sldId id="275" r:id="rId21"/>
    <p:sldId id="308" r:id="rId22"/>
    <p:sldId id="309" r:id="rId23"/>
    <p:sldId id="310" r:id="rId24"/>
    <p:sldId id="311" r:id="rId25"/>
    <p:sldId id="312" r:id="rId26"/>
    <p:sldId id="307" r:id="rId27"/>
    <p:sldId id="284" r:id="rId28"/>
    <p:sldId id="285" r:id="rId29"/>
    <p:sldId id="286" r:id="rId30"/>
    <p:sldId id="287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4357B7-C667-C5D8-17DD-5987F7C0BE77}" name="Bharat Mishra" initials="BM" userId="S::bharatmishra@infn.it::1d42ccca-ff0d-44af-bf70-5d925b46ed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0B1F1-A9ED-4F2F-B78B-C9F2E3FC82D9}" v="1394" dt="2025-07-03T13:24:17.803"/>
    <p1510:client id="{DF41C3D3-5D4C-3E09-E6BE-DCDECD32C3E2}" v="1456" dt="2025-07-03T04:57:49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21T19:01:26.3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27072 10878 16383 0 0,'10'20'0'0'0,"14"32"0"0"0,27 54 0 0 0,27 17 0 0 0,14 9 0 0 0,-3-7 0 0 0,3-6 0 0 0,-8-12 0 0 0,-14-25 0 0 0,-14-21 0 0 0,-11-16 0 0 0,-13-10 0 0 0,-7-11 0 0 0,-8-5 0 0 0,-2-6 0 0 0,2-4 0 0 0,3-10 0 0 0,-2-9 0 0 0,-4-8 0 0 0,-4-6 0 0 0,-4-5 0 0 0,1 4 0 0 0,1 0 0 0 0,4 0 0 0 0,-1-1 0 0 0,3 3 0 0 0,-1 2 0 0 0,3 3 0 0 0,-2 1 0 0 0,-2-3 0 0 0,-10-3 0 0 0,-9 3 0 0 0,-14 0 0 0 0,-9-3 0 0 0,-3-1 0 0 0,-2-3 0 0 0,0-1 0 0 0,1 4 0 0 0,1 6 0 0 0,1 6 0 0 0,6 11 0 0 0,3 14 0 0 0,5 12 0 0 0,0 5 0 0 0,3 4 0 0 0,5 5 0 0 0,-7 7 0 0 0,-5 5 0 0 0,-9 5 0 0 0,-4 7 0 0 0,-2 4 0 0 0,1-5 0 0 0,-9 7 0 0 0,4-2 0 0 0,3-9 0 0 0,3-13 0 0 0,7-9 0 0 0,5-2 0 0 0,4 0 0 0 0,2 3 0 0 0,3 1 0 0 0,-1-1 0 0 0,-3 4 0 0 0,2-1 0 0 0,3-2 0 0 0,4-2 0 0 0,9-12 0 0 0,14-16 0 0 0,10-14 0 0 0,6-11 0 0 0,3-12 0 0 0,1-8 0 0 0,-1-6 0 0 0,0-2 0 0 0,-6 3 0 0 0,-3 7 0 0 0,-5 5 0 0 0,0 3 0 0 0,0-4 0 0 0,-2-3 0 0 0,1 1 0 0 0,-2-1 0 0 0,0 2 0 0 0,4 0 0 0 0,-3 2 0 0 0,2-1 0 0 0,2-4 0 0 0,3-1 0 0 0,2 5 0 0 0,-3 3 0 0 0,-1 6 0 0 0,-3 2 0 0 0,-6-1 0 0 0,-5-2 0 0 0,2 3 0 0 0,-1 0 0 0 0,2 4 0 0 0,6 3 0 0 0,4 10 0 0 0,3 6 0 0 0,-1 6 0 0 0,-1 3 0 0 0,-3 4 0 0 0,5 4 0 0 0,-2 9 0 0 0,-4 4 0 0 0,-5 3 0 0 0,-6 4 0 0 0,-3 1 0 0 0,-7 4 0 0 0,-4-2 0 0 0,-11 13 0 0 0,-6 2 0 0 0,-6 2 0 0 0,-1-6 0 0 0,-2 5 0 0 0,1-4 0 0 0,0-5 0 0 0,0-2 0 0 0,1-3 0 0 0,1-5 0 0 0,0-4 0 0 0,0-3 0 0 0,-5 3 0 0 0,-1 1 0 0 0,0 3 0 0 0,1 1 0 0 0,1-2 0 0 0,2-7 0 0 0,1-4 0 0 0,6-3 0 0 0,2 6 0 0 0,0 2 0 0 0,-1 1 0 0 0,3-1 0 0 0,0 0 0 0 0,-1 4 0 0 0,-2 0 0 0 0,3 0 0 0 0,0 3 0 0 0,4 0 0 0 0,4-1 0 0 0,5-3 0 0 0,4-2 0 0 0,2-2 0 0 0,1-2 0 0 0,2 0 0 0 0,0 0 0 0 0,0-1 0 0 0,5-4 0 0 0,1-3 0 0 0,5 1 0 0 0,5 7 0 0 0,5 3 0 0 0,9 1 0 0 0,4-1 0 0 0,1-5 0 0 0,0-2 0 0 0,3-1 0 0 0,1 0 0 0 0,9 1 0 0 0,-5 2 0 0 0,-4-5 0 0 0,-4-5 0 0 0,-3-7 0 0 0,-2-4 0 0 0,-6-10 0 0 0,-8-8 0 0 0,-6-13 0 0 0,-11-12 0 0 0,-4-11 0 0 0,-3-12 0 0 0,-4-16 0 0 0,-6-6 0 0 0,0-4 0 0 0,-2 2 0 0 0,2 5 0 0 0,-1-9 0 0 0,3 4 0 0 0,-2 12 0 0 0,3 13 0 0 0,-2 1 0 0 0,2 5 0 0 0,-2 6 0 0 0,-3 2 0 0 0,2 2 0 0 0,3 3 0 0 0,5 4 0 0 0,3 3 0 0 0,3 1 0 0 0,2 1 0 0 0,6 6 0 0 0,3 11 0 0 0,4 9 0 0 0,31 20 0 0 0,13 12 0 0 0,18 12 0 0 0,11 4 0 0 0,16-1 0 0 0,7 3 0 0 0,-1-1 0 0 0,-7-4 0 0 0,-11-3 0 0 0,-11-4 0 0 0,-13-7 0 0 0,-13-8 0 0 0,-5-2 0 0 0,-5-5 0 0 0,-10 2 0 0 0,-6-3 0 0 0,-6-7 0 0 0,-3-5 0 0 0,2-12 0 0 0,7-14 0 0 0,5-18 0 0 0,7-11 0 0 0,7-27 0 0 0,1-14 0 0 0,-2-11 0 0 0,-4-2 0 0 0,-3 2 0 0 0,-3 9 0 0 0,-8 12 0 0 0,-7 5 0 0 0,-3 2 0 0 0,-3 3 0 0 0,-5 11 0 0 0,2 6 0 0 0,-1-2 0 0 0,3-6 0 0 0,0 4 0 0 0,-2 3 0 0 0,1 1 0 0 0,0-4 0 0 0,-2-2 0 0 0,2 6 0 0 0,-1 3 0 0 0,4 0 0 0 0,-2 1 0 0 0,4 9 0 0 0,-3 3 0 0 0,3-7 0 0 0,-1-4 0 0 0,1 2 0 0 0,3 4 0 0 0,4 7 0 0 0,2 4 0 0 0,3 4 0 0 0,6 3 0 0 0,-2 1 0 0 0,-2 6 0 0 0,-1 7 0 0 0,5 2 0 0 0,2 2 0 0 0,-1 5 0 0 0,0-2 0 0 0,-7 5 0 0 0,-18 10 0 0 0,-26 13 0 0 0,-26 9 0 0 0,-45 30 0 0 0,-29 21 0 0 0,-15 17 0 0 0,-6 3 0 0 0,-4 5 0 0 0,6-5 0 0 0,6-4 0 0 0,10-3 0 0 0,5-11 0 0 0,11-10 0 0 0,13-11 0 0 0,17-6 0 0 0,11-7 0 0 0,6-1 0 0 0,7-8 0 0 0,27-10 0 0 0,28-15 0 0 0,37-15 0 0 0,33-12 0 0 0,28-13 0 0 0,27-12 0 0 0,12 0 0 0 0,21-7 0 0 0,-1-7 0 0 0,-24 1 0 0 0,-25 5 0 0 0,-22 10 0 0 0,-21 7 0 0 0,-18 8 0 0 0,-18 4 0 0 0,-10-1 0 0 0,-24 13 0 0 0,-23 19 0 0 0,-27 17 0 0 0,-26 13 0 0 0,-21 11 0 0 0,-14 10 0 0 0,-13 6 0 0 0,-7 0 0 0 0,-1 4 0 0 0,1 5 0 0 0,3 5 0 0 0,-13 28 0 0 0,3 5 0 0 0,18-11 0 0 0,21-14 0 0 0,26-17 0 0 0,21-17 0 0 0,18-12 0 0 0,21-14 0 0 0,52-32 0 0 0,40-27 0 0 0,32-13 0 0 0,27-10 0 0 0,10-7 0 0 0,0-3 0 0 0,0 4 0 0 0,-10 6 0 0 0,-13 7 0 0 0,-19 5 0 0 0,-16 5 0 0 0,-25 3 0 0 0,-17 7 0 0 0,-13 7 0 0 0,-7 7 0 0 0,-19 25 0 0 0,-21 20 0 0 0,-19 20 0 0 0,-14 10 0 0 0,-16 15 0 0 0,-17 3 0 0 0,-10 4 0 0 0,-7 1 0 0 0,3-9 0 0 0,7-7 0 0 0,-2 9 0 0 0,2-10 0 0 0,12-11 0 0 0,12-5 0 0 0,16-8 0 0 0,12-12 0 0 0,10-6 0 0 0,9-14 0 0 0,27-14 0 0 0,21-12 0 0 0,31-10 0 0 0,18-11 0 0 0,36-20 0 0 0,13-12 0 0 0,-1-10 0 0 0,-8-3 0 0 0,-5-8 0 0 0,-12 0 0 0 0,-14 4 0 0 0,-18 12 0 0 0,-17 6 0 0 0,-8 4 0 0 0,-7 2 0 0 0,-2 6 0 0 0,-1-4 0 0 0,-4 3 0 0 0,-2 4 0 0 0,-2 6 0 0 0,9-5 0 0 0,7 0 0 0 0,1-2 0 0 0,2 2 0 0 0,8 5 0 0 0,-1-2 0 0 0,-6 3 0 0 0,-1-3 0 0 0,1 1 0 0 0,1 4 0 0 0,-8 2 0 0 0,-1 3 0 0 0,11-13 0 0 0,3-4 0 0 0,-5 2 0 0 0,0 0 0 0 0,0 2 0 0 0,2-1 0 0 0,1 3 0 0 0,2 4 0 0 0,0 9 0 0 0,2 5 0 0 0,-6 6 0 0 0,-1 3 0 0 0,-4 4 0 0 0,-6 4 0 0 0,-15 4 0 0 0,-23 3 0 0 0,-22 7 0 0 0,-18 3 0 0 0,-19 5 0 0 0,-10 1 0 0 0,-14 3 0 0 0,-10 4 0 0 0,-4 4 0 0 0,-8-3 0 0 0,-11 1 0 0 0,-28 6 0 0 0,-5 4 0 0 0,1-4 0 0 0,15-1 0 0 0,19-6 0 0 0,18-5 0 0 0,15-7 0 0 0,14-4 0 0 0,19-8 0 0 0,31-14 0 0 0,28-14 0 0 0,41-17 0 0 0,27-11 0 0 0,19 1 0 0 0,8 4 0 0 0,19-4 0 0 0,9 3 0 0 0,-4 6 0 0 0,-10 6 0 0 0,-11 10 0 0 0,-5 7 0 0 0,-6 6 0 0 0,-4 7 0 0 0,0 7 0 0 0,-6 3 0 0 0,-14 2 0 0 0,-10 2 0 0 0,-12 1 0 0 0,-10-1 0 0 0,-29 0 0 0 0,-32 5 0 0 0,-34 1 0 0 0,-50 15 0 0 0,-33 9 0 0 0,-15 4 0 0 0,-8 1 0 0 0,-3-6 0 0 0,0-2 0 0 0,1-1 0 0 0,2-6 0 0 0,2 0 0 0 0,6-5 0 0 0,3 1 0 0 0,10-3 0 0 0,8 1 0 0 0,-6 8 0 0 0,10 1 0 0 0,15-4 0 0 0,21-1 0 0 0,9 2 0 0 0,13-3 0 0 0,16 1 0 0 0,13-3 0 0 0,5-4 0 0 0,9 1 0 0 0,7 3 0 0 0,1-1 0 0 0,3 2 0 0 0,-3 8 0 0 0,1 6 0 0 0,3 6 0 0 0,-3 8 0 0 0,0 2 0 0 0,3-3 0 0 0,2 6 0 0 0,2 6 0 0 0,3 2 0 0 0,0 3 0 0 0,1 10 0 0 0,0 14 0 0 0,1 2 0 0 0,-6-3 0 0 0,-1-6 0 0 0,0-1 0 0 0,0-4 0 0 0,-2-8 0 0 0,-6-1 0 0 0,-1-6 0 0 0,-2-3 0 0 0,2 0 0 0 0,-3-5 0 0 0,-7 10 0 0 0,-5-1 0 0 0,-3-5 0 0 0,-5 4 0 0 0,-1 1 0 0 0,0-8 0 0 0,-3 2 0 0 0,-4 1 0 0 0,0 3 0 0 0,-2 1 0 0 0,2-4 0 0 0,-1-1 0 0 0,2-4 0 0 0,-12 4 0 0 0,-5 4 0 0 0,-4-3 0 0 0,1-6 0 0 0,5-6 0 0 0,3-4 0 0 0,7-10 0 0 0,0-4 0 0 0,5-6 0 0 0,10-1 0 0 0,5 2 0 0 0,4-3 0 0 0,0 1 0 0 0,0-2 0 0 0,-1 2 0 0 0,-1 2 0 0 0,0 3 0 0 0,9-6 0 0 0,18-12 0 0 0,14-17 0 0 0,21-11 0 0 0,34-21 0 0 0,16-14 0 0 0,14-1 0 0 0,11-2 0 0 0,6 1 0 0 0,0 5 0 0 0,0 7 0 0 0,-4 7 0 0 0,9 5 0 0 0,0 5 0 0 0,-5 7 0 0 0,-18 2 0 0 0,-15 6 0 0 0,-16 6 0 0 0,-14 4 0 0 0,-17 9 0 0 0,-8 4 0 0 0,-9 11 0 0 0,-8 7 0 0 0,-10 11 0 0 0,-11 9 0 0 0,-13 7 0 0 0,-8 5 0 0 0,-13 8 0 0 0,-15 4 0 0 0,-27 15 0 0 0,-15-1 0 0 0,-9-5 0 0 0,-2-10 0 0 0,-21-1 0 0 0,-10-7 0 0 0,6-14 0 0 0,1-9 0 0 0,8-10 0 0 0,11-6 0 0 0,10-5 0 0 0,8-5 0 0 0,7-5 0 0 0,8-8 0 0 0,9-4 0 0 0,12 0 0 0 0,6 1 0 0 0,9 1 0 0 0,8 2 0 0 0,4 1 0 0 0,5 1 0 0 0,13 1 0 0 0,9 5 0 0 0,16 12 0 0 0,13 13 0 0 0,13 7 0 0 0,6 2 0 0 0,7 0 0 0 0,0-3 0 0 0,4-1 0 0 0,-2-2 0 0 0,6-2 0 0 0,-1-1 0 0 0,16-5 0 0 0,7-7 0 0 0,6-12 0 0 0,-1-12 0 0 0,-4-4 0 0 0,-10-7 0 0 0,-5 0 0 0 0,-9-1 0 0 0,-8 1 0 0 0,-6-1 0 0 0,-5 2 0 0 0,-3 5 0 0 0,-1 3 0 0 0,0 4 0 0 0,-1 7 0 0 0,0 3 0 0 0,-4 6 0 0 0,-12 0 0 0 0,-12 9 0 0 0,-12 6 0 0 0,-14-2 0 0 0,-8 0 0 0 0,-7 6 0 0 0,-8 3 0 0 0,-10 10 0 0 0,-6 3 0 0 0,-6 4 0 0 0,-2 4 0 0 0,1 1 0 0 0,4-2 0 0 0,-8-1 0 0 0,9 0 0 0 0,7-3 0 0 0,12-5 0 0 0,10-10 0 0 0,7-7 0 0 0,2-7 0 0 0,8-2 0 0 0,11-5 0 0 0,23-25 0 0 0,35-41 0 0 0,24-26 0 0 0,10-16 0 0 0,11-12 0 0 0,6 2 0 0 0,-5 3 0 0 0,3 4 0 0 0,-6 13 0 0 0,-8 11 0 0 0,-7 8 0 0 0,-8 9 0 0 0,-4 10 0 0 0,-3 13 0 0 0,-2 6 0 0 0,-6 3 0 0 0,-7 6 0 0 0,-1 30 0 0 0,-8 25 0 0 0,-21 40 0 0 0,-23 44 0 0 0,-20 20 0 0 0,-16 18 0 0 0,-11 6 0 0 0,-6-9 0 0 0,1-21 0 0 0,7-24 0 0 0,12-20 0 0 0,7-20 0 0 0,4-13 0 0 0,-2-1 0 0 0,-7-4 0 0 0,-2-2 0 0 0,1 1 0 0 0,-3 1 0 0 0,1-2 0 0 0,-9 4 0 0 0,5 4 0 0 0,5-4 0 0 0,4-10 0 0 0,8-9 0 0 0,4-10 0 0 0,6-4 0 0 0,6-1 0 0 0,0-5 0 0 0,2 2 0 0 0,3 1 0 0 0,-3-2 0 0 0,1 1 0 0 0,-4-2 0 0 0,-4 1 0 0 0,-4 2 0 0 0,-10 4 0 0 0,-3 3 0 0 0,-2-4 0 0 0,6 0 0 0 0,2-3 0 0 0,1-6 0 0 0,1-4 0 0 0,-1-5 0 0 0,-1-2 0 0 0,-1-2 0 0 0,5-5 0 0 0,-4-8 0 0 0,3-11 0 0 0,6-12 0 0 0,6-15 0 0 0,5-9 0 0 0,4-5 0 0 0,3 0 0 0 0,11-16 0 0 0,15-4 0 0 0,7-2 0 0 0,9 8 0 0 0,13-7 0 0 0,12 0 0 0 0,5 5 0 0 0,6 6 0 0 0,0 5 0 0 0,-4 5 0 0 0,-8 14 0 0 0,-10 10 0 0 0,-10 6 0 0 0,-8 11 0 0 0,-9 3 0 0 0,-5 5 0 0 0,-1 1 0 0 0,0-3 0 0 0,3 3 0 0 0,-4 8 0 0 0,-1 5 0 0 0,3 9 0 0 0,-4 7 0 0 0,0 7 0 0 0,-3 5 0 0 0,-9 13 0 0 0,-6 16 0 0 0,-13 13 0 0 0,-10 10 0 0 0,-11 7 0 0 0,-5 10 0 0 0,-1-2 0 0 0,1-1 0 0 0,-4-1 0 0 0,1-11 0 0 0,3-9 0 0 0,6-6 0 0 0,5-9 0 0 0,7-10 0 0 0,1-12 0 0 0,4-6 0 0 0,0-4 0 0 0,2-1 0 0 0,-2 2 0 0 0,-3-4 0 0 0,2-1 0 0 0,8-3 0 0 0,10-5 0 0 0,36-30 0 0 0,21-22 0 0 0,17-14 0 0 0,9-13 0 0 0,21-21 0 0 0,3-10 0 0 0,-2 1 0 0 0,-4 7 0 0 0,-14 9 0 0 0,-8 7 0 0 0,-1 12 0 0 0,-10 17 0 0 0,-7 10 0 0 0,-9 11 0 0 0,-8 10 0 0 0,-7 8 0 0 0,-1 9 0 0 0,0 4 0 0 0,-3 2 0 0 0,-2 3 0 0 0,4 6 0 0 0,0 4 0 0 0,5 9 0 0 0,-1 9 0 0 0,14 18 0 0 0,2 14 0 0 0,-3 1 0 0 0,-11-8 0 0 0,-3 0 0 0 0,-8-5 0 0 0,-4-13 0 0 0,-7-10 0 0 0,2-11 0 0 0,4-9 0 0 0,1-9 0 0 0,7-5 0 0 0,12-3 0 0 0,8-1 0 0 0,5-7 0 0 0,8-5 0 0 0,2-7 0 0 0,0-5 0 0 0,-3-3 0 0 0,-2-1 0 0 0,-7-2 0 0 0,-8 5 0 0 0,-3 1 0 0 0,-4 6 0 0 0,-10 1 0 0 0,-4 2 0 0 0,-9 1 0 0 0,-1 1 0 0 0,-15 9 0 0 0,-23 5 0 0 0,-23 8 0 0 0,-31 7 0 0 0,-22 7 0 0 0,-46 4 0 0 0,-30 3 0 0 0,-5-4 0 0 0,1-5 0 0 0,10-7 0 0 0,9-5 0 0 0,19-5 0 0 0,19-7 0 0 0,19-8 0 0 0,21-2 0 0 0,19 1 0 0 0,19-2 0 0 0,12 1 0 0 0,5 4 0 0 0,2 2 0 0 0,4 9 0 0 0,0 9 0 0 0,-2 7 0 0 0,-3 7 0 0 0,-3 4 0 0 0,-2 7 0 0 0,-1 3 0 0 0,-2 0 0 0 0,0-2 0 0 0,-5 9 0 0 0,-3 2 0 0 0,2-3 0 0 0,0-3 0 0 0,3-4 0 0 0,0-8 0 0 0,2-3 0 0 0,1-7 0 0 0,10-7 0 0 0,19-5 0 0 0,15-3 0 0 0,20-3 0 0 0,20-2 0 0 0,20 5 0 0 0,13 1 0 0 0,13 1 0 0 0,3-2 0 0 0,6-1 0 0 0,3-1 0 0 0,4-6 0 0 0,-8-2 0 0 0,-17-1 0 0 0,-19 2 0 0 0,-12 1 0 0 0,-11 2 0 0 0,-8 0 0 0 0,-7 2 0 0 0,-4 0 0 0 0,4 0 0 0 0,0 0 0 0 0,0 0 0 0 0,-1 0 0 0 0,-1 1 0 0 0,0-1 0 0 0,-7-5 0 0 0,3-2 0 0 0,3 1 0 0 0,0 0 0 0 0,0 3 0 0 0,0 0 0 0 0,-1 2 0 0 0,6 1 0 0 0,6 0 0 0 0,6 0 0 0 0,5 0 0 0 0,-1 6 0 0 0,16 1 0 0 0,1 4 0 0 0,-1 1 0 0 0,-6-2 0 0 0,-10-2 0 0 0,-8-3 0 0 0,-1-2 0 0 0,-4-2 0 0 0,-2-6 0 0 0,-3-2 0 0 0,-2 0 0 0 0,3 1 0 0 0,2 2 0 0 0,-7-4 0 0 0,8 0 0 0 0,2 1 0 0 0,-1 2 0 0 0,-6-4 0 0 0,-5 1 0 0 0,-6-5 0 0 0,-3 1 0 0 0,-3-3 0 0 0,-16-4 0 0 0,-17-4 0 0 0,-22-3 0 0 0,-18 3 0 0 0,-41 1 0 0 0,-19 3 0 0 0,-14 5 0 0 0,-1 6 0 0 0,7 3 0 0 0,10 3 0 0 0,14 2 0 0 0,9 0 0 0 0,10 1 0 0 0,9 0 0 0 0,1 0 0 0 0,4 5 0 0 0,-3 1 0 0 0,-14 5 0 0 0,-13 5 0 0 0,-5 5 0 0 0,-1 3 0 0 0,3-1 0 0 0,8-6 0 0 0,0-1 0 0 0,5-3 0 0 0,8 1 0 0 0,2 4 0 0 0,4 2 0 0 0,5 4 0 0 0,-1-3 0 0 0,-15 0 0 0 0,-7 2 0 0 0,-4-4 0 0 0,5-5 0 0 0,-8-5 0 0 0,3 1 0 0 0,8-2 0 0 0,8 3 0 0 0,3-1 0 0 0,9 4 0 0 0,7-2 0 0 0,8-3 0 0 0,8 3 0 0 0,6-2 0 0 0,6 3 0 0 0,-3-2 0 0 0,1 4 0 0 0,0-3 0 0 0,2-2 0 0 0,1-4 0 0 0,6-7 0 0 0,2-10 0 0 0,6-12 0 0 0,5-9 0 0 0,5-3 0 0 0,4-6 0 0 0,3-17 0 0 0,1-3 0 0 0,1-3 0 0 0,5-4 0 0 0,2-2 0 0 0,-1 6 0 0 0,4-2 0 0 0,0 1 0 0 0,3-5 0 0 0,-1 0 0 0 0,-2 1 0 0 0,1 7 0 0 0,0 9 0 0 0,-3 9 0 0 0,2 5 0 0 0,-1 5 0 0 0,-2 3 0 0 0,-2 2 0 0 0,-2 0 0 0 0,3 5 0 0 0,0-4 0 0 0,5-2 0 0 0,4-2 0 0 0,1 0 0 0 0,1 0 0 0 0,9-5 0 0 0,4 4 0 0 0,-3 2 0 0 0,-1-4 0 0 0,0-1 0 0 0,0 0 0 0 0,1 1 0 0 0,1 1 0 0 0,5 2 0 0 0,-3 0 0 0 0,3-4 0 0 0,2-2 0 0 0,4-4 0 0 0,5 0 0 0 0,1 1 0 0 0,-8-2 0 0 0,-5 5 0 0 0,-4 5 0 0 0,-1 2 0 0 0,0 2 0 0 0,0 0 0 0 0,0 5 0 0 0,-4 1 0 0 0,-2-1 0 0 0,-4-1 0 0 0,-5-2 0 0 0,0-1 0 0 0,3-2 0 0 0,-2 0 0 0 0,3 4 0 0 0,-2 2 0 0 0,-9 4 0 0 0,-5 1 0 0 0,-8-2 0 0 0,-13-2 0 0 0,-23 2 0 0 0,-14 4 0 0 0,-14 6 0 0 0,-4 4 0 0 0,1 3 0 0 0,2 2 0 0 0,-1 1 0 0 0,6 1 0 0 0,10 0 0 0 0,9 0 0 0 0,8 0 0 0 0,5-1 0 0 0,5 0 0 0 0,1 0 0 0 0,1 1 0 0 0,0-2 0 0 0,0 1 0 0 0,4-5 0 0 0,7-6 0 0 0,6-8 0 0 0,5-4 0 0 0,3-4 0 0 0,3-3 0 0 0,0 0 0 0 0,7-7 0 0 0,6 0 0 0 0,6-6 0 0 0,5 1 0 0 0,4 1 0 0 0,6-1 0 0 0,4 0 0 0 0,-1 8 0 0 0,25-6 0 0 0,6 0 0 0 0,18-5 0 0 0,-2 1 0 0 0,-9 8 0 0 0,-13 5 0 0 0,-7-3 0 0 0,-7-5 0 0 0,-7-1 0 0 0,-11 1 0 0 0,-4 2 0 0 0,-8 2 0 0 0,-2-3 0 0 0,-2 0 0 0 0,-5-3 0 0 0,-4-1 0 0 0,-2-3 0 0 0,-7-3 0 0 0,-3-5 0 0 0,-10-13 0 0 0,-8-5 0 0 0,-4-1 0 0 0,-2-4 0 0 0,-7-8 0 0 0,4-1 0 0 0,8-1 0 0 0,7 9 0 0 0,8 13 0 0 0,6 12 0 0 0,3 9 0 0 0,2 8 0 0 0,7 4 0 0 0,11-2 0 0 0,14 4 0 0 0,15-3 0 0 0,12 3 0 0 0,-1 8 0 0 0,6 7 0 0 0,-4 10 0 0 0,-1 7 0 0 0,5 12 0 0 0,1 10 0 0 0,-1 4 0 0 0,0 9 0 0 0,-1 2 0 0 0,-2 4 0 0 0,0 11 0 0 0,9 10 0 0 0,-2 5 0 0 0,-2 1 0 0 0,-3-3 0 0 0,-6-6 0 0 0,-4 0 0 0 0,-5 1 0 0 0,-5-6 0 0 0,-6-8 0 0 0,-4-1 0 0 0,3 0 0 0 0,0 4 0 0 0,-5-4 0 0 0,1 17 0 0 0,6 6 0 0 0,1 2 0 0 0,-1 4 0 0 0,9 14 0 0 0,6 6 0 0 0,9-2 0 0 0,10-3 0 0 0,12-2 0 0 0,8-5 0 0 0,3-3 0 0 0,0 0 0 0 0,20 2 0 0 0,1-4 0 0 0,-5-5 0 0 0,-10-10 0 0 0,-8-6 0 0 0,-5-9 0 0 0,-6-1 0 0 0,3-5 0 0 0,1-5 0 0 0,-2-4 0 0 0,-7-7 0 0 0,-5-4 0 0 0,-11-6 0 0 0,-10-1 0 0 0,-8-3 0 0 0,-8-5 0 0 0,-3-3 0 0 0,-3-2 0 0 0,-1-8 0 0 0,0-8 0 0 0,0-7 0 0 0,0 0 0 0 0,1-2 0 0 0,-5-3 0 0 0,-1-2 0 0 0,-5-1 0 0 0,0-2 0 0 0,-3-1 0 0 0,-5 0 0 0 0,-3 0 0 0 0,-8 4 0 0 0,-10-2 0 0 0,-17-8 0 0 0,-19-7 0 0 0,-23 4 0 0 0,-14 3 0 0 0,-28-8 0 0 0,-10-1 0 0 0,0 3 0 0 0,5 7 0 0 0,9 5 0 0 0,6 8 0 0 0,6 2 0 0 0,8 5 0 0 0,5 5 0 0 0,1 4 0 0 0,5-3 0 0 0,-1 2 0 0 0,3 1 0 0 0,5 1 0 0 0,4 3 0 0 0,7 0 0 0 0,5 2 0 0 0,5 0 0 0 0,7 0 0 0 0,0 0 0 0 0,8 6 0 0 0,3 1 0 0 0,3-1 0 0 0,1 0 0 0 0,0 2 0 0 0,-1 1 0 0 0,0-1 0 0 0,-6 3 0 0 0,-2 4 0 0 0,-10 16 0 0 0,-8 7 0 0 0,-4 2 0 0 0,-3 4 0 0 0,4 6 0 0 0,-3 8 0 0 0,-2 1 0 0 0,0 4 0 0 0,10 3 0 0 0,3-1 0 0 0,6-11 0 0 0,5-4 0 0 0,4-11 0 0 0,2-2 0 0 0,2-8 0 0 0,6-2 0 0 0,7-13 0 0 0,1-12 0 0 0,4-12 0 0 0,-2-10 0 0 0,2-11 0 0 0,3-6 0 0 0,8-6 0 0 0,4-1 0 0 0,2 1 0 0 0,5-1 0 0 0,5 1 0 0 0,1-2 0 0 0,3-3 0 0 0,18-10 0 0 0,18-14 0 0 0,15 0 0 0 0,10-3 0 0 0,3-5 0 0 0,6 7 0 0 0,-6 6 0 0 0,-2 9 0 0 0,-5 4 0 0 0,-5 6 0 0 0,-9 7 0 0 0,-1 9 0 0 0,0 6 0 0 0,5 12 0 0 0,1 14 0 0 0,4 7 0 0 0,1 6 0 0 0,3 8 0 0 0,4 4 0 0 0,-2 8 0 0 0,2 4 0 0 0,3-5 0 0 0,-3-2 0 0 0,0-2 0 0 0,-2 0 0 0 0,-15 0 0 0 0,2 1 0 0 0,-4 0 0 0 0,2-5 0 0 0,-3-1 0 0 0,2-5 0 0 0,7-5 0 0 0,1-5 0 0 0,5-4 0 0 0,0-3 0 0 0,2-1 0 0 0,4-1 0 0 0,3 0 0 0 0,3-5 0 0 0,2-11 0 0 0,-4-14 0 0 0,-1-11 0 0 0,-5-9 0 0 0,1-15 0 0 0,6-18 0 0 0,-6-4 0 0 0,-12 3 0 0 0,-16 10 0 0 0,-13 18 0 0 0,-12 14 0 0 0,-11 9 0 0 0,-13 11 0 0 0,-7 3 0 0 0,-12 1 0 0 0,-14 3 0 0 0,-12 5 0 0 0,-13 3 0 0 0,-13 4 0 0 0,-10 8 0 0 0,-11 2 0 0 0,-11 12 0 0 0,-50 11 0 0 0,-8 12 0 0 0,2 9 0 0 0,-13 26 0 0 0,8 11 0 0 0,15 0 0 0 0,19-4 0 0 0,9-7 0 0 0,11 0 0 0 0,3-8 0 0 0,5-6 0 0 0,-2-3 0 0 0,2-2 0 0 0,7 0 0 0 0,0 1 0 0 0,-15 15 0 0 0,-4 10 0 0 0,-4 7 0 0 0,3-2 0 0 0,-10 5 0 0 0,6-5 0 0 0,13-10 0 0 0,9-15 0 0 0,15-13 0 0 0,16-9 0 0 0,15-12 0 0 0,9-11 0 0 0,13-13 0 0 0,15-8 0 0 0,20-4 0 0 0,19 0 0 0 0,25 6 0 0 0,19 4 0 0 0,17 0 0 0 0,10 6 0 0 0,8 0 0 0 0,1 5 0 0 0,2-1 0 0 0,4-2 0 0 0,3 2 0 0 0,-4-2 0 0 0,0-1 0 0 0,-9-4 0 0 0,8-2 0 0 0,-5-2 0 0 0,-4-2 0 0 0,-10 0 0 0 0,-16 0 0 0 0,-10-1 0 0 0,-7 1 0 0 0,-3-6 0 0 0,0-1 0 0 0,-6-5 0 0 0,0-5 0 0 0,1-5 0 0 0,2 2 0 0 0,2-12 0 0 0,2-5 0 0 0,-4-1 0 0 0,-5-5 0 0 0,-7 1 0 0 0,-4 6 0 0 0,-9 5 0 0 0,-4 3 0 0 0,-11 1 0 0 0,-19-1 0 0 0,-17 6 0 0 0,-21 5 0 0 0,-17 7 0 0 0,-20 9 0 0 0,-25 10 0 0 0,-21 9 0 0 0,-9 7 0 0 0,-36 8 0 0 0,-11 4 0 0 0,2 1 0 0 0,16-1 0 0 0,20-7 0 0 0,26-3 0 0 0,27-6 0 0 0,20-8 0 0 0,16-4 0 0 0,13-5 0 0 0,9-13 0 0 0,10-10 0 0 0,4-7 0 0 0,6-4 0 0 0,4-2 0 0 0,10 4 0 0 0,5 3 0 0 0,6 4 0 0 0,7 7 0 0 0,5 0 0 0 0,3 3 0 0 0,14 8 0 0 0,9 4 0 0 0,6 3 0 0 0,10 5 0 0 0,9 6 0 0 0,11 6 0 0 0,13 0 0 0 0,-1 0 0 0 0,-2 3 0 0 0,-6-4 0 0 0,-4 1 0 0 0,-6 1 0 0 0,-6-3 0 0 0,-5 1 0 0 0,-5-4 0 0 0,-7-4 0 0 0,-4 1 0 0 0,0-2 0 0 0,-4-3 0 0 0,0-2 0 0 0,3-3 0 0 0,-4-6 0 0 0,-4-4 0 0 0,6 0 0 0 0,0 2 0 0 0,-4-5 0 0 0,-4 1 0 0 0,-9 6 0 0 0,-15 4 0 0 0,-16 7 0 0 0,-13 6 0 0 0,-24 17 0 0 0,-17 14 0 0 0,-9 3 0 0 0,1 4 0 0 0,0-2 0 0 0,-4 1 0 0 0,3 2 0 0 0,3-3 0 0 0,6-5 0 0 0,2 0 0 0 0,4-3 0 0 0,11-3 0 0 0,6-8 0 0 0,3-5 0 0 0,1-6 0 0 0,0-7 0 0 0,9-6 0 0 0,13-3 0 0 0,12-3 0 0 0,15-2 0 0 0,19 0 0 0 0,7-1 0 0 0,5 1 0 0 0,4 0 0 0 0,13-9 0 0 0,8-4 0 0 0,7-4 0 0 0,4 1 0 0 0,7 3 0 0 0,-4 4 0 0 0,-1-1 0 0 0,-2 1 0 0 0,-11 2 0 0 0,-8 3 0 0 0,-7 2 0 0 0,-4 7 0 0 0,-7 2 0 0 0,8 6 0 0 0,-2 0 0 0 0,-5 4 0 0 0,-12 3 0 0 0,-9 0 0 0 0,1-5 0 0 0,0 2 0 0 0,14 7 0 0 0,4 5 0 0 0,3 3 0 0 0,8 1 0 0 0,13 6 0 0 0,9-4 0 0 0,-5-3 0 0 0,-6-7 0 0 0,-5-1 0 0 0,-10-6 0 0 0,-9-5 0 0 0,-8-5 0 0 0,-7-4 0 0 0,-19-12 0 0 0,-32-15 0 0 0,-35-13 0 0 0,-27-6 0 0 0,-48-10 0 0 0,-32-7 0 0 0,-19 2 0 0 0,-11 6 0 0 0,-3 6 0 0 0,5 7 0 0 0,4-1 0 0 0,8 6 0 0 0,-13 5 0 0 0,1 6 0 0 0,11 3 0 0 0,16 4 0 0 0,19 6 0 0 0,18 3 0 0 0,15 4 0 0 0,15 2 0 0 0,4 1 0 0 0,6 1 0 0 0,11 0 0 0 0,9 0 0 0 0,4 0 0 0 0,7 4 0 0 0,8 2 0 0 0,5 5 0 0 0,4 0 0 0 0,-2 3 0 0 0,0-1 0 0 0,1 3 0 0 0,2-3 0 0 0,0 3 0 0 0,2-3 0 0 0,1 2 0 0 0,-5-2 0 0 0,-2 2 0 0 0,1-2 0 0 0,2-3 0 0 0,-5-4 0 0 0,1-2 0 0 0,0-3 0 0 0,3-2 0 0 0,1 0 0 0 0,8-6 0 0 0,7-6 0 0 0,7-7 0 0 0,11-5 0 0 0,10-3 0 0 0,15 2 0 0 0,12 1 0 0 0,11-1 0 0 0,12 5 0 0 0,7-1 0 0 0,7 4 0 0 0,31 0 0 0 0,19 3 0 0 0,14 3 0 0 0,8 4 0 0 0,26-2 0 0 0,-1 6 0 0 0,-10 3 0 0 0,-16 2 0 0 0,-18 0 0 0 0,-14 0 0 0 0,-17 0 0 0 0,-15-1 0 0 0,-10 0 0 0 0,-12-1 0 0 0,-11 0 0 0 0,-13 5 0 0 0,-13 7 0 0 0,-14 6 0 0 0,-20 11 0 0 0,-22 9 0 0 0,-15 5 0 0 0,-9 4 0 0 0,-16 5 0 0 0,-9 3 0 0 0,-26 8 0 0 0,-21 3 0 0 0,-2 1 0 0 0,1-6 0 0 0,13-9 0 0 0,6-8 0 0 0,12-6 0 0 0,9-4 0 0 0,4-4 0 0 0,7-6 0 0 0,7-3 0 0 0,6-4 0 0 0,5-5 0 0 0,7 0 0 0 0,9-2 0 0 0,7-3 0 0 0,5-2 0 0 0,14-2 0 0 0,16-7 0 0 0,28-7 0 0 0,26-3 0 0 0,30-3 0 0 0,16-4 0 0 0,13 1 0 0 0,24-5 0 0 0,9-5 0 0 0,6-1 0 0 0,3-1 0 0 0,-13 0 0 0 0,-10 6 0 0 0,-11 1 0 0 0,-11 6 0 0 0,-2 6 0 0 0,-9 5 0 0 0,-10 4 0 0 0,-9 2 0 0 0,-13 2 0 0 0,-1 1 0 0 0,-1 0 0 0 0,-1 6 0 0 0,-5 0 0 0 0,-1 0 0 0 0,-1 4 0 0 0,3 4 0 0 0,0 1 0 0 0,2-3 0 0 0,2 1 0 0 0,-5-1 0 0 0,-6-3 0 0 0,-7 1 0 0 0,1 0 0 0 0,-3-3 0 0 0,-2-2 0 0 0,-7 2 0 0 0,0 1 0 0 0,1-2 0 0 0,1-2 0 0 0,-1-2 0 0 0,-1-1 0 0 0,1-1 0 0 0,-1-1 0 0 0,0 0 0 0 0,0-6 0 0 0,-1-1 0 0 0,1 0 0 0 0,0 2 0 0 0,-10 6 0 0 0,-19 9 0 0 0,-25 12 0 0 0,-23 12 0 0 0,-44 22 0 0 0,-28 10 0 0 0,-18-5 0 0 0,-11-3 0 0 0,-1-2 0 0 0,5-4 0 0 0,6-12 0 0 0,6-8 0 0 0,11-3 0 0 0,1-8 0 0 0,10-6 0 0 0,4-7 0 0 0,9-4 0 0 0,12-3 0 0 0,9-6 0 0 0,9-3 0 0 0,9 0 0 0 0,11 1 0 0 0,7 3 0 0 0,6 1 0 0 0,3 1 0 0 0,13 2 0 0 0,14-1 0 0 0,17 2 0 0 0,13-1 0 0 0,11 0 0 0 0,5 1 0 0 0,5-1 0 0 0,5 5 0 0 0,3 2 0 0 0,3-1 0 0 0,-3 0 0 0 0,4-3 0 0 0,2-1 0 0 0,0 0 0 0 0,11-2 0 0 0,24 0 0 0 0,10 0 0 0 0,-3 0 0 0 0,-3-1 0 0 0,-4 1 0 0 0,-8 0 0 0 0,-9 0 0 0 0,-7 0 0 0 0,-11 0 0 0 0,-7 0 0 0 0,-6-5 0 0 0,-6-2 0 0 0,-7 1 0 0 0,-2 0 0 0 0,-3-2 0 0 0,-1-1 0 0 0,-21 6 0 0 0,-27 14 0 0 0,-30 11 0 0 0,-28 0 0 0 0,-45 3 0 0 0,-18-4 0 0 0,-11-5 0 0 0,11-5 0 0 0,9-5 0 0 0,16-3 0 0 0,18-7 0 0 0,15-3 0 0 0,16 0 0 0 0,10-5 0 0 0,14-4 0 0 0,9 0 0 0 0,10-8 0 0 0,10-4 0 0 0,6-3 0 0 0,9-1 0 0 0,5-5 0 0 0,7-2 0 0 0,5-4 0 0 0,9 1 0 0 0,11-4 0 0 0,9-3 0 0 0,6 1 0 0 0,9 4 0 0 0,14 9 0 0 0,15 11 0 0 0,11 9 0 0 0,9 7 0 0 0,10 11 0 0 0,-4 9 0 0 0,2 8 0 0 0,-9 5 0 0 0,37 14 0 0 0,-1 1 0 0 0,-20-2 0 0 0,-28-8 0 0 0,-19-8 0 0 0,-19-8 0 0 0,-10-2 0 0 0,-8-2 0 0 0,-6-4 0 0 0,0-2 0 0 0,10-2 0 0 0,6-1 0 0 0,15-1 0 0 0,1-1 0 0 0,-2 1 0 0 0,-6-1 0 0 0,-4 1 0 0 0,-7 0 0 0 0,-6-1 0 0 0,-6 1 0 0 0,-4 0 0 0 0,-8-5 0 0 0,1-2 0 0 0,2 1 0 0 0,1 1 0 0 0,0 1 0 0 0,6-3 0 0 0,6-1 0 0 0,11 1 0 0 0,7 2 0 0 0,-1 1 0 0 0,-1 2 0 0 0,-1 1 0 0 0,-4 1 0 0 0,-1 0 0 0 0,-5 1 0 0 0,-4-1 0 0 0,-21 0 0 0 0,-54 1 0 0 0,-37-6 0 0 0,-27-7 0 0 0,-12-1 0 0 0,-14-4 0 0 0,0-4 0 0 0,-1-3 0 0 0,-14-3 0 0 0,1-2 0 0 0,8 5 0 0 0,10-5 0 0 0,16-2 0 0 0,10-1 0 0 0,5 0 0 0 0,7-4 0 0 0,3-2 0 0 0,3 1 0 0 0,0-4 0 0 0,-8-5 0 0 0,-1 1 0 0 0,5 3 0 0 0,-1 8 0 0 0,9 5 0 0 0,6 2 0 0 0,3 1 0 0 0,-2-5 0 0 0,-2-3 0 0 0,6-1 0 0 0,3 2 0 0 0,0 0 0 0 0,11-4 0 0 0,1-6 0 0 0,0-6 0 0 0,1-4 0 0 0,-2-4 0 0 0,1-2 0 0 0,9 4 0 0 0,10 1 0 0 0,9 4 0 0 0,8 7 0 0 0,10 14 0 0 0,35 24 0 0 0,26 16 0 0 0,28 13 0 0 0,40 16 0 0 0,21 8 0 0 0,7-1 0 0 0,-4-7 0 0 0,6-1 0 0 0,-7-2 0 0 0,-16-1 0 0 0,-21-8 0 0 0,-20-4 0 0 0,-17-5 0 0 0,-11-1 0 0 0,-13-4 0 0 0,-6-3 0 0 0,-5-5 0 0 0,-2-3 0 0 0,3-2 0 0 0,-1-1 0 0 0,6-5 0 0 0,5-3 0 0 0,-1 1 0 0 0,-6-4 0 0 0,-6 0 0 0 0,-10-3 0 0 0,-6 1 0 0 0,-7-3 0 0 0,-3 2 0 0 0,-3-2 0 0 0,-5-4 0 0 0,-8 2 0 0 0,-10-6 0 0 0,-19-9 0 0 0,-19-4 0 0 0,-17 4 0 0 0,-23 3 0 0 0,-38-4 0 0 0,-17-1 0 0 0,-5 5 0 0 0,2 3 0 0 0,-9 6 0 0 0,0 7 0 0 0,17 5 0 0 0,17 5 0 0 0,18 2 0 0 0,21 2 0 0 0,20 1 0 0 0,15 1 0 0 0,10-6 0 0 0,6-7 0 0 0,9-7 0 0 0,7-5 0 0 0,6-4 0 0 0,10-2 0 0 0,5-2 0 0 0,5 0 0 0 0,7 0 0 0 0,4 0 0 0 0,4-10 0 0 0,2-3 0 0 0,27-14 0 0 0,14-7 0 0 0,10-4 0 0 0,2 1 0 0 0,7 2 0 0 0,3 1 0 0 0,-3 2 0 0 0,-2 2 0 0 0,0 0 0 0 0,-5 2 0 0 0,3-6 0 0 0,-6-1 0 0 0,-3 0 0 0 0,7-13 0 0 0,4-10 0 0 0,-8 2 0 0 0,-7-1 0 0 0,-10 5 0 0 0,-11 16 0 0 0,-15 10 0 0 0,-12 9 0 0 0,-11 8 0 0 0,-8 6 0 0 0,-14 3 0 0 0,-17 2 0 0 0,-13 6 0 0 0,-16 2 0 0 0,-18 4 0 0 0,-12 6 0 0 0,-38 4 0 0 0,-17 8 0 0 0,-16 5 0 0 0,-43 10 0 0 0,-11 9 0 0 0,3 4 0 0 0,7 3 0 0 0,17 1 0 0 0,15-1 0 0 0,20 1 0 0 0,15-2 0 0 0,10 5 0 0 0,6 1 0 0 0,7 5 0 0 0,3-6 0 0 0,3-3 0 0 0,-15 3 0 0 0,-3 0 0 0 0,9-5 0 0 0,14-9 0 0 0,3-13 0 0 0,13-8 0 0 0,16-4 0 0 0,13-7 0 0 0,12-6 0 0 0,8-1 0 0 0,4-3 0 0 0,-3-2 0 0 0,-6-13 0 0 0,-1-6 0 0 0,1-6 0 0 0,2 0 0 0 0,2 3 0 0 0,8 4 0 0 0,12 3 0 0 0,15 4 0 0 0,17 1 0 0 0,16 2 0 0 0,12 6 0 0 0,20 2 0 0 0,12-1 0 0 0,46-1 0 0 0,25-2 0 0 0,20 4 0 0 0,5 1 0 0 0,0-2 0 0 0,0-2 0 0 0,-4-1 0 0 0,0-2 0 0 0,-4-1 0 0 0,-9-6 0 0 0,-6-6 0 0 0,-14-8 0 0 0,-9-4 0 0 0,-1-15 0 0 0,-11-10 0 0 0,-16-2 0 0 0,-20 2 0 0 0,-17 10 0 0 0,-10 6 0 0 0,-8 3 0 0 0,-7 7 0 0 0,-10 7 0 0 0,-4 6 0 0 0,-1 10 0 0 0,-4 5 0 0 0,-6 1 0 0 0,-4-1 0 0 0,-9 5 0 0 0,-14 4 0 0 0,-15 6 0 0 0,-22 9 0 0 0,-24 4 0 0 0,-28 7 0 0 0,-22 7 0 0 0,-15 5 0 0 0,-9-2 0 0 0,-14 2 0 0 0,-36 11 0 0 0,-13 5 0 0 0,-2 7 0 0 0,6-6 0 0 0,-2-3 0 0 0,14-4 0 0 0,26-7 0 0 0,32-8 0 0 0,23-7 0 0 0,28-6 0 0 0,23-8 0 0 0,17-4 0 0 0,13-6 0 0 0,6-5 0 0 0,3-11 0 0 0,7-15 0 0 0,6-5 0 0 0,5 1 0 0 0,4 3 0 0 0,8-1 0 0 0,8 3 0 0 0,8 3 0 0 0,4 9 0 0 0,10 4 0 0 0,18 7 0 0 0,21 12 0 0 0,18 12 0 0 0,25 11 0 0 0,17 12 0 0 0,11 13 0 0 0,33 14 0 0 0,11 13 0 0 0,-1 6 0 0 0,-12-5 0 0 0,14 6 0 0 0,-8-4 0 0 0,-16-9 0 0 0,-21-15 0 0 0,-19-15 0 0 0,-20-13 0 0 0,-19-10 0 0 0,-14-5 0 0 0,-8-10 0 0 0,-6-7 0 0 0,-2-7 0 0 0,0-6 0 0 0,-5-2 0 0 0,4-6 0 0 0,-2-4 0 0 0,-5-4 0 0 0,-6 0 0 0 0,-5 2 0 0 0,-3 3 0 0 0,-8 3 0 0 0,-3 7 0 0 0,-1-1 0 0 0,-3-1 0 0 0,-6-1 0 0 0,-4 0 0 0 0,-5 1 0 0 0,-2-1 0 0 0,-7 6 0 0 0,-12 7 0 0 0,-9 1 0 0 0,-15-1 0 0 0,-6-3 0 0 0,-9-3 0 0 0,-17-2 0 0 0,-15 3 0 0 0,-23 0 0 0 0,-55 0 0 0 0,-28 3 0 0 0,-12 5 0 0 0,4 5 0 0 0,5 5 0 0 0,7 7 0 0 0,4 4 0 0 0,9 6 0 0 0,14 1 0 0 0,10-2 0 0 0,15-2 0 0 0,6-4 0 0 0,10-2 0 0 0,-9-1 0 0 0,-3-7 0 0 0,6-7 0 0 0,4-1 0 0 0,-6-5 0 0 0,3-8 0 0 0,8-5 0 0 0,4-8 0 0 0,16-2 0 0 0,11 1 0 0 0,4-3 0 0 0,6-4 0 0 0,-8-10 0 0 0,0 6 0 0 0,4 0 0 0 0,1 5 0 0 0,-1-1 0 0 0,4 3 0 0 0,4 4 0 0 0,6 4 0 0 0,8 7 0 0 0,4 10 0 0 0,8 2 0 0 0,6-1 0 0 0,5 3 0 0 0,4-2 0 0 0,2-2 0 0 0,2 2 0 0 0,6-2 0 0 0,1 3 0 0 0,5-1 0 0 0,5-3 0 0 0,10-3 0 0 0,10 3 0 0 0,14-1 0 0 0,23 3 0 0 0,25 5 0 0 0,10 5 0 0 0,2 3 0 0 0,2 3 0 0 0,-3 2 0 0 0,0 6 0 0 0,1 1 0 0 0,-3 6 0 0 0,-5-1 0 0 0,6 4 0 0 0,-2 4 0 0 0,8 3 0 0 0,3-2 0 0 0,7 1 0 0 0,3 1 0 0 0,9 7 0 0 0,-3 4 0 0 0,11 6 0 0 0,-4 1 0 0 0,-11-6 0 0 0,-8-5 0 0 0,-14-6 0 0 0,-11-3 0 0 0,-6 0 0 0 0,1 2 0 0 0,0 2 0 0 0,10-4 0 0 0,7 1 0 0 0,16-5 0 0 0,6-4 0 0 0,17 0 0 0 0,3-1 0 0 0,-4-9 0 0 0,-12-5 0 0 0,-13-1 0 0 0,-9-6 0 0 0,-12-1 0 0 0,-9 1 0 0 0,1-3 0 0 0,-1-4 0 0 0,-2-6 0 0 0,1 3 0 0 0,3-2 0 0 0,2-2 0 0 0,-1 3 0 0 0,-1 0 0 0 0,-7 3 0 0 0,-8 0 0 0 0,-8-3 0 0 0,-5 2 0 0 0,-10-1 0 0 0,-3 4 0 0 0,3-2 0 0 0,8-8 0 0 0,-2-5 0 0 0,8-2 0 0 0,2 0 0 0 0,10-6 0 0 0,0-1 0 0 0,17-4 0 0 0,6 5 0 0 0,1 5 0 0 0,2 1 0 0 0,-2 8 0 0 0,6 2 0 0 0,5 5 0 0 0,1 5 0 0 0,2 10 0 0 0,0 10 0 0 0,1 4 0 0 0,-2 5 0 0 0,-4 0 0 0 0,7 6 0 0 0,4 6 0 0 0,-5 1 0 0 0,-8 2 0 0 0,-13-5 0 0 0,-18-2 0 0 0,-9 0 0 0 0,-6-4 0 0 0,0-6 0 0 0,-1-6 0 0 0,-2 2 0 0 0,-1 3 0 0 0,-2-1 0 0 0,3-2 0 0 0,2-3 0 0 0,-1-3 0 0 0,-1-3 0 0 0,-2 0 0 0 0,-1-2 0 0 0,-17-1 0 0 0,-25-5 0 0 0,-37-1 0 0 0,-30 0 0 0 0,-23 2 0 0 0,-25 6 0 0 0,-16 13 0 0 0,-9 10 0 0 0,-11 10 0 0 0,-2 6 0 0 0,-19 4 0 0 0,5 7 0 0 0,14 3 0 0 0,18-1 0 0 0,4 9 0 0 0,11 6 0 0 0,12-5 0 0 0,16-2 0 0 0,15-2 0 0 0,8-6 0 0 0,16-6 0 0 0,10-7 0 0 0,8-5 0 0 0,2-3 0 0 0,8-2 0 0 0,5-6 0 0 0,2-2 0 0 0,12-5 0 0 0,8 0 0 0 0,10-3 0 0 0,11 1 0 0 0,7-2 0 0 0,11-3 0 0 0,10-9 0 0 0,8-3 0 0 0,7-13 0 0 0,8-8 0 0 0,19-21 0 0 0,10-18 0 0 0,5-14 0 0 0,1-3 0 0 0,14-15 0 0 0,8-6 0 0 0,-2-1 0 0 0,5 6 0 0 0,12 10 0 0 0,-8 8 0 0 0,-10 18 0 0 0,-15 14 0 0 0,-9 14 0 0 0,-17 13 0 0 0,-5 9 0 0 0,-5 6 0 0 0,6 9 0 0 0,-4 8 0 0 0,-4 2 0 0 0,-7 4 0 0 0,-10-3 0 0 0,-6-3 0 0 0,-12 1 0 0 0,-5-3 0 0 0,-7 3 0 0 0,-1-3 0 0 0,-4 3 0 0 0,-10 9 0 0 0,-14 5 0 0 0,-21 13 0 0 0,-26 15 0 0 0,-17 7 0 0 0,-23 14 0 0 0,-18 3 0 0 0,-82 33 0 0 0,-17 9 0 0 0,3-3 0 0 0,32-16 0 0 0,36-26 0 0 0,44-21 0 0 0,32-15 0 0 0,24-10 0 0 0,14-5 0 0 0,12-2 0 0 0,4 5 0 0 0,4 7 0 0 0,4 8 0 0 0,4 11 0 0 0,11 21 0 0 0,10 14 0 0 0,11 0 0 0 0,11 6 0 0 0,4-4 0 0 0,9 3 0 0 0,11 0 0 0 0,4-6 0 0 0,6-3 0 0 0,0-7 0 0 0,-2-11 0 0 0,1-12 0 0 0,-2-17 0 0 0,8-14 0 0 0,5-12 0 0 0,-2-19 0 0 0,1-8 0 0 0,20-27 0 0 0,9-17 0 0 0,10-9 0 0 0,0-14 0 0 0,-2-3 0 0 0,-5 3 0 0 0,-8-1 0 0 0,-11 3 0 0 0,-8 0 0 0 0,-14 3 0 0 0,-14 10 0 0 0,-12 15 0 0 0,-16 11 0 0 0,-7 12 0 0 0,-8 17 0 0 0,-8 14 0 0 0,-5 11 0 0 0,-3 14 0 0 0,-18 23 0 0 0,-16 11 0 0 0,-12 11 0 0 0,-25 3 0 0 0,-51 9 0 0 0,-25-1 0 0 0,-9-9 0 0 0,-3-12 0 0 0,0-13 0 0 0,6-9 0 0 0,3-2 0 0 0,8-8 0 0 0,5-4 0 0 0,18-2 0 0 0,7-5 0 0 0,7-2 0 0 0,16 2 0 0 0,3 7 0 0 0,11 4 0 0 0,12 2 0 0 0,12 4 0 0 0,8 2 0 0 0,8 4 0 0 0,3 9 0 0 0,7 2 0 0 0,7 5 0 0 0,7 9 0 0 0,4 2 0 0 0,4 0 0 0 0,1 2 0 0 0,7 5 0 0 0,1 4 0 0 0,5-8 0 0 0,0-5 0 0 0,3-9 0 0 0,3-11 0 0 0,0-8 0 0 0,0-11 0 0 0,3-10 0 0 0,2-4 0 0 0,3-10 0 0 0,6-6 0 0 0,-2-7 0 0 0,-1-14 0 0 0,19-38 0 0 0,7-29 0 0 0,4-31 0 0 0,-9-19 0 0 0,-2-23 0 0 0,-5-4 0 0 0,1 1 0 0 0,2-2 0 0 0,-1-4 0 0 0,1 3 0 0 0,3 3 0 0 0,3 5 0 0 0,-2 4 0 0 0,10-12 0 0 0,5 7 0 0 0,-3 20 0 0 0,-3 19 0 0 0,4 16 0 0 0,1 19 0 0 0,-6 15 0 0 0,3 14 0 0 0,1 12 0 0 0,-5 8 0 0 0,-8 11 0 0 0,-2 10 0 0 0,6 7 0 0 0,-1 6 0 0 0,-4 2 0 0 0,-6 3 0 0 0,0 0 0 0 0,-2-5 0 0 0,-3-3 0 0 0,2 1 0 0 0,0 1 0 0 0,-3 0 0 0 0,-2 2 0 0 0,-12 6 0 0 0,-35 18 0 0 0,-41 19 0 0 0,-42 14 0 0 0,-31 8 0 0 0,-23 7 0 0 0,-22 8 0 0 0,-13 11 0 0 0,-10 5 0 0 0,-8 2 0 0 0,10-5 0 0 0,13-3 0 0 0,16-1 0 0 0,-5 10 0 0 0,22-7 0 0 0,30-13 0 0 0,29-20 0 0 0,26-19 0 0 0,22-12 0 0 0,13-10 0 0 0,5-7 0 0 0,2-6 0 0 0,4-8 0 0 0,0-9 0 0 0,1-11 0 0 0,5-12 0 0 0,2-10 0 0 0,9-12 0 0 0,8-12 0 0 0,13-8 0 0 0,12-21 0 0 0,11-4 0 0 0,13 0 0 0 0,6 8 0 0 0,38-15 0 0 0,26 1 0 0 0,23 9 0 0 0,4 12 0 0 0,3 15 0 0 0,-7 21 0 0 0,-14 15 0 0 0,-4 7 0 0 0,-10 6 0 0 0,-12 5 0 0 0,-3 3 0 0 0,-11 3 0 0 0,-7-1 0 0 0,2-3 0 0 0,0-3 0 0 0,-6-4 0 0 0,-7-2 0 0 0,-13-2 0 0 0,-12 5 0 0 0,-10 0 0 0 0,-9 0 0 0 0,-4-1 0 0 0,-8-2 0 0 0,-8-1 0 0 0,-2-1 0 0 0,-3 0 0 0 0,1-1 0 0 0,-1 0 0 0 0,3 5 0 0 0,-1 2 0 0 0,-3-1 0 0 0,-3-1 0 0 0,-3 9 0 0 0,-12 23 0 0 0,-15 24 0 0 0,-24 38 0 0 0,-24 33 0 0 0,-20 24 0 0 0,-35 41 0 0 0,-17 23 0 0 0,1 4 0 0 0,4 0 0 0 0,16-3 0 0 0,13-13 0 0 0,10-12 0 0 0,17-19 0 0 0,12-14 0 0 0,8-15 0 0 0,4-16 0 0 0,12-17 0 0 0,4-17 0 0 0,4 1 0 0 0,3-13 0 0 0,8-9 0 0 0,8-9 0 0 0,13-10 0 0 0,37-16 0 0 0,34-9 0 0 0,27-15 0 0 0,22-11 0 0 0,37-22 0 0 0,25-8 0 0 0,1 0 0 0 0,-8 3 0 0 0,-13 6 0 0 0,-18 5 0 0 0,-27 4 0 0 0,-23 3 0 0 0,-20 7 0 0 0,-18 2 0 0 0,-12 6 0 0 0,-17 16 0 0 0,-63 42 0 0 0,-45 26 0 0 0,-27 21 0 0 0,-11 6 0 0 0,-3 2 0 0 0,5 5 0 0 0,2 1 0 0 0,2 3 0 0 0,1-6 0 0 0,0 0 0 0 0,5-6 0 0 0,7-10 0 0 0,-10-2 0 0 0,6-6 0 0 0,10-15 0 0 0,18-14 0 0 0,13-3 0 0 0,12-10 0 0 0,17-5 0 0 0,15-2 0 0 0,21-6 0 0 0,22-11 0 0 0,23-12 0 0 0,15-16 0 0 0,13-15 0 0 0,15-1 0 0 0,23-21 0 0 0,10-10 0 0 0,4 0 0 0 0,2 2 0 0 0,1 2 0 0 0,-6 0 0 0 0,-3 7 0 0 0,-5 12 0 0 0,-7 8 0 0 0,-10 11 0 0 0,-11 4 0 0 0,-14 5 0 0 0,-9 5 0 0 0,-10 5 0 0 0,-7 3 0 0 0,-6-4 0 0 0,-4 0 0 0 0,-3-4 0 0 0,5-1 0 0 0,0-3 0 0 0,6 0 0 0 0,0-2 0 0 0,-1-3 0 0 0,-2-4 0 0 0,-2-3 0 0 0,-3 3 0 0 0,-6 0 0 0 0,-3 4 0 0 0,-9 6 0 0 0,-29 30 0 0 0,-26 27 0 0 0,-17 21 0 0 0,-13 16 0 0 0,-30 23 0 0 0,-19 15 0 0 0,-3-2 0 0 0,-2-2 0 0 0,11-4 0 0 0,4-7 0 0 0,11-5 0 0 0,11-5 0 0 0,7-2 0 0 0,6-2 0 0 0,11-12 0 0 0,11-8 0 0 0,10-12 0 0 0,-3 1 0 0 0,-4-11 0 0 0,1-8 0 0 0,5-11 0 0 0,4-10 0 0 0,3-14 0 0 0,4-7 0 0 0,13-4 0 0 0,14-1 0 0 0,18 7 0 0 0,23 12 0 0 0,20 15 0 0 0,26 13 0 0 0,56 25 0 0 0,29 17 0 0 0,12 4 0 0 0,1 3 0 0 0,-15-9 0 0 0,-19-12 0 0 0,-26-14 0 0 0,-21-10 0 0 0,-24-13 0 0 0,-23-6 0 0 0,-16-8 0 0 0,-9-7 0 0 0,-3-4 0 0 0,-11-5 0 0 0,-13-1 0 0 0,-26-1 0 0 0,-29-5 0 0 0,-30-3 0 0 0,-26 2 0 0 0,-19-4 0 0 0,-18-5 0 0 0,-4 0 0 0 0,4-2 0 0 0,2-3 0 0 0,-20-3 0 0 0,4-3 0 0 0,14-1 0 0 0,22 3 0 0 0,13 2 0 0 0,20-1 0 0 0,21 4 0 0 0,24 0 0 0 0,14 3 0 0 0,13 1 0 0 0,6-9 0 0 0,0-4 0 0 0,-2-8 0 0 0,-3-7 0 0 0,2-7 0 0 0,4 1 0 0 0,5-2 0 0 0,3-7 0 0 0,4 2 0 0 0,2 5 0 0 0,2 16 0 0 0,4 25 0 0 0,8 24 0 0 0,11 21 0 0 0,2 18 0 0 0,6 17 0 0 0,9 12 0 0 0,6 6 0 0 0,1 5 0 0 0,3-4 0 0 0,-3-6 0 0 0,-5-8 0 0 0,2-5 0 0 0,-3-16 0 0 0,-8-10 0 0 0,-5-9 0 0 0,-3-4 0 0 0,6-7 0 0 0,1-3 0 0 0,6-5 0 0 0,1-5 0 0 0,3 1 0 0 0,11-1 0 0 0,6 3 0 0 0,2-2 0 0 0,-4-1 0 0 0,-1 1 0 0 0,-6 0 0 0 0,-6-3 0 0 0,-6-2 0 0 0,-5-2 0 0 0,-7 3 0 0 0,-9 6 0 0 0,-7 5 0 0 0,-6 10 0 0 0,-9 5 0 0 0,-8 8 0 0 0,-8 6 0 0 0,0 1 0 0 0,3-4 0 0 0,-5 2 0 0 0,0-2 0 0 0,0-4 0 0 0,3-3 0 0 0,0-8 0 0 0,3-4 0 0 0,-1-6 0 0 0,-2-7 0 0 0,1 1 0 0 0,20 2 0 0 0,19-1 0 0 0,27 2 0 0 0,25 3 0 0 0,15-1 0 0 0,19 1 0 0 0,5 3 0 0 0,10 2 0 0 0,-6 3 0 0 0,-18-4 0 0 0,-20-6 0 0 0,-23 0 0 0 0,-17-4 0 0 0,-9-3 0 0 0,-4-4 0 0 0,-2-3 0 0 0,0-1 0 0 0,2-2 0 0 0,17-6 0 0 0,5-6 0 0 0,1-7 0 0 0,-3-5 0 0 0,-4 1 0 0 0,-4 0 0 0 0,-3 4 0 0 0,-18-5 0 0 0,-26-9 0 0 0,-22 1 0 0 0,-26-3 0 0 0,-18-7 0 0 0,-17-6 0 0 0,-12 0 0 0 0,-9 3 0 0 0,-5 0 0 0 0,-3 1 0 0 0,4 4 0 0 0,7 3 0 0 0,3-1 0 0 0,8 4 0 0 0,12 4 0 0 0,6-8 0 0 0,11-3 0 0 0,8-5 0 0 0,9 1 0 0 0,10-13 0 0 0,6-6 0 0 0,10 3 0 0 0,10-4 0 0 0,7-6 0 0 0,12-1 0 0 0,5-4 0 0 0,6-3 0 0 0,2-9 0 0 0,3 5 0 0 0,-1 12 0 0 0,2 13 0 0 0,2 16 0 0 0,14 20 0 0 0,21 25 0 0 0,16 26 0 0 0,17 14 0 0 0,13 14 0 0 0,10 8 0 0 0,2 3 0 0 0,1 5 0 0 0,-9 6 0 0 0,-6-6 0 0 0,-5-5 0 0 0,-14-5 0 0 0,-10-6 0 0 0,-6-5 0 0 0,-10-9 0 0 0,-9-9 0 0 0,-7-8 0 0 0,-9-5 0 0 0,-6-6 0 0 0,0-5 0 0 0,5-4 0 0 0,8-9 0 0 0,3-3 0 0 0,0-11 0 0 0,9-8 0 0 0,6-4 0 0 0,-1-8 0 0 0,-5-8 0 0 0,-4-5 0 0 0,-1-6 0 0 0,-2-3 0 0 0,-8 4 0 0 0,-10 1 0 0 0,-3 9 0 0 0,-11 8 0 0 0,-6-5 0 0 0,-15-1 0 0 0,-24-13 0 0 0,-23-7 0 0 0,-15-9 0 0 0,-6 9 0 0 0,-9-1 0 0 0,5 6 0 0 0,1 3 0 0 0,1 5 0 0 0,3 6 0 0 0,0 6 0 0 0,-1 4 0 0 0,-3 2 0 0 0,-3 3 0 0 0,-1 0 0 0 0,-1 6 0 0 0,4 6 0 0 0,11 1 0 0 0,3 3 0 0 0,8 5 0 0 0,5-3 0 0 0,2 2 0 0 0,4 1 0 0 0,2-2 0 0 0,4-5 0 0 0,4 0 0 0 0,-1-2 0 0 0,7-4 0 0 0,4-2 0 0 0,3 1 0 0 0,0 1 0 0 0,1 3 0 0 0,-6-1 0 0 0,-2 4 0 0 0,-6 4 0 0 0,-5 4 0 0 0,-6-3 0 0 0,-3 2 0 0 0,2 1 0 0 0,0 3 0 0 0,-1-4 0 0 0,3-1 0 0 0,1 7 0 0 0,3 4 0 0 0,0 1 0 0 0,3 5 0 0 0,3 2 0 0 0,5-1 0 0 0,2-3 0 0 0,2-1 0 0 0,2 2 0 0 0,6 6 0 0 0,1 1 0 0 0,-4 8 0 0 0,-4 5 0 0 0,4 3 0 0 0,6 2 0 0 0,3-5 0 0 0,-2-7 0 0 0,3-2 0 0 0,-1-3 0 0 0,8-5 0 0 0,15-4 0 0 0,23-9 0 0 0,21-2 0 0 0,28-12 0 0 0,21-7 0 0 0,4-6 0 0 0,5-6 0 0 0,-5-4 0 0 0,-16 1 0 0 0,-6 2 0 0 0,-8 2 0 0 0,-10 7 0 0 0,-6 3 0 0 0,-12 1 0 0 0,-9-1 0 0 0,-5 4 0 0 0,-2 1 0 0 0,-2-2 0 0 0,1 3 0 0 0,0 5 0 0 0,1 5 0 0 0,-5-2 0 0 0,0-3 0 0 0,5 0 0 0 0,-2-2 0 0 0,5 1 0 0 0,2-1 0 0 0,1 1 0 0 0,-1-1 0 0 0,0 2 0 0 0,-2-2 0 0 0,5 2 0 0 0,1 3 0 0 0,0-2 0 0 0,-2 2 0 0 0,-2 3 0 0 0,-1 2 0 0 0,-1 3 0 0 0,4-4 0 0 0,2 0 0 0 0,-1 0 0 0 0,3-2 0 0 0,1-1 0 0 0,4 2 0 0 0,-1 7 0 0 0,-3 3 0 0 0,-3 8 0 0 0,-2 1 0 0 0,-3-1 0 0 0,-1 2 0 0 0,4 16 0 0 0,-4 12 0 0 0,-2 15 0 0 0,-7 13 0 0 0,-5 15 0 0 0,-13 14 0 0 0,-10 31 0 0 0,-11 14 0 0 0,-6-2 0 0 0,-5-9 0 0 0,-3-7 0 0 0,-1-15 0 0 0,5-10 0 0 0,-3-12 0 0 0,-2-11 0 0 0,0-7 0 0 0,0-12 0 0 0,6-9 0 0 0,1-9 0 0 0,6-5 0 0 0,11-9 0 0 0,17-8 0 0 0,17-7 0 0 0,9-6 0 0 0,9-3 0 0 0,2-2 0 0 0,-2-5 0 0 0,-3-3 0 0 0,-3 1 0 0 0,-4-3 0 0 0,-2 0 0 0 0,-7-9 0 0 0,-7-15 0 0 0,-12-17 0 0 0,-12-26 0 0 0,-10-19 0 0 0,-3-14 0 0 0,-2-18 0 0 0,1-7 0 0 0,5-7 0 0 0,5-3 0 0 0,4 7 0 0 0,3 7 0 0 0,7 1 0 0 0,3 7 0 0 0,5 15 0 0 0,1 21 0 0 0,-2 20 0 0 0,-3 17 0 0 0,-3 11 0 0 0,-2 9 0 0 0,-1 13 0 0 0,-2 16 0 0 0,5 23 0 0 0,6 23 0 0 0,2 19 0 0 0,3 20 0 0 0,4 15 0 0 0,4 12 0 0 0,8 7 0 0 0,-1 0 0 0 0,3 4 0 0 0,2 2 0 0 0,0 1 0 0 0,-2-6 0 0 0,-1-7 0 0 0,-1-14 0 0 0,-1-16 0 0 0,-6-9 0 0 0,-7-10 0 0 0,-7-11 0 0 0,-5-9 0 0 0,-3-7 0 0 0,-3-4 0 0 0,-11-7 0 0 0,-9-3 0 0 0,-11-5 0 0 0,-16-5 0 0 0,-9-10 0 0 0,-11-4 0 0 0,1-3 0 0 0,1-4 0 0 0,2-12 0 0 0,2-6 0 0 0,0-9 0 0 0,7-3 0 0 0,1 0 0 0 0,0 7 0 0 0,-1-1 0 0 0,3 0 0 0 0,1-10 0 0 0,-2-1 0 0 0,3 6 0 0 0,5-1 0 0 0,5 2 0 0 0,4-2 0 0 0,2-6 0 0 0,-2-4 0 0 0,-1-4 0 0 0,-5-3 0 0 0,5-2 0 0 0,4 9 0 0 0,2 8 0 0 0,1 6 0 0 0,5 4 0 0 0,2 8 0 0 0,5 2 0 0 0,15 16 0 0 0,59 28 0 0 0,34 27 0 0 0,23 9 0 0 0,7 10 0 0 0,-2 4 0 0 0,-1 0 0 0 0,-6 3 0 0 0,-5-2 0 0 0,-7-2 0 0 0,-10-9 0 0 0,-5-10 0 0 0,-12-8 0 0 0,-14-7 0 0 0,-11-9 0 0 0,-14-5 0 0 0,-7-7 0 0 0,-4-5 0 0 0,-6-10 0 0 0,-10-10 0 0 0,-7-19 0 0 0,-13-19 0 0 0,-15-23 0 0 0,-13-19 0 0 0,-9-21 0 0 0,-17-36 0 0 0,-6-9 0 0 0,-2 7 0 0 0,2 13 0 0 0,-2-1 0 0 0,2 18 0 0 0,-2 14 0 0 0,7 9 0 0 0,4 16 0 0 0,-1 10 0 0 0,5 8 0 0 0,2 4 0 0 0,-14-9 0 0 0,0-3 0 0 0,-3 0 0 0 0,1 1 0 0 0,4-7 0 0 0,7-2 0 0 0,11 8 0 0 0,8 5 0 0 0,7 3 0 0 0,4 2 0 0 0,9 1 0 0 0,2 0 0 0 0,6-5 0 0 0,5-7 0 0 0,9-7 0 0 0,6-1 0 0 0,7-2 0 0 0,6-12 0 0 0,6-7 0 0 0,4 4 0 0 0,2 13 0 0 0,1 10 0 0 0,-3 8 0 0 0,-8 9 0 0 0,-1 4 0 0 0,1 10 0 0 0,7 3 0 0 0,5 2 0 0 0,2 3 0 0 0,0-9 0 0 0,0 3 0 0 0,0 3 0 0 0,-2 7 0 0 0,0 10 0 0 0,-1 7 0 0 0,-5 0 0 0 0,-2 3 0 0 0,0-2 0 0 0,2 1 0 0 0,1 1 0 0 0,11-2 0 0 0,5 1 0 0 0,1 1 0 0 0,-8-1 0 0 0,0-1 0 0 0,0 3 0 0 0,-1 2 0 0 0,-1 2 0 0 0,-2 2 0 0 0,0 1 0 0 0,-6 7 0 0 0,-2 1 0 0 0,-5 5 0 0 0,-6 5 0 0 0,-9 10 0 0 0,-16 21 0 0 0,-16 12 0 0 0,-23 12 0 0 0,-18 8 0 0 0,-12 1 0 0 0,-3 1 0 0 0,-1-2 0 0 0,-2-10 0 0 0,9-7 0 0 0,8-4 0 0 0,11-7 0 0 0,10-7 0 0 0,10-11 0 0 0,5-12 0 0 0,9-4 0 0 0,4-6 0 0 0,6-9 0 0 0,11-16 0 0 0,10-5 0 0 0,11-10 0 0 0,12-10 0 0 0,11-10 0 0 0,0-5 0 0 0,7-5 0 0 0,2 3 0 0 0,3 0 0 0 0,-3 5 0 0 0,1 5 0 0 0,3 6 0 0 0,-4 4 0 0 0,-3 4 0 0 0,-6 1 0 0 0,-8 0 0 0 0,0 2 0 0 0,0 4 0 0 0,-6 2 0 0 0,-1 4 0 0 0,0 6 0 0 0,1-1 0 0 0,-4-3 0 0 0,0 2 0 0 0,-4-3 0 0 0,0 2 0 0 0,-2-1 0 0 0,-5-4 0 0 0,2-3 0 0 0,-1-2 0 0 0,2 2 0 0 0,4 1 0 0 0,0-2 0 0 0,1 4 0 0 0,-2 0 0 0 0,-4-2 0 0 0,-3 3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21T19:01:26.3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23125 15796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09CC8-F339-46AE-B7CC-BD2A840670B4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E4219-E057-40EB-986B-DE0C4248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15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B47D2-7F6A-489E-8E08-446F5054AC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B47D2-7F6A-489E-8E08-446F5054AC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0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B47D2-7F6A-489E-8E08-446F5054AC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0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49CF7-1867-BB6A-7FA6-7B5A9C7B3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F9F80-6E72-619A-1B9A-186B9BE9F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8313B-39AA-74A2-75A4-C6DA75BD5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0CBB1-DF9C-3E0E-9C10-7B4CFDF6C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AB1C4-E02C-6086-3EDE-1F99EAD1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3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81C7-DC7A-768E-C581-8AB9E54D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7BD43-4C13-E1C3-EA47-E051DB51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B92C7-6EFC-3421-FA87-552D5794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A396C-2E85-C647-C32D-FB7B8340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C8D48-435C-D47B-BBD9-E5616568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71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EBBE02-B498-DB3B-3592-B5E68770C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9379E7-1B70-FF26-0C0D-FDB5E84EE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D9856-E126-BDC7-93A3-819003215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B95E-566A-105F-D135-3CA6DF224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0F4ED-2CD8-140C-A76D-2A7F8A4BA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1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A4F-DD10-2827-D19A-E053CBDED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395DC-7AE0-F229-0118-7D6A3BA75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2ABD-6570-571C-BE82-C79D25DEB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10C70-A1C0-D5E2-EA8C-BE2186CF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FD302-1B8A-FEE7-6606-7C43DA94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8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1FBB-B440-9901-FD57-4E4F5791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5D4DE-A4AE-90CF-6AE9-A782F8F5B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47F04-962B-78FB-7889-4BFF6CB6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FFCA4-2D03-AD12-89A0-5F48D2F2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6E6E6-0E27-D974-A499-B1D8FC91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5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6596C-555B-F5D6-C581-3104F6D91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98741-A78D-C75E-DB38-BEA7837F9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55B96-9FE9-1876-B7FA-B609E762A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DCDBA-ADB5-B75B-31FB-3B7FE402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1447F-A258-A694-BE9D-E49FA80DF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8777D-857B-B7FA-1CAE-5B9B0C7D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8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26EF8-427C-98F9-2089-944D8677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6BCAD-7BCD-EEFC-E117-0EDB21364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5CC53-9579-704F-A625-B20A8EB40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A31058-3E70-0B2F-6815-04516603F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582B7-AFD3-BA40-E419-C00D35454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5FC1F-68F8-FD6B-9C72-9B225703D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0E5F85-29E7-D303-5A0C-A99105019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B94465-AF71-5145-2960-837C44ECB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8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E7B0-189B-9F24-F2D9-49892982F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B39A5D-4AEB-029F-CE9E-6FD9930B8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58CE3-964F-A935-6FD8-66471A4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F0764-1C96-ADD9-9BE6-FB11CECE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0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83C78F-A46D-D67A-B1B7-AEA7702BA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6BD3C-7A7E-2CB0-507B-3ED3E3834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0F0E1-A5A3-24D6-0A2B-908908FD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63717-874A-BF19-7318-3691C3EE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43C6F-8C43-B36C-5E40-97E5560CD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FB9FB-76AC-C22A-300C-6D2F0982B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C43A7-D08B-8D5E-10DD-BFD7F05A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6F72C-3A6C-7688-8C7F-7C92ABA4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AB25E-24D2-1BF2-24D5-75095BA7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70AB-95ED-C3F3-BE3D-7A0929FE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6557F-B184-8D20-44F5-15F914F05A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1B521-BA4A-7D8F-273C-C818D474E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28A4D-DB45-A6E7-0A4D-276837AAC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B1ED2-810E-E101-9EA5-2B7B1A9ED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A50B8-CE82-DA1C-4FBE-42B15693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3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E70B1-EBEB-8079-9D9E-93459E1A9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F9F56-4051-BB54-E180-116CE9FD9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65467-94BA-67CD-C9F3-55D3E8E5B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DCC58-CC45-4ED5-8496-74420779BAD9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315EF-2DE3-C611-EC9F-4629A9E25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3D25D-DA12-3CAB-08A8-305E2B020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9CD02B-9658-42C5-8DD2-3C7387D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1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4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6.png"/><Relationship Id="rId5" Type="http://schemas.openxmlformats.org/officeDocument/2006/relationships/image" Target="../media/image79.png"/><Relationship Id="rId10" Type="http://schemas.openxmlformats.org/officeDocument/2006/relationships/image" Target="../media/image85.png"/><Relationship Id="rId4" Type="http://schemas.openxmlformats.org/officeDocument/2006/relationships/image" Target="../media/image78.png"/><Relationship Id="rId9" Type="http://schemas.openxmlformats.org/officeDocument/2006/relationships/image" Target="../media/image83.emf"/><Relationship Id="rId1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A40734-288A-EA8F-A16C-E6BD6379E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01" y="392316"/>
            <a:ext cx="4524079" cy="5907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D60CC1-FCE9-C664-3ABA-FCEB0D525006}"/>
              </a:ext>
            </a:extLst>
          </p:cNvPr>
          <p:cNvSpPr txBox="1"/>
          <p:nvPr/>
        </p:nvSpPr>
        <p:spPr>
          <a:xfrm>
            <a:off x="79629" y="278749"/>
            <a:ext cx="8119872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Capture and Bound-State </a:t>
            </a:r>
            <a:r>
              <a:rPr lang="el-GR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-Decays in Ions and Plasma</a:t>
            </a:r>
          </a:p>
          <a:p>
            <a:endParaRPr lang="en-US" sz="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calculations for s-process nucleosynthesis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351BA-7666-1AB0-BD41-B66B2EB4D16A}"/>
              </a:ext>
            </a:extLst>
          </p:cNvPr>
          <p:cNvSpPr txBox="1"/>
          <p:nvPr/>
        </p:nvSpPr>
        <p:spPr>
          <a:xfrm>
            <a:off x="79629" y="3697887"/>
            <a:ext cx="7434072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9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Mishra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Pidatella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D. Mascali</a:t>
            </a:r>
          </a:p>
          <a:p>
            <a:r>
              <a:rPr lang="en-US" i="1" dirty="0">
                <a:latin typeface="Calibri"/>
                <a:ea typeface="Calibri"/>
                <a:cs typeface="Calibri"/>
              </a:rPr>
              <a:t>INFN-LNS</a:t>
            </a:r>
          </a:p>
          <a:p>
            <a:endParaRPr lang="en-US" sz="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Taioli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Morresi</a:t>
            </a: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/>
                <a:ea typeface="Calibri"/>
                <a:cs typeface="Calibri"/>
              </a:rPr>
              <a:t>ECT*-FBK</a:t>
            </a:r>
          </a:p>
          <a:p>
            <a:endParaRPr lang="en-US" sz="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Simonucci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Triggiani</a:t>
            </a:r>
            <a:endParaRPr lang="en-US" sz="1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/>
                <a:ea typeface="Calibri"/>
                <a:cs typeface="Calibri"/>
              </a:rPr>
              <a:t>Università di Camerino</a:t>
            </a:r>
          </a:p>
          <a:p>
            <a:endParaRPr lang="en-US" sz="19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behalf of the PANDORA collaboration</a:t>
            </a:r>
          </a:p>
        </p:txBody>
      </p:sp>
      <p:pic>
        <p:nvPicPr>
          <p:cNvPr id="1026" name="Picture 2" descr="Index of /download/LOGO_DECLINAZIONI/LNS">
            <a:extLst>
              <a:ext uri="{FF2B5EF4-FFF2-40B4-BE49-F238E27FC236}">
                <a16:creationId xmlns:a16="http://schemas.microsoft.com/office/drawing/2014/main" id="{17EFA197-8752-CAFA-A8C7-C92F6B63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90" y="3736607"/>
            <a:ext cx="1859973" cy="120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9937D58-3982-A965-4328-9A6B3191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55" y="5112778"/>
            <a:ext cx="2122861" cy="14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913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59EB1-88A3-41E2-FA2F-CACDAACB2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F453D7-5487-C995-F854-DB1C254E0470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73985-6D73-1DFF-C7FE-C3676AD709C2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23734-499E-DC4A-CE1A-F0AA9C243D3C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1C320D-0159-5A31-014B-87774A6A7ABB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51D096-E44F-470D-6E42-A98217C56E67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26535E-5188-8D56-5611-98B38B3B6AFA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In-Plasma Electron Capture Rates: </a:t>
              </a:r>
              <a:r>
                <a:rPr lang="en-US" sz="4000" b="1" baseline="30000" dirty="0">
                  <a:latin typeface="Calibri"/>
                  <a:ea typeface="Calibri"/>
                  <a:cs typeface="Calibri"/>
                </a:rPr>
                <a:t>7</a:t>
              </a:r>
              <a:r>
                <a:rPr lang="en-US" sz="4000" b="1" dirty="0">
                  <a:latin typeface="Calibri"/>
                  <a:ea typeface="Calibri"/>
                  <a:cs typeface="Calibri"/>
                </a:rPr>
                <a:t>Be</a:t>
              </a:r>
              <a:endPara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D2C6C4C-CA6D-DE92-0159-5100542C5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A diagram of a radiator&#10;&#10;AI-generated content may be incorrect.">
            <a:extLst>
              <a:ext uri="{FF2B5EF4-FFF2-40B4-BE49-F238E27FC236}">
                <a16:creationId xmlns:a16="http://schemas.microsoft.com/office/drawing/2014/main" id="{933E6B05-C7B5-5941-2C3A-2C49C702A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2" y="1710952"/>
            <a:ext cx="5320304" cy="3316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7B4DFE-D9E3-D1F0-6B51-8D9E013A68E7}"/>
              </a:ext>
            </a:extLst>
          </p:cNvPr>
          <p:cNvSpPr txBox="1"/>
          <p:nvPr/>
        </p:nvSpPr>
        <p:spPr>
          <a:xfrm>
            <a:off x="3888445" y="1172769"/>
            <a:ext cx="368332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Laboratory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magnetoplasma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black and white symbol&#10;&#10;Description automatically generated">
            <a:extLst>
              <a:ext uri="{FF2B5EF4-FFF2-40B4-BE49-F238E27FC236}">
                <a16:creationId xmlns:a16="http://schemas.microsoft.com/office/drawing/2014/main" id="{5CC019BF-2348-A9A7-BCB5-6BAB79E9C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43" y="868034"/>
            <a:ext cx="1546038" cy="547287"/>
          </a:xfrm>
          <a:prstGeom prst="rect">
            <a:avLst/>
          </a:prstGeom>
        </p:spPr>
      </p:pic>
      <p:pic>
        <p:nvPicPr>
          <p:cNvPr id="10" name="Picture 9" descr="A diagram of a graph showing the power of a current&#10;&#10;AI-generated content may be incorrect.">
            <a:extLst>
              <a:ext uri="{FF2B5EF4-FFF2-40B4-BE49-F238E27FC236}">
                <a16:creationId xmlns:a16="http://schemas.microsoft.com/office/drawing/2014/main" id="{9367AE4F-03AA-2131-A596-C4D50E3C5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30" y="1858079"/>
            <a:ext cx="5769729" cy="3565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769FFF-CB81-5F40-4474-8D6CB3AF20A3}"/>
              </a:ext>
            </a:extLst>
          </p:cNvPr>
          <p:cNvSpPr txBox="1"/>
          <p:nvPr/>
        </p:nvSpPr>
        <p:spPr>
          <a:xfrm>
            <a:off x="592154" y="4968315"/>
            <a:ext cx="495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decay rate as a function of n</a:t>
            </a:r>
            <a:r>
              <a:rPr lang="en-US" sz="1400" b="1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</a:t>
            </a:r>
            <a:r>
              <a:rPr lang="en-US" sz="1400" b="1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 lab conditions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7F3DAD6-F38A-E2E7-45C6-AA37767DFF01}"/>
              </a:ext>
            </a:extLst>
          </p:cNvPr>
          <p:cNvSpPr txBox="1"/>
          <p:nvPr/>
        </p:nvSpPr>
        <p:spPr>
          <a:xfrm>
            <a:off x="810706" y="5337440"/>
            <a:ext cx="4737048" cy="1015663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dependence on density</a:t>
            </a:r>
          </a:p>
          <a:p>
            <a:pPr algn="ctr"/>
            <a:endParaRPr lang="en-US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dependence on population of bound excited states, particularly in </a:t>
            </a:r>
            <a:r>
              <a:rPr lang="en-US" sz="16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US" sz="16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US" sz="16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3+</a:t>
            </a:r>
            <a:endParaRPr lang="en-US" sz="1050" i="1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7C54C0-65EE-9712-7DD8-99A4889E6905}"/>
              </a:ext>
            </a:extLst>
          </p:cNvPr>
          <p:cNvSpPr txBox="1"/>
          <p:nvPr/>
        </p:nvSpPr>
        <p:spPr>
          <a:xfrm>
            <a:off x="6644246" y="5492827"/>
            <a:ext cx="4737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el-GR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l-GR" sz="14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</a:t>
            </a:r>
            <a:r>
              <a:rPr lang="en-US" sz="14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 function of </a:t>
            </a:r>
            <a:r>
              <a:rPr lang="en-US" sz="1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</a:t>
            </a:r>
            <a:r>
              <a:rPr lang="en-US" sz="1400" b="1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 lab conditions</a:t>
            </a:r>
          </a:p>
        </p:txBody>
      </p:sp>
    </p:spTree>
    <p:extLst>
      <p:ext uri="{BB962C8B-B14F-4D97-AF65-F5344CB8AC3E}">
        <p14:creationId xmlns:p14="http://schemas.microsoft.com/office/powerpoint/2010/main" val="376614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9D63B-4B60-762E-A596-52CA6383A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28D1CA-9C61-1BFD-3B08-AF62551312D8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FF9A4-4164-D062-9EFF-53FF9488876C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46360-408D-AEB0-7D8A-E6C906848E0C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11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A3FC03-969E-17B7-5E1E-CF3CA739F6DC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E1AE74-8E75-6D3D-5635-A2F03CE212CE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F0304F-BE63-6165-AA54-A728BC4C480B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Application to PANDORA</a:t>
              </a:r>
              <a:endParaRPr lang="en-US" dirty="0"/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9D6720F-E34F-419B-F5DD-A98678503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A diagram of a heat wave&#10;&#10;AI-generated content may be incorrect.">
            <a:extLst>
              <a:ext uri="{FF2B5EF4-FFF2-40B4-BE49-F238E27FC236}">
                <a16:creationId xmlns:a16="http://schemas.microsoft.com/office/drawing/2014/main" id="{4450664F-F24E-644A-9C10-3862FBA65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" y="2313125"/>
            <a:ext cx="3907806" cy="3892611"/>
          </a:xfrm>
          <a:prstGeom prst="rect">
            <a:avLst/>
          </a:prstGeom>
        </p:spPr>
      </p:pic>
      <p:pic>
        <p:nvPicPr>
          <p:cNvPr id="4" name="Picture 3" descr="A diagram of a cylindrical object&#10;&#10;AI-generated content may be incorrect.">
            <a:extLst>
              <a:ext uri="{FF2B5EF4-FFF2-40B4-BE49-F238E27FC236}">
                <a16:creationId xmlns:a16="http://schemas.microsoft.com/office/drawing/2014/main" id="{8C2542B7-7181-F2F2-E286-910A2A3C3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96" y="2230767"/>
            <a:ext cx="3837875" cy="3752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94B1D6-9662-37FC-8EC9-6DAB956F6B51}"/>
              </a:ext>
            </a:extLst>
          </p:cNvPr>
          <p:cNvSpPr txBox="1"/>
          <p:nvPr/>
        </p:nvSpPr>
        <p:spPr>
          <a:xfrm>
            <a:off x="2705492" y="2252624"/>
            <a:ext cx="10558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e </a:t>
            </a:r>
            <a:r>
              <a:rPr lang="en-US" dirty="0"/>
              <a:t>[m</a:t>
            </a:r>
            <a:r>
              <a:rPr lang="en-US" baseline="30000" dirty="0"/>
              <a:t>-3</a:t>
            </a:r>
            <a:r>
              <a:rPr lang="en-US" dirty="0"/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5A3EC-D67B-E446-F40B-5CA159D6453A}"/>
              </a:ext>
            </a:extLst>
          </p:cNvPr>
          <p:cNvSpPr txBox="1"/>
          <p:nvPr/>
        </p:nvSpPr>
        <p:spPr>
          <a:xfrm>
            <a:off x="6862145" y="2206544"/>
            <a:ext cx="10825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λ</a:t>
            </a:r>
            <a:r>
              <a:rPr lang="en-US" baseline="-25000" dirty="0">
                <a:ea typeface="+mn-lt"/>
                <a:cs typeface="+mn-lt"/>
              </a:rPr>
              <a:t>β</a:t>
            </a:r>
            <a:r>
              <a:rPr lang="en-US" baseline="-25000" dirty="0"/>
              <a:t> </a:t>
            </a:r>
            <a:r>
              <a:rPr lang="en-US" dirty="0"/>
              <a:t>[s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2E2653-B633-0A67-4EA2-98B8384C5DE3}"/>
              </a:ext>
            </a:extLst>
          </p:cNvPr>
          <p:cNvSpPr txBox="1"/>
          <p:nvPr/>
        </p:nvSpPr>
        <p:spPr>
          <a:xfrm>
            <a:off x="64857" y="989635"/>
            <a:ext cx="7777177" cy="946413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/>
                <a:ea typeface="Calibri"/>
                <a:cs typeface="Calibri"/>
              </a:rPr>
              <a:t>The in-plasma decay model can be combined </a:t>
            </a:r>
            <a:r>
              <a:rPr lang="en-US" sz="2000" b="1" u="sng" dirty="0">
                <a:latin typeface="Calibri"/>
                <a:ea typeface="Calibri"/>
                <a:cs typeface="Calibri"/>
              </a:rPr>
              <a:t>with Particle-in-Cell Monte Carlo (PIC-MC) codes</a:t>
            </a:r>
            <a:r>
              <a:rPr lang="en-US" sz="2000" dirty="0">
                <a:latin typeface="Calibri"/>
                <a:ea typeface="Calibri"/>
                <a:cs typeface="Calibri"/>
              </a:rPr>
              <a:t> to predict spatial distribution of </a:t>
            </a:r>
            <a:r>
              <a:rPr lang="el-G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l-GR" sz="2000" baseline="-25000" dirty="0">
                <a:latin typeface="Aptos Narrow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2000" dirty="0">
                <a:latin typeface="Aptos Narrow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PANDORA</a:t>
            </a:r>
            <a:r>
              <a:rPr lang="en-US" sz="2000" dirty="0">
                <a:latin typeface="Calibri"/>
                <a:ea typeface="Calibri"/>
                <a:cs typeface="Calibri"/>
              </a:rPr>
              <a:t>.  </a:t>
            </a:r>
          </a:p>
          <a:p>
            <a:endParaRPr lang="en-US" sz="300" dirty="0">
              <a:latin typeface="Calibri"/>
              <a:ea typeface="Calibri"/>
              <a:cs typeface="Calibri"/>
            </a:endParaRPr>
          </a:p>
          <a:p>
            <a:endParaRPr lang="en-US" sz="200" dirty="0">
              <a:latin typeface="Calibri"/>
              <a:cs typeface="Calibri"/>
            </a:endParaRPr>
          </a:p>
          <a:p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Mishra et al, Front. Phys. 932448 (2022)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35DF2E-62C4-8DDB-62B8-1DA2EE158BAC}"/>
              </a:ext>
            </a:extLst>
          </p:cNvPr>
          <p:cNvSpPr txBox="1"/>
          <p:nvPr/>
        </p:nvSpPr>
        <p:spPr>
          <a:xfrm>
            <a:off x="7819730" y="883053"/>
            <a:ext cx="4245450" cy="1077218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Calibri"/>
                <a:ea typeface="Calibri"/>
                <a:cs typeface="Calibri"/>
              </a:rPr>
              <a:t>For data interpretation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Calibri"/>
                <a:ea typeface="Calibri"/>
                <a:cs typeface="Calibri"/>
              </a:rPr>
              <a:t>For </a:t>
            </a:r>
            <a:r>
              <a:rPr lang="en-US" sz="1600" dirty="0" err="1">
                <a:latin typeface="Calibri"/>
                <a:ea typeface="Calibri"/>
                <a:cs typeface="Calibri"/>
              </a:rPr>
              <a:t>optimising</a:t>
            </a:r>
            <a:r>
              <a:rPr lang="en-US" sz="1600" dirty="0">
                <a:latin typeface="Calibri"/>
                <a:ea typeface="Calibri"/>
                <a:cs typeface="Calibri"/>
              </a:rPr>
              <a:t> isotope injection technique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Calibri"/>
                <a:ea typeface="Calibri"/>
                <a:cs typeface="Calibri"/>
              </a:rPr>
              <a:t>For predicting decay rates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Calibri"/>
                <a:ea typeface="Calibri"/>
                <a:cs typeface="Calibri"/>
              </a:rPr>
              <a:t>For assessing experimental feasibility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BEBB86-DDAA-BEAD-7850-33505F8F0DE4}"/>
              </a:ext>
            </a:extLst>
          </p:cNvPr>
          <p:cNvSpPr txBox="1"/>
          <p:nvPr/>
        </p:nvSpPr>
        <p:spPr>
          <a:xfrm>
            <a:off x="11721" y="6207381"/>
            <a:ext cx="4531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distribution of n</a:t>
            </a:r>
            <a:r>
              <a:rPr lang="en-US" sz="1400" b="1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PANDORA (preliminary simulation)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430600-7573-C364-0B2F-25E30F1900AF}"/>
              </a:ext>
            </a:extLst>
          </p:cNvPr>
          <p:cNvSpPr txBox="1"/>
          <p:nvPr/>
        </p:nvSpPr>
        <p:spPr>
          <a:xfrm>
            <a:off x="4527702" y="6205736"/>
            <a:ext cx="3357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EC rate in PANDORA (pure collision)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6128C2-517E-3BAF-CDD6-E4DA8E83E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981" y="2622502"/>
            <a:ext cx="4245450" cy="1345791"/>
          </a:xfrm>
          <a:prstGeom prst="rect">
            <a:avLst/>
          </a:prstGeom>
        </p:spPr>
      </p:pic>
      <p:pic>
        <p:nvPicPr>
          <p:cNvPr id="10" name="Picture 9" descr="A close-up of a camera&#10;&#10;AI-generated content may be incorrect.">
            <a:extLst>
              <a:ext uri="{FF2B5EF4-FFF2-40B4-BE49-F238E27FC236}">
                <a16:creationId xmlns:a16="http://schemas.microsoft.com/office/drawing/2014/main" id="{1E985B68-2FFD-B93D-5282-7F9EEEE58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194" y="3977693"/>
            <a:ext cx="4232991" cy="17037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5665FF-4131-1FF1-1622-D08F8A36E44A}"/>
              </a:ext>
            </a:extLst>
          </p:cNvPr>
          <p:cNvSpPr txBox="1"/>
          <p:nvPr/>
        </p:nvSpPr>
        <p:spPr>
          <a:xfrm>
            <a:off x="8060807" y="5821516"/>
            <a:ext cx="406585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i="1" dirty="0">
                <a:latin typeface="Calibri"/>
                <a:ea typeface="Calibri"/>
                <a:cs typeface="Calibri"/>
              </a:rPr>
              <a:t>Lines of sight of </a:t>
            </a:r>
            <a:r>
              <a:rPr lang="en-US" sz="1400" b="1" i="1" dirty="0" err="1">
                <a:latin typeface="Calibri"/>
                <a:ea typeface="Calibri"/>
                <a:cs typeface="Calibri"/>
              </a:rPr>
              <a:t>HPGe</a:t>
            </a:r>
            <a:r>
              <a:rPr lang="en-US" sz="1400" b="1" i="1" dirty="0">
                <a:latin typeface="Calibri"/>
                <a:ea typeface="Calibri"/>
                <a:cs typeface="Calibri"/>
              </a:rPr>
              <a:t> detectors</a:t>
            </a:r>
          </a:p>
          <a:p>
            <a:pPr algn="ctr"/>
            <a:r>
              <a:rPr lang="el-GR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l-GR" sz="14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λ</a:t>
            </a:r>
            <a:r>
              <a:rPr lang="el-GR" sz="14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~10</a:t>
            </a:r>
            <a:r>
              <a:rPr lang="en-US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7D8835-08DC-F50F-A41E-7C654438C0C8}"/>
              </a:ext>
            </a:extLst>
          </p:cNvPr>
          <p:cNvSpPr/>
          <p:nvPr/>
        </p:nvSpPr>
        <p:spPr>
          <a:xfrm>
            <a:off x="5541264" y="4107037"/>
            <a:ext cx="804672" cy="2377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A04B1F-9EC2-2B91-6801-16D53FBE9408}"/>
              </a:ext>
            </a:extLst>
          </p:cNvPr>
          <p:cNvCxnSpPr/>
          <p:nvPr/>
        </p:nvCxnSpPr>
        <p:spPr>
          <a:xfrm>
            <a:off x="6373368" y="4259430"/>
            <a:ext cx="2377440" cy="1562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8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BB28D-02E7-F027-9043-C96C7A537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183D55-BB11-5E7F-DD37-988C4E66D9CE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A04E7-1573-528C-79BF-892870D605FA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186E02-8BDC-FE36-746D-4C4C3A5FA1B7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12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5B9865-974D-4BA7-63B2-194B69B1053D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D8EACA-9658-9C2D-FAC1-17A7FAB632FE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7FE4DD-07CC-B5FE-1539-C9B684236C84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Hartree-Fock Model: Ab-Initio</a:t>
              </a:r>
              <a:endPara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F7234783-D202-19F5-CC0D-47D1122F1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7E8A7A3-D9F1-6FC1-DC6F-3363263536A5}"/>
              </a:ext>
            </a:extLst>
          </p:cNvPr>
          <p:cNvSpPr txBox="1"/>
          <p:nvPr/>
        </p:nvSpPr>
        <p:spPr>
          <a:xfrm>
            <a:off x="103632" y="937010"/>
            <a:ext cx="8342784" cy="1100301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/>
                <a:ea typeface="Calibri"/>
                <a:cs typeface="Calibri"/>
              </a:rPr>
              <a:t>Alternate model to predict in-plasma decay rates. Electron capture is modelled as </a:t>
            </a:r>
            <a:r>
              <a:rPr lang="en-US" sz="2000" b="1" u="sng" dirty="0">
                <a:latin typeface="Calibri"/>
                <a:ea typeface="Calibri"/>
                <a:cs typeface="Calibri"/>
              </a:rPr>
              <a:t>a two-body scattering process under two potentials</a:t>
            </a:r>
            <a:r>
              <a:rPr lang="en-US" sz="2000" dirty="0">
                <a:latin typeface="Calibri"/>
                <a:ea typeface="Calibri"/>
                <a:cs typeface="Calibri"/>
              </a:rPr>
              <a:t>.  </a:t>
            </a:r>
          </a:p>
          <a:p>
            <a:endParaRPr lang="en-US" sz="1100" dirty="0">
              <a:latin typeface="Calibri"/>
              <a:ea typeface="Calibri"/>
              <a:cs typeface="Calibri"/>
            </a:endParaRPr>
          </a:p>
          <a:p>
            <a:endParaRPr lang="en-US" sz="200" dirty="0">
              <a:latin typeface="Calibri"/>
              <a:cs typeface="Calibri"/>
            </a:endParaRPr>
          </a:p>
          <a:p>
            <a:r>
              <a:rPr lang="en-US" sz="1050" i="1" dirty="0">
                <a:latin typeface="Calibri"/>
                <a:cs typeface="Calibri"/>
              </a:rPr>
              <a:t>T. </a:t>
            </a:r>
            <a:r>
              <a:rPr lang="en-US" sz="1050" i="1" dirty="0" err="1">
                <a:latin typeface="Calibri"/>
                <a:cs typeface="Calibri"/>
              </a:rPr>
              <a:t>Morresi</a:t>
            </a:r>
            <a:r>
              <a:rPr lang="en-US" sz="1050" i="1" dirty="0">
                <a:latin typeface="Calibri"/>
                <a:cs typeface="Calibri"/>
              </a:rPr>
              <a:t>, S. </a:t>
            </a:r>
            <a:r>
              <a:rPr lang="en-US" sz="1050" i="1" dirty="0" err="1">
                <a:latin typeface="Calibri"/>
                <a:cs typeface="Calibri"/>
              </a:rPr>
              <a:t>Taioli</a:t>
            </a:r>
            <a:r>
              <a:rPr lang="en-US" sz="1050" i="1" dirty="0">
                <a:latin typeface="Calibri"/>
                <a:cs typeface="Calibri"/>
              </a:rPr>
              <a:t> and S. </a:t>
            </a:r>
            <a:r>
              <a:rPr lang="en-US" sz="1050" i="1" dirty="0" err="1">
                <a:latin typeface="Calibri"/>
                <a:cs typeface="Calibri"/>
              </a:rPr>
              <a:t>Simonucci</a:t>
            </a:r>
            <a:r>
              <a:rPr lang="en-US" sz="1050" i="1" dirty="0">
                <a:latin typeface="Calibri"/>
                <a:cs typeface="Calibri"/>
              </a:rPr>
              <a:t>, Adv. Th. Simul. </a:t>
            </a:r>
            <a:r>
              <a:rPr lang="en-US" sz="1050" b="1" i="1" dirty="0">
                <a:latin typeface="Calibri"/>
                <a:cs typeface="Calibri"/>
              </a:rPr>
              <a:t>1</a:t>
            </a:r>
            <a:r>
              <a:rPr lang="en-US" sz="1050" i="1" dirty="0">
                <a:latin typeface="Calibri"/>
                <a:cs typeface="Calibri"/>
              </a:rPr>
              <a:t> (2018)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0F13C4-CFB0-D424-B3CD-16FB30913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7" y="2054227"/>
            <a:ext cx="5204670" cy="19350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ECE80A-73E6-567A-8F02-BAF45D25D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134" y="2057297"/>
            <a:ext cx="6668214" cy="19350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523A78-54BE-456A-5CC0-AEA00E209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246" y="891290"/>
            <a:ext cx="1718979" cy="696435"/>
          </a:xfrm>
          <a:prstGeom prst="rect">
            <a:avLst/>
          </a:prstGeom>
        </p:spPr>
      </p:pic>
      <p:pic>
        <p:nvPicPr>
          <p:cNvPr id="1026" name="Picture 2" descr="University of Camerino - Wikipedia">
            <a:extLst>
              <a:ext uri="{FF2B5EF4-FFF2-40B4-BE49-F238E27FC236}">
                <a16:creationId xmlns:a16="http://schemas.microsoft.com/office/drawing/2014/main" id="{3BE1F240-7F4C-087D-A31F-C082473F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07" y="822887"/>
            <a:ext cx="815787" cy="99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9D7792-69F0-A6C0-9647-9936DCF87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78" y="4588262"/>
            <a:ext cx="4953000" cy="1371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45CE2B-97FD-6253-F9F7-FE5E4A22CF33}"/>
              </a:ext>
            </a:extLst>
          </p:cNvPr>
          <p:cNvSpPr txBox="1"/>
          <p:nvPr/>
        </p:nvSpPr>
        <p:spPr>
          <a:xfrm>
            <a:off x="1353516" y="4171795"/>
            <a:ext cx="308652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capture cross section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FD6B4FA-3F30-5EB9-7918-47EDFA6850AA}"/>
              </a:ext>
            </a:extLst>
          </p:cNvPr>
          <p:cNvSpPr/>
          <p:nvPr/>
        </p:nvSpPr>
        <p:spPr>
          <a:xfrm>
            <a:off x="5711787" y="4898723"/>
            <a:ext cx="708338" cy="32197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CAD86D-2465-C4A0-CA17-BD37A2D9CE3E}"/>
              </a:ext>
            </a:extLst>
          </p:cNvPr>
          <p:cNvSpPr txBox="1"/>
          <p:nvPr/>
        </p:nvSpPr>
        <p:spPr>
          <a:xfrm>
            <a:off x="7207825" y="4171795"/>
            <a:ext cx="308652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capture rate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F58F97-90AA-8587-5D75-0C809DCB0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8406" y="4616837"/>
            <a:ext cx="3467100" cy="13430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3DB44A0-AAFD-DC3E-6E86-A19FD4A47089}"/>
              </a:ext>
            </a:extLst>
          </p:cNvPr>
          <p:cNvSpPr txBox="1"/>
          <p:nvPr/>
        </p:nvSpPr>
        <p:spPr>
          <a:xfrm>
            <a:off x="5062033" y="5247142"/>
            <a:ext cx="20078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multiplied by electron current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CF3F32-55C5-EEC4-F6F8-32812B490B73}"/>
              </a:ext>
            </a:extLst>
          </p:cNvPr>
          <p:cNvSpPr txBox="1"/>
          <p:nvPr/>
        </p:nvSpPr>
        <p:spPr>
          <a:xfrm>
            <a:off x="1357035" y="6119336"/>
            <a:ext cx="944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Contains exchange and overlap corrections, Coulomb screening effects</a:t>
            </a:r>
          </a:p>
        </p:txBody>
      </p:sp>
    </p:spTree>
    <p:extLst>
      <p:ext uri="{BB962C8B-B14F-4D97-AF65-F5344CB8AC3E}">
        <p14:creationId xmlns:p14="http://schemas.microsoft.com/office/powerpoint/2010/main" val="229247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F0B80-D1AC-5C2D-E67F-398A0B8AC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4BDE14-293C-9B07-6FC2-6D1E1D1B2324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46F5F-8CFB-29F1-221D-594BDE958902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F4862-B8AE-30E5-0BBA-8CAF08176881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13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1507D-16E2-E7FB-7154-44FFB427E024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97E93C-295F-4759-93B6-1241BA483FA8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8DBF25-6417-01ED-5EB9-18E2CF0160F0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Hartree-Fock Model: Ab-Initio</a:t>
              </a:r>
              <a:endPara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23C86DA-C686-00EC-6919-C2C445181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diagram of a graph&#10;&#10;AI-generated content may be incorrect.">
            <a:extLst>
              <a:ext uri="{FF2B5EF4-FFF2-40B4-BE49-F238E27FC236}">
                <a16:creationId xmlns:a16="http://schemas.microsoft.com/office/drawing/2014/main" id="{EFACB975-D0E4-1ED5-F047-E6C67E832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2" y="1667994"/>
            <a:ext cx="5330669" cy="3917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EB8C4E-F84C-B2EB-39E1-772D05DCA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045" y="1647027"/>
            <a:ext cx="6097209" cy="3583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456F9F-C17B-DC29-0C88-BE21F61E3F4C}"/>
              </a:ext>
            </a:extLst>
          </p:cNvPr>
          <p:cNvSpPr txBox="1"/>
          <p:nvPr/>
        </p:nvSpPr>
        <p:spPr>
          <a:xfrm>
            <a:off x="146304" y="1185362"/>
            <a:ext cx="570774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Configuration-dependent capture rates: 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12A53-84D3-7F30-786F-7A44E2C3B64B}"/>
              </a:ext>
            </a:extLst>
          </p:cNvPr>
          <p:cNvSpPr txBox="1"/>
          <p:nvPr/>
        </p:nvSpPr>
        <p:spPr>
          <a:xfrm>
            <a:off x="490152" y="5735923"/>
            <a:ext cx="525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between HF- and TY83-predictions of EC rates in </a:t>
            </a:r>
            <a:r>
              <a:rPr lang="en-US" sz="14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6E193D-EE71-3578-B5AE-A119F0C0A092}"/>
              </a:ext>
            </a:extLst>
          </p:cNvPr>
          <p:cNvSpPr txBox="1"/>
          <p:nvPr/>
        </p:nvSpPr>
        <p:spPr>
          <a:xfrm>
            <a:off x="6100793" y="1185362"/>
            <a:ext cx="570774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In-plasma (solar) capture rates: 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8AC94-0127-A178-AE5B-B013D2F1DB80}"/>
              </a:ext>
            </a:extLst>
          </p:cNvPr>
          <p:cNvSpPr txBox="1"/>
          <p:nvPr/>
        </p:nvSpPr>
        <p:spPr>
          <a:xfrm>
            <a:off x="6394935" y="5735922"/>
            <a:ext cx="579706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predicts slightly lower capture rate of </a:t>
            </a:r>
            <a:r>
              <a:rPr lang="en-US" sz="14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and </a:t>
            </a:r>
            <a:r>
              <a:rPr lang="en-US" sz="14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 solar neutrino flux</a:t>
            </a:r>
          </a:p>
          <a:p>
            <a:pPr algn="ctr"/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Vescovi et al, A&amp;A 623, A126 (2019)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71AE0-51CE-6681-0EC3-5D74D1DA0418}"/>
              </a:ext>
            </a:extLst>
          </p:cNvPr>
          <p:cNvSpPr txBox="1"/>
          <p:nvPr/>
        </p:nvSpPr>
        <p:spPr>
          <a:xfrm>
            <a:off x="1244957" y="1588394"/>
            <a:ext cx="9122534" cy="33547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       </a:t>
            </a:r>
            <a:r>
              <a:rPr lang="en-US" sz="2500" b="1" dirty="0">
                <a:latin typeface="Calibri"/>
                <a:ea typeface="Calibri"/>
                <a:cs typeface="Calibri"/>
              </a:rPr>
              <a:t> Alternate model to test in PANDORA, and applicable to stellar interiors as well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5BE0AF-1397-F859-C044-B526304F3839}"/>
              </a:ext>
            </a:extLst>
          </p:cNvPr>
          <p:cNvSpPr txBox="1"/>
          <p:nvPr/>
        </p:nvSpPr>
        <p:spPr>
          <a:xfrm>
            <a:off x="1362703" y="2768034"/>
            <a:ext cx="9871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</a:rPr>
              <a:t>🗸</a:t>
            </a:r>
          </a:p>
        </p:txBody>
      </p:sp>
    </p:spTree>
    <p:extLst>
      <p:ext uri="{BB962C8B-B14F-4D97-AF65-F5344CB8AC3E}">
        <p14:creationId xmlns:p14="http://schemas.microsoft.com/office/powerpoint/2010/main" val="228375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DA94A-6EA6-9619-54E9-2825A4B0E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043EFA-C8FE-4931-858D-87C2F0C91BB4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2BBDE-8171-B29C-756D-B2D2230B8E3E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0820CB-213E-E7EB-C30B-9F74510DCF6E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CF8E4A-C9F1-1212-DA9B-E21D67D8A519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072808-5BEB-5B51-4DDF-37462E0CF444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96CBE5-6CC8-3A2D-5129-FF6A826E3D6D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Synergies </a:t>
              </a:r>
              <a:endParaRPr lang="en-US" dirty="0"/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3AFAFEF-F56E-7C4E-A223-253D2CF37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4BDF3A-8627-4409-9EEC-EEA5A197F8AD}"/>
              </a:ext>
            </a:extLst>
          </p:cNvPr>
          <p:cNvSpPr txBox="1"/>
          <p:nvPr/>
        </p:nvSpPr>
        <p:spPr>
          <a:xfrm>
            <a:off x="146304" y="801280"/>
            <a:ext cx="11890595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 synergy with </a:t>
            </a:r>
            <a:r>
              <a:rPr lang="en-US" sz="2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n_ToF</a:t>
            </a:r>
            <a:endParaRPr lang="en-US" sz="2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Complimentary inputs to MACS (see talks by </a:t>
            </a:r>
            <a:r>
              <a:rPr lang="en-US" i="1" dirty="0">
                <a:latin typeface="Calibri"/>
                <a:ea typeface="Calibri"/>
                <a:cs typeface="Calibri"/>
              </a:rPr>
              <a:t>R. </a:t>
            </a:r>
            <a:r>
              <a:rPr lang="en-US" i="1" dirty="0" err="1">
                <a:latin typeface="Calibri"/>
                <a:ea typeface="Calibri"/>
                <a:cs typeface="Calibri"/>
              </a:rPr>
              <a:t>Mucciola</a:t>
            </a:r>
            <a:r>
              <a:rPr lang="en-US" i="1" dirty="0">
                <a:latin typeface="Calibri"/>
                <a:ea typeface="Calibri"/>
                <a:cs typeface="Calibri"/>
              </a:rPr>
              <a:t>, N. Pieretti, M. </a:t>
            </a:r>
            <a:r>
              <a:rPr lang="en-US" i="1" dirty="0" err="1">
                <a:latin typeface="Calibri"/>
                <a:ea typeface="Calibri"/>
                <a:cs typeface="Calibri"/>
              </a:rPr>
              <a:t>Spelta</a:t>
            </a:r>
            <a:r>
              <a:rPr lang="en-US" i="1" dirty="0">
                <a:latin typeface="Calibri"/>
                <a:ea typeface="Calibri"/>
                <a:cs typeface="Calibri"/>
              </a:rPr>
              <a:t>)</a:t>
            </a:r>
          </a:p>
          <a:p>
            <a:endParaRPr lang="en-US" i="1" dirty="0">
              <a:latin typeface="Calibri"/>
              <a:ea typeface="Calibri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300" dirty="0">
                <a:latin typeface="Calibri"/>
                <a:ea typeface="Calibri"/>
                <a:cs typeface="Calibri"/>
              </a:rPr>
              <a:t>Electron capture rate in </a:t>
            </a:r>
            <a:r>
              <a:rPr lang="en-US" sz="2300" baseline="30000" dirty="0">
                <a:latin typeface="Calibri"/>
                <a:ea typeface="Calibri"/>
                <a:cs typeface="Calibri"/>
              </a:rPr>
              <a:t>7</a:t>
            </a:r>
            <a:r>
              <a:rPr lang="en-US" sz="2300" dirty="0">
                <a:latin typeface="Calibri"/>
                <a:ea typeface="Calibri"/>
                <a:cs typeface="Calibri"/>
              </a:rPr>
              <a:t>Be ions: </a:t>
            </a:r>
            <a:r>
              <a:rPr lang="en-US" sz="2300" dirty="0" err="1">
                <a:latin typeface="Calibri"/>
                <a:ea typeface="Calibri"/>
                <a:cs typeface="Calibri"/>
              </a:rPr>
              <a:t>benchmark@</a:t>
            </a:r>
            <a:r>
              <a:rPr lang="en-US" sz="2300" b="1" dirty="0" err="1">
                <a:latin typeface="Calibri"/>
                <a:ea typeface="Calibri"/>
                <a:cs typeface="Calibri"/>
              </a:rPr>
              <a:t>ERNA</a:t>
            </a:r>
            <a:endParaRPr lang="en-US" sz="2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talk by </a:t>
            </a:r>
            <a:r>
              <a:rPr lang="en-US" i="1" dirty="0">
                <a:latin typeface="Calibri"/>
                <a:ea typeface="Calibri"/>
                <a:cs typeface="Calibri"/>
              </a:rPr>
              <a:t>L. Gialanella/R. </a:t>
            </a:r>
            <a:r>
              <a:rPr lang="en-US" i="1" dirty="0" err="1">
                <a:latin typeface="Calibri"/>
                <a:ea typeface="Calibri"/>
                <a:cs typeface="Calibri"/>
              </a:rPr>
              <a:t>Buompane</a:t>
            </a:r>
            <a:endParaRPr lang="en-US" i="1" dirty="0">
              <a:latin typeface="Calibri"/>
              <a:ea typeface="Calibri"/>
              <a:cs typeface="Calibri"/>
            </a:endParaRPr>
          </a:p>
          <a:p>
            <a:endParaRPr lang="en-US" i="1" dirty="0">
              <a:latin typeface="Calibri"/>
              <a:ea typeface="Calibri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300" dirty="0">
                <a:latin typeface="Calibri"/>
                <a:ea typeface="Calibri"/>
                <a:cs typeface="Calibri"/>
              </a:rPr>
              <a:t>Extension of PIC simulations for plasma opacity: collaboration with </a:t>
            </a:r>
            <a:r>
              <a:rPr lang="en-US" sz="2300" b="1" dirty="0">
                <a:latin typeface="Calibri"/>
                <a:ea typeface="Calibri"/>
                <a:cs typeface="Calibri"/>
              </a:rPr>
              <a:t>INAF</a:t>
            </a:r>
            <a:endParaRPr lang="en-US" sz="2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next talk by </a:t>
            </a:r>
            <a:r>
              <a:rPr lang="en-US" i="1" dirty="0">
                <a:latin typeface="Calibri"/>
                <a:ea typeface="Calibri"/>
                <a:cs typeface="Calibri"/>
              </a:rPr>
              <a:t>M. </a:t>
            </a:r>
            <a:r>
              <a:rPr lang="en-US" i="1" dirty="0" err="1">
                <a:latin typeface="Calibri"/>
                <a:ea typeface="Calibri"/>
                <a:cs typeface="Calibri"/>
              </a:rPr>
              <a:t>Bezmalinovich</a:t>
            </a:r>
            <a:r>
              <a:rPr lang="en-US" i="1" dirty="0">
                <a:latin typeface="Calibri"/>
                <a:ea typeface="Calibri"/>
                <a:cs typeface="Calibri"/>
              </a:rPr>
              <a:t> and flash talk by A. </a:t>
            </a:r>
            <a:r>
              <a:rPr lang="en-US" i="1" dirty="0" err="1">
                <a:latin typeface="Calibri"/>
                <a:ea typeface="Calibri"/>
                <a:cs typeface="Calibri"/>
              </a:rPr>
              <a:t>Pidatella</a:t>
            </a:r>
            <a:endParaRPr lang="en-US" i="1" dirty="0">
              <a:latin typeface="Calibri"/>
              <a:ea typeface="Calibri"/>
              <a:cs typeface="Calibri"/>
            </a:endParaRPr>
          </a:p>
          <a:p>
            <a:endParaRPr lang="en-US" i="1" dirty="0">
              <a:latin typeface="Calibri"/>
              <a:ea typeface="Calibri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300" dirty="0">
                <a:latin typeface="Calibri"/>
                <a:ea typeface="Calibri"/>
                <a:cs typeface="Calibri"/>
              </a:rPr>
              <a:t>Electron capture and bound state </a:t>
            </a:r>
            <a:r>
              <a:rPr lang="el-GR" sz="2300" dirty="0">
                <a:latin typeface="Aptos Narrow" panose="020B0004020202020204" pitchFamily="34" charset="0"/>
                <a:ea typeface="Calibri"/>
                <a:cs typeface="Calibri"/>
              </a:rPr>
              <a:t>β</a:t>
            </a:r>
            <a:r>
              <a:rPr lang="en-US" sz="2300" dirty="0">
                <a:latin typeface="Aptos Narrow" panose="020B0004020202020204" pitchFamily="34" charset="0"/>
                <a:ea typeface="Calibri"/>
                <a:cs typeface="Calibri"/>
              </a:rPr>
              <a:t>-decay rates in highly charged ions @GSI</a:t>
            </a:r>
            <a:endParaRPr lang="en-US" sz="23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score on 2025 G-PAC proposal to measure decay rates of </a:t>
            </a:r>
            <a:r>
              <a:rPr lang="en-US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INFN-GSI collaboration proposal submitted to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Ministero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degli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Affari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Esteri e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Cooperazione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Internazionale</a:t>
            </a:r>
            <a:endPara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300" dirty="0">
                <a:latin typeface="Calibri"/>
                <a:ea typeface="Calibri"/>
                <a:cs typeface="Calibri"/>
              </a:rPr>
              <a:t>Proposed (future) experiments at </a:t>
            </a:r>
            <a:r>
              <a:rPr lang="en-US" sz="2300" b="1" dirty="0" err="1">
                <a:latin typeface="Calibri"/>
                <a:ea typeface="Calibri"/>
                <a:cs typeface="Calibri"/>
              </a:rPr>
              <a:t>EuAPS</a:t>
            </a:r>
            <a:r>
              <a:rPr lang="en-US" sz="2300" dirty="0">
                <a:latin typeface="Calibri"/>
                <a:ea typeface="Calibri"/>
                <a:cs typeface="Calibri"/>
              </a:rPr>
              <a:t> facility to study </a:t>
            </a:r>
            <a:r>
              <a:rPr lang="en-US" sz="2300" i="1" dirty="0">
                <a:latin typeface="Calibri"/>
                <a:ea typeface="Calibri"/>
                <a:cs typeface="Calibri"/>
              </a:rPr>
              <a:t>s</a:t>
            </a:r>
            <a:r>
              <a:rPr lang="en-US" sz="2300" dirty="0">
                <a:latin typeface="Calibri"/>
                <a:ea typeface="Calibri"/>
                <a:cs typeface="Calibri"/>
              </a:rPr>
              <a:t>-process isomer </a:t>
            </a:r>
            <a:r>
              <a:rPr lang="en-US" sz="2300" dirty="0" err="1">
                <a:latin typeface="Calibri"/>
                <a:ea typeface="Calibri"/>
                <a:cs typeface="Calibri"/>
              </a:rPr>
              <a:t>thermalisation</a:t>
            </a:r>
            <a:endParaRPr lang="en-US" sz="2300" dirty="0">
              <a:latin typeface="Calibri"/>
              <a:ea typeface="Calibri"/>
              <a:cs typeface="Calibri"/>
            </a:endParaRPr>
          </a:p>
          <a:p>
            <a:endParaRPr lang="en-US" sz="1600" i="1" dirty="0">
              <a:latin typeface="Calibri"/>
              <a:ea typeface="Calibri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300" dirty="0">
                <a:latin typeface="Calibri"/>
                <a:ea typeface="Calibri"/>
                <a:cs typeface="Calibri"/>
              </a:rPr>
              <a:t>Active collaboration with </a:t>
            </a:r>
            <a:r>
              <a:rPr lang="en-US" sz="2300" b="1" dirty="0" err="1">
                <a:latin typeface="Calibri"/>
                <a:ea typeface="Calibri"/>
                <a:cs typeface="Calibri"/>
              </a:rPr>
              <a:t>AsFIN</a:t>
            </a:r>
            <a:endParaRPr lang="en-US" sz="2300" b="1" dirty="0">
              <a:latin typeface="Calibri"/>
              <a:ea typeface="Calibri"/>
              <a:cs typeface="Calibri"/>
            </a:endParaRPr>
          </a:p>
          <a:p>
            <a:r>
              <a:rPr lang="en-US" i="1" dirty="0">
                <a:latin typeface="Calibri"/>
                <a:ea typeface="Calibri"/>
                <a:cs typeface="Calibri"/>
              </a:rPr>
              <a:t>Sensitivity study of opacity on r-process nucleosynthesis (L. Roberti)</a:t>
            </a:r>
          </a:p>
          <a:p>
            <a:r>
              <a:rPr lang="en-US" i="1" dirty="0">
                <a:latin typeface="Calibri"/>
                <a:ea typeface="Calibri"/>
                <a:cs typeface="Calibri"/>
              </a:rPr>
              <a:t>Possible studies on decay rate modification of </a:t>
            </a:r>
            <a:r>
              <a:rPr lang="en-US" i="1" baseline="30000" dirty="0">
                <a:latin typeface="Calibri"/>
                <a:ea typeface="Calibri"/>
                <a:cs typeface="Calibri"/>
              </a:rPr>
              <a:t>37</a:t>
            </a:r>
            <a:r>
              <a:rPr lang="en-US" i="1" dirty="0">
                <a:latin typeface="Calibri"/>
                <a:ea typeface="Calibri"/>
                <a:cs typeface="Calibri"/>
              </a:rPr>
              <a:t>Ar</a:t>
            </a:r>
            <a:endPara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01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8B945-5DB6-1711-F90A-BA2FB0BA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E6F1E6-2EB8-451A-0E8F-2BEF34834096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30006-B754-F21A-0A65-90CF61BA36C8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8B30D-FDA8-7565-6F4D-72BA781741E8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15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9A4A12-41EA-83EC-A122-69F1860DD82E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0834E9-CC3E-9295-D34C-99B0ACA2CE4B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7B004D-2632-16C4-B2D6-1B80944FC722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Conclusions and Perspectives</a:t>
              </a:r>
              <a:endParaRPr lang="en-US" dirty="0"/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CA8AF52-0139-8B7B-5308-0110001BB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23">
            <a:extLst>
              <a:ext uri="{FF2B5EF4-FFF2-40B4-BE49-F238E27FC236}">
                <a16:creationId xmlns:a16="http://schemas.microsoft.com/office/drawing/2014/main" id="{85788CA2-1805-147F-95BB-5AED4C8F0D13}"/>
              </a:ext>
            </a:extLst>
          </p:cNvPr>
          <p:cNvSpPr txBox="1"/>
          <p:nvPr/>
        </p:nvSpPr>
        <p:spPr>
          <a:xfrm>
            <a:off x="178906" y="951645"/>
            <a:ext cx="10718548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PANDORA is an upcoming facility at INFN–LNS to study β-decays in a plasma</a:t>
            </a:r>
          </a:p>
        </p:txBody>
      </p:sp>
      <p:sp>
        <p:nvSpPr>
          <p:cNvPr id="13" name="TextBox 41">
            <a:extLst>
              <a:ext uri="{FF2B5EF4-FFF2-40B4-BE49-F238E27FC236}">
                <a16:creationId xmlns:a16="http://schemas.microsoft.com/office/drawing/2014/main" id="{C596AF49-B6D7-97A4-B73A-97BF2CF99EB8}"/>
              </a:ext>
            </a:extLst>
          </p:cNvPr>
          <p:cNvSpPr txBox="1"/>
          <p:nvPr/>
        </p:nvSpPr>
        <p:spPr>
          <a:xfrm>
            <a:off x="183015" y="2822403"/>
            <a:ext cx="1155788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Applicable to wider parameter space</a:t>
            </a:r>
          </a:p>
          <a:p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can be tested in low density laboratory plasma and then applied to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s-process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nucleosynthesis sites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Uses updated atomic data → HULLAC database and FLYCHK</a:t>
            </a:r>
          </a:p>
          <a:p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can be extended to light nuclei and include finer effects in multi-electron atoms such as exchange and overlap corrections, influence of excited levels and, hyperfine splitting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be coupled to Particle-in-Cell plasma kinetic codes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69753735-B35B-9A6D-D285-57FA89B2CF96}"/>
              </a:ext>
            </a:extLst>
          </p:cNvPr>
          <p:cNvSpPr txBox="1"/>
          <p:nvPr/>
        </p:nvSpPr>
        <p:spPr>
          <a:xfrm>
            <a:off x="178906" y="1601519"/>
            <a:ext cx="10718548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facility can be a testbench of in-plasma decay models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2049C669-8DB6-367A-1E34-B7997C3C0D7C}"/>
              </a:ext>
            </a:extLst>
          </p:cNvPr>
          <p:cNvSpPr txBox="1"/>
          <p:nvPr/>
        </p:nvSpPr>
        <p:spPr>
          <a:xfrm>
            <a:off x="178906" y="2205673"/>
            <a:ext cx="10718548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developed a general approach to in-plasma decay modelling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41802EB0-8D83-7300-A269-F807041B21B2}"/>
              </a:ext>
            </a:extLst>
          </p:cNvPr>
          <p:cNvSpPr txBox="1"/>
          <p:nvPr/>
        </p:nvSpPr>
        <p:spPr>
          <a:xfrm>
            <a:off x="178906" y="5683217"/>
            <a:ext cx="10718548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Numerous synergies with other Italian and international facilities/projects</a:t>
            </a:r>
          </a:p>
        </p:txBody>
      </p:sp>
    </p:spTree>
    <p:extLst>
      <p:ext uri="{BB962C8B-B14F-4D97-AF65-F5344CB8AC3E}">
        <p14:creationId xmlns:p14="http://schemas.microsoft.com/office/powerpoint/2010/main" val="2087160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62A62C13-B3AD-3C9A-1353-7C66FE6CA232}"/>
              </a:ext>
            </a:extLst>
          </p:cNvPr>
          <p:cNvSpPr txBox="1"/>
          <p:nvPr/>
        </p:nvSpPr>
        <p:spPr>
          <a:xfrm>
            <a:off x="3871660" y="3088"/>
            <a:ext cx="2680836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David Mascali</a:t>
            </a: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Domenico Santonocito 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Angelo </a:t>
            </a:r>
            <a:r>
              <a:rPr lang="en-US" b="1" dirty="0" err="1">
                <a:latin typeface="Calibri"/>
                <a:ea typeface="Calibri" panose="020F0502020204030204" pitchFamily="34" charset="0"/>
                <a:cs typeface="Calibri"/>
              </a:rPr>
              <a:t>Pidatella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Eugenia Naselli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Giuseppe Torrisi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Giorgio Mauro 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Giorgio Finocchiaro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2058" name="Picture 10" descr="Index of /download/LOGO_DECLINAZIONI/LNS">
            <a:extLst>
              <a:ext uri="{FF2B5EF4-FFF2-40B4-BE49-F238E27FC236}">
                <a16:creationId xmlns:a16="http://schemas.microsoft.com/office/drawing/2014/main" id="{050FE4BB-AB5D-3C43-1810-D2718AAA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94" y="196742"/>
            <a:ext cx="1767333" cy="11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8F618552-989C-E20A-A0B2-1562F3A57313}"/>
              </a:ext>
            </a:extLst>
          </p:cNvPr>
          <p:cNvSpPr txBox="1"/>
          <p:nvPr/>
        </p:nvSpPr>
        <p:spPr>
          <a:xfrm>
            <a:off x="3866509" y="2487116"/>
            <a:ext cx="15546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Alessio </a:t>
            </a:r>
            <a:r>
              <a:rPr lang="en-US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Galatà</a:t>
            </a: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62" name="Picture 14" descr="See the source image">
            <a:extLst>
              <a:ext uri="{FF2B5EF4-FFF2-40B4-BE49-F238E27FC236}">
                <a16:creationId xmlns:a16="http://schemas.microsoft.com/office/drawing/2014/main" id="{91A33DB1-C5B0-C0C9-27B5-AA3135DD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75" y="1975500"/>
            <a:ext cx="1537164" cy="11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ee the source image">
            <a:extLst>
              <a:ext uri="{FF2B5EF4-FFF2-40B4-BE49-F238E27FC236}">
                <a16:creationId xmlns:a16="http://schemas.microsoft.com/office/drawing/2014/main" id="{57703C7F-C695-30CC-5664-7A7DC7107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8" y="3447869"/>
            <a:ext cx="1267544" cy="8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See the source image">
            <a:extLst>
              <a:ext uri="{FF2B5EF4-FFF2-40B4-BE49-F238E27FC236}">
                <a16:creationId xmlns:a16="http://schemas.microsoft.com/office/drawing/2014/main" id="{5AD38D3D-AF6B-38DB-1095-FE91F56F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03" y="3703598"/>
            <a:ext cx="1319813" cy="3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42554A92-81E5-CAE7-CA96-AA62DFCCC493}"/>
              </a:ext>
            </a:extLst>
          </p:cNvPr>
          <p:cNvSpPr txBox="1"/>
          <p:nvPr/>
        </p:nvSpPr>
        <p:spPr>
          <a:xfrm>
            <a:off x="3866509" y="3705034"/>
            <a:ext cx="20132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Alberto </a:t>
            </a:r>
            <a:r>
              <a:rPr lang="en-US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Mengoni</a:t>
            </a: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69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1B39B952-387C-CEA7-1ED4-A3C32E16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62" y="4584964"/>
            <a:ext cx="1687378" cy="10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04A48D5-8EF5-BBAE-7AB0-623811158266}"/>
              </a:ext>
            </a:extLst>
          </p:cNvPr>
          <p:cNvSpPr txBox="1"/>
          <p:nvPr/>
        </p:nvSpPr>
        <p:spPr>
          <a:xfrm>
            <a:off x="3869647" y="4657318"/>
            <a:ext cx="201320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Stefano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Simonucci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Sara Palmerini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Maurizio Busso</a:t>
            </a:r>
          </a:p>
        </p:txBody>
      </p:sp>
      <p:pic>
        <p:nvPicPr>
          <p:cNvPr id="2074" name="Picture 26" descr="TIFPA Trento Institute for Fundamental Physics and Applications">
            <a:extLst>
              <a:ext uri="{FF2B5EF4-FFF2-40B4-BE49-F238E27FC236}">
                <a16:creationId xmlns:a16="http://schemas.microsoft.com/office/drawing/2014/main" id="{C0FE0475-B8E8-6171-9F78-24A7977E0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7" y="5729899"/>
            <a:ext cx="1953969" cy="72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ECT workshop | Dr. Maryam Hassanvand">
            <a:extLst>
              <a:ext uri="{FF2B5EF4-FFF2-40B4-BE49-F238E27FC236}">
                <a16:creationId xmlns:a16="http://schemas.microsoft.com/office/drawing/2014/main" id="{47A62CEC-331D-9AEE-2EF8-EB4FAD60F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18" y="5777660"/>
            <a:ext cx="1563167" cy="8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4FB92FB0-E5F3-6525-720E-0D81B5DC38AA}"/>
              </a:ext>
            </a:extLst>
          </p:cNvPr>
          <p:cNvSpPr txBox="1"/>
          <p:nvPr/>
        </p:nvSpPr>
        <p:spPr>
          <a:xfrm>
            <a:off x="3869647" y="5830205"/>
            <a:ext cx="20132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Simone </a:t>
            </a:r>
            <a:r>
              <a:rPr lang="en-US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Taioli</a:t>
            </a:r>
            <a:endParaRPr lang="en-US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8D8C0DF-AF7A-54C5-1FD6-C4953146006E}"/>
              </a:ext>
            </a:extLst>
          </p:cNvPr>
          <p:cNvSpPr txBox="1"/>
          <p:nvPr/>
        </p:nvSpPr>
        <p:spPr>
          <a:xfrm>
            <a:off x="5212078" y="6429068"/>
            <a:ext cx="3575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...and the PANDORA collaboration</a:t>
            </a: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5A4B6844-56B8-DC20-10A6-4338E22D56F7}"/>
              </a:ext>
            </a:extLst>
          </p:cNvPr>
          <p:cNvSpPr txBox="1"/>
          <p:nvPr/>
        </p:nvSpPr>
        <p:spPr>
          <a:xfrm>
            <a:off x="7397443" y="2117065"/>
            <a:ext cx="4329501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Sitka Text"/>
                <a:cs typeface="Calibri"/>
              </a:rPr>
              <a:t>THANK YOU FOR YOUR ATTENTION!</a:t>
            </a:r>
            <a:endParaRPr lang="en-US" sz="4800" dirty="0">
              <a:latin typeface="Sitka Text"/>
            </a:endParaRPr>
          </a:p>
        </p:txBody>
      </p:sp>
    </p:spTree>
    <p:extLst>
      <p:ext uri="{BB962C8B-B14F-4D97-AF65-F5344CB8AC3E}">
        <p14:creationId xmlns:p14="http://schemas.microsoft.com/office/powerpoint/2010/main" val="3817838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BB7F5-5937-0D79-A4EE-F6C7F2FF0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18956A-ECB3-AF13-434A-80EDFF13A245}"/>
              </a:ext>
            </a:extLst>
          </p:cNvPr>
          <p:cNvSpPr/>
          <p:nvPr/>
        </p:nvSpPr>
        <p:spPr>
          <a:xfrm>
            <a:off x="0" y="2880360"/>
            <a:ext cx="12192000" cy="6217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FDB97-3F6A-7DDF-2739-3D87DD89EA59}"/>
              </a:ext>
            </a:extLst>
          </p:cNvPr>
          <p:cNvSpPr txBox="1"/>
          <p:nvPr/>
        </p:nvSpPr>
        <p:spPr>
          <a:xfrm>
            <a:off x="0" y="283731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Slides</a:t>
            </a:r>
            <a:endParaRPr lang="en-US" sz="40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72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FD561B88-F447-AF90-59F0-F9837387976E}"/>
              </a:ext>
            </a:extLst>
          </p:cNvPr>
          <p:cNvSpPr txBox="1"/>
          <p:nvPr/>
        </p:nvSpPr>
        <p:spPr>
          <a:xfrm>
            <a:off x="67937" y="1144615"/>
            <a:ext cx="492780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on basis of relevance in nuclear astrophysics and in-plasma measurability in PANDORA trap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CDE8AFCD-31F9-85F8-20A0-58056F556C06}"/>
              </a:ext>
            </a:extLst>
          </p:cNvPr>
          <p:cNvSpPr txBox="1"/>
          <p:nvPr/>
        </p:nvSpPr>
        <p:spPr>
          <a:xfrm>
            <a:off x="64040" y="1779516"/>
            <a:ext cx="202737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1 isotopes:</a:t>
            </a:r>
          </a:p>
          <a:p>
            <a:pPr marL="285750" indent="-285750">
              <a:buFont typeface="Arial"/>
              <a:buChar char="•"/>
            </a:pP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176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</a:t>
            </a:r>
          </a:p>
          <a:p>
            <a:pPr marL="285750" indent="-285750">
              <a:buFont typeface="Arial"/>
              <a:buChar char="•"/>
            </a:pP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  <a:p>
            <a:pPr marL="285750" indent="-285750">
              <a:buFont typeface="Arial,Sans-Serif"/>
              <a:buChar char="•"/>
            </a:pP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185CF546-93AC-E42B-A97A-7EDD327143E4}"/>
              </a:ext>
            </a:extLst>
          </p:cNvPr>
          <p:cNvSpPr txBox="1"/>
          <p:nvPr/>
        </p:nvSpPr>
        <p:spPr>
          <a:xfrm>
            <a:off x="2531840" y="1779516"/>
            <a:ext cx="20273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2 isotope: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15BD59-BA78-562D-2D69-9F62C7564BAA}"/>
              </a:ext>
            </a:extLst>
          </p:cNvPr>
          <p:cNvSpPr/>
          <p:nvPr/>
        </p:nvSpPr>
        <p:spPr>
          <a:xfrm>
            <a:off x="295701" y="2361838"/>
            <a:ext cx="765003" cy="30821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0A883E-D58D-1D08-C0E3-9B1E4CEE7CB2}"/>
              </a:ext>
            </a:extLst>
          </p:cNvPr>
          <p:cNvGraphicFramePr>
            <a:graphicFrameLocks noGrp="1"/>
          </p:cNvGraphicFramePr>
          <p:nvPr/>
        </p:nvGraphicFramePr>
        <p:xfrm>
          <a:off x="7196258" y="1170304"/>
          <a:ext cx="4092843" cy="1304170"/>
        </p:xfrm>
        <a:graphic>
          <a:graphicData uri="http://schemas.openxmlformats.org/drawingml/2006/table">
            <a:tbl>
              <a:tblPr/>
              <a:tblGrid>
                <a:gridCol w="1000966">
                  <a:extLst>
                    <a:ext uri="{9D8B030D-6E8A-4147-A177-3AD203B41FA5}">
                      <a16:colId xmlns:a16="http://schemas.microsoft.com/office/drawing/2014/main" val="1963122646"/>
                    </a:ext>
                  </a:extLst>
                </a:gridCol>
                <a:gridCol w="1234526">
                  <a:extLst>
                    <a:ext uri="{9D8B030D-6E8A-4147-A177-3AD203B41FA5}">
                      <a16:colId xmlns:a16="http://schemas.microsoft.com/office/drawing/2014/main" val="1922240033"/>
                    </a:ext>
                  </a:extLst>
                </a:gridCol>
                <a:gridCol w="1857351">
                  <a:extLst>
                    <a:ext uri="{9D8B030D-6E8A-4147-A177-3AD203B41FA5}">
                      <a16:colId xmlns:a16="http://schemas.microsoft.com/office/drawing/2014/main" val="122362554"/>
                    </a:ext>
                  </a:extLst>
                </a:gridCol>
              </a:tblGrid>
              <a:tr h="298330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300" b="1" i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43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300" b="1" i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it-IT" sz="850" b="1" i="0" baseline="-2500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  <a:r>
                        <a:rPr lang="it-IT" sz="1300" b="1" i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[ yr ]​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43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300" b="1" i="0" dirty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l-GR" sz="850" b="1" i="0" baseline="-25000" dirty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lang="el-GR" sz="1300" b="1" i="0" dirty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[ </a:t>
                      </a:r>
                      <a:r>
                        <a:rPr lang="it-IT" sz="1300" b="1" i="0" dirty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 ]​</a:t>
                      </a:r>
                      <a:endParaRPr lang="it-IT" b="1" i="0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43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535409"/>
                  </a:ext>
                </a:extLst>
              </a:tr>
              <a:tr h="300666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050" b="1" i="0" baseline="3000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r>
                        <a:rPr lang="it-IT" sz="13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</a:t>
                      </a:r>
                      <a:r>
                        <a:rPr lang="it-IT" sz="13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43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3.78 · 10</a:t>
                      </a:r>
                      <a:r>
                        <a:rPr lang="it-IT" sz="1600" b="1" i="0" baseline="3000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it-IT" sz="10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sz="2400" b="0" i="0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43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3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202.88 &amp; 306.78</a:t>
                      </a:r>
                      <a:r>
                        <a:rPr lang="it-IT" sz="13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43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108806"/>
                  </a:ext>
                </a:extLst>
              </a:tr>
              <a:tr h="300666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100" b="1" i="0" baseline="30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r>
                        <a:rPr lang="it-IT" sz="13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  <a:r>
                        <a:rPr lang="it-IT" sz="13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2.06</a:t>
                      </a:r>
                      <a:r>
                        <a:rPr lang="it-IT" sz="16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sz="2400" b="0" i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3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795.86</a:t>
                      </a:r>
                      <a:r>
                        <a:rPr lang="it-IT" sz="13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713033"/>
                  </a:ext>
                </a:extLst>
              </a:tr>
              <a:tr h="300666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050" b="1" i="0" baseline="3000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r>
                        <a:rPr lang="it-IT" sz="13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r>
                        <a:rPr lang="it-IT" sz="13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 · 10</a:t>
                      </a:r>
                      <a:r>
                        <a:rPr lang="it-IT" sz="1600" b="1" i="0" baseline="3000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t-IT" sz="2400" b="0" i="0" baseline="30000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3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871.09</a:t>
                      </a:r>
                      <a:r>
                        <a:rPr lang="it-IT" sz="13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43768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192D2E0-1914-585D-E225-86A8EC53D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04" y="3316378"/>
            <a:ext cx="6193244" cy="3066134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90FC6B3F-1702-2717-30A8-94B331D76DFB}"/>
              </a:ext>
            </a:extLst>
          </p:cNvPr>
          <p:cNvSpPr txBox="1"/>
          <p:nvPr/>
        </p:nvSpPr>
        <p:spPr>
          <a:xfrm>
            <a:off x="2400407" y="5569892"/>
            <a:ext cx="358278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S-process nucleosynthesis chain through Cs and Ba isotopes – competition between </a:t>
            </a: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neutron capture vs β-decay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E1E2A4-37F4-26D4-B979-4C0F1BCFD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641" y="2556220"/>
            <a:ext cx="4377034" cy="3275282"/>
          </a:xfrm>
          <a:prstGeom prst="rect">
            <a:avLst/>
          </a:prstGeom>
        </p:spPr>
      </p:pic>
      <p:sp>
        <p:nvSpPr>
          <p:cNvPr id="24" name="TextBox 13">
            <a:extLst>
              <a:ext uri="{FF2B5EF4-FFF2-40B4-BE49-F238E27FC236}">
                <a16:creationId xmlns:a16="http://schemas.microsoft.com/office/drawing/2014/main" id="{89C20332-7397-EE33-883E-A6DB925C4FCF}"/>
              </a:ext>
            </a:extLst>
          </p:cNvPr>
          <p:cNvSpPr txBox="1"/>
          <p:nvPr/>
        </p:nvSpPr>
        <p:spPr>
          <a:xfrm>
            <a:off x="6544409" y="5849732"/>
            <a:ext cx="5679732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between calculated and observed abundance of 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Ba, considering different rates of in-plasma 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-decay of 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sz="1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Palmerini</a:t>
            </a:r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al, </a:t>
            </a:r>
            <a:r>
              <a:rPr lang="en-US" sz="1100" i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US" sz="11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921:7 </a:t>
            </a:r>
            <a:r>
              <a:rPr lang="en-US" sz="11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B4D245-3663-F029-54D0-6CB54DDCDC5C}"/>
              </a:ext>
            </a:extLst>
          </p:cNvPr>
          <p:cNvSpPr/>
          <p:nvPr/>
        </p:nvSpPr>
        <p:spPr>
          <a:xfrm>
            <a:off x="8020369" y="2863100"/>
            <a:ext cx="144000" cy="144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F0C8981-F72B-591A-883A-E31E31A045F8}"/>
              </a:ext>
            </a:extLst>
          </p:cNvPr>
          <p:cNvSpPr/>
          <p:nvPr/>
        </p:nvSpPr>
        <p:spPr>
          <a:xfrm>
            <a:off x="9836977" y="3876219"/>
            <a:ext cx="144000" cy="144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9A722F39-9747-349A-94AA-7160B6EFDDCB}"/>
              </a:ext>
            </a:extLst>
          </p:cNvPr>
          <p:cNvSpPr/>
          <p:nvPr/>
        </p:nvSpPr>
        <p:spPr>
          <a:xfrm>
            <a:off x="1476801" y="4695340"/>
            <a:ext cx="765003" cy="30821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4ECB26E-EBAE-365A-2B46-AF3116EACE1D}"/>
              </a:ext>
            </a:extLst>
          </p:cNvPr>
          <p:cNvSpPr/>
          <p:nvPr/>
        </p:nvSpPr>
        <p:spPr>
          <a:xfrm>
            <a:off x="8366759" y="4668808"/>
            <a:ext cx="480061" cy="211802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717AE19-ACB9-DB2A-0B3C-B28CAB40BC7B}"/>
              </a:ext>
            </a:extLst>
          </p:cNvPr>
          <p:cNvSpPr/>
          <p:nvPr/>
        </p:nvSpPr>
        <p:spPr>
          <a:xfrm>
            <a:off x="10176907" y="4637642"/>
            <a:ext cx="624443" cy="242967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2A4F04F-3D2D-251B-9B45-3B13A1DA9FFB}"/>
              </a:ext>
            </a:extLst>
          </p:cNvPr>
          <p:cNvCxnSpPr>
            <a:cxnSpLocks/>
          </p:cNvCxnSpPr>
          <p:nvPr/>
        </p:nvCxnSpPr>
        <p:spPr>
          <a:xfrm>
            <a:off x="8075319" y="2967053"/>
            <a:ext cx="0" cy="69632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C45A280-8CC5-B4DB-3E6C-0F6184D3D93E}"/>
              </a:ext>
            </a:extLst>
          </p:cNvPr>
          <p:cNvCxnSpPr>
            <a:cxnSpLocks/>
          </p:cNvCxnSpPr>
          <p:nvPr/>
        </p:nvCxnSpPr>
        <p:spPr>
          <a:xfrm>
            <a:off x="9916987" y="3629091"/>
            <a:ext cx="0" cy="24962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46B4553-BE38-D78F-DD38-5CEC6DCB2198}"/>
              </a:ext>
            </a:extLst>
          </p:cNvPr>
          <p:cNvSpPr/>
          <p:nvPr/>
        </p:nvSpPr>
        <p:spPr>
          <a:xfrm>
            <a:off x="36576" y="118872"/>
            <a:ext cx="12088368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F56148-36D0-5A02-629B-755ABB492953}"/>
              </a:ext>
            </a:extLst>
          </p:cNvPr>
          <p:cNvSpPr txBox="1"/>
          <p:nvPr/>
        </p:nvSpPr>
        <p:spPr>
          <a:xfrm>
            <a:off x="329184" y="45720"/>
            <a:ext cx="884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S-process: </a:t>
            </a:r>
            <a:r>
              <a:rPr lang="en-US" sz="4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</p:txBody>
      </p:sp>
      <p:pic>
        <p:nvPicPr>
          <p:cNvPr id="18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3A0554-3554-8BCF-B160-C8CF009B2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04" y="155805"/>
            <a:ext cx="837895" cy="5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41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3">
            <a:extLst>
              <a:ext uri="{FF2B5EF4-FFF2-40B4-BE49-F238E27FC236}">
                <a16:creationId xmlns:a16="http://schemas.microsoft.com/office/drawing/2014/main" id="{89C20332-7397-EE33-883E-A6DB925C4FCF}"/>
              </a:ext>
            </a:extLst>
          </p:cNvPr>
          <p:cNvSpPr txBox="1"/>
          <p:nvPr/>
        </p:nvSpPr>
        <p:spPr>
          <a:xfrm>
            <a:off x="263216" y="5760246"/>
            <a:ext cx="5679732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between calculated and observed abundance of 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Ba, considering different rates of in-plasma 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-decay of 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sz="1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Palmerini</a:t>
            </a:r>
            <a:r>
              <a:rPr lang="en-US" sz="1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al, </a:t>
            </a:r>
            <a:r>
              <a:rPr lang="en-US" sz="1100" i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US" sz="11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921:7 </a:t>
            </a:r>
            <a:r>
              <a:rPr lang="en-US" sz="11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37AD91-0F0A-6098-E41A-0F953E0F3D2C}"/>
              </a:ext>
            </a:extLst>
          </p:cNvPr>
          <p:cNvGrpSpPr/>
          <p:nvPr/>
        </p:nvGrpSpPr>
        <p:grpSpPr>
          <a:xfrm>
            <a:off x="-1" y="1559676"/>
            <a:ext cx="5299966" cy="4200570"/>
            <a:chOff x="207377" y="1264891"/>
            <a:chExt cx="4377034" cy="327528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E1E2A4-37F4-26D4-B979-4C0F1BCFD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377" y="1264891"/>
              <a:ext cx="4377034" cy="3275282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5B4D245-3663-F029-54D0-6CB54DDCDC5C}"/>
                </a:ext>
              </a:extLst>
            </p:cNvPr>
            <p:cNvSpPr/>
            <p:nvPr/>
          </p:nvSpPr>
          <p:spPr>
            <a:xfrm>
              <a:off x="1431105" y="1571771"/>
              <a:ext cx="144000" cy="144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0C8981-F72B-591A-883A-E31E31A045F8}"/>
                </a:ext>
              </a:extLst>
            </p:cNvPr>
            <p:cNvSpPr/>
            <p:nvPr/>
          </p:nvSpPr>
          <p:spPr>
            <a:xfrm>
              <a:off x="3247713" y="2584890"/>
              <a:ext cx="144000" cy="144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4ECB26E-EBAE-365A-2B46-AF3116EACE1D}"/>
                </a:ext>
              </a:extLst>
            </p:cNvPr>
            <p:cNvSpPr/>
            <p:nvPr/>
          </p:nvSpPr>
          <p:spPr>
            <a:xfrm>
              <a:off x="1777495" y="3377479"/>
              <a:ext cx="480061" cy="211802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9717AE19-ACB9-DB2A-0B3C-B28CAB40BC7B}"/>
                </a:ext>
              </a:extLst>
            </p:cNvPr>
            <p:cNvSpPr/>
            <p:nvPr/>
          </p:nvSpPr>
          <p:spPr>
            <a:xfrm>
              <a:off x="3587643" y="3346313"/>
              <a:ext cx="624443" cy="24296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B2A4F04F-3D2D-251B-9B45-3B13A1DA9FFB}"/>
                </a:ext>
              </a:extLst>
            </p:cNvPr>
            <p:cNvCxnSpPr>
              <a:cxnSpLocks/>
            </p:cNvCxnSpPr>
            <p:nvPr/>
          </p:nvCxnSpPr>
          <p:spPr>
            <a:xfrm>
              <a:off x="1486055" y="1675724"/>
              <a:ext cx="0" cy="69632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3C45A280-8CC5-B4DB-3E6C-0F6184D3D93E}"/>
                </a:ext>
              </a:extLst>
            </p:cNvPr>
            <p:cNvCxnSpPr>
              <a:cxnSpLocks/>
            </p:cNvCxnSpPr>
            <p:nvPr/>
          </p:nvCxnSpPr>
          <p:spPr>
            <a:xfrm>
              <a:off x="3327723" y="2337762"/>
              <a:ext cx="0" cy="24962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DA7F93D-56AB-2F36-C427-4A2DEEC6859D}"/>
              </a:ext>
            </a:extLst>
          </p:cNvPr>
          <p:cNvSpPr txBox="1"/>
          <p:nvPr/>
        </p:nvSpPr>
        <p:spPr>
          <a:xfrm>
            <a:off x="5780431" y="2228800"/>
            <a:ext cx="5988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Abundance of 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 is sensitive to model-prediction of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-decay rate in 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Palmerini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(2021) and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Taioli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(2022) both find improvement in calculated abundance of 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 on suppressing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-decay rate in 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 compared to Takahashi-Yokoi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Brings into question the accuracy of Takahashi-Yokoi predictions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may be many other factors involved in reconstructing the </a:t>
            </a:r>
          </a:p>
          <a:p>
            <a:r>
              <a:rPr lang="en-US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abundance of </a:t>
            </a:r>
            <a:r>
              <a:rPr lang="en-US" sz="16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Ba, but we choose to focus on the decay rate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D43805-2857-906E-46DC-D205BCA43314}"/>
              </a:ext>
            </a:extLst>
          </p:cNvPr>
          <p:cNvSpPr/>
          <p:nvPr/>
        </p:nvSpPr>
        <p:spPr>
          <a:xfrm>
            <a:off x="36576" y="118872"/>
            <a:ext cx="12088368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0485E-B28D-3AAE-6823-6ADE91D02F2B}"/>
              </a:ext>
            </a:extLst>
          </p:cNvPr>
          <p:cNvSpPr txBox="1"/>
          <p:nvPr/>
        </p:nvSpPr>
        <p:spPr>
          <a:xfrm>
            <a:off x="329184" y="45720"/>
            <a:ext cx="884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S-process: </a:t>
            </a:r>
            <a:r>
              <a:rPr lang="en-US" sz="4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B0F290-43A6-84CA-50BE-DAC1D69F0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04" y="155805"/>
            <a:ext cx="837895" cy="5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808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4A09C-2DB4-E0EB-DA4B-051255BF7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C2553BB-F9B3-439D-DBF5-D7D471CDCDFB}"/>
              </a:ext>
            </a:extLst>
          </p:cNvPr>
          <p:cNvSpPr/>
          <p:nvPr/>
        </p:nvSpPr>
        <p:spPr>
          <a:xfrm>
            <a:off x="143545" y="6184411"/>
            <a:ext cx="186537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2B86F8-CDE4-787E-6400-9FF7904D50E9}"/>
              </a:ext>
            </a:extLst>
          </p:cNvPr>
          <p:cNvSpPr/>
          <p:nvPr/>
        </p:nvSpPr>
        <p:spPr>
          <a:xfrm>
            <a:off x="143545" y="5465743"/>
            <a:ext cx="389534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2545DA-F18B-816D-98DE-CDF4B6BA9220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AE347-A736-A93B-43E4-2AAF7B8322CA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A557E-AE4D-A711-878F-57E816121DE0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" name="Picture 1" descr="A diagram of a structure&#10;&#10;Description automatically generated">
            <a:extLst>
              <a:ext uri="{FF2B5EF4-FFF2-40B4-BE49-F238E27FC236}">
                <a16:creationId xmlns:a16="http://schemas.microsoft.com/office/drawing/2014/main" id="{7D8B53A0-910C-320C-4E1C-7B417FB49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0" y="795817"/>
            <a:ext cx="5679585" cy="4048796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5FC353CF-E9BC-C0F0-FE78-FF343DF2204F}"/>
              </a:ext>
            </a:extLst>
          </p:cNvPr>
          <p:cNvSpPr txBox="1"/>
          <p:nvPr/>
        </p:nvSpPr>
        <p:spPr>
          <a:xfrm>
            <a:off x="3047862" y="4512620"/>
            <a:ext cx="2687604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i="1" dirty="0">
                <a:latin typeface="Calibri"/>
                <a:ea typeface="Calibri"/>
                <a:cs typeface="Calibri"/>
              </a:rPr>
              <a:t>T.R. Rodriguez, J. Phys. Conf. Ser. </a:t>
            </a:r>
            <a:r>
              <a:rPr lang="en-US" sz="1050" b="1" i="1" dirty="0">
                <a:latin typeface="Calibri"/>
                <a:ea typeface="Calibri"/>
                <a:cs typeface="Calibri"/>
              </a:rPr>
              <a:t>503 </a:t>
            </a:r>
            <a:r>
              <a:rPr lang="en-US" sz="1050" i="1" dirty="0">
                <a:latin typeface="Calibri"/>
                <a:ea typeface="Calibri"/>
                <a:cs typeface="Calibri"/>
              </a:rPr>
              <a:t>(2014)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75371C-F66F-AD4C-0550-88046F82412F}"/>
              </a:ext>
            </a:extLst>
          </p:cNvPr>
          <p:cNvCxnSpPr>
            <a:cxnSpLocks/>
          </p:cNvCxnSpPr>
          <p:nvPr/>
        </p:nvCxnSpPr>
        <p:spPr>
          <a:xfrm flipV="1">
            <a:off x="1510066" y="2158637"/>
            <a:ext cx="2377440" cy="149047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D7A9DA-8687-6B2B-8599-71C420DA0586}"/>
              </a:ext>
            </a:extLst>
          </p:cNvPr>
          <p:cNvSpPr txBox="1"/>
          <p:nvPr/>
        </p:nvSpPr>
        <p:spPr>
          <a:xfrm>
            <a:off x="61613" y="5054745"/>
            <a:ext cx="166108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ea typeface="Calibri"/>
                <a:cs typeface="Calibri"/>
              </a:rPr>
              <a:t>Model inputs: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8F13A1-8D1C-4961-92DB-37DD13382DB6}"/>
              </a:ext>
            </a:extLst>
          </p:cNvPr>
          <p:cNvSpPr txBox="1"/>
          <p:nvPr/>
        </p:nvSpPr>
        <p:spPr>
          <a:xfrm>
            <a:off x="143545" y="5431061"/>
            <a:ext cx="3895344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ea typeface="Calibri"/>
                <a:cs typeface="Calibri"/>
              </a:rPr>
              <a:t>Maxwell Average Cross Sections (MACS)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27D943-6941-C7E1-1940-BB317723D586}"/>
              </a:ext>
            </a:extLst>
          </p:cNvPr>
          <p:cNvSpPr txBox="1"/>
          <p:nvPr/>
        </p:nvSpPr>
        <p:spPr>
          <a:xfrm>
            <a:off x="143543" y="6180847"/>
            <a:ext cx="1993392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>
                <a:latin typeface="Aptos Narrow" panose="020B0004020202020204" pitchFamily="34" charset="0"/>
                <a:ea typeface="Calibri"/>
                <a:cs typeface="Calibri"/>
              </a:rPr>
              <a:t>ϐ</a:t>
            </a:r>
            <a:r>
              <a:rPr lang="en-US" dirty="0">
                <a:latin typeface="Aptos Narrow" panose="020B0004020202020204" pitchFamily="34" charset="0"/>
                <a:ea typeface="Calibri"/>
                <a:cs typeface="Calibri"/>
              </a:rPr>
              <a:t>-Decay Rates (</a:t>
            </a:r>
            <a:r>
              <a:rPr lang="el-GR" dirty="0">
                <a:latin typeface="Aptos Narrow" panose="020B0004020202020204" pitchFamily="34" charset="0"/>
                <a:ea typeface="Calibri"/>
                <a:cs typeface="Calibri"/>
              </a:rPr>
              <a:t>λ</a:t>
            </a:r>
            <a:r>
              <a:rPr lang="el-GR" baseline="-25000" dirty="0">
                <a:latin typeface="Aptos Narrow" panose="020B0004020202020204" pitchFamily="34" charset="0"/>
                <a:ea typeface="Calibri"/>
                <a:cs typeface="Calibri"/>
              </a:rPr>
              <a:t>ϐ</a:t>
            </a:r>
            <a:r>
              <a:rPr lang="en-US" dirty="0">
                <a:latin typeface="Aptos Narrow" panose="020B0004020202020204" pitchFamily="34" charset="0"/>
                <a:ea typeface="Calibri"/>
                <a:cs typeface="Calibri"/>
              </a:rPr>
              <a:t>)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C2FADE4B-C5F8-6E5F-6F0C-DAEFA06C0206}"/>
              </a:ext>
            </a:extLst>
          </p:cNvPr>
          <p:cNvSpPr txBox="1"/>
          <p:nvPr/>
        </p:nvSpPr>
        <p:spPr>
          <a:xfrm>
            <a:off x="143544" y="5839119"/>
            <a:ext cx="471525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b="1" i="1" dirty="0">
                <a:latin typeface="Calibri"/>
                <a:ea typeface="Calibri"/>
                <a:cs typeface="Calibri"/>
              </a:rPr>
              <a:t>Talks by R. </a:t>
            </a:r>
            <a:r>
              <a:rPr lang="en-US" sz="1200" b="1" i="1" dirty="0" err="1">
                <a:latin typeface="Calibri"/>
                <a:ea typeface="Calibri"/>
                <a:cs typeface="Calibri"/>
              </a:rPr>
              <a:t>Mucciola</a:t>
            </a:r>
            <a:r>
              <a:rPr lang="en-US" sz="1200" b="1" i="1" dirty="0">
                <a:latin typeface="Calibri"/>
                <a:ea typeface="Calibri"/>
                <a:cs typeface="Calibri"/>
              </a:rPr>
              <a:t>, N. Pieretti, M. </a:t>
            </a:r>
            <a:r>
              <a:rPr lang="en-US" sz="1200" b="1" i="1" dirty="0" err="1">
                <a:latin typeface="Calibri"/>
                <a:ea typeface="Calibri"/>
                <a:cs typeface="Calibri"/>
              </a:rPr>
              <a:t>Spelta</a:t>
            </a:r>
            <a:endParaRPr lang="en-US" sz="1000" b="1" i="1" dirty="0"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50558E-60F7-321A-D3B3-04081A28BE63}"/>
              </a:ext>
            </a:extLst>
          </p:cNvPr>
          <p:cNvGrpSpPr/>
          <p:nvPr/>
        </p:nvGrpSpPr>
        <p:grpSpPr>
          <a:xfrm>
            <a:off x="36576" y="45720"/>
            <a:ext cx="12088368" cy="707886"/>
            <a:chOff x="36576" y="45720"/>
            <a:chExt cx="12088368" cy="70788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C480AFD-21A8-6C4E-75BB-E395947AF4EF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DFDFE3-CDDF-0F90-0939-59407295ADA6}"/>
                </a:ext>
              </a:extLst>
            </p:cNvPr>
            <p:cNvSpPr txBox="1"/>
            <p:nvPr/>
          </p:nvSpPr>
          <p:spPr>
            <a:xfrm>
              <a:off x="329184" y="45720"/>
              <a:ext cx="88422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S-Process Nucleosynthesis and </a:t>
              </a:r>
              <a:r>
                <a:rPr lang="el-GR" sz="4000" b="1" dirty="0">
                  <a:latin typeface="Aptos Narrow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-Decay</a:t>
              </a:r>
            </a:p>
          </p:txBody>
        </p:sp>
        <p:pic>
          <p:nvPicPr>
            <p:cNvPr id="32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536558C-0ED2-FAD0-714D-BD0659E8E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Immagine che contiene giocatore, palla, gioco, aria&#10;&#10;Descrizione generata automaticamente">
            <a:extLst>
              <a:ext uri="{FF2B5EF4-FFF2-40B4-BE49-F238E27FC236}">
                <a16:creationId xmlns:a16="http://schemas.microsoft.com/office/drawing/2014/main" id="{B84F5613-8CB4-D836-7ECB-57D1FEFE2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504" y="1363662"/>
            <a:ext cx="6110062" cy="3795033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18C51C94-5D20-B65E-19F2-08DA3076DBD8}"/>
              </a:ext>
            </a:extLst>
          </p:cNvPr>
          <p:cNvSpPr txBox="1"/>
          <p:nvPr/>
        </p:nvSpPr>
        <p:spPr>
          <a:xfrm>
            <a:off x="6196947" y="799634"/>
            <a:ext cx="5928070" cy="677108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u="sng" dirty="0">
                <a:latin typeface="Calibri"/>
                <a:ea typeface="Calibri"/>
                <a:cs typeface="Calibri"/>
              </a:rPr>
              <a:t>P</a:t>
            </a:r>
            <a:r>
              <a:rPr lang="en-US" sz="1900" dirty="0">
                <a:latin typeface="Calibri"/>
                <a:ea typeface="Calibri"/>
                <a:cs typeface="Calibri"/>
              </a:rPr>
              <a:t>lasmas for </a:t>
            </a:r>
            <a:r>
              <a:rPr lang="en-US" sz="1900" b="1" u="sng" dirty="0">
                <a:latin typeface="Calibri"/>
                <a:ea typeface="Calibri"/>
                <a:cs typeface="Calibri"/>
              </a:rPr>
              <a:t>A</a:t>
            </a:r>
            <a:r>
              <a:rPr lang="en-US" sz="1900" dirty="0">
                <a:latin typeface="Calibri"/>
                <a:ea typeface="Calibri"/>
                <a:cs typeface="Calibri"/>
              </a:rPr>
              <a:t>strophysics, </a:t>
            </a:r>
            <a:r>
              <a:rPr lang="en-US" sz="1900" b="1" u="sng" dirty="0">
                <a:latin typeface="Calibri"/>
                <a:ea typeface="Calibri"/>
                <a:cs typeface="Calibri"/>
              </a:rPr>
              <a:t>N</a:t>
            </a:r>
            <a:r>
              <a:rPr lang="en-US" sz="1900" dirty="0">
                <a:latin typeface="Calibri"/>
                <a:ea typeface="Calibri"/>
                <a:cs typeface="Calibri"/>
              </a:rPr>
              <a:t>uclear </a:t>
            </a:r>
            <a:r>
              <a:rPr lang="en-US" sz="1900" b="1" u="sng" dirty="0">
                <a:latin typeface="Calibri"/>
                <a:ea typeface="Calibri"/>
                <a:cs typeface="Calibri"/>
              </a:rPr>
              <a:t>D</a:t>
            </a:r>
            <a:r>
              <a:rPr lang="en-US" sz="1900" dirty="0">
                <a:latin typeface="Calibri"/>
                <a:ea typeface="Calibri"/>
                <a:cs typeface="Calibri"/>
              </a:rPr>
              <a:t>ecay </a:t>
            </a:r>
            <a:r>
              <a:rPr lang="en-US" sz="1900" b="1" u="sng" dirty="0">
                <a:latin typeface="Calibri"/>
                <a:ea typeface="Calibri"/>
                <a:cs typeface="Calibri"/>
              </a:rPr>
              <a:t>O</a:t>
            </a:r>
            <a:r>
              <a:rPr lang="en-US" sz="1900" dirty="0">
                <a:latin typeface="Calibri"/>
                <a:ea typeface="Calibri"/>
                <a:cs typeface="Calibri"/>
              </a:rPr>
              <a:t>bservations and </a:t>
            </a:r>
            <a:r>
              <a:rPr lang="en-US" sz="1900" b="1" u="sng" dirty="0">
                <a:latin typeface="Calibri"/>
                <a:ea typeface="Calibri"/>
                <a:cs typeface="Calibri"/>
              </a:rPr>
              <a:t>R</a:t>
            </a:r>
            <a:r>
              <a:rPr lang="en-US" sz="1900" dirty="0">
                <a:latin typeface="Calibri"/>
                <a:ea typeface="Calibri"/>
                <a:cs typeface="Calibri"/>
              </a:rPr>
              <a:t>adiation for </a:t>
            </a:r>
            <a:r>
              <a:rPr lang="en-US" sz="1900" b="1" u="sng" dirty="0">
                <a:latin typeface="Calibri"/>
                <a:ea typeface="Calibri"/>
                <a:cs typeface="Calibri"/>
              </a:rPr>
              <a:t>A</a:t>
            </a:r>
            <a:r>
              <a:rPr lang="en-US" sz="1900" dirty="0">
                <a:latin typeface="Calibri"/>
                <a:ea typeface="Calibri"/>
                <a:cs typeface="Calibri"/>
              </a:rPr>
              <a:t>rchaeometry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F6B4377-9DED-742C-1F33-385958CD71A9}"/>
              </a:ext>
            </a:extLst>
          </p:cNvPr>
          <p:cNvSpPr txBox="1"/>
          <p:nvPr/>
        </p:nvSpPr>
        <p:spPr>
          <a:xfrm>
            <a:off x="6200559" y="3702958"/>
            <a:ext cx="2743257" cy="113877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/>
                <a:ea typeface="Calibri"/>
                <a:cs typeface="Calibri"/>
              </a:rPr>
              <a:t>n</a:t>
            </a:r>
            <a:r>
              <a:rPr lang="en-US" sz="2000" baseline="-25000" dirty="0">
                <a:latin typeface="Calibri"/>
                <a:ea typeface="Calibri"/>
                <a:cs typeface="Calibri"/>
              </a:rPr>
              <a:t>e</a:t>
            </a:r>
            <a:r>
              <a:rPr lang="en-US" sz="2000" dirty="0">
                <a:latin typeface="Calibri"/>
                <a:ea typeface="Calibri"/>
                <a:cs typeface="Calibri"/>
              </a:rPr>
              <a:t> ~ 10</a:t>
            </a:r>
            <a:r>
              <a:rPr lang="en-US" sz="2000" baseline="30000" dirty="0">
                <a:latin typeface="Calibri"/>
                <a:ea typeface="Calibri"/>
                <a:cs typeface="Calibri"/>
              </a:rPr>
              <a:t>11-13</a:t>
            </a:r>
            <a:r>
              <a:rPr lang="en-US" sz="2000" dirty="0">
                <a:latin typeface="Calibri"/>
                <a:ea typeface="Calibri"/>
                <a:cs typeface="Calibri"/>
              </a:rPr>
              <a:t> cm</a:t>
            </a:r>
            <a:r>
              <a:rPr lang="en-US" sz="2000" baseline="30000" dirty="0">
                <a:latin typeface="Calibri"/>
                <a:ea typeface="Calibri"/>
                <a:cs typeface="Calibri"/>
              </a:rPr>
              <a:t>-3</a:t>
            </a:r>
            <a:endParaRPr lang="en-US" sz="2000" dirty="0">
              <a:latin typeface="Calibri"/>
              <a:ea typeface="Calibri"/>
              <a:cs typeface="Calibri"/>
            </a:endParaRPr>
          </a:p>
          <a:p>
            <a:r>
              <a:rPr lang="en-US" sz="2000" err="1">
                <a:latin typeface="Calibri"/>
                <a:ea typeface="Calibri"/>
                <a:cs typeface="Calibri"/>
              </a:rPr>
              <a:t>kT</a:t>
            </a:r>
            <a:r>
              <a:rPr lang="en-US" sz="2000" baseline="-25000" err="1">
                <a:latin typeface="Calibri"/>
                <a:ea typeface="Calibri"/>
                <a:cs typeface="Calibri"/>
              </a:rPr>
              <a:t>e</a:t>
            </a:r>
            <a:r>
              <a:rPr lang="en-US" sz="2000" dirty="0">
                <a:latin typeface="Calibri"/>
                <a:ea typeface="Calibri"/>
                <a:cs typeface="Calibri"/>
              </a:rPr>
              <a:t> ~ 0.1 - 100 keV</a:t>
            </a:r>
          </a:p>
          <a:p>
            <a:endParaRPr lang="en-US" sz="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Mascali et al, Universe 8, 80 (2022)    </a:t>
            </a:r>
          </a:p>
          <a:p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Mascali et al, EPJ </a:t>
            </a:r>
            <a:r>
              <a:rPr lang="en-US" sz="10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WoC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227, 01013 (2020)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43BAE5B1-4263-FFEF-6E03-F36A6F9707DC}"/>
              </a:ext>
            </a:extLst>
          </p:cNvPr>
          <p:cNvSpPr txBox="1"/>
          <p:nvPr/>
        </p:nvSpPr>
        <p:spPr>
          <a:xfrm>
            <a:off x="5280733" y="5014523"/>
            <a:ext cx="674341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i="1" dirty="0">
                <a:latin typeface="Calibri"/>
                <a:ea typeface="Calibri"/>
                <a:cs typeface="Calibri"/>
              </a:rPr>
              <a:t>For details on facility, diagnostics and experimental methodology, see talk by E. Naselli</a:t>
            </a:r>
            <a:endParaRPr lang="en-US" sz="1050" b="1" i="1" dirty="0"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4A82E0FD-8290-3C8B-8469-2401479588EB}"/>
              </a:ext>
            </a:extLst>
          </p:cNvPr>
          <p:cNvSpPr txBox="1"/>
          <p:nvPr/>
        </p:nvSpPr>
        <p:spPr>
          <a:xfrm>
            <a:off x="6200286" y="5327255"/>
            <a:ext cx="5727481" cy="1208023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latin typeface="Calibri"/>
                <a:ea typeface="Calibri"/>
                <a:cs typeface="Calibri"/>
              </a:rPr>
              <a:t>Plasma opacity for </a:t>
            </a:r>
            <a:r>
              <a:rPr lang="en-US" sz="2100" i="1" dirty="0">
                <a:latin typeface="Calibri"/>
                <a:ea typeface="Calibri"/>
                <a:cs typeface="Calibri"/>
              </a:rPr>
              <a:t>r</a:t>
            </a:r>
            <a:r>
              <a:rPr lang="en-US" sz="2100" dirty="0">
                <a:latin typeface="Calibri"/>
                <a:ea typeface="Calibri"/>
                <a:cs typeface="Calibri"/>
              </a:rPr>
              <a:t>-process</a:t>
            </a:r>
          </a:p>
          <a:p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0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Pidatella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al, Front. Astron. Space Sci. 931744 (2022)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i="1" dirty="0">
                <a:latin typeface="Calibri"/>
                <a:ea typeface="Calibri"/>
                <a:cs typeface="Calibri"/>
              </a:rPr>
              <a:t>See flash talk by A. </a:t>
            </a:r>
            <a:r>
              <a:rPr lang="en-US" sz="1400" b="1" i="1" dirty="0" err="1">
                <a:latin typeface="Calibri"/>
                <a:ea typeface="Calibri"/>
                <a:cs typeface="Calibri"/>
              </a:rPr>
              <a:t>Pidatella</a:t>
            </a:r>
            <a:endParaRPr lang="en-US" sz="1400" b="1" i="1" dirty="0">
              <a:latin typeface="Calibri"/>
              <a:ea typeface="Calibri"/>
              <a:cs typeface="Calibri"/>
            </a:endParaRPr>
          </a:p>
          <a:p>
            <a:endParaRPr lang="en-US" sz="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0" b="1" dirty="0">
                <a:latin typeface="Calibri"/>
                <a:ea typeface="Calibri"/>
                <a:cs typeface="Calibri"/>
              </a:rPr>
              <a:t>β-decay rate in plasma for </a:t>
            </a:r>
            <a:r>
              <a:rPr lang="en-US" sz="2100" b="1" i="1" dirty="0">
                <a:latin typeface="Calibri"/>
                <a:ea typeface="Calibri"/>
                <a:cs typeface="Calibri"/>
              </a:rPr>
              <a:t>s</a:t>
            </a:r>
            <a:r>
              <a:rPr lang="en-US" sz="2100" b="1" dirty="0">
                <a:latin typeface="Calibri"/>
                <a:ea typeface="Calibri"/>
                <a:cs typeface="Calibri"/>
              </a:rPr>
              <a:t>-process</a:t>
            </a:r>
          </a:p>
        </p:txBody>
      </p:sp>
    </p:spTree>
    <p:extLst>
      <p:ext uri="{BB962C8B-B14F-4D97-AF65-F5344CB8AC3E}">
        <p14:creationId xmlns:p14="http://schemas.microsoft.com/office/powerpoint/2010/main" val="380796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19" grpId="0"/>
      <p:bldP spid="20" grpId="0"/>
      <p:bldP spid="23" grpId="0"/>
      <p:bldP spid="27" grpId="0"/>
      <p:bldP spid="5" grpId="0"/>
      <p:bldP spid="9" grpId="0" animBg="1"/>
      <p:bldP spid="10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9">
            <a:extLst>
              <a:ext uri="{FF2B5EF4-FFF2-40B4-BE49-F238E27FC236}">
                <a16:creationId xmlns:a16="http://schemas.microsoft.com/office/drawing/2014/main" id="{45C5C446-410C-D918-4044-3EEB3C956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9911"/>
          <a:stretch/>
        </p:blipFill>
        <p:spPr>
          <a:xfrm>
            <a:off x="118517" y="946849"/>
            <a:ext cx="3787155" cy="3015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9A1C3-01DA-2B26-A68C-8D29170092BD}"/>
              </a:ext>
            </a:extLst>
          </p:cNvPr>
          <p:cNvSpPr txBox="1"/>
          <p:nvPr/>
        </p:nvSpPr>
        <p:spPr>
          <a:xfrm>
            <a:off x="3699338" y="1160630"/>
            <a:ext cx="2526958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Takahashi-Yokoi based prediction of variation of lifetime of </a:t>
            </a:r>
            <a:r>
              <a:rPr lang="en-US" sz="14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 as a function of plasma density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i="1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temperature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400" i="1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i="1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1400" i="1" baseline="-25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diagram of a temperature&#10;&#10;Description automatically generated">
            <a:extLst>
              <a:ext uri="{FF2B5EF4-FFF2-40B4-BE49-F238E27FC236}">
                <a16:creationId xmlns:a16="http://schemas.microsoft.com/office/drawing/2014/main" id="{48F1008A-5CE8-A8B9-7F8D-1A9EE9DE3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7" y="3962431"/>
            <a:ext cx="3657746" cy="2711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73DF7-EB65-762F-53C1-BEC6E342222F}"/>
              </a:ext>
            </a:extLst>
          </p:cNvPr>
          <p:cNvSpPr txBox="1"/>
          <p:nvPr/>
        </p:nvSpPr>
        <p:spPr>
          <a:xfrm>
            <a:off x="3699338" y="4096285"/>
            <a:ext cx="252695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 predictions using ab-initio DHF model and compared with Takahashi-Yokoi</a:t>
            </a:r>
          </a:p>
          <a:p>
            <a:endParaRPr lang="en-US" sz="11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dirty="0"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sz="1100" dirty="0" err="1"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Taioli</a:t>
            </a:r>
            <a:r>
              <a:rPr lang="en-US" sz="1100" dirty="0"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et al, </a:t>
            </a:r>
            <a:r>
              <a:rPr lang="en-US" sz="1100" i="1" dirty="0" err="1"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US" sz="1100" i="1" dirty="0"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i="1" dirty="0"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933:158 </a:t>
            </a:r>
            <a:r>
              <a:rPr lang="en-US" sz="1100" i="1" dirty="0"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(2022)</a:t>
            </a:r>
            <a:endParaRPr lang="en-US" sz="1100" dirty="0">
              <a:highlight>
                <a:srgbClr val="FFFF00"/>
              </a:highlight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D7575A-29F4-C8E6-5426-2B2F4DFAE934}"/>
              </a:ext>
            </a:extLst>
          </p:cNvPr>
          <p:cNvCxnSpPr/>
          <p:nvPr/>
        </p:nvCxnSpPr>
        <p:spPr>
          <a:xfrm>
            <a:off x="2659830" y="4958059"/>
            <a:ext cx="1572768" cy="612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FB263C-578C-5C72-EB0D-3D517048BCE3}"/>
              </a:ext>
            </a:extLst>
          </p:cNvPr>
          <p:cNvSpPr txBox="1"/>
          <p:nvPr/>
        </p:nvSpPr>
        <p:spPr>
          <a:xfrm>
            <a:off x="4049660" y="5570707"/>
            <a:ext cx="1277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Only GS of </a:t>
            </a:r>
            <a:r>
              <a:rPr lang="en-US" sz="1200" b="1" baseline="30000" dirty="0">
                <a:latin typeface="+mj-lt"/>
              </a:rPr>
              <a:t>134</a:t>
            </a:r>
            <a:r>
              <a:rPr lang="en-US" sz="1200" b="1" dirty="0">
                <a:latin typeface="+mj-lt"/>
              </a:rPr>
              <a:t>Cs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B3EFE037-07D1-4334-2D2E-116309A0CB0F}"/>
              </a:ext>
            </a:extLst>
          </p:cNvPr>
          <p:cNvSpPr txBox="1"/>
          <p:nvPr/>
        </p:nvSpPr>
        <p:spPr>
          <a:xfrm>
            <a:off x="588867" y="6013521"/>
            <a:ext cx="1253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Takahashi-Yokoi</a:t>
            </a:r>
          </a:p>
        </p:txBody>
      </p:sp>
      <p:cxnSp>
        <p:nvCxnSpPr>
          <p:cNvPr id="12" name="Straight Arrow Connector 15">
            <a:extLst>
              <a:ext uri="{FF2B5EF4-FFF2-40B4-BE49-F238E27FC236}">
                <a16:creationId xmlns:a16="http://schemas.microsoft.com/office/drawing/2014/main" id="{3A2DD366-2038-23CC-6DB1-1185ADFF2612}"/>
              </a:ext>
            </a:extLst>
          </p:cNvPr>
          <p:cNvCxnSpPr>
            <a:cxnSpLocks/>
          </p:cNvCxnSpPr>
          <p:nvPr/>
        </p:nvCxnSpPr>
        <p:spPr>
          <a:xfrm flipH="1">
            <a:off x="1591475" y="5570707"/>
            <a:ext cx="794958" cy="442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68C5574-1413-043B-045B-991B5C2F7269}"/>
              </a:ext>
            </a:extLst>
          </p:cNvPr>
          <p:cNvSpPr txBox="1"/>
          <p:nvPr/>
        </p:nvSpPr>
        <p:spPr>
          <a:xfrm>
            <a:off x="3859391" y="6029723"/>
            <a:ext cx="1647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GS + excited states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B3EEF8-5FEC-8D78-1289-735EA6A1FDCA}"/>
              </a:ext>
            </a:extLst>
          </p:cNvPr>
          <p:cNvCxnSpPr>
            <a:cxnSpLocks/>
          </p:cNvCxnSpPr>
          <p:nvPr/>
        </p:nvCxnSpPr>
        <p:spPr>
          <a:xfrm>
            <a:off x="2756087" y="5656387"/>
            <a:ext cx="1265908" cy="357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02FECEB-A907-54E2-BBA5-548A23A4B933}"/>
              </a:ext>
            </a:extLst>
          </p:cNvPr>
          <p:cNvSpPr txBox="1"/>
          <p:nvPr/>
        </p:nvSpPr>
        <p:spPr>
          <a:xfrm>
            <a:off x="6742943" y="1267861"/>
            <a:ext cx="5176976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models consider contribution of excited states in 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state: J</a:t>
            </a:r>
            <a:r>
              <a:rPr lang="el-GR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4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(0.0 keV)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excited state: J</a:t>
            </a:r>
            <a:r>
              <a:rPr lang="el-GR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5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(11.2442 keV)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excited state: J</a:t>
            </a:r>
            <a:r>
              <a:rPr lang="el-GR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3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(60.0297 keV)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F385E797-3249-A191-6091-D4828D1CDACF}"/>
              </a:ext>
            </a:extLst>
          </p:cNvPr>
          <p:cNvSpPr txBox="1"/>
          <p:nvPr/>
        </p:nvSpPr>
        <p:spPr>
          <a:xfrm>
            <a:off x="6463621" y="3017748"/>
            <a:ext cx="258022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β-Decay Rates of Individual Ions</a:t>
            </a:r>
          </a:p>
          <a:p>
            <a:pPr algn="ctr"/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“Configuration-dependent rate”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23588A-44ED-28A9-32B1-6F33E92F1DB8}"/>
              </a:ext>
            </a:extLst>
          </p:cNvPr>
          <p:cNvSpPr txBox="1"/>
          <p:nvPr/>
        </p:nvSpPr>
        <p:spPr>
          <a:xfrm>
            <a:off x="6854510" y="2561716"/>
            <a:ext cx="467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In-Plasma Decay Rate</a:t>
            </a:r>
          </a:p>
        </p:txBody>
      </p:sp>
      <p:sp>
        <p:nvSpPr>
          <p:cNvPr id="32" name="Plus Sign 31">
            <a:extLst>
              <a:ext uri="{FF2B5EF4-FFF2-40B4-BE49-F238E27FC236}">
                <a16:creationId xmlns:a16="http://schemas.microsoft.com/office/drawing/2014/main" id="{53FA70BE-190B-5BAC-04F2-00C479D52FBA}"/>
              </a:ext>
            </a:extLst>
          </p:cNvPr>
          <p:cNvSpPr/>
          <p:nvPr/>
        </p:nvSpPr>
        <p:spPr>
          <a:xfrm>
            <a:off x="7486493" y="3616705"/>
            <a:ext cx="460371" cy="415518"/>
          </a:xfrm>
          <a:prstGeom prst="mathPlu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BE0448DD-EEC7-E33B-8DF0-CB6A27347EE8}"/>
              </a:ext>
            </a:extLst>
          </p:cNvPr>
          <p:cNvSpPr txBox="1"/>
          <p:nvPr/>
        </p:nvSpPr>
        <p:spPr>
          <a:xfrm>
            <a:off x="6463621" y="4107960"/>
            <a:ext cx="258022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Charge State Distribution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D368BB63-012C-D664-2AFA-168EEA0BAB53}"/>
              </a:ext>
            </a:extLst>
          </p:cNvPr>
          <p:cNvSpPr txBox="1"/>
          <p:nvPr/>
        </p:nvSpPr>
        <p:spPr>
          <a:xfrm>
            <a:off x="9339697" y="3017748"/>
            <a:ext cx="2580222" cy="523220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Bound state decay</a:t>
            </a:r>
          </a:p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Continuum decay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554F3175-6426-FC2C-4E98-06A8008C20B8}"/>
              </a:ext>
            </a:extLst>
          </p:cNvPr>
          <p:cNvSpPr txBox="1"/>
          <p:nvPr/>
        </p:nvSpPr>
        <p:spPr>
          <a:xfrm>
            <a:off x="9331431" y="4107959"/>
            <a:ext cx="2580222" cy="307777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Model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72151B-54A8-D0BD-28D4-C287A94FD746}"/>
              </a:ext>
            </a:extLst>
          </p:cNvPr>
          <p:cNvSpPr txBox="1"/>
          <p:nvPr/>
        </p:nvSpPr>
        <p:spPr>
          <a:xfrm>
            <a:off x="6463621" y="4832043"/>
            <a:ext cx="520719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Mismatch between DHF and Takahashi-Yokoi model could be due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in predicted BSBD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in predicted continuum decay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in plasma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9A6E55-71E1-5F85-7C04-5562B502AC50}"/>
              </a:ext>
            </a:extLst>
          </p:cNvPr>
          <p:cNvSpPr/>
          <p:nvPr/>
        </p:nvSpPr>
        <p:spPr>
          <a:xfrm>
            <a:off x="36576" y="118872"/>
            <a:ext cx="12088368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6DCEB-9F40-CD41-EED0-310753310291}"/>
              </a:ext>
            </a:extLst>
          </p:cNvPr>
          <p:cNvSpPr txBox="1"/>
          <p:nvPr/>
        </p:nvSpPr>
        <p:spPr>
          <a:xfrm>
            <a:off x="329184" y="45720"/>
            <a:ext cx="884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S-process: </a:t>
            </a:r>
            <a:r>
              <a:rPr lang="en-US" sz="4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</p:txBody>
      </p:sp>
      <p:pic>
        <p:nvPicPr>
          <p:cNvPr id="1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C659A89-7C63-C23C-D3B0-F8F28212D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04" y="155805"/>
            <a:ext cx="837895" cy="5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53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3">
            <a:extLst>
              <a:ext uri="{FF2B5EF4-FFF2-40B4-BE49-F238E27FC236}">
                <a16:creationId xmlns:a16="http://schemas.microsoft.com/office/drawing/2014/main" id="{F385E797-3249-A191-6091-D4828D1CDACF}"/>
              </a:ext>
            </a:extLst>
          </p:cNvPr>
          <p:cNvSpPr txBox="1"/>
          <p:nvPr/>
        </p:nvSpPr>
        <p:spPr>
          <a:xfrm>
            <a:off x="574906" y="2215030"/>
            <a:ext cx="258022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β-Decay Rates of Individual Ions</a:t>
            </a:r>
          </a:p>
          <a:p>
            <a:pPr algn="ctr"/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“Configuration-dependent rate”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23588A-44ED-28A9-32B1-6F33E92F1DB8}"/>
              </a:ext>
            </a:extLst>
          </p:cNvPr>
          <p:cNvSpPr txBox="1"/>
          <p:nvPr/>
        </p:nvSpPr>
        <p:spPr>
          <a:xfrm>
            <a:off x="972776" y="1648038"/>
            <a:ext cx="467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In-Plasma Decay Rate</a:t>
            </a:r>
          </a:p>
        </p:txBody>
      </p:sp>
      <p:sp>
        <p:nvSpPr>
          <p:cNvPr id="32" name="Plus Sign 31">
            <a:extLst>
              <a:ext uri="{FF2B5EF4-FFF2-40B4-BE49-F238E27FC236}">
                <a16:creationId xmlns:a16="http://schemas.microsoft.com/office/drawing/2014/main" id="{53FA70BE-190B-5BAC-04F2-00C479D52FBA}"/>
              </a:ext>
            </a:extLst>
          </p:cNvPr>
          <p:cNvSpPr/>
          <p:nvPr/>
        </p:nvSpPr>
        <p:spPr>
          <a:xfrm>
            <a:off x="1597778" y="2813987"/>
            <a:ext cx="460371" cy="415518"/>
          </a:xfrm>
          <a:prstGeom prst="mathPlu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BE0448DD-EEC7-E33B-8DF0-CB6A27347EE8}"/>
              </a:ext>
            </a:extLst>
          </p:cNvPr>
          <p:cNvSpPr txBox="1"/>
          <p:nvPr/>
        </p:nvSpPr>
        <p:spPr>
          <a:xfrm>
            <a:off x="574906" y="3305242"/>
            <a:ext cx="258022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Charge State Distribution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D368BB63-012C-D664-2AFA-168EEA0BAB53}"/>
              </a:ext>
            </a:extLst>
          </p:cNvPr>
          <p:cNvSpPr txBox="1"/>
          <p:nvPr/>
        </p:nvSpPr>
        <p:spPr>
          <a:xfrm>
            <a:off x="3450982" y="2215030"/>
            <a:ext cx="2580222" cy="523220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Bound state decay</a:t>
            </a:r>
          </a:p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Continuum decay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554F3175-6426-FC2C-4E98-06A8008C20B8}"/>
              </a:ext>
            </a:extLst>
          </p:cNvPr>
          <p:cNvSpPr txBox="1"/>
          <p:nvPr/>
        </p:nvSpPr>
        <p:spPr>
          <a:xfrm>
            <a:off x="3442716" y="3305241"/>
            <a:ext cx="2580222" cy="307777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Model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72151B-54A8-D0BD-28D4-C287A94FD746}"/>
              </a:ext>
            </a:extLst>
          </p:cNvPr>
          <p:cNvSpPr txBox="1"/>
          <p:nvPr/>
        </p:nvSpPr>
        <p:spPr>
          <a:xfrm>
            <a:off x="574906" y="4029325"/>
            <a:ext cx="520719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Mismatch between DHF and Takahashi-Yokoi model could be due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in predicted BSBD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in predicted continuum decay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in plasma model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BC2CCD-4805-696F-E12B-942ED5B6A5F0}"/>
              </a:ext>
            </a:extLst>
          </p:cNvPr>
          <p:cNvCxnSpPr/>
          <p:nvPr/>
        </p:nvCxnSpPr>
        <p:spPr>
          <a:xfrm>
            <a:off x="4592940" y="1842760"/>
            <a:ext cx="24151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004437-7A6C-69C4-880A-8000086B3C1A}"/>
              </a:ext>
            </a:extLst>
          </p:cNvPr>
          <p:cNvSpPr txBox="1"/>
          <p:nvPr/>
        </p:nvSpPr>
        <p:spPr>
          <a:xfrm>
            <a:off x="7153723" y="1371039"/>
            <a:ext cx="4676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 measured by PANDORA and validated by suitable model before application to nucleosynthesis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825BB1-0AE6-F421-B103-53774C833478}"/>
              </a:ext>
            </a:extLst>
          </p:cNvPr>
          <p:cNvSpPr/>
          <p:nvPr/>
        </p:nvSpPr>
        <p:spPr>
          <a:xfrm>
            <a:off x="7720049" y="1648038"/>
            <a:ext cx="1479792" cy="3629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E667B6-BC16-E092-98DC-8BC522EA995D}"/>
              </a:ext>
            </a:extLst>
          </p:cNvPr>
          <p:cNvSpPr txBox="1"/>
          <p:nvPr/>
        </p:nvSpPr>
        <p:spPr>
          <a:xfrm>
            <a:off x="6735847" y="3189991"/>
            <a:ext cx="509457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model predicted continuum and bound-state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-decay rates could be validated against measurements in some highly charged ions, the uncertainties could be narrowed down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BDDE11-A888-57EF-7D2E-1E2740E50805}"/>
              </a:ext>
            </a:extLst>
          </p:cNvPr>
          <p:cNvSpPr txBox="1"/>
          <p:nvPr/>
        </p:nvSpPr>
        <p:spPr>
          <a:xfrm>
            <a:off x="6735847" y="4729516"/>
            <a:ext cx="509457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 of continuum decay rates in 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52+ - 55+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 of bound-state decay rates in 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52+ - 55+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with respective predictions from DHF and Takahashi-Yokoi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AB5929-3471-3066-9CC3-C34672F8BD27}"/>
              </a:ext>
            </a:extLst>
          </p:cNvPr>
          <p:cNvSpPr/>
          <p:nvPr/>
        </p:nvSpPr>
        <p:spPr>
          <a:xfrm>
            <a:off x="36576" y="118872"/>
            <a:ext cx="12088368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9FAE8-5C15-28D0-B2B4-43892AECE403}"/>
              </a:ext>
            </a:extLst>
          </p:cNvPr>
          <p:cNvSpPr txBox="1"/>
          <p:nvPr/>
        </p:nvSpPr>
        <p:spPr>
          <a:xfrm>
            <a:off x="329184" y="45720"/>
            <a:ext cx="884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S-process: </a:t>
            </a:r>
            <a:r>
              <a:rPr lang="en-US" sz="4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7B8F2E-72B2-58D6-22A9-0CEB464C3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04" y="155805"/>
            <a:ext cx="837895" cy="5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571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48">
            <a:extLst>
              <a:ext uri="{FF2B5EF4-FFF2-40B4-BE49-F238E27FC236}">
                <a16:creationId xmlns:a16="http://schemas.microsoft.com/office/drawing/2014/main" id="{27B316F9-5B9F-95C0-E4AE-ED51E19CAB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58" y="3922331"/>
            <a:ext cx="4380001" cy="2935669"/>
          </a:xfrm>
          <a:prstGeom prst="rect">
            <a:avLst/>
          </a:prstGeom>
        </p:spPr>
      </p:pic>
      <p:pic>
        <p:nvPicPr>
          <p:cNvPr id="14" name="Immagine 49">
            <a:extLst>
              <a:ext uri="{FF2B5EF4-FFF2-40B4-BE49-F238E27FC236}">
                <a16:creationId xmlns:a16="http://schemas.microsoft.com/office/drawing/2014/main" id="{DA59E8D4-2E98-084F-83F0-B04E16F2B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9911"/>
          <a:stretch/>
        </p:blipFill>
        <p:spPr>
          <a:xfrm>
            <a:off x="3318608" y="4154745"/>
            <a:ext cx="3581326" cy="2851688"/>
          </a:xfrm>
          <a:prstGeom prst="rect">
            <a:avLst/>
          </a:prstGeom>
        </p:spPr>
      </p:pic>
      <p:sp>
        <p:nvSpPr>
          <p:cNvPr id="15" name="CasellaDiTesto 64">
            <a:extLst>
              <a:ext uri="{FF2B5EF4-FFF2-40B4-BE49-F238E27FC236}">
                <a16:creationId xmlns:a16="http://schemas.microsoft.com/office/drawing/2014/main" id="{FDFB0333-40B9-7AEC-B1F8-73AEE9BDD0D1}"/>
              </a:ext>
            </a:extLst>
          </p:cNvPr>
          <p:cNvSpPr txBox="1"/>
          <p:nvPr/>
        </p:nvSpPr>
        <p:spPr>
          <a:xfrm>
            <a:off x="3573132" y="3954478"/>
            <a:ext cx="29879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Expected decay rate </a:t>
            </a:r>
            <a:r>
              <a:rPr lang="it-IT" sz="11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it-IT" sz="11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 change</a:t>
            </a:r>
            <a:endParaRPr lang="it-IT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sellaDiTesto 65">
            <a:extLst>
              <a:ext uri="{FF2B5EF4-FFF2-40B4-BE49-F238E27FC236}">
                <a16:creationId xmlns:a16="http://schemas.microsoft.com/office/drawing/2014/main" id="{E216F19D-144D-30E9-3ABD-CC1194B0EF58}"/>
              </a:ext>
            </a:extLst>
          </p:cNvPr>
          <p:cNvSpPr txBox="1"/>
          <p:nvPr/>
        </p:nvSpPr>
        <p:spPr>
          <a:xfrm>
            <a:off x="7182015" y="3954477"/>
            <a:ext cx="23555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Measurability plot</a:t>
            </a:r>
            <a:endParaRPr lang="it-IT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magine 46">
            <a:extLst>
              <a:ext uri="{FF2B5EF4-FFF2-40B4-BE49-F238E27FC236}">
                <a16:creationId xmlns:a16="http://schemas.microsoft.com/office/drawing/2014/main" id="{3FCBC8E9-9384-9C58-1DA1-2D7E0B9443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13" y="1218815"/>
            <a:ext cx="3277323" cy="2650220"/>
          </a:xfrm>
          <a:prstGeom prst="rect">
            <a:avLst/>
          </a:prstGeom>
        </p:spPr>
      </p:pic>
      <p:sp>
        <p:nvSpPr>
          <p:cNvPr id="10" name="CasellaDiTesto 47">
            <a:extLst>
              <a:ext uri="{FF2B5EF4-FFF2-40B4-BE49-F238E27FC236}">
                <a16:creationId xmlns:a16="http://schemas.microsoft.com/office/drawing/2014/main" id="{38A4FB41-C822-D621-2CFF-E92FE8B62EA2}"/>
              </a:ext>
            </a:extLst>
          </p:cNvPr>
          <p:cNvSpPr txBox="1"/>
          <p:nvPr/>
        </p:nvSpPr>
        <p:spPr>
          <a:xfrm>
            <a:off x="31204" y="1195514"/>
            <a:ext cx="36117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it-IT" sz="11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134</a:t>
            </a:r>
            <a:r>
              <a:rPr lang="it-IT" sz="11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 injection and diffusion in plasma chamber</a:t>
            </a:r>
            <a:endParaRPr lang="it-IT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47">
            <a:extLst>
              <a:ext uri="{FF2B5EF4-FFF2-40B4-BE49-F238E27FC236}">
                <a16:creationId xmlns:a16="http://schemas.microsoft.com/office/drawing/2014/main" id="{B4FC099A-9962-9CFD-1FAB-135DB69FA3DF}"/>
              </a:ext>
            </a:extLst>
          </p:cNvPr>
          <p:cNvSpPr txBox="1"/>
          <p:nvPr/>
        </p:nvSpPr>
        <p:spPr>
          <a:xfrm>
            <a:off x="3556636" y="1189893"/>
            <a:ext cx="29237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it-IT" sz="11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134</a:t>
            </a:r>
            <a:r>
              <a:rPr lang="it-IT" sz="11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 CSD as a function of </a:t>
            </a:r>
            <a:r>
              <a:rPr lang="it-IT" sz="11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it-IT" sz="1100" b="1" i="1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it-IT" sz="11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1100" b="1" i="1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it-IT" sz="1100" i="1" baseline="-25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CFA2657-A76E-8F04-30C6-1A186948DC1E}"/>
              </a:ext>
            </a:extLst>
          </p:cNvPr>
          <p:cNvSpPr txBox="1"/>
          <p:nvPr/>
        </p:nvSpPr>
        <p:spPr>
          <a:xfrm>
            <a:off x="142394" y="4136182"/>
            <a:ext cx="31762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Pidatella, A. </a:t>
            </a:r>
            <a:r>
              <a:rPr lang="it-IT" sz="11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it-IT" sz="1100" b="0" i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Phys.</a:t>
            </a:r>
            <a:r>
              <a:rPr lang="it-IT" sz="1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100" b="0" i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Control. Fusion </a:t>
            </a:r>
            <a:r>
              <a:rPr lang="it-IT" sz="1100" b="1" i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66</a:t>
            </a:r>
            <a:r>
              <a:rPr lang="it-IT" sz="1100" b="0" i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(3), 035016 (2024)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2323AE-8A26-4F0B-CB94-D9524808B4A7}"/>
              </a:ext>
            </a:extLst>
          </p:cNvPr>
          <p:cNvSpPr txBox="1"/>
          <p:nvPr/>
        </p:nvSpPr>
        <p:spPr>
          <a:xfrm>
            <a:off x="6620783" y="1177963"/>
            <a:ext cx="4380002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it-IT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15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 </a:t>
            </a:r>
            <a:r>
              <a:rPr lang="it-IT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-rays tagging of </a:t>
            </a: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decay</a:t>
            </a:r>
            <a:r>
              <a:rPr lang="it-IT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-products </a:t>
            </a:r>
            <a:r>
              <a:rPr lang="it-IT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energies 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 keV and 1800 keV – </a:t>
            </a:r>
            <a:r>
              <a:rPr lang="en-GB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correlated</a:t>
            </a:r>
            <a:r>
              <a:rPr lang="it-IT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GB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stable</a:t>
            </a:r>
            <a:r>
              <a:rPr lang="it-IT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en-GB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Mastering isotope density and plasma volume: estimate of measurement time for evidencing change in the decay rate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it-IT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0BB3923-8E77-28CA-1BEF-D2D80231432F}"/>
              </a:ext>
            </a:extLst>
          </p:cNvPr>
          <p:cNvGrpSpPr>
            <a:grpSpLocks noChangeAspect="1"/>
          </p:cNvGrpSpPr>
          <p:nvPr/>
        </p:nvGrpSpPr>
        <p:grpSpPr>
          <a:xfrm>
            <a:off x="6752994" y="3098817"/>
            <a:ext cx="4781465" cy="463006"/>
            <a:chOff x="-8259322" y="7221993"/>
            <a:chExt cx="6865103" cy="66477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C8F566EA-73D2-D819-248A-3A1B6AA06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8259322" y="7259291"/>
              <a:ext cx="1228536" cy="6214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71D30126-5FB3-E1CC-BA6C-D552AC06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6885536" y="7221993"/>
              <a:ext cx="2485587" cy="6647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870C2B7-B515-DC26-A73F-4A3133F49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4303609" y="7225205"/>
              <a:ext cx="2909390" cy="647561"/>
            </a:xfrm>
            <a:prstGeom prst="rect">
              <a:avLst/>
            </a:prstGeom>
            <a:ln w="28575">
              <a:solidFill>
                <a:srgbClr val="9751CB"/>
              </a:solidFill>
              <a:prstDash val="dash"/>
            </a:ln>
          </p:spPr>
        </p:pic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F2F3F660-50F5-52E1-1644-2B655DA842C4}"/>
              </a:ext>
            </a:extLst>
          </p:cNvPr>
          <p:cNvSpPr/>
          <p:nvPr/>
        </p:nvSpPr>
        <p:spPr>
          <a:xfrm>
            <a:off x="227585" y="4682910"/>
            <a:ext cx="27943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Short-lived isotope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injection in plasma via </a:t>
            </a: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metal vaporization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ovens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Isotope concentration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</a:t>
            </a:r>
            <a:r>
              <a:rPr lang="en-US" sz="15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times plasma electron density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Harsh plasma noise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energy </a:t>
            </a: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range of </a:t>
            </a:r>
            <a:r>
              <a:rPr lang="el-GR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it-IT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emission</a:t>
            </a:r>
            <a:r>
              <a:rPr lang="it-IT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study of </a:t>
            </a:r>
            <a:r>
              <a:rPr lang="it-IT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 efficiency</a:t>
            </a:r>
            <a:endParaRPr lang="en-US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204D880-BDDE-2CEF-8E2A-6AD46A63EB44}"/>
              </a:ext>
            </a:extLst>
          </p:cNvPr>
          <p:cNvSpPr txBox="1"/>
          <p:nvPr/>
        </p:nvSpPr>
        <p:spPr>
          <a:xfrm>
            <a:off x="7408981" y="3615119"/>
            <a:ext cx="43800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Naselli, E. </a:t>
            </a:r>
            <a:r>
              <a:rPr lang="it-IT" sz="11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it-IT" sz="1100" b="0" i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EPJ Web of Conf., 279 13006 (2023)</a:t>
            </a:r>
          </a:p>
        </p:txBody>
      </p:sp>
      <p:graphicFrame>
        <p:nvGraphicFramePr>
          <p:cNvPr id="23" name="Tabella 22">
            <a:extLst>
              <a:ext uri="{FF2B5EF4-FFF2-40B4-BE49-F238E27FC236}">
                <a16:creationId xmlns:a16="http://schemas.microsoft.com/office/drawing/2014/main" id="{363F35E5-3456-44C1-D5F8-E6A98797AF18}"/>
              </a:ext>
            </a:extLst>
          </p:cNvPr>
          <p:cNvGraphicFramePr>
            <a:graphicFrameLocks noGrp="1"/>
          </p:cNvGraphicFramePr>
          <p:nvPr/>
        </p:nvGraphicFramePr>
        <p:xfrm>
          <a:off x="10620335" y="946796"/>
          <a:ext cx="1540461" cy="1200328"/>
        </p:xfrm>
        <a:graphic>
          <a:graphicData uri="http://schemas.openxmlformats.org/drawingml/2006/table">
            <a:tbl>
              <a:tblPr/>
              <a:tblGrid>
                <a:gridCol w="1540461">
                  <a:extLst>
                    <a:ext uri="{9D8B030D-6E8A-4147-A177-3AD203B41FA5}">
                      <a16:colId xmlns:a16="http://schemas.microsoft.com/office/drawing/2014/main" val="3004013310"/>
                    </a:ext>
                  </a:extLst>
                </a:gridCol>
              </a:tblGrid>
              <a:tr h="298330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100" b="1" i="0" dirty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l-GR" sz="700" b="1" i="0" baseline="-25000" dirty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lang="el-GR" sz="1100" b="1" i="0" dirty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[ </a:t>
                      </a:r>
                      <a:r>
                        <a:rPr lang="it-IT" sz="1100" b="1" i="0" dirty="0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 ]​</a:t>
                      </a:r>
                      <a:endParaRPr lang="it-IT" sz="1400" b="1" i="0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43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4352"/>
                  </a:ext>
                </a:extLst>
              </a:tr>
              <a:tr h="300666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1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202.88 &amp; 306.78</a:t>
                      </a:r>
                      <a:r>
                        <a:rPr lang="it-IT" sz="11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sz="1400" b="0" i="0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43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4259"/>
                  </a:ext>
                </a:extLst>
              </a:tr>
              <a:tr h="300666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1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795.86</a:t>
                      </a:r>
                      <a:r>
                        <a:rPr lang="it-IT" sz="11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sz="1400" b="0" i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19392"/>
                  </a:ext>
                </a:extLst>
              </a:tr>
              <a:tr h="300666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100" b="1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871.09</a:t>
                      </a:r>
                      <a:r>
                        <a:rPr lang="it-IT" sz="11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it-IT" sz="1400" b="0" i="0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7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366637"/>
                  </a:ext>
                </a:extLst>
              </a:tr>
            </a:tbl>
          </a:graphicData>
        </a:graphic>
      </p:graphicFrame>
      <p:pic>
        <p:nvPicPr>
          <p:cNvPr id="21" name="Immagine 20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C39A734E-A88F-6A6A-E23F-A588702EEB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30" b="31569"/>
          <a:stretch/>
        </p:blipFill>
        <p:spPr>
          <a:xfrm>
            <a:off x="292744" y="1511323"/>
            <a:ext cx="2534627" cy="25892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AFF800-A418-B806-19D7-5C47AFD5781E}"/>
              </a:ext>
            </a:extLst>
          </p:cNvPr>
          <p:cNvSpPr/>
          <p:nvPr/>
        </p:nvSpPr>
        <p:spPr>
          <a:xfrm>
            <a:off x="36576" y="118872"/>
            <a:ext cx="12088368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3E6BA-67E3-978C-B020-ED6390381573}"/>
              </a:ext>
            </a:extLst>
          </p:cNvPr>
          <p:cNvSpPr txBox="1"/>
          <p:nvPr/>
        </p:nvSpPr>
        <p:spPr>
          <a:xfrm>
            <a:off x="329184" y="45720"/>
            <a:ext cx="884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S-process: </a:t>
            </a:r>
            <a:r>
              <a:rPr lang="en-US" sz="4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134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</a:t>
            </a:r>
          </a:p>
        </p:txBody>
      </p:sp>
      <p:pic>
        <p:nvPicPr>
          <p:cNvPr id="2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6996D0-D861-D0B3-2C90-6022144B0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04" y="155805"/>
            <a:ext cx="837895" cy="5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4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0" grpId="0"/>
      <p:bldP spid="22" grpId="0"/>
      <p:bldP spid="6" grpId="0"/>
      <p:bldP spid="7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385BC-FA61-5F40-C319-605F49152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diagram&#10;&#10;AI-generated content may be incorrect.">
            <a:extLst>
              <a:ext uri="{FF2B5EF4-FFF2-40B4-BE49-F238E27FC236}">
                <a16:creationId xmlns:a16="http://schemas.microsoft.com/office/drawing/2014/main" id="{0B336E21-F925-26D8-9F0A-6C86A9E4C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51" y="1381327"/>
            <a:ext cx="8110471" cy="3408475"/>
          </a:xfrm>
          <a:prstGeom prst="rect">
            <a:avLst/>
          </a:prstGeom>
        </p:spPr>
      </p:pic>
      <p:pic>
        <p:nvPicPr>
          <p:cNvPr id="8" name="Picture 7" descr="A number of numbers on a white background&#10;&#10;AI-generated content may be incorrect.">
            <a:extLst>
              <a:ext uri="{FF2B5EF4-FFF2-40B4-BE49-F238E27FC236}">
                <a16:creationId xmlns:a16="http://schemas.microsoft.com/office/drawing/2014/main" id="{29BA034F-66FC-C516-9786-31BF6F79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35" y="4893972"/>
            <a:ext cx="6473377" cy="1427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E93BA0-C1BD-26CD-0F06-56C40E26C960}"/>
              </a:ext>
            </a:extLst>
          </p:cNvPr>
          <p:cNvSpPr txBox="1"/>
          <p:nvPr/>
        </p:nvSpPr>
        <p:spPr>
          <a:xfrm>
            <a:off x="8703971" y="2468451"/>
            <a:ext cx="288701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If </a:t>
            </a:r>
            <a:r>
              <a:rPr lang="en-US" baseline="30000" dirty="0"/>
              <a:t>7</a:t>
            </a:r>
            <a:r>
              <a:rPr lang="en-US" dirty="0"/>
              <a:t>Be</a:t>
            </a:r>
            <a:r>
              <a:rPr lang="en-US" baseline="30000" dirty="0"/>
              <a:t>3+</a:t>
            </a:r>
            <a:r>
              <a:rPr lang="en-US" dirty="0"/>
              <a:t> is in the upper hyperfine level, it can decay through both channels and its EC rate is enhanced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baseline="30000" dirty="0"/>
              <a:t>7</a:t>
            </a:r>
            <a:r>
              <a:rPr lang="en-US" dirty="0"/>
              <a:t>Be</a:t>
            </a:r>
            <a:r>
              <a:rPr lang="en-US" baseline="30000" dirty="0"/>
              <a:t>3+</a:t>
            </a:r>
            <a:r>
              <a:rPr lang="en-US" dirty="0"/>
              <a:t> is in the lower hyperfine level, it can only decay through </a:t>
            </a:r>
            <a:r>
              <a:rPr lang="en-US" err="1"/>
              <a:t>gs</a:t>
            </a:r>
            <a:r>
              <a:rPr lang="en-US" dirty="0"/>
              <a:t>-&gt; </a:t>
            </a:r>
            <a:r>
              <a:rPr lang="en-US" err="1"/>
              <a:t>gs</a:t>
            </a:r>
            <a:r>
              <a:rPr lang="en-US" dirty="0"/>
              <a:t> transition, and its total EC rate is suppressed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3F11FA-5352-CF62-F0B0-527916D3BEC5}"/>
              </a:ext>
            </a:extLst>
          </p:cNvPr>
          <p:cNvSpPr/>
          <p:nvPr/>
        </p:nvSpPr>
        <p:spPr>
          <a:xfrm>
            <a:off x="36576" y="118872"/>
            <a:ext cx="12088368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6FEAA2-DEA8-99AA-8D1A-E54A113ED50C}"/>
              </a:ext>
            </a:extLst>
          </p:cNvPr>
          <p:cNvSpPr txBox="1"/>
          <p:nvPr/>
        </p:nvSpPr>
        <p:spPr>
          <a:xfrm>
            <a:off x="329184" y="45720"/>
            <a:ext cx="884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Hyperfine splitting in H-like ions</a:t>
            </a:r>
          </a:p>
        </p:txBody>
      </p:sp>
      <p:pic>
        <p:nvPicPr>
          <p:cNvPr id="10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99D3B3-A41D-9FEC-E660-D1381537F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04" y="155805"/>
            <a:ext cx="837895" cy="5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86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4654F-0047-D745-832E-3D8EEB48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8AEEA7-6864-C94B-88F7-3AFC9CBCD61B}"/>
              </a:ext>
            </a:extLst>
          </p:cNvPr>
          <p:cNvSpPr txBox="1"/>
          <p:nvPr/>
        </p:nvSpPr>
        <p:spPr>
          <a:xfrm>
            <a:off x="2584469" y="309427"/>
            <a:ext cx="634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SUBSYSTEMS UPDATES: Trap procurement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60D0B4BD-F5BE-A04A-A1A7-232640E2D4EC}"/>
              </a:ext>
            </a:extLst>
          </p:cNvPr>
          <p:cNvSpPr txBox="1">
            <a:spLocks/>
          </p:cNvSpPr>
          <p:nvPr/>
        </p:nvSpPr>
        <p:spPr>
          <a:xfrm>
            <a:off x="721097" y="973527"/>
            <a:ext cx="6221473" cy="4559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The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magnetic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system,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fully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superconductive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,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consists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of: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  <a:p>
            <a:pPr marL="3600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#3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axial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coils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that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generates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the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axial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magnetic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field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;</a:t>
            </a:r>
          </a:p>
          <a:p>
            <a:pPr marL="3600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#6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hexapole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coils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that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generates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the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radial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magnetic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 field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It will enclose a plasma chamber with: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inner radius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R</a:t>
            </a:r>
            <a:r>
              <a:rPr kumimoji="0" lang="en-US" sz="16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CH_IN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= 140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mm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length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L = 700 mm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44EFC934-6B8F-224A-BDFF-98F1C9C88AE1}"/>
              </a:ext>
            </a:extLst>
          </p:cNvPr>
          <p:cNvSpPr txBox="1"/>
          <p:nvPr/>
        </p:nvSpPr>
        <p:spPr>
          <a:xfrm>
            <a:off x="2622824" y="6346884"/>
            <a:ext cx="723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Cambria" panose="02040503050406030204" pitchFamily="18" charset="0"/>
                <a:cs typeface="Cambria" panose="02040503050406030204" pitchFamily="18" charset="0"/>
              </a:rPr>
              <a:t>The PANDORA’s trap has been designed to operate at 18 + 21 GHz.</a:t>
            </a:r>
          </a:p>
        </p:txBody>
      </p:sp>
      <p:graphicFrame>
        <p:nvGraphicFramePr>
          <p:cNvPr id="17" name="Tabella 2">
            <a:extLst>
              <a:ext uri="{FF2B5EF4-FFF2-40B4-BE49-F238E27FC236}">
                <a16:creationId xmlns:a16="http://schemas.microsoft.com/office/drawing/2014/main" id="{0DFB906D-33E9-F84B-A50B-6A661A4272D4}"/>
              </a:ext>
            </a:extLst>
          </p:cNvPr>
          <p:cNvGraphicFramePr>
            <a:graphicFrameLocks noGrp="1"/>
          </p:cNvGraphicFramePr>
          <p:nvPr/>
        </p:nvGraphicFramePr>
        <p:xfrm>
          <a:off x="869339" y="3285317"/>
          <a:ext cx="4987616" cy="282788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87330">
                  <a:extLst>
                    <a:ext uri="{9D8B030D-6E8A-4147-A177-3AD203B41FA5}">
                      <a16:colId xmlns:a16="http://schemas.microsoft.com/office/drawing/2014/main" val="4289470349"/>
                    </a:ext>
                  </a:extLst>
                </a:gridCol>
                <a:gridCol w="2400286">
                  <a:extLst>
                    <a:ext uri="{9D8B030D-6E8A-4147-A177-3AD203B41FA5}">
                      <a16:colId xmlns:a16="http://schemas.microsoft.com/office/drawing/2014/main" val="1276457995"/>
                    </a:ext>
                  </a:extLst>
                </a:gridCol>
              </a:tblGrid>
              <a:tr h="2363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Palatino Linotype" panose="02040502050505030304" pitchFamily="18" charset="0"/>
                        </a:rPr>
                        <a:t>MAGNETIC FIELD REQUIREMENTS</a:t>
                      </a:r>
                      <a:endParaRPr lang="en-GB" sz="18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792592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inj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max @ z = - 350 mm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3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086819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inj</a:t>
                      </a:r>
                      <a:r>
                        <a:rPr lang="en-US" sz="1400" baseline="-2500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operative range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1.7 T – 3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19030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ext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max @ z = 350 mm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3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90118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ext</a:t>
                      </a:r>
                      <a:r>
                        <a:rPr lang="en-US" sz="1400" baseline="-2500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operative range 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1.7 T – 3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406498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min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@</a:t>
                      </a:r>
                      <a:r>
                        <a:rPr lang="en-US" sz="1400" baseline="-2500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z = 0 mm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0.4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908222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hex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@ R</a:t>
                      </a:r>
                      <a:r>
                        <a:rPr lang="en-US" sz="1400" baseline="-25000">
                          <a:effectLst/>
                          <a:latin typeface="Palatino Linotype" panose="02040502050505030304" pitchFamily="18" charset="0"/>
                        </a:rPr>
                        <a:t>CH_IN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= 140 mm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1.6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919373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Lhe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Free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335901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Warm Bore radius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150.5 mm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0813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Distance between mirrors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700 mm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3742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Stray field (as above specified)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Less than 0.2 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60436"/>
                  </a:ext>
                </a:extLst>
              </a:tr>
            </a:tbl>
          </a:graphicData>
        </a:graphic>
      </p:graphicFrame>
      <p:pic>
        <p:nvPicPr>
          <p:cNvPr id="18" name="Immagine 4">
            <a:extLst>
              <a:ext uri="{FF2B5EF4-FFF2-40B4-BE49-F238E27FC236}">
                <a16:creationId xmlns:a16="http://schemas.microsoft.com/office/drawing/2014/main" id="{22E5681A-59C0-734F-BB8A-299C4A868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24" y="2444566"/>
            <a:ext cx="1604229" cy="1440160"/>
          </a:xfrm>
          <a:prstGeom prst="rect">
            <a:avLst/>
          </a:prstGeom>
        </p:spPr>
      </p:pic>
      <p:pic>
        <p:nvPicPr>
          <p:cNvPr id="19" name="Immagine 7">
            <a:extLst>
              <a:ext uri="{FF2B5EF4-FFF2-40B4-BE49-F238E27FC236}">
                <a16:creationId xmlns:a16="http://schemas.microsoft.com/office/drawing/2014/main" id="{3E7310A2-E350-9240-89C7-8DFEC5383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13" y="4100957"/>
            <a:ext cx="4703396" cy="1957842"/>
          </a:xfrm>
          <a:prstGeom prst="rect">
            <a:avLst/>
          </a:prstGeom>
        </p:spPr>
      </p:pic>
      <p:pic>
        <p:nvPicPr>
          <p:cNvPr id="20" name="Immagine 9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825403B-4843-F24B-9DCB-029995ABD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374" y="2185725"/>
            <a:ext cx="2460055" cy="195784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6A24301-FD41-7C46-BBD3-40FFEE019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345" r="49830" b="41068"/>
          <a:stretch/>
        </p:blipFill>
        <p:spPr>
          <a:xfrm>
            <a:off x="8828575" y="215830"/>
            <a:ext cx="3313815" cy="132097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CC6EDCB-9ACC-F04C-AD5A-312B28374A05}"/>
              </a:ext>
            </a:extLst>
          </p:cNvPr>
          <p:cNvSpPr/>
          <p:nvPr/>
        </p:nvSpPr>
        <p:spPr>
          <a:xfrm>
            <a:off x="9092725" y="1068225"/>
            <a:ext cx="746563" cy="493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17592B-6323-38A0-E4D1-2A607EF9F1AA}"/>
              </a:ext>
            </a:extLst>
          </p:cNvPr>
          <p:cNvSpPr txBox="1"/>
          <p:nvPr/>
        </p:nvSpPr>
        <p:spPr>
          <a:xfrm>
            <a:off x="4810215" y="635443"/>
            <a:ext cx="16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(LNS ACTIVITY)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magine 9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DD14834-0E65-C041-98FA-6BAAC11D1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53" y="1677186"/>
            <a:ext cx="3570742" cy="28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78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D8C43C4-A2AA-1275-9C50-6505BB3EC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6" y="4509276"/>
            <a:ext cx="4716635" cy="184707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4654F-0047-D745-832E-3D8EEB48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2DD331-1D9E-E9BB-AB44-51EF0B4A1A6F}"/>
              </a:ext>
            </a:extLst>
          </p:cNvPr>
          <p:cNvSpPr txBox="1"/>
          <p:nvPr/>
        </p:nvSpPr>
        <p:spPr>
          <a:xfrm>
            <a:off x="2730700" y="390503"/>
            <a:ext cx="6904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SUBSYSTEMS UPDATES: Trap procurement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Competitor #1-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Executive Design</a:t>
            </a:r>
            <a:endParaRPr kumimoji="0" lang="en-AU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D0B720-14FB-39E5-A59A-2FCE3A4F6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45" r="49830" b="41068"/>
          <a:stretch/>
        </p:blipFill>
        <p:spPr>
          <a:xfrm>
            <a:off x="8869825" y="30199"/>
            <a:ext cx="3313815" cy="132097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9C98ABE-AD94-1E85-61A4-85F39127BD4F}"/>
              </a:ext>
            </a:extLst>
          </p:cNvPr>
          <p:cNvSpPr/>
          <p:nvPr/>
        </p:nvSpPr>
        <p:spPr>
          <a:xfrm>
            <a:off x="9036393" y="793443"/>
            <a:ext cx="861237" cy="756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C00474E-CF5A-069F-263A-37D8A7C66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6" y="1171786"/>
            <a:ext cx="3225845" cy="322584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FABD824-58D8-078F-116A-A904AA377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836" y="1171786"/>
            <a:ext cx="3286653" cy="32695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52B7EA-9B35-D8B1-9F60-0CF26FED1939}"/>
              </a:ext>
            </a:extLst>
          </p:cNvPr>
          <p:cNvSpPr txBox="1"/>
          <p:nvPr/>
        </p:nvSpPr>
        <p:spPr>
          <a:xfrm>
            <a:off x="7177834" y="2218516"/>
            <a:ext cx="386541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TENDER IS NOW COMPLETE AND </a:t>
            </a:r>
            <a:r>
              <a:rPr lang="en-AU" b="1">
                <a:solidFill>
                  <a:prstClr val="black"/>
                </a:solidFill>
                <a:latin typeface="Aptos" panose="02110004020202020204"/>
              </a:rPr>
              <a:t>THE </a:t>
            </a: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COMPANY IS START</a:t>
            </a:r>
            <a:r>
              <a:rPr kumimoji="0" lang="el-G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ΙΝ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</a:t>
            </a: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MANUFACTURING!!</a:t>
            </a:r>
          </a:p>
        </p:txBody>
      </p:sp>
      <p:pic>
        <p:nvPicPr>
          <p:cNvPr id="10" name="Immagine 9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BE3FC13D-F915-9CC3-94D1-D6B784CB68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8" b="1611"/>
          <a:stretch/>
        </p:blipFill>
        <p:spPr bwMode="auto">
          <a:xfrm>
            <a:off x="4630057" y="3593587"/>
            <a:ext cx="7694255" cy="3190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2264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9D8157-B8D8-E54C-B31E-806BE556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34942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5" name="Picture 9" descr="A picture containing sky, aircraft, airplane&#10;&#10;Description automatically generated">
            <a:extLst>
              <a:ext uri="{FF2B5EF4-FFF2-40B4-BE49-F238E27FC236}">
                <a16:creationId xmlns:a16="http://schemas.microsoft.com/office/drawing/2014/main" id="{C53B00BA-DFBC-DF49-B31C-4AD6E7B74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5" t="9659" r="42262" b="39814"/>
          <a:stretch/>
        </p:blipFill>
        <p:spPr>
          <a:xfrm>
            <a:off x="203451" y="1496729"/>
            <a:ext cx="9016178" cy="5177840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E1D94C8A-B036-2A43-BE29-6C3681D89B54}"/>
              </a:ext>
            </a:extLst>
          </p:cNvPr>
          <p:cNvSpPr txBox="1"/>
          <p:nvPr/>
        </p:nvSpPr>
        <p:spPr>
          <a:xfrm>
            <a:off x="5013821" y="4120024"/>
            <a:ext cx="4390270" cy="2554545"/>
          </a:xfrm>
          <a:prstGeom prst="rect">
            <a:avLst/>
          </a:prstGeom>
          <a:solidFill>
            <a:srgbClr val="FF8B33"/>
          </a:solidFill>
          <a:ln>
            <a:solidFill>
              <a:srgbClr val="FFA2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+mn-cs"/>
              </a:rPr>
              <a:t>Different microwave injection schemes:</a:t>
            </a:r>
            <a:endParaRPr kumimoji="0" lang="en-IT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Single-Frequency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” mode: only one amplifier is used.</a:t>
            </a:r>
            <a:endParaRPr kumimoji="0" lang="en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Two-Frequency Heating” (TFH)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“Two-Close-Frequency Heating” (TCFH)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scheme mode,  also with the possibility to vary the power ratio between two microwave amplifiers:.</a:t>
            </a:r>
            <a:endParaRPr kumimoji="0" lang="en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“Three-Frequency-Heating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Times New Roman" panose="02020603050405020304" pitchFamily="18" charset="0"/>
                <a:cs typeface="Times New Roman" panose="02020603050405020304" pitchFamily="18" charset="0"/>
              </a:rPr>
              <a:t>” mode from the three Klystrons</a:t>
            </a:r>
            <a:endParaRPr kumimoji="0" lang="en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B1834D9-25F0-0F40-AADD-4D35BEA3CF6C}"/>
              </a:ext>
            </a:extLst>
          </p:cNvPr>
          <p:cNvSpPr txBox="1"/>
          <p:nvPr/>
        </p:nvSpPr>
        <p:spPr>
          <a:xfrm>
            <a:off x="2490725" y="5589378"/>
            <a:ext cx="1221809" cy="738664"/>
          </a:xfrm>
          <a:prstGeom prst="rect">
            <a:avLst/>
          </a:prstGeom>
          <a:gradFill>
            <a:gsLst>
              <a:gs pos="0">
                <a:srgbClr val="92D050"/>
              </a:gs>
              <a:gs pos="54000">
                <a:srgbClr val="92D050"/>
              </a:gs>
              <a:gs pos="100000">
                <a:srgbClr val="92D050"/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IT"/>
            </a:defPPr>
            <a:lvl1pPr>
              <a:defRPr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Klystron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17.3-18.1 GHz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2.4 kW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0C3B9425-0DAF-3E44-B32B-1E2669D19A45}"/>
              </a:ext>
            </a:extLst>
          </p:cNvPr>
          <p:cNvSpPr txBox="1"/>
          <p:nvPr/>
        </p:nvSpPr>
        <p:spPr>
          <a:xfrm>
            <a:off x="1231831" y="5844241"/>
            <a:ext cx="1213794" cy="738664"/>
          </a:xfrm>
          <a:prstGeom prst="rect">
            <a:avLst/>
          </a:prstGeom>
          <a:gradFill>
            <a:gsLst>
              <a:gs pos="0">
                <a:srgbClr val="92D050"/>
              </a:gs>
              <a:gs pos="55000">
                <a:srgbClr val="92D050"/>
              </a:gs>
              <a:gs pos="100000">
                <a:srgbClr val="92D050"/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IT"/>
            </a:defPPr>
            <a:lvl1pPr>
              <a:defRPr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Klystron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17.3-18.1 GHz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2.4 kW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792702E1-166B-6048-A086-5A6B0AED272D}"/>
              </a:ext>
            </a:extLst>
          </p:cNvPr>
          <p:cNvSpPr txBox="1"/>
          <p:nvPr/>
        </p:nvSpPr>
        <p:spPr>
          <a:xfrm>
            <a:off x="3757634" y="5220046"/>
            <a:ext cx="905633" cy="738664"/>
          </a:xfrm>
          <a:prstGeom prst="rect">
            <a:avLst/>
          </a:prstGeom>
          <a:gradFill>
            <a:gsLst>
              <a:gs pos="0">
                <a:srgbClr val="FFFF00"/>
              </a:gs>
              <a:gs pos="55000">
                <a:srgbClr val="FFFF00"/>
              </a:gs>
              <a:gs pos="100000">
                <a:srgbClr val="FFFF00"/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IT"/>
            </a:defPPr>
            <a:lvl1pPr>
              <a:defRPr sz="1400" i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Klystron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21 GHz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1.4 kW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260B4A28-36F2-DC46-8579-B968452B35E1}"/>
              </a:ext>
            </a:extLst>
          </p:cNvPr>
          <p:cNvSpPr txBox="1"/>
          <p:nvPr/>
        </p:nvSpPr>
        <p:spPr>
          <a:xfrm>
            <a:off x="781007" y="1919910"/>
            <a:ext cx="2320622" cy="6448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Silver plated low-losses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Waveguides branching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A8FE40-8710-FA46-9D82-761D0C94E4F7}"/>
              </a:ext>
            </a:extLst>
          </p:cNvPr>
          <p:cNvSpPr txBox="1"/>
          <p:nvPr/>
        </p:nvSpPr>
        <p:spPr>
          <a:xfrm>
            <a:off x="8359" y="793443"/>
            <a:ext cx="3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GREEN: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already purchased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YELLOW: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planned to be procured in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E1BB15-8DB1-E2DB-3144-E45481309489}"/>
              </a:ext>
            </a:extLst>
          </p:cNvPr>
          <p:cNvSpPr txBox="1"/>
          <p:nvPr/>
        </p:nvSpPr>
        <p:spPr>
          <a:xfrm>
            <a:off x="2935810" y="255600"/>
            <a:ext cx="5324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MAIN SUBSYSTEMS UPDATES: RF system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0B1406D-74ED-5276-B138-9FC1CF615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45" r="49830" b="41068"/>
          <a:stretch/>
        </p:blipFill>
        <p:spPr>
          <a:xfrm>
            <a:off x="8869825" y="30199"/>
            <a:ext cx="3313815" cy="132097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1EEF4EDF-1C42-4673-B2C6-0C69C8A1BC38}"/>
              </a:ext>
            </a:extLst>
          </p:cNvPr>
          <p:cNvSpPr/>
          <p:nvPr/>
        </p:nvSpPr>
        <p:spPr>
          <a:xfrm>
            <a:off x="9036393" y="793443"/>
            <a:ext cx="861237" cy="756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EAA1562E-D2E8-1F81-719D-EE474DEFB41D}"/>
                  </a:ext>
                </a:extLst>
              </p:cNvPr>
              <p:cNvSpPr txBox="1"/>
              <p:nvPr/>
            </p:nvSpPr>
            <p:spPr>
              <a:xfrm>
                <a:off x="9516908" y="3927151"/>
                <a:ext cx="2600071" cy="646331"/>
              </a:xfrm>
              <a:prstGeom prst="rect">
                <a:avLst/>
              </a:prstGeom>
              <a:solidFill>
                <a:srgbClr val="0070C0"/>
              </a:solidFill>
              <a:effectLst>
                <a:outerShdw blurRad="51500" dist="55023" dir="228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Times New Roman" panose="02020603050405020304" pitchFamily="18" charset="0"/>
                    <a:cs typeface="+mn-cs"/>
                  </a:rPr>
                  <a:t>required total microwave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Times New Roman" panose="02020603050405020304" pitchFamily="18" charset="0"/>
                    <a:cs typeface="+mn-cs"/>
                  </a:rPr>
                  <a:t>power 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Times New Roman" panose="02020603050405020304" pitchFamily="18" charset="0"/>
                    <a:cs typeface="+mn-cs"/>
                  </a:rPr>
                  <a:t>P</a:t>
                </a:r>
                <a:r>
                  <a:rPr kumimoji="0" lang="en-US" sz="1800" b="1" i="0" u="none" strike="noStrike" kern="1200" cap="none" spc="0" normalizeH="0" baseline="-2500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Times New Roman" panose="02020603050405020304" pitchFamily="18" charset="0"/>
                    <a:cs typeface="+mn-cs"/>
                  </a:rPr>
                  <a:t>MW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Times New Roman" panose="02020603050405020304" pitchFamily="18" charset="0"/>
                    <a:cs typeface="+mn-cs"/>
                  </a:rPr>
                  <a:t>4 kW </a:t>
                </a:r>
                <a:endParaRPr kumimoji="0" lang="en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EAA1562E-D2E8-1F81-719D-EE474DEFB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6908" y="3927151"/>
                <a:ext cx="2600071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1500" dist="55023" dir="2280000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1">
            <a:extLst>
              <a:ext uri="{FF2B5EF4-FFF2-40B4-BE49-F238E27FC236}">
                <a16:creationId xmlns:a16="http://schemas.microsoft.com/office/drawing/2014/main" id="{0B5C7896-480E-64E3-19A8-F56A7563A76B}"/>
              </a:ext>
            </a:extLst>
          </p:cNvPr>
          <p:cNvSpPr txBox="1"/>
          <p:nvPr/>
        </p:nvSpPr>
        <p:spPr>
          <a:xfrm>
            <a:off x="9314874" y="2463880"/>
            <a:ext cx="4526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PANDORA ECR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plasmoid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volume ~ 3 l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7E45A60-C39E-E662-6EA0-5BF7AB4B9279}"/>
              </a:ext>
            </a:extLst>
          </p:cNvPr>
          <p:cNvSpPr txBox="1"/>
          <p:nvPr/>
        </p:nvSpPr>
        <p:spPr>
          <a:xfrm>
            <a:off x="9022492" y="2071244"/>
            <a:ext cx="339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Target power density of 1.38 kW/l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 </a:t>
            </a: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Down Arrow 14">
            <a:extLst>
              <a:ext uri="{FF2B5EF4-FFF2-40B4-BE49-F238E27FC236}">
                <a16:creationId xmlns:a16="http://schemas.microsoft.com/office/drawing/2014/main" id="{4DE08B3D-2D1D-86F6-0253-1A3479627C97}"/>
              </a:ext>
            </a:extLst>
          </p:cNvPr>
          <p:cNvSpPr/>
          <p:nvPr/>
        </p:nvSpPr>
        <p:spPr>
          <a:xfrm>
            <a:off x="10603014" y="3092024"/>
            <a:ext cx="400523" cy="6682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2AC00135-B275-B095-3D00-8F4042BF1E0B}"/>
              </a:ext>
            </a:extLst>
          </p:cNvPr>
          <p:cNvSpPr txBox="1"/>
          <p:nvPr/>
        </p:nvSpPr>
        <p:spPr>
          <a:xfrm>
            <a:off x="9467011" y="4927658"/>
            <a:ext cx="2743200" cy="1323439"/>
          </a:xfrm>
          <a:prstGeom prst="rect">
            <a:avLst/>
          </a:prstGeom>
          <a:solidFill>
            <a:srgbClr val="004AC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“compliant” with the planned total amount of power delivered by the three klystrons  6 kW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to reach high charge states</a:t>
            </a:r>
            <a:endParaRPr kumimoji="0" lang="en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B2C4B95-F58C-B2E8-89A1-67DEF2D1EA08}"/>
              </a:ext>
            </a:extLst>
          </p:cNvPr>
          <p:cNvSpPr txBox="1"/>
          <p:nvPr/>
        </p:nvSpPr>
        <p:spPr>
          <a:xfrm>
            <a:off x="4797761" y="608777"/>
            <a:ext cx="16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(LNS ACTIVITY)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53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cartone animato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357467F2-D7B7-E0B2-452D-42388540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49" y="1545719"/>
            <a:ext cx="9795871" cy="52211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5C6B91-DEED-34E9-7082-D5ECB9E2342E}"/>
              </a:ext>
            </a:extLst>
          </p:cNvPr>
          <p:cNvSpPr txBox="1"/>
          <p:nvPr/>
        </p:nvSpPr>
        <p:spPr>
          <a:xfrm>
            <a:off x="7341969" y="1597914"/>
            <a:ext cx="36302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b="1">
                <a:solidFill>
                  <a:srgbClr val="FFC000"/>
                </a:solidFill>
              </a:rPr>
              <a:t>PANDORA SETUP </a:t>
            </a:r>
            <a:r>
              <a:rPr lang="it-IT" sz="2000" b="1" err="1">
                <a:solidFill>
                  <a:srgbClr val="FFC000"/>
                </a:solidFill>
              </a:rPr>
              <a:t>Mechanics</a:t>
            </a:r>
            <a:endParaRPr lang="it-IT" sz="2000" b="1">
              <a:solidFill>
                <a:srgbClr val="FFC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1E6C1B-83D3-3C1A-6932-930A90DFB6DE}"/>
              </a:ext>
            </a:extLst>
          </p:cNvPr>
          <p:cNvSpPr txBox="1"/>
          <p:nvPr/>
        </p:nvSpPr>
        <p:spPr>
          <a:xfrm>
            <a:off x="2189099" y="282007"/>
            <a:ext cx="7002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>
                <a:solidFill>
                  <a:srgbClr val="0070C0"/>
                </a:solidFill>
              </a:rPr>
              <a:t>MAIN SUBSYSTEMS UPDATES: HPGE detection system</a:t>
            </a:r>
            <a:endParaRPr lang="en-AU" b="1">
              <a:solidFill>
                <a:srgbClr val="0070C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1E910A3-AAAB-D43D-97A2-6AFCF08CC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0" t="25345" r="49830" b="41068"/>
          <a:stretch/>
        </p:blipFill>
        <p:spPr>
          <a:xfrm>
            <a:off x="9828603" y="91106"/>
            <a:ext cx="2286010" cy="132097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DEC515-ACD0-AB46-2EB7-8C6343D8D354}"/>
              </a:ext>
            </a:extLst>
          </p:cNvPr>
          <p:cNvSpPr txBox="1"/>
          <p:nvPr/>
        </p:nvSpPr>
        <p:spPr>
          <a:xfrm>
            <a:off x="4492172" y="649718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>
                <a:solidFill>
                  <a:srgbClr val="0070C0"/>
                </a:solidFill>
              </a:rPr>
              <a:t>(LNS+ LNL activity)</a:t>
            </a:r>
          </a:p>
        </p:txBody>
      </p:sp>
      <p:pic>
        <p:nvPicPr>
          <p:cNvPr id="6" name="Elemento grafico 5" descr="Uomo con riempimento a tinta unita">
            <a:extLst>
              <a:ext uri="{FF2B5EF4-FFF2-40B4-BE49-F238E27FC236}">
                <a16:creationId xmlns:a16="http://schemas.microsoft.com/office/drawing/2014/main" id="{C95C7D52-3615-8493-62B6-0C8D3E8A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6262" y="4823948"/>
            <a:ext cx="1090546" cy="11608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639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62FEB1-6A6E-6EE8-001D-A930CC19DEE3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71EC38-9A96-8259-F394-3CB1746C51EA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5507E-B412-C224-856E-C3D7BE95DCF1}"/>
              </a:ext>
            </a:extLst>
          </p:cNvPr>
          <p:cNvSpPr txBox="1"/>
          <p:nvPr/>
        </p:nvSpPr>
        <p:spPr>
          <a:xfrm>
            <a:off x="295701" y="197508"/>
            <a:ext cx="80640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  <a:t>ECR Plasma Simulations: Pipeline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5075B-7EFF-5440-4DDB-51545B5319B1}"/>
              </a:ext>
            </a:extLst>
          </p:cNvPr>
          <p:cNvSpPr txBox="1"/>
          <p:nvPr/>
        </p:nvSpPr>
        <p:spPr>
          <a:xfrm>
            <a:off x="572093" y="2037654"/>
            <a:ext cx="275642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 SIMULATIONS FOR ELECTRONS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343E7-394E-5A11-5215-E5FD4FB3B68D}"/>
              </a:ext>
            </a:extLst>
          </p:cNvPr>
          <p:cNvSpPr txBox="1"/>
          <p:nvPr/>
        </p:nvSpPr>
        <p:spPr>
          <a:xfrm>
            <a:off x="700158" y="2756724"/>
            <a:ext cx="250029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3D, steady-state maps of </a:t>
            </a:r>
            <a:r>
              <a:rPr lang="en-US" sz="1600" i="1">
                <a:latin typeface="Calibri"/>
                <a:cs typeface="Calibri"/>
              </a:rPr>
              <a:t>n</a:t>
            </a:r>
            <a:r>
              <a:rPr lang="en-US" sz="1600" i="1" baseline="-25000">
                <a:latin typeface="Calibri"/>
                <a:cs typeface="Calibri"/>
              </a:rPr>
              <a:t>e</a:t>
            </a:r>
            <a:r>
              <a:rPr lang="en-US" sz="1600">
                <a:latin typeface="Calibri"/>
                <a:cs typeface="Calibri"/>
              </a:rPr>
              <a:t> and </a:t>
            </a:r>
            <a:r>
              <a:rPr lang="en-US" sz="1600" i="1">
                <a:latin typeface="Calibri"/>
                <a:cs typeface="Calibri"/>
              </a:rPr>
              <a:t>E</a:t>
            </a:r>
            <a:r>
              <a:rPr lang="en-US" sz="1600" i="1" baseline="-25000">
                <a:latin typeface="Calibri"/>
                <a:cs typeface="Calibri"/>
              </a:rPr>
              <a:t>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9B1D67-B1FC-264B-2641-AB0E0674F946}"/>
              </a:ext>
            </a:extLst>
          </p:cNvPr>
          <p:cNvSpPr/>
          <p:nvPr/>
        </p:nvSpPr>
        <p:spPr>
          <a:xfrm>
            <a:off x="3488028" y="2758225"/>
            <a:ext cx="869324" cy="33270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76D41D-7AE2-449F-CAC0-1640EE3A0D5D}"/>
              </a:ext>
            </a:extLst>
          </p:cNvPr>
          <p:cNvSpPr txBox="1"/>
          <p:nvPr/>
        </p:nvSpPr>
        <p:spPr>
          <a:xfrm>
            <a:off x="4607474" y="2756724"/>
            <a:ext cx="27027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PIC-MC SIMULATIONS FOR PLASMA 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46772A-4ECC-4034-1F8C-14DCB862E53E}"/>
              </a:ext>
            </a:extLst>
          </p:cNvPr>
          <p:cNvSpPr txBox="1"/>
          <p:nvPr/>
        </p:nvSpPr>
        <p:spPr>
          <a:xfrm>
            <a:off x="4607474" y="3432865"/>
            <a:ext cx="27027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3D, steady-state maps of </a:t>
            </a:r>
            <a:r>
              <a:rPr lang="en-US" sz="1600" i="1">
                <a:latin typeface="Calibri"/>
                <a:cs typeface="Calibri"/>
              </a:rPr>
              <a:t>&lt;Z&gt; </a:t>
            </a:r>
            <a:r>
              <a:rPr lang="en-US" sz="1600">
                <a:latin typeface="Calibri"/>
                <a:cs typeface="Calibri"/>
              </a:rPr>
              <a:t>and</a:t>
            </a:r>
            <a:r>
              <a:rPr lang="en-US" sz="1600" i="1">
                <a:latin typeface="Calibri"/>
                <a:cs typeface="Calibri"/>
              </a:rPr>
              <a:t> </a:t>
            </a:r>
            <a:r>
              <a:rPr lang="en-US" sz="1600" i="1" err="1">
                <a:latin typeface="Calibri"/>
                <a:cs typeface="Calibri"/>
              </a:rPr>
              <a:t>n</a:t>
            </a:r>
            <a:r>
              <a:rPr lang="en-US" sz="1600" i="1" baseline="-25000" err="1">
                <a:latin typeface="Calibri"/>
                <a:cs typeface="Calibri"/>
              </a:rPr>
              <a:t>i</a:t>
            </a:r>
            <a:endParaRPr lang="en-US" sz="1600" i="1" baseline="-25000">
              <a:latin typeface="Calibri"/>
              <a:cs typeface="Calibri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1328DF4-C2D8-7666-5292-F5DC3064E721}"/>
              </a:ext>
            </a:extLst>
          </p:cNvPr>
          <p:cNvSpPr/>
          <p:nvPr/>
        </p:nvSpPr>
        <p:spPr>
          <a:xfrm>
            <a:off x="7579217" y="3436512"/>
            <a:ext cx="869324" cy="33270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F2C787-9FA5-DD50-E257-521E4791D270}"/>
              </a:ext>
            </a:extLst>
          </p:cNvPr>
          <p:cNvSpPr txBox="1"/>
          <p:nvPr/>
        </p:nvSpPr>
        <p:spPr>
          <a:xfrm>
            <a:off x="8632122" y="3282611"/>
            <a:ext cx="27027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PIC-MC SIMULATIONS FOR ISOTOPE 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A5DF51-6911-7997-6E73-0DE348AF3BB2}"/>
              </a:ext>
            </a:extLst>
          </p:cNvPr>
          <p:cNvSpPr txBox="1"/>
          <p:nvPr/>
        </p:nvSpPr>
        <p:spPr>
          <a:xfrm>
            <a:off x="8632122" y="4001681"/>
            <a:ext cx="27027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3D, steady-state maps of </a:t>
            </a:r>
            <a:r>
              <a:rPr lang="en-US" sz="1600" i="1">
                <a:latin typeface="Calibri"/>
                <a:cs typeface="Calibri"/>
              </a:rPr>
              <a:t>&lt;Z&gt; </a:t>
            </a:r>
            <a:r>
              <a:rPr lang="en-US" sz="1600">
                <a:latin typeface="Calibri"/>
                <a:cs typeface="Calibri"/>
              </a:rPr>
              <a:t>and</a:t>
            </a:r>
            <a:r>
              <a:rPr lang="en-US" sz="1600" i="1">
                <a:latin typeface="Calibri"/>
                <a:cs typeface="Calibri"/>
              </a:rPr>
              <a:t> </a:t>
            </a:r>
            <a:r>
              <a:rPr lang="en-US" sz="1600" i="1">
                <a:ea typeface="+mn-lt"/>
                <a:cs typeface="+mn-lt"/>
              </a:rPr>
              <a:t>λ*</a:t>
            </a:r>
            <a:endParaRPr lang="en-US" sz="1600" i="1" baseline="-25000">
              <a:latin typeface="Calibri"/>
              <a:cs typeface="Calibri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C6E1A11-163A-D312-64A2-AC85BDB2C332}"/>
              </a:ext>
            </a:extLst>
          </p:cNvPr>
          <p:cNvSpPr/>
          <p:nvPr/>
        </p:nvSpPr>
        <p:spPr>
          <a:xfrm>
            <a:off x="416624" y="1751457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299EF782-8031-A911-662D-C0792C2BEEB8}"/>
              </a:ext>
            </a:extLst>
          </p:cNvPr>
          <p:cNvSpPr/>
          <p:nvPr/>
        </p:nvSpPr>
        <p:spPr>
          <a:xfrm>
            <a:off x="1764721" y="3715181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EBEDE5-9716-3213-F9FD-072B3ACE3FBD}"/>
              </a:ext>
            </a:extLst>
          </p:cNvPr>
          <p:cNvSpPr txBox="1"/>
          <p:nvPr/>
        </p:nvSpPr>
        <p:spPr>
          <a:xfrm>
            <a:off x="368178" y="4409514"/>
            <a:ext cx="3164252" cy="203132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First level input to all codes and therefore precision needed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Soft X-ray spectroscopy</a:t>
            </a:r>
            <a:r>
              <a:rPr lang="en-US">
                <a:latin typeface="Calibri"/>
                <a:cs typeface="Calibri"/>
              </a:rPr>
              <a:t>, interferometry, polarimetry, profilometry, Thomson scattering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0E070D-465A-DFFA-108C-6CDA2E39BAD0}"/>
              </a:ext>
            </a:extLst>
          </p:cNvPr>
          <p:cNvSpPr/>
          <p:nvPr/>
        </p:nvSpPr>
        <p:spPr>
          <a:xfrm>
            <a:off x="4473469" y="2406133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36855C49-282C-A451-937D-86191EE0F649}"/>
              </a:ext>
            </a:extLst>
          </p:cNvPr>
          <p:cNvSpPr/>
          <p:nvPr/>
        </p:nvSpPr>
        <p:spPr>
          <a:xfrm>
            <a:off x="5767904" y="4337660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D180A6-9950-FE87-BAFD-BD1DB39D9482}"/>
              </a:ext>
            </a:extLst>
          </p:cNvPr>
          <p:cNvSpPr txBox="1"/>
          <p:nvPr/>
        </p:nvSpPr>
        <p:spPr>
          <a:xfrm>
            <a:off x="3824009" y="4903204"/>
            <a:ext cx="4269688" cy="120032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Second level input to in-plasma decay code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Faraday cup</a:t>
            </a:r>
            <a:r>
              <a:rPr lang="en-US">
                <a:latin typeface="Calibri"/>
                <a:cs typeface="Calibri"/>
              </a:rPr>
              <a:t>, optical emission spectroscopy, X-ray fluorescence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C8E5695-2727-18BB-C386-D1C6691B09B1}"/>
              </a:ext>
            </a:extLst>
          </p:cNvPr>
          <p:cNvSpPr/>
          <p:nvPr/>
        </p:nvSpPr>
        <p:spPr>
          <a:xfrm>
            <a:off x="8498117" y="3028612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FF1C5E41-03B2-73CF-2018-4C7A581ED291}"/>
              </a:ext>
            </a:extLst>
          </p:cNvPr>
          <p:cNvSpPr/>
          <p:nvPr/>
        </p:nvSpPr>
        <p:spPr>
          <a:xfrm>
            <a:off x="9792552" y="4938674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1CFE2D-129A-750A-1567-1455FE7754BF}"/>
              </a:ext>
            </a:extLst>
          </p:cNvPr>
          <p:cNvSpPr txBox="1"/>
          <p:nvPr/>
        </p:nvSpPr>
        <p:spPr>
          <a:xfrm>
            <a:off x="8632121" y="5611542"/>
            <a:ext cx="2895942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PANDORA</a:t>
            </a: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95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/>
      <p:bldP spid="17" grpId="0" animBg="1"/>
      <p:bldP spid="18" grpId="0" animBg="1"/>
      <p:bldP spid="19" grpId="0"/>
      <p:bldP spid="20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332092-1C7F-42F9-1D81-AEA70F60937F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9E7CB6-AF18-D68D-066E-019156371E3A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E63FB-766B-FD04-517E-9CB70A117E4F}"/>
              </a:ext>
            </a:extLst>
          </p:cNvPr>
          <p:cNvSpPr txBox="1"/>
          <p:nvPr/>
        </p:nvSpPr>
        <p:spPr>
          <a:xfrm>
            <a:off x="295701" y="197508"/>
            <a:ext cx="80640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  <a:t>Particle-in-Cell Simulations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29C50-BCDD-006B-AB9D-DE4D05F8C8F5}"/>
              </a:ext>
            </a:extLst>
          </p:cNvPr>
          <p:cNvSpPr txBox="1"/>
          <p:nvPr/>
        </p:nvSpPr>
        <p:spPr>
          <a:xfrm>
            <a:off x="300506" y="1384478"/>
            <a:ext cx="50334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PIC is a technique to simulate plasma.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4A630-C70A-8BCB-76E5-40CC35C540E2}"/>
              </a:ext>
            </a:extLst>
          </p:cNvPr>
          <p:cNvSpPr txBox="1"/>
          <p:nvPr/>
        </p:nvSpPr>
        <p:spPr>
          <a:xfrm>
            <a:off x="300506" y="2103548"/>
            <a:ext cx="37348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  <a:ea typeface="Calibri"/>
                <a:cs typeface="Calibri"/>
              </a:rPr>
              <a:t>N</a:t>
            </a:r>
            <a:r>
              <a:rPr lang="en-US">
                <a:latin typeface="Calibri"/>
                <a:ea typeface="Calibri"/>
                <a:cs typeface="Calibri"/>
              </a:rPr>
              <a:t> macroparticles, each representing a certain number of real particles, are </a:t>
            </a:r>
            <a:r>
              <a:rPr lang="en-US" err="1">
                <a:latin typeface="Calibri"/>
                <a:ea typeface="Calibri"/>
                <a:cs typeface="Calibri"/>
              </a:rPr>
              <a:t>initialised</a:t>
            </a:r>
            <a:r>
              <a:rPr lang="en-US">
                <a:latin typeface="Calibri"/>
                <a:ea typeface="Calibri"/>
                <a:cs typeface="Calibri"/>
              </a:rPr>
              <a:t> and transported according to equations of motion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9A2764-C9B5-CBCD-F030-4C7277D7C145}"/>
              </a:ext>
            </a:extLst>
          </p:cNvPr>
          <p:cNvSpPr txBox="1"/>
          <p:nvPr/>
        </p:nvSpPr>
        <p:spPr>
          <a:xfrm>
            <a:off x="4303689" y="2103548"/>
            <a:ext cx="34987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The simulation domain is divided into a grid, and particle trajectories leaves traces at grid points which leads to an occupation map</a:t>
            </a:r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70695F3-1D1C-9D72-1DE6-81E936D31D6E}"/>
              </a:ext>
            </a:extLst>
          </p:cNvPr>
          <p:cNvSpPr txBox="1"/>
          <p:nvPr/>
        </p:nvSpPr>
        <p:spPr>
          <a:xfrm>
            <a:off x="8145886" y="2103547"/>
            <a:ext cx="37348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Occupation maps are scaled to density maps according to some physical law, and fields are calculated on grid points using FEM/FDM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310837C-BB95-FE93-7E88-223B21D9671A}"/>
              </a:ext>
            </a:extLst>
          </p:cNvPr>
          <p:cNvGrpSpPr/>
          <p:nvPr/>
        </p:nvGrpSpPr>
        <p:grpSpPr>
          <a:xfrm>
            <a:off x="8245610" y="3427269"/>
            <a:ext cx="3275636" cy="2786603"/>
            <a:chOff x="8245610" y="3427269"/>
            <a:chExt cx="3275636" cy="2786603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F47CFCED-FF7B-689C-A478-BBAD48AF1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2853" y="342727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20F234A2-607B-E372-0DA1-26E8C5ABFB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1739" y="342727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8C0F3CA9-B98C-B619-1B96-FAB26270A3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76297" y="342726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333F1F9-0A78-57B5-BD74-BD33B5D31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3" y="385167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A1E76A9-8AD5-AEED-7493-3AE05CE493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1" y="483552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7976AF4-50D9-C44A-6FBE-8443E74B05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0" y="568433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57">
              <a:extLst>
                <a:ext uri="{FF2B5EF4-FFF2-40B4-BE49-F238E27FC236}">
                  <a16:creationId xmlns:a16="http://schemas.microsoft.com/office/drawing/2014/main" id="{DDF9947F-C92A-AEA4-B508-A6F91A288D3B}"/>
                </a:ext>
              </a:extLst>
            </p:cNvPr>
            <p:cNvSpPr txBox="1"/>
            <p:nvPr/>
          </p:nvSpPr>
          <p:spPr>
            <a:xfrm>
              <a:off x="9727172" y="486349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18" name="TextBox 58">
              <a:extLst>
                <a:ext uri="{FF2B5EF4-FFF2-40B4-BE49-F238E27FC236}">
                  <a16:creationId xmlns:a16="http://schemas.microsoft.com/office/drawing/2014/main" id="{2B6F5F94-B956-4008-A511-FE864262643C}"/>
                </a:ext>
              </a:extLst>
            </p:cNvPr>
            <p:cNvSpPr txBox="1"/>
            <p:nvPr/>
          </p:nvSpPr>
          <p:spPr>
            <a:xfrm>
              <a:off x="9727172" y="386035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19" name="TextBox 59">
              <a:extLst>
                <a:ext uri="{FF2B5EF4-FFF2-40B4-BE49-F238E27FC236}">
                  <a16:creationId xmlns:a16="http://schemas.microsoft.com/office/drawing/2014/main" id="{F8928042-984D-3FCB-480C-81DB02941943}"/>
                </a:ext>
              </a:extLst>
            </p:cNvPr>
            <p:cNvSpPr txBox="1"/>
            <p:nvPr/>
          </p:nvSpPr>
          <p:spPr>
            <a:xfrm>
              <a:off x="9717526" y="569301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0" name="TextBox 60">
              <a:extLst>
                <a:ext uri="{FF2B5EF4-FFF2-40B4-BE49-F238E27FC236}">
                  <a16:creationId xmlns:a16="http://schemas.microsoft.com/office/drawing/2014/main" id="{43CF656D-905B-A091-6E3C-5E6C86D786BF}"/>
                </a:ext>
              </a:extLst>
            </p:cNvPr>
            <p:cNvSpPr txBox="1"/>
            <p:nvPr/>
          </p:nvSpPr>
          <p:spPr>
            <a:xfrm>
              <a:off x="8598640" y="387964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1" name="TextBox 61">
              <a:extLst>
                <a:ext uri="{FF2B5EF4-FFF2-40B4-BE49-F238E27FC236}">
                  <a16:creationId xmlns:a16="http://schemas.microsoft.com/office/drawing/2014/main" id="{2A6F6B7F-61FE-D649-9E1E-16859BAEE17F}"/>
                </a:ext>
              </a:extLst>
            </p:cNvPr>
            <p:cNvSpPr txBox="1"/>
            <p:nvPr/>
          </p:nvSpPr>
          <p:spPr>
            <a:xfrm>
              <a:off x="8598640" y="486349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2" name="TextBox 62">
              <a:extLst>
                <a:ext uri="{FF2B5EF4-FFF2-40B4-BE49-F238E27FC236}">
                  <a16:creationId xmlns:a16="http://schemas.microsoft.com/office/drawing/2014/main" id="{B43DFDD4-2866-8219-4425-99171FE374A2}"/>
                </a:ext>
              </a:extLst>
            </p:cNvPr>
            <p:cNvSpPr txBox="1"/>
            <p:nvPr/>
          </p:nvSpPr>
          <p:spPr>
            <a:xfrm>
              <a:off x="8598639" y="568336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3" name="TextBox 63">
              <a:extLst>
                <a:ext uri="{FF2B5EF4-FFF2-40B4-BE49-F238E27FC236}">
                  <a16:creationId xmlns:a16="http://schemas.microsoft.com/office/drawing/2014/main" id="{599C3771-2BE1-C3DB-FA6C-B1D908A4B538}"/>
                </a:ext>
              </a:extLst>
            </p:cNvPr>
            <p:cNvSpPr txBox="1"/>
            <p:nvPr/>
          </p:nvSpPr>
          <p:spPr>
            <a:xfrm>
              <a:off x="10672438" y="387964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4" name="TextBox 64">
              <a:extLst>
                <a:ext uri="{FF2B5EF4-FFF2-40B4-BE49-F238E27FC236}">
                  <a16:creationId xmlns:a16="http://schemas.microsoft.com/office/drawing/2014/main" id="{297E73D6-289A-12B0-0036-9E2C32E1FBA2}"/>
                </a:ext>
              </a:extLst>
            </p:cNvPr>
            <p:cNvSpPr txBox="1"/>
            <p:nvPr/>
          </p:nvSpPr>
          <p:spPr>
            <a:xfrm>
              <a:off x="10672439" y="486349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5" name="TextBox 65">
              <a:extLst>
                <a:ext uri="{FF2B5EF4-FFF2-40B4-BE49-F238E27FC236}">
                  <a16:creationId xmlns:a16="http://schemas.microsoft.com/office/drawing/2014/main" id="{908160CC-8EC2-785B-3A49-D64799B55B0D}"/>
                </a:ext>
              </a:extLst>
            </p:cNvPr>
            <p:cNvSpPr txBox="1"/>
            <p:nvPr/>
          </p:nvSpPr>
          <p:spPr>
            <a:xfrm>
              <a:off x="10643502" y="569301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A2F273C-FCE6-DEE4-A5EC-7E3F4E76377A}"/>
                </a:ext>
              </a:extLst>
            </p:cNvPr>
            <p:cNvSpPr/>
            <p:nvPr/>
          </p:nvSpPr>
          <p:spPr>
            <a:xfrm>
              <a:off x="10286617" y="529754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4301DD9-DC31-1CE1-698C-F74412B8F73F}"/>
                </a:ext>
              </a:extLst>
            </p:cNvPr>
            <p:cNvSpPr/>
            <p:nvPr/>
          </p:nvSpPr>
          <p:spPr>
            <a:xfrm>
              <a:off x="10431301" y="459342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3F9D5F4-DFA6-FB47-EE11-D99726490EB3}"/>
                </a:ext>
              </a:extLst>
            </p:cNvPr>
            <p:cNvSpPr/>
            <p:nvPr/>
          </p:nvSpPr>
          <p:spPr>
            <a:xfrm>
              <a:off x="10141932" y="448731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25E854B8-0989-59CD-8278-1E37D73455FD}"/>
                </a:ext>
              </a:extLst>
            </p:cNvPr>
            <p:cNvSpPr/>
            <p:nvPr/>
          </p:nvSpPr>
          <p:spPr>
            <a:xfrm>
              <a:off x="9350995" y="458377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7CEB384-528A-DED3-C643-E6CA8D4D2223}"/>
                </a:ext>
              </a:extLst>
            </p:cNvPr>
            <p:cNvSpPr/>
            <p:nvPr/>
          </p:nvSpPr>
          <p:spPr>
            <a:xfrm>
              <a:off x="9229543" y="431478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30324E9-2D8A-1594-2BC1-F01367F3B19A}"/>
                </a:ext>
              </a:extLst>
            </p:cNvPr>
            <p:cNvSpPr/>
            <p:nvPr/>
          </p:nvSpPr>
          <p:spPr>
            <a:xfrm>
              <a:off x="8907298" y="452590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1055DE8-5F12-634C-27CF-6990310F5AE6}"/>
                </a:ext>
              </a:extLst>
            </p:cNvPr>
            <p:cNvSpPr/>
            <p:nvPr/>
          </p:nvSpPr>
          <p:spPr>
            <a:xfrm>
              <a:off x="8907298" y="535541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CA26C5EE-86CB-B6E4-0CDE-81272F5F37C1}"/>
                </a:ext>
              </a:extLst>
            </p:cNvPr>
            <p:cNvSpPr/>
            <p:nvPr/>
          </p:nvSpPr>
          <p:spPr>
            <a:xfrm>
              <a:off x="9177373" y="543258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161F7D3-8F92-5FA3-B82E-F4CCA9A7DE23}"/>
                </a:ext>
              </a:extLst>
            </p:cNvPr>
            <p:cNvSpPr/>
            <p:nvPr/>
          </p:nvSpPr>
          <p:spPr>
            <a:xfrm>
              <a:off x="9408866" y="610777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11F7668-2CCB-24E7-DAA8-0F221C316A58}"/>
                </a:ext>
              </a:extLst>
            </p:cNvPr>
            <p:cNvSpPr/>
            <p:nvPr/>
          </p:nvSpPr>
          <p:spPr>
            <a:xfrm>
              <a:off x="10884636" y="604989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E77B3E7-F818-E186-8347-7F63BAA01075}"/>
                    </a:ext>
                  </a:extLst>
                </p14:cNvPr>
                <p14:cNvContentPartPr/>
                <p14:nvPr/>
              </p14:nvContentPartPr>
              <p14:xfrm>
                <a:off x="8288560" y="3689344"/>
                <a:ext cx="2938333" cy="2328363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E77B3E7-F818-E186-8347-7F63BAA0107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34566" y="3581366"/>
                  <a:ext cx="3045960" cy="2543959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C9724B22-D69E-96A0-3843-C06D9F640AA0}"/>
                </a:ext>
              </a:extLst>
            </p:cNvPr>
            <p:cNvCxnSpPr/>
            <p:nvPr/>
          </p:nvCxnSpPr>
          <p:spPr>
            <a:xfrm flipH="1">
              <a:off x="9304985" y="3863662"/>
              <a:ext cx="418563" cy="311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24E5E0C8-E197-D148-B094-A218F3E8C9DE}"/>
                </a:ext>
              </a:extLst>
            </p:cNvPr>
            <p:cNvCxnSpPr>
              <a:cxnSpLocks/>
            </p:cNvCxnSpPr>
            <p:nvPr/>
          </p:nvCxnSpPr>
          <p:spPr>
            <a:xfrm>
              <a:off x="10671934" y="3855165"/>
              <a:ext cx="241837" cy="4763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0B2CBE62-5298-84D8-0C6E-B078369698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61271" y="4693454"/>
              <a:ext cx="697963" cy="16501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F671E536-E12C-F569-8BBA-F30B7E7219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9970" y="4388653"/>
              <a:ext cx="170913" cy="4507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941D8578-C085-440F-FF70-B3D59E502337}"/>
                </a:ext>
              </a:extLst>
            </p:cNvPr>
            <p:cNvCxnSpPr>
              <a:cxnSpLocks/>
            </p:cNvCxnSpPr>
            <p:nvPr/>
          </p:nvCxnSpPr>
          <p:spPr>
            <a:xfrm>
              <a:off x="9713083" y="4858464"/>
              <a:ext cx="210087" cy="692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4ECE7895-5467-1E96-43FC-2C970FB00B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2669" y="3855163"/>
              <a:ext cx="101063" cy="2223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D2D251D5-A624-768B-A429-527187DCDA23}"/>
                </a:ext>
              </a:extLst>
            </p:cNvPr>
            <p:cNvCxnSpPr>
              <a:cxnSpLocks/>
            </p:cNvCxnSpPr>
            <p:nvPr/>
          </p:nvCxnSpPr>
          <p:spPr>
            <a:xfrm>
              <a:off x="8576432" y="5677613"/>
              <a:ext cx="794287" cy="5017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A3E57BC8-2F6F-3019-6D8C-2B38E9C0AA6E}"/>
                </a:ext>
              </a:extLst>
            </p:cNvPr>
            <p:cNvCxnSpPr>
              <a:cxnSpLocks/>
            </p:cNvCxnSpPr>
            <p:nvPr/>
          </p:nvCxnSpPr>
          <p:spPr>
            <a:xfrm>
              <a:off x="9706731" y="5683962"/>
              <a:ext cx="152937" cy="2858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328E4553-A647-741E-3C47-8F8D627F4B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8281" y="5474501"/>
              <a:ext cx="540287" cy="2348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B76701D5-8916-B4B4-0043-27C70E36BCE8}"/>
              </a:ext>
            </a:extLst>
          </p:cNvPr>
          <p:cNvGrpSpPr/>
          <p:nvPr/>
        </p:nvGrpSpPr>
        <p:grpSpPr>
          <a:xfrm>
            <a:off x="4446343" y="3470199"/>
            <a:ext cx="3275636" cy="2786603"/>
            <a:chOff x="4446343" y="3470199"/>
            <a:chExt cx="3275636" cy="278660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52791CC-3622-C932-4006-4AC5361CA9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3586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6025DE3-8D2F-8177-A284-77CF695730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2472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11B8A88-EF64-B326-FCCB-2F1DF0177F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7030" y="347019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D5016A7-F0C4-9790-9DFE-83260745CB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6" y="389460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D8F12F9-EE9D-5C52-4FC2-37ED47F90A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4" y="487845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F2767E8-B5A3-2345-A856-922A3C8567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3" y="572726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57">
              <a:extLst>
                <a:ext uri="{FF2B5EF4-FFF2-40B4-BE49-F238E27FC236}">
                  <a16:creationId xmlns:a16="http://schemas.microsoft.com/office/drawing/2014/main" id="{500E4028-EC78-55BD-0923-3B8B59028393}"/>
                </a:ext>
              </a:extLst>
            </p:cNvPr>
            <p:cNvSpPr txBox="1"/>
            <p:nvPr/>
          </p:nvSpPr>
          <p:spPr>
            <a:xfrm>
              <a:off x="5927905" y="490642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1" name="TextBox 58">
              <a:extLst>
                <a:ext uri="{FF2B5EF4-FFF2-40B4-BE49-F238E27FC236}">
                  <a16:creationId xmlns:a16="http://schemas.microsoft.com/office/drawing/2014/main" id="{E1770F06-FC76-5E6B-17C8-0A15F88991FA}"/>
                </a:ext>
              </a:extLst>
            </p:cNvPr>
            <p:cNvSpPr txBox="1"/>
            <p:nvPr/>
          </p:nvSpPr>
          <p:spPr>
            <a:xfrm>
              <a:off x="5927905" y="390328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2" name="TextBox 59">
              <a:extLst>
                <a:ext uri="{FF2B5EF4-FFF2-40B4-BE49-F238E27FC236}">
                  <a16:creationId xmlns:a16="http://schemas.microsoft.com/office/drawing/2014/main" id="{AFD49C4E-B567-7765-B1FC-3EFEE63C4702}"/>
                </a:ext>
              </a:extLst>
            </p:cNvPr>
            <p:cNvSpPr txBox="1"/>
            <p:nvPr/>
          </p:nvSpPr>
          <p:spPr>
            <a:xfrm>
              <a:off x="5918258" y="573594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3" name="TextBox 60">
              <a:extLst>
                <a:ext uri="{FF2B5EF4-FFF2-40B4-BE49-F238E27FC236}">
                  <a16:creationId xmlns:a16="http://schemas.microsoft.com/office/drawing/2014/main" id="{8D5BF8AF-1DB4-26DE-8A48-9D92F299ACD5}"/>
                </a:ext>
              </a:extLst>
            </p:cNvPr>
            <p:cNvSpPr txBox="1"/>
            <p:nvPr/>
          </p:nvSpPr>
          <p:spPr>
            <a:xfrm>
              <a:off x="4799373" y="392257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4" name="TextBox 61">
              <a:extLst>
                <a:ext uri="{FF2B5EF4-FFF2-40B4-BE49-F238E27FC236}">
                  <a16:creationId xmlns:a16="http://schemas.microsoft.com/office/drawing/2014/main" id="{957485D1-68CD-33FB-3247-3592F78A51AF}"/>
                </a:ext>
              </a:extLst>
            </p:cNvPr>
            <p:cNvSpPr txBox="1"/>
            <p:nvPr/>
          </p:nvSpPr>
          <p:spPr>
            <a:xfrm>
              <a:off x="4799373" y="490642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5" name="TextBox 62">
              <a:extLst>
                <a:ext uri="{FF2B5EF4-FFF2-40B4-BE49-F238E27FC236}">
                  <a16:creationId xmlns:a16="http://schemas.microsoft.com/office/drawing/2014/main" id="{80244659-1040-EF57-30C7-306E53BC2AE4}"/>
                </a:ext>
              </a:extLst>
            </p:cNvPr>
            <p:cNvSpPr txBox="1"/>
            <p:nvPr/>
          </p:nvSpPr>
          <p:spPr>
            <a:xfrm>
              <a:off x="4799372" y="572629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6" name="TextBox 63">
              <a:extLst>
                <a:ext uri="{FF2B5EF4-FFF2-40B4-BE49-F238E27FC236}">
                  <a16:creationId xmlns:a16="http://schemas.microsoft.com/office/drawing/2014/main" id="{04752E9E-6FF6-2CDA-F957-94EC53D4540F}"/>
                </a:ext>
              </a:extLst>
            </p:cNvPr>
            <p:cNvSpPr txBox="1"/>
            <p:nvPr/>
          </p:nvSpPr>
          <p:spPr>
            <a:xfrm>
              <a:off x="6873171" y="392257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7" name="TextBox 64">
              <a:extLst>
                <a:ext uri="{FF2B5EF4-FFF2-40B4-BE49-F238E27FC236}">
                  <a16:creationId xmlns:a16="http://schemas.microsoft.com/office/drawing/2014/main" id="{90589DA7-2FE8-CB1F-5B81-D26D7070676C}"/>
                </a:ext>
              </a:extLst>
            </p:cNvPr>
            <p:cNvSpPr txBox="1"/>
            <p:nvPr/>
          </p:nvSpPr>
          <p:spPr>
            <a:xfrm>
              <a:off x="6873172" y="490642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8" name="TextBox 65">
              <a:extLst>
                <a:ext uri="{FF2B5EF4-FFF2-40B4-BE49-F238E27FC236}">
                  <a16:creationId xmlns:a16="http://schemas.microsoft.com/office/drawing/2014/main" id="{5E3134F2-6330-B04F-9385-B58CDDB6AE3D}"/>
                </a:ext>
              </a:extLst>
            </p:cNvPr>
            <p:cNvSpPr txBox="1"/>
            <p:nvPr/>
          </p:nvSpPr>
          <p:spPr>
            <a:xfrm>
              <a:off x="6844235" y="573594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832D17B-E211-E68A-4F98-18D3DE69D2AC}"/>
                </a:ext>
              </a:extLst>
            </p:cNvPr>
            <p:cNvSpPr/>
            <p:nvPr/>
          </p:nvSpPr>
          <p:spPr>
            <a:xfrm>
              <a:off x="6487350" y="534047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4883BCC-5B09-8064-76D3-A69E5796F184}"/>
                </a:ext>
              </a:extLst>
            </p:cNvPr>
            <p:cNvSpPr/>
            <p:nvPr/>
          </p:nvSpPr>
          <p:spPr>
            <a:xfrm>
              <a:off x="6632034" y="463635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92C2964-6445-987D-1F1D-6776018C373C}"/>
                </a:ext>
              </a:extLst>
            </p:cNvPr>
            <p:cNvSpPr/>
            <p:nvPr/>
          </p:nvSpPr>
          <p:spPr>
            <a:xfrm>
              <a:off x="6342665" y="45302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F513129-8D9C-58D1-929A-DE91CBCAD371}"/>
                </a:ext>
              </a:extLst>
            </p:cNvPr>
            <p:cNvSpPr/>
            <p:nvPr/>
          </p:nvSpPr>
          <p:spPr>
            <a:xfrm>
              <a:off x="5551728" y="462670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60715C4-8D3E-1773-3D78-340A94E2F716}"/>
                </a:ext>
              </a:extLst>
            </p:cNvPr>
            <p:cNvSpPr/>
            <p:nvPr/>
          </p:nvSpPr>
          <p:spPr>
            <a:xfrm>
              <a:off x="5677120" y="434698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2BF310A-D24F-ECCA-6C1B-3C819A33321B}"/>
                </a:ext>
              </a:extLst>
            </p:cNvPr>
            <p:cNvSpPr/>
            <p:nvPr/>
          </p:nvSpPr>
          <p:spPr>
            <a:xfrm>
              <a:off x="5108031" y="456883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E2FB529-FED4-03EF-261B-7DD638CFE3C5}"/>
                </a:ext>
              </a:extLst>
            </p:cNvPr>
            <p:cNvSpPr/>
            <p:nvPr/>
          </p:nvSpPr>
          <p:spPr>
            <a:xfrm>
              <a:off x="5108031" y="53983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96F91AE-B9CC-148A-E748-94341543124B}"/>
                </a:ext>
              </a:extLst>
            </p:cNvPr>
            <p:cNvSpPr/>
            <p:nvPr/>
          </p:nvSpPr>
          <p:spPr>
            <a:xfrm>
              <a:off x="5378106" y="547551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7C93BFB-05E4-B04B-33CD-D9F7EC27F06C}"/>
                </a:ext>
              </a:extLst>
            </p:cNvPr>
            <p:cNvSpPr/>
            <p:nvPr/>
          </p:nvSpPr>
          <p:spPr>
            <a:xfrm>
              <a:off x="5609599" y="615070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CD98532-5DA6-24B8-C981-2EA58B246F77}"/>
                </a:ext>
              </a:extLst>
            </p:cNvPr>
            <p:cNvSpPr/>
            <p:nvPr/>
          </p:nvSpPr>
          <p:spPr>
            <a:xfrm>
              <a:off x="7085369" y="609282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58E8A552-9937-53E7-BA69-4CBD55FDA32F}"/>
                </a:ext>
              </a:extLst>
            </p:cNvPr>
            <p:cNvCxnSpPr>
              <a:cxnSpLocks/>
            </p:cNvCxnSpPr>
            <p:nvPr/>
          </p:nvCxnSpPr>
          <p:spPr>
            <a:xfrm>
              <a:off x="6579948" y="5437898"/>
              <a:ext cx="248855" cy="239210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16803755-8CFC-48DA-A605-CE1CBA377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8004" y="4335559"/>
              <a:ext cx="334714" cy="318874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3B034DB5-2B07-D32F-B2FB-F91BCF8439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6324" y="4292628"/>
              <a:ext cx="201905" cy="286677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328B9236-34BF-CACD-762D-891C65CF7E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032" y="4378488"/>
              <a:ext cx="120066" cy="329606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59EC8435-BE2F-D690-3E3C-4EA882BCDE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5282" y="4646798"/>
              <a:ext cx="234102" cy="791098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6981E6B-D1D2-8B68-2AAA-FEAA6256B1A8}"/>
                </a:ext>
              </a:extLst>
            </p:cNvPr>
            <p:cNvCxnSpPr>
              <a:cxnSpLocks/>
            </p:cNvCxnSpPr>
            <p:nvPr/>
          </p:nvCxnSpPr>
          <p:spPr>
            <a:xfrm>
              <a:off x="5174003" y="5384234"/>
              <a:ext cx="1869447" cy="722169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4461C433-24E8-4A73-E126-5934174F37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6972" y="5891756"/>
              <a:ext cx="706328" cy="275945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03F5CEA-6ADD-9DFC-4554-60DD89A2C0B5}"/>
                </a:ext>
              </a:extLst>
            </p:cNvPr>
            <p:cNvSpPr/>
            <p:nvPr/>
          </p:nvSpPr>
          <p:spPr>
            <a:xfrm>
              <a:off x="6686281" y="5537915"/>
              <a:ext cx="461491" cy="397098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BB55A5B-266A-792A-AD02-8C7D1059C0CF}"/>
                </a:ext>
              </a:extLst>
            </p:cNvPr>
            <p:cNvSpPr/>
            <p:nvPr/>
          </p:nvSpPr>
          <p:spPr>
            <a:xfrm>
              <a:off x="5795492" y="5602309"/>
              <a:ext cx="257577" cy="268309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97407DD-E4FF-78A4-0685-BA1EAD14419F}"/>
                </a:ext>
              </a:extLst>
            </p:cNvPr>
            <p:cNvSpPr/>
            <p:nvPr/>
          </p:nvSpPr>
          <p:spPr>
            <a:xfrm>
              <a:off x="5795492" y="3788534"/>
              <a:ext cx="257577" cy="268309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38B95CE-956F-2B9A-49CC-F5F425A335B7}"/>
                </a:ext>
              </a:extLst>
            </p:cNvPr>
            <p:cNvSpPr/>
            <p:nvPr/>
          </p:nvSpPr>
          <p:spPr>
            <a:xfrm>
              <a:off x="4700787" y="5666703"/>
              <a:ext cx="203916" cy="182450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8521C12-EDE5-8763-5997-764CDB3D6F81}"/>
                    </a:ext>
                  </a:extLst>
                </p14:cNvPr>
                <p14:cNvContentPartPr/>
                <p14:nvPr/>
              </p14:nvContentPartPr>
              <p14:xfrm>
                <a:off x="6943859" y="5795493"/>
                <a:ext cx="10732" cy="10732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8521C12-EDE5-8763-5997-764CDB3D6F8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34059" y="2575893"/>
                  <a:ext cx="3219600" cy="6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EEF1E14-7F36-0CEC-FF5B-63AA1F9E096E}"/>
              </a:ext>
            </a:extLst>
          </p:cNvPr>
          <p:cNvGrpSpPr/>
          <p:nvPr/>
        </p:nvGrpSpPr>
        <p:grpSpPr>
          <a:xfrm>
            <a:off x="529019" y="3470199"/>
            <a:ext cx="3275636" cy="2786603"/>
            <a:chOff x="529019" y="3470199"/>
            <a:chExt cx="3275636" cy="2786603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D3D4027-DCB6-D5FD-4FEE-8F8A935A65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262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4BC9096-274B-DEE4-E27C-13F076FA3B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5148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3B2CDA9-9FB8-9D0E-F9FF-1BC0C4A801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9706" y="347019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3D24876-4314-3A92-A780-E5474D50DC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22" y="389460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14B4F8C-EEE2-C0ED-B7AA-A18F614824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20" y="487845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3A78E83-F03D-9B8C-6DD5-24FF65AB95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19" y="572726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57">
              <a:extLst>
                <a:ext uri="{FF2B5EF4-FFF2-40B4-BE49-F238E27FC236}">
                  <a16:creationId xmlns:a16="http://schemas.microsoft.com/office/drawing/2014/main" id="{3FD3F34C-8BEE-EEE6-EE40-76739F71A697}"/>
                </a:ext>
              </a:extLst>
            </p:cNvPr>
            <p:cNvSpPr txBox="1"/>
            <p:nvPr/>
          </p:nvSpPr>
          <p:spPr>
            <a:xfrm>
              <a:off x="2010581" y="490642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48" name="TextBox 58">
              <a:extLst>
                <a:ext uri="{FF2B5EF4-FFF2-40B4-BE49-F238E27FC236}">
                  <a16:creationId xmlns:a16="http://schemas.microsoft.com/office/drawing/2014/main" id="{88DDDB0C-CC0B-492F-F42F-A7384D83FA24}"/>
                </a:ext>
              </a:extLst>
            </p:cNvPr>
            <p:cNvSpPr txBox="1"/>
            <p:nvPr/>
          </p:nvSpPr>
          <p:spPr>
            <a:xfrm>
              <a:off x="2010581" y="390328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49" name="TextBox 59">
              <a:extLst>
                <a:ext uri="{FF2B5EF4-FFF2-40B4-BE49-F238E27FC236}">
                  <a16:creationId xmlns:a16="http://schemas.microsoft.com/office/drawing/2014/main" id="{0E3F4D26-066E-0BEB-A29A-7824C20061D5}"/>
                </a:ext>
              </a:extLst>
            </p:cNvPr>
            <p:cNvSpPr txBox="1"/>
            <p:nvPr/>
          </p:nvSpPr>
          <p:spPr>
            <a:xfrm>
              <a:off x="2000934" y="573594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0" name="TextBox 60">
              <a:extLst>
                <a:ext uri="{FF2B5EF4-FFF2-40B4-BE49-F238E27FC236}">
                  <a16:creationId xmlns:a16="http://schemas.microsoft.com/office/drawing/2014/main" id="{4AE92F9B-BEC6-3E05-4F05-A0F781A665CD}"/>
                </a:ext>
              </a:extLst>
            </p:cNvPr>
            <p:cNvSpPr txBox="1"/>
            <p:nvPr/>
          </p:nvSpPr>
          <p:spPr>
            <a:xfrm>
              <a:off x="882049" y="392257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1" name="TextBox 61">
              <a:extLst>
                <a:ext uri="{FF2B5EF4-FFF2-40B4-BE49-F238E27FC236}">
                  <a16:creationId xmlns:a16="http://schemas.microsoft.com/office/drawing/2014/main" id="{DFE5A838-E702-2129-8377-4521AB289F3A}"/>
                </a:ext>
              </a:extLst>
            </p:cNvPr>
            <p:cNvSpPr txBox="1"/>
            <p:nvPr/>
          </p:nvSpPr>
          <p:spPr>
            <a:xfrm>
              <a:off x="882049" y="490642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7E49370A-BDD0-E341-32DA-4417019B130B}"/>
                </a:ext>
              </a:extLst>
            </p:cNvPr>
            <p:cNvSpPr txBox="1"/>
            <p:nvPr/>
          </p:nvSpPr>
          <p:spPr>
            <a:xfrm>
              <a:off x="882048" y="572629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3" name="TextBox 63">
              <a:extLst>
                <a:ext uri="{FF2B5EF4-FFF2-40B4-BE49-F238E27FC236}">
                  <a16:creationId xmlns:a16="http://schemas.microsoft.com/office/drawing/2014/main" id="{35FBE01F-C374-5601-E2DF-E6D34578A033}"/>
                </a:ext>
              </a:extLst>
            </p:cNvPr>
            <p:cNvSpPr txBox="1"/>
            <p:nvPr/>
          </p:nvSpPr>
          <p:spPr>
            <a:xfrm>
              <a:off x="2955847" y="392257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4" name="TextBox 64">
              <a:extLst>
                <a:ext uri="{FF2B5EF4-FFF2-40B4-BE49-F238E27FC236}">
                  <a16:creationId xmlns:a16="http://schemas.microsoft.com/office/drawing/2014/main" id="{4B9F9A80-CEBA-AB45-D53A-23783F9F12C5}"/>
                </a:ext>
              </a:extLst>
            </p:cNvPr>
            <p:cNvSpPr txBox="1"/>
            <p:nvPr/>
          </p:nvSpPr>
          <p:spPr>
            <a:xfrm>
              <a:off x="2955848" y="490642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5" name="TextBox 65">
              <a:extLst>
                <a:ext uri="{FF2B5EF4-FFF2-40B4-BE49-F238E27FC236}">
                  <a16:creationId xmlns:a16="http://schemas.microsoft.com/office/drawing/2014/main" id="{56D5D949-C3C2-6D6C-488C-48FC5E78F112}"/>
                </a:ext>
              </a:extLst>
            </p:cNvPr>
            <p:cNvSpPr txBox="1"/>
            <p:nvPr/>
          </p:nvSpPr>
          <p:spPr>
            <a:xfrm>
              <a:off x="2926911" y="573594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265DA7A-3784-38C7-5A05-A47F9E30C537}"/>
                </a:ext>
              </a:extLst>
            </p:cNvPr>
            <p:cNvSpPr/>
            <p:nvPr/>
          </p:nvSpPr>
          <p:spPr>
            <a:xfrm>
              <a:off x="2570026" y="534047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9C40AA0-C90C-4311-A3DC-DED85396DF95}"/>
                </a:ext>
              </a:extLst>
            </p:cNvPr>
            <p:cNvSpPr/>
            <p:nvPr/>
          </p:nvSpPr>
          <p:spPr>
            <a:xfrm>
              <a:off x="2714710" y="463635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D822ED3-0F4E-1F33-3A69-EFA913DD091D}"/>
                </a:ext>
              </a:extLst>
            </p:cNvPr>
            <p:cNvSpPr/>
            <p:nvPr/>
          </p:nvSpPr>
          <p:spPr>
            <a:xfrm>
              <a:off x="2425341" y="45302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60053D8-B028-590C-D80B-108CBA287B2D}"/>
                </a:ext>
              </a:extLst>
            </p:cNvPr>
            <p:cNvSpPr/>
            <p:nvPr/>
          </p:nvSpPr>
          <p:spPr>
            <a:xfrm>
              <a:off x="1634404" y="462670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C68A0A6-790D-3F1C-CAB3-C6BC39E400A3}"/>
                </a:ext>
              </a:extLst>
            </p:cNvPr>
            <p:cNvSpPr/>
            <p:nvPr/>
          </p:nvSpPr>
          <p:spPr>
            <a:xfrm>
              <a:off x="1759796" y="434698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9AF126F-0096-181A-9573-958037D7C84F}"/>
                </a:ext>
              </a:extLst>
            </p:cNvPr>
            <p:cNvSpPr/>
            <p:nvPr/>
          </p:nvSpPr>
          <p:spPr>
            <a:xfrm>
              <a:off x="1190707" y="456883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E2AF1E4-DF85-7E74-24E7-A4181FFD7EF6}"/>
                </a:ext>
              </a:extLst>
            </p:cNvPr>
            <p:cNvSpPr/>
            <p:nvPr/>
          </p:nvSpPr>
          <p:spPr>
            <a:xfrm>
              <a:off x="1190707" y="53983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5679982-9C8D-AC6E-6649-880E8BB4885E}"/>
                </a:ext>
              </a:extLst>
            </p:cNvPr>
            <p:cNvSpPr/>
            <p:nvPr/>
          </p:nvSpPr>
          <p:spPr>
            <a:xfrm>
              <a:off x="1460782" y="547551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E318FEC-4E6A-E98D-CEAC-987D39EC8A41}"/>
                </a:ext>
              </a:extLst>
            </p:cNvPr>
            <p:cNvSpPr/>
            <p:nvPr/>
          </p:nvSpPr>
          <p:spPr>
            <a:xfrm>
              <a:off x="1692275" y="615070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6F604D5-423C-6981-C82E-4819AB14B228}"/>
                </a:ext>
              </a:extLst>
            </p:cNvPr>
            <p:cNvSpPr/>
            <p:nvPr/>
          </p:nvSpPr>
          <p:spPr>
            <a:xfrm>
              <a:off x="3168045" y="609282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D7BEA04-A010-C47E-27DC-2AC570A67E7B}"/>
                </a:ext>
              </a:extLst>
            </p:cNvPr>
            <p:cNvCxnSpPr/>
            <p:nvPr/>
          </p:nvCxnSpPr>
          <p:spPr>
            <a:xfrm>
              <a:off x="2662624" y="5437898"/>
              <a:ext cx="248855" cy="239210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6E90923-53F8-BED1-8FD4-F75EFCF871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0680" y="4335559"/>
              <a:ext cx="334714" cy="318874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0886848-E588-1892-E2E6-04DCA3FABD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9000" y="4292628"/>
              <a:ext cx="201905" cy="286677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5625511-8822-3747-2DA8-8C09F6CDC4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6708" y="4378488"/>
              <a:ext cx="120066" cy="329606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7E4A44E-7E1B-392B-E6C8-B672CDD78A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7958" y="4646798"/>
              <a:ext cx="234102" cy="791098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E426AB0C-5C2F-56A7-7820-DC24747DC606}"/>
                </a:ext>
              </a:extLst>
            </p:cNvPr>
            <p:cNvCxnSpPr>
              <a:cxnSpLocks/>
            </p:cNvCxnSpPr>
            <p:nvPr/>
          </p:nvCxnSpPr>
          <p:spPr>
            <a:xfrm>
              <a:off x="1256679" y="5384234"/>
              <a:ext cx="1869447" cy="722169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EF3E0ED-8DE5-A8AD-473C-F3573B700A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648" y="5891756"/>
              <a:ext cx="706328" cy="275945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F6365E2-4881-D77F-9E42-DC19D90748CC}"/>
              </a:ext>
            </a:extLst>
          </p:cNvPr>
          <p:cNvSpPr/>
          <p:nvPr/>
        </p:nvSpPr>
        <p:spPr>
          <a:xfrm>
            <a:off x="180974" y="1905000"/>
            <a:ext cx="11591925" cy="46101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668096E3-A4ED-317C-83EF-1ED909F249A2}"/>
              </a:ext>
            </a:extLst>
          </p:cNvPr>
          <p:cNvSpPr txBox="1"/>
          <p:nvPr/>
        </p:nvSpPr>
        <p:spPr>
          <a:xfrm>
            <a:off x="6257925" y="1533524"/>
            <a:ext cx="393382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Self-consistent, steady-state solution</a:t>
            </a:r>
          </a:p>
        </p:txBody>
      </p:sp>
    </p:spTree>
    <p:extLst>
      <p:ext uri="{BB962C8B-B14F-4D97-AF65-F5344CB8AC3E}">
        <p14:creationId xmlns:p14="http://schemas.microsoft.com/office/powerpoint/2010/main" val="5410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10" grpId="0"/>
      <p:bldP spid="170" grpId="0" animBg="1"/>
      <p:bldP spid="1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12C12-A09A-BE32-7180-2792B7960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3F5879-4ACD-B25D-CBF8-715F7BEED004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A8539-0DCE-4B07-3452-FF5F48442F4D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18E836-0591-6F41-B5AB-F34D7BD2F039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FFF59C-0B37-EFE6-160D-7BDAAC20DE4C}"/>
              </a:ext>
            </a:extLst>
          </p:cNvPr>
          <p:cNvGrpSpPr/>
          <p:nvPr/>
        </p:nvGrpSpPr>
        <p:grpSpPr>
          <a:xfrm>
            <a:off x="36576" y="45720"/>
            <a:ext cx="12088368" cy="707886"/>
            <a:chOff x="36576" y="4572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820641-098D-709A-C018-10EECD760642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F61BDC-DDB5-81AA-1D22-82EDB7B9D3F0}"/>
                </a:ext>
              </a:extLst>
            </p:cNvPr>
            <p:cNvSpPr txBox="1"/>
            <p:nvPr/>
          </p:nvSpPr>
          <p:spPr>
            <a:xfrm>
              <a:off x="329184" y="45720"/>
              <a:ext cx="685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Modelling </a:t>
              </a:r>
              <a:r>
                <a:rPr lang="el-GR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-Decays in Plasmas</a:t>
              </a:r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D879D07-E644-5007-9AA8-B7431B047C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A948F0-B0BB-D03D-1B7D-7786933D11A2}"/>
              </a:ext>
            </a:extLst>
          </p:cNvPr>
          <p:cNvSpPr txBox="1"/>
          <p:nvPr/>
        </p:nvSpPr>
        <p:spPr>
          <a:xfrm>
            <a:off x="146304" y="1019163"/>
            <a:ext cx="1036015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/>
                <a:ea typeface="Calibri"/>
                <a:cs typeface="Calibri"/>
              </a:rPr>
              <a:t>PANDORA can be a testbench for validating different models of in-plasma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-decay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</a:p>
        </p:txBody>
      </p:sp>
      <p:pic>
        <p:nvPicPr>
          <p:cNvPr id="3074" name="Picture 2" descr="Stars - NASA Science">
            <a:extLst>
              <a:ext uri="{FF2B5EF4-FFF2-40B4-BE49-F238E27FC236}">
                <a16:creationId xmlns:a16="http://schemas.microsoft.com/office/drawing/2014/main" id="{77E2B399-8530-2E54-9CAC-C00B0115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1664208"/>
            <a:ext cx="3630244" cy="22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67298-9326-D3B7-9E8E-F0E809A78F51}"/>
              </a:ext>
            </a:extLst>
          </p:cNvPr>
          <p:cNvGrpSpPr/>
          <p:nvPr/>
        </p:nvGrpSpPr>
        <p:grpSpPr>
          <a:xfrm>
            <a:off x="7533847" y="1664208"/>
            <a:ext cx="4585001" cy="2231136"/>
            <a:chOff x="7549087" y="2313432"/>
            <a:chExt cx="4585001" cy="2231136"/>
          </a:xfrm>
        </p:grpSpPr>
        <p:pic>
          <p:nvPicPr>
            <p:cNvPr id="5" name="Picture 4" descr="A close-up of a computer generated image&#10;&#10;Description automatically generated">
              <a:extLst>
                <a:ext uri="{FF2B5EF4-FFF2-40B4-BE49-F238E27FC236}">
                  <a16:creationId xmlns:a16="http://schemas.microsoft.com/office/drawing/2014/main" id="{6D5B0C0E-5929-0D67-B42E-03D3569D5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9087" y="2313432"/>
              <a:ext cx="4585001" cy="2231136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B5B63D-BC69-BA2C-8760-29EB712F32A0}"/>
                </a:ext>
              </a:extLst>
            </p:cNvPr>
            <p:cNvSpPr txBox="1"/>
            <p:nvPr/>
          </p:nvSpPr>
          <p:spPr>
            <a:xfrm rot="5400000">
              <a:off x="11594938" y="3321834"/>
              <a:ext cx="76809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</a:t>
              </a:r>
              <a:r>
                <a:rPr lang="en-US" sz="1200" baseline="-25000" dirty="0"/>
                <a:t>e</a:t>
              </a:r>
              <a:r>
                <a:rPr lang="en-US" sz="1200" dirty="0"/>
                <a:t> [m-3]</a:t>
              </a:r>
              <a:endParaRPr lang="en-US" sz="1200" baseline="-25000" dirty="0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19647C-3FD4-D1ED-F107-1A7BAB2655B4}"/>
              </a:ext>
            </a:extLst>
          </p:cNvPr>
          <p:cNvCxnSpPr/>
          <p:nvPr/>
        </p:nvCxnSpPr>
        <p:spPr>
          <a:xfrm>
            <a:off x="3803499" y="2765389"/>
            <a:ext cx="364845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60B1BF8-9CB3-CBFD-C854-5988FB2A5327}"/>
              </a:ext>
            </a:extLst>
          </p:cNvPr>
          <p:cNvSpPr/>
          <p:nvPr/>
        </p:nvSpPr>
        <p:spPr>
          <a:xfrm>
            <a:off x="4278987" y="4265007"/>
            <a:ext cx="2697480" cy="1216151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model of in-plasma decay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2F8FDC45-69BC-E234-C78E-81DE54309ECE}"/>
              </a:ext>
            </a:extLst>
          </p:cNvPr>
          <p:cNvSpPr txBox="1"/>
          <p:nvPr/>
        </p:nvSpPr>
        <p:spPr>
          <a:xfrm>
            <a:off x="73152" y="3994133"/>
            <a:ext cx="3648456" cy="22621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density and temperature</a:t>
            </a:r>
          </a:p>
          <a:p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600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</a:t>
            </a:r>
            <a:r>
              <a:rPr lang="en-US" sz="16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24-26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cm</a:t>
            </a:r>
            <a:r>
              <a:rPr lang="en-US" sz="16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 </a:t>
            </a:r>
            <a:r>
              <a:rPr lang="en-US" sz="1600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 eV - 1 keV</a:t>
            </a:r>
          </a:p>
          <a:p>
            <a:endParaRPr lang="en-US" sz="11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LTE</a:t>
            </a:r>
          </a:p>
          <a:p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CSD – Saha equation, LPD – Boltzmann equation, electrons – Maxwellian</a:t>
            </a:r>
          </a:p>
          <a:p>
            <a:endParaRPr lang="en-US" sz="11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Perfect confinement</a:t>
            </a: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D28FF120-E818-1BD6-DE9C-9D115FC0E984}"/>
              </a:ext>
            </a:extLst>
          </p:cNvPr>
          <p:cNvSpPr txBox="1"/>
          <p:nvPr/>
        </p:nvSpPr>
        <p:spPr>
          <a:xfrm>
            <a:off x="7533846" y="3994133"/>
            <a:ext cx="4585001" cy="218521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density, high temperature</a:t>
            </a:r>
          </a:p>
          <a:p>
            <a:r>
              <a:rPr lang="en-US" sz="1600" i="1" dirty="0">
                <a:latin typeface="Calibri"/>
                <a:ea typeface="Calibri"/>
                <a:cs typeface="Calibri"/>
              </a:rPr>
              <a:t>n</a:t>
            </a:r>
            <a:r>
              <a:rPr lang="en-US" sz="1600" i="1" baseline="-25000" dirty="0">
                <a:latin typeface="Calibri"/>
                <a:ea typeface="Calibri"/>
                <a:cs typeface="Calibri"/>
              </a:rPr>
              <a:t>e</a:t>
            </a:r>
            <a:r>
              <a:rPr lang="en-US" sz="1600" i="1" dirty="0">
                <a:latin typeface="Calibri"/>
                <a:ea typeface="Calibri"/>
                <a:cs typeface="Calibri"/>
              </a:rPr>
              <a:t> </a:t>
            </a:r>
            <a:r>
              <a:rPr lang="en-US" sz="1600" i="1" dirty="0">
                <a:latin typeface="+mj-lt"/>
                <a:ea typeface="Calibri"/>
                <a:cs typeface="Calibri"/>
              </a:rPr>
              <a:t>~</a:t>
            </a:r>
            <a:r>
              <a:rPr lang="en-US" sz="1600" i="1" dirty="0">
                <a:latin typeface="Calibri"/>
                <a:ea typeface="Calibri"/>
                <a:cs typeface="Calibri"/>
              </a:rPr>
              <a:t> 10</a:t>
            </a:r>
            <a:r>
              <a:rPr lang="en-US" sz="1600" i="1" baseline="30000" dirty="0">
                <a:latin typeface="Calibri"/>
                <a:ea typeface="Calibri"/>
                <a:cs typeface="Calibri"/>
              </a:rPr>
              <a:t>11-13</a:t>
            </a:r>
            <a:r>
              <a:rPr lang="en-US" sz="1600" i="1" dirty="0">
                <a:latin typeface="Calibri"/>
                <a:ea typeface="Calibri"/>
                <a:cs typeface="Calibri"/>
              </a:rPr>
              <a:t> cm</a:t>
            </a:r>
            <a:r>
              <a:rPr lang="en-US" sz="1600" i="1" baseline="30000" dirty="0">
                <a:latin typeface="Calibri"/>
                <a:ea typeface="Calibri"/>
                <a:cs typeface="Calibri"/>
              </a:rPr>
              <a:t>-3</a:t>
            </a:r>
            <a:r>
              <a:rPr lang="en-US" sz="1600" i="1" dirty="0">
                <a:latin typeface="Calibri"/>
                <a:ea typeface="Calibri"/>
                <a:cs typeface="Calibri"/>
              </a:rPr>
              <a:t>, </a:t>
            </a:r>
            <a:r>
              <a:rPr lang="en-US" sz="1600" i="1" dirty="0" err="1">
                <a:latin typeface="Calibri"/>
                <a:ea typeface="Calibri"/>
                <a:cs typeface="Calibri"/>
              </a:rPr>
              <a:t>kT</a:t>
            </a:r>
            <a:r>
              <a:rPr lang="en-US" sz="1600" i="1" baseline="-25000" dirty="0" err="1">
                <a:latin typeface="Calibri"/>
                <a:ea typeface="Calibri"/>
                <a:cs typeface="Calibri"/>
              </a:rPr>
              <a:t>e</a:t>
            </a:r>
            <a:r>
              <a:rPr lang="en-US" sz="1600" i="1" dirty="0">
                <a:latin typeface="Calibri"/>
                <a:ea typeface="Calibri"/>
                <a:cs typeface="Calibri"/>
              </a:rPr>
              <a:t> </a:t>
            </a:r>
            <a:r>
              <a:rPr lang="en-US" sz="1600" i="1" dirty="0">
                <a:latin typeface="+mj-lt"/>
                <a:ea typeface="Calibri"/>
                <a:cs typeface="Calibri"/>
              </a:rPr>
              <a:t>~</a:t>
            </a:r>
            <a:r>
              <a:rPr lang="en-US" sz="1600" i="1" dirty="0">
                <a:latin typeface="Calibri"/>
                <a:ea typeface="Calibri"/>
                <a:cs typeface="Calibri"/>
              </a:rPr>
              <a:t> 100 eV - 1 keV</a:t>
            </a:r>
          </a:p>
          <a:p>
            <a:endParaRPr lang="en-US" sz="11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NLTE</a:t>
            </a:r>
          </a:p>
          <a:p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CSD and LPD described by collision-radiative model</a:t>
            </a:r>
          </a:p>
          <a:p>
            <a:endParaRPr lang="en-US" sz="11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Finite ion confinement</a:t>
            </a:r>
          </a:p>
          <a:p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Ions are subject to transport, reactions are non-local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AFD533-5A57-D7FA-002E-C1293C6DC730}"/>
              </a:ext>
            </a:extLst>
          </p:cNvPr>
          <p:cNvCxnSpPr>
            <a:endCxn id="16" idx="0"/>
          </p:cNvCxnSpPr>
          <p:nvPr/>
        </p:nvCxnSpPr>
        <p:spPr>
          <a:xfrm>
            <a:off x="5627727" y="2774533"/>
            <a:ext cx="0" cy="1490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92F552-9E68-CF3D-1486-0734446670D4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1EE580-D4AB-612C-EAFB-2043AE46E7A1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47176-70E9-D0D1-B941-C17656A0DE0E}"/>
              </a:ext>
            </a:extLst>
          </p:cNvPr>
          <p:cNvSpPr txBox="1"/>
          <p:nvPr/>
        </p:nvSpPr>
        <p:spPr>
          <a:xfrm>
            <a:off x="295701" y="197508"/>
            <a:ext cx="80640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  <a:t>ECR Plasma Electron Simulations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8DFD6505-2CC4-BAE2-9783-58209256E727}"/>
              </a:ext>
            </a:extLst>
          </p:cNvPr>
          <p:cNvSpPr txBox="1"/>
          <p:nvPr/>
        </p:nvSpPr>
        <p:spPr>
          <a:xfrm>
            <a:off x="220253" y="1138769"/>
            <a:ext cx="4237750" cy="19620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PIC simulation for ECR plasma electrons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Description: Vlasov-Maxwell equation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Scaling: Plasma cutoff density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Self-consistency: Microwave EM field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D. Mascali, G. Torrisi et al , Eur. Phys. J. D. </a:t>
            </a:r>
            <a:r>
              <a:rPr lang="en-US" sz="1050" b="1" i="1">
                <a:latin typeface="Calibri"/>
                <a:ea typeface="Calibri"/>
                <a:cs typeface="Calibri"/>
              </a:rPr>
              <a:t>69</a:t>
            </a:r>
            <a:r>
              <a:rPr lang="en-US" sz="1050" i="1">
                <a:latin typeface="Calibri"/>
                <a:ea typeface="Calibri"/>
                <a:cs typeface="Calibri"/>
              </a:rPr>
              <a:t>, 27 (2015)</a:t>
            </a:r>
            <a:endParaRPr lang="en-US"/>
          </a:p>
          <a:p>
            <a:r>
              <a:rPr lang="en-US" sz="1050" i="1">
                <a:latin typeface="Calibri"/>
                <a:ea typeface="Calibri"/>
                <a:cs typeface="Calibri"/>
              </a:rPr>
              <a:t>G. Torrisi, D. Mascali et al, JEWA </a:t>
            </a:r>
            <a:r>
              <a:rPr lang="en-US" sz="1050" b="1" i="1">
                <a:latin typeface="Calibri"/>
                <a:ea typeface="Calibri"/>
                <a:cs typeface="Calibri"/>
              </a:rPr>
              <a:t>28</a:t>
            </a:r>
            <a:r>
              <a:rPr lang="en-US" sz="1050" i="1">
                <a:latin typeface="Calibri"/>
                <a:ea typeface="Calibri"/>
                <a:cs typeface="Calibri"/>
              </a:rPr>
              <a:t>, 9 (2014)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A. </a:t>
            </a:r>
            <a:r>
              <a:rPr lang="en-US" sz="1050" i="1" err="1">
                <a:latin typeface="Calibri"/>
                <a:ea typeface="Calibri"/>
                <a:cs typeface="Calibri"/>
              </a:rPr>
              <a:t>Galatà</a:t>
            </a:r>
            <a:r>
              <a:rPr lang="en-US" sz="1050" i="1">
                <a:latin typeface="Calibri"/>
                <a:ea typeface="Calibri"/>
                <a:cs typeface="Calibri"/>
              </a:rPr>
              <a:t> et al, Front. Phys. </a:t>
            </a:r>
            <a:r>
              <a:rPr lang="en-US" sz="1050" b="1" i="1">
                <a:latin typeface="Calibri"/>
                <a:ea typeface="Calibri"/>
                <a:cs typeface="Calibri"/>
              </a:rPr>
              <a:t>10</a:t>
            </a:r>
            <a:r>
              <a:rPr lang="en-US" sz="1050" i="1">
                <a:latin typeface="Calibri"/>
                <a:ea typeface="Calibri"/>
                <a:cs typeface="Calibri"/>
              </a:rPr>
              <a:t>, 947194 (2022)</a:t>
            </a:r>
          </a:p>
        </p:txBody>
      </p:sp>
      <p:pic>
        <p:nvPicPr>
          <p:cNvPr id="12" name="Picture 11" descr="A diagram of a diagram&#10;&#10;Description automatically generated">
            <a:extLst>
              <a:ext uri="{FF2B5EF4-FFF2-40B4-BE49-F238E27FC236}">
                <a16:creationId xmlns:a16="http://schemas.microsoft.com/office/drawing/2014/main" id="{4C248481-4BF1-9E38-7BDC-88CE76210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29000"/>
            <a:ext cx="3796751" cy="2938902"/>
          </a:xfrm>
          <a:prstGeom prst="rect">
            <a:avLst/>
          </a:prstGeom>
        </p:spPr>
      </p:pic>
      <p:pic>
        <p:nvPicPr>
          <p:cNvPr id="13" name="Picture 12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61C0EB15-4E3C-7A84-10D8-3FF075F8C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656" y="4267400"/>
            <a:ext cx="4237750" cy="2062158"/>
          </a:xfrm>
          <a:prstGeom prst="rect">
            <a:avLst/>
          </a:prstGeom>
        </p:spPr>
      </p:pic>
      <p:pic>
        <p:nvPicPr>
          <p:cNvPr id="14" name="Picture 13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D97F9BA1-5F1C-AB33-6C81-C85E4996E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870" y="4264497"/>
            <a:ext cx="4028696" cy="2062158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BC9E7E0B-A2B2-CF4D-7165-2BFF352A38E7}"/>
              </a:ext>
            </a:extLst>
          </p:cNvPr>
          <p:cNvSpPr txBox="1"/>
          <p:nvPr/>
        </p:nvSpPr>
        <p:spPr>
          <a:xfrm>
            <a:off x="4423745" y="6292761"/>
            <a:ext cx="755292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Calibri"/>
                <a:cs typeface="Calibri"/>
              </a:rPr>
              <a:t>Electron density </a:t>
            </a:r>
            <a:r>
              <a:rPr lang="en-US" sz="1400" i="1">
                <a:latin typeface="Calibri"/>
                <a:cs typeface="Calibri"/>
              </a:rPr>
              <a:t>n</a:t>
            </a:r>
            <a:r>
              <a:rPr lang="en-US" sz="1400" i="1" baseline="-25000">
                <a:latin typeface="Calibri"/>
                <a:cs typeface="Calibri"/>
              </a:rPr>
              <a:t>e </a:t>
            </a:r>
            <a:r>
              <a:rPr lang="en-US" sz="1400">
                <a:latin typeface="Calibri"/>
                <a:cs typeface="Calibri"/>
              </a:rPr>
              <a:t>(m</a:t>
            </a:r>
            <a:r>
              <a:rPr lang="en-US" sz="1400" baseline="30000">
                <a:latin typeface="Calibri"/>
                <a:cs typeface="Calibri"/>
              </a:rPr>
              <a:t>-3</a:t>
            </a:r>
            <a:r>
              <a:rPr lang="en-US" sz="1400">
                <a:latin typeface="Calibri"/>
                <a:cs typeface="Calibri"/>
              </a:rPr>
              <a:t>) and mean energy </a:t>
            </a:r>
            <a:r>
              <a:rPr lang="en-US" sz="1400" i="1">
                <a:latin typeface="Calibri"/>
                <a:cs typeface="Calibri"/>
              </a:rPr>
              <a:t>E</a:t>
            </a:r>
            <a:r>
              <a:rPr lang="en-US" sz="1400" i="1" baseline="-25000">
                <a:latin typeface="Calibri"/>
                <a:cs typeface="Calibri"/>
              </a:rPr>
              <a:t>e</a:t>
            </a:r>
            <a:r>
              <a:rPr lang="en-US" sz="1400">
                <a:latin typeface="Calibri"/>
                <a:cs typeface="Calibri"/>
              </a:rPr>
              <a:t> (keV) maps for A-HPC obtained from PIC simulations.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62C41-1DB8-CD7E-14E3-744FF2533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06" y="1189567"/>
            <a:ext cx="3796750" cy="206248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40845C0-E5C4-D28B-C42C-62FD48E9547B}"/>
              </a:ext>
            </a:extLst>
          </p:cNvPr>
          <p:cNvGrpSpPr/>
          <p:nvPr/>
        </p:nvGrpSpPr>
        <p:grpSpPr>
          <a:xfrm>
            <a:off x="4570136" y="1866213"/>
            <a:ext cx="3399705" cy="1879544"/>
            <a:chOff x="4570136" y="1866213"/>
            <a:chExt cx="3399705" cy="187954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379496F-1D31-3E72-8743-F6DF25CE6E0E}"/>
                </a:ext>
              </a:extLst>
            </p:cNvPr>
            <p:cNvSpPr/>
            <p:nvPr/>
          </p:nvSpPr>
          <p:spPr>
            <a:xfrm>
              <a:off x="5424759" y="2642131"/>
              <a:ext cx="557784" cy="10319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459704-2FB4-1A23-188C-16CC80A4DCA3}"/>
                </a:ext>
              </a:extLst>
            </p:cNvPr>
            <p:cNvSpPr/>
            <p:nvPr/>
          </p:nvSpPr>
          <p:spPr>
            <a:xfrm>
              <a:off x="7412057" y="1866213"/>
              <a:ext cx="557784" cy="10319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EDA32A8-811B-8103-1D82-9A30AAD1771D}"/>
                </a:ext>
              </a:extLst>
            </p:cNvPr>
            <p:cNvCxnSpPr>
              <a:cxnSpLocks/>
              <a:stCxn id="10" idx="0"/>
              <a:endCxn id="17" idx="0"/>
            </p:cNvCxnSpPr>
            <p:nvPr/>
          </p:nvCxnSpPr>
          <p:spPr>
            <a:xfrm flipV="1">
              <a:off x="5703651" y="1866213"/>
              <a:ext cx="1987298" cy="7759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39FEAD-26EC-7E5A-3D16-AC172AB48F90}"/>
                </a:ext>
              </a:extLst>
            </p:cNvPr>
            <p:cNvCxnSpPr/>
            <p:nvPr/>
          </p:nvCxnSpPr>
          <p:spPr>
            <a:xfrm flipV="1">
              <a:off x="5976211" y="2480978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0AB119-852D-736D-1C7B-C91833A83D20}"/>
                </a:ext>
              </a:extLst>
            </p:cNvPr>
            <p:cNvCxnSpPr/>
            <p:nvPr/>
          </p:nvCxnSpPr>
          <p:spPr>
            <a:xfrm flipV="1">
              <a:off x="5749371" y="2879773"/>
              <a:ext cx="1987298" cy="7850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63E9DD-F3CB-23BC-7E24-E07CEA0340DD}"/>
                </a:ext>
              </a:extLst>
            </p:cNvPr>
            <p:cNvCxnSpPr/>
            <p:nvPr/>
          </p:nvCxnSpPr>
          <p:spPr>
            <a:xfrm flipV="1">
              <a:off x="5906279" y="2100052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448DA87-5699-A8CC-D198-3C3784D47A0D}"/>
                </a:ext>
              </a:extLst>
            </p:cNvPr>
            <p:cNvCxnSpPr/>
            <p:nvPr/>
          </p:nvCxnSpPr>
          <p:spPr>
            <a:xfrm flipV="1">
              <a:off x="5824048" y="2931941"/>
              <a:ext cx="2071116" cy="8138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E378511-3F0F-60BA-4276-D0C8915DE7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363" y="2635006"/>
              <a:ext cx="6977" cy="5139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098549-12A2-8350-9D71-6E4110CA8CF9}"/>
                </a:ext>
              </a:extLst>
            </p:cNvPr>
            <p:cNvSpPr txBox="1"/>
            <p:nvPr/>
          </p:nvSpPr>
          <p:spPr>
            <a:xfrm>
              <a:off x="6570909" y="3426435"/>
              <a:ext cx="966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L = 210 mm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C6DE0A0-59C4-8230-396F-8D57FE4C2DD2}"/>
                </a:ext>
              </a:extLst>
            </p:cNvPr>
            <p:cNvSpPr txBox="1"/>
            <p:nvPr/>
          </p:nvSpPr>
          <p:spPr>
            <a:xfrm>
              <a:off x="4570136" y="2835655"/>
              <a:ext cx="966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R = 29 mm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FED53F-C00C-5A87-F3DC-8346E33AE2EE}"/>
                </a:ext>
              </a:extLst>
            </p:cNvPr>
            <p:cNvCxnSpPr/>
            <p:nvPr/>
          </p:nvCxnSpPr>
          <p:spPr>
            <a:xfrm flipV="1">
              <a:off x="5434373" y="2522057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EC88AB6-64D1-2C8E-5A67-1209E5C0EC03}"/>
                </a:ext>
              </a:extLst>
            </p:cNvPr>
            <p:cNvCxnSpPr/>
            <p:nvPr/>
          </p:nvCxnSpPr>
          <p:spPr>
            <a:xfrm flipV="1">
              <a:off x="5465027" y="2071501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1A79724-1B0D-5B42-2E04-88842852FB25}"/>
                </a:ext>
              </a:extLst>
            </p:cNvPr>
            <p:cNvCxnSpPr/>
            <p:nvPr/>
          </p:nvCxnSpPr>
          <p:spPr>
            <a:xfrm flipV="1">
              <a:off x="5610927" y="2838199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18">
            <a:extLst>
              <a:ext uri="{FF2B5EF4-FFF2-40B4-BE49-F238E27FC236}">
                <a16:creationId xmlns:a16="http://schemas.microsoft.com/office/drawing/2014/main" id="{FAA4F6C4-005F-683A-C16E-4B998A505EF4}"/>
              </a:ext>
            </a:extLst>
          </p:cNvPr>
          <p:cNvSpPr txBox="1"/>
          <p:nvPr/>
        </p:nvSpPr>
        <p:spPr>
          <a:xfrm>
            <a:off x="7873200" y="3262882"/>
            <a:ext cx="445076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Calibri"/>
                <a:cs typeface="Calibri"/>
              </a:rPr>
              <a:t>B-field distribution in A-HPC ion source. The ellipsoidal surface nestled in the middle represents the ECR surface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73DBA5A-EF79-B8FF-A82D-EDA45E706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745" y="1237001"/>
            <a:ext cx="3712125" cy="50527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3110558-DA48-6F46-6FA7-7E81BB001F72}"/>
              </a:ext>
            </a:extLst>
          </p:cNvPr>
          <p:cNvSpPr/>
          <p:nvPr/>
        </p:nvSpPr>
        <p:spPr>
          <a:xfrm>
            <a:off x="4423745" y="1437184"/>
            <a:ext cx="3712125" cy="14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840954-9B89-7E4A-BBF3-8E2682E26F20}"/>
              </a:ext>
            </a:extLst>
          </p:cNvPr>
          <p:cNvSpPr/>
          <p:nvPr/>
        </p:nvSpPr>
        <p:spPr>
          <a:xfrm>
            <a:off x="1" y="-16673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48C28C-F965-B2B8-4B79-0A5B251A7EAC}"/>
              </a:ext>
            </a:extLst>
          </p:cNvPr>
          <p:cNvSpPr/>
          <p:nvPr/>
        </p:nvSpPr>
        <p:spPr>
          <a:xfrm>
            <a:off x="0" y="914161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1D965-9C54-6C5C-2DB8-935A86EAFF0E}"/>
              </a:ext>
            </a:extLst>
          </p:cNvPr>
          <p:cNvSpPr txBox="1"/>
          <p:nvPr/>
        </p:nvSpPr>
        <p:spPr>
          <a:xfrm>
            <a:off x="295702" y="180835"/>
            <a:ext cx="92339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  <a:t>ECR Plasma Ion Simulations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81C5EAD2-3F58-CE5A-C4C0-E1E5D55F6EC1}"/>
              </a:ext>
            </a:extLst>
          </p:cNvPr>
          <p:cNvSpPr txBox="1"/>
          <p:nvPr/>
        </p:nvSpPr>
        <p:spPr>
          <a:xfrm>
            <a:off x="296453" y="1199729"/>
            <a:ext cx="11362474" cy="18004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PIC simulations for ECR plasma ions: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Description: Vlasov-Maxwell equations + Balance equation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Scaling: </a:t>
            </a:r>
            <a:r>
              <a:rPr lang="en-US" err="1">
                <a:latin typeface="Calibri"/>
                <a:ea typeface="Calibri"/>
                <a:cs typeface="Calibri"/>
              </a:rPr>
              <a:t>Quasineutrality</a:t>
            </a:r>
            <a:r>
              <a:rPr lang="en-US">
                <a:latin typeface="Calibri"/>
                <a:ea typeface="Calibri"/>
                <a:cs typeface="Calibri"/>
              </a:rPr>
              <a:t> with electron density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Self-consistency: Electron density and energy maps</a:t>
            </a:r>
          </a:p>
          <a:p>
            <a:pPr algn="ctr"/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 et al, Front. Phys. </a:t>
            </a:r>
            <a:r>
              <a:rPr lang="en-US" sz="1050" b="1" i="1">
                <a:latin typeface="Calibri"/>
                <a:ea typeface="Calibri"/>
                <a:cs typeface="Calibri"/>
              </a:rPr>
              <a:t>10</a:t>
            </a:r>
            <a:r>
              <a:rPr lang="en-US" sz="1050" i="1">
                <a:latin typeface="Calibri"/>
                <a:ea typeface="Calibri"/>
                <a:cs typeface="Calibri"/>
              </a:rPr>
              <a:t>, 932448 (2022)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Mishra, EPJ </a:t>
            </a:r>
            <a:r>
              <a:rPr lang="en-US" sz="1050" i="1" err="1">
                <a:latin typeface="Calibri"/>
                <a:ea typeface="Calibri"/>
                <a:cs typeface="Calibri"/>
              </a:rPr>
              <a:t>WoC</a:t>
            </a:r>
            <a:r>
              <a:rPr lang="en-US" sz="1050" i="1">
                <a:latin typeface="Calibri"/>
                <a:ea typeface="Calibri"/>
                <a:cs typeface="Calibri"/>
              </a:rPr>
              <a:t> </a:t>
            </a:r>
            <a:r>
              <a:rPr lang="en-US" sz="1050" b="1" i="1">
                <a:latin typeface="Calibri"/>
                <a:ea typeface="Calibri"/>
                <a:cs typeface="Calibri"/>
              </a:rPr>
              <a:t>275</a:t>
            </a:r>
            <a:r>
              <a:rPr lang="en-US" sz="1050" i="1">
                <a:latin typeface="Calibri"/>
                <a:ea typeface="Calibri"/>
                <a:cs typeface="Calibri"/>
              </a:rPr>
              <a:t>, 02001 (2023)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955E8FF-5459-D211-2999-8D17100E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296" y="1353460"/>
            <a:ext cx="4404910" cy="488879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34A0D2F8-2999-785F-EFB4-A4D8C43B73AF}"/>
              </a:ext>
            </a:extLst>
          </p:cNvPr>
          <p:cNvSpPr txBox="1"/>
          <p:nvPr/>
        </p:nvSpPr>
        <p:spPr>
          <a:xfrm>
            <a:off x="2944008" y="3208759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Transport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E91A4ADD-B45D-7DA7-38B6-9842CE57F6E7}"/>
              </a:ext>
            </a:extLst>
          </p:cNvPr>
          <p:cNvSpPr txBox="1"/>
          <p:nvPr/>
        </p:nvSpPr>
        <p:spPr>
          <a:xfrm>
            <a:off x="296452" y="4857328"/>
            <a:ext cx="1723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3</a:t>
            </a:r>
            <a:r>
              <a:rPr lang="en-US">
                <a:latin typeface="Calibri"/>
                <a:ea typeface="Calibri"/>
                <a:cs typeface="Calibri"/>
              </a:rPr>
              <a:t> core modules</a:t>
            </a:r>
            <a:endParaRPr lang="en-US" sz="1050" i="1">
              <a:latin typeface="Calibri"/>
              <a:ea typeface="Calibri"/>
              <a:cs typeface="Calibri"/>
            </a:endParaRP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51E6CE75-4DA7-9F61-AB30-37FB59306867}"/>
              </a:ext>
            </a:extLst>
          </p:cNvPr>
          <p:cNvSpPr txBox="1"/>
          <p:nvPr/>
        </p:nvSpPr>
        <p:spPr>
          <a:xfrm>
            <a:off x="2944008" y="4655352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 Sampling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F9629041-2CA8-6460-7958-293E767D81DD}"/>
              </a:ext>
            </a:extLst>
          </p:cNvPr>
          <p:cNvSpPr txBox="1"/>
          <p:nvPr/>
        </p:nvSpPr>
        <p:spPr>
          <a:xfrm>
            <a:off x="2944007" y="5925531"/>
            <a:ext cx="1497690" cy="841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Density Scaling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280F83AB-2FFB-E4F7-968E-23393EA597D9}"/>
              </a:ext>
            </a:extLst>
          </p:cNvPr>
          <p:cNvSpPr/>
          <p:nvPr/>
        </p:nvSpPr>
        <p:spPr>
          <a:xfrm>
            <a:off x="2017776" y="3438525"/>
            <a:ext cx="450723" cy="32480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3213D2CD-4D48-8CCA-699D-E86AB11A9923}"/>
              </a:ext>
            </a:extLst>
          </p:cNvPr>
          <p:cNvSpPr txBox="1"/>
          <p:nvPr/>
        </p:nvSpPr>
        <p:spPr>
          <a:xfrm>
            <a:off x="5006034" y="3210241"/>
            <a:ext cx="368169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latin typeface="Calibri"/>
                <a:cs typeface="Calibri"/>
              </a:rPr>
              <a:t>Transport in EM fields under Lorentz force</a:t>
            </a: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79AFFB04-05D9-2000-8798-3AF7DC9C1BA3}"/>
              </a:ext>
            </a:extLst>
          </p:cNvPr>
          <p:cNvSpPr txBox="1"/>
          <p:nvPr/>
        </p:nvSpPr>
        <p:spPr>
          <a:xfrm>
            <a:off x="5000921" y="3554111"/>
            <a:ext cx="323892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latin typeface="Calibri"/>
                <a:ea typeface="Calibri"/>
                <a:cs typeface="Calibri"/>
              </a:rPr>
              <a:t>Collisions by Fokker-Planck equation 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9733B9F-5C61-7487-065F-EC3994D97636}"/>
              </a:ext>
            </a:extLst>
          </p:cNvPr>
          <p:cNvSpPr txBox="1"/>
          <p:nvPr/>
        </p:nvSpPr>
        <p:spPr>
          <a:xfrm>
            <a:off x="4642951" y="5148725"/>
            <a:ext cx="26709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impact ionization (EI)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92EED290-B813-87CC-C3C6-DAD75230F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817" y="4498452"/>
            <a:ext cx="4404910" cy="488879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DB403E2-99AF-7529-539B-55721757951A}"/>
              </a:ext>
            </a:extLst>
          </p:cNvPr>
          <p:cNvSpPr txBox="1"/>
          <p:nvPr/>
        </p:nvSpPr>
        <p:spPr>
          <a:xfrm>
            <a:off x="7874639" y="5148725"/>
            <a:ext cx="305399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impact charge exchange (CEX)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0038AC0-3EC3-0897-7E15-6C24FF272739}"/>
              </a:ext>
            </a:extLst>
          </p:cNvPr>
          <p:cNvSpPr/>
          <p:nvPr/>
        </p:nvSpPr>
        <p:spPr>
          <a:xfrm>
            <a:off x="5759062" y="4498452"/>
            <a:ext cx="1729210" cy="48887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0259CDE-D5D5-0530-DA46-7BFA640F5038}"/>
              </a:ext>
            </a:extLst>
          </p:cNvPr>
          <p:cNvSpPr/>
          <p:nvPr/>
        </p:nvSpPr>
        <p:spPr>
          <a:xfrm>
            <a:off x="7571115" y="4498451"/>
            <a:ext cx="1729210" cy="48887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C62D29D-B20E-CBA2-89BD-A12D7C28F4D2}"/>
              </a:ext>
            </a:extLst>
          </p:cNvPr>
          <p:cNvSpPr txBox="1"/>
          <p:nvPr/>
        </p:nvSpPr>
        <p:spPr>
          <a:xfrm>
            <a:off x="5126236" y="6185261"/>
            <a:ext cx="353144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latin typeface="Calibri"/>
                <a:cs typeface="Calibri"/>
              </a:rPr>
              <a:t>Iterative scaling of ion occupation map </a:t>
            </a:r>
          </a:p>
        </p:txBody>
      </p: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FB0B93E-6272-1E70-16D9-960A23B52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176" y="6063602"/>
            <a:ext cx="1888633" cy="5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 animBg="1"/>
      <p:bldP spid="35" grpId="0"/>
      <p:bldP spid="38" grpId="0" animBg="1"/>
      <p:bldP spid="40" grpId="0" animBg="1"/>
      <p:bldP spid="41" grpId="0" animBg="1"/>
      <p:bldP spid="43" grpId="0"/>
      <p:bldP spid="45" grpId="0"/>
      <p:bldP spid="47" grpId="0"/>
      <p:bldP spid="51" grpId="0"/>
      <p:bldP spid="53" grpId="0" animBg="1"/>
      <p:bldP spid="55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0CAC3B-F786-D0BB-E6FE-1D8C0D448747}"/>
              </a:ext>
            </a:extLst>
          </p:cNvPr>
          <p:cNvSpPr/>
          <p:nvPr/>
        </p:nvSpPr>
        <p:spPr>
          <a:xfrm>
            <a:off x="1" y="-16673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49DEBA-02FC-1E13-CBF0-F79839275CF2}"/>
              </a:ext>
            </a:extLst>
          </p:cNvPr>
          <p:cNvSpPr/>
          <p:nvPr/>
        </p:nvSpPr>
        <p:spPr>
          <a:xfrm>
            <a:off x="0" y="914161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47104-A1A0-209A-3962-1E7817B22D30}"/>
              </a:ext>
            </a:extLst>
          </p:cNvPr>
          <p:cNvSpPr txBox="1"/>
          <p:nvPr/>
        </p:nvSpPr>
        <p:spPr>
          <a:xfrm>
            <a:off x="295702" y="180835"/>
            <a:ext cx="92339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Calibri"/>
                <a:cs typeface="Calibri"/>
              </a:rPr>
              <a:t>ECR Plasma Ion Simulations</a:t>
            </a:r>
          </a:p>
        </p:txBody>
      </p:sp>
      <p:pic>
        <p:nvPicPr>
          <p:cNvPr id="8" name="Picture 7" descr="A diagram of a heat wave&#10;&#10;Description automatically generated with medium confidence">
            <a:extLst>
              <a:ext uri="{FF2B5EF4-FFF2-40B4-BE49-F238E27FC236}">
                <a16:creationId xmlns:a16="http://schemas.microsoft.com/office/drawing/2014/main" id="{6E21CAF6-D178-E521-51AD-1E8F89AC2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87" y="1151890"/>
            <a:ext cx="5543333" cy="2961942"/>
          </a:xfrm>
          <a:prstGeom prst="rect">
            <a:avLst/>
          </a:prstGeom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FB8C8406-6A09-6F9A-083B-32C839DACD1B}"/>
              </a:ext>
            </a:extLst>
          </p:cNvPr>
          <p:cNvSpPr txBox="1"/>
          <p:nvPr/>
        </p:nvSpPr>
        <p:spPr>
          <a:xfrm>
            <a:off x="6825803" y="3424513"/>
            <a:ext cx="29546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Calibri"/>
                <a:ea typeface="Calibri"/>
                <a:cs typeface="Calibri"/>
              </a:rPr>
              <a:t>&lt;Z&gt; of argon plasma in A-HPC ECRIS as calculated using PIC-MC code 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7AB325-2366-113D-819F-79AD7FC128C7}"/>
              </a:ext>
            </a:extLst>
          </p:cNvPr>
          <p:cNvSpPr/>
          <p:nvPr/>
        </p:nvSpPr>
        <p:spPr>
          <a:xfrm rot="489935">
            <a:off x="2975449" y="2596644"/>
            <a:ext cx="2496312" cy="283464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C8128-C5BB-1500-11B4-DF02AABD4071}"/>
              </a:ext>
            </a:extLst>
          </p:cNvPr>
          <p:cNvSpPr txBox="1"/>
          <p:nvPr/>
        </p:nvSpPr>
        <p:spPr>
          <a:xfrm>
            <a:off x="7410214" y="1719430"/>
            <a:ext cx="315720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Higher charge states tend to accumulate in the near-axis region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9EB717-BC4B-942B-9CB6-EFA368CD2D5F}"/>
              </a:ext>
            </a:extLst>
          </p:cNvPr>
          <p:cNvCxnSpPr>
            <a:cxnSpLocks/>
          </p:cNvCxnSpPr>
          <p:nvPr/>
        </p:nvCxnSpPr>
        <p:spPr>
          <a:xfrm flipV="1">
            <a:off x="5459107" y="2052306"/>
            <a:ext cx="1951107" cy="73456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6C3AF7C-AC92-E208-5042-54299DE2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02" y="4247897"/>
            <a:ext cx="6161016" cy="2524507"/>
          </a:xfrm>
          <a:prstGeom prst="rect">
            <a:avLst/>
          </a:prstGeom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id="{6C184A22-B205-5AC3-CF78-4F638CB17123}"/>
              </a:ext>
            </a:extLst>
          </p:cNvPr>
          <p:cNvSpPr txBox="1"/>
          <p:nvPr/>
        </p:nvSpPr>
        <p:spPr>
          <a:xfrm>
            <a:off x="7279053" y="5961467"/>
            <a:ext cx="27355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err="1">
                <a:latin typeface="Calibri"/>
                <a:ea typeface="Calibri"/>
                <a:cs typeface="Calibri"/>
              </a:rPr>
              <a:t>n</a:t>
            </a:r>
            <a:r>
              <a:rPr lang="en-US" sz="1400" i="1" baseline="-25000" err="1">
                <a:latin typeface="Calibri"/>
                <a:ea typeface="Calibri"/>
                <a:cs typeface="Calibri"/>
              </a:rPr>
              <a:t>i</a:t>
            </a:r>
            <a:r>
              <a:rPr lang="en-US" sz="1400">
                <a:latin typeface="Calibri"/>
                <a:ea typeface="Calibri"/>
                <a:cs typeface="Calibri"/>
              </a:rPr>
              <a:t> of Ar</a:t>
            </a:r>
            <a:r>
              <a:rPr lang="en-US" sz="1400" baseline="30000">
                <a:latin typeface="Calibri"/>
                <a:ea typeface="Calibri"/>
                <a:cs typeface="Calibri"/>
              </a:rPr>
              <a:t>2+</a:t>
            </a:r>
            <a:r>
              <a:rPr lang="en-US" sz="1400">
                <a:latin typeface="Calibri"/>
                <a:ea typeface="Calibri"/>
                <a:cs typeface="Calibri"/>
              </a:rPr>
              <a:t> and Ar</a:t>
            </a:r>
            <a:r>
              <a:rPr lang="en-US" sz="1400" baseline="30000">
                <a:latin typeface="Calibri"/>
                <a:ea typeface="Calibri"/>
                <a:cs typeface="Calibri"/>
              </a:rPr>
              <a:t>6+</a:t>
            </a:r>
            <a:r>
              <a:rPr lang="en-US" sz="1400">
                <a:latin typeface="Calibri"/>
                <a:ea typeface="Calibri"/>
                <a:cs typeface="Calibri"/>
              </a:rPr>
              <a:t> in A-HPC ECRIS along the radius and axis in A-HPC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6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96567F-5EC2-8883-670F-218CC619D1BD}"/>
              </a:ext>
            </a:extLst>
          </p:cNvPr>
          <p:cNvSpPr txBox="1"/>
          <p:nvPr/>
        </p:nvSpPr>
        <p:spPr>
          <a:xfrm>
            <a:off x="1637414" y="279823"/>
            <a:ext cx="8761227" cy="442674"/>
          </a:xfrm>
          <a:prstGeom prst="roundRect">
            <a:avLst/>
          </a:prstGeom>
          <a:solidFill>
            <a:srgbClr val="EEE3F7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The PANDORA project – concept of spectroscopic plasma analysis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A3214AA-670D-97AA-38A5-DAF02B06FB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" y="3052617"/>
            <a:ext cx="6290684" cy="37527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762AC4-1833-8491-473D-6B637CEFD56B}"/>
              </a:ext>
            </a:extLst>
          </p:cNvPr>
          <p:cNvSpPr txBox="1"/>
          <p:nvPr/>
        </p:nvSpPr>
        <p:spPr>
          <a:xfrm>
            <a:off x="6270190" y="1260368"/>
            <a:ext cx="5386607" cy="307777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800E6C4-362D-17AF-6FB1-9B9A23715244}"/>
              </a:ext>
            </a:extLst>
          </p:cNvPr>
          <p:cNvCxnSpPr>
            <a:cxnSpLocks/>
          </p:cNvCxnSpPr>
          <p:nvPr/>
        </p:nvCxnSpPr>
        <p:spPr>
          <a:xfrm>
            <a:off x="11286259" y="2191471"/>
            <a:ext cx="30370" cy="32740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0F394ED-7926-4633-2F5E-6699F17D09A4}"/>
              </a:ext>
            </a:extLst>
          </p:cNvPr>
          <p:cNvCxnSpPr>
            <a:cxnSpLocks/>
          </p:cNvCxnSpPr>
          <p:nvPr/>
        </p:nvCxnSpPr>
        <p:spPr>
          <a:xfrm flipH="1">
            <a:off x="6701001" y="2245166"/>
            <a:ext cx="3111" cy="162903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AE88B8FA-E8FC-C979-130A-C394F6975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11" y="3043563"/>
            <a:ext cx="4135822" cy="22652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D712652-7750-DC16-A335-7F2E09D75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96" y="3327447"/>
            <a:ext cx="2825910" cy="22234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9C4C9CC-0DF2-5E6D-6D21-E045F98494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19" b="185"/>
          <a:stretch/>
        </p:blipFill>
        <p:spPr>
          <a:xfrm>
            <a:off x="6711555" y="3052617"/>
            <a:ext cx="176582" cy="49148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1A63FA6-29AB-7FE0-9159-6405F6FFB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47" y="1762642"/>
            <a:ext cx="5036847" cy="593036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367385E3-B3F9-44FC-BAFC-B14B2D28B2C2}"/>
              </a:ext>
            </a:extLst>
          </p:cNvPr>
          <p:cNvCxnSpPr>
            <a:cxnSpLocks/>
          </p:cNvCxnSpPr>
          <p:nvPr/>
        </p:nvCxnSpPr>
        <p:spPr>
          <a:xfrm>
            <a:off x="7780599" y="2455525"/>
            <a:ext cx="0" cy="4850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>
            <a:extLst>
              <a:ext uri="{FF2B5EF4-FFF2-40B4-BE49-F238E27FC236}">
                <a16:creationId xmlns:a16="http://schemas.microsoft.com/office/drawing/2014/main" id="{AD5227C6-53F0-E3DB-0191-279D0B7196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09" y="4232240"/>
            <a:ext cx="2526956" cy="524664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546973C-3961-0AE8-6168-43E58F80BCC2}"/>
              </a:ext>
            </a:extLst>
          </p:cNvPr>
          <p:cNvSpPr txBox="1"/>
          <p:nvPr/>
        </p:nvSpPr>
        <p:spPr>
          <a:xfrm>
            <a:off x="6740054" y="3963226"/>
            <a:ext cx="2134647" cy="107287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8AF61C2-0010-C37F-CE85-03BCF64DA5B0}"/>
              </a:ext>
            </a:extLst>
          </p:cNvPr>
          <p:cNvSpPr txBox="1"/>
          <p:nvPr/>
        </p:nvSpPr>
        <p:spPr>
          <a:xfrm rot="16200000">
            <a:off x="5408952" y="2909910"/>
            <a:ext cx="2107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OES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3F6C46B-8D13-793C-65A5-156367FFFC01}"/>
              </a:ext>
            </a:extLst>
          </p:cNvPr>
          <p:cNvSpPr txBox="1"/>
          <p:nvPr/>
        </p:nvSpPr>
        <p:spPr>
          <a:xfrm rot="5400000">
            <a:off x="9667651" y="3611365"/>
            <a:ext cx="3955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Profilometry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C2EFDC4-639F-6EEC-38F6-9B4F6E9E22D7}"/>
              </a:ext>
            </a:extLst>
          </p:cNvPr>
          <p:cNvSpPr txBox="1"/>
          <p:nvPr/>
        </p:nvSpPr>
        <p:spPr>
          <a:xfrm>
            <a:off x="8947551" y="4094088"/>
            <a:ext cx="2107869" cy="73866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27813F0C-FCC1-8C61-9C5F-B0669C19E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09" y="5772683"/>
            <a:ext cx="2028571" cy="304762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C3A2E66-D25E-6EAA-AF1D-E89377954D2E}"/>
              </a:ext>
            </a:extLst>
          </p:cNvPr>
          <p:cNvSpPr txBox="1"/>
          <p:nvPr/>
        </p:nvSpPr>
        <p:spPr>
          <a:xfrm>
            <a:off x="9322746" y="5627643"/>
            <a:ext cx="2301660" cy="5326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6608FE44-A24B-77C8-3B0C-E8626DB85711}"/>
              </a:ext>
            </a:extLst>
          </p:cNvPr>
          <p:cNvSpPr txBox="1"/>
          <p:nvPr/>
        </p:nvSpPr>
        <p:spPr>
          <a:xfrm>
            <a:off x="6602392" y="5548836"/>
            <a:ext cx="272035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of metal/buffer </a:t>
            </a:r>
            <a:r>
              <a:rPr lang="it-IT" sz="1200" b="1" err="1"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err="1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 and temperature </a:t>
            </a:r>
            <a:r>
              <a:rPr lang="it-IT" sz="1200" b="1" err="1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it-IT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579B135-C831-7330-9E37-A20B8073ACFC}"/>
              </a:ext>
            </a:extLst>
          </p:cNvPr>
          <p:cNvSpPr txBox="1"/>
          <p:nvPr/>
        </p:nvSpPr>
        <p:spPr>
          <a:xfrm>
            <a:off x="279861" y="1731644"/>
            <a:ext cx="2206926" cy="50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, </a:t>
            </a:r>
            <a:r>
              <a:rPr lang="it-IT" sz="900" b="0" i="0" u="none" strike="noStrike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A.,</a:t>
            </a:r>
            <a:r>
              <a:rPr lang="it-IT" sz="900" b="0" i="1" u="none" strike="noStrike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et</a:t>
            </a:r>
            <a:r>
              <a:rPr lang="it-IT" sz="900" b="0" i="1" u="none" strike="noStrike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al. </a:t>
            </a:r>
            <a:r>
              <a:rPr lang="en-US" sz="900" b="0" i="0" u="none" strike="noStrike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Frontiers in Astronomy and Space Sciences, 10.3389/fspas.2022.931744 (2022)</a:t>
            </a:r>
            <a:endParaRPr lang="it-IT" sz="900">
              <a:highlight>
                <a:srgbClr val="FFFF00"/>
              </a:highlight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F848AF1D-3E00-5335-597E-2EBA2BABC378}"/>
              </a:ext>
            </a:extLst>
          </p:cNvPr>
          <p:cNvSpPr/>
          <p:nvPr/>
        </p:nvSpPr>
        <p:spPr>
          <a:xfrm>
            <a:off x="7944723" y="2112707"/>
            <a:ext cx="220337" cy="331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04DE9469-97D5-0904-326F-A130B14A21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72" r="51190"/>
          <a:stretch/>
        </p:blipFill>
        <p:spPr>
          <a:xfrm>
            <a:off x="2638724" y="1077550"/>
            <a:ext cx="2635119" cy="2117344"/>
          </a:xfrm>
          <a:prstGeom prst="rect">
            <a:avLst/>
          </a:prstGeom>
          <a:noFill/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BAA5881F-FF6C-F007-E2B5-D6EE1E634BB1}"/>
              </a:ext>
            </a:extLst>
          </p:cNvPr>
          <p:cNvSpPr txBox="1"/>
          <p:nvPr/>
        </p:nvSpPr>
        <p:spPr>
          <a:xfrm>
            <a:off x="3011729" y="1205805"/>
            <a:ext cx="1461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spectrum</a:t>
            </a: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F74484FF-6C6C-4C8F-5802-BDE4075B720F}"/>
              </a:ext>
            </a:extLst>
          </p:cNvPr>
          <p:cNvSpPr txBox="1"/>
          <p:nvPr/>
        </p:nvSpPr>
        <p:spPr>
          <a:xfrm>
            <a:off x="3037368" y="1564819"/>
            <a:ext cx="2099316" cy="461665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RF power:  from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40 W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to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450 W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RF frequency: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3.76,</a:t>
            </a:r>
            <a:r>
              <a:rPr kumimoji="0" lang="en-US" sz="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6.78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Gas pressure: </a:t>
            </a:r>
            <a:r>
              <a:rPr lang="en-US" sz="800" b="1">
                <a:solidFill>
                  <a:srgbClr val="FF0000"/>
                </a:solidFill>
                <a:latin typeface="Palatino Linotype" panose="02040502050505030304" pitchFamily="18" charset="0"/>
              </a:rPr>
              <a:t>1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· 10</a:t>
            </a:r>
            <a:r>
              <a:rPr kumimoji="0" lang="en-US" sz="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-3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and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1 · 10</a:t>
            </a:r>
            <a:r>
              <a:rPr kumimoji="0" lang="en-US" sz="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-2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mbar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492226A1-18E8-8CE1-130F-B51D3571377D}"/>
                  </a:ext>
                </a:extLst>
              </p:cNvPr>
              <p:cNvSpPr txBox="1"/>
              <p:nvPr/>
            </p:nvSpPr>
            <p:spPr>
              <a:xfrm>
                <a:off x="2638085" y="2283595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492226A1-18E8-8CE1-130F-B51D35713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085" y="2283595"/>
                <a:ext cx="1212112" cy="427618"/>
              </a:xfrm>
              <a:prstGeom prst="rect">
                <a:avLst/>
              </a:prstGeom>
              <a:blipFill>
                <a:blip r:embed="rId10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DEDE3224-1934-5965-FDBC-1F5A4D34680E}"/>
                  </a:ext>
                </a:extLst>
              </p:cNvPr>
              <p:cNvSpPr txBox="1"/>
              <p:nvPr/>
            </p:nvSpPr>
            <p:spPr>
              <a:xfrm>
                <a:off x="3262472" y="2218727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DEDE3224-1934-5965-FDBC-1F5A4D346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472" y="2218727"/>
                <a:ext cx="1212112" cy="427618"/>
              </a:xfrm>
              <a:prstGeom prst="rect">
                <a:avLst/>
              </a:prstGeom>
              <a:blipFill>
                <a:blip r:embed="rId11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B4EA68CA-FF68-691A-55EB-CD2D28AC0ECD}"/>
                  </a:ext>
                </a:extLst>
              </p:cNvPr>
              <p:cNvSpPr txBox="1"/>
              <p:nvPr/>
            </p:nvSpPr>
            <p:spPr>
              <a:xfrm>
                <a:off x="4170875" y="1353387"/>
                <a:ext cx="121211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B4EA68CA-FF68-691A-55EB-CD2D28AC0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875" y="1353387"/>
                <a:ext cx="12121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8E67F6D8-6A38-9A40-DA75-4BC3738ED6F5}"/>
              </a:ext>
            </a:extLst>
          </p:cNvPr>
          <p:cNvCxnSpPr>
            <a:cxnSpLocks/>
          </p:cNvCxnSpPr>
          <p:nvPr/>
        </p:nvCxnSpPr>
        <p:spPr>
          <a:xfrm>
            <a:off x="6197998" y="1205805"/>
            <a:ext cx="0" cy="49893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B28FB527-1379-A498-5D75-293BA6FD91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48" y="105606"/>
            <a:ext cx="1368963" cy="950959"/>
          </a:xfrm>
          <a:prstGeom prst="rect">
            <a:avLst/>
          </a:prstGeom>
        </p:spPr>
      </p:pic>
      <p:pic>
        <p:nvPicPr>
          <p:cNvPr id="14" name="Picture 2" descr="L&amp;#39;INFN CAMBIA LOGO">
            <a:extLst>
              <a:ext uri="{FF2B5EF4-FFF2-40B4-BE49-F238E27FC236}">
                <a16:creationId xmlns:a16="http://schemas.microsoft.com/office/drawing/2014/main" id="{A3E86F89-2E7D-6A8D-894D-93690A2C5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8" y="227761"/>
            <a:ext cx="1320902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40B9C2D-5B53-8CA0-BE38-5BB7A71F8B31}"/>
              </a:ext>
            </a:extLst>
          </p:cNvPr>
          <p:cNvSpPr txBox="1"/>
          <p:nvPr/>
        </p:nvSpPr>
        <p:spPr>
          <a:xfrm>
            <a:off x="3708488" y="6400101"/>
            <a:ext cx="47750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Avenir Next LT Pro" panose="020B05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angelo.pidatella@lns.infn.it</a:t>
            </a:r>
            <a:endParaRPr lang="it-IT" sz="120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59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212D90-EB1B-E5BC-BE21-D4BDC6A62697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3B7BF-EE80-615A-6FF2-18E7B28E71B8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4B3D4-BC80-797F-D0C4-A804019F7527}"/>
              </a:ext>
            </a:extLst>
          </p:cNvPr>
          <p:cNvSpPr txBox="1"/>
          <p:nvPr/>
        </p:nvSpPr>
        <p:spPr>
          <a:xfrm>
            <a:off x="295701" y="197508"/>
            <a:ext cx="86865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Orbital Electron Capture Decay in </a:t>
            </a:r>
            <a:r>
              <a:rPr lang="en-US" sz="3600" b="1" baseline="3000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Be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09A1226-C250-F0DF-00DB-556E02AA080E}"/>
              </a:ext>
            </a:extLst>
          </p:cNvPr>
          <p:cNvSpPr txBox="1"/>
          <p:nvPr/>
        </p:nvSpPr>
        <p:spPr>
          <a:xfrm>
            <a:off x="294851" y="1252914"/>
            <a:ext cx="1502236" cy="3492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</a:rPr>
              <a:t>Decay Energy</a:t>
            </a:r>
            <a:endParaRPr lang="en-US"/>
          </a:p>
        </p:txBody>
      </p:sp>
      <p:pic>
        <p:nvPicPr>
          <p:cNvPr id="8" name="Picture 7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15E89D3-BAA4-60A1-156E-BA44A2721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84" y="1712264"/>
            <a:ext cx="5257296" cy="106493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0230E3B-AF1A-7BCE-4D42-8F92AA8C0C15}"/>
              </a:ext>
            </a:extLst>
          </p:cNvPr>
          <p:cNvSpPr/>
          <p:nvPr/>
        </p:nvSpPr>
        <p:spPr>
          <a:xfrm>
            <a:off x="6235521" y="2082085"/>
            <a:ext cx="708338" cy="32197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73EFE3-2DBA-053C-CA02-8906F299A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337" y="1962687"/>
            <a:ext cx="3124200" cy="571500"/>
          </a:xfrm>
          <a:prstGeom prst="rect">
            <a:avLst/>
          </a:prstGeom>
        </p:spPr>
      </p:pic>
      <p:pic>
        <p:nvPicPr>
          <p:cNvPr id="12" name="Picture 11" descr="A diagram of a number of numbers&#10;&#10;Description automatically generated">
            <a:extLst>
              <a:ext uri="{FF2B5EF4-FFF2-40B4-BE49-F238E27FC236}">
                <a16:creationId xmlns:a16="http://schemas.microsoft.com/office/drawing/2014/main" id="{CB1BC3F3-783E-3064-7250-F30C8D757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89" y="2895600"/>
            <a:ext cx="4684310" cy="3878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2E14A-D46F-51C3-F1A6-391FDE1B8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289" y="2892917"/>
            <a:ext cx="4691537" cy="387868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6A6FB3E-E672-9F32-D89E-40816097737E}"/>
              </a:ext>
            </a:extLst>
          </p:cNvPr>
          <p:cNvSpPr/>
          <p:nvPr/>
        </p:nvSpPr>
        <p:spPr>
          <a:xfrm>
            <a:off x="7909775" y="3724140"/>
            <a:ext cx="1427408" cy="30050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3A5F9D-528A-2A4D-ABD3-FF6744770AB0}"/>
              </a:ext>
            </a:extLst>
          </p:cNvPr>
          <p:cNvSpPr/>
          <p:nvPr/>
        </p:nvSpPr>
        <p:spPr>
          <a:xfrm>
            <a:off x="7856113" y="4926168"/>
            <a:ext cx="1427408" cy="30050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E61E29-C40F-3AE1-5662-0B05B289EF39}"/>
              </a:ext>
            </a:extLst>
          </p:cNvPr>
          <p:cNvCxnSpPr/>
          <p:nvPr/>
        </p:nvCxnSpPr>
        <p:spPr>
          <a:xfrm>
            <a:off x="9320011" y="3851856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5E5350-F013-9B91-2BB2-C7495D568B36}"/>
              </a:ext>
            </a:extLst>
          </p:cNvPr>
          <p:cNvCxnSpPr>
            <a:cxnSpLocks/>
          </p:cNvCxnSpPr>
          <p:nvPr/>
        </p:nvCxnSpPr>
        <p:spPr>
          <a:xfrm flipV="1">
            <a:off x="9298546" y="4776990"/>
            <a:ext cx="957329" cy="298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29">
            <a:extLst>
              <a:ext uri="{FF2B5EF4-FFF2-40B4-BE49-F238E27FC236}">
                <a16:creationId xmlns:a16="http://schemas.microsoft.com/office/drawing/2014/main" id="{66487E17-2E35-C93B-1342-63B0FF96ECBE}"/>
              </a:ext>
            </a:extLst>
          </p:cNvPr>
          <p:cNvSpPr txBox="1"/>
          <p:nvPr/>
        </p:nvSpPr>
        <p:spPr>
          <a:xfrm>
            <a:off x="10275983" y="4062577"/>
            <a:ext cx="2001379" cy="2054409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Calibri"/>
                <a:ea typeface="+mn-lt"/>
                <a:cs typeface="Calibri"/>
              </a:rPr>
              <a:t>Atomic data (level index, energy and electronic configuration) taken from FLYCHK</a:t>
            </a:r>
          </a:p>
          <a:p>
            <a:endParaRPr lang="en-US" sz="1600">
              <a:latin typeface="Calibri"/>
              <a:cs typeface="Calibri"/>
            </a:endParaRPr>
          </a:p>
          <a:p>
            <a:r>
              <a:rPr lang="en-US" sz="1050" i="1">
                <a:latin typeface="Calibri"/>
                <a:cs typeface="Calibri"/>
              </a:rPr>
              <a:t>H.-K. Chung, M.H. Chen, Y. </a:t>
            </a:r>
            <a:r>
              <a:rPr lang="en-US" sz="1050" i="1" err="1">
                <a:latin typeface="Calibri"/>
                <a:cs typeface="Calibri"/>
              </a:rPr>
              <a:t>Ralchenko</a:t>
            </a:r>
            <a:r>
              <a:rPr lang="en-US" sz="1050" i="1">
                <a:latin typeface="Calibri"/>
                <a:cs typeface="Calibri"/>
              </a:rPr>
              <a:t> et al, High Energy Density Phys. </a:t>
            </a:r>
            <a:r>
              <a:rPr lang="en-US" sz="1050" b="1" i="1">
                <a:latin typeface="Calibri"/>
                <a:cs typeface="Calibri"/>
              </a:rPr>
              <a:t>1</a:t>
            </a:r>
            <a:r>
              <a:rPr lang="en-US" sz="1050" i="1">
                <a:latin typeface="Calibri"/>
                <a:cs typeface="Calibri"/>
              </a:rPr>
              <a:t>, 1 (2005)</a:t>
            </a:r>
            <a:endParaRPr lang="en-US" sz="1600">
              <a:latin typeface="Calibri"/>
              <a:cs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6A9F62-47CC-721C-CEEC-D682A10E9786}"/>
              </a:ext>
            </a:extLst>
          </p:cNvPr>
          <p:cNvSpPr/>
          <p:nvPr/>
        </p:nvSpPr>
        <p:spPr>
          <a:xfrm>
            <a:off x="2929944" y="3595351"/>
            <a:ext cx="1706450" cy="267236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06CC81-7584-5A9A-2873-4B0446F5DB6D}"/>
              </a:ext>
            </a:extLst>
          </p:cNvPr>
          <p:cNvCxnSpPr>
            <a:cxnSpLocks/>
          </p:cNvCxnSpPr>
          <p:nvPr/>
        </p:nvCxnSpPr>
        <p:spPr>
          <a:xfrm flipV="1">
            <a:off x="4662151" y="2362200"/>
            <a:ext cx="5207358" cy="2251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9">
            <a:extLst>
              <a:ext uri="{FF2B5EF4-FFF2-40B4-BE49-F238E27FC236}">
                <a16:creationId xmlns:a16="http://schemas.microsoft.com/office/drawing/2014/main" id="{14192F40-CB9A-7B0F-1BF7-C552A876EB87}"/>
              </a:ext>
            </a:extLst>
          </p:cNvPr>
          <p:cNvSpPr txBox="1"/>
          <p:nvPr/>
        </p:nvSpPr>
        <p:spPr>
          <a:xfrm>
            <a:off x="10224467" y="1435287"/>
            <a:ext cx="2001379" cy="1077218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Calibri"/>
                <a:cs typeface="Calibri"/>
              </a:rPr>
              <a:t>Average difference in excitation energy between parent and daughter ions</a:t>
            </a:r>
          </a:p>
        </p:txBody>
      </p:sp>
    </p:spTree>
    <p:extLst>
      <p:ext uri="{BB962C8B-B14F-4D97-AF65-F5344CB8AC3E}">
        <p14:creationId xmlns:p14="http://schemas.microsoft.com/office/powerpoint/2010/main" val="16402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9" grpId="0"/>
      <p:bldP spid="20" grpId="0" animBg="1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5AEC5E-10C3-4E8A-A331-9F8B741ABBE6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7BBA73-2743-44FB-70F5-FC266BE43917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7690C-66E4-3711-64E6-0CC865EF54CD}"/>
              </a:ext>
            </a:extLst>
          </p:cNvPr>
          <p:cNvSpPr txBox="1"/>
          <p:nvPr/>
        </p:nvSpPr>
        <p:spPr>
          <a:xfrm>
            <a:off x="295701" y="197508"/>
            <a:ext cx="86865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Orbital Electron Capture Decay in </a:t>
            </a:r>
            <a:r>
              <a:rPr lang="en-US" sz="3600" b="1" baseline="3000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Be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7306F51-7C1A-CA7E-C2E6-ADA9E7C35AF5}"/>
              </a:ext>
            </a:extLst>
          </p:cNvPr>
          <p:cNvSpPr txBox="1"/>
          <p:nvPr/>
        </p:nvSpPr>
        <p:spPr>
          <a:xfrm>
            <a:off x="294851" y="1553421"/>
            <a:ext cx="164175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Shape Factor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79CB76-314A-A8BC-625B-F12FBFD6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15" y="2185585"/>
            <a:ext cx="5430995" cy="1617506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487C03CA-D2A0-C4CD-6E4C-44C7687E4050}"/>
              </a:ext>
            </a:extLst>
          </p:cNvPr>
          <p:cNvSpPr/>
          <p:nvPr/>
        </p:nvSpPr>
        <p:spPr>
          <a:xfrm>
            <a:off x="2719904" y="3951293"/>
            <a:ext cx="375633" cy="56881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5C3E9-A4D1-43B4-E713-B3BA3AC4E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85" y="4821461"/>
            <a:ext cx="4438919" cy="928487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1301A5A6-290C-874E-AFB1-674B1D861B89}"/>
              </a:ext>
            </a:extLst>
          </p:cNvPr>
          <p:cNvSpPr txBox="1"/>
          <p:nvPr/>
        </p:nvSpPr>
        <p:spPr>
          <a:xfrm>
            <a:off x="6380118" y="1553421"/>
            <a:ext cx="194226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Shell Occupancy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58DCBF1E-C57B-5FD7-3474-A42A2D03F466}"/>
              </a:ext>
            </a:extLst>
          </p:cNvPr>
          <p:cNvSpPr txBox="1"/>
          <p:nvPr/>
        </p:nvSpPr>
        <p:spPr>
          <a:xfrm>
            <a:off x="6091946" y="2235619"/>
            <a:ext cx="5566983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err="1">
                <a:ea typeface="+mn-lt"/>
                <a:cs typeface="+mn-lt"/>
              </a:rPr>
              <a:t>σ</a:t>
            </a:r>
            <a:r>
              <a:rPr lang="en-US" i="1" baseline="-25000" err="1">
                <a:ea typeface="+mn-lt"/>
                <a:cs typeface="+mn-lt"/>
              </a:rPr>
              <a:t>x</a:t>
            </a:r>
            <a:r>
              <a:rPr lang="en-US">
                <a:ea typeface="+mn-lt"/>
                <a:cs typeface="+mn-lt"/>
              </a:rPr>
              <a:t> describes the occupancy of an orbital. In order to capture orbital electrons, the occupancy should be non-zero.</a:t>
            </a:r>
          </a:p>
          <a:p>
            <a:endParaRPr lang="en-US"/>
          </a:p>
          <a:p>
            <a:r>
              <a:rPr lang="en-US"/>
              <a:t>On </a:t>
            </a:r>
            <a:r>
              <a:rPr lang="en-US" err="1"/>
              <a:t>ionising</a:t>
            </a:r>
            <a:r>
              <a:rPr lang="en-US"/>
              <a:t> the atom, the number of electrons available in a shell decreases, and the capture phase volume decreases. Consequently, the EC decay rate goes down. Inversely, bound state decay rates increase because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F7D6B0-F453-35D6-D19F-036B89EA9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971" y="4878410"/>
            <a:ext cx="2601130" cy="6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22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E7B402-D7AD-48AF-8795-0536D18E73D4}"/>
              </a:ext>
            </a:extLst>
          </p:cNvPr>
          <p:cNvSpPr/>
          <p:nvPr/>
        </p:nvSpPr>
        <p:spPr>
          <a:xfrm>
            <a:off x="0" y="0"/>
            <a:ext cx="12191999" cy="928526"/>
          </a:xfrm>
          <a:prstGeom prst="rect">
            <a:avLst/>
          </a:prstGeom>
          <a:solidFill>
            <a:srgbClr val="0B5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8CCA8C-1C6B-E25E-8AAE-CED78CF69459}"/>
              </a:ext>
            </a:extLst>
          </p:cNvPr>
          <p:cNvSpPr/>
          <p:nvPr/>
        </p:nvSpPr>
        <p:spPr>
          <a:xfrm>
            <a:off x="-1" y="930834"/>
            <a:ext cx="12191999" cy="213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5F0CA-A5A0-1DAF-7605-8DD5F4772755}"/>
              </a:ext>
            </a:extLst>
          </p:cNvPr>
          <p:cNvSpPr txBox="1"/>
          <p:nvPr/>
        </p:nvSpPr>
        <p:spPr>
          <a:xfrm>
            <a:off x="295701" y="197508"/>
            <a:ext cx="86865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Orbital Electron Capture Decay in </a:t>
            </a:r>
            <a:r>
              <a:rPr lang="en-US" sz="3600" b="1" baseline="3000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3600" b="1">
                <a:solidFill>
                  <a:schemeClr val="bg1"/>
                </a:solidFill>
                <a:latin typeface="Calibri"/>
                <a:cs typeface="Calibri"/>
              </a:rPr>
              <a:t>Be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82D73BD-0D6B-11AB-2A0E-96761AC1383E}"/>
              </a:ext>
            </a:extLst>
          </p:cNvPr>
          <p:cNvSpPr txBox="1"/>
          <p:nvPr/>
        </p:nvSpPr>
        <p:spPr>
          <a:xfrm>
            <a:off x="294851" y="1252914"/>
            <a:ext cx="225350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Radial Wavefunctions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7D5C2E18-E41F-B1CF-A5A9-B6E4810E346A}"/>
              </a:ext>
            </a:extLst>
          </p:cNvPr>
          <p:cNvSpPr txBox="1"/>
          <p:nvPr/>
        </p:nvSpPr>
        <p:spPr>
          <a:xfrm>
            <a:off x="296453" y="1709732"/>
            <a:ext cx="9613094" cy="10849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ea typeface="Calibri"/>
                <a:cs typeface="Calibri"/>
              </a:rPr>
              <a:t>The radial wavefunctions describe the degree of overlap between the atomic orbitals and the nuclear surface. The wavefunctions are obtained by solving the Dirac equation in the central Coulomb field</a:t>
            </a:r>
            <a:endParaRPr lang="en-US"/>
          </a:p>
          <a:p>
            <a:pPr algn="ctr"/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V.M. Burke and I.P Grant, Proc. Phys. Soc.</a:t>
            </a:r>
            <a:r>
              <a:rPr lang="en-US" sz="1050" b="1" i="1">
                <a:latin typeface="Calibri"/>
                <a:ea typeface="Calibri"/>
                <a:cs typeface="Calibri"/>
              </a:rPr>
              <a:t>90</a:t>
            </a:r>
            <a:r>
              <a:rPr lang="en-US" sz="1050" i="1">
                <a:latin typeface="Calibri"/>
                <a:ea typeface="Calibri"/>
                <a:cs typeface="Calibri"/>
              </a:rPr>
              <a:t>, 297 (1967)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4207A-30BB-17B1-DBAB-689FCD0D0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20" y="2900832"/>
            <a:ext cx="3720251" cy="1077801"/>
          </a:xfrm>
          <a:prstGeom prst="rect">
            <a:avLst/>
          </a:prstGeom>
        </p:spPr>
      </p:pic>
      <p:pic>
        <p:nvPicPr>
          <p:cNvPr id="15" name="Picture 14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600C4339-9503-8C83-A153-8D3C8A7F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71" y="4241306"/>
            <a:ext cx="5098829" cy="1079950"/>
          </a:xfrm>
          <a:prstGeom prst="rect">
            <a:avLst/>
          </a:prstGeom>
        </p:spPr>
      </p:pic>
      <p:pic>
        <p:nvPicPr>
          <p:cNvPr id="16" name="Picture 15" descr="A mathematical equation with black letters&#10;&#10;Description automatically generated">
            <a:extLst>
              <a:ext uri="{FF2B5EF4-FFF2-40B4-BE49-F238E27FC236}">
                <a16:creationId xmlns:a16="http://schemas.microsoft.com/office/drawing/2014/main" id="{8673B0AC-1298-F7CB-04BA-B8B3D045D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32" y="5518262"/>
            <a:ext cx="1408762" cy="1134012"/>
          </a:xfrm>
          <a:prstGeom prst="rect">
            <a:avLst/>
          </a:prstGeom>
        </p:spPr>
      </p:pic>
      <p:pic>
        <p:nvPicPr>
          <p:cNvPr id="17" name="Picture 1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83AA712-88F8-80E7-8041-55AE94F66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271" y="2401910"/>
            <a:ext cx="4882897" cy="381429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0F15BEE8-B89D-B760-1730-23A36CC51BB9}"/>
              </a:ext>
            </a:extLst>
          </p:cNvPr>
          <p:cNvSpPr txBox="1"/>
          <p:nvPr/>
        </p:nvSpPr>
        <p:spPr>
          <a:xfrm>
            <a:off x="5147495" y="6206605"/>
            <a:ext cx="64363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ea typeface="Calibri"/>
                <a:cs typeface="Calibri"/>
              </a:rPr>
              <a:t>Electrons from inner orbitals are more likely to be captured as compared to outer orbitals whose contribution decreases rapidly</a:t>
            </a:r>
          </a:p>
        </p:txBody>
      </p:sp>
    </p:spTree>
    <p:extLst>
      <p:ext uri="{BB962C8B-B14F-4D97-AF65-F5344CB8AC3E}">
        <p14:creationId xmlns:p14="http://schemas.microsoft.com/office/powerpoint/2010/main" val="371874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9882F-1CF0-CBA0-437E-A4B7240BF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4DDBCCC-12C8-24EE-38DC-BB3B6CA5EB17}"/>
              </a:ext>
            </a:extLst>
          </p:cNvPr>
          <p:cNvSpPr txBox="1"/>
          <p:nvPr/>
        </p:nvSpPr>
        <p:spPr>
          <a:xfrm>
            <a:off x="5432268" y="2018746"/>
            <a:ext cx="2659612" cy="266996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Customised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according to parameter space</a:t>
            </a:r>
          </a:p>
          <a:p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FLYCHK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uniform plasmas, PIC-MC codes for PANDORA</a:t>
            </a:r>
          </a:p>
          <a:p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H.-K. Chung et al, High Energy Density Phys. 1, 3 (2005)</a:t>
            </a:r>
          </a:p>
          <a:p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Mishra et al, Front. Phys. 932448 (2022)</a:t>
            </a:r>
            <a:endParaRPr lang="en-US" sz="105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C57FA348-164F-8E19-DE5E-E20276C84653}"/>
              </a:ext>
            </a:extLst>
          </p:cNvPr>
          <p:cNvSpPr txBox="1"/>
          <p:nvPr/>
        </p:nvSpPr>
        <p:spPr>
          <a:xfrm>
            <a:off x="666218" y="2018746"/>
            <a:ext cx="4143596" cy="266226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Decay rate for each charge state </a:t>
            </a:r>
            <a:r>
              <a:rPr lang="en-US" i="1" dirty="0" err="1">
                <a:latin typeface="Calibri"/>
                <a:ea typeface="Calibri"/>
                <a:cs typeface="Calibri"/>
              </a:rPr>
              <a:t>i</a:t>
            </a:r>
            <a:r>
              <a:rPr lang="en-US" dirty="0">
                <a:latin typeface="Calibri"/>
                <a:ea typeface="Calibri"/>
                <a:cs typeface="Calibri"/>
              </a:rPr>
              <a:t> and excited level </a:t>
            </a:r>
            <a:r>
              <a:rPr lang="en-US" i="1" dirty="0">
                <a:latin typeface="Calibri"/>
                <a:ea typeface="Calibri"/>
                <a:cs typeface="Calibri"/>
              </a:rPr>
              <a:t>j </a:t>
            </a:r>
            <a:r>
              <a:rPr lang="en-US" dirty="0">
                <a:latin typeface="Calibri"/>
                <a:ea typeface="Calibri"/>
                <a:cs typeface="Calibri"/>
              </a:rPr>
              <a:t>of the isotope</a:t>
            </a: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Updated atomic data taken from </a:t>
            </a:r>
            <a:r>
              <a:rPr lang="en-US" i="1" dirty="0">
                <a:latin typeface="Calibri"/>
                <a:ea typeface="Calibri"/>
                <a:cs typeface="Calibri"/>
              </a:rPr>
              <a:t>HULLAC</a:t>
            </a:r>
            <a:r>
              <a:rPr lang="en-US" dirty="0">
                <a:latin typeface="Calibri"/>
                <a:ea typeface="Calibri"/>
                <a:cs typeface="Calibri"/>
              </a:rPr>
              <a:t>, but can be substituted with other databases as well</a:t>
            </a:r>
          </a:p>
          <a:p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Bar-Shalom, M. Klapisch and J. </a:t>
            </a:r>
            <a:r>
              <a:rPr lang="en-US" sz="105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Oreg</a:t>
            </a:r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Quant. </a:t>
            </a:r>
            <a:r>
              <a:rPr lang="en-US" sz="105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Spectrosc</a:t>
            </a:r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Ra. 71, 169 (2001) </a:t>
            </a:r>
            <a:endParaRPr lang="en-US" sz="105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61CF05-44E1-101C-73BA-D3E591828C78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031EF-8C69-6433-0B02-B96DB01145CF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4363E-764E-36D8-A64F-CDBC634D74E9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B85CD5-71DE-AED5-0F7E-DF7E29D5A1AB}"/>
              </a:ext>
            </a:extLst>
          </p:cNvPr>
          <p:cNvGrpSpPr/>
          <p:nvPr/>
        </p:nvGrpSpPr>
        <p:grpSpPr>
          <a:xfrm>
            <a:off x="36576" y="45720"/>
            <a:ext cx="12088368" cy="707886"/>
            <a:chOff x="36576" y="4572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24E3A7-9997-B4FC-5A35-70883CCFEE86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DF2298-DF90-54DB-EE8F-5674DB3A763A}"/>
                </a:ext>
              </a:extLst>
            </p:cNvPr>
            <p:cNvSpPr txBox="1"/>
            <p:nvPr/>
          </p:nvSpPr>
          <p:spPr>
            <a:xfrm>
              <a:off x="329184" y="45720"/>
              <a:ext cx="685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Modelling </a:t>
              </a:r>
              <a:r>
                <a:rPr lang="el-GR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-Decays in Plasmas</a:t>
              </a:r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00AB8FF-2A43-A4DA-69B9-A654EC16D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437EA9-2A49-693B-EAF8-E4862D3D46BA}"/>
              </a:ext>
            </a:extLst>
          </p:cNvPr>
          <p:cNvSpPr txBox="1"/>
          <p:nvPr/>
        </p:nvSpPr>
        <p:spPr>
          <a:xfrm>
            <a:off x="654745" y="1989675"/>
            <a:ext cx="4155069" cy="430887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u="sng" dirty="0">
                <a:latin typeface="Calibri"/>
                <a:cs typeface="Calibri"/>
              </a:rPr>
              <a:t>Configuration-dependent rates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8A47B999-3454-7DB7-BE71-F0121753364B}"/>
              </a:ext>
            </a:extLst>
          </p:cNvPr>
          <p:cNvSpPr txBox="1"/>
          <p:nvPr/>
        </p:nvSpPr>
        <p:spPr>
          <a:xfrm>
            <a:off x="5655821" y="1999892"/>
            <a:ext cx="2212506" cy="430887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u="sng" dirty="0">
                <a:latin typeface="Calibri"/>
                <a:cs typeface="Calibri"/>
              </a:rPr>
              <a:t>Plasma model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F098255D-BB1F-11E8-E574-64739DC97087}"/>
              </a:ext>
            </a:extLst>
          </p:cNvPr>
          <p:cNvSpPr txBox="1"/>
          <p:nvPr/>
        </p:nvSpPr>
        <p:spPr>
          <a:xfrm>
            <a:off x="9208024" y="1969371"/>
            <a:ext cx="2212506" cy="430887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u="sng" dirty="0">
                <a:latin typeface="Calibri"/>
                <a:cs typeface="Calibri"/>
              </a:rPr>
              <a:t>In-plasma rates</a:t>
            </a: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3EAD07FE-9DD2-68CF-7EF3-7DCE93FF4B4D}"/>
              </a:ext>
            </a:extLst>
          </p:cNvPr>
          <p:cNvSpPr/>
          <p:nvPr/>
        </p:nvSpPr>
        <p:spPr>
          <a:xfrm>
            <a:off x="5066987" y="2065597"/>
            <a:ext cx="289774" cy="279042"/>
          </a:xfrm>
          <a:prstGeom prst="mathPlus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row: Striped Right 19">
            <a:extLst>
              <a:ext uri="{FF2B5EF4-FFF2-40B4-BE49-F238E27FC236}">
                <a16:creationId xmlns:a16="http://schemas.microsoft.com/office/drawing/2014/main" id="{359C69F5-2D55-7326-769A-117E796F9FC3}"/>
              </a:ext>
            </a:extLst>
          </p:cNvPr>
          <p:cNvSpPr/>
          <p:nvPr/>
        </p:nvSpPr>
        <p:spPr>
          <a:xfrm>
            <a:off x="8448400" y="2056027"/>
            <a:ext cx="493690" cy="257577"/>
          </a:xfrm>
          <a:prstGeom prst="stripedRightArrow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DCF549-3F95-1EB3-6882-FC81672286AF}"/>
              </a:ext>
            </a:extLst>
          </p:cNvPr>
          <p:cNvSpPr/>
          <p:nvPr/>
        </p:nvSpPr>
        <p:spPr>
          <a:xfrm>
            <a:off x="2095859" y="1102335"/>
            <a:ext cx="7969802" cy="527995"/>
          </a:xfrm>
          <a:prstGeom prst="round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model of in-plasma decay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14CEF8-16AB-7F23-0702-2F03150283E0}"/>
              </a:ext>
            </a:extLst>
          </p:cNvPr>
          <p:cNvSpPr txBox="1"/>
          <p:nvPr/>
        </p:nvSpPr>
        <p:spPr>
          <a:xfrm>
            <a:off x="594963" y="5146089"/>
            <a:ext cx="11085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Generates more observables – can be tested in other facilities (ESR-FAIR@GSI,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test different atomic databases</a:t>
            </a:r>
          </a:p>
        </p:txBody>
      </p:sp>
    </p:spTree>
    <p:extLst>
      <p:ext uri="{BB962C8B-B14F-4D97-AF65-F5344CB8AC3E}">
        <p14:creationId xmlns:p14="http://schemas.microsoft.com/office/powerpoint/2010/main" val="74504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00E6B-B7D5-0365-7890-A0C937194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F371D1-AC47-25D9-6FC5-B892902E5970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85A5C-86E6-3141-B992-4D4C6C8FC066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AD41AC-6C11-7915-C92A-62E2F9178A90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7FDA58-AE81-96B2-AB93-459BADF6CE35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A46FED-5C34-A5A3-7A72-CDB9E4742924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AFFD55-755E-8D4D-BDCB-ECA1BA6E234C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Takahashi-Yokoi Model: Systematics Based</a:t>
              </a:r>
              <a:endPara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D0E3D96-716C-9FAC-0269-6691BC4D4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43B731-F65F-7EDC-EC53-B7E3806CE1ED}"/>
              </a:ext>
            </a:extLst>
          </p:cNvPr>
          <p:cNvSpPr txBox="1"/>
          <p:nvPr/>
        </p:nvSpPr>
        <p:spPr>
          <a:xfrm>
            <a:off x="36576" y="840491"/>
            <a:ext cx="6208776" cy="1131079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/>
                <a:ea typeface="Calibri"/>
                <a:cs typeface="Calibri"/>
              </a:rPr>
              <a:t>A comprehensive model to predict β-decay rates of A&gt;59 nuclei in </a:t>
            </a:r>
            <a:r>
              <a:rPr lang="en-US" b="1" u="sng" dirty="0">
                <a:latin typeface="Calibri"/>
                <a:ea typeface="Calibri"/>
                <a:cs typeface="Calibri"/>
              </a:rPr>
              <a:t>LTE plasma</a:t>
            </a:r>
          </a:p>
          <a:p>
            <a:endParaRPr lang="en-US" sz="1050" dirty="0">
              <a:latin typeface="Calibri"/>
              <a:cs typeface="Calibri"/>
            </a:endParaRPr>
          </a:p>
          <a:p>
            <a:r>
              <a:rPr lang="en-US" sz="1050" i="1" dirty="0">
                <a:latin typeface="Calibri"/>
                <a:cs typeface="Calibri"/>
              </a:rPr>
              <a:t>K. Takahashi and K. Yokoi, </a:t>
            </a:r>
            <a:r>
              <a:rPr lang="en-US" sz="1050" i="1" dirty="0" err="1">
                <a:latin typeface="Calibri"/>
                <a:cs typeface="Calibri"/>
              </a:rPr>
              <a:t>Nucl</a:t>
            </a:r>
            <a:r>
              <a:rPr lang="en-US" sz="1050" i="1" dirty="0">
                <a:latin typeface="Calibri"/>
                <a:cs typeface="Calibri"/>
              </a:rPr>
              <a:t>. Phys. A </a:t>
            </a:r>
            <a:r>
              <a:rPr lang="en-US" sz="1050" b="1" i="1" dirty="0">
                <a:latin typeface="Calibri"/>
                <a:cs typeface="Calibri"/>
              </a:rPr>
              <a:t>404</a:t>
            </a:r>
            <a:r>
              <a:rPr lang="en-US" sz="1050" i="1" dirty="0">
                <a:latin typeface="Calibri"/>
                <a:cs typeface="Calibri"/>
              </a:rPr>
              <a:t> (1983)</a:t>
            </a:r>
          </a:p>
          <a:p>
            <a:r>
              <a:rPr lang="en-US" sz="1050" i="1" dirty="0">
                <a:latin typeface="Calibri"/>
                <a:cs typeface="Calibri"/>
              </a:rPr>
              <a:t>K. Takahashi and K. Yokoi, 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At. Data </a:t>
            </a:r>
            <a:r>
              <a:rPr lang="en-US" sz="10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Data Tables</a:t>
            </a:r>
            <a:r>
              <a:rPr lang="en-US" sz="1050" i="1" dirty="0">
                <a:latin typeface="Calibri"/>
                <a:cs typeface="Calibri"/>
              </a:rPr>
              <a:t> </a:t>
            </a:r>
            <a:r>
              <a:rPr lang="en-US" sz="1050" b="1" i="1" dirty="0">
                <a:latin typeface="Calibri"/>
                <a:cs typeface="Calibri"/>
              </a:rPr>
              <a:t>36</a:t>
            </a:r>
            <a:r>
              <a:rPr lang="en-US" sz="1050" i="1" dirty="0">
                <a:latin typeface="Calibri"/>
                <a:cs typeface="Calibri"/>
              </a:rPr>
              <a:t> (1987)</a:t>
            </a:r>
            <a:endParaRPr lang="en-US" sz="1050" dirty="0">
              <a:latin typeface="Calibri"/>
              <a:cs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7819937-C7E0-851E-6752-F66892776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230" y="831064"/>
            <a:ext cx="5465669" cy="16354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6C4B7DB4-6648-C84C-951C-6062893915E9}"/>
              </a:ext>
            </a:extLst>
          </p:cNvPr>
          <p:cNvSpPr txBox="1"/>
          <p:nvPr/>
        </p:nvSpPr>
        <p:spPr>
          <a:xfrm>
            <a:off x="36576" y="4700597"/>
            <a:ext cx="461875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err="1">
                <a:latin typeface="Calibri"/>
                <a:ea typeface="Calibri"/>
                <a:cs typeface="Calibri"/>
              </a:rPr>
              <a:t>i</a:t>
            </a:r>
            <a:r>
              <a:rPr lang="en-US" sz="1200" i="1" dirty="0">
                <a:latin typeface="Calibri"/>
                <a:ea typeface="Calibri"/>
                <a:cs typeface="Calibri"/>
              </a:rPr>
              <a:t> = </a:t>
            </a:r>
            <a:r>
              <a:rPr lang="en-US" sz="1200" i="1" dirty="0" err="1">
                <a:latin typeface="Calibri"/>
                <a:ea typeface="Calibri"/>
                <a:cs typeface="Calibri"/>
              </a:rPr>
              <a:t>ionisation</a:t>
            </a:r>
            <a:r>
              <a:rPr lang="en-US" sz="1200" i="1" dirty="0">
                <a:latin typeface="Calibri"/>
                <a:ea typeface="Calibri"/>
                <a:cs typeface="Calibri"/>
              </a:rPr>
              <a:t> stage of the atom (follows charge conservation)</a:t>
            </a:r>
          </a:p>
          <a:p>
            <a:r>
              <a:rPr lang="en-US" sz="1200" i="1" dirty="0">
                <a:latin typeface="Calibri"/>
                <a:ea typeface="Calibri"/>
                <a:cs typeface="Calibri"/>
              </a:rPr>
              <a:t>j = excitation state of parent system</a:t>
            </a:r>
          </a:p>
          <a:p>
            <a:r>
              <a:rPr lang="en-US" sz="1200" i="1" dirty="0">
                <a:latin typeface="Calibri"/>
                <a:ea typeface="Calibri"/>
                <a:cs typeface="Calibri"/>
              </a:rPr>
              <a:t>j' = excitation state of daughter system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6A5E8B-3B37-B22D-3288-9A4BCBC17811}"/>
              </a:ext>
            </a:extLst>
          </p:cNvPr>
          <p:cNvGrpSpPr/>
          <p:nvPr/>
        </p:nvGrpSpPr>
        <p:grpSpPr>
          <a:xfrm>
            <a:off x="111704" y="3036118"/>
            <a:ext cx="5522414" cy="1687388"/>
            <a:chOff x="377978" y="1891194"/>
            <a:chExt cx="5522414" cy="1687388"/>
          </a:xfrm>
        </p:grpSpPr>
        <p:pic>
          <p:nvPicPr>
            <p:cNvPr id="10" name="Picture 9" descr="A math equations on a white background&#10;&#10;Description automatically generated">
              <a:extLst>
                <a:ext uri="{FF2B5EF4-FFF2-40B4-BE49-F238E27FC236}">
                  <a16:creationId xmlns:a16="http://schemas.microsoft.com/office/drawing/2014/main" id="{F2780085-C1DE-1513-71F9-BC3BBFCAB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958" y="2200297"/>
              <a:ext cx="4988987" cy="101127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242CD2-CF17-C5B7-FABF-1BC233F6168D}"/>
                </a:ext>
              </a:extLst>
            </p:cNvPr>
            <p:cNvSpPr/>
            <p:nvPr/>
          </p:nvSpPr>
          <p:spPr>
            <a:xfrm>
              <a:off x="1231290" y="2220420"/>
              <a:ext cx="772583" cy="3598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8F72BED3-6DE7-D520-AB3B-2DB0AC7297E2}"/>
                </a:ext>
              </a:extLst>
            </p:cNvPr>
            <p:cNvSpPr txBox="1"/>
            <p:nvPr/>
          </p:nvSpPr>
          <p:spPr>
            <a:xfrm>
              <a:off x="377978" y="2579112"/>
              <a:ext cx="1712415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</a:rPr>
                <a:t>Difference in nuclear level energy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7ABDFC-E52D-0616-DE4E-6DBC4FD4AA90}"/>
                </a:ext>
              </a:extLst>
            </p:cNvPr>
            <p:cNvSpPr/>
            <p:nvPr/>
          </p:nvSpPr>
          <p:spPr>
            <a:xfrm>
              <a:off x="2194373" y="2199253"/>
              <a:ext cx="1756833" cy="433915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07C0C1C5-6710-2D6D-4422-0B92C300EFAF}"/>
                </a:ext>
              </a:extLst>
            </p:cNvPr>
            <p:cNvSpPr txBox="1"/>
            <p:nvPr/>
          </p:nvSpPr>
          <p:spPr>
            <a:xfrm>
              <a:off x="3373061" y="1891194"/>
              <a:ext cx="25273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>
                  <a:solidFill>
                    <a:srgbClr val="BF4F14"/>
                  </a:solidFill>
                  <a:latin typeface="Calibri"/>
                  <a:ea typeface="Calibri"/>
                  <a:cs typeface="Calibri"/>
                </a:rPr>
                <a:t>Difference in </a:t>
              </a:r>
              <a:r>
                <a:rPr lang="en-US" sz="1400" i="1" err="1">
                  <a:solidFill>
                    <a:srgbClr val="BF4F14"/>
                  </a:solidFill>
                  <a:latin typeface="Calibri"/>
                  <a:ea typeface="Calibri"/>
                  <a:cs typeface="Calibri"/>
                </a:rPr>
                <a:t>ionisation</a:t>
              </a:r>
              <a:r>
                <a:rPr lang="en-US" sz="1400" i="1">
                  <a:solidFill>
                    <a:srgbClr val="BF4F14"/>
                  </a:solidFill>
                  <a:latin typeface="Calibri"/>
                  <a:ea typeface="Calibri"/>
                  <a:cs typeface="Calibri"/>
                </a:rPr>
                <a:t> energy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E05B99-A351-88F9-9DDA-DB58337F9A5C}"/>
                </a:ext>
              </a:extLst>
            </p:cNvPr>
            <p:cNvSpPr/>
            <p:nvPr/>
          </p:nvSpPr>
          <p:spPr>
            <a:xfrm>
              <a:off x="2871706" y="2664918"/>
              <a:ext cx="994833" cy="39158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61A04E1A-D24A-E107-3A22-E49E2B6A14EB}"/>
                </a:ext>
              </a:extLst>
            </p:cNvPr>
            <p:cNvSpPr txBox="1"/>
            <p:nvPr/>
          </p:nvSpPr>
          <p:spPr>
            <a:xfrm>
              <a:off x="2007810" y="3055362"/>
              <a:ext cx="1945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 dirty="0">
                  <a:solidFill>
                    <a:srgbClr val="3A7D22"/>
                  </a:solidFill>
                  <a:latin typeface="Calibri"/>
                  <a:ea typeface="Calibri"/>
                  <a:cs typeface="Calibri"/>
                </a:rPr>
                <a:t>Difference in excitation level energy</a:t>
              </a: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14740B17-DC46-63EA-F325-B2B99D458ABB}"/>
                </a:ext>
              </a:extLst>
            </p:cNvPr>
            <p:cNvSpPr txBox="1"/>
            <p:nvPr/>
          </p:nvSpPr>
          <p:spPr>
            <a:xfrm>
              <a:off x="4346727" y="3150610"/>
              <a:ext cx="1479582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i="1">
                  <a:solidFill>
                    <a:srgbClr val="002060"/>
                  </a:solidFill>
                  <a:latin typeface="Calibri"/>
                  <a:ea typeface="Calibri"/>
                  <a:cs typeface="Calibri"/>
                </a:rPr>
                <a:t>Difference in IPD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9A2919-4D07-4E57-3B12-C94E1613769C}"/>
                </a:ext>
              </a:extLst>
            </p:cNvPr>
            <p:cNvSpPr/>
            <p:nvPr/>
          </p:nvSpPr>
          <p:spPr>
            <a:xfrm>
              <a:off x="3951205" y="2633167"/>
              <a:ext cx="1418166" cy="423334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</p:grpSp>
      <p:pic>
        <p:nvPicPr>
          <p:cNvPr id="22" name="Picture 21" descr="A group of math equations&#10;&#10;Description automatically generated">
            <a:extLst>
              <a:ext uri="{FF2B5EF4-FFF2-40B4-BE49-F238E27FC236}">
                <a16:creationId xmlns:a16="http://schemas.microsoft.com/office/drawing/2014/main" id="{C5B4519E-21FF-0CBE-7867-706C14BD2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424" y="3373412"/>
            <a:ext cx="5055912" cy="1364806"/>
          </a:xfrm>
          <a:prstGeom prst="rect">
            <a:avLst/>
          </a:prstGeom>
        </p:spPr>
      </p:pic>
      <p:sp>
        <p:nvSpPr>
          <p:cNvPr id="28" name="TextBox 20">
            <a:extLst>
              <a:ext uri="{FF2B5EF4-FFF2-40B4-BE49-F238E27FC236}">
                <a16:creationId xmlns:a16="http://schemas.microsoft.com/office/drawing/2014/main" id="{EC80AD3C-8143-E190-87D2-EE9EAF53DB17}"/>
              </a:ext>
            </a:extLst>
          </p:cNvPr>
          <p:cNvSpPr txBox="1"/>
          <p:nvPr/>
        </p:nvSpPr>
        <p:spPr>
          <a:xfrm>
            <a:off x="10941625" y="4182022"/>
            <a:ext cx="1495148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Orbital EC/ Bound state 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4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-Decay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95CE4054-71D0-4AE1-511F-587963EF5E16}"/>
              </a:ext>
            </a:extLst>
          </p:cNvPr>
          <p:cNvSpPr txBox="1"/>
          <p:nvPr/>
        </p:nvSpPr>
        <p:spPr>
          <a:xfrm>
            <a:off x="1157306" y="2660056"/>
            <a:ext cx="2896252" cy="338554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Calibri"/>
                <a:ea typeface="Calibri"/>
                <a:cs typeface="Calibri"/>
              </a:rPr>
              <a:t>Decay Energy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E58C3322-23A5-FC27-34D1-F5C4C7F3391C}"/>
              </a:ext>
            </a:extLst>
          </p:cNvPr>
          <p:cNvSpPr txBox="1"/>
          <p:nvPr/>
        </p:nvSpPr>
        <p:spPr>
          <a:xfrm>
            <a:off x="7296986" y="2658832"/>
            <a:ext cx="2896252" cy="338554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Calibri"/>
                <a:ea typeface="Calibri"/>
                <a:cs typeface="Calibri"/>
              </a:rPr>
              <a:t>Lepton Phase Volume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CB13E88-B19C-7F0A-07F9-F70404376CEE}"/>
              </a:ext>
            </a:extLst>
          </p:cNvPr>
          <p:cNvSpPr/>
          <p:nvPr/>
        </p:nvSpPr>
        <p:spPr>
          <a:xfrm>
            <a:off x="5858851" y="4294812"/>
            <a:ext cx="5055912" cy="4263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B256865-1D3D-15E0-7A94-2FFD97DE9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648" y="5640357"/>
            <a:ext cx="3206224" cy="883770"/>
          </a:xfrm>
          <a:prstGeom prst="rect">
            <a:avLst/>
          </a:prstGeom>
        </p:spPr>
      </p:pic>
      <p:sp>
        <p:nvSpPr>
          <p:cNvPr id="38" name="TextBox 13">
            <a:extLst>
              <a:ext uri="{FF2B5EF4-FFF2-40B4-BE49-F238E27FC236}">
                <a16:creationId xmlns:a16="http://schemas.microsoft.com/office/drawing/2014/main" id="{3867A3F0-9DD4-E247-EDF7-DFCEEE912EDB}"/>
              </a:ext>
            </a:extLst>
          </p:cNvPr>
          <p:cNvSpPr txBox="1"/>
          <p:nvPr/>
        </p:nvSpPr>
        <p:spPr>
          <a:xfrm>
            <a:off x="4731104" y="5102421"/>
            <a:ext cx="2896252" cy="338554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Calibri"/>
                <a:ea typeface="Calibri"/>
                <a:cs typeface="Calibri"/>
              </a:rPr>
              <a:t>Decay rate</a:t>
            </a: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128D1CBF-42B7-02BF-28D9-A194E210CBBB}"/>
              </a:ext>
            </a:extLst>
          </p:cNvPr>
          <p:cNvSpPr txBox="1"/>
          <p:nvPr/>
        </p:nvSpPr>
        <p:spPr>
          <a:xfrm>
            <a:off x="7856921" y="5971043"/>
            <a:ext cx="320622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 ft of transition (known from terrestrial measurement or reliably calculated). Related to NME.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417DC0-03DA-F80A-E176-F0484ED98F4E}"/>
              </a:ext>
            </a:extLst>
          </p:cNvPr>
          <p:cNvSpPr/>
          <p:nvPr/>
        </p:nvSpPr>
        <p:spPr>
          <a:xfrm>
            <a:off x="6703784" y="6062649"/>
            <a:ext cx="923572" cy="33978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BFB5242-E967-F50A-D990-8803A303BDD1}"/>
              </a:ext>
            </a:extLst>
          </p:cNvPr>
          <p:cNvCxnSpPr>
            <a:cxnSpLocks/>
          </p:cNvCxnSpPr>
          <p:nvPr/>
        </p:nvCxnSpPr>
        <p:spPr>
          <a:xfrm flipV="1">
            <a:off x="7627356" y="6401468"/>
            <a:ext cx="229565" cy="193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4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31" grpId="0" animBg="1"/>
      <p:bldP spid="32" grpId="0" animBg="1"/>
      <p:bldP spid="36" grpId="0" animBg="1"/>
      <p:bldP spid="38" grpId="0" animBg="1"/>
      <p:bldP spid="39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6B22-C112-767A-18E4-11537C90F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EE90FA-0A9A-B4BF-E927-9E082417F151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D045C-6353-E5DB-3AE2-304BF865304A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38065-C7E6-00B8-92E6-F95B1980F1F6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EFFAF1-CEA2-07CF-8B87-856CC295FF6A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8A559B-D999-4ECE-0BA0-27CA425FE4D6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EB5302-821F-ADD1-FE82-CDF9B676D2EA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Generalised Takahashi-Yokoi Model: </a:t>
              </a:r>
              <a:r>
                <a:rPr lang="en-US" sz="4000" b="1" baseline="30000" dirty="0">
                  <a:latin typeface="Calibri"/>
                  <a:ea typeface="Calibri"/>
                  <a:cs typeface="Calibri"/>
                </a:rPr>
                <a:t>7</a:t>
              </a:r>
              <a:r>
                <a:rPr lang="en-US" sz="4000" b="1" dirty="0">
                  <a:latin typeface="Calibri"/>
                  <a:ea typeface="Calibri"/>
                  <a:cs typeface="Calibri"/>
                </a:rPr>
                <a:t>Be</a:t>
              </a:r>
              <a:endPara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3281FE9-4660-A41E-3D32-4D2CCB04B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25">
            <a:extLst>
              <a:ext uri="{FF2B5EF4-FFF2-40B4-BE49-F238E27FC236}">
                <a16:creationId xmlns:a16="http://schemas.microsoft.com/office/drawing/2014/main" id="{30706551-8801-E24A-C6A6-EF59AC6D74A2}"/>
              </a:ext>
            </a:extLst>
          </p:cNvPr>
          <p:cNvSpPr txBox="1"/>
          <p:nvPr/>
        </p:nvSpPr>
        <p:spPr>
          <a:xfrm>
            <a:off x="693059" y="4466272"/>
            <a:ext cx="4594633" cy="5924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aseline="30000" dirty="0">
                <a:latin typeface="Calibri"/>
                <a:cs typeface="Calibri"/>
              </a:rPr>
              <a:t>7</a:t>
            </a:r>
            <a:r>
              <a:rPr lang="en-US" sz="1600" dirty="0">
                <a:latin typeface="Calibri"/>
                <a:cs typeface="Calibri"/>
              </a:rPr>
              <a:t>Be undergoes EC decay to </a:t>
            </a:r>
            <a:r>
              <a:rPr lang="en-US" sz="1600" baseline="30000" dirty="0">
                <a:latin typeface="Calibri"/>
                <a:cs typeface="Calibri"/>
              </a:rPr>
              <a:t>7</a:t>
            </a:r>
            <a:r>
              <a:rPr lang="en-US" sz="1600" dirty="0">
                <a:latin typeface="Calibri"/>
                <a:cs typeface="Calibri"/>
              </a:rPr>
              <a:t>Li through 2 channels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endParaRPr lang="en-US" sz="600" dirty="0">
              <a:latin typeface="Calibri"/>
              <a:cs typeface="Calibri"/>
            </a:endParaRPr>
          </a:p>
          <a:p>
            <a:pPr algn="ctr"/>
            <a:r>
              <a:rPr lang="en-US" sz="1050" i="1" dirty="0">
                <a:latin typeface="Calibri"/>
                <a:cs typeface="Calibri"/>
              </a:rPr>
              <a:t>Decay scheme taken from ENSDF database</a:t>
            </a:r>
          </a:p>
        </p:txBody>
      </p:sp>
      <p:pic>
        <p:nvPicPr>
          <p:cNvPr id="9" name="Picture 8" descr="A diagram of a triangle with numbers and a triangle&#10;&#10;AI-generated content may be incorrect.">
            <a:extLst>
              <a:ext uri="{FF2B5EF4-FFF2-40B4-BE49-F238E27FC236}">
                <a16:creationId xmlns:a16="http://schemas.microsoft.com/office/drawing/2014/main" id="{C4C8F35C-4C43-C580-00CC-3AC2D1C0C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749423"/>
            <a:ext cx="5472071" cy="2532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372048-C623-91F5-17AF-3A117484CF59}"/>
              </a:ext>
            </a:extLst>
          </p:cNvPr>
          <p:cNvSpPr txBox="1"/>
          <p:nvPr/>
        </p:nvSpPr>
        <p:spPr>
          <a:xfrm>
            <a:off x="6096000" y="963305"/>
            <a:ext cx="50182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Calibri"/>
                <a:cs typeface="Calibri"/>
              </a:rPr>
              <a:t>Configuration-dependent rates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C3AED69-2083-97B2-3C08-E1D6BBEC8C0A}"/>
              </a:ext>
            </a:extLst>
          </p:cNvPr>
          <p:cNvSpPr txBox="1"/>
          <p:nvPr/>
        </p:nvSpPr>
        <p:spPr>
          <a:xfrm>
            <a:off x="7957985" y="5863032"/>
            <a:ext cx="16096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/>
                <a:cs typeface="Calibri"/>
              </a:rPr>
              <a:t>Plasma model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ABCE38-8458-5B09-5BEE-FCCF318BB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743" y="3622051"/>
            <a:ext cx="3268954" cy="705656"/>
          </a:xfrm>
          <a:prstGeom prst="rect">
            <a:avLst/>
          </a:prstGeom>
        </p:spPr>
      </p:pic>
      <p:pic>
        <p:nvPicPr>
          <p:cNvPr id="16" name="Picture 15" descr="A black and white symbol&#10;&#10;Description automatically generated">
            <a:extLst>
              <a:ext uri="{FF2B5EF4-FFF2-40B4-BE49-F238E27FC236}">
                <a16:creationId xmlns:a16="http://schemas.microsoft.com/office/drawing/2014/main" id="{1ADBAA20-B169-C509-9F0C-B04A5B18F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689" y="5195482"/>
            <a:ext cx="1980529" cy="70109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A422E06-5F3A-EE48-1007-BBC22F9AD0A2}"/>
              </a:ext>
            </a:extLst>
          </p:cNvPr>
          <p:cNvGrpSpPr/>
          <p:nvPr/>
        </p:nvGrpSpPr>
        <p:grpSpPr>
          <a:xfrm>
            <a:off x="5755521" y="1517575"/>
            <a:ext cx="5797435" cy="2016061"/>
            <a:chOff x="6208490" y="1251578"/>
            <a:chExt cx="5797435" cy="201606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2F16F42-4A22-01B7-1ABF-38824537D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8490" y="1797059"/>
              <a:ext cx="5563073" cy="728348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9595146-4B58-86DD-6CF8-BFC3B793F47F}"/>
                </a:ext>
              </a:extLst>
            </p:cNvPr>
            <p:cNvSpPr/>
            <p:nvPr/>
          </p:nvSpPr>
          <p:spPr>
            <a:xfrm>
              <a:off x="7663977" y="1848612"/>
              <a:ext cx="298077" cy="561574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D070F780-8AB5-9B13-E9B0-FE010B01C2E0}"/>
                </a:ext>
              </a:extLst>
            </p:cNvPr>
            <p:cNvSpPr txBox="1"/>
            <p:nvPr/>
          </p:nvSpPr>
          <p:spPr>
            <a:xfrm>
              <a:off x="6345789" y="1291853"/>
              <a:ext cx="1709367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Calibri"/>
                  <a:ea typeface="+mn-lt"/>
                  <a:cs typeface="Calibri"/>
                </a:rPr>
                <a:t>Orbital occupancy – taken from HULLAC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E24E946-13C5-4711-84E9-D4C94339A22A}"/>
                </a:ext>
              </a:extLst>
            </p:cNvPr>
            <p:cNvSpPr/>
            <p:nvPr/>
          </p:nvSpPr>
          <p:spPr>
            <a:xfrm>
              <a:off x="8204901" y="1861592"/>
              <a:ext cx="298077" cy="561574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5AD4B69-89EB-8127-79BC-DA8A01103BE6}"/>
                </a:ext>
              </a:extLst>
            </p:cNvPr>
            <p:cNvSpPr txBox="1"/>
            <p:nvPr/>
          </p:nvSpPr>
          <p:spPr>
            <a:xfrm>
              <a:off x="7127743" y="2482809"/>
              <a:ext cx="3100340" cy="784830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Calibri"/>
                  <a:ea typeface="+mn-lt"/>
                  <a:cs typeface="Calibri"/>
                </a:rPr>
                <a:t>Coulomb amplitude – taken from LOGFT and Behrens-Janecke</a:t>
              </a:r>
            </a:p>
            <a:p>
              <a:pPr algn="ctr"/>
              <a:r>
                <a:rPr lang="en-US" sz="1050" i="1" dirty="0">
                  <a:solidFill>
                    <a:schemeClr val="accent1">
                      <a:lumMod val="75000"/>
                    </a:schemeClr>
                  </a:solidFill>
                  <a:latin typeface="Calibri"/>
                  <a:ea typeface="+mn-lt"/>
                  <a:cs typeface="Calibri"/>
                </a:rPr>
                <a:t>H. Behrens and J. Janecke, Numerical Tables for beta decay and electron capture, Landolt-Bornstein (1969)</a:t>
              </a:r>
              <a:endParaRPr lang="en-US" sz="1050" i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D084E3B-85CE-FC5D-CFF4-ACA1FA0195E8}"/>
                </a:ext>
              </a:extLst>
            </p:cNvPr>
            <p:cNvSpPr/>
            <p:nvPr/>
          </p:nvSpPr>
          <p:spPr>
            <a:xfrm>
              <a:off x="11049965" y="1848612"/>
              <a:ext cx="690931" cy="561574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6EC5FC-8EB4-7E6C-2679-508C45A97345}"/>
                </a:ext>
              </a:extLst>
            </p:cNvPr>
            <p:cNvSpPr txBox="1"/>
            <p:nvPr/>
          </p:nvSpPr>
          <p:spPr>
            <a:xfrm>
              <a:off x="9699408" y="1251578"/>
              <a:ext cx="2306517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Calibri"/>
                  <a:ea typeface="+mn-lt"/>
                  <a:cs typeface="Calibri"/>
                </a:rPr>
                <a:t>Hyperfine splitting – taken from Patyk </a:t>
              </a:r>
              <a:r>
                <a:rPr lang="en-US" sz="1200" i="1" dirty="0">
                  <a:solidFill>
                    <a:schemeClr val="accent1">
                      <a:lumMod val="75000"/>
                    </a:schemeClr>
                  </a:solidFill>
                  <a:latin typeface="Calibri"/>
                  <a:ea typeface="+mn-lt"/>
                  <a:cs typeface="Calibri"/>
                </a:rPr>
                <a:t>et al</a:t>
              </a:r>
            </a:p>
            <a:p>
              <a:pPr algn="ctr"/>
              <a:r>
                <a:rPr lang="en-US" sz="1050" i="1" dirty="0">
                  <a:solidFill>
                    <a:schemeClr val="accent1">
                      <a:lumMod val="75000"/>
                    </a:schemeClr>
                  </a:solidFill>
                  <a:latin typeface="Calibri"/>
                  <a:ea typeface="+mn-lt"/>
                  <a:cs typeface="Calibri"/>
                </a:rPr>
                <a:t>Z. Patyk et al, Phys. Rev. C 77, 1 (2008)</a:t>
              </a:r>
              <a:endParaRPr lang="en-US" sz="1050" i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6378986-D1A7-1915-48C7-B93D8975E31E}"/>
              </a:ext>
            </a:extLst>
          </p:cNvPr>
          <p:cNvSpPr txBox="1"/>
          <p:nvPr/>
        </p:nvSpPr>
        <p:spPr>
          <a:xfrm>
            <a:off x="6114853" y="4550895"/>
            <a:ext cx="50182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Calibri"/>
                <a:cs typeface="Calibri"/>
              </a:rPr>
              <a:t>In-plasma rates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90C1291-780B-94F5-1B3E-B71091F7DD2D}"/>
              </a:ext>
            </a:extLst>
          </p:cNvPr>
          <p:cNvSpPr/>
          <p:nvPr/>
        </p:nvSpPr>
        <p:spPr>
          <a:xfrm>
            <a:off x="8613779" y="5158843"/>
            <a:ext cx="298077" cy="561574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68626-1A64-FF79-5BDA-1FC3E271B39A}"/>
              </a:ext>
            </a:extLst>
          </p:cNvPr>
          <p:cNvSpPr txBox="1"/>
          <p:nvPr/>
        </p:nvSpPr>
        <p:spPr>
          <a:xfrm>
            <a:off x="272991" y="5199751"/>
            <a:ext cx="5333358" cy="11895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Calibri"/>
                <a:ea typeface="Calibri"/>
                <a:cs typeface="Calibri"/>
              </a:rPr>
              <a:t>Astrophysically</a:t>
            </a:r>
            <a:r>
              <a:rPr lang="en-US" sz="2400" dirty="0">
                <a:latin typeface="Calibri"/>
                <a:ea typeface="Calibri"/>
                <a:cs typeface="Calibri"/>
              </a:rPr>
              <a:t> relevant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>
                <a:latin typeface="Calibri"/>
                <a:ea typeface="Calibri"/>
                <a:cs typeface="Calibri"/>
              </a:rPr>
              <a:t>Phase-2 isotope for PANDORA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93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AADDA-2B5C-D142-4BF9-47CFB1739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6D258F-0EAE-2E84-D3DE-2F5024321A02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1A9C56-8845-D2E8-8341-72E0BB7B7EEE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09C09-0215-9006-2883-DCE526595B91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DBD715-2E2C-06DE-39FD-A9A626C54C41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42B38-B57B-A3F6-704F-B1E7D7E95425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A9D48A-3436-AD6E-CE98-D66952685F6F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Electron Capture Rates in </a:t>
              </a:r>
              <a:r>
                <a:rPr lang="en-US" sz="4000" b="1" baseline="30000" dirty="0">
                  <a:latin typeface="Calibri"/>
                  <a:ea typeface="Calibri"/>
                  <a:cs typeface="Calibri"/>
                </a:rPr>
                <a:t>7</a:t>
              </a:r>
              <a:r>
                <a:rPr lang="en-US" sz="4000" b="1" dirty="0">
                  <a:latin typeface="Calibri"/>
                  <a:ea typeface="Calibri"/>
                  <a:cs typeface="Calibri"/>
                </a:rPr>
                <a:t>Be Ions</a:t>
              </a:r>
              <a:endPara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B2FC716-F4C2-A73B-CD23-599FC50DA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diagram of a level index&#10;&#10;AI-generated content may be incorrect.">
            <a:extLst>
              <a:ext uri="{FF2B5EF4-FFF2-40B4-BE49-F238E27FC236}">
                <a16:creationId xmlns:a16="http://schemas.microsoft.com/office/drawing/2014/main" id="{3888D764-B9C9-5B90-1FED-54D8FE328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3" y="1924320"/>
            <a:ext cx="5797058" cy="4432759"/>
          </a:xfrm>
          <a:prstGeom prst="rect">
            <a:avLst/>
          </a:prstGeom>
        </p:spPr>
      </p:pic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BEFFC35A-B2DE-82A8-9B0D-96442ADD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20" y="1924320"/>
            <a:ext cx="5963598" cy="4416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D136A2-BEF2-8AEC-F296-DD0D96099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487" y="979664"/>
            <a:ext cx="3268954" cy="705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09121-D71C-C8D1-257C-809408BDA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2218" y="979664"/>
            <a:ext cx="3283040" cy="705655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E45B8811-50E8-EBE6-D142-FE268EFB7FE8}"/>
              </a:ext>
            </a:extLst>
          </p:cNvPr>
          <p:cNvSpPr/>
          <p:nvPr/>
        </p:nvSpPr>
        <p:spPr>
          <a:xfrm>
            <a:off x="5885047" y="1214436"/>
            <a:ext cx="708338" cy="32197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C3B24-91D0-37C5-3DBF-A0F0A2E05FC7}"/>
              </a:ext>
            </a:extLst>
          </p:cNvPr>
          <p:cNvSpPr txBox="1"/>
          <p:nvPr/>
        </p:nvSpPr>
        <p:spPr>
          <a:xfrm>
            <a:off x="1459605" y="1856704"/>
            <a:ext cx="9122534" cy="33547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       </a:t>
            </a:r>
            <a:r>
              <a:rPr lang="en-US" sz="2500" b="1" dirty="0">
                <a:latin typeface="Calibri"/>
                <a:ea typeface="Calibri"/>
                <a:cs typeface="Calibri"/>
              </a:rPr>
              <a:t>Complete analysis of decay rates in individual ions and atomic excitation levels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EFBF6-1899-0AE1-5007-A0F6AD06824E}"/>
              </a:ext>
            </a:extLst>
          </p:cNvPr>
          <p:cNvSpPr txBox="1"/>
          <p:nvPr/>
        </p:nvSpPr>
        <p:spPr>
          <a:xfrm>
            <a:off x="1459295" y="3025611"/>
            <a:ext cx="9871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</a:rPr>
              <a:t>🗸</a:t>
            </a:r>
          </a:p>
        </p:txBody>
      </p:sp>
    </p:spTree>
    <p:extLst>
      <p:ext uri="{BB962C8B-B14F-4D97-AF65-F5344CB8AC3E}">
        <p14:creationId xmlns:p14="http://schemas.microsoft.com/office/powerpoint/2010/main" val="123355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714A-44ED-EFC3-0ED7-676FA3519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2F715-E9CB-C72F-975E-16007BE6C915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AA628-9355-E0FF-8BA1-3F72A77081E5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018D8-70CA-F517-08B4-2C14FB0A78E2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44FE9-81D3-5902-C167-ED8506285776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F9C1E5-F839-7507-BB32-F005BAF6FE1D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E22D65-CC5B-AEC0-6363-848C2498B808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Electron Capture Rates in Other Ions</a:t>
              </a:r>
              <a:endPara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A2EA9D02-20E0-ABE1-347A-4C3770844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346378-CB7D-26FC-2EEF-E00C162A4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10" y="789912"/>
            <a:ext cx="4860207" cy="5693789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5EACF06E-3921-D42B-8B58-A92FCF96142C}"/>
              </a:ext>
            </a:extLst>
          </p:cNvPr>
          <p:cNvSpPr txBox="1"/>
          <p:nvPr/>
        </p:nvSpPr>
        <p:spPr>
          <a:xfrm>
            <a:off x="4882477" y="1955018"/>
            <a:ext cx="1803494" cy="415498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i="1" dirty="0">
                <a:latin typeface="Calibri"/>
                <a:ea typeface="+mn-lt"/>
                <a:cs typeface="+mn-lt"/>
              </a:rPr>
              <a:t>S Liu, C Gao, and C Xu, Phys. Rev. C 104, 024304 (2021)</a:t>
            </a:r>
            <a:endParaRPr lang="en-US" sz="1050" dirty="0">
              <a:latin typeface="Calibri"/>
              <a:cs typeface="Calibri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041671F-25C6-DDFF-39ED-68C17039BDF1}"/>
              </a:ext>
            </a:extLst>
          </p:cNvPr>
          <p:cNvSpPr txBox="1"/>
          <p:nvPr/>
        </p:nvSpPr>
        <p:spPr>
          <a:xfrm>
            <a:off x="4882477" y="2326224"/>
            <a:ext cx="1803494" cy="415498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i="1" dirty="0">
                <a:latin typeface="Calibri"/>
                <a:ea typeface="Calibri" panose="020F0502020204030204"/>
                <a:cs typeface="Calibri" panose="020F0502020204030204"/>
              </a:rPr>
              <a:t>M. Jung, F. Bosch et al, Phys. Rev. Lett 69, 2164 (1992)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162A0E1B-7830-9175-0425-CD1EE16BAF4A}"/>
              </a:ext>
            </a:extLst>
          </p:cNvPr>
          <p:cNvSpPr txBox="1"/>
          <p:nvPr/>
        </p:nvSpPr>
        <p:spPr>
          <a:xfrm>
            <a:off x="4794596" y="3485208"/>
            <a:ext cx="1891375" cy="415498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i="1">
                <a:latin typeface="Calibri"/>
                <a:ea typeface="Calibri" panose="020F0502020204030204"/>
                <a:cs typeface="Calibri" panose="020F0502020204030204"/>
              </a:rPr>
              <a:t>Y. Litvinov et al, Phys. Rev. Lett 99, 262501 (2007)</a:t>
            </a:r>
            <a:endParaRPr lang="en-US" sz="105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DFD229F-507D-1B79-65F8-17DCF82B4912}"/>
              </a:ext>
            </a:extLst>
          </p:cNvPr>
          <p:cNvSpPr txBox="1"/>
          <p:nvPr/>
        </p:nvSpPr>
        <p:spPr>
          <a:xfrm>
            <a:off x="4794596" y="5371257"/>
            <a:ext cx="1803494" cy="415498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i="1" dirty="0">
                <a:latin typeface="Calibri"/>
                <a:ea typeface="Calibri" panose="020F0502020204030204"/>
                <a:cs typeface="Calibri" panose="020F0502020204030204"/>
              </a:rPr>
              <a:t>N. Winckler et al, Phys. Lett. B 679, 36 (2009)</a:t>
            </a:r>
            <a:endParaRPr lang="en-US" sz="10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496E2A-88BB-C6EB-D885-D2D493BB7DBD}"/>
              </a:ext>
            </a:extLst>
          </p:cNvPr>
          <p:cNvSpPr txBox="1"/>
          <p:nvPr/>
        </p:nvSpPr>
        <p:spPr>
          <a:xfrm>
            <a:off x="6782105" y="2652774"/>
            <a:ext cx="5155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Generates more observables – can be tested in other facilities (ESR-FAIR@GSI,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test different atomic databases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09D548-89CD-5F86-CAE3-E50CB78AA65E}"/>
              </a:ext>
            </a:extLst>
          </p:cNvPr>
          <p:cNvSpPr txBox="1"/>
          <p:nvPr/>
        </p:nvSpPr>
        <p:spPr>
          <a:xfrm>
            <a:off x="6685971" y="2349470"/>
            <a:ext cx="912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</a:rPr>
              <a:t>🗸</a:t>
            </a:r>
          </a:p>
        </p:txBody>
      </p:sp>
    </p:spTree>
    <p:extLst>
      <p:ext uri="{BB962C8B-B14F-4D97-AF65-F5344CB8AC3E}">
        <p14:creationId xmlns:p14="http://schemas.microsoft.com/office/powerpoint/2010/main" val="2516563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EBCA4-332A-5790-7AB8-BF4059D9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6957D0-0DA9-2BBE-0FA4-1135345215BF}"/>
              </a:ext>
            </a:extLst>
          </p:cNvPr>
          <p:cNvSpPr/>
          <p:nvPr/>
        </p:nvSpPr>
        <p:spPr>
          <a:xfrm>
            <a:off x="36576" y="6601968"/>
            <a:ext cx="12088368" cy="210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9A873-CBD1-8FCE-07A7-EC2A7983631C}"/>
              </a:ext>
            </a:extLst>
          </p:cNvPr>
          <p:cNvSpPr txBox="1"/>
          <p:nvPr/>
        </p:nvSpPr>
        <p:spPr>
          <a:xfrm>
            <a:off x="146304" y="6601968"/>
            <a:ext cx="338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Bharat Mishra, 03/07/2025, GIANTS XII Incontro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3A342-B3F8-BA41-C2C3-183EC3FB6B61}"/>
              </a:ext>
            </a:extLst>
          </p:cNvPr>
          <p:cNvSpPr txBox="1"/>
          <p:nvPr/>
        </p:nvSpPr>
        <p:spPr>
          <a:xfrm>
            <a:off x="11740896" y="6581001"/>
            <a:ext cx="3931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F0A037-9E79-E1B2-4D5D-5EFE9DBDE58F}"/>
              </a:ext>
            </a:extLst>
          </p:cNvPr>
          <p:cNvGrpSpPr/>
          <p:nvPr/>
        </p:nvGrpSpPr>
        <p:grpSpPr>
          <a:xfrm>
            <a:off x="36576" y="36650"/>
            <a:ext cx="12088368" cy="707886"/>
            <a:chOff x="36576" y="36650"/>
            <a:chExt cx="12088368" cy="707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C852AB-FA1E-4ECA-1719-A5435100DB85}"/>
                </a:ext>
              </a:extLst>
            </p:cNvPr>
            <p:cNvSpPr/>
            <p:nvPr/>
          </p:nvSpPr>
          <p:spPr>
            <a:xfrm>
              <a:off x="36576" y="118872"/>
              <a:ext cx="12088368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B7F108-597A-3772-47F3-1999EA61E1B6}"/>
                </a:ext>
              </a:extLst>
            </p:cNvPr>
            <p:cNvSpPr txBox="1"/>
            <p:nvPr/>
          </p:nvSpPr>
          <p:spPr>
            <a:xfrm>
              <a:off x="311042" y="36650"/>
              <a:ext cx="94702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4000" b="1" dirty="0">
                  <a:latin typeface="Calibri"/>
                  <a:ea typeface="Calibri"/>
                  <a:cs typeface="Calibri"/>
                </a:rPr>
                <a:t>In-Plasma Electron Capture Rates: </a:t>
              </a:r>
              <a:r>
                <a:rPr lang="en-US" sz="4000" b="1" baseline="30000" dirty="0">
                  <a:latin typeface="Calibri"/>
                  <a:ea typeface="Calibri"/>
                  <a:cs typeface="Calibri"/>
                </a:rPr>
                <a:t>7</a:t>
              </a:r>
              <a:r>
                <a:rPr lang="en-US" sz="4000" b="1" dirty="0">
                  <a:latin typeface="Calibri"/>
                  <a:ea typeface="Calibri"/>
                  <a:cs typeface="Calibri"/>
                </a:rPr>
                <a:t>Be</a:t>
              </a:r>
              <a:endPara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B324499-4960-C658-F973-90BBD08B9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9004" y="155805"/>
              <a:ext cx="837895" cy="57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black and white symbol&#10;&#10;Description automatically generated">
            <a:extLst>
              <a:ext uri="{FF2B5EF4-FFF2-40B4-BE49-F238E27FC236}">
                <a16:creationId xmlns:a16="http://schemas.microsoft.com/office/drawing/2014/main" id="{3B67C3F1-6239-376F-D8D3-BEDB02CEC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43" y="868034"/>
            <a:ext cx="1546038" cy="547287"/>
          </a:xfrm>
          <a:prstGeom prst="rect">
            <a:avLst/>
          </a:prstGeom>
        </p:spPr>
      </p:pic>
      <p:pic>
        <p:nvPicPr>
          <p:cNvPr id="9" name="Picture 8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2FCE3063-A6C7-DD67-795C-CF8A355EC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" y="1711172"/>
            <a:ext cx="6238004" cy="3119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0C80EA-BFB4-848B-5901-148E8EAFE0DA}"/>
              </a:ext>
            </a:extLst>
          </p:cNvPr>
          <p:cNvSpPr txBox="1"/>
          <p:nvPr/>
        </p:nvSpPr>
        <p:spPr>
          <a:xfrm>
            <a:off x="5068478" y="1133915"/>
            <a:ext cx="205504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core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09309573-7B3A-B8C7-8E72-B710F3DE3B14}"/>
              </a:ext>
            </a:extLst>
          </p:cNvPr>
          <p:cNvSpPr txBox="1"/>
          <p:nvPr/>
        </p:nvSpPr>
        <p:spPr>
          <a:xfrm>
            <a:off x="1245098" y="5076131"/>
            <a:ext cx="3682171" cy="1400383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model: Saha-Boltzmann equation</a:t>
            </a:r>
          </a:p>
          <a:p>
            <a:pPr algn="ctr"/>
            <a:endParaRPr lang="en-US" sz="105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IPD: Stewart-Pyatt model</a:t>
            </a:r>
          </a:p>
          <a:p>
            <a:pPr algn="ctr"/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Composition: Solar Models ICE-2023/SF-III</a:t>
            </a:r>
          </a:p>
          <a:p>
            <a:pPr algn="ctr"/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Magg et al, A&amp;A 661, A140 (2022) [</a:t>
            </a:r>
            <a:r>
              <a:rPr lang="en-US" sz="10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Photospheric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1" name="Picture 20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1207C029-EF63-5526-252B-6F865B1B3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32" y="1652254"/>
            <a:ext cx="4464051" cy="3119003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id="{C38B89AB-9BC8-E18C-F84D-06BF6C09CFE1}"/>
              </a:ext>
            </a:extLst>
          </p:cNvPr>
          <p:cNvSpPr txBox="1"/>
          <p:nvPr/>
        </p:nvSpPr>
        <p:spPr>
          <a:xfrm>
            <a:off x="6472447" y="5160769"/>
            <a:ext cx="4889219" cy="1184940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IPD: Stewart-Pyatt model</a:t>
            </a:r>
          </a:p>
          <a:p>
            <a:pPr algn="ctr"/>
            <a:endParaRPr lang="en-US" sz="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electron capture rate: </a:t>
            </a:r>
          </a:p>
          <a:p>
            <a:pPr algn="ctr"/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J.N. </a:t>
            </a:r>
            <a:r>
              <a:rPr lang="en-US" sz="10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Bahcall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C.P Moeller, </a:t>
            </a:r>
            <a:r>
              <a:rPr lang="en-US" sz="10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155, 511 (1969)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4EBE3E-CD40-8C9A-468D-D806664ABBD4}"/>
              </a:ext>
            </a:extLst>
          </p:cNvPr>
          <p:cNvSpPr txBox="1"/>
          <p:nvPr/>
        </p:nvSpPr>
        <p:spPr>
          <a:xfrm>
            <a:off x="933819" y="4747387"/>
            <a:ext cx="4590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CSD of </a:t>
            </a:r>
            <a:r>
              <a:rPr lang="en-US" sz="14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at different mass coordinates in the sun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D47FBA-FC29-535D-57E4-A74748FE1AF1}"/>
              </a:ext>
            </a:extLst>
          </p:cNvPr>
          <p:cNvSpPr txBox="1"/>
          <p:nvPr/>
        </p:nvSpPr>
        <p:spPr>
          <a:xfrm>
            <a:off x="6621609" y="4792224"/>
            <a:ext cx="4590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Percentage enhancement of </a:t>
            </a:r>
            <a:r>
              <a:rPr lang="en-US" sz="14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decay rate at </a:t>
            </a:r>
            <a:r>
              <a:rPr lang="en-US" sz="1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b="1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/M&lt;0.3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EF9CA7A-08CD-CB1B-3C6A-2B6BB5C0B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268" y="5732023"/>
            <a:ext cx="4219575" cy="40957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8BEAB2-CCE0-8EC3-44AE-223FA573A87C}"/>
              </a:ext>
            </a:extLst>
          </p:cNvPr>
          <p:cNvCxnSpPr/>
          <p:nvPr/>
        </p:nvCxnSpPr>
        <p:spPr>
          <a:xfrm>
            <a:off x="75127" y="1845971"/>
            <a:ext cx="0" cy="260797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7B0BC7-A1A6-2FE4-AD9A-ABC3609A51C6}"/>
              </a:ext>
            </a:extLst>
          </p:cNvPr>
          <p:cNvSpPr txBox="1"/>
          <p:nvPr/>
        </p:nvSpPr>
        <p:spPr>
          <a:xfrm>
            <a:off x="-193083" y="4522006"/>
            <a:ext cx="99554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 i="1" err="1">
                <a:latin typeface="Calibri"/>
                <a:ea typeface="Calibri"/>
                <a:cs typeface="Calibri"/>
              </a:rPr>
              <a:t>M</a:t>
            </a:r>
            <a:r>
              <a:rPr lang="en-US" sz="1100" b="1" i="1" baseline="-25000" err="1">
                <a:latin typeface="Calibri"/>
                <a:ea typeface="Calibri"/>
                <a:cs typeface="Calibri"/>
              </a:rPr>
              <a:t>r</a:t>
            </a:r>
            <a:r>
              <a:rPr lang="en-US" sz="1100" b="1" i="1" dirty="0">
                <a:latin typeface="Calibri"/>
                <a:ea typeface="Calibri"/>
                <a:cs typeface="Calibri"/>
              </a:rPr>
              <a:t>/M=0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4CD028-89B4-503D-714D-34B04B518391}"/>
              </a:ext>
            </a:extLst>
          </p:cNvPr>
          <p:cNvSpPr txBox="1"/>
          <p:nvPr/>
        </p:nvSpPr>
        <p:spPr>
          <a:xfrm>
            <a:off x="-193082" y="1592062"/>
            <a:ext cx="99554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 i="1" dirty="0" err="1">
                <a:latin typeface="Calibri"/>
                <a:ea typeface="Calibri"/>
                <a:cs typeface="Calibri"/>
              </a:rPr>
              <a:t>M</a:t>
            </a:r>
            <a:r>
              <a:rPr lang="en-US" sz="1100" b="1" i="1" baseline="-25000" dirty="0" err="1">
                <a:latin typeface="Calibri"/>
                <a:ea typeface="Calibri"/>
                <a:cs typeface="Calibri"/>
              </a:rPr>
              <a:t>r</a:t>
            </a:r>
            <a:r>
              <a:rPr lang="en-US" sz="1100" b="1" i="1" dirty="0">
                <a:latin typeface="Calibri"/>
                <a:ea typeface="Calibri"/>
                <a:cs typeface="Calibri"/>
              </a:rPr>
              <a:t>/M=1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4F13FF-CF12-DE21-ABF3-15EEEEF6D45F}"/>
              </a:ext>
            </a:extLst>
          </p:cNvPr>
          <p:cNvSpPr txBox="1"/>
          <p:nvPr/>
        </p:nvSpPr>
        <p:spPr>
          <a:xfrm>
            <a:off x="1244957" y="1588394"/>
            <a:ext cx="9122534" cy="33547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       </a:t>
            </a:r>
            <a:r>
              <a:rPr lang="en-US" sz="2500" b="1" dirty="0">
                <a:latin typeface="Calibri"/>
                <a:ea typeface="Calibri"/>
                <a:cs typeface="Calibri"/>
              </a:rPr>
              <a:t> Model applicable to high density solar interior – reproduces expected decay rate enhancement (sanity check)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ABCD8E-E0A8-7408-512D-523DF2C277A2}"/>
              </a:ext>
            </a:extLst>
          </p:cNvPr>
          <p:cNvSpPr txBox="1"/>
          <p:nvPr/>
        </p:nvSpPr>
        <p:spPr>
          <a:xfrm>
            <a:off x="1362703" y="2768034"/>
            <a:ext cx="9871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</a:rPr>
              <a:t>🗸</a:t>
            </a:r>
          </a:p>
        </p:txBody>
      </p:sp>
    </p:spTree>
    <p:extLst>
      <p:ext uri="{BB962C8B-B14F-4D97-AF65-F5344CB8AC3E}">
        <p14:creationId xmlns:p14="http://schemas.microsoft.com/office/powerpoint/2010/main" val="23619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8" grpId="0" animBg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30e81a-876c-40fa-afc3-659f76f48137">
      <Terms xmlns="http://schemas.microsoft.com/office/infopath/2007/PartnerControls"/>
    </lcf76f155ced4ddcb4097134ff3c332f>
    <_ip_UnifiedCompliancePolicyUIAction xmlns="http://schemas.microsoft.com/sharepoint/v3" xsi:nil="true"/>
    <TaxCatchAll xmlns="33d1be05-7d02-4e2b-a5f0-a73cf0ce1e4d" xsi:nil="true"/>
    <_ip_UnifiedCompliancePolicyProperties xmlns="http://schemas.microsoft.com/sharepoint/v3" xsi:nil="true"/>
    <Gruppi_x0020_di_x0020_destinatari xmlns="0d30e81a-876c-40fa-afc3-659f76f48137" xsi:nil="true"/>
    <_ModernAudienceTargetUserField xmlns="0d30e81a-876c-40fa-afc3-659f76f48137">
      <UserInfo>
        <DisplayName/>
        <AccountId xsi:nil="true"/>
        <AccountType/>
      </UserInfo>
    </_ModernAudienceTargetUser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13113D60DC242AFAD4A69C58D707A" ma:contentTypeVersion="24" ma:contentTypeDescription="Create a new document." ma:contentTypeScope="" ma:versionID="23b5324e264f9a46de10c331a3a41bf6">
  <xsd:schema xmlns:xsd="http://www.w3.org/2001/XMLSchema" xmlns:xs="http://www.w3.org/2001/XMLSchema" xmlns:p="http://schemas.microsoft.com/office/2006/metadata/properties" xmlns:ns1="http://schemas.microsoft.com/sharepoint/v3" xmlns:ns2="0d30e81a-876c-40fa-afc3-659f76f48137" xmlns:ns3="33d1be05-7d02-4e2b-a5f0-a73cf0ce1e4d" targetNamespace="http://schemas.microsoft.com/office/2006/metadata/properties" ma:root="true" ma:fieldsID="897954493b5786d61c8cd717b83c545e" ns1:_="" ns2:_="" ns3:_="">
    <xsd:import namespace="http://schemas.microsoft.com/sharepoint/v3"/>
    <xsd:import namespace="0d30e81a-876c-40fa-afc3-659f76f48137"/>
    <xsd:import namespace="33d1be05-7d02-4e2b-a5f0-a73cf0ce1e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Gruppi_x0020_di_x0020_destinatari" minOccurs="0"/>
                <xsd:element ref="ns2:_ModernAudienceTargetUserField" minOccurs="0"/>
                <xsd:element ref="ns2:_ModernAudienceAadObjectI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0e81a-876c-40fa-afc3-659f76f481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Gruppi_x0020_di_x0020_destinatari" ma:index="18" nillable="true" ma:displayName="Gruppi di destinatari" ma:internalName="Gruppi_x0020_di_x0020_destinatari">
      <xsd:simpleType>
        <xsd:restriction base="dms:Unknown"/>
      </xsd:simpleType>
    </xsd:element>
    <xsd:element name="_ModernAudienceTargetUserField" ma:index="19" nillable="true" ma:displayName="Audience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0" nillable="true" ma:displayName="AudienceIds" ma:list="{bbede0ca-4dc1-488a-9073-3c9e330b20d7}" ma:internalName="_ModernAudienceAadObjectIds" ma:readOnly="true" ma:showField="_AadObjectIdForUser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1be05-7d02-4e2b-a5f0-a73cf0ce1e4d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137d681-4531-44a5-a634-fec393f51e54}" ma:internalName="TaxCatchAll" ma:showField="CatchAllData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1237DE-F2C6-422D-B2AB-9F5B46C9CE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18F4F3-4021-4BF5-9FEB-58CEBA119C33}">
  <ds:schemaRefs>
    <ds:schemaRef ds:uri="http://schemas.microsoft.com/office/2006/metadata/properties"/>
    <ds:schemaRef ds:uri="http://purl.org/dc/elements/1.1/"/>
    <ds:schemaRef ds:uri="0d30e81a-876c-40fa-afc3-659f76f48137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33d1be05-7d02-4e2b-a5f0-a73cf0ce1e4d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5EEF8D4B-05E7-46D9-808F-715F09539A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d30e81a-876c-40fa-afc3-659f76f48137"/>
    <ds:schemaRef ds:uri="33d1be05-7d02-4e2b-a5f0-a73cf0ce1e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3610</Words>
  <Application>Microsoft Office PowerPoint</Application>
  <PresentationFormat>Widescreen</PresentationFormat>
  <Paragraphs>553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Aptos</vt:lpstr>
      <vt:lpstr>Aptos Display</vt:lpstr>
      <vt:lpstr>Aptos Narrow</vt:lpstr>
      <vt:lpstr>Arial</vt:lpstr>
      <vt:lpstr>Arial,Sans-Serif</vt:lpstr>
      <vt:lpstr>Avenir Next LT Pro</vt:lpstr>
      <vt:lpstr>Calibri</vt:lpstr>
      <vt:lpstr>Cambria</vt:lpstr>
      <vt:lpstr>Cambria Math</vt:lpstr>
      <vt:lpstr>Georgia</vt:lpstr>
      <vt:lpstr>Palatino Linotype</vt:lpstr>
      <vt:lpstr>Sitka Heading</vt:lpstr>
      <vt:lpstr>Sitka Text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Bharat Mishra</dc:creator>
  <cp:lastModifiedBy>Bharat Mishra</cp:lastModifiedBy>
  <cp:revision>4</cp:revision>
  <dcterms:created xsi:type="dcterms:W3CDTF">2025-07-01T10:32:58Z</dcterms:created>
  <dcterms:modified xsi:type="dcterms:W3CDTF">2025-07-03T13:26:57Z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0x0101004F313113D60DC242AFAD4A69C58D707A</vt:lpwstr>
  </property>
  <property fmtid="{D5CDD505-2E9C-101B-9397-08002B2CF9AE}" pid="3" name="MediaServiceImageTags">
    <vt:lpwstr/>
  </property>
</Properties>
</file>