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985" r:id="rId2"/>
    <p:sldId id="801" r:id="rId3"/>
    <p:sldId id="802" r:id="rId4"/>
    <p:sldId id="803" r:id="rId5"/>
    <p:sldId id="276" r:id="rId6"/>
    <p:sldId id="278" r:id="rId7"/>
    <p:sldId id="279" r:id="rId8"/>
    <p:sldId id="280" r:id="rId9"/>
    <p:sldId id="281" r:id="rId10"/>
    <p:sldId id="282" r:id="rId11"/>
    <p:sldId id="996" r:id="rId12"/>
    <p:sldId id="1001" r:id="rId13"/>
    <p:sldId id="833" r:id="rId14"/>
    <p:sldId id="1003" r:id="rId15"/>
    <p:sldId id="851" r:id="rId16"/>
    <p:sldId id="917" r:id="rId17"/>
    <p:sldId id="277" r:id="rId18"/>
    <p:sldId id="283" r:id="rId19"/>
    <p:sldId id="625" r:id="rId20"/>
    <p:sldId id="974" r:id="rId21"/>
    <p:sldId id="973" r:id="rId22"/>
    <p:sldId id="975" r:id="rId23"/>
    <p:sldId id="976" r:id="rId24"/>
    <p:sldId id="977" r:id="rId25"/>
    <p:sldId id="626" r:id="rId26"/>
    <p:sldId id="978" r:id="rId27"/>
    <p:sldId id="981" r:id="rId28"/>
    <p:sldId id="984" r:id="rId29"/>
    <p:sldId id="1004" r:id="rId30"/>
    <p:sldId id="260" r:id="rId31"/>
    <p:sldId id="261" r:id="rId32"/>
    <p:sldId id="259" r:id="rId3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941"/>
    <p:restoredTop sz="96327"/>
  </p:normalViewPr>
  <p:slideViewPr>
    <p:cSldViewPr snapToGrid="0">
      <p:cViewPr varScale="1">
        <p:scale>
          <a:sx n="104" d="100"/>
          <a:sy n="104" d="100"/>
        </p:scale>
        <p:origin x="240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BEB76D-760A-BC4F-9A4F-A2D700396BA2}" type="datetimeFigureOut">
              <a:rPr lang="it-IT" smtClean="0"/>
              <a:t>03/07/25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FFBA30-8700-4C4A-A45C-3B4343C22D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2229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D285FD8-1105-4326-92FA-1D4A5B4874B0}" type="slidenum">
              <a:rPr lang="en-US" altLang="it-IT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</a:t>
            </a:fld>
            <a:endParaRPr lang="en-US" altLang="it-IT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150755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D285FD8-1105-4326-92FA-1D4A5B4874B0}" type="slidenum">
              <a:rPr lang="en-US" altLang="it-IT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</a:t>
            </a:fld>
            <a:endParaRPr lang="en-US" altLang="it-IT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701191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D285FD8-1105-4326-92FA-1D4A5B4874B0}" type="slidenum">
              <a:rPr lang="en-US" altLang="it-IT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</a:t>
            </a:fld>
            <a:endParaRPr lang="en-US" altLang="it-IT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36775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31B00-6480-AE12-C96D-DB27E4FEE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8F26BF2E-DE1A-94A1-A667-3F40F6BE11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D285FD8-1105-4326-92FA-1D4A5B4874B0}" type="slidenum">
              <a:rPr lang="en-US" altLang="it-IT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11</a:t>
            </a:fld>
            <a:endParaRPr lang="en-US" altLang="it-IT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8D727CDA-FA01-E85F-EFE6-9C0D3CAF76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4BC3EB98-F128-F666-EE1A-C40113D3FB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562201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1D11-4BCD-C562-6F46-04B8ABCCF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4190CA37-D358-A689-C060-412920FD0E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D285FD8-1105-4326-92FA-1D4A5B4874B0}" type="slidenum">
              <a:rPr lang="en-US" altLang="it-IT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12</a:t>
            </a:fld>
            <a:endParaRPr lang="en-US" altLang="it-IT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1EC30D7A-CD2A-35AF-BE3E-A4DA420516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025B488F-442B-C181-341E-FDDB2BD501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762004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D285FD8-1105-4326-92FA-1D4A5B4874B0}" type="slidenum">
              <a:rPr lang="en-US" altLang="it-IT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13</a:t>
            </a:fld>
            <a:endParaRPr lang="en-US" altLang="it-IT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102451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3BF7A0-97DF-F366-E86F-06D275318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40BEECD-A169-F2F4-0438-A731A92531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3822836-8BB5-B3D4-9772-15C44F0E5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D0944-4B16-6C44-9B0A-16A3600BD585}" type="datetimeFigureOut">
              <a:rPr lang="it-IT" smtClean="0"/>
              <a:t>03/07/25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81F180-441E-747D-22B7-7CA912F41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5139B78-F209-70F7-EE76-7A1C1D8C5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F1E8A-67FD-314F-ABC2-DB13661068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232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887F7D-131C-93F9-2788-63A10DA39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26D4555-61A7-AD8F-BBD5-19D4263E7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022062C-E25B-D001-EA0E-A01FB3CDD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D0944-4B16-6C44-9B0A-16A3600BD585}" type="datetimeFigureOut">
              <a:rPr lang="it-IT" smtClean="0"/>
              <a:t>03/07/25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8CF4900-BC56-A268-04A1-D4B1DF908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72369BF-1B86-04F3-5C07-E6749A3A5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F1E8A-67FD-314F-ABC2-DB13661068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3319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FE1004F-1FFD-9A6E-4E05-2F83D5D3CD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190CD29-2D86-86AC-8F6C-5C4652629D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898F47F-73C6-A330-AA57-7914382D0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D0944-4B16-6C44-9B0A-16A3600BD585}" type="datetimeFigureOut">
              <a:rPr lang="it-IT" smtClean="0"/>
              <a:t>03/07/25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6F918E2-DE94-F8B3-BFB2-3BB8399E3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4FFDF2B-AC2C-AED1-60B6-1A3E8CA24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F1E8A-67FD-314F-ABC2-DB13661068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7015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67676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-10" dirty="0"/>
              <a:t>7/12/2024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67676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‹N›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4076462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14166C-F4D2-7E40-E058-D8D6B5A6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D3B1AE6-7700-5DF2-D173-123A4B6DD9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C2AA917-0DFA-8D7D-0980-1AB66D7CD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D0944-4B16-6C44-9B0A-16A3600BD585}" type="datetimeFigureOut">
              <a:rPr lang="it-IT" smtClean="0"/>
              <a:t>03/07/25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E7A1C4E-B94A-AB61-AF3B-F6EFDB15C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6B78870-85B6-DD64-1356-C9E896A55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F1E8A-67FD-314F-ABC2-DB13661068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6586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215285-14E1-A371-FB91-C2BC3223B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75BB30F-1D93-B718-634C-10AC8AE2C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D454535-EF3C-D852-7091-D3027661D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D0944-4B16-6C44-9B0A-16A3600BD585}" type="datetimeFigureOut">
              <a:rPr lang="it-IT" smtClean="0"/>
              <a:t>03/07/25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6611EA6-250D-E9F7-2905-73B8D4A3F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249B80-9C09-5A62-F72B-972595B96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F1E8A-67FD-314F-ABC2-DB13661068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9205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3FD1FB-2D5C-6501-6AEE-3264C3C68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80A29E-7F3F-D827-9670-20275F345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59F65DA-5590-2C5C-C0FD-ADA92357C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21EF91E-C11B-F6C9-5BB8-34B02BD24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D0944-4B16-6C44-9B0A-16A3600BD585}" type="datetimeFigureOut">
              <a:rPr lang="it-IT" smtClean="0"/>
              <a:t>03/07/25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610CA99-7F8B-3F73-A4A1-3734B4616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8D08DC7-C4CC-670C-C8BD-2ECFDD10B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F1E8A-67FD-314F-ABC2-DB13661068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8842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7F4BC4-1B42-8824-8E39-73FB7438B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5FD14A6-33EA-1E26-4CC6-9BB96C0304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72BC4AB-DE81-8B51-197E-9C3CA9FD0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6D5E5DF-ACD9-A422-B9A6-D16CE57A02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05741F6-E84B-531E-5AC0-91FE91774C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DE61789-3325-0DF6-CD2A-96DA2EB5B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D0944-4B16-6C44-9B0A-16A3600BD585}" type="datetimeFigureOut">
              <a:rPr lang="it-IT" smtClean="0"/>
              <a:t>03/07/25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10EDFC9-D197-090B-0F5A-8D6109654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9592BF8-DF7D-7B93-2641-F1CC76B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F1E8A-67FD-314F-ABC2-DB13661068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050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5E7C83-737C-5DA6-3EFB-78B864C49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7C113B5-D510-7687-7099-3B523D085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D0944-4B16-6C44-9B0A-16A3600BD585}" type="datetimeFigureOut">
              <a:rPr lang="it-IT" smtClean="0"/>
              <a:t>03/07/25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F24DD5D-9A0A-815D-BA39-D30DD4045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91EE981-7F00-EBC4-AEAE-BAC4A4C92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F1E8A-67FD-314F-ABC2-DB13661068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4923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AF4A49B-0C5E-ADDB-0DA9-A513EE44C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D0944-4B16-6C44-9B0A-16A3600BD585}" type="datetimeFigureOut">
              <a:rPr lang="it-IT" smtClean="0"/>
              <a:t>03/07/25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86D27CC-B3F9-6BB5-14CF-80A0CFD95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D84C892-E64D-0407-2FF5-0293C0033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F1E8A-67FD-314F-ABC2-DB13661068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9802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720435-B0BF-F9F2-2082-E4DE8ABDB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2CE1AD9-F4EB-8445-5540-7776EE033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7E1F5B6-7E5D-CA75-8C40-F0EA6DBD3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0C230EA-97B0-E100-A90E-35035EAE7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D0944-4B16-6C44-9B0A-16A3600BD585}" type="datetimeFigureOut">
              <a:rPr lang="it-IT" smtClean="0"/>
              <a:t>03/07/25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77CF619-1A38-24AE-2660-E613BD06A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FABF538-A6CD-241E-41FA-B86648C7A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F1E8A-67FD-314F-ABC2-DB13661068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2161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E37268-DD29-5EF5-DFB8-19CC52306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51F52CF-3510-CE88-92B3-62EF9576C3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BF3BACC-0C84-097B-6E31-384906459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4B54B67-343A-59D0-BC3D-B6F6DAC00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D0944-4B16-6C44-9B0A-16A3600BD585}" type="datetimeFigureOut">
              <a:rPr lang="it-IT" smtClean="0"/>
              <a:t>03/07/25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DC569EC-570E-5E4A-F7A2-1B941AAFA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62C1104-067A-6075-B58C-6807C907C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F1E8A-67FD-314F-ABC2-DB13661068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3222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6CD1B29-CE68-AB6A-21C5-08C137A09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9060941-007E-720E-8165-C4F894ABB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E7F1B4-1CC3-DDBC-7391-63806CA3A0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D0944-4B16-6C44-9B0A-16A3600BD585}" type="datetimeFigureOut">
              <a:rPr lang="it-IT" smtClean="0"/>
              <a:t>03/07/25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3CF0444-97C1-80D0-13DB-72E2DE6B73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D0BF9A8-7CE5-7151-4DE9-140342874C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F1E8A-67FD-314F-ABC2-DB13661068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8619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tiff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7" Type="http://schemas.openxmlformats.org/officeDocument/2006/relationships/image" Target="../media/image49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1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9B9DC-9892-5EDB-FBAF-F851D52DB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A4D2AF-4E82-99CB-2008-2BD0F8B767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3651" y="1421977"/>
            <a:ext cx="7997020" cy="3138103"/>
          </a:xfrm>
        </p:spPr>
        <p:txBody>
          <a:bodyPr>
            <a:normAutofit/>
          </a:bodyPr>
          <a:lstStyle/>
          <a:p>
            <a:r>
              <a:rPr lang="it-IT" sz="3600" i="1" dirty="0">
                <a:latin typeface="+mn-lt"/>
              </a:rPr>
              <a:t>Direct </a:t>
            </a:r>
            <a:r>
              <a:rPr lang="it-IT" sz="3600" i="1" dirty="0" err="1">
                <a:latin typeface="+mn-lt"/>
              </a:rPr>
              <a:t>measurement</a:t>
            </a:r>
            <a:r>
              <a:rPr lang="it-IT" sz="3600" i="1" dirty="0">
                <a:latin typeface="+mn-lt"/>
              </a:rPr>
              <a:t> of </a:t>
            </a:r>
            <a:r>
              <a:rPr lang="it-IT" sz="3600" i="1" baseline="30000" dirty="0">
                <a:latin typeface="+mn-lt"/>
              </a:rPr>
              <a:t>12</a:t>
            </a:r>
            <a:r>
              <a:rPr lang="it-IT" sz="3600" i="1" dirty="0">
                <a:latin typeface="+mn-lt"/>
              </a:rPr>
              <a:t>C+</a:t>
            </a:r>
            <a:r>
              <a:rPr lang="it-IT" sz="3600" i="1" baseline="30000" dirty="0">
                <a:latin typeface="+mn-lt"/>
              </a:rPr>
              <a:t>12</a:t>
            </a:r>
            <a:r>
              <a:rPr lang="it-IT" sz="3600" i="1" dirty="0">
                <a:latin typeface="+mn-lt"/>
              </a:rPr>
              <a:t>C </a:t>
            </a:r>
            <a:r>
              <a:rPr lang="it-IT" sz="3600" i="1" dirty="0" err="1">
                <a:latin typeface="+mn-lt"/>
              </a:rPr>
              <a:t>towards</a:t>
            </a:r>
            <a:r>
              <a:rPr lang="it-IT" sz="3600" i="1" dirty="0">
                <a:latin typeface="+mn-lt"/>
              </a:rPr>
              <a:t> </a:t>
            </a:r>
            <a:r>
              <a:rPr lang="it-IT" sz="3600" i="1" dirty="0" err="1">
                <a:latin typeface="+mn-lt"/>
              </a:rPr>
              <a:t>astrophysical</a:t>
            </a:r>
            <a:r>
              <a:rPr lang="it-IT" sz="3600" i="1" dirty="0">
                <a:latin typeface="+mn-lt"/>
              </a:rPr>
              <a:t> energy </a:t>
            </a:r>
            <a:r>
              <a:rPr lang="it-IT" sz="3600" i="1" dirty="0" err="1">
                <a:latin typeface="+mn-lt"/>
              </a:rPr>
              <a:t>at</a:t>
            </a:r>
            <a:r>
              <a:rPr lang="it-IT" sz="3600" i="1" dirty="0">
                <a:latin typeface="+mn-lt"/>
              </a:rPr>
              <a:t> ERNA</a:t>
            </a:r>
            <a:br>
              <a:rPr lang="it-IT" sz="3600" i="0" dirty="0">
                <a:effectLst/>
                <a:latin typeface="Arial" panose="020B0604020202020204" pitchFamily="34" charset="0"/>
              </a:rPr>
            </a:br>
            <a:br>
              <a:rPr lang="it-IT" sz="3600" b="0" i="0" u="none" strike="noStrike" dirty="0">
                <a:effectLst/>
              </a:rPr>
            </a:br>
            <a:r>
              <a:rPr lang="it-IT" sz="2800" i="1" u="sng" dirty="0"/>
              <a:t>Catania 02-07-2025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B9F8EB9-6F6D-5470-6D0E-57DBFB1403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08324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en-US" sz="2800" u="sng" dirty="0">
                <a:solidFill>
                  <a:schemeClr val="tx1"/>
                </a:solidFill>
              </a:rPr>
              <a:t>Gianluca </a:t>
            </a:r>
            <a:r>
              <a:rPr lang="en-US" sz="2800" u="sng" dirty="0" err="1">
                <a:solidFill>
                  <a:schemeClr val="tx1"/>
                </a:solidFill>
              </a:rPr>
              <a:t>Imbriani</a:t>
            </a:r>
            <a:endParaRPr lang="en-US" sz="2800" u="sng" dirty="0">
              <a:solidFill>
                <a:schemeClr val="tx1"/>
              </a:solidFill>
            </a:endParaRPr>
          </a:p>
          <a:p>
            <a:endParaRPr lang="en-US" dirty="0"/>
          </a:p>
          <a:p>
            <a:r>
              <a:rPr lang="en-US" dirty="0"/>
              <a:t>Physics Department of University of Naples Federico II, </a:t>
            </a:r>
          </a:p>
          <a:p>
            <a:r>
              <a:rPr lang="en-US" dirty="0"/>
              <a:t>Italian National Institute of Nuclear Physics (INFN)</a:t>
            </a:r>
            <a:endParaRPr lang="it-IT" dirty="0"/>
          </a:p>
        </p:txBody>
      </p:sp>
      <p:pic>
        <p:nvPicPr>
          <p:cNvPr id="7" name="Picture 5" descr="http://www.ortobotanico.unina.it/images/LogoUnina_verde.gif">
            <a:extLst>
              <a:ext uri="{FF2B5EF4-FFF2-40B4-BE49-F238E27FC236}">
                <a16:creationId xmlns:a16="http://schemas.microsoft.com/office/drawing/2014/main" id="{DD5FCA8C-27FD-F62A-34A6-B34B045C0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3091" y="5385360"/>
            <a:ext cx="1296143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NFN">
            <a:extLst>
              <a:ext uri="{FF2B5EF4-FFF2-40B4-BE49-F238E27FC236}">
                <a16:creationId xmlns:a16="http://schemas.microsoft.com/office/drawing/2014/main" id="{EAC3A6A2-8965-D8C8-183F-0F3A0352C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554" y="5792504"/>
            <a:ext cx="1993900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876F163-FC0F-3840-D32D-B5B049760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6133" y="0"/>
            <a:ext cx="2789076" cy="148750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A3422ED-59DD-2B89-A05C-3F5FB338DB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1317" y="1099019"/>
            <a:ext cx="2336751" cy="2519429"/>
          </a:xfrm>
          <a:prstGeom prst="rect">
            <a:avLst/>
          </a:prstGeom>
        </p:spPr>
      </p:pic>
      <p:pic>
        <p:nvPicPr>
          <p:cNvPr id="14" name="Picture 4" descr="circe1.jpg">
            <a:extLst>
              <a:ext uri="{FF2B5EF4-FFF2-40B4-BE49-F238E27FC236}">
                <a16:creationId xmlns:a16="http://schemas.microsoft.com/office/drawing/2014/main" id="{B5187E1E-66D4-2A2A-C0ED-3D013F11BAD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412259" y="81344"/>
            <a:ext cx="3367482" cy="1324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7136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6918" y="1199922"/>
            <a:ext cx="584200" cy="51200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205"/>
              </a:lnSpc>
            </a:pPr>
            <a:r>
              <a:rPr sz="3600" spc="-215" dirty="0">
                <a:solidFill>
                  <a:srgbClr val="C00000"/>
                </a:solidFill>
                <a:latin typeface="Arial"/>
                <a:cs typeface="Arial"/>
              </a:rPr>
              <a:t>Summary</a:t>
            </a:r>
            <a:r>
              <a:rPr sz="3600" spc="-3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105" dirty="0">
                <a:solidFill>
                  <a:srgbClr val="C00000"/>
                </a:solidFill>
                <a:latin typeface="Arial"/>
                <a:cs typeface="Arial"/>
              </a:rPr>
              <a:t>table</a:t>
            </a:r>
            <a:r>
              <a:rPr sz="3600" spc="-28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190" dirty="0">
                <a:solidFill>
                  <a:srgbClr val="C00000"/>
                </a:solidFill>
                <a:latin typeface="Arial"/>
                <a:cs typeface="Arial"/>
              </a:rPr>
              <a:t>(as</a:t>
            </a:r>
            <a:r>
              <a:rPr sz="3600" spc="-254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85" dirty="0">
                <a:solidFill>
                  <a:srgbClr val="C00000"/>
                </a:solidFill>
                <a:latin typeface="Arial"/>
                <a:cs typeface="Arial"/>
              </a:rPr>
              <a:t>of</a:t>
            </a:r>
            <a:r>
              <a:rPr sz="3600" spc="-2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80" dirty="0">
                <a:solidFill>
                  <a:srgbClr val="C00000"/>
                </a:solidFill>
                <a:latin typeface="Arial"/>
                <a:cs typeface="Arial"/>
              </a:rPr>
              <a:t>2020)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680983" y="69105"/>
            <a:ext cx="8878380" cy="6627315"/>
            <a:chOff x="2680983" y="69105"/>
            <a:chExt cx="8878380" cy="66273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80983" y="69105"/>
              <a:ext cx="8878380" cy="662731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390645" y="2471204"/>
              <a:ext cx="387985" cy="3361054"/>
            </a:xfrm>
            <a:custGeom>
              <a:avLst/>
              <a:gdLst/>
              <a:ahLst/>
              <a:cxnLst/>
              <a:rect l="l" t="t" r="r" b="b"/>
              <a:pathLst>
                <a:path w="387985" h="3361054">
                  <a:moveTo>
                    <a:pt x="129286" y="3360470"/>
                  </a:moveTo>
                  <a:lnTo>
                    <a:pt x="387667" y="3360470"/>
                  </a:lnTo>
                  <a:lnTo>
                    <a:pt x="387667" y="3218395"/>
                  </a:lnTo>
                  <a:lnTo>
                    <a:pt x="129286" y="3218395"/>
                  </a:lnTo>
                  <a:lnTo>
                    <a:pt x="129286" y="3360470"/>
                  </a:lnTo>
                  <a:close/>
                </a:path>
                <a:path w="387985" h="3361054">
                  <a:moveTo>
                    <a:pt x="0" y="2192108"/>
                  </a:moveTo>
                  <a:lnTo>
                    <a:pt x="258381" y="2192108"/>
                  </a:lnTo>
                  <a:lnTo>
                    <a:pt x="258381" y="2050034"/>
                  </a:lnTo>
                  <a:lnTo>
                    <a:pt x="0" y="2050034"/>
                  </a:lnTo>
                  <a:lnTo>
                    <a:pt x="0" y="2192108"/>
                  </a:lnTo>
                  <a:close/>
                </a:path>
                <a:path w="387985" h="3361054">
                  <a:moveTo>
                    <a:pt x="44703" y="142074"/>
                  </a:moveTo>
                  <a:lnTo>
                    <a:pt x="258406" y="142074"/>
                  </a:lnTo>
                  <a:lnTo>
                    <a:pt x="258406" y="0"/>
                  </a:lnTo>
                  <a:lnTo>
                    <a:pt x="44703" y="0"/>
                  </a:lnTo>
                  <a:lnTo>
                    <a:pt x="44703" y="142074"/>
                  </a:lnTo>
                  <a:close/>
                </a:path>
              </a:pathLst>
            </a:custGeom>
            <a:ln w="190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989193" y="2471204"/>
              <a:ext cx="907415" cy="142240"/>
            </a:xfrm>
            <a:custGeom>
              <a:avLst/>
              <a:gdLst/>
              <a:ahLst/>
              <a:cxnLst/>
              <a:rect l="l" t="t" r="r" b="b"/>
              <a:pathLst>
                <a:path w="907415" h="142239">
                  <a:moveTo>
                    <a:pt x="0" y="142074"/>
                  </a:moveTo>
                  <a:lnTo>
                    <a:pt x="906957" y="142074"/>
                  </a:lnTo>
                  <a:lnTo>
                    <a:pt x="906957" y="0"/>
                  </a:lnTo>
                  <a:lnTo>
                    <a:pt x="0" y="0"/>
                  </a:lnTo>
                  <a:lnTo>
                    <a:pt x="0" y="142074"/>
                  </a:lnTo>
                  <a:close/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938393" y="4533938"/>
              <a:ext cx="1561465" cy="142240"/>
            </a:xfrm>
            <a:custGeom>
              <a:avLst/>
              <a:gdLst/>
              <a:ahLst/>
              <a:cxnLst/>
              <a:rect l="l" t="t" r="r" b="b"/>
              <a:pathLst>
                <a:path w="1561465" h="142239">
                  <a:moveTo>
                    <a:pt x="0" y="142074"/>
                  </a:moveTo>
                  <a:lnTo>
                    <a:pt x="1560957" y="142074"/>
                  </a:lnTo>
                  <a:lnTo>
                    <a:pt x="1560957" y="0"/>
                  </a:lnTo>
                  <a:lnTo>
                    <a:pt x="0" y="0"/>
                  </a:lnTo>
                  <a:lnTo>
                    <a:pt x="0" y="142074"/>
                  </a:lnTo>
                  <a:close/>
                </a:path>
              </a:pathLst>
            </a:custGeom>
            <a:ln w="190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938393" y="5695950"/>
              <a:ext cx="1440815" cy="142240"/>
            </a:xfrm>
            <a:custGeom>
              <a:avLst/>
              <a:gdLst/>
              <a:ahLst/>
              <a:cxnLst/>
              <a:rect l="l" t="t" r="r" b="b"/>
              <a:pathLst>
                <a:path w="1440815" h="142239">
                  <a:moveTo>
                    <a:pt x="0" y="142074"/>
                  </a:moveTo>
                  <a:lnTo>
                    <a:pt x="1440307" y="142074"/>
                  </a:lnTo>
                  <a:lnTo>
                    <a:pt x="1440307" y="0"/>
                  </a:lnTo>
                  <a:lnTo>
                    <a:pt x="0" y="0"/>
                  </a:lnTo>
                  <a:lnTo>
                    <a:pt x="0" y="142074"/>
                  </a:lnTo>
                  <a:close/>
                </a:path>
              </a:pathLst>
            </a:custGeom>
            <a:ln w="19050">
              <a:solidFill>
                <a:srgbClr val="9F2B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757292" y="2462034"/>
              <a:ext cx="1072515" cy="2334260"/>
            </a:xfrm>
            <a:custGeom>
              <a:avLst/>
              <a:gdLst/>
              <a:ahLst/>
              <a:cxnLst/>
              <a:rect l="l" t="t" r="r" b="b"/>
              <a:pathLst>
                <a:path w="1072514" h="2334260">
                  <a:moveTo>
                    <a:pt x="0" y="274815"/>
                  </a:moveTo>
                  <a:lnTo>
                    <a:pt x="1072057" y="274815"/>
                  </a:lnTo>
                  <a:lnTo>
                    <a:pt x="1072057" y="0"/>
                  </a:lnTo>
                  <a:lnTo>
                    <a:pt x="0" y="0"/>
                  </a:lnTo>
                  <a:lnTo>
                    <a:pt x="0" y="274815"/>
                  </a:lnTo>
                  <a:close/>
                </a:path>
                <a:path w="1072514" h="2334260">
                  <a:moveTo>
                    <a:pt x="0" y="2333993"/>
                  </a:moveTo>
                  <a:lnTo>
                    <a:pt x="1072057" y="2333993"/>
                  </a:lnTo>
                  <a:lnTo>
                    <a:pt x="1072057" y="2059177"/>
                  </a:lnTo>
                  <a:lnTo>
                    <a:pt x="0" y="2059177"/>
                  </a:lnTo>
                  <a:lnTo>
                    <a:pt x="0" y="2333993"/>
                  </a:lnTo>
                  <a:close/>
                </a:path>
              </a:pathLst>
            </a:custGeom>
            <a:ln w="190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723511" y="5689600"/>
              <a:ext cx="1127125" cy="274955"/>
            </a:xfrm>
            <a:custGeom>
              <a:avLst/>
              <a:gdLst/>
              <a:ahLst/>
              <a:cxnLst/>
              <a:rect l="l" t="t" r="r" b="b"/>
              <a:pathLst>
                <a:path w="1127125" h="274954">
                  <a:moveTo>
                    <a:pt x="0" y="274815"/>
                  </a:moveTo>
                  <a:lnTo>
                    <a:pt x="1126743" y="274815"/>
                  </a:lnTo>
                  <a:lnTo>
                    <a:pt x="1126743" y="0"/>
                  </a:lnTo>
                  <a:lnTo>
                    <a:pt x="0" y="0"/>
                  </a:lnTo>
                  <a:lnTo>
                    <a:pt x="0" y="274815"/>
                  </a:lnTo>
                  <a:close/>
                </a:path>
              </a:pathLst>
            </a:custGeom>
            <a:ln w="190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192651" y="4533938"/>
              <a:ext cx="258445" cy="142240"/>
            </a:xfrm>
            <a:custGeom>
              <a:avLst/>
              <a:gdLst/>
              <a:ahLst/>
              <a:cxnLst/>
              <a:rect l="l" t="t" r="r" b="b"/>
              <a:pathLst>
                <a:path w="258445" h="142239">
                  <a:moveTo>
                    <a:pt x="0" y="142074"/>
                  </a:moveTo>
                  <a:lnTo>
                    <a:pt x="258381" y="142074"/>
                  </a:lnTo>
                  <a:lnTo>
                    <a:pt x="258381" y="0"/>
                  </a:lnTo>
                  <a:lnTo>
                    <a:pt x="0" y="0"/>
                  </a:lnTo>
                  <a:lnTo>
                    <a:pt x="0" y="142074"/>
                  </a:lnTo>
                  <a:close/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-10" dirty="0"/>
              <a:t>7/12/2024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AEF4968-4A13-5283-0B96-BF8670516B18}"/>
              </a:ext>
            </a:extLst>
          </p:cNvPr>
          <p:cNvSpPr txBox="1"/>
          <p:nvPr/>
        </p:nvSpPr>
        <p:spPr>
          <a:xfrm>
            <a:off x="0" y="69105"/>
            <a:ext cx="254909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>
                <a:solidFill>
                  <a:srgbClr val="FF0000"/>
                </a:solidFill>
                <a:highlight>
                  <a:srgbClr val="FFFF00"/>
                </a:highlight>
              </a:rPr>
              <a:t>Minimum </a:t>
            </a:r>
          </a:p>
          <a:p>
            <a:r>
              <a:rPr lang="it-IT" sz="4400" dirty="0">
                <a:solidFill>
                  <a:srgbClr val="FF0000"/>
                </a:solidFill>
                <a:highlight>
                  <a:srgbClr val="FFFF00"/>
                </a:highlight>
              </a:rPr>
              <a:t>energy</a:t>
            </a:r>
            <a:endParaRPr lang="it-IT" sz="4400" dirty="0">
              <a:solidFill>
                <a:srgbClr val="FF0000"/>
              </a:solidFill>
              <a:highlight>
                <a:srgbClr val="FFFF00"/>
              </a:highlight>
              <a:latin typeface="Symbol" pitchFamily="2" charset="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5ED14-A811-FAB8-15F6-A1D60FE85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DD9DE9C6-5A1D-DD93-E4AA-41E0DE7B2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0137" y="935081"/>
            <a:ext cx="5283200" cy="1042193"/>
          </a:xfrm>
          <a:prstGeom prst="rect">
            <a:avLst/>
          </a:prstGeom>
        </p:spPr>
      </p:pic>
      <p:sp>
        <p:nvSpPr>
          <p:cNvPr id="28675" name="Text Box 180">
            <a:extLst>
              <a:ext uri="{FF2B5EF4-FFF2-40B4-BE49-F238E27FC236}">
                <a16:creationId xmlns:a16="http://schemas.microsoft.com/office/drawing/2014/main" id="{9D4B1B26-C666-A0A2-6A13-3800EA7E3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4981"/>
            <a:ext cx="12191999" cy="76944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The Becker </a:t>
            </a:r>
            <a:r>
              <a:rPr lang="it-IT" altLang="it-IT" sz="4400" dirty="0" err="1">
                <a:solidFill>
                  <a:schemeClr val="bg1"/>
                </a:solidFill>
                <a:latin typeface="+mn-lt"/>
              </a:rPr>
              <a:t>experiment</a:t>
            </a:r>
            <a:endParaRPr lang="it-IT" altLang="it-IT" sz="4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8676" name="Text Box 181">
            <a:extLst>
              <a:ext uri="{FF2B5EF4-FFF2-40B4-BE49-F238E27FC236}">
                <a16:creationId xmlns:a16="http://schemas.microsoft.com/office/drawing/2014/main" id="{08DFCBC7-1319-8EC6-8BB3-897BC747A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4713" y="57340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Immagine 4" descr="Immagine che contiene testo, diagramma, modello&#10;&#10;Il contenuto generato dall'IA potrebbe non essere corretto.">
            <a:extLst>
              <a:ext uri="{FF2B5EF4-FFF2-40B4-BE49-F238E27FC236}">
                <a16:creationId xmlns:a16="http://schemas.microsoft.com/office/drawing/2014/main" id="{CE584FEF-BB9E-A147-F0DB-2EFACE993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053" y="1713618"/>
            <a:ext cx="4688847" cy="5131682"/>
          </a:xfrm>
          <a:prstGeom prst="rect">
            <a:avLst/>
          </a:prstGeom>
        </p:spPr>
      </p:pic>
      <p:pic>
        <p:nvPicPr>
          <p:cNvPr id="7" name="Immagine 6" descr="Immagine che contiene testo, diagramma, modello&#10;&#10;Il contenuto generato dall'IA potrebbe non essere corretto.">
            <a:extLst>
              <a:ext uri="{FF2B5EF4-FFF2-40B4-BE49-F238E27FC236}">
                <a16:creationId xmlns:a16="http://schemas.microsoft.com/office/drawing/2014/main" id="{43BD5037-E54F-2240-8880-56C6C0303C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4700" y="1849745"/>
            <a:ext cx="4869768" cy="499555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7B4DB53-2A40-B617-A28B-7B757928CB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4350" y="875302"/>
            <a:ext cx="37211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77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0A980-6A35-86E5-3B03-ED2339196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180">
            <a:extLst>
              <a:ext uri="{FF2B5EF4-FFF2-40B4-BE49-F238E27FC236}">
                <a16:creationId xmlns:a16="http://schemas.microsoft.com/office/drawing/2014/main" id="{97F0CB69-324B-C6E0-863A-D1B402B99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4981"/>
            <a:ext cx="12191999" cy="76944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The </a:t>
            </a:r>
            <a:r>
              <a:rPr lang="it-IT" altLang="it-IT" sz="44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C+</a:t>
            </a:r>
            <a:r>
              <a:rPr lang="it-IT" altLang="it-IT" sz="44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C state of the art</a:t>
            </a:r>
          </a:p>
        </p:txBody>
      </p:sp>
      <p:sp>
        <p:nvSpPr>
          <p:cNvPr id="28676" name="Text Box 181">
            <a:extLst>
              <a:ext uri="{FF2B5EF4-FFF2-40B4-BE49-F238E27FC236}">
                <a16:creationId xmlns:a16="http://schemas.microsoft.com/office/drawing/2014/main" id="{030B7962-1244-613B-71A8-691EC88A8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4713" y="57340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BAC169F-B864-6322-7F14-6A7E6797940A}"/>
              </a:ext>
            </a:extLst>
          </p:cNvPr>
          <p:cNvSpPr txBox="1"/>
          <p:nvPr/>
        </p:nvSpPr>
        <p:spPr>
          <a:xfrm>
            <a:off x="50800" y="1188930"/>
            <a:ext cx="396583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effectLst/>
                <a:latin typeface="Arial" panose="020B0604020202020204" pitchFamily="34" charset="0"/>
              </a:rPr>
              <a:t>Several</a:t>
            </a:r>
            <a:r>
              <a:rPr lang="it-IT" dirty="0">
                <a:effectLst/>
                <a:latin typeface="Arial" panose="020B0604020202020204" pitchFamily="34" charset="0"/>
              </a:rPr>
              <a:t> datasets and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effectLst/>
                <a:latin typeface="Arial" panose="020B0604020202020204" pitchFamily="34" charset="0"/>
              </a:rPr>
              <a:t>Direct </a:t>
            </a:r>
            <a:r>
              <a:rPr lang="it-IT" dirty="0" err="1">
                <a:effectLst/>
                <a:latin typeface="Arial" panose="020B0604020202020204" pitchFamily="34" charset="0"/>
              </a:rPr>
              <a:t>measurements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above</a:t>
            </a:r>
            <a:r>
              <a:rPr lang="it-IT" dirty="0">
                <a:effectLst/>
                <a:latin typeface="Arial" panose="020B0604020202020204" pitchFamily="34" charset="0"/>
              </a:rPr>
              <a:t> 2.1 MeV (large scattering, large </a:t>
            </a:r>
            <a:r>
              <a:rPr lang="it-IT" dirty="0" err="1">
                <a:effectLst/>
                <a:latin typeface="Arial" panose="020B0604020202020204" pitchFamily="34" charset="0"/>
              </a:rPr>
              <a:t>uncertainties</a:t>
            </a:r>
            <a:r>
              <a:rPr lang="it-IT" dirty="0">
                <a:effectLst/>
                <a:latin typeface="Arial" panose="020B0604020202020204" pitchFamily="34" charset="0"/>
              </a:rPr>
              <a:t>)</a:t>
            </a:r>
          </a:p>
          <a:p>
            <a:br>
              <a:rPr lang="it-IT" dirty="0">
                <a:effectLst/>
                <a:latin typeface="Arial" panose="020B0604020202020204" pitchFamily="34" charset="0"/>
              </a:rPr>
            </a:br>
            <a:endParaRPr lang="it-IT" dirty="0"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effectLst/>
                <a:latin typeface="Arial" panose="020B0604020202020204" pitchFamily="34" charset="0"/>
              </a:rPr>
              <a:t>Only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indirect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measurements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below</a:t>
            </a:r>
            <a:r>
              <a:rPr lang="it-IT" dirty="0">
                <a:effectLst/>
                <a:latin typeface="Arial" panose="020B0604020202020204" pitchFamily="34" charset="0"/>
              </a:rPr>
              <a:t> 2.1 MeV (</a:t>
            </a:r>
            <a:r>
              <a:rPr lang="it-IT" dirty="0" err="1">
                <a:effectLst/>
                <a:latin typeface="Arial" panose="020B0604020202020204" pitchFamily="34" charset="0"/>
              </a:rPr>
              <a:t>problems</a:t>
            </a:r>
            <a:r>
              <a:rPr lang="it-IT" dirty="0">
                <a:effectLst/>
                <a:latin typeface="Arial" panose="020B0604020202020204" pitchFamily="34" charset="0"/>
              </a:rPr>
              <a:t> with </a:t>
            </a:r>
            <a:r>
              <a:rPr lang="it-IT" dirty="0" err="1">
                <a:effectLst/>
                <a:latin typeface="Arial" panose="020B0604020202020204" pitchFamily="34" charset="0"/>
              </a:rPr>
              <a:t>normalization</a:t>
            </a:r>
            <a:r>
              <a:rPr lang="it-IT" dirty="0">
                <a:effectLst/>
                <a:latin typeface="Arial" panose="020B0604020202020204" pitchFamily="34" charset="0"/>
              </a:rPr>
              <a:t> and </a:t>
            </a:r>
            <a:r>
              <a:rPr lang="it-IT" dirty="0" err="1">
                <a:effectLst/>
                <a:latin typeface="Arial" panose="020B0604020202020204" pitchFamily="34" charset="0"/>
              </a:rPr>
              <a:t>other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discrepancies</a:t>
            </a:r>
            <a:r>
              <a:rPr lang="it-IT" dirty="0">
                <a:effectLst/>
                <a:latin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effectLst/>
                <a:latin typeface="Arial" panose="020B0604020202020204" pitchFamily="34" charset="0"/>
              </a:rPr>
              <a:t>Very</a:t>
            </a:r>
            <a:r>
              <a:rPr lang="it-IT" dirty="0">
                <a:effectLst/>
                <a:latin typeface="Arial" panose="020B0604020202020204" pitchFamily="34" charset="0"/>
              </a:rPr>
              <a:t> large </a:t>
            </a:r>
            <a:r>
              <a:rPr lang="it-IT" dirty="0" err="1">
                <a:effectLst/>
                <a:latin typeface="Arial" panose="020B0604020202020204" pitchFamily="34" charset="0"/>
              </a:rPr>
              <a:t>uncertainty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below</a:t>
            </a:r>
            <a:r>
              <a:rPr lang="it-IT" dirty="0">
                <a:effectLst/>
                <a:latin typeface="Arial" panose="020B0604020202020204" pitchFamily="34" charset="0"/>
              </a:rPr>
              <a:t> 2.5 MeV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effectLst/>
                <a:latin typeface="Arial" panose="020B0604020202020204" pitchFamily="34" charset="0"/>
              </a:rPr>
              <a:t>Presence</a:t>
            </a:r>
            <a:r>
              <a:rPr lang="it-IT" dirty="0">
                <a:effectLst/>
                <a:latin typeface="Arial" panose="020B0604020202020204" pitchFamily="34" charset="0"/>
              </a:rPr>
              <a:t> of </a:t>
            </a:r>
            <a:r>
              <a:rPr lang="it-IT" dirty="0" err="1">
                <a:effectLst/>
                <a:latin typeface="Arial" panose="020B0604020202020204" pitchFamily="34" charset="0"/>
              </a:rPr>
              <a:t>several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states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at</a:t>
            </a:r>
            <a:r>
              <a:rPr lang="it-IT" dirty="0">
                <a:effectLst/>
                <a:latin typeface="Arial" panose="020B0604020202020204" pitchFamily="34" charset="0"/>
              </a:rPr>
              <a:t> low energies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B5012497-B38D-2818-1931-0717B8C00988}"/>
              </a:ext>
            </a:extLst>
          </p:cNvPr>
          <p:cNvGrpSpPr/>
          <p:nvPr/>
        </p:nvGrpSpPr>
        <p:grpSpPr>
          <a:xfrm>
            <a:off x="5392358" y="979942"/>
            <a:ext cx="6748842" cy="4898116"/>
            <a:chOff x="4137804" y="752731"/>
            <a:chExt cx="6387907" cy="4373986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A0D2253A-8555-022D-E95C-1483238BE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37804" y="752731"/>
              <a:ext cx="6387907" cy="4373986"/>
            </a:xfrm>
            <a:prstGeom prst="rect">
              <a:avLst/>
            </a:prstGeom>
          </p:spPr>
        </p:pic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1EEA73D7-DDCB-B921-5BF0-FDD24E45E446}"/>
                </a:ext>
              </a:extLst>
            </p:cNvPr>
            <p:cNvSpPr/>
            <p:nvPr/>
          </p:nvSpPr>
          <p:spPr>
            <a:xfrm>
              <a:off x="6012904" y="897554"/>
              <a:ext cx="786594" cy="912423"/>
            </a:xfrm>
            <a:prstGeom prst="rect">
              <a:avLst/>
            </a:prstGeom>
            <a:solidFill>
              <a:srgbClr val="FF0000">
                <a:alpha val="7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it-IT" b="1" dirty="0"/>
                <a:t>Gamow </a:t>
              </a:r>
              <a:r>
                <a:rPr lang="it-IT" b="1" dirty="0" err="1"/>
                <a:t>peak</a:t>
              </a:r>
              <a:endParaRPr lang="it-IT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50723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180"/>
          <p:cNvSpPr txBox="1">
            <a:spLocks noChangeArrowheads="1"/>
          </p:cNvSpPr>
          <p:nvPr/>
        </p:nvSpPr>
        <p:spPr bwMode="auto">
          <a:xfrm>
            <a:off x="0" y="-4981"/>
            <a:ext cx="12191999" cy="76944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The </a:t>
            </a:r>
            <a:r>
              <a:rPr lang="it-IT" altLang="it-IT" sz="44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C+</a:t>
            </a:r>
            <a:r>
              <a:rPr lang="it-IT" altLang="it-IT" sz="44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C state of the art</a:t>
            </a:r>
          </a:p>
        </p:txBody>
      </p:sp>
      <p:sp>
        <p:nvSpPr>
          <p:cNvPr id="28676" name="Text Box 181"/>
          <p:cNvSpPr txBox="1">
            <a:spLocks noChangeArrowheads="1"/>
          </p:cNvSpPr>
          <p:nvPr/>
        </p:nvSpPr>
        <p:spPr bwMode="auto">
          <a:xfrm>
            <a:off x="5954713" y="57340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B7C2F84-4C80-4204-94F1-82EECF30A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117" y="829439"/>
            <a:ext cx="7896482" cy="458751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4011B7D-CE7F-19A9-89A3-60729E952912}"/>
              </a:ext>
            </a:extLst>
          </p:cNvPr>
          <p:cNvSpPr txBox="1"/>
          <p:nvPr/>
        </p:nvSpPr>
        <p:spPr>
          <a:xfrm>
            <a:off x="50800" y="1188930"/>
            <a:ext cx="396583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effectLst/>
                <a:latin typeface="Arial" panose="020B0604020202020204" pitchFamily="34" charset="0"/>
              </a:rPr>
              <a:t>Several</a:t>
            </a:r>
            <a:r>
              <a:rPr lang="it-IT" dirty="0">
                <a:effectLst/>
                <a:latin typeface="Arial" panose="020B0604020202020204" pitchFamily="34" charset="0"/>
              </a:rPr>
              <a:t> datasets and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effectLst/>
                <a:latin typeface="Arial" panose="020B0604020202020204" pitchFamily="34" charset="0"/>
              </a:rPr>
              <a:t>Direct </a:t>
            </a:r>
            <a:r>
              <a:rPr lang="it-IT" dirty="0" err="1">
                <a:effectLst/>
                <a:latin typeface="Arial" panose="020B0604020202020204" pitchFamily="34" charset="0"/>
              </a:rPr>
              <a:t>measurements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above</a:t>
            </a:r>
            <a:r>
              <a:rPr lang="it-IT" dirty="0">
                <a:effectLst/>
                <a:latin typeface="Arial" panose="020B0604020202020204" pitchFamily="34" charset="0"/>
              </a:rPr>
              <a:t> 2.1 MeV (large scattering, large </a:t>
            </a:r>
            <a:r>
              <a:rPr lang="it-IT" dirty="0" err="1">
                <a:effectLst/>
                <a:latin typeface="Arial" panose="020B0604020202020204" pitchFamily="34" charset="0"/>
              </a:rPr>
              <a:t>uncertainties</a:t>
            </a:r>
            <a:r>
              <a:rPr lang="it-IT" dirty="0">
                <a:effectLst/>
                <a:latin typeface="Arial" panose="020B0604020202020204" pitchFamily="34" charset="0"/>
              </a:rPr>
              <a:t>)</a:t>
            </a:r>
          </a:p>
          <a:p>
            <a:br>
              <a:rPr lang="it-IT" dirty="0">
                <a:effectLst/>
                <a:latin typeface="Arial" panose="020B0604020202020204" pitchFamily="34" charset="0"/>
              </a:rPr>
            </a:br>
            <a:endParaRPr lang="it-IT" dirty="0"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effectLst/>
                <a:latin typeface="Arial" panose="020B0604020202020204" pitchFamily="34" charset="0"/>
              </a:rPr>
              <a:t>Only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indirect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measurements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below</a:t>
            </a:r>
            <a:r>
              <a:rPr lang="it-IT" dirty="0">
                <a:effectLst/>
                <a:latin typeface="Arial" panose="020B0604020202020204" pitchFamily="34" charset="0"/>
              </a:rPr>
              <a:t> 2.1 MeV (</a:t>
            </a:r>
            <a:r>
              <a:rPr lang="it-IT" dirty="0" err="1">
                <a:effectLst/>
                <a:latin typeface="Arial" panose="020B0604020202020204" pitchFamily="34" charset="0"/>
              </a:rPr>
              <a:t>problems</a:t>
            </a:r>
            <a:r>
              <a:rPr lang="it-IT" dirty="0">
                <a:effectLst/>
                <a:latin typeface="Arial" panose="020B0604020202020204" pitchFamily="34" charset="0"/>
              </a:rPr>
              <a:t> with </a:t>
            </a:r>
            <a:r>
              <a:rPr lang="it-IT" dirty="0" err="1">
                <a:effectLst/>
                <a:latin typeface="Arial" panose="020B0604020202020204" pitchFamily="34" charset="0"/>
              </a:rPr>
              <a:t>normalization</a:t>
            </a:r>
            <a:r>
              <a:rPr lang="it-IT" dirty="0">
                <a:effectLst/>
                <a:latin typeface="Arial" panose="020B0604020202020204" pitchFamily="34" charset="0"/>
              </a:rPr>
              <a:t> and </a:t>
            </a:r>
            <a:r>
              <a:rPr lang="it-IT" dirty="0" err="1">
                <a:effectLst/>
                <a:latin typeface="Arial" panose="020B0604020202020204" pitchFamily="34" charset="0"/>
              </a:rPr>
              <a:t>other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discrepancies</a:t>
            </a:r>
            <a:r>
              <a:rPr lang="it-IT" dirty="0">
                <a:effectLst/>
                <a:latin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effectLst/>
                <a:latin typeface="Arial" panose="020B0604020202020204" pitchFamily="34" charset="0"/>
              </a:rPr>
              <a:t>Very</a:t>
            </a:r>
            <a:r>
              <a:rPr lang="it-IT" dirty="0">
                <a:effectLst/>
                <a:latin typeface="Arial" panose="020B0604020202020204" pitchFamily="34" charset="0"/>
              </a:rPr>
              <a:t> large </a:t>
            </a:r>
            <a:r>
              <a:rPr lang="it-IT" dirty="0" err="1">
                <a:effectLst/>
                <a:latin typeface="Arial" panose="020B0604020202020204" pitchFamily="34" charset="0"/>
              </a:rPr>
              <a:t>uncertainty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below</a:t>
            </a:r>
            <a:r>
              <a:rPr lang="it-IT" dirty="0">
                <a:effectLst/>
                <a:latin typeface="Arial" panose="020B0604020202020204" pitchFamily="34" charset="0"/>
              </a:rPr>
              <a:t> 2.5 MeV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effectLst/>
                <a:latin typeface="Arial" panose="020B0604020202020204" pitchFamily="34" charset="0"/>
              </a:rPr>
              <a:t>Presence</a:t>
            </a:r>
            <a:r>
              <a:rPr lang="it-IT" dirty="0">
                <a:effectLst/>
                <a:latin typeface="Arial" panose="020B0604020202020204" pitchFamily="34" charset="0"/>
              </a:rPr>
              <a:t> of </a:t>
            </a:r>
            <a:r>
              <a:rPr lang="it-IT" dirty="0" err="1">
                <a:effectLst/>
                <a:latin typeface="Arial" panose="020B0604020202020204" pitchFamily="34" charset="0"/>
              </a:rPr>
              <a:t>several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states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at</a:t>
            </a:r>
            <a:r>
              <a:rPr lang="it-IT" dirty="0">
                <a:effectLst/>
                <a:latin typeface="Arial" panose="020B0604020202020204" pitchFamily="34" charset="0"/>
              </a:rPr>
              <a:t> low energies</a:t>
            </a:r>
          </a:p>
        </p:txBody>
      </p:sp>
    </p:spTree>
    <p:extLst>
      <p:ext uri="{BB962C8B-B14F-4D97-AF65-F5344CB8AC3E}">
        <p14:creationId xmlns:p14="http://schemas.microsoft.com/office/powerpoint/2010/main" val="2921365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>
          <a:xfrm>
            <a:off x="395514" y="74023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en-US" sz="4000" dirty="0">
                <a:sym typeface="Symbol" pitchFamily="18" charset="2"/>
              </a:rPr>
              <a:t>-cluster configurations </a:t>
            </a:r>
            <a:br>
              <a:rPr lang="en-US" altLang="en-US" sz="4000" dirty="0">
                <a:sym typeface="Symbol" pitchFamily="18" charset="2"/>
              </a:rPr>
            </a:br>
            <a:r>
              <a:rPr lang="en-US" altLang="en-US" sz="4000" dirty="0">
                <a:sym typeface="Symbol" pitchFamily="18" charset="2"/>
              </a:rPr>
              <a:t>in </a:t>
            </a:r>
            <a:r>
              <a:rPr lang="en-US" altLang="en-US" sz="4000" baseline="30000" dirty="0">
                <a:sym typeface="Symbol" pitchFamily="18" charset="2"/>
              </a:rPr>
              <a:t>12</a:t>
            </a:r>
            <a:r>
              <a:rPr lang="en-US" altLang="en-US" sz="4000" dirty="0">
                <a:sym typeface="Symbol" pitchFamily="18" charset="2"/>
              </a:rPr>
              <a:t>C and </a:t>
            </a:r>
            <a:r>
              <a:rPr lang="en-US" altLang="en-US" sz="4000" baseline="30000" dirty="0">
                <a:sym typeface="Symbol" pitchFamily="18" charset="2"/>
              </a:rPr>
              <a:t>24</a:t>
            </a:r>
            <a:r>
              <a:rPr lang="en-US" altLang="en-US" sz="4000" dirty="0">
                <a:sym typeface="Symbol" pitchFamily="18" charset="2"/>
              </a:rPr>
              <a:t>Mg</a:t>
            </a:r>
          </a:p>
        </p:txBody>
      </p:sp>
      <p:pic>
        <p:nvPicPr>
          <p:cNvPr id="5" name="Picture 9" descr="mg24-cluster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2164" y="1022350"/>
            <a:ext cx="4795837" cy="583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1524000" y="1930399"/>
            <a:ext cx="4351338" cy="3308350"/>
            <a:chOff x="-5" y="1536"/>
            <a:chExt cx="2741" cy="2084"/>
          </a:xfrm>
        </p:grpSpPr>
        <p:pic>
          <p:nvPicPr>
            <p:cNvPr id="7" name="Picture 8" descr="c12-cluster"/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" y="1536"/>
              <a:ext cx="2741" cy="2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58" y="2500"/>
              <a:ext cx="263" cy="2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752600" y="5435600"/>
            <a:ext cx="426482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dirty="0"/>
              <a:t>Cluster model predictions for</a:t>
            </a:r>
          </a:p>
          <a:p>
            <a:r>
              <a:rPr lang="en-US" altLang="en-US" sz="2400" dirty="0"/>
              <a:t>Cluster and shape configurations</a:t>
            </a:r>
          </a:p>
          <a:p>
            <a:r>
              <a:rPr lang="en-US" altLang="en-US" sz="2400" dirty="0"/>
              <a:t>For </a:t>
            </a:r>
            <a:r>
              <a:rPr lang="en-US" altLang="en-US" sz="2400" baseline="30000" dirty="0"/>
              <a:t>12</a:t>
            </a:r>
            <a:r>
              <a:rPr lang="en-US" altLang="en-US" sz="2400" dirty="0"/>
              <a:t>C and </a:t>
            </a:r>
            <a:r>
              <a:rPr lang="en-US" altLang="en-US" sz="2400" baseline="30000" dirty="0"/>
              <a:t>24</a:t>
            </a:r>
            <a:r>
              <a:rPr lang="en-US" altLang="en-US" sz="2400" dirty="0"/>
              <a:t>Mg T=0 nuclei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200400" y="3302000"/>
            <a:ext cx="683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aseline="30000"/>
              <a:t>12</a:t>
            </a:r>
            <a:r>
              <a:rPr lang="en-US" altLang="en-US" sz="3200"/>
              <a:t>C</a:t>
            </a: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7710270" y="2773212"/>
            <a:ext cx="10429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aseline="30000" dirty="0"/>
              <a:t>24</a:t>
            </a:r>
            <a:r>
              <a:rPr lang="en-US" altLang="en-US" sz="3200" dirty="0"/>
              <a:t>Mg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EDCFAD44-4AF7-1A5A-EDC7-701E00E4AC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0085"/>
            <a:ext cx="12192000" cy="87337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it-IT" sz="4400" baseline="30000" dirty="0">
                <a:solidFill>
                  <a:schemeClr val="bg1"/>
                </a:solidFill>
                <a:latin typeface="+mj-lt"/>
              </a:rPr>
              <a:t>12</a:t>
            </a:r>
            <a:r>
              <a:rPr lang="it-IT" sz="4400" dirty="0">
                <a:solidFill>
                  <a:schemeClr val="bg1"/>
                </a:solidFill>
                <a:latin typeface="+mj-lt"/>
              </a:rPr>
              <a:t>C+</a:t>
            </a:r>
            <a:r>
              <a:rPr lang="it-IT" sz="4400" baseline="30000" dirty="0">
                <a:solidFill>
                  <a:schemeClr val="bg1"/>
                </a:solidFill>
              </a:rPr>
              <a:t> 12</a:t>
            </a:r>
            <a:r>
              <a:rPr lang="it-IT" sz="4400" dirty="0">
                <a:solidFill>
                  <a:schemeClr val="bg1"/>
                </a:solidFill>
              </a:rPr>
              <a:t>C </a:t>
            </a:r>
            <a:r>
              <a:rPr lang="it-IT" sz="4400" dirty="0" err="1">
                <a:solidFill>
                  <a:schemeClr val="bg1"/>
                </a:solidFill>
              </a:rPr>
              <a:t>nuclear</a:t>
            </a:r>
            <a:r>
              <a:rPr lang="it-IT" sz="4400" dirty="0">
                <a:solidFill>
                  <a:schemeClr val="bg1"/>
                </a:solidFill>
              </a:rPr>
              <a:t> </a:t>
            </a:r>
            <a:r>
              <a:rPr lang="it-IT" sz="4400" dirty="0" err="1">
                <a:solidFill>
                  <a:schemeClr val="bg1"/>
                </a:solidFill>
              </a:rPr>
              <a:t>motivation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7469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0">
            <a:extLst>
              <a:ext uri="{FF2B5EF4-FFF2-40B4-BE49-F238E27FC236}">
                <a16:creationId xmlns:a16="http://schemas.microsoft.com/office/drawing/2014/main" id="{5E012138-5986-9443-30F9-B4215FA45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4981"/>
            <a:ext cx="12191999" cy="76944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The </a:t>
            </a:r>
            <a:r>
              <a:rPr lang="it-IT" altLang="it-IT" sz="44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C+</a:t>
            </a:r>
            <a:r>
              <a:rPr lang="it-IT" altLang="it-IT" sz="44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C </a:t>
            </a:r>
            <a:r>
              <a:rPr lang="it-IT" altLang="it-IT" sz="4400" dirty="0" err="1">
                <a:solidFill>
                  <a:schemeClr val="bg1"/>
                </a:solidFill>
                <a:latin typeface="+mn-lt"/>
              </a:rPr>
              <a:t>possible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 cluster </a:t>
            </a:r>
            <a:r>
              <a:rPr lang="it-IT" altLang="it-IT" sz="4400" dirty="0" err="1">
                <a:solidFill>
                  <a:schemeClr val="bg1"/>
                </a:solidFill>
                <a:latin typeface="+mn-lt"/>
              </a:rPr>
              <a:t>states</a:t>
            </a:r>
            <a:endParaRPr lang="it-IT" altLang="it-IT" sz="4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040CB20-F0DF-A6BE-961F-DB911E3C6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82" y="781795"/>
            <a:ext cx="7916404" cy="529441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76DCDEC-8BDA-D9FE-B4CB-288ECFC88DD4}"/>
              </a:ext>
            </a:extLst>
          </p:cNvPr>
          <p:cNvSpPr txBox="1"/>
          <p:nvPr/>
        </p:nvSpPr>
        <p:spPr>
          <a:xfrm>
            <a:off x="8166689" y="1424350"/>
            <a:ext cx="3777429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i="1" dirty="0">
                <a:effectLst/>
                <a:latin typeface="Helvetica" pitchFamily="2" charset="0"/>
              </a:rPr>
              <a:t>subset of the </a:t>
            </a:r>
            <a:r>
              <a:rPr lang="it-IT" i="1" dirty="0" err="1">
                <a:effectLst/>
                <a:latin typeface="Helvetica" pitchFamily="2" charset="0"/>
              </a:rPr>
              <a:t>excited</a:t>
            </a:r>
            <a:r>
              <a:rPr lang="it-IT" i="1" dirty="0">
                <a:effectLst/>
                <a:latin typeface="Helvetica" pitchFamily="2" charset="0"/>
              </a:rPr>
              <a:t> 24Mg 0</a:t>
            </a:r>
            <a:r>
              <a:rPr lang="it-IT" i="1" baseline="30000" dirty="0">
                <a:effectLst/>
                <a:latin typeface="Helvetica" pitchFamily="2" charset="0"/>
              </a:rPr>
              <a:t>+</a:t>
            </a:r>
            <a:endParaRPr lang="it-IT" baseline="30000" dirty="0">
              <a:effectLst/>
              <a:latin typeface="Helvetica" pitchFamily="2" charset="0"/>
            </a:endParaRPr>
          </a:p>
          <a:p>
            <a:r>
              <a:rPr lang="it-IT" i="1" dirty="0" err="1">
                <a:effectLst/>
                <a:latin typeface="Helvetica" pitchFamily="2" charset="0"/>
              </a:rPr>
              <a:t>states</a:t>
            </a:r>
            <a:r>
              <a:rPr lang="it-IT" i="1" dirty="0">
                <a:effectLst/>
                <a:latin typeface="Helvetica" pitchFamily="2" charset="0"/>
              </a:rPr>
              <a:t> </a:t>
            </a:r>
            <a:r>
              <a:rPr lang="it-IT" i="1" dirty="0" err="1">
                <a:effectLst/>
                <a:latin typeface="Helvetica" pitchFamily="2" charset="0"/>
              </a:rPr>
              <a:t>that</a:t>
            </a:r>
            <a:r>
              <a:rPr lang="it-IT" i="1" dirty="0">
                <a:effectLst/>
                <a:latin typeface="Helvetica" pitchFamily="2" charset="0"/>
              </a:rPr>
              <a:t> are </a:t>
            </a:r>
            <a:r>
              <a:rPr lang="it-IT" i="1" dirty="0" err="1">
                <a:effectLst/>
                <a:latin typeface="Helvetica" pitchFamily="2" charset="0"/>
              </a:rPr>
              <a:t>strongly</a:t>
            </a:r>
            <a:endParaRPr lang="it-IT" dirty="0">
              <a:effectLst/>
              <a:latin typeface="Helvetica" pitchFamily="2" charset="0"/>
            </a:endParaRPr>
          </a:p>
          <a:p>
            <a:r>
              <a:rPr lang="it-IT" i="1" dirty="0" err="1">
                <a:effectLst/>
                <a:latin typeface="Helvetica" pitchFamily="2" charset="0"/>
              </a:rPr>
              <a:t>populated</a:t>
            </a:r>
            <a:r>
              <a:rPr lang="it-IT" i="1" dirty="0">
                <a:effectLst/>
                <a:latin typeface="Helvetica" pitchFamily="2" charset="0"/>
              </a:rPr>
              <a:t> by </a:t>
            </a:r>
            <a:r>
              <a:rPr lang="it-IT" i="1" baseline="30000" dirty="0">
                <a:effectLst/>
                <a:latin typeface="Helvetica" pitchFamily="2" charset="0"/>
              </a:rPr>
              <a:t>24</a:t>
            </a:r>
            <a:r>
              <a:rPr lang="it-IT" i="1" dirty="0">
                <a:effectLst/>
                <a:latin typeface="Helvetica" pitchFamily="2" charset="0"/>
              </a:rPr>
              <a:t>Mg(</a:t>
            </a:r>
            <a:r>
              <a:rPr lang="el-GR" i="1" dirty="0" err="1">
                <a:effectLst/>
                <a:latin typeface="Helvetica" pitchFamily="2" charset="0"/>
              </a:rPr>
              <a:t>α,α</a:t>
            </a:r>
            <a:r>
              <a:rPr lang="el-GR" i="1" dirty="0">
                <a:effectLst/>
                <a:latin typeface="Helvetica" pitchFamily="2" charset="0"/>
              </a:rPr>
              <a:t>’)</a:t>
            </a:r>
            <a:r>
              <a:rPr lang="el-GR" i="1" baseline="30000" dirty="0">
                <a:effectLst/>
                <a:latin typeface="Helvetica" pitchFamily="2" charset="0"/>
              </a:rPr>
              <a:t>24</a:t>
            </a:r>
            <a:r>
              <a:rPr lang="it-IT" i="1" dirty="0">
                <a:effectLst/>
                <a:latin typeface="Helvetica" pitchFamily="2" charset="0"/>
              </a:rPr>
              <a:t>Mg</a:t>
            </a:r>
            <a:endParaRPr lang="it-IT" dirty="0">
              <a:effectLst/>
              <a:latin typeface="Helvetica" pitchFamily="2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A8A2E4C-DDCA-EE4B-9231-21AB8008478B}"/>
              </a:ext>
            </a:extLst>
          </p:cNvPr>
          <p:cNvSpPr txBox="1"/>
          <p:nvPr/>
        </p:nvSpPr>
        <p:spPr>
          <a:xfrm>
            <a:off x="7407797" y="3913564"/>
            <a:ext cx="425948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 err="1">
                <a:effectLst/>
                <a:latin typeface="Arial" panose="020B0604020202020204" pitchFamily="34" charset="0"/>
              </a:rPr>
              <a:t>Possible</a:t>
            </a:r>
            <a:r>
              <a:rPr lang="it-IT" sz="2000" dirty="0">
                <a:effectLst/>
                <a:latin typeface="Arial" panose="020B0604020202020204" pitchFamily="34" charset="0"/>
              </a:rPr>
              <a:t> </a:t>
            </a:r>
            <a:r>
              <a:rPr lang="it-IT" sz="2000" dirty="0" err="1">
                <a:effectLst/>
                <a:latin typeface="Arial" panose="020B0604020202020204" pitchFamily="34" charset="0"/>
              </a:rPr>
              <a:t>analogy</a:t>
            </a:r>
            <a:r>
              <a:rPr lang="it-IT" sz="2000" dirty="0">
                <a:effectLst/>
                <a:latin typeface="Arial" panose="020B0604020202020204" pitchFamily="34" charset="0"/>
              </a:rPr>
              <a:t> </a:t>
            </a:r>
            <a:r>
              <a:rPr lang="it-IT" sz="2000" dirty="0" err="1">
                <a:effectLst/>
                <a:latin typeface="Arial" panose="020B0604020202020204" pitchFamily="34" charset="0"/>
              </a:rPr>
              <a:t>between</a:t>
            </a:r>
            <a:r>
              <a:rPr lang="it-IT" sz="2000" dirty="0">
                <a:effectLst/>
                <a:latin typeface="Arial" panose="020B0604020202020204" pitchFamily="34" charset="0"/>
              </a:rPr>
              <a:t> the Hoyle state in </a:t>
            </a:r>
            <a:r>
              <a:rPr lang="it-IT" sz="2000" baseline="30000" dirty="0">
                <a:effectLst/>
                <a:latin typeface="Arial" panose="020B0604020202020204" pitchFamily="34" charset="0"/>
              </a:rPr>
              <a:t>12</a:t>
            </a:r>
            <a:r>
              <a:rPr lang="it-IT" sz="2000" dirty="0">
                <a:effectLst/>
                <a:latin typeface="Arial" panose="020B0604020202020204" pitchFamily="34" charset="0"/>
              </a:rPr>
              <a:t>C </a:t>
            </a:r>
            <a:r>
              <a:rPr lang="it-IT" sz="2000" dirty="0" err="1">
                <a:effectLst/>
                <a:latin typeface="Arial" panose="020B0604020202020204" pitchFamily="34" charset="0"/>
              </a:rPr>
              <a:t>as</a:t>
            </a:r>
            <a:r>
              <a:rPr lang="it-IT" sz="2000" dirty="0">
                <a:effectLst/>
                <a:latin typeface="Arial" panose="020B0604020202020204" pitchFamily="34" charset="0"/>
              </a:rPr>
              <a:t> the driver of 3</a:t>
            </a:r>
            <a:r>
              <a:rPr lang="el-GR" sz="2000" dirty="0">
                <a:effectLst/>
                <a:latin typeface="Arial" panose="020B0604020202020204" pitchFamily="34" charset="0"/>
              </a:rPr>
              <a:t>α </a:t>
            </a:r>
            <a:r>
              <a:rPr lang="it-IT" sz="2000" dirty="0">
                <a:effectLst/>
                <a:latin typeface="Arial" panose="020B0604020202020204" pitchFamily="34" charset="0"/>
              </a:rPr>
              <a:t>fusion and </a:t>
            </a:r>
          </a:p>
          <a:p>
            <a:r>
              <a:rPr lang="it-IT" sz="2000" b="1" dirty="0">
                <a:effectLst/>
                <a:latin typeface="Arial" panose="020B0604020202020204" pitchFamily="34" charset="0"/>
              </a:rPr>
              <a:t>candidate cluster </a:t>
            </a:r>
            <a:r>
              <a:rPr lang="it-IT" sz="2000" b="1" dirty="0" err="1">
                <a:effectLst/>
                <a:latin typeface="Arial" panose="020B0604020202020204" pitchFamily="34" charset="0"/>
              </a:rPr>
              <a:t>states</a:t>
            </a:r>
            <a:r>
              <a:rPr lang="it-IT" sz="2000" b="1" dirty="0">
                <a:effectLst/>
                <a:latin typeface="Arial" panose="020B0604020202020204" pitchFamily="34" charset="0"/>
              </a:rPr>
              <a:t> in </a:t>
            </a:r>
            <a:r>
              <a:rPr lang="it-IT" sz="2000" b="1" baseline="30000" dirty="0">
                <a:effectLst/>
                <a:latin typeface="Arial" panose="020B0604020202020204" pitchFamily="34" charset="0"/>
              </a:rPr>
              <a:t>24</a:t>
            </a:r>
            <a:r>
              <a:rPr lang="it-IT" sz="2000" b="1" dirty="0">
                <a:effectLst/>
                <a:latin typeface="Arial" panose="020B0604020202020204" pitchFamily="34" charset="0"/>
              </a:rPr>
              <a:t>Mg </a:t>
            </a:r>
            <a:r>
              <a:rPr lang="it-IT" sz="2000" b="1" dirty="0" err="1">
                <a:effectLst/>
                <a:latin typeface="Arial" panose="020B0604020202020204" pitchFamily="34" charset="0"/>
              </a:rPr>
              <a:t>as</a:t>
            </a:r>
            <a:r>
              <a:rPr lang="it-IT" sz="2000" b="1" dirty="0">
                <a:effectLst/>
                <a:latin typeface="Arial" panose="020B0604020202020204" pitchFamily="34" charset="0"/>
              </a:rPr>
              <a:t> fusion</a:t>
            </a:r>
            <a:endParaRPr lang="it-IT" sz="200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831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56371" r="9094" b="3804"/>
          <a:stretch>
            <a:fillRect/>
          </a:stretch>
        </p:blipFill>
        <p:spPr bwMode="auto">
          <a:xfrm>
            <a:off x="0" y="854977"/>
            <a:ext cx="5889736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" t="55742" r="9116" b="3926"/>
          <a:stretch>
            <a:fillRect/>
          </a:stretch>
        </p:blipFill>
        <p:spPr bwMode="auto">
          <a:xfrm>
            <a:off x="6302266" y="854977"/>
            <a:ext cx="5745138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54983" y="5103674"/>
            <a:ext cx="1136025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600" dirty="0">
                <a:latin typeface="+mj-lt"/>
              </a:rPr>
              <a:t>Different potential models lead to different ways to extrapolate the low energy cross section (S-factor).</a:t>
            </a:r>
          </a:p>
          <a:p>
            <a:r>
              <a:rPr lang="en-US" sz="3600" dirty="0">
                <a:latin typeface="+mj-lt"/>
              </a:rPr>
              <a:t>The only way to distinguish is to measure below 2 MeV.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82235" y="3430732"/>
            <a:ext cx="45330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u="sng" dirty="0">
              <a:latin typeface="+mj-lt"/>
            </a:endParaRPr>
          </a:p>
          <a:p>
            <a:pPr>
              <a:buFontTx/>
              <a:buBlip>
                <a:blip r:embed="rId4"/>
              </a:buBlip>
            </a:pPr>
            <a:r>
              <a:rPr lang="en-US" sz="2800" b="1" u="sng" dirty="0">
                <a:latin typeface="+mj-lt"/>
              </a:rPr>
              <a:t>hindrance potential model</a:t>
            </a:r>
          </a:p>
        </p:txBody>
      </p:sp>
      <p:sp>
        <p:nvSpPr>
          <p:cNvPr id="18" name="Text Box 180">
            <a:extLst>
              <a:ext uri="{FF2B5EF4-FFF2-40B4-BE49-F238E27FC236}">
                <a16:creationId xmlns:a16="http://schemas.microsoft.com/office/drawing/2014/main" id="{C71A1EED-CCC0-3FF5-549C-95D4AB58A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4981"/>
            <a:ext cx="12191999" cy="76944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The </a:t>
            </a:r>
            <a:r>
              <a:rPr lang="it-IT" altLang="it-IT" sz="44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C+</a:t>
            </a:r>
            <a:r>
              <a:rPr lang="it-IT" altLang="it-IT" sz="44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C </a:t>
            </a:r>
            <a:r>
              <a:rPr lang="it-IT" altLang="it-IT" sz="4400" dirty="0" err="1">
                <a:solidFill>
                  <a:schemeClr val="bg1"/>
                </a:solidFill>
                <a:latin typeface="+mn-lt"/>
              </a:rPr>
              <a:t>potential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 model</a:t>
            </a: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D93E73F1-5659-C0DC-BD0A-5A141CB5CB13}"/>
              </a:ext>
            </a:extLst>
          </p:cNvPr>
          <p:cNvSpPr txBox="1"/>
          <p:nvPr/>
        </p:nvSpPr>
        <p:spPr>
          <a:xfrm>
            <a:off x="878694" y="3490581"/>
            <a:ext cx="47006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u="sng" dirty="0">
              <a:latin typeface="+mj-lt"/>
            </a:endParaRPr>
          </a:p>
          <a:p>
            <a:pPr>
              <a:buFontTx/>
              <a:buBlip>
                <a:blip r:embed="rId4"/>
              </a:buBlip>
            </a:pPr>
            <a:r>
              <a:rPr lang="en-US" sz="2800" b="1" u="sng" dirty="0">
                <a:latin typeface="+mj-lt"/>
              </a:rPr>
              <a:t> standard potential model  </a:t>
            </a:r>
          </a:p>
        </p:txBody>
      </p:sp>
    </p:spTree>
    <p:extLst>
      <p:ext uri="{BB962C8B-B14F-4D97-AF65-F5344CB8AC3E}">
        <p14:creationId xmlns:p14="http://schemas.microsoft.com/office/powerpoint/2010/main" val="41144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6918" y="1199922"/>
            <a:ext cx="584200" cy="51200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205"/>
              </a:lnSpc>
            </a:pPr>
            <a:r>
              <a:rPr sz="3600" spc="-215" dirty="0">
                <a:solidFill>
                  <a:srgbClr val="C00000"/>
                </a:solidFill>
                <a:latin typeface="Arial"/>
                <a:cs typeface="Arial"/>
              </a:rPr>
              <a:t>Summary</a:t>
            </a:r>
            <a:r>
              <a:rPr sz="3600" spc="-3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105" dirty="0">
                <a:solidFill>
                  <a:srgbClr val="C00000"/>
                </a:solidFill>
                <a:latin typeface="Arial"/>
                <a:cs typeface="Arial"/>
              </a:rPr>
              <a:t>table</a:t>
            </a:r>
            <a:r>
              <a:rPr sz="3600" spc="-28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190" dirty="0">
                <a:solidFill>
                  <a:srgbClr val="C00000"/>
                </a:solidFill>
                <a:latin typeface="Arial"/>
                <a:cs typeface="Arial"/>
              </a:rPr>
              <a:t>(as</a:t>
            </a:r>
            <a:r>
              <a:rPr sz="3600" spc="-254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85" dirty="0">
                <a:solidFill>
                  <a:srgbClr val="C00000"/>
                </a:solidFill>
                <a:latin typeface="Arial"/>
                <a:cs typeface="Arial"/>
              </a:rPr>
              <a:t>of</a:t>
            </a:r>
            <a:r>
              <a:rPr sz="3600" spc="-2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80" dirty="0">
                <a:solidFill>
                  <a:srgbClr val="C00000"/>
                </a:solidFill>
                <a:latin typeface="Arial"/>
                <a:cs typeface="Arial"/>
              </a:rPr>
              <a:t>2020)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680983" y="69105"/>
            <a:ext cx="8878570" cy="6627495"/>
            <a:chOff x="2680983" y="69105"/>
            <a:chExt cx="8878570" cy="66274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80983" y="69105"/>
              <a:ext cx="8878380" cy="66273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01796" y="2340864"/>
              <a:ext cx="5772911" cy="214274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60647" y="2321051"/>
              <a:ext cx="5867400" cy="2229612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787266" y="2371217"/>
            <a:ext cx="5661660" cy="203136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20"/>
              </a:spcBef>
            </a:pPr>
            <a:r>
              <a:rPr sz="1800" b="1" spc="-40" dirty="0">
                <a:latin typeface="Arial"/>
                <a:cs typeface="Arial"/>
              </a:rPr>
              <a:t>Morales-</a:t>
            </a:r>
            <a:r>
              <a:rPr sz="1800" b="1" spc="-65" dirty="0">
                <a:latin typeface="Arial"/>
                <a:cs typeface="Arial"/>
              </a:rPr>
              <a:t>Gallegos</a:t>
            </a:r>
            <a:r>
              <a:rPr sz="1800" b="1" spc="-7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et</a:t>
            </a:r>
            <a:r>
              <a:rPr sz="1800" b="1" spc="-9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al.,</a:t>
            </a:r>
            <a:r>
              <a:rPr sz="1800" b="1" spc="-95" dirty="0">
                <a:latin typeface="Arial"/>
                <a:cs typeface="Arial"/>
              </a:rPr>
              <a:t> </a:t>
            </a:r>
            <a:r>
              <a:rPr sz="1800" b="1" spc="-105" dirty="0">
                <a:latin typeface="Arial"/>
                <a:cs typeface="Arial"/>
              </a:rPr>
              <a:t>Eur.</a:t>
            </a:r>
            <a:r>
              <a:rPr sz="1800" b="1" spc="-80" dirty="0">
                <a:latin typeface="Arial"/>
                <a:cs typeface="Arial"/>
              </a:rPr>
              <a:t> </a:t>
            </a:r>
            <a:r>
              <a:rPr sz="1800" b="1" spc="-85" dirty="0">
                <a:latin typeface="Arial"/>
                <a:cs typeface="Arial"/>
              </a:rPr>
              <a:t>Phys.</a:t>
            </a:r>
            <a:r>
              <a:rPr sz="1800" b="1" spc="-110" dirty="0">
                <a:latin typeface="Arial"/>
                <a:cs typeface="Arial"/>
              </a:rPr>
              <a:t> </a:t>
            </a:r>
            <a:r>
              <a:rPr sz="1800" b="1" spc="-180" dirty="0">
                <a:latin typeface="Arial"/>
                <a:cs typeface="Arial"/>
              </a:rPr>
              <a:t>J.</a:t>
            </a:r>
            <a:r>
              <a:rPr sz="1800" b="1" spc="-90" dirty="0">
                <a:latin typeface="Arial"/>
                <a:cs typeface="Arial"/>
              </a:rPr>
              <a:t> </a:t>
            </a:r>
            <a:r>
              <a:rPr sz="1800" b="1" spc="-195" dirty="0">
                <a:latin typeface="Arial"/>
                <a:cs typeface="Arial"/>
              </a:rPr>
              <a:t>A</a:t>
            </a:r>
            <a:r>
              <a:rPr sz="1800" b="1" spc="-9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(2024)</a:t>
            </a:r>
            <a:endParaRPr sz="18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</a:pPr>
            <a:r>
              <a:rPr sz="1800" i="1" spc="-55" dirty="0">
                <a:latin typeface="Arial"/>
                <a:cs typeface="Arial"/>
              </a:rPr>
              <a:t>E</a:t>
            </a:r>
            <a:r>
              <a:rPr sz="1800" spc="-82" baseline="-20833" dirty="0">
                <a:latin typeface="Arial"/>
                <a:cs typeface="Arial"/>
              </a:rPr>
              <a:t>cm</a:t>
            </a:r>
            <a:r>
              <a:rPr sz="1800" spc="-55" dirty="0">
                <a:latin typeface="Arial"/>
                <a:cs typeface="Arial"/>
              </a:rPr>
              <a:t>=2.51-</a:t>
            </a:r>
            <a:r>
              <a:rPr sz="1800" spc="-30" dirty="0">
                <a:latin typeface="Arial"/>
                <a:cs typeface="Arial"/>
              </a:rPr>
              <a:t>4.36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MeV</a:t>
            </a:r>
            <a:endParaRPr sz="18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</a:pPr>
            <a:r>
              <a:rPr sz="1800" i="1" spc="-35" dirty="0">
                <a:latin typeface="Arial"/>
                <a:cs typeface="Arial"/>
              </a:rPr>
              <a:t>I</a:t>
            </a:r>
            <a:r>
              <a:rPr sz="1800" spc="-52" baseline="-20833" dirty="0">
                <a:latin typeface="Arial"/>
                <a:cs typeface="Arial"/>
              </a:rPr>
              <a:t>beam</a:t>
            </a:r>
            <a:r>
              <a:rPr sz="1800" spc="-35" dirty="0">
                <a:latin typeface="Arial"/>
                <a:cs typeface="Arial"/>
              </a:rPr>
              <a:t>=10-</a:t>
            </a:r>
            <a:r>
              <a:rPr sz="1800" spc="-50" dirty="0">
                <a:latin typeface="Arial"/>
                <a:cs typeface="Arial"/>
              </a:rPr>
              <a:t>50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μA</a:t>
            </a:r>
            <a:endParaRPr sz="1800">
              <a:latin typeface="Arial"/>
              <a:cs typeface="Arial"/>
            </a:endParaRPr>
          </a:p>
          <a:p>
            <a:pPr marL="91440" marR="116839">
              <a:lnSpc>
                <a:spcPct val="100000"/>
              </a:lnSpc>
            </a:pPr>
            <a:r>
              <a:rPr sz="1800" u="sng" spc="-9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Target</a:t>
            </a:r>
            <a:r>
              <a:rPr sz="1800" spc="-90" dirty="0">
                <a:latin typeface="Arial"/>
                <a:cs typeface="Arial"/>
              </a:rPr>
              <a:t>: </a:t>
            </a:r>
            <a:r>
              <a:rPr sz="1800" spc="-40" dirty="0">
                <a:latin typeface="Arial"/>
                <a:cs typeface="Arial"/>
              </a:rPr>
              <a:t>1</a:t>
            </a:r>
            <a:r>
              <a:rPr sz="1800" spc="-10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mm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thick</a:t>
            </a:r>
            <a:r>
              <a:rPr sz="1800" spc="-90" dirty="0">
                <a:latin typeface="Arial"/>
                <a:cs typeface="Arial"/>
              </a:rPr>
              <a:t> </a:t>
            </a:r>
            <a:r>
              <a:rPr sz="1800" spc="-114" dirty="0">
                <a:latin typeface="Arial"/>
                <a:cs typeface="Arial"/>
              </a:rPr>
              <a:t>HOPG </a:t>
            </a:r>
            <a:r>
              <a:rPr sz="1800" spc="-60" dirty="0">
                <a:latin typeface="Arial"/>
                <a:cs typeface="Arial"/>
              </a:rPr>
              <a:t>(99.99%</a:t>
            </a:r>
            <a:r>
              <a:rPr sz="1800" spc="-95" dirty="0">
                <a:latin typeface="Arial"/>
                <a:cs typeface="Arial"/>
              </a:rPr>
              <a:t> </a:t>
            </a:r>
            <a:r>
              <a:rPr sz="1800" spc="-40" dirty="0">
                <a:latin typeface="Arial"/>
                <a:cs typeface="Arial"/>
              </a:rPr>
              <a:t>pure)</a:t>
            </a:r>
            <a:r>
              <a:rPr sz="1800" spc="-9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at</a:t>
            </a:r>
            <a:r>
              <a:rPr sz="1800" spc="-100" dirty="0">
                <a:latin typeface="Arial"/>
                <a:cs typeface="Arial"/>
              </a:rPr>
              <a:t> </a:t>
            </a:r>
            <a:r>
              <a:rPr sz="1800" spc="-40" dirty="0">
                <a:latin typeface="Arial"/>
                <a:cs typeface="Arial"/>
              </a:rPr>
              <a:t>high</a:t>
            </a:r>
            <a:r>
              <a:rPr sz="1800" spc="-120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T </a:t>
            </a:r>
            <a:r>
              <a:rPr sz="1800" u="sng" spc="-5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Technique</a:t>
            </a:r>
            <a:r>
              <a:rPr sz="1800" spc="-55" dirty="0">
                <a:latin typeface="Arial"/>
                <a:cs typeface="Arial"/>
              </a:rPr>
              <a:t>:</a:t>
            </a:r>
            <a:r>
              <a:rPr sz="1800" spc="-120" dirty="0">
                <a:latin typeface="Arial"/>
                <a:cs typeface="Arial"/>
              </a:rPr>
              <a:t> </a:t>
            </a:r>
            <a:r>
              <a:rPr sz="1800" spc="-45" dirty="0">
                <a:latin typeface="Arial"/>
                <a:cs typeface="Arial"/>
              </a:rPr>
              <a:t>charged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particle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spectroscopy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with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i="1" spc="-204" dirty="0">
                <a:latin typeface="Arial"/>
                <a:cs typeface="Arial"/>
              </a:rPr>
              <a:t>ΔE-</a:t>
            </a:r>
            <a:r>
              <a:rPr sz="1800" i="1" spc="-325" dirty="0">
                <a:latin typeface="Arial"/>
                <a:cs typeface="Arial"/>
              </a:rPr>
              <a:t>E</a:t>
            </a:r>
            <a:r>
              <a:rPr sz="1800" i="1" spc="-5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PID </a:t>
            </a:r>
            <a:r>
              <a:rPr sz="1800" spc="-20" dirty="0">
                <a:latin typeface="Arial"/>
                <a:cs typeface="Arial"/>
              </a:rPr>
              <a:t>(ionization</a:t>
            </a:r>
            <a:r>
              <a:rPr sz="1800" spc="-140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chamber</a:t>
            </a:r>
            <a:r>
              <a:rPr sz="1800" spc="-90" dirty="0">
                <a:latin typeface="Arial"/>
                <a:cs typeface="Arial"/>
              </a:rPr>
              <a:t> </a:t>
            </a:r>
            <a:r>
              <a:rPr sz="1800" spc="-100" dirty="0">
                <a:latin typeface="Arial"/>
                <a:cs typeface="Arial"/>
              </a:rPr>
              <a:t>+</a:t>
            </a:r>
            <a:r>
              <a:rPr sz="1800" spc="-8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silicon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strip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detector)</a:t>
            </a:r>
            <a:endParaRPr sz="18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  <a:spcBef>
                <a:spcPts val="15"/>
              </a:spcBef>
            </a:pP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Detection</a:t>
            </a:r>
            <a:r>
              <a:rPr sz="1800" u="sng" spc="-10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of</a:t>
            </a:r>
            <a:r>
              <a:rPr sz="1800" u="sng" spc="-1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partial</a:t>
            </a:r>
            <a:r>
              <a:rPr sz="1800" u="sng" spc="-9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σ</a:t>
            </a:r>
            <a:r>
              <a:rPr sz="1800" spc="-95" dirty="0">
                <a:latin typeface="Arial"/>
                <a:cs typeface="Arial"/>
              </a:rPr>
              <a:t>: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60" dirty="0">
                <a:latin typeface="Arial"/>
                <a:cs typeface="Arial"/>
              </a:rPr>
              <a:t>p</a:t>
            </a:r>
            <a:r>
              <a:rPr sz="1800" spc="-89" baseline="-20833" dirty="0">
                <a:latin typeface="Arial"/>
                <a:cs typeface="Arial"/>
              </a:rPr>
              <a:t>0</a:t>
            </a:r>
            <a:r>
              <a:rPr sz="1800" spc="-60" dirty="0">
                <a:latin typeface="Arial"/>
                <a:cs typeface="Arial"/>
              </a:rPr>
              <a:t>,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310" dirty="0">
                <a:latin typeface="Arial"/>
                <a:cs typeface="Arial"/>
              </a:rPr>
              <a:t>…,</a:t>
            </a:r>
            <a:r>
              <a:rPr sz="1800" spc="-80" dirty="0">
                <a:latin typeface="Arial"/>
                <a:cs typeface="Arial"/>
              </a:rPr>
              <a:t> </a:t>
            </a:r>
            <a:r>
              <a:rPr sz="1800" spc="-65" dirty="0">
                <a:latin typeface="Arial"/>
                <a:cs typeface="Arial"/>
              </a:rPr>
              <a:t>p</a:t>
            </a:r>
            <a:r>
              <a:rPr sz="1800" spc="-97" baseline="-20833" dirty="0">
                <a:latin typeface="Arial"/>
                <a:cs typeface="Arial"/>
              </a:rPr>
              <a:t>6</a:t>
            </a:r>
            <a:r>
              <a:rPr sz="1800" spc="-65" dirty="0">
                <a:latin typeface="Arial"/>
                <a:cs typeface="Arial"/>
              </a:rPr>
              <a:t>, </a:t>
            </a:r>
            <a:r>
              <a:rPr sz="1800" spc="-50" dirty="0">
                <a:latin typeface="Arial"/>
                <a:cs typeface="Arial"/>
              </a:rPr>
              <a:t>α</a:t>
            </a:r>
            <a:r>
              <a:rPr sz="1800" spc="-75" baseline="-20833" dirty="0">
                <a:latin typeface="Arial"/>
                <a:cs typeface="Arial"/>
              </a:rPr>
              <a:t>0</a:t>
            </a:r>
            <a:r>
              <a:rPr sz="1800" spc="-50" dirty="0">
                <a:latin typeface="Arial"/>
                <a:cs typeface="Arial"/>
              </a:rPr>
              <a:t>,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α</a:t>
            </a:r>
            <a:r>
              <a:rPr sz="1800" spc="-37" baseline="-20833" dirty="0">
                <a:latin typeface="Arial"/>
                <a:cs typeface="Arial"/>
              </a:rPr>
              <a:t>1</a:t>
            </a:r>
            <a:endParaRPr sz="1800" baseline="-20833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-10" dirty="0"/>
              <a:t>7/12/2024</a:t>
            </a:r>
          </a:p>
        </p:txBody>
      </p:sp>
    </p:spTree>
    <p:extLst>
      <p:ext uri="{BB962C8B-B14F-4D97-AF65-F5344CB8AC3E}">
        <p14:creationId xmlns:p14="http://schemas.microsoft.com/office/powerpoint/2010/main" val="3103668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649095" y="1706702"/>
            <a:ext cx="18167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5" dirty="0">
                <a:solidFill>
                  <a:srgbClr val="CE171E"/>
                </a:solidFill>
                <a:latin typeface="Arial"/>
                <a:cs typeface="Arial"/>
              </a:rPr>
              <a:t>Particle</a:t>
            </a:r>
            <a:r>
              <a:rPr sz="1800" b="1" spc="-65" dirty="0">
                <a:solidFill>
                  <a:srgbClr val="CE171E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CE171E"/>
                </a:solidFill>
                <a:latin typeface="Arial"/>
                <a:cs typeface="Arial"/>
              </a:rPr>
              <a:t>detection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23694" y="2255901"/>
            <a:ext cx="29159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82" baseline="25462" dirty="0">
                <a:latin typeface="Arial"/>
                <a:cs typeface="Arial"/>
              </a:rPr>
              <a:t>2</a:t>
            </a:r>
            <a:r>
              <a:rPr sz="1800" spc="-55" dirty="0">
                <a:latin typeface="Arial"/>
                <a:cs typeface="Arial"/>
              </a:rPr>
              <a:t>H(</a:t>
            </a:r>
            <a:r>
              <a:rPr sz="1800" spc="-82" baseline="25462" dirty="0">
                <a:latin typeface="Arial"/>
                <a:cs typeface="Arial"/>
              </a:rPr>
              <a:t>12</a:t>
            </a:r>
            <a:r>
              <a:rPr sz="1800" spc="-55" dirty="0">
                <a:latin typeface="Arial"/>
                <a:cs typeface="Arial"/>
              </a:rPr>
              <a:t>C,</a:t>
            </a:r>
            <a:r>
              <a:rPr sz="1800" spc="-82" baseline="25462" dirty="0">
                <a:latin typeface="Arial"/>
                <a:cs typeface="Arial"/>
              </a:rPr>
              <a:t>12</a:t>
            </a:r>
            <a:r>
              <a:rPr sz="1800" spc="-55" dirty="0">
                <a:latin typeface="Arial"/>
                <a:cs typeface="Arial"/>
              </a:rPr>
              <a:t>C)</a:t>
            </a:r>
            <a:r>
              <a:rPr sz="1800" spc="-82" baseline="25462" dirty="0">
                <a:latin typeface="Arial"/>
                <a:cs typeface="Arial"/>
              </a:rPr>
              <a:t>2</a:t>
            </a:r>
            <a:r>
              <a:rPr sz="1800" spc="-55" dirty="0">
                <a:latin typeface="Arial"/>
                <a:cs typeface="Arial"/>
              </a:rPr>
              <a:t>H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spc="-100" dirty="0">
                <a:latin typeface="Arial"/>
                <a:cs typeface="Arial"/>
              </a:rPr>
              <a:t>+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-30" baseline="25462" dirty="0">
                <a:latin typeface="Arial"/>
                <a:cs typeface="Arial"/>
              </a:rPr>
              <a:t>2</a:t>
            </a:r>
            <a:r>
              <a:rPr sz="1800" spc="-20" dirty="0">
                <a:latin typeface="Arial"/>
                <a:cs typeface="Arial"/>
              </a:rPr>
              <a:t>H(</a:t>
            </a:r>
            <a:r>
              <a:rPr sz="1800" spc="-30" baseline="25462" dirty="0">
                <a:latin typeface="Arial"/>
                <a:cs typeface="Arial"/>
              </a:rPr>
              <a:t>12</a:t>
            </a:r>
            <a:r>
              <a:rPr sz="1800" spc="-20" dirty="0">
                <a:latin typeface="Arial"/>
                <a:cs typeface="Arial"/>
              </a:rPr>
              <a:t>C,pγ)</a:t>
            </a:r>
            <a:r>
              <a:rPr sz="1800" spc="-30" baseline="25462" dirty="0">
                <a:latin typeface="Arial"/>
                <a:cs typeface="Arial"/>
              </a:rPr>
              <a:t>13</a:t>
            </a:r>
            <a:r>
              <a:rPr sz="1800" spc="-20" dirty="0">
                <a:latin typeface="Arial"/>
                <a:cs typeface="Arial"/>
              </a:rPr>
              <a:t>C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35783" y="2687701"/>
            <a:ext cx="1646223" cy="175120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6280444" y="2971888"/>
            <a:ext cx="4333240" cy="2056130"/>
            <a:chOff x="6280444" y="2971888"/>
            <a:chExt cx="4333240" cy="205613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80444" y="3148698"/>
              <a:ext cx="4332886" cy="187925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19899" y="2971888"/>
              <a:ext cx="2816732" cy="18329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7507478" y="3169666"/>
            <a:ext cx="6737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900" spc="-10" dirty="0">
                <a:solidFill>
                  <a:srgbClr val="CE171E"/>
                </a:solidFill>
                <a:latin typeface="Arial"/>
                <a:cs typeface="Arial"/>
              </a:rPr>
              <a:t>12</a:t>
            </a:r>
            <a:r>
              <a:rPr sz="2100" spc="-15" baseline="-15873" dirty="0">
                <a:solidFill>
                  <a:srgbClr val="CE171E"/>
                </a:solidFill>
                <a:latin typeface="Arial"/>
                <a:cs typeface="Arial"/>
              </a:rPr>
              <a:t>C+</a:t>
            </a:r>
            <a:r>
              <a:rPr sz="900" spc="-10" dirty="0">
                <a:solidFill>
                  <a:srgbClr val="CE171E"/>
                </a:solidFill>
                <a:latin typeface="Arial"/>
                <a:cs typeface="Arial"/>
              </a:rPr>
              <a:t>12</a:t>
            </a:r>
            <a:r>
              <a:rPr sz="2100" spc="-15" baseline="-15873" dirty="0">
                <a:solidFill>
                  <a:srgbClr val="CE171E"/>
                </a:solidFill>
                <a:latin typeface="Arial"/>
                <a:cs typeface="Arial"/>
              </a:rPr>
              <a:t>C</a:t>
            </a:r>
            <a:endParaRPr sz="2100" baseline="-15873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959219" y="3735615"/>
            <a:ext cx="1245235" cy="877569"/>
          </a:xfrm>
          <a:custGeom>
            <a:avLst/>
            <a:gdLst/>
            <a:ahLst/>
            <a:cxnLst/>
            <a:rect l="l" t="t" r="r" b="b"/>
            <a:pathLst>
              <a:path w="1245234" h="877570">
                <a:moveTo>
                  <a:pt x="93599" y="0"/>
                </a:moveTo>
                <a:lnTo>
                  <a:pt x="0" y="0"/>
                </a:lnTo>
                <a:lnTo>
                  <a:pt x="0" y="876896"/>
                </a:lnTo>
                <a:lnTo>
                  <a:pt x="93599" y="876896"/>
                </a:lnTo>
                <a:lnTo>
                  <a:pt x="93599" y="0"/>
                </a:lnTo>
                <a:close/>
              </a:path>
              <a:path w="1245234" h="877570">
                <a:moveTo>
                  <a:pt x="1244854" y="331927"/>
                </a:moveTo>
                <a:lnTo>
                  <a:pt x="1151255" y="331927"/>
                </a:lnTo>
                <a:lnTo>
                  <a:pt x="1151255" y="877023"/>
                </a:lnTo>
                <a:lnTo>
                  <a:pt x="1244854" y="877023"/>
                </a:lnTo>
                <a:lnTo>
                  <a:pt x="1244854" y="331927"/>
                </a:lnTo>
                <a:close/>
              </a:path>
            </a:pathLst>
          </a:custGeom>
          <a:solidFill>
            <a:srgbClr val="CE171E">
              <a:alpha val="2392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362568" y="3126105"/>
            <a:ext cx="212280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spc="-30" dirty="0">
                <a:solidFill>
                  <a:srgbClr val="0000FF"/>
                </a:solidFill>
                <a:latin typeface="Arial"/>
                <a:cs typeface="Arial"/>
              </a:rPr>
              <a:t>Beam-</a:t>
            </a:r>
            <a:r>
              <a:rPr sz="1400" spc="-10" dirty="0">
                <a:solidFill>
                  <a:srgbClr val="0000FF"/>
                </a:solidFill>
                <a:latin typeface="Arial"/>
                <a:cs typeface="Arial"/>
              </a:rPr>
              <a:t>Induced</a:t>
            </a:r>
            <a:r>
              <a:rPr sz="1400" spc="-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0000FF"/>
                </a:solidFill>
                <a:latin typeface="Arial"/>
                <a:cs typeface="Arial"/>
              </a:rPr>
              <a:t>Background </a:t>
            </a:r>
            <a:r>
              <a:rPr sz="1400" spc="-20" dirty="0">
                <a:solidFill>
                  <a:srgbClr val="0000FF"/>
                </a:solidFill>
                <a:latin typeface="Arial"/>
                <a:cs typeface="Arial"/>
              </a:rPr>
              <a:t>Full</a:t>
            </a:r>
            <a:r>
              <a:rPr sz="1400" spc="-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400" spc="-55" dirty="0">
                <a:solidFill>
                  <a:srgbClr val="0000FF"/>
                </a:solidFill>
                <a:latin typeface="Arial"/>
                <a:cs typeface="Arial"/>
              </a:rPr>
              <a:t>energy</a:t>
            </a:r>
            <a:r>
              <a:rPr sz="1400"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00FF"/>
                </a:solidFill>
                <a:latin typeface="Arial"/>
                <a:cs typeface="Arial"/>
              </a:rPr>
              <a:t>peak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7052564" y="3478657"/>
            <a:ext cx="2627630" cy="1134110"/>
            <a:chOff x="7052564" y="3478657"/>
            <a:chExt cx="2627630" cy="1134110"/>
          </a:xfrm>
        </p:grpSpPr>
        <p:sp>
          <p:nvSpPr>
            <p:cNvPr id="13" name="object 13"/>
            <p:cNvSpPr/>
            <p:nvPr/>
          </p:nvSpPr>
          <p:spPr>
            <a:xfrm>
              <a:off x="8844788" y="4003217"/>
              <a:ext cx="835660" cy="609600"/>
            </a:xfrm>
            <a:custGeom>
              <a:avLst/>
              <a:gdLst/>
              <a:ahLst/>
              <a:cxnLst/>
              <a:rect l="l" t="t" r="r" b="b"/>
              <a:pathLst>
                <a:path w="835659" h="609600">
                  <a:moveTo>
                    <a:pt x="144602" y="0"/>
                  </a:moveTo>
                  <a:lnTo>
                    <a:pt x="0" y="0"/>
                  </a:lnTo>
                  <a:lnTo>
                    <a:pt x="0" y="609295"/>
                  </a:lnTo>
                  <a:lnTo>
                    <a:pt x="144602" y="609295"/>
                  </a:lnTo>
                  <a:lnTo>
                    <a:pt x="144602" y="0"/>
                  </a:lnTo>
                  <a:close/>
                </a:path>
                <a:path w="835659" h="609600">
                  <a:moveTo>
                    <a:pt x="835406" y="0"/>
                  </a:moveTo>
                  <a:lnTo>
                    <a:pt x="741807" y="0"/>
                  </a:lnTo>
                  <a:lnTo>
                    <a:pt x="741807" y="609295"/>
                  </a:lnTo>
                  <a:lnTo>
                    <a:pt x="835406" y="609295"/>
                  </a:lnTo>
                  <a:lnTo>
                    <a:pt x="835406" y="0"/>
                  </a:lnTo>
                  <a:close/>
                </a:path>
              </a:pathLst>
            </a:custGeom>
            <a:solidFill>
              <a:srgbClr val="0000FF">
                <a:alpha val="2745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052564" y="3478656"/>
              <a:ext cx="1069340" cy="604520"/>
            </a:xfrm>
            <a:custGeom>
              <a:avLst/>
              <a:gdLst/>
              <a:ahLst/>
              <a:cxnLst/>
              <a:rect l="l" t="t" r="r" b="b"/>
              <a:pathLst>
                <a:path w="1069340" h="604520">
                  <a:moveTo>
                    <a:pt x="1068832" y="604012"/>
                  </a:moveTo>
                  <a:lnTo>
                    <a:pt x="1064793" y="552069"/>
                  </a:lnTo>
                  <a:lnTo>
                    <a:pt x="1062228" y="519049"/>
                  </a:lnTo>
                  <a:lnTo>
                    <a:pt x="1033602" y="536308"/>
                  </a:lnTo>
                  <a:lnTo>
                    <a:pt x="711454" y="1778"/>
                  </a:lnTo>
                  <a:lnTo>
                    <a:pt x="710603" y="2286"/>
                  </a:lnTo>
                  <a:lnTo>
                    <a:pt x="709422" y="0"/>
                  </a:lnTo>
                  <a:lnTo>
                    <a:pt x="65074" y="340271"/>
                  </a:lnTo>
                  <a:lnTo>
                    <a:pt x="49530" y="310769"/>
                  </a:lnTo>
                  <a:lnTo>
                    <a:pt x="0" y="379984"/>
                  </a:lnTo>
                  <a:lnTo>
                    <a:pt x="85090" y="378206"/>
                  </a:lnTo>
                  <a:lnTo>
                    <a:pt x="72631" y="354584"/>
                  </a:lnTo>
                  <a:lnTo>
                    <a:pt x="69507" y="348665"/>
                  </a:lnTo>
                  <a:lnTo>
                    <a:pt x="706577" y="12357"/>
                  </a:lnTo>
                  <a:lnTo>
                    <a:pt x="1025461" y="541223"/>
                  </a:lnTo>
                  <a:lnTo>
                    <a:pt x="996950" y="558419"/>
                  </a:lnTo>
                  <a:lnTo>
                    <a:pt x="1068832" y="604012"/>
                  </a:lnTo>
                  <a:close/>
                </a:path>
              </a:pathLst>
            </a:custGeom>
            <a:solidFill>
              <a:srgbClr val="CE17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994013" y="3570604"/>
              <a:ext cx="591185" cy="474980"/>
            </a:xfrm>
            <a:custGeom>
              <a:avLst/>
              <a:gdLst/>
              <a:ahLst/>
              <a:cxnLst/>
              <a:rect l="l" t="t" r="r" b="b"/>
              <a:pathLst>
                <a:path w="591184" h="474979">
                  <a:moveTo>
                    <a:pt x="591058" y="389763"/>
                  </a:moveTo>
                  <a:lnTo>
                    <a:pt x="560755" y="403720"/>
                  </a:lnTo>
                  <a:lnTo>
                    <a:pt x="375285" y="1028"/>
                  </a:lnTo>
                  <a:lnTo>
                    <a:pt x="371005" y="2984"/>
                  </a:lnTo>
                  <a:lnTo>
                    <a:pt x="367284" y="0"/>
                  </a:lnTo>
                  <a:lnTo>
                    <a:pt x="43395" y="411924"/>
                  </a:lnTo>
                  <a:lnTo>
                    <a:pt x="17145" y="391287"/>
                  </a:lnTo>
                  <a:lnTo>
                    <a:pt x="0" y="474853"/>
                  </a:lnTo>
                  <a:lnTo>
                    <a:pt x="77089" y="438404"/>
                  </a:lnTo>
                  <a:lnTo>
                    <a:pt x="63677" y="427863"/>
                  </a:lnTo>
                  <a:lnTo>
                    <a:pt x="50927" y="417855"/>
                  </a:lnTo>
                  <a:lnTo>
                    <a:pt x="369938" y="12128"/>
                  </a:lnTo>
                  <a:lnTo>
                    <a:pt x="552094" y="407708"/>
                  </a:lnTo>
                  <a:lnTo>
                    <a:pt x="521843" y="421640"/>
                  </a:lnTo>
                  <a:lnTo>
                    <a:pt x="588264" y="474853"/>
                  </a:lnTo>
                  <a:lnTo>
                    <a:pt x="590003" y="421640"/>
                  </a:lnTo>
                  <a:lnTo>
                    <a:pt x="590080" y="419227"/>
                  </a:lnTo>
                  <a:lnTo>
                    <a:pt x="591058" y="389763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148967" y="5594400"/>
            <a:ext cx="78955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90" dirty="0">
                <a:latin typeface="Arial"/>
                <a:cs typeface="Arial"/>
              </a:rPr>
              <a:t>BIB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affects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mostly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measurements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based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on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particle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detection,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as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photon </a:t>
            </a:r>
            <a:r>
              <a:rPr sz="1800" dirty="0">
                <a:latin typeface="Arial"/>
                <a:cs typeface="Arial"/>
              </a:rPr>
              <a:t>detection</a:t>
            </a:r>
            <a:r>
              <a:rPr sz="1800" spc="-95" dirty="0">
                <a:latin typeface="Arial"/>
                <a:cs typeface="Arial"/>
              </a:rPr>
              <a:t> </a:t>
            </a:r>
            <a:r>
              <a:rPr sz="1800" spc="-15" dirty="0">
                <a:latin typeface="Arial"/>
                <a:cs typeface="Arial"/>
              </a:rPr>
              <a:t>measurements</a:t>
            </a:r>
            <a:r>
              <a:rPr sz="1800" spc="-95" dirty="0">
                <a:latin typeface="Arial"/>
                <a:cs typeface="Arial"/>
              </a:rPr>
              <a:t> </a:t>
            </a:r>
            <a:r>
              <a:rPr sz="1800" spc="50" dirty="0">
                <a:latin typeface="Arial"/>
                <a:cs typeface="Arial"/>
              </a:rPr>
              <a:t>it</a:t>
            </a:r>
            <a:r>
              <a:rPr sz="1800" spc="-110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only</a:t>
            </a:r>
            <a:r>
              <a:rPr sz="1800" spc="-130" dirty="0">
                <a:latin typeface="Arial"/>
                <a:cs typeface="Arial"/>
              </a:rPr>
              <a:t> </a:t>
            </a:r>
            <a:r>
              <a:rPr sz="1800" spc="-35" dirty="0">
                <a:latin typeface="Arial"/>
                <a:cs typeface="Arial"/>
              </a:rPr>
              <a:t>causes</a:t>
            </a:r>
            <a:r>
              <a:rPr sz="1800" spc="-120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a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moderate</a:t>
            </a:r>
            <a:r>
              <a:rPr sz="1800" spc="-95" dirty="0">
                <a:latin typeface="Arial"/>
                <a:cs typeface="Arial"/>
              </a:rPr>
              <a:t> </a:t>
            </a:r>
            <a:r>
              <a:rPr sz="1800" b="1" spc="-50" dirty="0">
                <a:latin typeface="Arial"/>
                <a:cs typeface="Arial"/>
              </a:rPr>
              <a:t>Compton</a:t>
            </a:r>
            <a:r>
              <a:rPr sz="1800" b="1" spc="-9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background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310884" y="1553905"/>
            <a:ext cx="1808480" cy="1154430"/>
          </a:xfrm>
          <a:prstGeom prst="rect">
            <a:avLst/>
          </a:prstGeom>
        </p:spPr>
        <p:txBody>
          <a:bodyPr vert="horz" wrap="square" lIns="0" tIns="1657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5"/>
              </a:spcBef>
            </a:pPr>
            <a:r>
              <a:rPr sz="1800" b="1" spc="-70" dirty="0">
                <a:solidFill>
                  <a:srgbClr val="CE171E"/>
                </a:solidFill>
                <a:latin typeface="Arial"/>
                <a:cs typeface="Arial"/>
              </a:rPr>
              <a:t>Photon</a:t>
            </a:r>
            <a:r>
              <a:rPr sz="1800" b="1" spc="-105" dirty="0">
                <a:solidFill>
                  <a:srgbClr val="CE171E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CE171E"/>
                </a:solidFill>
                <a:latin typeface="Arial"/>
                <a:cs typeface="Arial"/>
              </a:rPr>
              <a:t>detection</a:t>
            </a:r>
            <a:endParaRPr sz="18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1200"/>
              </a:spcBef>
            </a:pPr>
            <a:r>
              <a:rPr sz="1800" spc="-15" baseline="25462" dirty="0">
                <a:latin typeface="Arial"/>
                <a:cs typeface="Arial"/>
              </a:rPr>
              <a:t>2</a:t>
            </a:r>
            <a:r>
              <a:rPr sz="1800" spc="-10" dirty="0">
                <a:latin typeface="Arial"/>
                <a:cs typeface="Arial"/>
              </a:rPr>
              <a:t>H(</a:t>
            </a:r>
            <a:r>
              <a:rPr sz="1800" spc="-15" baseline="25462" dirty="0">
                <a:latin typeface="Arial"/>
                <a:cs typeface="Arial"/>
              </a:rPr>
              <a:t>12</a:t>
            </a:r>
            <a:r>
              <a:rPr sz="1800" spc="-10" dirty="0">
                <a:latin typeface="Arial"/>
                <a:cs typeface="Arial"/>
              </a:rPr>
              <a:t>C,pγ)</a:t>
            </a:r>
            <a:r>
              <a:rPr sz="1800" spc="-15" baseline="25462" dirty="0">
                <a:latin typeface="Arial"/>
                <a:cs typeface="Arial"/>
              </a:rPr>
              <a:t>13</a:t>
            </a:r>
            <a:r>
              <a:rPr sz="1800" spc="-10" dirty="0">
                <a:latin typeface="Arial"/>
                <a:cs typeface="Arial"/>
              </a:rPr>
              <a:t>C</a:t>
            </a:r>
            <a:endParaRPr sz="18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</a:pPr>
            <a:r>
              <a:rPr sz="1800" spc="-15" baseline="25462" dirty="0">
                <a:latin typeface="Arial"/>
                <a:cs typeface="Arial"/>
              </a:rPr>
              <a:t>1</a:t>
            </a:r>
            <a:r>
              <a:rPr sz="1800" spc="-10" dirty="0">
                <a:latin typeface="Arial"/>
                <a:cs typeface="Arial"/>
              </a:rPr>
              <a:t>H(</a:t>
            </a:r>
            <a:r>
              <a:rPr sz="1800" spc="-15" baseline="25462" dirty="0">
                <a:latin typeface="Arial"/>
                <a:cs typeface="Arial"/>
              </a:rPr>
              <a:t>12</a:t>
            </a:r>
            <a:r>
              <a:rPr sz="1800" spc="-10" dirty="0">
                <a:latin typeface="Arial"/>
                <a:cs typeface="Arial"/>
              </a:rPr>
              <a:t>C,γ)</a:t>
            </a:r>
            <a:r>
              <a:rPr sz="1800" spc="-15" baseline="25462" dirty="0">
                <a:latin typeface="Arial"/>
                <a:cs typeface="Arial"/>
              </a:rPr>
              <a:t>13</a:t>
            </a:r>
            <a:r>
              <a:rPr sz="1800" spc="-10" dirty="0">
                <a:latin typeface="Arial"/>
                <a:cs typeface="Arial"/>
              </a:rPr>
              <a:t>N</a:t>
            </a:r>
            <a:endParaRPr sz="1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139938" y="2133980"/>
            <a:ext cx="14370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100"/>
              </a:spcBef>
            </a:pPr>
            <a:r>
              <a:rPr sz="1800" spc="-85" dirty="0">
                <a:latin typeface="Arial"/>
                <a:cs typeface="Arial"/>
              </a:rPr>
              <a:t>(</a:t>
            </a:r>
            <a:r>
              <a:rPr sz="1800" i="1" spc="-85" dirty="0">
                <a:latin typeface="Arial"/>
                <a:cs typeface="Arial"/>
              </a:rPr>
              <a:t>E</a:t>
            </a:r>
            <a:r>
              <a:rPr sz="1800" spc="-127" baseline="-20833" dirty="0">
                <a:latin typeface="Arial"/>
                <a:cs typeface="Arial"/>
              </a:rPr>
              <a:t>γ</a:t>
            </a:r>
            <a:r>
              <a:rPr sz="1800" spc="-85" dirty="0">
                <a:latin typeface="Arial"/>
                <a:cs typeface="Arial"/>
              </a:rPr>
              <a:t>=3.09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spc="-90" dirty="0">
                <a:latin typeface="Arial"/>
                <a:cs typeface="Arial"/>
              </a:rPr>
              <a:t>MeV) </a:t>
            </a:r>
            <a:r>
              <a:rPr sz="1800" spc="-85" dirty="0">
                <a:latin typeface="Arial"/>
                <a:cs typeface="Arial"/>
              </a:rPr>
              <a:t>(</a:t>
            </a:r>
            <a:r>
              <a:rPr sz="1800" i="1" spc="-85" dirty="0">
                <a:latin typeface="Arial"/>
                <a:cs typeface="Arial"/>
              </a:rPr>
              <a:t>E</a:t>
            </a:r>
            <a:r>
              <a:rPr sz="1800" spc="-127" baseline="-20833" dirty="0">
                <a:latin typeface="Arial"/>
                <a:cs typeface="Arial"/>
              </a:rPr>
              <a:t>γ</a:t>
            </a:r>
            <a:r>
              <a:rPr sz="1800" spc="-85" dirty="0">
                <a:latin typeface="Arial"/>
                <a:cs typeface="Arial"/>
              </a:rPr>
              <a:t>=2.36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spc="-90" dirty="0">
                <a:latin typeface="Arial"/>
                <a:cs typeface="Arial"/>
              </a:rPr>
              <a:t>MeV)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742820" y="4476474"/>
            <a:ext cx="3324860" cy="6565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15100"/>
              </a:lnSpc>
              <a:spcBef>
                <a:spcPts val="95"/>
              </a:spcBef>
            </a:pPr>
            <a:r>
              <a:rPr sz="1200" spc="-40" dirty="0">
                <a:latin typeface="Arial"/>
                <a:cs typeface="Arial"/>
              </a:rPr>
              <a:t>Beam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Induced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Background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65" dirty="0">
                <a:latin typeface="Arial"/>
                <a:cs typeface="Arial"/>
              </a:rPr>
              <a:t>(BIB)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due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to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b="1" spc="-15" baseline="24305" dirty="0">
                <a:latin typeface="Arial"/>
                <a:cs typeface="Arial"/>
              </a:rPr>
              <a:t>1</a:t>
            </a:r>
            <a:r>
              <a:rPr sz="1200" b="1" spc="-10" dirty="0">
                <a:latin typeface="Arial"/>
                <a:cs typeface="Arial"/>
              </a:rPr>
              <a:t>H</a:t>
            </a:r>
            <a:r>
              <a:rPr sz="1200" b="1" spc="-7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and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b="1" spc="-37" baseline="24305" dirty="0">
                <a:latin typeface="Arial"/>
                <a:cs typeface="Arial"/>
              </a:rPr>
              <a:t>2</a:t>
            </a:r>
            <a:r>
              <a:rPr sz="1200" b="1" spc="-25" dirty="0">
                <a:latin typeface="Arial"/>
                <a:cs typeface="Arial"/>
              </a:rPr>
              <a:t>H </a:t>
            </a:r>
            <a:r>
              <a:rPr sz="1200" dirty="0">
                <a:latin typeface="Arial"/>
                <a:cs typeface="Arial"/>
              </a:rPr>
              <a:t>in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target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was</a:t>
            </a:r>
            <a:r>
              <a:rPr sz="1200" spc="-70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a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strong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limitation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in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previous measurements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based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on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particle</a:t>
            </a:r>
            <a:r>
              <a:rPr sz="1200" b="1" spc="-10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detection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7" name="Text Box 180">
            <a:extLst>
              <a:ext uri="{FF2B5EF4-FFF2-40B4-BE49-F238E27FC236}">
                <a16:creationId xmlns:a16="http://schemas.microsoft.com/office/drawing/2014/main" id="{8F16A98C-3870-A064-6E9C-C2E2C0887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4981"/>
            <a:ext cx="12191999" cy="76944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44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C+</a:t>
            </a:r>
            <a:r>
              <a:rPr lang="it-IT" altLang="it-IT" sz="44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C background </a:t>
            </a:r>
            <a:r>
              <a:rPr lang="it-IT" altLang="it-IT" sz="4400" dirty="0" err="1">
                <a:solidFill>
                  <a:schemeClr val="bg1"/>
                </a:solidFill>
                <a:latin typeface="+mn-lt"/>
              </a:rPr>
              <a:t>issues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>
            <a:extLst>
              <a:ext uri="{FF2B5EF4-FFF2-40B4-BE49-F238E27FC236}">
                <a16:creationId xmlns:a16="http://schemas.microsoft.com/office/drawing/2014/main" id="{83458EDE-CAD3-4B4B-A841-E4F8E002D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12192000" cy="90872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C+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 @CIRCE laboratory first experiment: p detection</a:t>
            </a:r>
            <a:endParaRPr lang="it-IT" sz="4000" baseline="30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0175BB1E-7080-2B48-A33B-20F5CE2C2347}"/>
              </a:ext>
            </a:extLst>
          </p:cNvPr>
          <p:cNvSpPr/>
          <p:nvPr/>
        </p:nvSpPr>
        <p:spPr>
          <a:xfrm>
            <a:off x="135265" y="5395009"/>
            <a:ext cx="33344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latin typeface="Times" pitchFamily="2" charset="0"/>
              </a:rPr>
              <a:t>PHYSICAL REVIEW C 97, 065806 (2018)</a:t>
            </a:r>
            <a:endParaRPr lang="it-IT" sz="1400" dirty="0">
              <a:effectLst/>
              <a:latin typeface="Times" pitchFamily="2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BDFAD76-FF98-A59E-FAF2-8D53E6008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089764"/>
            <a:ext cx="7772400" cy="545694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2911FC5-7E7A-8541-BE79-84791973F9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821" y="2240926"/>
            <a:ext cx="3979535" cy="2310698"/>
          </a:xfrm>
          <a:prstGeom prst="rect">
            <a:avLst/>
          </a:prstGeom>
          <a:ln w="41275">
            <a:solidFill>
              <a:schemeClr val="accent2"/>
            </a:solidFill>
          </a:ln>
        </p:spPr>
      </p:pic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370C12CD-D79E-25AE-151E-035A66F1E790}"/>
              </a:ext>
            </a:extLst>
          </p:cNvPr>
          <p:cNvCxnSpPr>
            <a:cxnSpLocks/>
          </p:cNvCxnSpPr>
          <p:nvPr/>
        </p:nvCxnSpPr>
        <p:spPr>
          <a:xfrm flipH="1" flipV="1">
            <a:off x="4840356" y="2214422"/>
            <a:ext cx="3558779" cy="315408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E83AEC6E-B98F-9436-416A-1363DC6C81CF}"/>
              </a:ext>
            </a:extLst>
          </p:cNvPr>
          <p:cNvCxnSpPr>
            <a:cxnSpLocks/>
          </p:cNvCxnSpPr>
          <p:nvPr/>
        </p:nvCxnSpPr>
        <p:spPr>
          <a:xfrm flipH="1" flipV="1">
            <a:off x="4840356" y="4564876"/>
            <a:ext cx="3558779" cy="81419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Rettangolo 3">
            <a:extLst>
              <a:ext uri="{FF2B5EF4-FFF2-40B4-BE49-F238E27FC236}">
                <a16:creationId xmlns:a16="http://schemas.microsoft.com/office/drawing/2014/main" id="{A763C69A-BF34-714E-BA9C-4E2E7A56C42B}"/>
              </a:ext>
            </a:extLst>
          </p:cNvPr>
          <p:cNvSpPr/>
          <p:nvPr/>
        </p:nvSpPr>
        <p:spPr>
          <a:xfrm>
            <a:off x="26778" y="5702786"/>
            <a:ext cx="61760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err="1">
                <a:latin typeface="Times" pitchFamily="2" charset="0"/>
              </a:rPr>
              <a:t>J</a:t>
            </a:r>
            <a:r>
              <a:rPr lang="it-IT" sz="1400" dirty="0">
                <a:latin typeface="Times" pitchFamily="2" charset="0"/>
              </a:rPr>
              <a:t>. </a:t>
            </a:r>
            <a:r>
              <a:rPr lang="it-IT" sz="1400" dirty="0" err="1">
                <a:latin typeface="Times" pitchFamily="2" charset="0"/>
              </a:rPr>
              <a:t>Zickefoose</a:t>
            </a:r>
            <a:r>
              <a:rPr lang="it-IT" sz="1400" dirty="0">
                <a:latin typeface="Times" pitchFamily="2" charset="0"/>
              </a:rPr>
              <a:t>,</a:t>
            </a:r>
            <a:r>
              <a:rPr lang="it-IT" sz="1400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it-IT" sz="1400" dirty="0">
                <a:latin typeface="Times" pitchFamily="2" charset="0"/>
              </a:rPr>
              <a:t>A. Di Leva, </a:t>
            </a:r>
            <a:r>
              <a:rPr lang="it-IT" sz="1400" dirty="0" err="1">
                <a:latin typeface="Times" pitchFamily="2" charset="0"/>
              </a:rPr>
              <a:t>F</a:t>
            </a:r>
            <a:r>
              <a:rPr lang="it-IT" sz="1400" dirty="0">
                <a:latin typeface="Times" pitchFamily="2" charset="0"/>
              </a:rPr>
              <a:t>. </a:t>
            </a:r>
            <a:r>
              <a:rPr lang="it-IT" sz="1400" dirty="0" err="1">
                <a:latin typeface="Times" pitchFamily="2" charset="0"/>
              </a:rPr>
              <a:t>Strieder</a:t>
            </a:r>
            <a:r>
              <a:rPr lang="it-IT" sz="1400" dirty="0">
                <a:latin typeface="Times" pitchFamily="2" charset="0"/>
              </a:rPr>
              <a:t>,</a:t>
            </a:r>
            <a:r>
              <a:rPr lang="it-IT" sz="1400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it-IT" sz="1400" dirty="0">
                <a:latin typeface="Times" pitchFamily="2" charset="0"/>
              </a:rPr>
              <a:t>L. Gialanella,</a:t>
            </a:r>
            <a:r>
              <a:rPr lang="it-IT" sz="1400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it-IT" sz="1400" dirty="0">
                <a:latin typeface="Times" pitchFamily="2" charset="0"/>
              </a:rPr>
              <a:t>G. Imbriani,</a:t>
            </a:r>
            <a:r>
              <a:rPr lang="it-IT" sz="1400" dirty="0">
                <a:solidFill>
                  <a:srgbClr val="0000FF"/>
                </a:solidFill>
                <a:latin typeface="Times" pitchFamily="2" charset="0"/>
              </a:rPr>
              <a:t> </a:t>
            </a:r>
          </a:p>
          <a:p>
            <a:r>
              <a:rPr lang="it-IT" sz="1400" dirty="0">
                <a:latin typeface="Times" pitchFamily="2" charset="0"/>
              </a:rPr>
              <a:t>N. De Cesare,</a:t>
            </a:r>
            <a:r>
              <a:rPr lang="it-IT" sz="1400" i="1" dirty="0">
                <a:solidFill>
                  <a:srgbClr val="0000FF"/>
                </a:solidFill>
                <a:latin typeface="Helvetica" pitchFamily="2" charset="0"/>
              </a:rPr>
              <a:t> </a:t>
            </a:r>
            <a:r>
              <a:rPr lang="it-IT" sz="1400" dirty="0">
                <a:latin typeface="Times" pitchFamily="2" charset="0"/>
              </a:rPr>
              <a:t>C. </a:t>
            </a:r>
            <a:r>
              <a:rPr lang="it-IT" sz="1400" dirty="0" err="1">
                <a:latin typeface="Times" pitchFamily="2" charset="0"/>
              </a:rPr>
              <a:t>Rolfs</a:t>
            </a:r>
            <a:r>
              <a:rPr lang="it-IT" sz="1400" dirty="0">
                <a:latin typeface="Times" pitchFamily="2" charset="0"/>
              </a:rPr>
              <a:t>,</a:t>
            </a:r>
            <a:r>
              <a:rPr lang="it-IT" sz="1400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it-IT" sz="1400" dirty="0" err="1">
                <a:latin typeface="Times" pitchFamily="2" charset="0"/>
              </a:rPr>
              <a:t>J</a:t>
            </a:r>
            <a:r>
              <a:rPr lang="it-IT" sz="1400" dirty="0">
                <a:latin typeface="Times" pitchFamily="2" charset="0"/>
              </a:rPr>
              <a:t>. Schweitzer, T. Spillane,</a:t>
            </a:r>
            <a:r>
              <a:rPr lang="it-IT" sz="1400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it-IT" sz="1400" dirty="0">
                <a:latin typeface="Times" pitchFamily="2" charset="0"/>
              </a:rPr>
              <a:t>O. Straniero,</a:t>
            </a:r>
            <a:r>
              <a:rPr lang="it-IT" sz="1400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it-IT" sz="1400" dirty="0">
                <a:latin typeface="Times" pitchFamily="2" charset="0"/>
              </a:rPr>
              <a:t>and </a:t>
            </a:r>
            <a:r>
              <a:rPr lang="it-IT" sz="1400" dirty="0" err="1">
                <a:latin typeface="Times" pitchFamily="2" charset="0"/>
              </a:rPr>
              <a:t>F</a:t>
            </a:r>
            <a:r>
              <a:rPr lang="it-IT" sz="1400" dirty="0">
                <a:latin typeface="Times" pitchFamily="2" charset="0"/>
              </a:rPr>
              <a:t>. </a:t>
            </a:r>
            <a:r>
              <a:rPr lang="it-IT" sz="1400" dirty="0" err="1">
                <a:latin typeface="Times" pitchFamily="2" charset="0"/>
              </a:rPr>
              <a:t>Terrasi</a:t>
            </a:r>
            <a:endParaRPr lang="it-IT" sz="1400" dirty="0">
              <a:effectLst/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362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181"/>
          <p:cNvSpPr txBox="1">
            <a:spLocks noChangeArrowheads="1"/>
          </p:cNvSpPr>
          <p:nvPr/>
        </p:nvSpPr>
        <p:spPr bwMode="auto">
          <a:xfrm>
            <a:off x="5954713" y="57340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27708" y="1069637"/>
            <a:ext cx="6033391" cy="2318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aseline="30000" dirty="0">
                <a:solidFill>
                  <a:srgbClr val="FF0000"/>
                </a:solidFill>
                <a:highlight>
                  <a:srgbClr val="FFFF00"/>
                </a:highlight>
              </a:rPr>
              <a:t>12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</a:rPr>
              <a:t>C+</a:t>
            </a:r>
            <a:r>
              <a:rPr lang="en-US" sz="2800" baseline="30000" dirty="0">
                <a:solidFill>
                  <a:srgbClr val="FF0000"/>
                </a:solidFill>
                <a:highlight>
                  <a:srgbClr val="FFFF00"/>
                </a:highlight>
              </a:rPr>
              <a:t>12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</a:rPr>
              <a:t>C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 </a:t>
            </a:r>
            <a:r>
              <a:rPr lang="en-US" sz="2800" baseline="30000" dirty="0">
                <a:solidFill>
                  <a:srgbClr val="FF000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20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Ne + 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Symbol" pitchFamily="2" charset="2"/>
                <a:sym typeface="Wingdings" panose="05000000000000000000" pitchFamily="2" charset="2"/>
              </a:rPr>
              <a:t>a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           Q = 4.62 MeV</a:t>
            </a:r>
          </a:p>
          <a:p>
            <a:r>
              <a:rPr lang="en-US" sz="2800" baseline="30000" dirty="0">
                <a:solidFill>
                  <a:srgbClr val="FF0000"/>
                </a:solidFill>
                <a:highlight>
                  <a:srgbClr val="FFFF00"/>
                </a:highlight>
              </a:rPr>
              <a:t>12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</a:rPr>
              <a:t>C+</a:t>
            </a:r>
            <a:r>
              <a:rPr lang="en-US" sz="2800" baseline="30000" dirty="0">
                <a:solidFill>
                  <a:srgbClr val="FF0000"/>
                </a:solidFill>
                <a:highlight>
                  <a:srgbClr val="FFFF00"/>
                </a:highlight>
              </a:rPr>
              <a:t>12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</a:rPr>
              <a:t>C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 </a:t>
            </a:r>
            <a:r>
              <a:rPr lang="en-US" sz="2800" baseline="30000" dirty="0">
                <a:solidFill>
                  <a:srgbClr val="FF000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23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Na +  p           Q = 2.24 MeV </a:t>
            </a:r>
          </a:p>
          <a:p>
            <a:endParaRPr lang="en-US" sz="2800" baseline="30000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en-US" sz="2800" baseline="30000" dirty="0">
                <a:solidFill>
                  <a:srgbClr val="000000"/>
                </a:solidFill>
              </a:rPr>
              <a:t>12</a:t>
            </a:r>
            <a:r>
              <a:rPr lang="en-US" sz="2800" dirty="0">
                <a:solidFill>
                  <a:srgbClr val="000000"/>
                </a:solidFill>
              </a:rPr>
              <a:t>C+</a:t>
            </a:r>
            <a:r>
              <a:rPr lang="en-US" sz="2800" baseline="30000" dirty="0">
                <a:solidFill>
                  <a:srgbClr val="000000"/>
                </a:solidFill>
              </a:rPr>
              <a:t>12</a:t>
            </a:r>
            <a:r>
              <a:rPr lang="en-US" sz="2800" dirty="0">
                <a:solidFill>
                  <a:srgbClr val="000000"/>
                </a:solidFill>
              </a:rPr>
              <a:t>C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sz="2800" baseline="30000" dirty="0">
                <a:solidFill>
                  <a:srgbClr val="000000"/>
                </a:solidFill>
                <a:sym typeface="Wingdings" panose="05000000000000000000" pitchFamily="2" charset="2"/>
              </a:rPr>
              <a:t>24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Mg +  </a:t>
            </a:r>
            <a:r>
              <a:rPr lang="en-US" sz="2800" dirty="0">
                <a:solidFill>
                  <a:srgbClr val="000000"/>
                </a:solidFill>
                <a:latin typeface="Symbol" pitchFamily="2" charset="2"/>
                <a:sym typeface="Wingdings" panose="05000000000000000000" pitchFamily="2" charset="2"/>
              </a:rPr>
              <a:t>g 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         Q = 13.93 MeV  </a:t>
            </a:r>
          </a:p>
          <a:p>
            <a:r>
              <a:rPr lang="en-US" sz="2800" baseline="30000" dirty="0">
                <a:solidFill>
                  <a:srgbClr val="000000"/>
                </a:solidFill>
              </a:rPr>
              <a:t>12</a:t>
            </a:r>
            <a:r>
              <a:rPr lang="en-US" sz="2800" dirty="0">
                <a:solidFill>
                  <a:srgbClr val="000000"/>
                </a:solidFill>
              </a:rPr>
              <a:t>C+</a:t>
            </a:r>
            <a:r>
              <a:rPr lang="en-US" sz="2800" baseline="30000" dirty="0">
                <a:solidFill>
                  <a:srgbClr val="000000"/>
                </a:solidFill>
              </a:rPr>
              <a:t>12</a:t>
            </a:r>
            <a:r>
              <a:rPr lang="en-US" sz="2800" dirty="0">
                <a:solidFill>
                  <a:srgbClr val="000000"/>
                </a:solidFill>
              </a:rPr>
              <a:t>C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sz="2800" baseline="30000" dirty="0">
                <a:solidFill>
                  <a:srgbClr val="000000"/>
                </a:solidFill>
                <a:sym typeface="Wingdings" panose="05000000000000000000" pitchFamily="2" charset="2"/>
              </a:rPr>
              <a:t>23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Mg +  n           Q = -2.62 MeV  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1E41D084-8A66-C047-904D-9D93476F3B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45357" y="8010"/>
            <a:ext cx="5062329" cy="684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80">
            <a:extLst>
              <a:ext uri="{FF2B5EF4-FFF2-40B4-BE49-F238E27FC236}">
                <a16:creationId xmlns:a16="http://schemas.microsoft.com/office/drawing/2014/main" id="{B3D351FF-6856-A75C-C513-7F245E5A7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67" y="-4981"/>
            <a:ext cx="6985967" cy="6717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3600" dirty="0">
                <a:solidFill>
                  <a:schemeClr val="bg1"/>
                </a:solidFill>
                <a:latin typeface="+mn-lt"/>
              </a:rPr>
              <a:t>The </a:t>
            </a:r>
            <a:r>
              <a:rPr lang="it-IT" altLang="it-IT" sz="36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3600" dirty="0">
                <a:solidFill>
                  <a:schemeClr val="bg1"/>
                </a:solidFill>
                <a:latin typeface="+mn-lt"/>
              </a:rPr>
              <a:t>C+</a:t>
            </a:r>
            <a:r>
              <a:rPr lang="it-IT" altLang="it-IT" sz="36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3600" dirty="0">
                <a:solidFill>
                  <a:schemeClr val="bg1"/>
                </a:solidFill>
                <a:latin typeface="+mn-lt"/>
              </a:rPr>
              <a:t>C reactions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1941C8B-90AD-8085-4253-65FBF9096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928" y="3634560"/>
            <a:ext cx="4162306" cy="322344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13F14BC-74E3-6AF5-54BD-DDCAAEB61AB9}"/>
              </a:ext>
            </a:extLst>
          </p:cNvPr>
          <p:cNvSpPr txBox="1"/>
          <p:nvPr/>
        </p:nvSpPr>
        <p:spPr>
          <a:xfrm>
            <a:off x="1645928" y="3422319"/>
            <a:ext cx="41482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 err="1">
                <a:effectLst/>
                <a:latin typeface="Arial" panose="020B0604020202020204" pitchFamily="34" charset="0"/>
              </a:rPr>
              <a:t>Iliadis</a:t>
            </a:r>
            <a:r>
              <a:rPr lang="it-IT" sz="1400" dirty="0">
                <a:effectLst/>
                <a:latin typeface="Arial" panose="020B0604020202020204" pitchFamily="34" charset="0"/>
              </a:rPr>
              <a:t>, C., </a:t>
            </a:r>
            <a:r>
              <a:rPr lang="it-IT" sz="1400" dirty="0" err="1">
                <a:effectLst/>
                <a:latin typeface="Arial" panose="020B0604020202020204" pitchFamily="34" charset="0"/>
              </a:rPr>
              <a:t>Nuclear</a:t>
            </a:r>
            <a:r>
              <a:rPr lang="it-IT" sz="1400" dirty="0">
                <a:effectLst/>
                <a:latin typeface="Arial" panose="020B0604020202020204" pitchFamily="34" charset="0"/>
              </a:rPr>
              <a:t> </a:t>
            </a:r>
            <a:r>
              <a:rPr lang="it-IT" sz="1400" dirty="0" err="1">
                <a:effectLst/>
                <a:latin typeface="Arial" panose="020B0604020202020204" pitchFamily="34" charset="0"/>
              </a:rPr>
              <a:t>Physics</a:t>
            </a:r>
            <a:r>
              <a:rPr lang="it-IT" sz="1400" dirty="0">
                <a:effectLst/>
                <a:latin typeface="Arial" panose="020B0604020202020204" pitchFamily="34" charset="0"/>
              </a:rPr>
              <a:t> of Stars, </a:t>
            </a:r>
            <a:r>
              <a:rPr lang="it-IT" sz="1400" i="1" dirty="0">
                <a:effectLst/>
                <a:latin typeface="Arial" panose="020B0604020202020204" pitchFamily="34" charset="0"/>
              </a:rPr>
              <a:t>Wiley, </a:t>
            </a:r>
            <a:r>
              <a:rPr lang="it-IT" sz="1400" b="1" dirty="0">
                <a:effectLst/>
                <a:latin typeface="Arial" panose="020B0604020202020204" pitchFamily="34" charset="0"/>
              </a:rPr>
              <a:t>2015</a:t>
            </a:r>
            <a:endParaRPr lang="it-IT" sz="140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537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FD29A-4AF5-DC86-F5D2-96648E7DD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D38EDD30-AB3E-3A19-D8CA-22696F438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12192000" cy="90872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C+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 @CIRCE laboratory first experiment: p detection</a:t>
            </a:r>
            <a:endParaRPr lang="it-IT" sz="4000" baseline="30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DAC827C5-D058-A73B-1144-857505C93C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2615" y="931075"/>
            <a:ext cx="4892078" cy="317985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079BB6F7-0816-5D87-746C-481E74602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8911"/>
            <a:ext cx="5261113" cy="358417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9FA6FF8-D1A0-628B-CB68-74E24CE763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4157"/>
          <a:stretch/>
        </p:blipFill>
        <p:spPr>
          <a:xfrm>
            <a:off x="4036448" y="3934911"/>
            <a:ext cx="4892079" cy="292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56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A5F06-8F66-92E3-7B38-FE7C2CFF7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E0AEA94C-506A-E7BA-31B4-DE08A449AC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7418" y="2597228"/>
            <a:ext cx="5398240" cy="3801769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6B158035-E2C1-9B64-753F-90BF6FCDF19F}"/>
              </a:ext>
            </a:extLst>
          </p:cNvPr>
          <p:cNvSpPr/>
          <p:nvPr/>
        </p:nvSpPr>
        <p:spPr>
          <a:xfrm>
            <a:off x="26778" y="5702786"/>
            <a:ext cx="61760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err="1">
                <a:latin typeface="Times" pitchFamily="2" charset="0"/>
              </a:rPr>
              <a:t>J</a:t>
            </a:r>
            <a:r>
              <a:rPr lang="it-IT" sz="1400" dirty="0">
                <a:latin typeface="Times" pitchFamily="2" charset="0"/>
              </a:rPr>
              <a:t>. </a:t>
            </a:r>
            <a:r>
              <a:rPr lang="it-IT" sz="1400" dirty="0" err="1">
                <a:latin typeface="Times" pitchFamily="2" charset="0"/>
              </a:rPr>
              <a:t>Zickefoose</a:t>
            </a:r>
            <a:r>
              <a:rPr lang="it-IT" sz="1400" dirty="0">
                <a:latin typeface="Times" pitchFamily="2" charset="0"/>
              </a:rPr>
              <a:t>,</a:t>
            </a:r>
            <a:r>
              <a:rPr lang="it-IT" sz="1400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it-IT" sz="1400" dirty="0">
                <a:latin typeface="Times" pitchFamily="2" charset="0"/>
              </a:rPr>
              <a:t>A. Di Leva, </a:t>
            </a:r>
            <a:r>
              <a:rPr lang="it-IT" sz="1400" dirty="0" err="1">
                <a:latin typeface="Times" pitchFamily="2" charset="0"/>
              </a:rPr>
              <a:t>F</a:t>
            </a:r>
            <a:r>
              <a:rPr lang="it-IT" sz="1400" dirty="0">
                <a:latin typeface="Times" pitchFamily="2" charset="0"/>
              </a:rPr>
              <a:t>. </a:t>
            </a:r>
            <a:r>
              <a:rPr lang="it-IT" sz="1400" dirty="0" err="1">
                <a:latin typeface="Times" pitchFamily="2" charset="0"/>
              </a:rPr>
              <a:t>Strieder</a:t>
            </a:r>
            <a:r>
              <a:rPr lang="it-IT" sz="1400" dirty="0">
                <a:latin typeface="Times" pitchFamily="2" charset="0"/>
              </a:rPr>
              <a:t>,</a:t>
            </a:r>
            <a:r>
              <a:rPr lang="it-IT" sz="1400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it-IT" sz="1400" dirty="0">
                <a:latin typeface="Times" pitchFamily="2" charset="0"/>
              </a:rPr>
              <a:t>L. Gialanella,</a:t>
            </a:r>
            <a:r>
              <a:rPr lang="it-IT" sz="1400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it-IT" sz="1400" dirty="0">
                <a:latin typeface="Times" pitchFamily="2" charset="0"/>
              </a:rPr>
              <a:t>G. Imbriani,</a:t>
            </a:r>
            <a:r>
              <a:rPr lang="it-IT" sz="1400" dirty="0">
                <a:solidFill>
                  <a:srgbClr val="0000FF"/>
                </a:solidFill>
                <a:latin typeface="Times" pitchFamily="2" charset="0"/>
              </a:rPr>
              <a:t> </a:t>
            </a:r>
          </a:p>
          <a:p>
            <a:r>
              <a:rPr lang="it-IT" sz="1400" dirty="0">
                <a:latin typeface="Times" pitchFamily="2" charset="0"/>
              </a:rPr>
              <a:t>N. De Cesare,</a:t>
            </a:r>
            <a:r>
              <a:rPr lang="it-IT" sz="1400" i="1" dirty="0">
                <a:solidFill>
                  <a:srgbClr val="0000FF"/>
                </a:solidFill>
                <a:latin typeface="Helvetica" pitchFamily="2" charset="0"/>
              </a:rPr>
              <a:t> </a:t>
            </a:r>
            <a:r>
              <a:rPr lang="it-IT" sz="1400" dirty="0">
                <a:latin typeface="Times" pitchFamily="2" charset="0"/>
              </a:rPr>
              <a:t>C. </a:t>
            </a:r>
            <a:r>
              <a:rPr lang="it-IT" sz="1400" dirty="0" err="1">
                <a:latin typeface="Times" pitchFamily="2" charset="0"/>
              </a:rPr>
              <a:t>Rolfs</a:t>
            </a:r>
            <a:r>
              <a:rPr lang="it-IT" sz="1400" dirty="0">
                <a:latin typeface="Times" pitchFamily="2" charset="0"/>
              </a:rPr>
              <a:t>,</a:t>
            </a:r>
            <a:r>
              <a:rPr lang="it-IT" sz="1400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it-IT" sz="1400" dirty="0" err="1">
                <a:latin typeface="Times" pitchFamily="2" charset="0"/>
              </a:rPr>
              <a:t>J</a:t>
            </a:r>
            <a:r>
              <a:rPr lang="it-IT" sz="1400" dirty="0">
                <a:latin typeface="Times" pitchFamily="2" charset="0"/>
              </a:rPr>
              <a:t>. Schweitzer, T. Spillane,</a:t>
            </a:r>
            <a:r>
              <a:rPr lang="it-IT" sz="1400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it-IT" sz="1400" dirty="0">
                <a:latin typeface="Times" pitchFamily="2" charset="0"/>
              </a:rPr>
              <a:t>O. Straniero,</a:t>
            </a:r>
            <a:r>
              <a:rPr lang="it-IT" sz="1400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it-IT" sz="1400" dirty="0">
                <a:latin typeface="Times" pitchFamily="2" charset="0"/>
              </a:rPr>
              <a:t>and </a:t>
            </a:r>
            <a:r>
              <a:rPr lang="it-IT" sz="1400" dirty="0" err="1">
                <a:latin typeface="Times" pitchFamily="2" charset="0"/>
              </a:rPr>
              <a:t>F</a:t>
            </a:r>
            <a:r>
              <a:rPr lang="it-IT" sz="1400" dirty="0">
                <a:latin typeface="Times" pitchFamily="2" charset="0"/>
              </a:rPr>
              <a:t>. </a:t>
            </a:r>
            <a:r>
              <a:rPr lang="it-IT" sz="1400" dirty="0" err="1">
                <a:latin typeface="Times" pitchFamily="2" charset="0"/>
              </a:rPr>
              <a:t>Terrasi</a:t>
            </a:r>
            <a:endParaRPr lang="it-IT" sz="1400" dirty="0">
              <a:effectLst/>
              <a:latin typeface="Times" pitchFamily="2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7D06995-3460-7B3D-22B1-0D4C91C5C273}"/>
              </a:ext>
            </a:extLst>
          </p:cNvPr>
          <p:cNvSpPr/>
          <p:nvPr/>
        </p:nvSpPr>
        <p:spPr>
          <a:xfrm>
            <a:off x="135265" y="5395009"/>
            <a:ext cx="33344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latin typeface="Times" pitchFamily="2" charset="0"/>
              </a:rPr>
              <a:t>PHYSICAL REVIEW C 97, 065806 (2018)</a:t>
            </a:r>
            <a:endParaRPr lang="it-IT" sz="1400" dirty="0">
              <a:effectLst/>
              <a:latin typeface="Times" pitchFamily="2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3627E75-E70E-3C36-AADA-F0FD1721E0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760" y="985778"/>
            <a:ext cx="5398240" cy="4024396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4BFDB60-AB12-F3A8-3DCB-AFF9770DC3EA}"/>
              </a:ext>
            </a:extLst>
          </p:cNvPr>
          <p:cNvSpPr txBox="1"/>
          <p:nvPr/>
        </p:nvSpPr>
        <p:spPr>
          <a:xfrm>
            <a:off x="4665922" y="1216497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 = 2.6 </a:t>
            </a:r>
            <a:r>
              <a:rPr lang="it-IT" dirty="0" err="1"/>
              <a:t>MeV</a:t>
            </a:r>
            <a:endParaRPr lang="it-IT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75E0924-AC3E-2FEB-D2EB-AEE2FC3FC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12192000" cy="90872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C+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 @CIRCE laboratory first experiment: p detection</a:t>
            </a:r>
            <a:endParaRPr lang="it-IT" sz="4000" baseline="30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5795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FBFDF-57E1-FA86-90B0-9A6A21900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319AA5FC-0DF6-D58D-4D49-08184D05C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12192000" cy="90872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C+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 @CIRCE laboratory first experiment: p detection</a:t>
            </a:r>
            <a:endParaRPr lang="it-IT" sz="4000" baseline="30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ABE22CE-13D9-D082-AB37-0727D2813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416" y="828904"/>
            <a:ext cx="10144453" cy="5516621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0D77F7DD-ECFB-3400-A1DC-8E6D25BE6934}"/>
              </a:ext>
            </a:extLst>
          </p:cNvPr>
          <p:cNvSpPr/>
          <p:nvPr/>
        </p:nvSpPr>
        <p:spPr>
          <a:xfrm>
            <a:off x="0" y="6334780"/>
            <a:ext cx="61760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err="1">
                <a:latin typeface="Times" pitchFamily="2" charset="0"/>
              </a:rPr>
              <a:t>J</a:t>
            </a:r>
            <a:r>
              <a:rPr lang="it-IT" sz="1400" dirty="0">
                <a:latin typeface="Times" pitchFamily="2" charset="0"/>
              </a:rPr>
              <a:t>. </a:t>
            </a:r>
            <a:r>
              <a:rPr lang="it-IT" sz="1400" dirty="0" err="1">
                <a:latin typeface="Times" pitchFamily="2" charset="0"/>
              </a:rPr>
              <a:t>Zickefoose</a:t>
            </a:r>
            <a:r>
              <a:rPr lang="it-IT" sz="1400" dirty="0">
                <a:latin typeface="Times" pitchFamily="2" charset="0"/>
              </a:rPr>
              <a:t>,</a:t>
            </a:r>
            <a:r>
              <a:rPr lang="it-IT" sz="1400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it-IT" sz="1400" dirty="0">
                <a:latin typeface="Times" pitchFamily="2" charset="0"/>
              </a:rPr>
              <a:t>A. Di Leva, </a:t>
            </a:r>
            <a:r>
              <a:rPr lang="it-IT" sz="1400" dirty="0" err="1">
                <a:latin typeface="Times" pitchFamily="2" charset="0"/>
              </a:rPr>
              <a:t>F</a:t>
            </a:r>
            <a:r>
              <a:rPr lang="it-IT" sz="1400" dirty="0">
                <a:latin typeface="Times" pitchFamily="2" charset="0"/>
              </a:rPr>
              <a:t>. </a:t>
            </a:r>
            <a:r>
              <a:rPr lang="it-IT" sz="1400" dirty="0" err="1">
                <a:latin typeface="Times" pitchFamily="2" charset="0"/>
              </a:rPr>
              <a:t>Strieder</a:t>
            </a:r>
            <a:r>
              <a:rPr lang="it-IT" sz="1400" dirty="0">
                <a:latin typeface="Times" pitchFamily="2" charset="0"/>
              </a:rPr>
              <a:t>,</a:t>
            </a:r>
            <a:r>
              <a:rPr lang="it-IT" sz="1400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it-IT" sz="1400" dirty="0">
                <a:latin typeface="Times" pitchFamily="2" charset="0"/>
              </a:rPr>
              <a:t>L. Gialanella,</a:t>
            </a:r>
            <a:r>
              <a:rPr lang="it-IT" sz="1400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it-IT" sz="1400" dirty="0">
                <a:latin typeface="Times" pitchFamily="2" charset="0"/>
              </a:rPr>
              <a:t>G. Imbriani,</a:t>
            </a:r>
            <a:r>
              <a:rPr lang="it-IT" sz="1400" dirty="0">
                <a:solidFill>
                  <a:srgbClr val="0000FF"/>
                </a:solidFill>
                <a:latin typeface="Times" pitchFamily="2" charset="0"/>
              </a:rPr>
              <a:t> </a:t>
            </a:r>
          </a:p>
          <a:p>
            <a:r>
              <a:rPr lang="it-IT" sz="1400" dirty="0">
                <a:latin typeface="Times" pitchFamily="2" charset="0"/>
              </a:rPr>
              <a:t>N. De Cesare,</a:t>
            </a:r>
            <a:r>
              <a:rPr lang="it-IT" sz="1400" i="1" dirty="0">
                <a:solidFill>
                  <a:srgbClr val="0000FF"/>
                </a:solidFill>
                <a:latin typeface="Helvetica" pitchFamily="2" charset="0"/>
              </a:rPr>
              <a:t> </a:t>
            </a:r>
            <a:r>
              <a:rPr lang="it-IT" sz="1400" dirty="0">
                <a:latin typeface="Times" pitchFamily="2" charset="0"/>
              </a:rPr>
              <a:t>C. </a:t>
            </a:r>
            <a:r>
              <a:rPr lang="it-IT" sz="1400" dirty="0" err="1">
                <a:latin typeface="Times" pitchFamily="2" charset="0"/>
              </a:rPr>
              <a:t>Rolfs</a:t>
            </a:r>
            <a:r>
              <a:rPr lang="it-IT" sz="1400" dirty="0">
                <a:latin typeface="Times" pitchFamily="2" charset="0"/>
              </a:rPr>
              <a:t>,</a:t>
            </a:r>
            <a:r>
              <a:rPr lang="it-IT" sz="1400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it-IT" sz="1400" dirty="0" err="1">
                <a:latin typeface="Times" pitchFamily="2" charset="0"/>
              </a:rPr>
              <a:t>J</a:t>
            </a:r>
            <a:r>
              <a:rPr lang="it-IT" sz="1400" dirty="0">
                <a:latin typeface="Times" pitchFamily="2" charset="0"/>
              </a:rPr>
              <a:t>. Schweitzer, T. Spillane,</a:t>
            </a:r>
            <a:r>
              <a:rPr lang="it-IT" sz="1400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it-IT" sz="1400" dirty="0">
                <a:latin typeface="Times" pitchFamily="2" charset="0"/>
              </a:rPr>
              <a:t>O. Straniero,</a:t>
            </a:r>
            <a:r>
              <a:rPr lang="it-IT" sz="1400" dirty="0">
                <a:solidFill>
                  <a:srgbClr val="0000FF"/>
                </a:solidFill>
                <a:latin typeface="Times" pitchFamily="2" charset="0"/>
              </a:rPr>
              <a:t> </a:t>
            </a:r>
            <a:r>
              <a:rPr lang="it-IT" sz="1400" dirty="0">
                <a:latin typeface="Times" pitchFamily="2" charset="0"/>
              </a:rPr>
              <a:t>and </a:t>
            </a:r>
            <a:r>
              <a:rPr lang="it-IT" sz="1400" dirty="0" err="1">
                <a:latin typeface="Times" pitchFamily="2" charset="0"/>
              </a:rPr>
              <a:t>F</a:t>
            </a:r>
            <a:r>
              <a:rPr lang="it-IT" sz="1400" dirty="0">
                <a:latin typeface="Times" pitchFamily="2" charset="0"/>
              </a:rPr>
              <a:t>. </a:t>
            </a:r>
            <a:r>
              <a:rPr lang="it-IT" sz="1400" dirty="0" err="1">
                <a:latin typeface="Times" pitchFamily="2" charset="0"/>
              </a:rPr>
              <a:t>Terrasi</a:t>
            </a:r>
            <a:endParaRPr lang="it-IT" sz="1400" dirty="0">
              <a:effectLst/>
              <a:latin typeface="Times" pitchFamily="2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44DA1DFB-D68F-F389-0A13-F9990D83B196}"/>
              </a:ext>
            </a:extLst>
          </p:cNvPr>
          <p:cNvSpPr/>
          <p:nvPr/>
        </p:nvSpPr>
        <p:spPr>
          <a:xfrm>
            <a:off x="201253" y="6027003"/>
            <a:ext cx="33344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latin typeface="Times" pitchFamily="2" charset="0"/>
              </a:rPr>
              <a:t>PHYSICAL REVIEW C 97, 065806 (2018)</a:t>
            </a:r>
            <a:endParaRPr lang="it-IT" sz="1400" dirty="0">
              <a:effectLst/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522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2454A-9B56-00C9-ACAF-69F2B1D2A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04D3B714-8620-489C-C01C-2910309D6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12192000" cy="111318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C+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 @CIRCE laboratory second experiment: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double stage detector</a:t>
            </a:r>
            <a:endParaRPr lang="it-IT" sz="4000" baseline="30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" name="Immagine 2" descr="Immagine che contiene testo, schermata, diagramma&#10;&#10;Descrizione generata automaticamente">
            <a:extLst>
              <a:ext uri="{FF2B5EF4-FFF2-40B4-BE49-F238E27FC236}">
                <a16:creationId xmlns:a16="http://schemas.microsoft.com/office/drawing/2014/main" id="{1EDBA509-4389-231B-02A6-AB62F893E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416" y="1113182"/>
            <a:ext cx="10416210" cy="576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4729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4E2C7-BCCF-8C57-8001-4D72ED26D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BDB34B4C-48FC-C72A-A58B-265AE4200A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354"/>
          <a:stretch/>
        </p:blipFill>
        <p:spPr>
          <a:xfrm>
            <a:off x="4840356" y="1497707"/>
            <a:ext cx="7123045" cy="5456940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80CBD4F9-7014-8EC1-2386-A4EA5BD9B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12192000" cy="111318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C+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 @CIRCE laboratory second experiment: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double stage detector</a:t>
            </a:r>
            <a:endParaRPr lang="it-IT" sz="4000" baseline="30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" name="Immagine 5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7DD9DC85-A1CD-A83F-6960-88BD01CF6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7897"/>
            <a:ext cx="5791200" cy="3416390"/>
          </a:xfrm>
          <a:prstGeom prst="rect">
            <a:avLst/>
          </a:prstGeom>
        </p:spPr>
      </p:pic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6F18E2C7-D337-670C-DE45-8D75D54589F3}"/>
              </a:ext>
            </a:extLst>
          </p:cNvPr>
          <p:cNvCxnSpPr>
            <a:cxnSpLocks/>
          </p:cNvCxnSpPr>
          <p:nvPr/>
        </p:nvCxnSpPr>
        <p:spPr>
          <a:xfrm flipH="1" flipV="1">
            <a:off x="5791200" y="1596452"/>
            <a:ext cx="3032004" cy="4220019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447F1EE8-7F30-AC15-4CF6-2C95FDADFF23}"/>
              </a:ext>
            </a:extLst>
          </p:cNvPr>
          <p:cNvCxnSpPr>
            <a:cxnSpLocks/>
          </p:cNvCxnSpPr>
          <p:nvPr/>
        </p:nvCxnSpPr>
        <p:spPr>
          <a:xfrm flipH="1" flipV="1">
            <a:off x="5791200" y="5012842"/>
            <a:ext cx="3032004" cy="81419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69857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C21E7B6-AF74-9B43-BCB0-80A016A6E6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759264" y="2718005"/>
            <a:ext cx="4178310" cy="2659782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5E425E72-5F9E-054E-94A8-28281ED77B7C}"/>
              </a:ext>
            </a:extLst>
          </p:cNvPr>
          <p:cNvSpPr/>
          <p:nvPr/>
        </p:nvSpPr>
        <p:spPr>
          <a:xfrm>
            <a:off x="0" y="1147286"/>
            <a:ext cx="39206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Helvetica" pitchFamily="2" charset="0"/>
              </a:rPr>
              <a:t>GASTLY detectors</a:t>
            </a:r>
          </a:p>
          <a:p>
            <a:r>
              <a:rPr lang="it-IT" dirty="0" err="1">
                <a:solidFill>
                  <a:srgbClr val="CA211E"/>
                </a:solidFill>
                <a:latin typeface="Helvetica" pitchFamily="2" charset="0"/>
              </a:rPr>
              <a:t>GA</a:t>
            </a:r>
            <a:r>
              <a:rPr lang="it-IT" dirty="0" err="1">
                <a:latin typeface="Helvetica" pitchFamily="2" charset="0"/>
              </a:rPr>
              <a:t>s-</a:t>
            </a:r>
            <a:r>
              <a:rPr lang="it-IT" dirty="0" err="1">
                <a:solidFill>
                  <a:srgbClr val="CA211E"/>
                </a:solidFill>
                <a:latin typeface="Helvetica" pitchFamily="2" charset="0"/>
              </a:rPr>
              <a:t>S</a:t>
            </a:r>
            <a:r>
              <a:rPr lang="it-IT" dirty="0" err="1">
                <a:latin typeface="Helvetica" pitchFamily="2" charset="0"/>
              </a:rPr>
              <a:t>ilicon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CA211E"/>
                </a:solidFill>
                <a:latin typeface="Helvetica" pitchFamily="2" charset="0"/>
              </a:rPr>
              <a:t>T</a:t>
            </a:r>
            <a:r>
              <a:rPr lang="it-IT" dirty="0" err="1">
                <a:latin typeface="Helvetica" pitchFamily="2" charset="0"/>
              </a:rPr>
              <a:t>wo-</a:t>
            </a:r>
            <a:r>
              <a:rPr lang="it-IT" dirty="0" err="1">
                <a:solidFill>
                  <a:srgbClr val="CA211E"/>
                </a:solidFill>
                <a:latin typeface="Helvetica" pitchFamily="2" charset="0"/>
              </a:rPr>
              <a:t>L</a:t>
            </a:r>
            <a:r>
              <a:rPr lang="it-IT" dirty="0" err="1">
                <a:latin typeface="Helvetica" pitchFamily="2" charset="0"/>
              </a:rPr>
              <a:t>ayer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s</a:t>
            </a:r>
            <a:r>
              <a:rPr lang="it-IT" dirty="0" err="1">
                <a:solidFill>
                  <a:srgbClr val="CA211E"/>
                </a:solidFill>
                <a:latin typeface="Helvetica" pitchFamily="2" charset="0"/>
              </a:rPr>
              <a:t>Y</a:t>
            </a:r>
            <a:r>
              <a:rPr lang="it-IT" dirty="0" err="1">
                <a:latin typeface="Helvetica" pitchFamily="2" charset="0"/>
              </a:rPr>
              <a:t>stem</a:t>
            </a:r>
            <a:endParaRPr lang="it-IT" dirty="0">
              <a:effectLst/>
              <a:latin typeface="Helvetica" pitchFamily="2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B160587-7126-9546-8DCA-5AABA3D128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8789" y="2147694"/>
            <a:ext cx="6274335" cy="3883007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6CC10E0E-C9FF-B54D-BCEB-7AC51A86D502}"/>
              </a:ext>
            </a:extLst>
          </p:cNvPr>
          <p:cNvSpPr/>
          <p:nvPr/>
        </p:nvSpPr>
        <p:spPr>
          <a:xfrm>
            <a:off x="9641306" y="2316562"/>
            <a:ext cx="1889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latin typeface="Helvetica" pitchFamily="2" charset="0"/>
              </a:rPr>
              <a:t>Elab</a:t>
            </a:r>
            <a:r>
              <a:rPr lang="it-IT" dirty="0">
                <a:latin typeface="Helvetica" pitchFamily="2" charset="0"/>
              </a:rPr>
              <a:t> = 8.6 </a:t>
            </a:r>
            <a:r>
              <a:rPr lang="it-IT" dirty="0" err="1">
                <a:latin typeface="Helvetica" pitchFamily="2" charset="0"/>
              </a:rPr>
              <a:t>MeV</a:t>
            </a:r>
            <a:endParaRPr lang="it-IT" dirty="0">
              <a:latin typeface="Helvetica" pitchFamily="2" charset="0"/>
            </a:endParaRPr>
          </a:p>
          <a:p>
            <a:r>
              <a:rPr lang="it-IT" dirty="0">
                <a:latin typeface="Helvetica" pitchFamily="2" charset="0"/>
              </a:rPr>
              <a:t>Detector </a:t>
            </a:r>
            <a:r>
              <a:rPr lang="it-IT" dirty="0" err="1">
                <a:latin typeface="Helvetica" pitchFamily="2" charset="0"/>
              </a:rPr>
              <a:t>at</a:t>
            </a:r>
            <a:r>
              <a:rPr lang="it-IT" dirty="0">
                <a:latin typeface="Helvetica" pitchFamily="2" charset="0"/>
              </a:rPr>
              <a:t> 121°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1D2D3E0-7E45-8342-A380-1D446DD84D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8821" y="1989850"/>
            <a:ext cx="3024510" cy="442721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BB9E931-3BFF-1044-AB79-EA7EFCB67E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265" y="1254552"/>
            <a:ext cx="2184400" cy="4318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BAD8DEE1-F3C9-A541-9870-EC929EC49A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407442"/>
            <a:ext cx="7797800" cy="5334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C1AD73-65F0-D253-F9B7-4F84C56D49C9}"/>
              </a:ext>
            </a:extLst>
          </p:cNvPr>
          <p:cNvSpPr txBox="1"/>
          <p:nvPr/>
        </p:nvSpPr>
        <p:spPr>
          <a:xfrm>
            <a:off x="6616105" y="1555572"/>
            <a:ext cx="58541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i="1" dirty="0">
                <a:solidFill>
                  <a:srgbClr val="1B1B1B"/>
                </a:solidFill>
                <a:effectLst/>
                <a:latin typeface="Helvetica" pitchFamily="2" charset="0"/>
              </a:rPr>
              <a:t>L. Morales-Gallegos et al.</a:t>
            </a:r>
            <a:endParaRPr lang="it-IT" dirty="0">
              <a:solidFill>
                <a:srgbClr val="1B1B1B"/>
              </a:solidFill>
              <a:effectLst/>
              <a:latin typeface="Helvetica" pitchFamily="2" charset="0"/>
            </a:endParaRPr>
          </a:p>
          <a:p>
            <a:r>
              <a:rPr lang="it-IT" i="1" dirty="0" err="1">
                <a:solidFill>
                  <a:srgbClr val="1B1B1B"/>
                </a:solidFill>
                <a:effectLst/>
                <a:latin typeface="Helvetica" pitchFamily="2" charset="0"/>
              </a:rPr>
              <a:t>Eropean</a:t>
            </a:r>
            <a:r>
              <a:rPr lang="it-IT" i="1" dirty="0">
                <a:solidFill>
                  <a:srgbClr val="1B1B1B"/>
                </a:solidFill>
                <a:effectLst/>
                <a:latin typeface="Helvetica" pitchFamily="2" charset="0"/>
              </a:rPr>
              <a:t> </a:t>
            </a:r>
            <a:r>
              <a:rPr lang="it-IT" i="1" dirty="0" err="1">
                <a:solidFill>
                  <a:srgbClr val="1B1B1B"/>
                </a:solidFill>
                <a:effectLst/>
                <a:latin typeface="Helvetica" pitchFamily="2" charset="0"/>
              </a:rPr>
              <a:t>Phisical</a:t>
            </a:r>
            <a:r>
              <a:rPr lang="it-IT" i="1" dirty="0">
                <a:solidFill>
                  <a:srgbClr val="1B1B1B"/>
                </a:solidFill>
                <a:effectLst/>
                <a:latin typeface="Helvetica" pitchFamily="2" charset="0"/>
              </a:rPr>
              <a:t> Journal A 58:65 (2022)</a:t>
            </a:r>
            <a:endParaRPr lang="it-IT" dirty="0">
              <a:solidFill>
                <a:srgbClr val="1B1B1B"/>
              </a:solidFill>
              <a:effectLst/>
              <a:latin typeface="Helvetica" pitchFamily="2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DE9685B-BC8F-519E-098A-A719122ED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12192000" cy="111318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C+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 @CIRCE laboratory second experiment: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double stage detector</a:t>
            </a:r>
            <a:endParaRPr lang="it-IT" sz="4000" baseline="30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97496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56856-62E8-E052-7252-F557DC563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E0EF0619-E3E7-1E9B-76B1-521FEA49C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12192000" cy="111318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C+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 @CIRCE laboratory second experiment: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results</a:t>
            </a:r>
            <a:endParaRPr lang="it-IT" sz="4000" baseline="30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A6479F5-0DE8-EA15-C948-8DF56A1F2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4144"/>
            <a:ext cx="6206443" cy="555385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9BF5E37-9A69-2332-A15A-98B588042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950" y="1783829"/>
            <a:ext cx="5986289" cy="477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1923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F04EE-B4B4-7A52-A92E-860CD1163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80">
            <a:extLst>
              <a:ext uri="{FF2B5EF4-FFF2-40B4-BE49-F238E27FC236}">
                <a16:creationId xmlns:a16="http://schemas.microsoft.com/office/drawing/2014/main" id="{EEBA3CCB-D680-770D-5E4B-8CEF69C6B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4981"/>
            <a:ext cx="12191999" cy="76944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The </a:t>
            </a:r>
            <a:r>
              <a:rPr lang="it-IT" altLang="it-IT" sz="44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C+</a:t>
            </a:r>
            <a:r>
              <a:rPr lang="it-IT" altLang="it-IT" sz="44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C NEW state of the art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F48919F4-C9A8-ABA5-58DA-B6BEFD232A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5331" y="965331"/>
            <a:ext cx="3239145" cy="437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617BB0F-36F0-6E8A-F32B-C08230E82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050" y="764460"/>
            <a:ext cx="8820949" cy="479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036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6B135-C5E3-1089-6F1E-85894F078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80">
            <a:extLst>
              <a:ext uri="{FF2B5EF4-FFF2-40B4-BE49-F238E27FC236}">
                <a16:creationId xmlns:a16="http://schemas.microsoft.com/office/drawing/2014/main" id="{C589F51E-1918-8223-4FF4-07654CB73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4981"/>
            <a:ext cx="12191999" cy="76944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The </a:t>
            </a:r>
            <a:r>
              <a:rPr lang="it-IT" altLang="it-IT" sz="44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C+</a:t>
            </a:r>
            <a:r>
              <a:rPr lang="it-IT" altLang="it-IT" sz="44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4400" dirty="0">
                <a:solidFill>
                  <a:schemeClr val="bg1"/>
                </a:solidFill>
                <a:latin typeface="+mn-lt"/>
              </a:rPr>
              <a:t>C NEW state of the art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F41CD74B-D1F9-B17B-7267-BF43E2B737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5331" y="965331"/>
            <a:ext cx="3239145" cy="437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36B1C3A-8D99-4347-629D-DB103B247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475" y="764460"/>
            <a:ext cx="8757524" cy="529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738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C3BFE-66EE-5E76-C933-BBC28411D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60983B2A-56A9-E2B6-F84A-25D0D346A401}"/>
              </a:ext>
            </a:extLst>
          </p:cNvPr>
          <p:cNvSpPr txBox="1"/>
          <p:nvPr/>
        </p:nvSpPr>
        <p:spPr>
          <a:xfrm>
            <a:off x="4166337" y="2659559"/>
            <a:ext cx="38593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/>
              <a:t>Future activities</a:t>
            </a:r>
          </a:p>
        </p:txBody>
      </p:sp>
    </p:spTree>
    <p:extLst>
      <p:ext uri="{BB962C8B-B14F-4D97-AF65-F5344CB8AC3E}">
        <p14:creationId xmlns:p14="http://schemas.microsoft.com/office/powerpoint/2010/main" val="833332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181"/>
          <p:cNvSpPr txBox="1">
            <a:spLocks noChangeArrowheads="1"/>
          </p:cNvSpPr>
          <p:nvPr/>
        </p:nvSpPr>
        <p:spPr bwMode="auto">
          <a:xfrm>
            <a:off x="5954713" y="57340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27709" y="1069637"/>
            <a:ext cx="5298448" cy="586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aseline="30000" dirty="0">
                <a:solidFill>
                  <a:srgbClr val="0070C0"/>
                </a:solidFill>
              </a:rPr>
              <a:t>12</a:t>
            </a:r>
            <a:r>
              <a:rPr lang="en-US" sz="2400" dirty="0">
                <a:solidFill>
                  <a:srgbClr val="0070C0"/>
                </a:solidFill>
              </a:rPr>
              <a:t>C+</a:t>
            </a:r>
            <a:r>
              <a:rPr lang="en-US" sz="2400" baseline="30000" dirty="0">
                <a:solidFill>
                  <a:srgbClr val="0070C0"/>
                </a:solidFill>
              </a:rPr>
              <a:t>12</a:t>
            </a:r>
            <a:r>
              <a:rPr lang="en-US" sz="2400" dirty="0">
                <a:solidFill>
                  <a:srgbClr val="0070C0"/>
                </a:solidFill>
              </a:rPr>
              <a:t>C</a:t>
            </a:r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en-US" sz="2400" baseline="30000" dirty="0">
                <a:solidFill>
                  <a:srgbClr val="0070C0"/>
                </a:solidFill>
                <a:sym typeface="Wingdings" panose="05000000000000000000" pitchFamily="2" charset="2"/>
              </a:rPr>
              <a:t>20</a:t>
            </a:r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Ne +  a           Q = 4.62 MeV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1E41D084-8A66-C047-904D-9D93476F3B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45357" y="8010"/>
            <a:ext cx="5062329" cy="684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16C7EC33-3574-5698-165F-DAAFD84A4370}"/>
              </a:ext>
            </a:extLst>
          </p:cNvPr>
          <p:cNvCxnSpPr>
            <a:cxnSpLocks/>
          </p:cNvCxnSpPr>
          <p:nvPr/>
        </p:nvCxnSpPr>
        <p:spPr>
          <a:xfrm>
            <a:off x="8070573" y="2372497"/>
            <a:ext cx="360000" cy="1695920"/>
          </a:xfrm>
          <a:prstGeom prst="straightConnector1">
            <a:avLst/>
          </a:prstGeom>
          <a:ln w="254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083E7087-6641-74E8-5ACE-3B89251981E6}"/>
              </a:ext>
            </a:extLst>
          </p:cNvPr>
          <p:cNvCxnSpPr>
            <a:cxnSpLocks/>
          </p:cNvCxnSpPr>
          <p:nvPr/>
        </p:nvCxnSpPr>
        <p:spPr>
          <a:xfrm>
            <a:off x="8070573" y="2372497"/>
            <a:ext cx="360000" cy="2279016"/>
          </a:xfrm>
          <a:prstGeom prst="straightConnector1">
            <a:avLst/>
          </a:prstGeom>
          <a:ln w="254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43928FCA-5BC0-4ACB-CDD1-979EDD31DA54}"/>
              </a:ext>
            </a:extLst>
          </p:cNvPr>
          <p:cNvCxnSpPr>
            <a:cxnSpLocks/>
          </p:cNvCxnSpPr>
          <p:nvPr/>
        </p:nvCxnSpPr>
        <p:spPr>
          <a:xfrm>
            <a:off x="8070573" y="2372497"/>
            <a:ext cx="360000" cy="804703"/>
          </a:xfrm>
          <a:prstGeom prst="straightConnector1">
            <a:avLst/>
          </a:prstGeom>
          <a:ln w="254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5F4D33C8-0238-2ECD-BFCC-6C7026074F05}"/>
              </a:ext>
            </a:extLst>
          </p:cNvPr>
          <p:cNvCxnSpPr>
            <a:cxnSpLocks/>
          </p:cNvCxnSpPr>
          <p:nvPr/>
        </p:nvCxnSpPr>
        <p:spPr>
          <a:xfrm>
            <a:off x="8916521" y="4094921"/>
            <a:ext cx="0" cy="583096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A8CEF230-2A2B-7864-F5B2-3E0B9A22DAD6}"/>
              </a:ext>
            </a:extLst>
          </p:cNvPr>
          <p:cNvCxnSpPr>
            <a:cxnSpLocks/>
          </p:cNvCxnSpPr>
          <p:nvPr/>
        </p:nvCxnSpPr>
        <p:spPr>
          <a:xfrm>
            <a:off x="8777373" y="3136668"/>
            <a:ext cx="0" cy="1514845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Tabella 14">
            <a:extLst>
              <a:ext uri="{FF2B5EF4-FFF2-40B4-BE49-F238E27FC236}">
                <a16:creationId xmlns:a16="http://schemas.microsoft.com/office/drawing/2014/main" id="{C6D89A4E-B4C2-C1A6-573B-4273BDC4162B}"/>
              </a:ext>
            </a:extLst>
          </p:cNvPr>
          <p:cNvGraphicFramePr>
            <a:graphicFrameLocks noGrp="1"/>
          </p:cNvGraphicFramePr>
          <p:nvPr/>
        </p:nvGraphicFramePr>
        <p:xfrm>
          <a:off x="384314" y="1754422"/>
          <a:ext cx="6014244" cy="46587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8035">
                  <a:extLst>
                    <a:ext uri="{9D8B030D-6E8A-4147-A177-3AD203B41FA5}">
                      <a16:colId xmlns:a16="http://schemas.microsoft.com/office/drawing/2014/main" val="878284255"/>
                    </a:ext>
                  </a:extLst>
                </a:gridCol>
                <a:gridCol w="741539">
                  <a:extLst>
                    <a:ext uri="{9D8B030D-6E8A-4147-A177-3AD203B41FA5}">
                      <a16:colId xmlns:a16="http://schemas.microsoft.com/office/drawing/2014/main" val="2780416136"/>
                    </a:ext>
                  </a:extLst>
                </a:gridCol>
                <a:gridCol w="1359168">
                  <a:extLst>
                    <a:ext uri="{9D8B030D-6E8A-4147-A177-3AD203B41FA5}">
                      <a16:colId xmlns:a16="http://schemas.microsoft.com/office/drawing/2014/main" val="993587619"/>
                    </a:ext>
                  </a:extLst>
                </a:gridCol>
                <a:gridCol w="10226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4441">
                  <a:extLst>
                    <a:ext uri="{9D8B030D-6E8A-4147-A177-3AD203B41FA5}">
                      <a16:colId xmlns:a16="http://schemas.microsoft.com/office/drawing/2014/main" val="2468345070"/>
                    </a:ext>
                  </a:extLst>
                </a:gridCol>
                <a:gridCol w="1628449">
                  <a:extLst>
                    <a:ext uri="{9D8B030D-6E8A-4147-A177-3AD203B41FA5}">
                      <a16:colId xmlns:a16="http://schemas.microsoft.com/office/drawing/2014/main" val="3448199283"/>
                    </a:ext>
                  </a:extLst>
                </a:gridCol>
              </a:tblGrid>
              <a:tr h="696245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Symbol" pitchFamily="2" charset="2"/>
                        </a:rPr>
                        <a:t>g</a:t>
                      </a:r>
                      <a:r>
                        <a:rPr lang="en-US" sz="1800" dirty="0">
                          <a:effectLst/>
                        </a:rPr>
                        <a:t>-rays and </a:t>
                      </a:r>
                      <a:r>
                        <a:rPr lang="en-US" sz="1800" dirty="0">
                          <a:effectLst/>
                          <a:latin typeface="Symbol" pitchFamily="2" charset="2"/>
                        </a:rPr>
                        <a:t>a</a:t>
                      </a:r>
                      <a:r>
                        <a:rPr lang="en-US" sz="1800" dirty="0">
                          <a:effectLst/>
                        </a:rPr>
                        <a:t> particles energies for excited states for</a:t>
                      </a:r>
                      <a:endParaRPr lang="it-IT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aseline="30000" dirty="0">
                          <a:effectLst/>
                        </a:rPr>
                        <a:t>12</a:t>
                      </a:r>
                      <a:r>
                        <a:rPr lang="en-US" sz="1800" dirty="0">
                          <a:effectLst/>
                        </a:rPr>
                        <a:t>C(</a:t>
                      </a:r>
                      <a:r>
                        <a:rPr lang="en-US" sz="1800" baseline="30000" dirty="0">
                          <a:effectLst/>
                        </a:rPr>
                        <a:t>12</a:t>
                      </a:r>
                      <a:r>
                        <a:rPr lang="en-US" sz="1800" dirty="0">
                          <a:effectLst/>
                        </a:rPr>
                        <a:t>C, </a:t>
                      </a:r>
                      <a:r>
                        <a:rPr lang="en-GB" sz="1800" dirty="0">
                          <a:effectLst/>
                        </a:rPr>
                        <a:t>α</a:t>
                      </a:r>
                      <a:r>
                        <a:rPr lang="en-US" sz="1800" dirty="0">
                          <a:effectLst/>
                        </a:rPr>
                        <a:t>)</a:t>
                      </a:r>
                      <a:r>
                        <a:rPr lang="en-US" sz="1800" baseline="30000" dirty="0">
                          <a:effectLst/>
                        </a:rPr>
                        <a:t>20</a:t>
                      </a:r>
                      <a:r>
                        <a:rPr lang="en-US" sz="1800" dirty="0">
                          <a:effectLst/>
                        </a:rPr>
                        <a:t>Ne (Q =  4.617 MeV)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5797"/>
                  </a:ext>
                </a:extLst>
              </a:tr>
              <a:tr h="5659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</a:t>
                      </a:r>
                      <a:r>
                        <a:rPr lang="en-US" sz="1800" baseline="-25000" dirty="0">
                          <a:effectLst/>
                        </a:rPr>
                        <a:t>X</a:t>
                      </a:r>
                      <a:endParaRPr lang="it-IT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(MeV)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J</a:t>
                      </a:r>
                      <a:r>
                        <a:rPr lang="en-US" sz="1800" b="1" baseline="30000" dirty="0" err="1">
                          <a:effectLst/>
                        </a:rPr>
                        <a:t>p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Main </a:t>
                      </a:r>
                      <a:r>
                        <a:rPr lang="en-US" sz="1800" b="1" dirty="0">
                          <a:effectLst/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800" b="1" dirty="0">
                          <a:effectLst/>
                        </a:rPr>
                        <a:t> transitions</a:t>
                      </a:r>
                      <a:endParaRPr lang="it-IT" sz="18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(MeV)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ID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  <a:latin typeface="+mn-lt"/>
                          <a:cs typeface="Symbol" charset="2"/>
                        </a:rPr>
                        <a:t>E</a:t>
                      </a:r>
                      <a:r>
                        <a:rPr lang="en-US" sz="1800" b="1" baseline="-25000" dirty="0" err="1">
                          <a:effectLst/>
                          <a:latin typeface="Symbol" charset="2"/>
                          <a:cs typeface="Symbol" charset="2"/>
                        </a:rPr>
                        <a:t>a</a:t>
                      </a:r>
                      <a:r>
                        <a:rPr lang="en-US" sz="1800" b="1" baseline="-25000" dirty="0">
                          <a:effectLst/>
                          <a:latin typeface="Symbol" charset="2"/>
                          <a:cs typeface="Symbol" charset="2"/>
                        </a:rPr>
                        <a:t>-</a:t>
                      </a:r>
                      <a:r>
                        <a:rPr lang="en-US" sz="1800" b="1" baseline="-25000" dirty="0">
                          <a:effectLst/>
                          <a:latin typeface="+mn-lt"/>
                          <a:ea typeface="Source Sans Pro" panose="020F0502020204030204" pitchFamily="34" charset="0"/>
                          <a:cs typeface="Symbol" charset="2"/>
                        </a:rPr>
                        <a:t>max</a:t>
                      </a:r>
                      <a:r>
                        <a:rPr lang="en-US" sz="1800" b="1" dirty="0">
                          <a:effectLst/>
                        </a:rPr>
                        <a:t> (MeV)</a:t>
                      </a:r>
                      <a:endParaRPr lang="it-IT" sz="18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(E</a:t>
                      </a:r>
                      <a:r>
                        <a:rPr lang="en-US" sz="1800" b="1" baseline="30000" dirty="0">
                          <a:effectLst/>
                        </a:rPr>
                        <a:t>CM</a:t>
                      </a:r>
                      <a:r>
                        <a:rPr lang="en-US" sz="1800" b="1" dirty="0">
                          <a:effectLst/>
                        </a:rPr>
                        <a:t> = 2 MeV)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62717384"/>
                  </a:ext>
                </a:extLst>
              </a:tr>
              <a:tr h="2737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0.0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</a:t>
                      </a:r>
                      <a:r>
                        <a:rPr lang="en-US" sz="1800" baseline="30000" dirty="0">
                          <a:effectLst/>
                        </a:rPr>
                        <a:t>+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Symbol" pitchFamily="2" charset="2"/>
                        </a:rPr>
                        <a:t>a</a:t>
                      </a:r>
                      <a:r>
                        <a:rPr lang="en-US" sz="1800" baseline="-25000" dirty="0">
                          <a:effectLst/>
                        </a:rPr>
                        <a:t>0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8.6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92679630"/>
                  </a:ext>
                </a:extLst>
              </a:tr>
              <a:tr h="5659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1.63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r>
                        <a:rPr lang="en-US" sz="1800" baseline="30000">
                          <a:effectLst/>
                        </a:rPr>
                        <a:t>+</a:t>
                      </a:r>
                      <a:endParaRPr lang="it-IT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i="1" dirty="0">
                          <a:effectLst/>
                        </a:rPr>
                        <a:t>1.63 </a:t>
                      </a:r>
                      <a:r>
                        <a:rPr lang="en-US" sz="1800" i="1" dirty="0">
                          <a:effectLst/>
                          <a:sym typeface="Symbol" pitchFamily="2" charset="2"/>
                        </a:rPr>
                        <a:t></a:t>
                      </a:r>
                      <a:r>
                        <a:rPr lang="en-US" sz="1800" i="1" dirty="0">
                          <a:effectLst/>
                        </a:rPr>
                        <a:t> 0</a:t>
                      </a:r>
                      <a:endParaRPr lang="it-IT" sz="1800" i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1.63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Symbol" pitchFamily="2" charset="2"/>
                        </a:rPr>
                        <a:t>a</a:t>
                      </a:r>
                      <a:r>
                        <a:rPr lang="en-US" sz="1800" baseline="-25000" dirty="0">
                          <a:effectLst/>
                        </a:rPr>
                        <a:t>1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6.8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80914795"/>
                  </a:ext>
                </a:extLst>
              </a:tr>
              <a:tr h="5659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4.24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</a:t>
                      </a:r>
                      <a:r>
                        <a:rPr lang="en-US" sz="1800" baseline="30000">
                          <a:effectLst/>
                        </a:rPr>
                        <a:t>+</a:t>
                      </a:r>
                      <a:endParaRPr lang="it-IT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1" dirty="0">
                          <a:effectLst/>
                        </a:rPr>
                        <a:t>4.24 </a:t>
                      </a:r>
                      <a:r>
                        <a:rPr lang="en-US" sz="1800" b="0" i="1" dirty="0">
                          <a:effectLst/>
                          <a:sym typeface="Symbol" pitchFamily="2" charset="2"/>
                        </a:rPr>
                        <a:t></a:t>
                      </a:r>
                      <a:r>
                        <a:rPr lang="en-US" sz="1800" b="0" i="1" dirty="0">
                          <a:effectLst/>
                        </a:rPr>
                        <a:t> 1.63</a:t>
                      </a:r>
                      <a:endParaRPr lang="it-IT" sz="1800" b="0" i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2.61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Symbol" pitchFamily="2" charset="2"/>
                        </a:rPr>
                        <a:t>a</a:t>
                      </a:r>
                      <a:r>
                        <a:rPr lang="en-US" sz="1800" baseline="-25000" dirty="0">
                          <a:effectLst/>
                        </a:rPr>
                        <a:t>2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3.9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74708980"/>
                  </a:ext>
                </a:extLst>
              </a:tr>
              <a:tr h="5659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4.96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r>
                        <a:rPr lang="en-US" sz="1800" baseline="30000">
                          <a:effectLst/>
                        </a:rPr>
                        <a:t>-</a:t>
                      </a:r>
                      <a:endParaRPr lang="it-IT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i="1" dirty="0">
                          <a:effectLst/>
                        </a:rPr>
                        <a:t>4.96 </a:t>
                      </a:r>
                      <a:r>
                        <a:rPr lang="en-US" sz="1800" i="1" dirty="0">
                          <a:effectLst/>
                          <a:sym typeface="Symbol" pitchFamily="2" charset="2"/>
                        </a:rPr>
                        <a:t></a:t>
                      </a:r>
                      <a:r>
                        <a:rPr lang="en-US" sz="1800" i="1" dirty="0">
                          <a:effectLst/>
                        </a:rPr>
                        <a:t> 1.63</a:t>
                      </a:r>
                      <a:endParaRPr lang="it-IT" sz="1800" i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3.33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Symbol" pitchFamily="2" charset="2"/>
                        </a:rPr>
                        <a:t>a</a:t>
                      </a:r>
                      <a:r>
                        <a:rPr lang="en-US" sz="1800" baseline="-25000" dirty="0">
                          <a:effectLst/>
                        </a:rPr>
                        <a:t>3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3.1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5905830"/>
                  </a:ext>
                </a:extLst>
              </a:tr>
              <a:tr h="5659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5.62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r>
                        <a:rPr lang="en-US" sz="1800" baseline="30000">
                          <a:effectLst/>
                        </a:rPr>
                        <a:t>-</a:t>
                      </a:r>
                      <a:endParaRPr lang="it-IT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i="1" dirty="0">
                          <a:effectLst/>
                        </a:rPr>
                        <a:t>5.62 </a:t>
                      </a:r>
                      <a:r>
                        <a:rPr lang="en-US" sz="1800" i="1" dirty="0">
                          <a:effectLst/>
                          <a:sym typeface="Symbol" pitchFamily="2" charset="2"/>
                        </a:rPr>
                        <a:t></a:t>
                      </a:r>
                      <a:r>
                        <a:rPr lang="en-US" sz="1800" i="1" dirty="0">
                          <a:effectLst/>
                        </a:rPr>
                        <a:t> 1.63</a:t>
                      </a:r>
                      <a:endParaRPr lang="it-IT" sz="1800" i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3.98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Symbol" pitchFamily="2" charset="2"/>
                        </a:rPr>
                        <a:t>a</a:t>
                      </a:r>
                      <a:r>
                        <a:rPr lang="en-US" sz="1800" baseline="-25000" dirty="0">
                          <a:effectLst/>
                        </a:rPr>
                        <a:t>4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2.2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0737030"/>
                  </a:ext>
                </a:extLst>
              </a:tr>
              <a:tr h="5672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5.78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r>
                        <a:rPr lang="en-US" sz="1800" baseline="30000">
                          <a:effectLst/>
                        </a:rPr>
                        <a:t>-</a:t>
                      </a:r>
                      <a:endParaRPr lang="it-IT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i="1" dirty="0">
                          <a:effectLst/>
                        </a:rPr>
                        <a:t>5.78 </a:t>
                      </a:r>
                      <a:r>
                        <a:rPr lang="en-US" sz="1800" i="1" dirty="0">
                          <a:effectLst/>
                          <a:sym typeface="Symbol" pitchFamily="2" charset="2"/>
                        </a:rPr>
                        <a:t></a:t>
                      </a:r>
                      <a:r>
                        <a:rPr lang="en-US" sz="1800" i="1" dirty="0">
                          <a:effectLst/>
                        </a:rPr>
                        <a:t> 1.63</a:t>
                      </a:r>
                      <a:endParaRPr lang="it-IT" sz="1800" i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4.15</a:t>
                      </a:r>
                      <a:endParaRPr lang="it-IT" sz="1800" b="1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i="1" dirty="0">
                          <a:effectLst/>
                        </a:rPr>
                        <a:t>5.78 </a:t>
                      </a:r>
                      <a:r>
                        <a:rPr lang="en-US" sz="1800" i="1" dirty="0">
                          <a:effectLst/>
                          <a:sym typeface="Symbol" pitchFamily="2" charset="2"/>
                        </a:rPr>
                        <a:t></a:t>
                      </a:r>
                      <a:r>
                        <a:rPr lang="en-US" sz="1800" i="1" dirty="0">
                          <a:effectLst/>
                        </a:rPr>
                        <a:t> 0</a:t>
                      </a:r>
                      <a:endParaRPr lang="it-IT" sz="1800" i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5.78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Symbol" pitchFamily="2" charset="2"/>
                        </a:rPr>
                        <a:t>a</a:t>
                      </a:r>
                      <a:r>
                        <a:rPr lang="en-US" sz="1800" baseline="-25000" dirty="0">
                          <a:effectLst/>
                        </a:rPr>
                        <a:t>5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2.0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0641565"/>
                  </a:ext>
                </a:extLst>
              </a:tr>
            </a:tbl>
          </a:graphicData>
        </a:graphic>
      </p:graphicFrame>
      <p:sp>
        <p:nvSpPr>
          <p:cNvPr id="2" name="Text Box 180">
            <a:extLst>
              <a:ext uri="{FF2B5EF4-FFF2-40B4-BE49-F238E27FC236}">
                <a16:creationId xmlns:a16="http://schemas.microsoft.com/office/drawing/2014/main" id="{FB5868F5-1724-51AB-F91E-1BA9F94BA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67" y="-4981"/>
            <a:ext cx="6985967" cy="6717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3600" dirty="0">
                <a:solidFill>
                  <a:schemeClr val="bg1"/>
                </a:solidFill>
                <a:latin typeface="+mn-lt"/>
              </a:rPr>
              <a:t>The </a:t>
            </a:r>
            <a:r>
              <a:rPr lang="it-IT" altLang="it-IT" sz="36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3600" dirty="0">
                <a:solidFill>
                  <a:schemeClr val="bg1"/>
                </a:solidFill>
                <a:latin typeface="+mn-lt"/>
              </a:rPr>
              <a:t>C+</a:t>
            </a:r>
            <a:r>
              <a:rPr lang="it-IT" altLang="it-IT" sz="36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3600" dirty="0">
                <a:solidFill>
                  <a:schemeClr val="bg1"/>
                </a:solidFill>
                <a:latin typeface="+mn-lt"/>
              </a:rPr>
              <a:t>C reactions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23455A8-2288-7D14-AEE4-1130F5B896AF}"/>
              </a:ext>
            </a:extLst>
          </p:cNvPr>
          <p:cNvSpPr txBox="1"/>
          <p:nvPr/>
        </p:nvSpPr>
        <p:spPr>
          <a:xfrm>
            <a:off x="7477311" y="2023222"/>
            <a:ext cx="8987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aseline="30000" dirty="0">
                <a:solidFill>
                  <a:srgbClr val="0070C0"/>
                </a:solidFill>
              </a:rPr>
              <a:t>24</a:t>
            </a:r>
            <a:r>
              <a:rPr lang="en-US" sz="1800" dirty="0">
                <a:solidFill>
                  <a:srgbClr val="0070C0"/>
                </a:solidFill>
              </a:rPr>
              <a:t>Mg*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59793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B4ACF6CC-50FD-F88E-51CB-2EAA040DA764}"/>
                  </a:ext>
                </a:extLst>
              </p:cNvPr>
              <p:cNvSpPr txBox="1"/>
              <p:nvPr/>
            </p:nvSpPr>
            <p:spPr>
              <a:xfrm>
                <a:off x="357955" y="220091"/>
                <a:ext cx="8840012" cy="6476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3200" b="1" dirty="0">
                    <a:solidFill>
                      <a:srgbClr val="A5300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Method: </a:t>
                </a:r>
                <a:r>
                  <a:rPr lang="en-US" sz="3200" b="1" dirty="0">
                    <a:solidFill>
                      <a:srgbClr val="A5300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it-IT" sz="3200" b="1" dirty="0">
                    <a:solidFill>
                      <a:srgbClr val="A5300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3200" b="1" dirty="0" err="1">
                    <a:solidFill>
                      <a:srgbClr val="A5300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inelastic</a:t>
                </a:r>
                <a:r>
                  <a:rPr lang="it-IT" sz="3200" b="1" dirty="0">
                    <a:solidFill>
                      <a:srgbClr val="A5300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scattering on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it-IT" sz="3200" b="1" i="1">
                            <a:solidFill>
                              <a:srgbClr val="A5300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PrePr>
                      <m:sub/>
                      <m:sup>
                        <m:r>
                          <a:rPr lang="it-IT" sz="3200" b="1">
                            <a:solidFill>
                              <a:srgbClr val="A5300F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sup>
                      <m:e>
                        <m:r>
                          <a:rPr lang="it-IT" sz="3200" b="1">
                            <a:solidFill>
                              <a:srgbClr val="A5300F"/>
                            </a:solidFill>
                            <a:latin typeface="Cambria Math" panose="02040503050406030204" pitchFamily="18" charset="0"/>
                          </a:rPr>
                          <m:t>𝐌𝐠</m:t>
                        </m:r>
                      </m:e>
                    </m:sPre>
                  </m:oMath>
                </a14:m>
                <a:endParaRPr lang="it-IT" sz="3200" b="1" dirty="0">
                  <a:solidFill>
                    <a:srgbClr val="A5300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B4ACF6CC-50FD-F88E-51CB-2EAA040DA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955" y="220091"/>
                <a:ext cx="8840012" cy="647613"/>
              </a:xfrm>
              <a:prstGeom prst="rect">
                <a:avLst/>
              </a:prstGeom>
              <a:blipFill>
                <a:blip r:embed="rId2"/>
                <a:stretch>
                  <a:fillRect l="-1722" t="-5769" b="-25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 descr="Immagine che contiene testo, diagramma, linea, schermata&#10;&#10;Il contenuto generato dall'IA potrebbe non essere corretto.">
            <a:extLst>
              <a:ext uri="{FF2B5EF4-FFF2-40B4-BE49-F238E27FC236}">
                <a16:creationId xmlns:a16="http://schemas.microsoft.com/office/drawing/2014/main" id="{B807CC97-55F2-E4DB-59D4-6A7AA77DD7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0487" y="1720967"/>
            <a:ext cx="7507616" cy="3765429"/>
          </a:xfrm>
          <a:prstGeom prst="rect">
            <a:avLst/>
          </a:prstGeom>
        </p:spPr>
      </p:pic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2A020BE2-4557-0C6E-1563-3DB202A6DBA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57955" y="1010828"/>
            <a:ext cx="57380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 access to deep sub-barrier resonances</a:t>
            </a:r>
            <a:endParaRPr lang="it-IT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4">
            <a:extLst>
              <a:ext uri="{FF2B5EF4-FFF2-40B4-BE49-F238E27FC236}">
                <a16:creationId xmlns:a16="http://schemas.microsoft.com/office/drawing/2014/main" id="{B24F16E8-92DA-5324-CF52-76FF843BAE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5709" y="1464886"/>
            <a:ext cx="3792077" cy="512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A80606B4-1B0A-ED5C-42FC-73F9DBF77184}"/>
              </a:ext>
            </a:extLst>
          </p:cNvPr>
          <p:cNvCxnSpPr>
            <a:cxnSpLocks/>
          </p:cNvCxnSpPr>
          <p:nvPr/>
        </p:nvCxnSpPr>
        <p:spPr>
          <a:xfrm>
            <a:off x="1467897" y="3644408"/>
            <a:ext cx="353400" cy="885847"/>
          </a:xfrm>
          <a:prstGeom prst="straightConnector1">
            <a:avLst/>
          </a:prstGeom>
          <a:ln w="25400">
            <a:solidFill>
              <a:srgbClr val="0070C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C589AB4B-336E-EB8F-837E-9EAF93EDE41B}"/>
              </a:ext>
            </a:extLst>
          </p:cNvPr>
          <p:cNvCxnSpPr>
            <a:cxnSpLocks/>
          </p:cNvCxnSpPr>
          <p:nvPr/>
        </p:nvCxnSpPr>
        <p:spPr>
          <a:xfrm>
            <a:off x="1456695" y="3653921"/>
            <a:ext cx="344472" cy="1301123"/>
          </a:xfrm>
          <a:prstGeom prst="straightConnector1">
            <a:avLst/>
          </a:prstGeom>
          <a:ln w="25400">
            <a:solidFill>
              <a:srgbClr val="0070C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750EDE23-442A-8E90-3DA2-B4B883755D31}"/>
              </a:ext>
            </a:extLst>
          </p:cNvPr>
          <p:cNvCxnSpPr>
            <a:cxnSpLocks/>
          </p:cNvCxnSpPr>
          <p:nvPr/>
        </p:nvCxnSpPr>
        <p:spPr>
          <a:xfrm>
            <a:off x="2186170" y="4531196"/>
            <a:ext cx="0" cy="424051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2EE3FC5A-432D-2D0A-ECA4-5F07376C4F6E}"/>
              </a:ext>
            </a:extLst>
          </p:cNvPr>
          <p:cNvCxnSpPr>
            <a:cxnSpLocks/>
          </p:cNvCxnSpPr>
          <p:nvPr/>
        </p:nvCxnSpPr>
        <p:spPr>
          <a:xfrm>
            <a:off x="2095661" y="3782561"/>
            <a:ext cx="0" cy="1172686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ECBF3E3F-018D-A556-96B9-328BE9FEA29B}"/>
              </a:ext>
            </a:extLst>
          </p:cNvPr>
          <p:cNvCxnSpPr>
            <a:cxnSpLocks/>
          </p:cNvCxnSpPr>
          <p:nvPr/>
        </p:nvCxnSpPr>
        <p:spPr>
          <a:xfrm>
            <a:off x="1464359" y="3667978"/>
            <a:ext cx="1184089" cy="513285"/>
          </a:xfrm>
          <a:prstGeom prst="straightConnector1">
            <a:avLst/>
          </a:prstGeom>
          <a:ln w="25400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AB7510F6-A9AC-BB69-7E41-559E7D73AD3C}"/>
              </a:ext>
            </a:extLst>
          </p:cNvPr>
          <p:cNvCxnSpPr>
            <a:cxnSpLocks/>
          </p:cNvCxnSpPr>
          <p:nvPr/>
        </p:nvCxnSpPr>
        <p:spPr>
          <a:xfrm>
            <a:off x="1467769" y="3668915"/>
            <a:ext cx="1180679" cy="616517"/>
          </a:xfrm>
          <a:prstGeom prst="straightConnector1">
            <a:avLst/>
          </a:prstGeom>
          <a:ln w="25400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2D92D71A-4A8D-37B9-BD6A-23DF40A6337B}"/>
              </a:ext>
            </a:extLst>
          </p:cNvPr>
          <p:cNvCxnSpPr>
            <a:cxnSpLocks/>
          </p:cNvCxnSpPr>
          <p:nvPr/>
        </p:nvCxnSpPr>
        <p:spPr>
          <a:xfrm>
            <a:off x="1456695" y="3657113"/>
            <a:ext cx="1191753" cy="89201"/>
          </a:xfrm>
          <a:prstGeom prst="straightConnector1">
            <a:avLst/>
          </a:prstGeom>
          <a:ln w="25400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38">
            <a:extLst>
              <a:ext uri="{FF2B5EF4-FFF2-40B4-BE49-F238E27FC236}">
                <a16:creationId xmlns:a16="http://schemas.microsoft.com/office/drawing/2014/main" id="{341ADAF2-79ED-1A39-840E-82B4CFE1174F}"/>
              </a:ext>
            </a:extLst>
          </p:cNvPr>
          <p:cNvCxnSpPr>
            <a:cxnSpLocks/>
          </p:cNvCxnSpPr>
          <p:nvPr/>
        </p:nvCxnSpPr>
        <p:spPr>
          <a:xfrm>
            <a:off x="3049953" y="4196248"/>
            <a:ext cx="0" cy="108234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A1552499-A699-F17E-2DDB-989EA4B5BC2C}"/>
              </a:ext>
            </a:extLst>
          </p:cNvPr>
          <p:cNvCxnSpPr>
            <a:cxnSpLocks/>
          </p:cNvCxnSpPr>
          <p:nvPr/>
        </p:nvCxnSpPr>
        <p:spPr>
          <a:xfrm>
            <a:off x="2945178" y="3734100"/>
            <a:ext cx="0" cy="560857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142C01FF-DEB1-1C44-DB92-BBE415AB0633}"/>
              </a:ext>
            </a:extLst>
          </p:cNvPr>
          <p:cNvCxnSpPr>
            <a:cxnSpLocks/>
          </p:cNvCxnSpPr>
          <p:nvPr/>
        </p:nvCxnSpPr>
        <p:spPr>
          <a:xfrm>
            <a:off x="1456835" y="3664226"/>
            <a:ext cx="372126" cy="95725"/>
          </a:xfrm>
          <a:prstGeom prst="straightConnector1">
            <a:avLst/>
          </a:prstGeom>
          <a:ln w="25400">
            <a:solidFill>
              <a:srgbClr val="0070C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D14617F9-5B78-46FC-388F-80AB3EED4FF3}"/>
              </a:ext>
            </a:extLst>
          </p:cNvPr>
          <p:cNvCxnSpPr>
            <a:cxnSpLocks/>
          </p:cNvCxnSpPr>
          <p:nvPr/>
        </p:nvCxnSpPr>
        <p:spPr>
          <a:xfrm>
            <a:off x="4375353" y="3111689"/>
            <a:ext cx="1397651" cy="43672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318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2766F655-5AA1-659F-38E4-6ED0B049A98B}"/>
                  </a:ext>
                </a:extLst>
              </p:cNvPr>
              <p:cNvSpPr txBox="1"/>
              <p:nvPr/>
            </p:nvSpPr>
            <p:spPr>
              <a:xfrm>
                <a:off x="749440" y="1354122"/>
                <a:ext cx="3181115" cy="20616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Plausible description of the resonances in the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PrePr>
                      <m:sub/>
                      <m:sup>
                        <m:r>
                          <a:rPr lang="it-IT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it-IT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sPre>
                    <m:r>
                      <a:rPr lang="it-IT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Pre>
                      <m:sPrePr>
                        <m:ctrlPr>
                          <a:rPr lang="it-IT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it-IT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it-IT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sPre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system by a full-microscopic nuclear model;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Experimental method to confirm the theoretical predictions.</a:t>
                </a:r>
                <a:endParaRPr lang="it-IT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2766F655-5AA1-659F-38E4-6ED0B049A9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440" y="1354122"/>
                <a:ext cx="3181115" cy="2061636"/>
              </a:xfrm>
              <a:prstGeom prst="rect">
                <a:avLst/>
              </a:prstGeom>
              <a:blipFill>
                <a:blip r:embed="rId2"/>
                <a:stretch>
                  <a:fillRect l="-1195" t="-1227" r="-1195" b="-36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8DF922E-6DA3-4CE7-9406-BC7E9FE6C94F}"/>
              </a:ext>
            </a:extLst>
          </p:cNvPr>
          <p:cNvSpPr txBox="1"/>
          <p:nvPr/>
        </p:nvSpPr>
        <p:spPr>
          <a:xfrm>
            <a:off x="1520540" y="3418753"/>
            <a:ext cx="29104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i="0" dirty="0">
                <a:solidFill>
                  <a:srgbClr val="A5300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T. </a:t>
            </a:r>
            <a:r>
              <a:rPr lang="it-IT" sz="1600" b="1" i="0" dirty="0" err="1">
                <a:solidFill>
                  <a:srgbClr val="A5300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Yasutaka</a:t>
            </a:r>
            <a:r>
              <a:rPr lang="it-IT" sz="1600" b="1" dirty="0">
                <a:solidFill>
                  <a:srgbClr val="A530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</a:t>
            </a:r>
            <a:r>
              <a:rPr lang="it-IT" sz="1600" b="1" i="0" dirty="0">
                <a:solidFill>
                  <a:srgbClr val="A5300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it-IT" sz="1600" b="1" i="0" dirty="0">
                <a:solidFill>
                  <a:srgbClr val="A5300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M. Kimura</a:t>
            </a:r>
            <a:r>
              <a:rPr lang="it-IT" sz="1600" b="1" dirty="0">
                <a:solidFill>
                  <a:srgbClr val="A530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it-IT" sz="1600" b="1" i="0" dirty="0">
                <a:solidFill>
                  <a:srgbClr val="A5300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it-IT" sz="1600" b="1" i="1" dirty="0">
                <a:solidFill>
                  <a:srgbClr val="A5300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PLB</a:t>
            </a:r>
            <a:r>
              <a:rPr lang="it-IT" sz="1600" b="1" i="0" dirty="0">
                <a:solidFill>
                  <a:srgbClr val="A5300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823 (2021)</a:t>
            </a:r>
            <a:endParaRPr lang="it-IT" sz="1600" b="1" dirty="0">
              <a:solidFill>
                <a:srgbClr val="A530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2160EB66-402E-2289-BD6C-5503D04AD5E2}"/>
              </a:ext>
            </a:extLst>
          </p:cNvPr>
          <p:cNvSpPr/>
          <p:nvPr/>
        </p:nvSpPr>
        <p:spPr>
          <a:xfrm>
            <a:off x="590164" y="1194494"/>
            <a:ext cx="3681586" cy="2940776"/>
          </a:xfrm>
          <a:prstGeom prst="rect">
            <a:avLst/>
          </a:prstGeom>
          <a:noFill/>
          <a:ln w="38100">
            <a:solidFill>
              <a:srgbClr val="A5300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2408A1E2-B11A-4A1D-ABB3-2CE115BAA64E}"/>
                  </a:ext>
                </a:extLst>
              </p:cNvPr>
              <p:cNvSpPr txBox="1"/>
              <p:nvPr/>
            </p:nvSpPr>
            <p:spPr>
              <a:xfrm>
                <a:off x="450185" y="273011"/>
                <a:ext cx="11125730" cy="6476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Pre>
                      <m:sPrePr>
                        <m:ctrlPr>
                          <a:rPr lang="en-US" sz="3200" b="1" i="1" dirty="0" smtClean="0">
                            <a:solidFill>
                              <a:srgbClr val="A5300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PrePr>
                      <m:sub/>
                      <m:sup>
                        <m:r>
                          <a:rPr lang="it-IT" sz="3200" b="1" i="0" smtClean="0">
                            <a:solidFill>
                              <a:srgbClr val="A5300F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sup>
                      <m:e>
                        <m:r>
                          <a:rPr lang="it-IT" sz="3200" b="1" i="0" smtClean="0">
                            <a:solidFill>
                              <a:srgbClr val="A5300F"/>
                            </a:solidFill>
                            <a:latin typeface="Cambria Math" panose="02040503050406030204" pitchFamily="18" charset="0"/>
                          </a:rPr>
                          <m:t>𝐂</m:t>
                        </m:r>
                      </m:e>
                    </m:sPre>
                    <m:r>
                      <a:rPr lang="it-IT" sz="3200" b="1" i="0" smtClean="0">
                        <a:solidFill>
                          <a:srgbClr val="A5300F"/>
                        </a:solidFill>
                        <a:latin typeface="Cambria Math" panose="02040503050406030204" pitchFamily="18" charset="0"/>
                      </a:rPr>
                      <m:t>+</m:t>
                    </m:r>
                    <m:sPre>
                      <m:sPrePr>
                        <m:ctrlPr>
                          <a:rPr lang="en-US" sz="3200" b="1" i="1" dirty="0" smtClean="0">
                            <a:solidFill>
                              <a:srgbClr val="A5300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PrePr>
                      <m:sub/>
                      <m:sup>
                        <m:r>
                          <a:rPr lang="it-IT" sz="3200" b="1" i="0" smtClean="0">
                            <a:solidFill>
                              <a:srgbClr val="A5300F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sup>
                      <m:e>
                        <m:r>
                          <a:rPr lang="it-IT" sz="3200" b="1" i="0" smtClean="0">
                            <a:solidFill>
                              <a:srgbClr val="A5300F"/>
                            </a:solidFill>
                            <a:latin typeface="Cambria Math" panose="02040503050406030204" pitchFamily="18" charset="0"/>
                          </a:rPr>
                          <m:t>𝐂</m:t>
                        </m:r>
                        <m:r>
                          <a:rPr lang="it-IT" sz="3200" b="1" i="0" smtClean="0">
                            <a:solidFill>
                              <a:srgbClr val="A5300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sPre>
                  </m:oMath>
                </a14:m>
                <a:r>
                  <a:rPr lang="en-US" sz="3200" b="1" dirty="0">
                    <a:solidFill>
                      <a:srgbClr val="A5300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it-IT" sz="3000" b="1" dirty="0" err="1">
                    <a:solidFill>
                      <a:srgbClr val="A5300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monopole</a:t>
                </a:r>
                <a:r>
                  <a:rPr lang="it-IT" sz="3000" b="1" dirty="0">
                    <a:solidFill>
                      <a:srgbClr val="A5300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3000" b="1" dirty="0" err="1">
                    <a:solidFill>
                      <a:srgbClr val="A5300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transition</a:t>
                </a:r>
                <a:r>
                  <a:rPr lang="it-IT" sz="3000" b="1" dirty="0">
                    <a:solidFill>
                      <a:srgbClr val="A5300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3000" b="1" dirty="0" err="1">
                    <a:solidFill>
                      <a:srgbClr val="A5300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</a:t>
                </a:r>
                <a:r>
                  <a:rPr lang="it-IT" sz="3000" b="1" dirty="0">
                    <a:solidFill>
                      <a:srgbClr val="A5300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3000" b="1" dirty="0" err="1">
                    <a:solidFill>
                      <a:srgbClr val="A5300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novel</a:t>
                </a:r>
                <a:r>
                  <a:rPr lang="it-IT" sz="3000" b="1" dirty="0">
                    <a:solidFill>
                      <a:srgbClr val="A5300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probe for </a:t>
                </a:r>
                <a:r>
                  <a:rPr lang="it-IT" sz="3000" b="1" dirty="0" err="1">
                    <a:solidFill>
                      <a:srgbClr val="A5300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resonances</a:t>
                </a:r>
                <a:endParaRPr lang="it-IT" sz="3000" b="1" dirty="0">
                  <a:solidFill>
                    <a:srgbClr val="A5300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2408A1E2-B11A-4A1D-ABB3-2CE115BAA6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185" y="273011"/>
                <a:ext cx="11125730" cy="647613"/>
              </a:xfrm>
              <a:prstGeom prst="rect">
                <a:avLst/>
              </a:prstGeom>
              <a:blipFill>
                <a:blip r:embed="rId3"/>
                <a:stretch>
                  <a:fillRect t="-5769" b="-25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Immagine 18" descr="Immagine che contiene testo, schermata, diagramma, Carattere&#10;&#10;Il contenuto generato dall'IA potrebbe non essere corretto.">
            <a:extLst>
              <a:ext uri="{FF2B5EF4-FFF2-40B4-BE49-F238E27FC236}">
                <a16:creationId xmlns:a16="http://schemas.microsoft.com/office/drawing/2014/main" id="{3FCE109A-4C95-87FE-7136-DA7AB250FED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8429" y="1494584"/>
            <a:ext cx="6510242" cy="42186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9DA849BA-64BD-EC51-BD0A-9BFD27B56553}"/>
                  </a:ext>
                </a:extLst>
              </p:cNvPr>
              <p:cNvSpPr txBox="1"/>
              <p:nvPr/>
            </p:nvSpPr>
            <p:spPr>
              <a:xfrm>
                <a:off x="606425" y="4856075"/>
                <a:ext cx="4256512" cy="1284967"/>
              </a:xfrm>
              <a:prstGeom prst="rect">
                <a:avLst/>
              </a:prstGeom>
              <a:noFill/>
              <a:ln w="28575">
                <a:solidFill>
                  <a:srgbClr val="48B6F4"/>
                </a:solidFill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Possible analogy between the </a:t>
                </a:r>
                <a:r>
                  <a:rPr lang="en-US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Hoyle-state in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it-IT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PrePr>
                      <m:sub/>
                      <m:sup>
                        <m:r>
                          <a:rPr lang="it-IT" b="1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sup>
                      <m:e>
                        <m:r>
                          <a:rPr lang="it-IT" b="1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𝐂</m:t>
                        </m:r>
                      </m:e>
                    </m:sPre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as the driver of 3α fusion and </a:t>
                </a:r>
                <a:r>
                  <a:rPr lang="en-US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candidate C+C cluster states in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it-IT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PrePr>
                      <m:sub/>
                      <m:sup>
                        <m:r>
                          <a:rPr lang="it-IT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it-IT" b="1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sup>
                      <m:e>
                        <m:r>
                          <a:rPr lang="it-IT" b="1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𝐌𝐠</m:t>
                        </m:r>
                      </m:e>
                    </m:sPre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as drivers of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PrePr>
                      <m:sub/>
                      <m:sup>
                        <m:r>
                          <a:rPr lang="it-IT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it-IT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sPre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it-IT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PrePr>
                      <m:sub/>
                      <m:sup>
                        <m:r>
                          <a:rPr lang="it-IT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it-IT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sPre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fusion.</a:t>
                </a:r>
                <a:endParaRPr lang="it-IT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9DA849BA-64BD-EC51-BD0A-9BFD27B56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425" y="4856075"/>
                <a:ext cx="4256512" cy="1284967"/>
              </a:xfrm>
              <a:prstGeom prst="rect">
                <a:avLst/>
              </a:prstGeom>
              <a:blipFill>
                <a:blip r:embed="rId5"/>
                <a:stretch>
                  <a:fillRect l="-590" t="-962" b="-3846"/>
                </a:stretch>
              </a:blipFill>
              <a:ln w="28575">
                <a:solidFill>
                  <a:srgbClr val="48B6F4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CCD5432-CFAE-C26E-929F-3E0F4F9D0CA0}"/>
              </a:ext>
            </a:extLst>
          </p:cNvPr>
          <p:cNvSpPr txBox="1"/>
          <p:nvPr/>
        </p:nvSpPr>
        <p:spPr>
          <a:xfrm>
            <a:off x="10601761" y="2288709"/>
            <a:ext cx="17648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superbursts</a:t>
            </a:r>
            <a:r>
              <a:rPr lang="it-IT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22CB674-3518-C3B1-D360-7586DD12960A}"/>
              </a:ext>
            </a:extLst>
          </p:cNvPr>
          <p:cNvSpPr txBox="1"/>
          <p:nvPr/>
        </p:nvSpPr>
        <p:spPr>
          <a:xfrm>
            <a:off x="10783377" y="2115087"/>
            <a:ext cx="36427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massive stars </a:t>
            </a:r>
            <a:endParaRPr lang="it-IT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14D3E6B-32D5-8E49-8F67-AAF2475BDA56}"/>
              </a:ext>
            </a:extLst>
          </p:cNvPr>
          <p:cNvSpPr txBox="1"/>
          <p:nvPr/>
        </p:nvSpPr>
        <p:spPr>
          <a:xfrm>
            <a:off x="11151649" y="1679423"/>
            <a:ext cx="11760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1a supernovae </a:t>
            </a:r>
            <a:endParaRPr lang="it-IT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0B85C5B5-07BB-F13A-559A-5CF12D445833}"/>
              </a:ext>
            </a:extLst>
          </p:cNvPr>
          <p:cNvSpPr txBox="1"/>
          <p:nvPr/>
        </p:nvSpPr>
        <p:spPr>
          <a:xfrm>
            <a:off x="4955922" y="5842942"/>
            <a:ext cx="53567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48B6F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n-US" b="1" i="0" dirty="0" err="1">
                <a:solidFill>
                  <a:srgbClr val="48B6F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Adsley</a:t>
            </a:r>
            <a:r>
              <a:rPr lang="en-US" b="1" dirty="0">
                <a:solidFill>
                  <a:srgbClr val="48B6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>
                <a:solidFill>
                  <a:srgbClr val="48B6F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et al., </a:t>
            </a:r>
            <a:r>
              <a:rPr lang="en-US" b="1" i="1" dirty="0">
                <a:solidFill>
                  <a:srgbClr val="48B6F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PRL</a:t>
            </a:r>
            <a:r>
              <a:rPr lang="en-US" b="1" i="0" dirty="0">
                <a:solidFill>
                  <a:srgbClr val="48B6F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129.10 (2022</a:t>
            </a:r>
            <a:r>
              <a:rPr lang="en-US" b="1" dirty="0">
                <a:solidFill>
                  <a:srgbClr val="48B6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t-IT" b="1" dirty="0">
              <a:solidFill>
                <a:srgbClr val="48B6F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279460"/>
      </p:ext>
    </p:extLst>
  </p:cSld>
  <p:clrMapOvr>
    <a:masterClrMapping/>
  </p:clrMapOvr>
  <p:transition spd="med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A738653-B9F1-B7CD-C23C-0C07BF91F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16/06/25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59179F9-F85C-A9AA-EDAD-90C43FEF9DA1}"/>
              </a:ext>
            </a:extLst>
          </p:cNvPr>
          <p:cNvSpPr txBox="1"/>
          <p:nvPr/>
        </p:nvSpPr>
        <p:spPr>
          <a:xfrm>
            <a:off x="5668116" y="25400"/>
            <a:ext cx="651169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1" dirty="0" err="1">
                <a:solidFill>
                  <a:srgbClr val="A530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it-IT" sz="3200" b="1" dirty="0">
                <a:solidFill>
                  <a:srgbClr val="A530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setup </a:t>
            </a:r>
            <a:r>
              <a:rPr lang="it-IT" sz="3200" b="1" dirty="0" err="1">
                <a:solidFill>
                  <a:srgbClr val="A530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3200" b="1" dirty="0">
                <a:solidFill>
                  <a:srgbClr val="A530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it-IT" sz="3200" b="1" dirty="0">
                <a:solidFill>
                  <a:srgbClr val="A530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Oslo </a:t>
            </a:r>
            <a:r>
              <a:rPr lang="it-IT" sz="3200" b="1" dirty="0" err="1">
                <a:solidFill>
                  <a:srgbClr val="A530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Cyclotron</a:t>
            </a:r>
            <a:r>
              <a:rPr lang="it-IT" sz="3200" b="1" dirty="0">
                <a:solidFill>
                  <a:srgbClr val="A530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b="1" dirty="0" err="1">
                <a:solidFill>
                  <a:srgbClr val="A530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Laboratory</a:t>
            </a:r>
            <a:r>
              <a:rPr lang="it-IT" sz="3200" b="1" dirty="0">
                <a:solidFill>
                  <a:srgbClr val="A530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(OCL) 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53222153-3F82-F0A5-6639-67225816F9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25902130-A58C-8BA7-80B4-55D1212B2002}"/>
              </a:ext>
            </a:extLst>
          </p:cNvPr>
          <p:cNvSpPr txBox="1">
            <a:spLocks/>
          </p:cNvSpPr>
          <p:nvPr/>
        </p:nvSpPr>
        <p:spPr>
          <a:xfrm>
            <a:off x="5668116" y="1310700"/>
            <a:ext cx="4265337" cy="4380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it-IT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 particles </a:t>
            </a:r>
            <a:r>
              <a:rPr lang="it-IT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@30 MeV;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egnaposto contenuto 2">
                <a:extLst>
                  <a:ext uri="{FF2B5EF4-FFF2-40B4-BE49-F238E27FC236}">
                    <a16:creationId xmlns:a16="http://schemas.microsoft.com/office/drawing/2014/main" id="{07EFD418-59D4-29C6-FA14-49E61446237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68116" y="1701606"/>
                <a:ext cx="4265337" cy="43800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182880" algn="l" defTabSz="914400" rtl="0" eaLnBrk="1" latinLnBrk="0" hangingPunct="1">
                  <a:lnSpc>
                    <a:spcPct val="90000"/>
                  </a:lnSpc>
                  <a:spcBef>
                    <a:spcPts val="1400"/>
                  </a:spcBef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2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20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8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6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6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6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6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6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6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target: self-supporting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it-IT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PrePr>
                      <m:sub/>
                      <m:sup>
                        <m:r>
                          <a:rPr lang="it-IT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it-IT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Mg</m:t>
                        </m:r>
                      </m:e>
                    </m:sPre>
                    <m:r>
                      <a:rPr lang="it-IT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it-IT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Segnaposto contenuto 2">
                <a:extLst>
                  <a:ext uri="{FF2B5EF4-FFF2-40B4-BE49-F238E27FC236}">
                    <a16:creationId xmlns:a16="http://schemas.microsoft.com/office/drawing/2014/main" id="{07EFD418-59D4-29C6-FA14-49E6144623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8116" y="1701606"/>
                <a:ext cx="4265337" cy="438005"/>
              </a:xfrm>
              <a:prstGeom prst="rect">
                <a:avLst/>
              </a:prstGeom>
              <a:blipFill>
                <a:blip r:embed="rId3"/>
                <a:stretch>
                  <a:fillRect t="-8333" b="-111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57D935FC-E7DA-AE91-57F8-39EDF8DFA245}"/>
              </a:ext>
            </a:extLst>
          </p:cNvPr>
          <p:cNvSpPr/>
          <p:nvPr/>
        </p:nvSpPr>
        <p:spPr>
          <a:xfrm>
            <a:off x="5915897" y="2909904"/>
            <a:ext cx="4035315" cy="1331845"/>
          </a:xfrm>
          <a:prstGeom prst="roundRect">
            <a:avLst/>
          </a:prstGeom>
          <a:solidFill>
            <a:schemeClr val="accent5">
              <a:lumMod val="20000"/>
              <a:lumOff val="80000"/>
              <a:alpha val="61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egnaposto contenuto 2">
                <a:extLst>
                  <a:ext uri="{FF2B5EF4-FFF2-40B4-BE49-F238E27FC236}">
                    <a16:creationId xmlns:a16="http://schemas.microsoft.com/office/drawing/2014/main" id="{B0F552DA-CB0E-BA63-C17D-0E6E620BF41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21400" y="3016136"/>
                <a:ext cx="3322591" cy="121764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it-IT" sz="20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OSCAR: </a:t>
                </a:r>
                <a:r>
                  <a:rPr lang="en-US" sz="1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1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LaBr</m:t>
                        </m:r>
                      </m:e>
                      <m:sub>
                        <m:r>
                          <a:rPr lang="it-IT" sz="1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it-IT" sz="18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it-IT" sz="18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Ce</m:t>
                    </m:r>
                    <m:r>
                      <a:rPr lang="it-IT" sz="18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1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scintillating</a:t>
                </a:r>
                <a:r>
                  <a:rPr lang="it-IT" sz="1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1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crystal</a:t>
                </a:r>
                <a:r>
                  <a:rPr lang="en-US" sz="1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 coupled to photomultiplier tubes, 4% efficiency at 4 MeV</a:t>
                </a:r>
                <a:endParaRPr lang="it-IT" sz="1800" dirty="0"/>
              </a:p>
              <a:p>
                <a:pPr marL="0" indent="0">
                  <a:buNone/>
                </a:pPr>
                <a:endParaRPr lang="it-IT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Segnaposto contenuto 2">
                <a:extLst>
                  <a:ext uri="{FF2B5EF4-FFF2-40B4-BE49-F238E27FC236}">
                    <a16:creationId xmlns:a16="http://schemas.microsoft.com/office/drawing/2014/main" id="{B0F552DA-CB0E-BA63-C17D-0E6E620BF4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1400" y="3016136"/>
                <a:ext cx="3322591" cy="1217640"/>
              </a:xfrm>
              <a:prstGeom prst="rect">
                <a:avLst/>
              </a:prstGeom>
              <a:blipFill>
                <a:blip r:embed="rId5"/>
                <a:stretch>
                  <a:fillRect l="-1521" t="-515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9C1D8C4E-4AF5-14D7-0857-DF9141099890}"/>
              </a:ext>
            </a:extLst>
          </p:cNvPr>
          <p:cNvSpPr/>
          <p:nvPr/>
        </p:nvSpPr>
        <p:spPr>
          <a:xfrm>
            <a:off x="7957177" y="4381724"/>
            <a:ext cx="3710225" cy="1099193"/>
          </a:xfrm>
          <a:prstGeom prst="roundRect">
            <a:avLst/>
          </a:prstGeom>
          <a:solidFill>
            <a:srgbClr val="92D050">
              <a:alpha val="57000"/>
            </a:srgb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195095C8-E74B-B4AF-93E0-3F9FB71C62B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6312" y="4369434"/>
            <a:ext cx="3004989" cy="2159399"/>
          </a:xfrm>
          <a:prstGeom prst="rect">
            <a:avLst/>
          </a:prstGeom>
        </p:spPr>
      </p:pic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id="{5A7F1698-0A1E-2A3E-047E-6C9B3329554B}"/>
              </a:ext>
            </a:extLst>
          </p:cNvPr>
          <p:cNvSpPr txBox="1">
            <a:spLocks/>
          </p:cNvSpPr>
          <p:nvPr/>
        </p:nvSpPr>
        <p:spPr>
          <a:xfrm>
            <a:off x="8371301" y="4473784"/>
            <a:ext cx="3223597" cy="10531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SiRi</a:t>
            </a:r>
            <a:r>
              <a:rPr lang="it-IT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it-IT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it-IT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trapezoidal</a:t>
            </a:r>
            <a:r>
              <a:rPr lang="it-IT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ΔE-E silicon detectors; ΔE 130 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µm </a:t>
            </a:r>
            <a:r>
              <a:rPr 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thick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it-IT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segmented</a:t>
            </a:r>
            <a:r>
              <a:rPr lang="it-IT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into</a:t>
            </a:r>
            <a:r>
              <a:rPr lang="it-IT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it-IT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annular</a:t>
            </a:r>
            <a:r>
              <a:rPr lang="it-IT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strips</a:t>
            </a:r>
            <a:endParaRPr lang="it-IT" sz="1800" dirty="0"/>
          </a:p>
          <a:p>
            <a:pPr marL="0" indent="0">
              <a:buNone/>
            </a:pPr>
            <a:endParaRPr lang="it-IT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 descr="Immagine che contiene interno, macchina, ingegneria, acciaio&#10;&#10;Il contenuto generato dall'IA potrebbe non essere corretto.">
            <a:extLst>
              <a:ext uri="{FF2B5EF4-FFF2-40B4-BE49-F238E27FC236}">
                <a16:creationId xmlns:a16="http://schemas.microsoft.com/office/drawing/2014/main" id="{BA5332C4-F0B0-3016-51C2-1DCA18B0338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10680" y="1356420"/>
            <a:ext cx="2494777" cy="289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553037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181"/>
          <p:cNvSpPr txBox="1">
            <a:spLocks noChangeArrowheads="1"/>
          </p:cNvSpPr>
          <p:nvPr/>
        </p:nvSpPr>
        <p:spPr bwMode="auto">
          <a:xfrm>
            <a:off x="5954713" y="57340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43881" y="439255"/>
            <a:ext cx="52984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baseline="30000" dirty="0">
              <a:solidFill>
                <a:srgbClr val="0070C0"/>
              </a:solidFill>
            </a:endParaRPr>
          </a:p>
          <a:p>
            <a:r>
              <a:rPr lang="en-US" sz="2400" baseline="30000" dirty="0">
                <a:solidFill>
                  <a:srgbClr val="0070C0"/>
                </a:solidFill>
              </a:rPr>
              <a:t>12</a:t>
            </a:r>
            <a:r>
              <a:rPr lang="en-US" sz="2400" dirty="0">
                <a:solidFill>
                  <a:srgbClr val="0070C0"/>
                </a:solidFill>
              </a:rPr>
              <a:t>C+</a:t>
            </a:r>
            <a:r>
              <a:rPr lang="en-US" sz="2400" baseline="30000" dirty="0">
                <a:solidFill>
                  <a:srgbClr val="0070C0"/>
                </a:solidFill>
              </a:rPr>
              <a:t>12</a:t>
            </a:r>
            <a:r>
              <a:rPr lang="en-US" sz="2400" dirty="0">
                <a:solidFill>
                  <a:srgbClr val="0070C0"/>
                </a:solidFill>
              </a:rPr>
              <a:t>C</a:t>
            </a:r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en-US" sz="2400" baseline="30000" dirty="0">
                <a:solidFill>
                  <a:srgbClr val="0070C0"/>
                </a:solidFill>
                <a:sym typeface="Wingdings" panose="05000000000000000000" pitchFamily="2" charset="2"/>
              </a:rPr>
              <a:t>23</a:t>
            </a:r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Na +  p           Q = 2.24 MeV </a:t>
            </a:r>
            <a:endParaRPr lang="en-US" sz="2400" baseline="30000" dirty="0">
              <a:solidFill>
                <a:srgbClr val="0070C0"/>
              </a:solidFill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1E41D084-8A66-C047-904D-9D93476F3B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45357" y="-3565"/>
            <a:ext cx="5062329" cy="684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16C7EC33-3574-5698-165F-DAAFD84A4370}"/>
              </a:ext>
            </a:extLst>
          </p:cNvPr>
          <p:cNvCxnSpPr>
            <a:cxnSpLocks/>
          </p:cNvCxnSpPr>
          <p:nvPr/>
        </p:nvCxnSpPr>
        <p:spPr>
          <a:xfrm>
            <a:off x="8070573" y="2392554"/>
            <a:ext cx="1457740" cy="1225289"/>
          </a:xfrm>
          <a:prstGeom prst="straightConnector1">
            <a:avLst/>
          </a:prstGeom>
          <a:ln w="254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083E7087-6641-74E8-5ACE-3B89251981E6}"/>
              </a:ext>
            </a:extLst>
          </p:cNvPr>
          <p:cNvCxnSpPr>
            <a:cxnSpLocks/>
          </p:cNvCxnSpPr>
          <p:nvPr/>
        </p:nvCxnSpPr>
        <p:spPr>
          <a:xfrm>
            <a:off x="8070573" y="2286000"/>
            <a:ext cx="1457740" cy="1524002"/>
          </a:xfrm>
          <a:prstGeom prst="straightConnector1">
            <a:avLst/>
          </a:prstGeom>
          <a:ln w="254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43928FCA-5BC0-4ACB-CDD1-979EDD31DA54}"/>
              </a:ext>
            </a:extLst>
          </p:cNvPr>
          <p:cNvCxnSpPr>
            <a:cxnSpLocks/>
          </p:cNvCxnSpPr>
          <p:nvPr/>
        </p:nvCxnSpPr>
        <p:spPr>
          <a:xfrm>
            <a:off x="8070573" y="2286000"/>
            <a:ext cx="1457740" cy="771156"/>
          </a:xfrm>
          <a:prstGeom prst="straightConnector1">
            <a:avLst/>
          </a:prstGeom>
          <a:ln w="254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35AD43F0-222B-F72A-C457-4A354F6F88AF}"/>
              </a:ext>
            </a:extLst>
          </p:cNvPr>
          <p:cNvCxnSpPr>
            <a:cxnSpLocks/>
          </p:cNvCxnSpPr>
          <p:nvPr/>
        </p:nvCxnSpPr>
        <p:spPr>
          <a:xfrm>
            <a:off x="10135712" y="3617843"/>
            <a:ext cx="0" cy="238540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11834AD8-F702-176B-5A25-B414BB9B3986}"/>
              </a:ext>
            </a:extLst>
          </p:cNvPr>
          <p:cNvCxnSpPr>
            <a:cxnSpLocks/>
          </p:cNvCxnSpPr>
          <p:nvPr/>
        </p:nvCxnSpPr>
        <p:spPr>
          <a:xfrm>
            <a:off x="9983312" y="3057156"/>
            <a:ext cx="0" cy="706461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Tabella 16">
            <a:extLst>
              <a:ext uri="{FF2B5EF4-FFF2-40B4-BE49-F238E27FC236}">
                <a16:creationId xmlns:a16="http://schemas.microsoft.com/office/drawing/2014/main" id="{A71368FB-0E3D-4C98-2AAA-A6DAB64936D1}"/>
              </a:ext>
            </a:extLst>
          </p:cNvPr>
          <p:cNvGraphicFramePr>
            <a:graphicFrameLocks noGrp="1"/>
          </p:cNvGraphicFramePr>
          <p:nvPr/>
        </p:nvGraphicFramePr>
        <p:xfrm>
          <a:off x="243881" y="1248485"/>
          <a:ext cx="5906044" cy="55999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8115">
                  <a:extLst>
                    <a:ext uri="{9D8B030D-6E8A-4147-A177-3AD203B41FA5}">
                      <a16:colId xmlns:a16="http://schemas.microsoft.com/office/drawing/2014/main" val="878284255"/>
                    </a:ext>
                  </a:extLst>
                </a:gridCol>
                <a:gridCol w="680444">
                  <a:extLst>
                    <a:ext uri="{9D8B030D-6E8A-4147-A177-3AD203B41FA5}">
                      <a16:colId xmlns:a16="http://schemas.microsoft.com/office/drawing/2014/main" val="2780416136"/>
                    </a:ext>
                  </a:extLst>
                </a:gridCol>
                <a:gridCol w="1333993">
                  <a:extLst>
                    <a:ext uri="{9D8B030D-6E8A-4147-A177-3AD203B41FA5}">
                      <a16:colId xmlns:a16="http://schemas.microsoft.com/office/drawing/2014/main" val="993587619"/>
                    </a:ext>
                  </a:extLst>
                </a:gridCol>
                <a:gridCol w="12107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0414">
                  <a:extLst>
                    <a:ext uri="{9D8B030D-6E8A-4147-A177-3AD203B41FA5}">
                      <a16:colId xmlns:a16="http://schemas.microsoft.com/office/drawing/2014/main" val="2468345070"/>
                    </a:ext>
                  </a:extLst>
                </a:gridCol>
                <a:gridCol w="1452305">
                  <a:extLst>
                    <a:ext uri="{9D8B030D-6E8A-4147-A177-3AD203B41FA5}">
                      <a16:colId xmlns:a16="http://schemas.microsoft.com/office/drawing/2014/main" val="3448199283"/>
                    </a:ext>
                  </a:extLst>
                </a:gridCol>
              </a:tblGrid>
              <a:tr h="709545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Symbol" pitchFamily="2" charset="2"/>
                        </a:rPr>
                        <a:t>g</a:t>
                      </a:r>
                      <a:r>
                        <a:rPr lang="en-US" sz="1800" dirty="0">
                          <a:effectLst/>
                        </a:rPr>
                        <a:t>-rays and p particles energies for excited states for</a:t>
                      </a:r>
                      <a:endParaRPr lang="it-IT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aseline="30000" dirty="0">
                          <a:effectLst/>
                        </a:rPr>
                        <a:t>12</a:t>
                      </a:r>
                      <a:r>
                        <a:rPr lang="en-US" sz="1800" dirty="0">
                          <a:effectLst/>
                        </a:rPr>
                        <a:t>C(</a:t>
                      </a:r>
                      <a:r>
                        <a:rPr lang="en-US" sz="1800" baseline="30000" dirty="0">
                          <a:effectLst/>
                        </a:rPr>
                        <a:t>12</a:t>
                      </a:r>
                      <a:r>
                        <a:rPr lang="en-US" sz="1800" dirty="0">
                          <a:effectLst/>
                        </a:rPr>
                        <a:t>C, p)</a:t>
                      </a:r>
                      <a:r>
                        <a:rPr lang="en-US" sz="1800" baseline="30000" dirty="0">
                          <a:effectLst/>
                        </a:rPr>
                        <a:t>23</a:t>
                      </a:r>
                      <a:r>
                        <a:rPr lang="en-US" sz="1800" dirty="0">
                          <a:effectLst/>
                        </a:rPr>
                        <a:t>Na (Q =  2.241 MeV)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5797"/>
                  </a:ext>
                </a:extLst>
              </a:tr>
              <a:tr h="541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</a:t>
                      </a:r>
                      <a:r>
                        <a:rPr lang="en-US" sz="1800" baseline="-25000" dirty="0">
                          <a:effectLst/>
                        </a:rPr>
                        <a:t>X</a:t>
                      </a:r>
                      <a:endParaRPr lang="it-IT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(MeV)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J</a:t>
                      </a:r>
                      <a:r>
                        <a:rPr lang="en-US" sz="1800" b="1" baseline="30000" dirty="0" err="1">
                          <a:effectLst/>
                        </a:rPr>
                        <a:t>p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Main </a:t>
                      </a:r>
                      <a:r>
                        <a:rPr lang="en-US" sz="1800" b="1" dirty="0">
                          <a:effectLst/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800" b="1" dirty="0">
                          <a:effectLst/>
                        </a:rPr>
                        <a:t> transitions</a:t>
                      </a:r>
                      <a:endParaRPr lang="it-IT" sz="18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(MeV)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ID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cs typeface="Symbol" charset="2"/>
                        </a:rPr>
                        <a:t>E</a:t>
                      </a:r>
                      <a:r>
                        <a:rPr lang="en-US" sz="1800" b="1" baseline="-25000" dirty="0">
                          <a:effectLst/>
                          <a:latin typeface="+mn-lt"/>
                          <a:cs typeface="Symbol" charset="2"/>
                        </a:rPr>
                        <a:t>p-</a:t>
                      </a:r>
                      <a:r>
                        <a:rPr lang="en-US" sz="1800" b="1" baseline="-25000" dirty="0">
                          <a:effectLst/>
                          <a:latin typeface="+mn-lt"/>
                          <a:ea typeface="Source Sans Pro" panose="020F0502020204030204" pitchFamily="34" charset="0"/>
                          <a:cs typeface="Symbol" charset="2"/>
                        </a:rPr>
                        <a:t>max</a:t>
                      </a:r>
                      <a:r>
                        <a:rPr lang="en-US" sz="1800" b="1" dirty="0">
                          <a:effectLst/>
                        </a:rPr>
                        <a:t> (MeV)</a:t>
                      </a:r>
                      <a:endParaRPr lang="it-IT" sz="18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(E</a:t>
                      </a:r>
                      <a:r>
                        <a:rPr lang="en-US" sz="1800" b="1" baseline="30000" dirty="0">
                          <a:effectLst/>
                        </a:rPr>
                        <a:t>CM</a:t>
                      </a:r>
                      <a:r>
                        <a:rPr lang="en-US" sz="1800" b="1" dirty="0">
                          <a:effectLst/>
                        </a:rPr>
                        <a:t> = 2 MeV)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62717384"/>
                  </a:ext>
                </a:extLst>
              </a:tr>
              <a:tr h="2617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0.0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3/2</a:t>
                      </a:r>
                      <a:r>
                        <a:rPr lang="en-US" sz="1800" baseline="30000" dirty="0">
                          <a:effectLst/>
                        </a:rPr>
                        <a:t>+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</a:t>
                      </a:r>
                      <a:r>
                        <a:rPr lang="en-US" sz="1800" baseline="-25000" dirty="0">
                          <a:effectLst/>
                        </a:rPr>
                        <a:t>0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5.3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92679630"/>
                  </a:ext>
                </a:extLst>
              </a:tr>
              <a:tr h="541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0.44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5/2</a:t>
                      </a:r>
                      <a:r>
                        <a:rPr lang="en-US" sz="1800" baseline="30000" dirty="0">
                          <a:effectLst/>
                        </a:rPr>
                        <a:t>+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0.44 </a:t>
                      </a:r>
                      <a:r>
                        <a:rPr lang="en-US" sz="1800" dirty="0">
                          <a:effectLst/>
                          <a:sym typeface="Symbol" pitchFamily="2" charset="2"/>
                        </a:rPr>
                        <a:t></a:t>
                      </a:r>
                      <a:r>
                        <a:rPr lang="en-US" sz="1800" dirty="0">
                          <a:effectLst/>
                        </a:rPr>
                        <a:t> 0</a:t>
                      </a:r>
                      <a:endParaRPr lang="it-IT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0.44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</a:t>
                      </a:r>
                      <a:r>
                        <a:rPr lang="en-US" sz="1800" baseline="-25000" dirty="0">
                          <a:effectLst/>
                        </a:rPr>
                        <a:t>1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4.8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80914795"/>
                  </a:ext>
                </a:extLst>
              </a:tr>
              <a:tr h="541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2.07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7/2</a:t>
                      </a:r>
                      <a:r>
                        <a:rPr lang="en-US" sz="1800" baseline="30000" dirty="0">
                          <a:effectLst/>
                        </a:rPr>
                        <a:t>+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2.07 </a:t>
                      </a:r>
                      <a:r>
                        <a:rPr lang="en-US" sz="1800" dirty="0">
                          <a:effectLst/>
                          <a:sym typeface="Symbol" pitchFamily="2" charset="2"/>
                        </a:rPr>
                        <a:t></a:t>
                      </a:r>
                      <a:r>
                        <a:rPr lang="en-US" sz="1800" dirty="0">
                          <a:effectLst/>
                        </a:rPr>
                        <a:t> 0.44</a:t>
                      </a:r>
                      <a:endParaRPr lang="it-IT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1.63 (91%)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2.07 </a:t>
                      </a:r>
                      <a:r>
                        <a:rPr lang="en-US" sz="1800" dirty="0">
                          <a:effectLst/>
                          <a:sym typeface="Symbol" pitchFamily="2" charset="2"/>
                        </a:rPr>
                        <a:t></a:t>
                      </a:r>
                      <a:r>
                        <a:rPr lang="en-US" sz="1800" dirty="0">
                          <a:effectLst/>
                        </a:rPr>
                        <a:t> 0</a:t>
                      </a:r>
                      <a:endParaRPr lang="it-IT" sz="1800" dirty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2.07 (9%)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</a:t>
                      </a:r>
                      <a:r>
                        <a:rPr lang="en-US" sz="1800" baseline="-25000" dirty="0">
                          <a:effectLst/>
                        </a:rPr>
                        <a:t>2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74708980"/>
                  </a:ext>
                </a:extLst>
              </a:tr>
              <a:tr h="5423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2.39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>
                          <a:effectLst/>
                          <a:latin typeface="+mn-lt"/>
                          <a:ea typeface="+mn-ea"/>
                        </a:rPr>
                        <a:t>1/2</a:t>
                      </a:r>
                      <a:r>
                        <a:rPr lang="en-US" sz="1800" baseline="30000" dirty="0">
                          <a:effectLst/>
                        </a:rPr>
                        <a:t>+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2.39 </a:t>
                      </a:r>
                      <a:r>
                        <a:rPr lang="en-US" sz="1800" dirty="0">
                          <a:effectLst/>
                          <a:sym typeface="Symbol" pitchFamily="2" charset="2"/>
                        </a:rPr>
                        <a:t></a:t>
                      </a:r>
                      <a:r>
                        <a:rPr lang="en-US" sz="1800" dirty="0">
                          <a:effectLst/>
                        </a:rPr>
                        <a:t> 0.44</a:t>
                      </a:r>
                      <a:endParaRPr lang="it-IT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1.95</a:t>
                      </a:r>
                      <a:endParaRPr lang="it-IT" sz="1800" b="1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2.39 </a:t>
                      </a:r>
                      <a:r>
                        <a:rPr lang="en-US" sz="1800" dirty="0">
                          <a:effectLst/>
                          <a:sym typeface="Symbol" pitchFamily="2" charset="2"/>
                        </a:rPr>
                        <a:t></a:t>
                      </a:r>
                      <a:r>
                        <a:rPr lang="en-US" sz="1800" dirty="0">
                          <a:effectLst/>
                        </a:rPr>
                        <a:t> 0</a:t>
                      </a:r>
                      <a:endParaRPr lang="it-IT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2.39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</a:t>
                      </a:r>
                      <a:r>
                        <a:rPr lang="en-US" sz="1800" baseline="-25000" dirty="0">
                          <a:effectLst/>
                        </a:rPr>
                        <a:t>3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2.6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5905830"/>
                  </a:ext>
                </a:extLst>
              </a:tr>
              <a:tr h="541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2.64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>
                          <a:effectLst/>
                          <a:latin typeface="+mn-lt"/>
                          <a:ea typeface="+mn-ea"/>
                        </a:rPr>
                        <a:t>1/2</a:t>
                      </a:r>
                      <a:r>
                        <a:rPr lang="en-US" sz="1800" baseline="30000" dirty="0">
                          <a:effectLst/>
                        </a:rPr>
                        <a:t>-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2.64 </a:t>
                      </a:r>
                      <a:r>
                        <a:rPr lang="en-US" sz="1800" dirty="0">
                          <a:effectLst/>
                          <a:sym typeface="Symbol" pitchFamily="2" charset="2"/>
                        </a:rPr>
                        <a:t></a:t>
                      </a:r>
                      <a:r>
                        <a:rPr lang="en-US" sz="1800" dirty="0">
                          <a:effectLst/>
                        </a:rPr>
                        <a:t> 0</a:t>
                      </a:r>
                      <a:endParaRPr lang="it-IT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2.64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</a:t>
                      </a:r>
                      <a:r>
                        <a:rPr lang="en-US" sz="1800" baseline="-25000" dirty="0">
                          <a:effectLst/>
                        </a:rPr>
                        <a:t>4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2.3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0737030"/>
                  </a:ext>
                </a:extLst>
              </a:tr>
              <a:tr h="5423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2.70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9/2</a:t>
                      </a:r>
                      <a:r>
                        <a:rPr lang="en-US" sz="1800" baseline="30000" dirty="0">
                          <a:effectLst/>
                        </a:rPr>
                        <a:t>+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2.70 </a:t>
                      </a:r>
                      <a:r>
                        <a:rPr lang="en-US" sz="1800" dirty="0">
                          <a:effectLst/>
                          <a:sym typeface="Symbol" pitchFamily="2" charset="2"/>
                        </a:rPr>
                        <a:t></a:t>
                      </a:r>
                      <a:r>
                        <a:rPr lang="en-US" sz="1800" dirty="0">
                          <a:effectLst/>
                        </a:rPr>
                        <a:t> 2.07</a:t>
                      </a:r>
                      <a:endParaRPr lang="it-IT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0.62</a:t>
                      </a:r>
                      <a:endParaRPr lang="it-IT" sz="1800" b="1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2.70 </a:t>
                      </a:r>
                      <a:r>
                        <a:rPr lang="en-US" sz="1800" dirty="0">
                          <a:effectLst/>
                          <a:sym typeface="Symbol" pitchFamily="2" charset="2"/>
                        </a:rPr>
                        <a:t></a:t>
                      </a:r>
                      <a:r>
                        <a:rPr lang="en-US" sz="1800" dirty="0">
                          <a:effectLst/>
                        </a:rPr>
                        <a:t> 0.44</a:t>
                      </a:r>
                      <a:endParaRPr lang="it-IT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2.26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</a:t>
                      </a:r>
                      <a:r>
                        <a:rPr lang="en-US" sz="1800" baseline="-25000" dirty="0">
                          <a:effectLst/>
                        </a:rPr>
                        <a:t>5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2.3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0641565"/>
                  </a:ext>
                </a:extLst>
              </a:tr>
              <a:tr h="5423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2.98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3/2</a:t>
                      </a:r>
                      <a:r>
                        <a:rPr lang="en-US" sz="1800" baseline="30000" dirty="0">
                          <a:effectLst/>
                        </a:rPr>
                        <a:t>+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2.98 </a:t>
                      </a:r>
                      <a:r>
                        <a:rPr lang="en-US" sz="1800" dirty="0">
                          <a:effectLst/>
                          <a:sym typeface="Symbol" pitchFamily="2" charset="2"/>
                        </a:rPr>
                        <a:t></a:t>
                      </a:r>
                      <a:r>
                        <a:rPr lang="en-US" sz="1800" dirty="0">
                          <a:effectLst/>
                        </a:rPr>
                        <a:t> 0.44</a:t>
                      </a:r>
                      <a:endParaRPr lang="it-IT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2.54</a:t>
                      </a:r>
                      <a:endParaRPr lang="it-IT" sz="1800" b="1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2.98 </a:t>
                      </a:r>
                      <a:r>
                        <a:rPr lang="en-US" sz="1800" dirty="0">
                          <a:effectLst/>
                          <a:sym typeface="Symbol" pitchFamily="2" charset="2"/>
                        </a:rPr>
                        <a:t></a:t>
                      </a:r>
                      <a:r>
                        <a:rPr lang="en-US" sz="1800" dirty="0">
                          <a:effectLst/>
                        </a:rPr>
                        <a:t> 0</a:t>
                      </a:r>
                      <a:endParaRPr lang="it-IT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2.98</a:t>
                      </a:r>
                      <a:endParaRPr lang="it-IT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</a:t>
                      </a:r>
                      <a:r>
                        <a:rPr lang="en-US" sz="1800" baseline="-25000" dirty="0">
                          <a:effectLst/>
                        </a:rPr>
                        <a:t>6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1.9</a:t>
                      </a:r>
                      <a:endParaRPr lang="it-IT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Text Box 180">
            <a:extLst>
              <a:ext uri="{FF2B5EF4-FFF2-40B4-BE49-F238E27FC236}">
                <a16:creationId xmlns:a16="http://schemas.microsoft.com/office/drawing/2014/main" id="{008E409A-C25D-A6FD-6032-FB34871C3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67" y="-4981"/>
            <a:ext cx="6985967" cy="6463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3600" dirty="0">
                <a:solidFill>
                  <a:schemeClr val="bg1"/>
                </a:solidFill>
                <a:latin typeface="+mn-lt"/>
              </a:rPr>
              <a:t>The </a:t>
            </a:r>
            <a:r>
              <a:rPr lang="it-IT" altLang="it-IT" sz="36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3600" dirty="0">
                <a:solidFill>
                  <a:schemeClr val="bg1"/>
                </a:solidFill>
                <a:latin typeface="+mn-lt"/>
              </a:rPr>
              <a:t>C+</a:t>
            </a:r>
            <a:r>
              <a:rPr lang="it-IT" altLang="it-IT" sz="3600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it-IT" altLang="it-IT" sz="3600" dirty="0">
                <a:solidFill>
                  <a:schemeClr val="bg1"/>
                </a:solidFill>
                <a:latin typeface="+mn-lt"/>
              </a:rPr>
              <a:t>C reactions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1E9FDB0-4057-6996-F7C1-A2A86A430F4A}"/>
              </a:ext>
            </a:extLst>
          </p:cNvPr>
          <p:cNvSpPr txBox="1"/>
          <p:nvPr/>
        </p:nvSpPr>
        <p:spPr>
          <a:xfrm>
            <a:off x="7477311" y="2023222"/>
            <a:ext cx="8987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aseline="30000" dirty="0">
                <a:solidFill>
                  <a:srgbClr val="0070C0"/>
                </a:solidFill>
              </a:rPr>
              <a:t>24</a:t>
            </a:r>
            <a:r>
              <a:rPr lang="en-US" sz="1800" dirty="0">
                <a:solidFill>
                  <a:srgbClr val="0070C0"/>
                </a:solidFill>
              </a:rPr>
              <a:t>Mg*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28829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6918" y="1199922"/>
            <a:ext cx="584200" cy="51200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205"/>
              </a:lnSpc>
            </a:pPr>
            <a:r>
              <a:rPr sz="3600" spc="-215" dirty="0">
                <a:solidFill>
                  <a:srgbClr val="C00000"/>
                </a:solidFill>
                <a:latin typeface="Arial"/>
                <a:cs typeface="Arial"/>
              </a:rPr>
              <a:t>Summary</a:t>
            </a:r>
            <a:r>
              <a:rPr sz="3600" spc="-3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105" dirty="0">
                <a:solidFill>
                  <a:srgbClr val="C00000"/>
                </a:solidFill>
                <a:latin typeface="Arial"/>
                <a:cs typeface="Arial"/>
              </a:rPr>
              <a:t>table</a:t>
            </a:r>
            <a:r>
              <a:rPr sz="3600" spc="-28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190" dirty="0">
                <a:solidFill>
                  <a:srgbClr val="C00000"/>
                </a:solidFill>
                <a:latin typeface="Arial"/>
                <a:cs typeface="Arial"/>
              </a:rPr>
              <a:t>(as</a:t>
            </a:r>
            <a:r>
              <a:rPr sz="3600" spc="-254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85" dirty="0">
                <a:solidFill>
                  <a:srgbClr val="C00000"/>
                </a:solidFill>
                <a:latin typeface="Arial"/>
                <a:cs typeface="Arial"/>
              </a:rPr>
              <a:t>of</a:t>
            </a:r>
            <a:r>
              <a:rPr sz="3600" spc="-2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80" dirty="0">
                <a:solidFill>
                  <a:srgbClr val="C00000"/>
                </a:solidFill>
                <a:latin typeface="Arial"/>
                <a:cs typeface="Arial"/>
              </a:rPr>
              <a:t>2020)</a:t>
            </a:r>
            <a:endParaRPr sz="3600" dirty="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80983" y="69105"/>
            <a:ext cx="8878380" cy="662731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6918" y="1199922"/>
            <a:ext cx="584200" cy="51200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205"/>
              </a:lnSpc>
            </a:pPr>
            <a:r>
              <a:rPr sz="3600" spc="-215" dirty="0">
                <a:solidFill>
                  <a:srgbClr val="C00000"/>
                </a:solidFill>
                <a:latin typeface="Arial"/>
                <a:cs typeface="Arial"/>
              </a:rPr>
              <a:t>Summary</a:t>
            </a:r>
            <a:r>
              <a:rPr sz="3600" spc="-3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105" dirty="0">
                <a:solidFill>
                  <a:srgbClr val="C00000"/>
                </a:solidFill>
                <a:latin typeface="Arial"/>
                <a:cs typeface="Arial"/>
              </a:rPr>
              <a:t>table</a:t>
            </a:r>
            <a:r>
              <a:rPr sz="3600" spc="-28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190" dirty="0">
                <a:solidFill>
                  <a:srgbClr val="C00000"/>
                </a:solidFill>
                <a:latin typeface="Arial"/>
                <a:cs typeface="Arial"/>
              </a:rPr>
              <a:t>(as</a:t>
            </a:r>
            <a:r>
              <a:rPr sz="3600" spc="-254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85" dirty="0">
                <a:solidFill>
                  <a:srgbClr val="C00000"/>
                </a:solidFill>
                <a:latin typeface="Arial"/>
                <a:cs typeface="Arial"/>
              </a:rPr>
              <a:t>of</a:t>
            </a:r>
            <a:r>
              <a:rPr sz="3600" spc="-2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80" dirty="0">
                <a:solidFill>
                  <a:srgbClr val="C00000"/>
                </a:solidFill>
                <a:latin typeface="Arial"/>
                <a:cs typeface="Arial"/>
              </a:rPr>
              <a:t>2020)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680983" y="69105"/>
            <a:ext cx="8878380" cy="6627315"/>
            <a:chOff x="2680983" y="69105"/>
            <a:chExt cx="8878380" cy="66273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80983" y="69105"/>
              <a:ext cx="8878380" cy="662731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640961" y="483908"/>
              <a:ext cx="1257300" cy="5467350"/>
            </a:xfrm>
            <a:custGeom>
              <a:avLst/>
              <a:gdLst/>
              <a:ahLst/>
              <a:cxnLst/>
              <a:rect l="l" t="t" r="r" b="b"/>
              <a:pathLst>
                <a:path w="1257300" h="5467350">
                  <a:moveTo>
                    <a:pt x="104775" y="2130894"/>
                  </a:moveTo>
                  <a:lnTo>
                    <a:pt x="648842" y="2130894"/>
                  </a:lnTo>
                  <a:lnTo>
                    <a:pt x="648842" y="1976119"/>
                  </a:lnTo>
                  <a:lnTo>
                    <a:pt x="104775" y="1976119"/>
                  </a:lnTo>
                  <a:lnTo>
                    <a:pt x="104775" y="2130894"/>
                  </a:lnTo>
                  <a:close/>
                </a:path>
                <a:path w="1257300" h="5467350">
                  <a:moveTo>
                    <a:pt x="627252" y="2904324"/>
                  </a:moveTo>
                  <a:lnTo>
                    <a:pt x="1256918" y="2904324"/>
                  </a:lnTo>
                  <a:lnTo>
                    <a:pt x="1256918" y="2623807"/>
                  </a:lnTo>
                  <a:lnTo>
                    <a:pt x="627252" y="2623807"/>
                  </a:lnTo>
                  <a:lnTo>
                    <a:pt x="627252" y="2904324"/>
                  </a:lnTo>
                  <a:close/>
                </a:path>
                <a:path w="1257300" h="5467350">
                  <a:moveTo>
                    <a:pt x="0" y="4828374"/>
                  </a:moveTo>
                  <a:lnTo>
                    <a:pt x="929297" y="4828374"/>
                  </a:lnTo>
                  <a:lnTo>
                    <a:pt x="929297" y="4673600"/>
                  </a:lnTo>
                  <a:lnTo>
                    <a:pt x="0" y="4673600"/>
                  </a:lnTo>
                  <a:lnTo>
                    <a:pt x="0" y="4828374"/>
                  </a:lnTo>
                  <a:close/>
                </a:path>
                <a:path w="1257300" h="5467350">
                  <a:moveTo>
                    <a:pt x="81914" y="5467311"/>
                  </a:moveTo>
                  <a:lnTo>
                    <a:pt x="1195959" y="5467311"/>
                  </a:lnTo>
                  <a:lnTo>
                    <a:pt x="1195959" y="5186794"/>
                  </a:lnTo>
                  <a:lnTo>
                    <a:pt x="81914" y="5186794"/>
                  </a:lnTo>
                  <a:lnTo>
                    <a:pt x="81914" y="5467311"/>
                  </a:lnTo>
                  <a:close/>
                </a:path>
                <a:path w="1257300" h="5467350">
                  <a:moveTo>
                    <a:pt x="7619" y="154774"/>
                  </a:moveTo>
                  <a:lnTo>
                    <a:pt x="551688" y="154774"/>
                  </a:lnTo>
                  <a:lnTo>
                    <a:pt x="551688" y="0"/>
                  </a:lnTo>
                  <a:lnTo>
                    <a:pt x="7619" y="0"/>
                  </a:lnTo>
                  <a:lnTo>
                    <a:pt x="7619" y="154774"/>
                  </a:lnTo>
                  <a:close/>
                </a:path>
                <a:path w="1257300" h="5467350">
                  <a:moveTo>
                    <a:pt x="657225" y="2265514"/>
                  </a:moveTo>
                  <a:lnTo>
                    <a:pt x="1005459" y="2265514"/>
                  </a:lnTo>
                  <a:lnTo>
                    <a:pt x="1005459" y="2110740"/>
                  </a:lnTo>
                  <a:lnTo>
                    <a:pt x="657225" y="2110740"/>
                  </a:lnTo>
                  <a:lnTo>
                    <a:pt x="657225" y="2265514"/>
                  </a:lnTo>
                  <a:close/>
                </a:path>
                <a:path w="1257300" h="5467350">
                  <a:moveTo>
                    <a:pt x="27559" y="3789006"/>
                  </a:moveTo>
                  <a:lnTo>
                    <a:pt x="1256919" y="3789006"/>
                  </a:lnTo>
                  <a:lnTo>
                    <a:pt x="1256919" y="3508489"/>
                  </a:lnTo>
                  <a:lnTo>
                    <a:pt x="27559" y="3508489"/>
                  </a:lnTo>
                  <a:lnTo>
                    <a:pt x="27559" y="3789006"/>
                  </a:lnTo>
                  <a:close/>
                </a:path>
              </a:pathLst>
            </a:custGeom>
            <a:ln w="190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-10" dirty="0"/>
              <a:t>7/12/2024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885E904-F557-D98E-A1CA-655E054F6650}"/>
              </a:ext>
            </a:extLst>
          </p:cNvPr>
          <p:cNvSpPr txBox="1"/>
          <p:nvPr/>
        </p:nvSpPr>
        <p:spPr>
          <a:xfrm>
            <a:off x="0" y="69105"/>
            <a:ext cx="22084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>
                <a:solidFill>
                  <a:srgbClr val="FF0000"/>
                </a:solidFill>
                <a:highlight>
                  <a:srgbClr val="FFFF00"/>
                </a:highlight>
              </a:rPr>
              <a:t>TARGETS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6918" y="1199922"/>
            <a:ext cx="584200" cy="51200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205"/>
              </a:lnSpc>
            </a:pPr>
            <a:r>
              <a:rPr sz="3600" spc="-215" dirty="0">
                <a:solidFill>
                  <a:srgbClr val="C00000"/>
                </a:solidFill>
                <a:latin typeface="Arial"/>
                <a:cs typeface="Arial"/>
              </a:rPr>
              <a:t>Summary</a:t>
            </a:r>
            <a:r>
              <a:rPr sz="3600" spc="-3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105" dirty="0">
                <a:solidFill>
                  <a:srgbClr val="C00000"/>
                </a:solidFill>
                <a:latin typeface="Arial"/>
                <a:cs typeface="Arial"/>
              </a:rPr>
              <a:t>table</a:t>
            </a:r>
            <a:r>
              <a:rPr sz="3600" spc="-28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190" dirty="0">
                <a:solidFill>
                  <a:srgbClr val="C00000"/>
                </a:solidFill>
                <a:latin typeface="Arial"/>
                <a:cs typeface="Arial"/>
              </a:rPr>
              <a:t>(as</a:t>
            </a:r>
            <a:r>
              <a:rPr sz="3600" spc="-254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85" dirty="0">
                <a:solidFill>
                  <a:srgbClr val="C00000"/>
                </a:solidFill>
                <a:latin typeface="Arial"/>
                <a:cs typeface="Arial"/>
              </a:rPr>
              <a:t>of</a:t>
            </a:r>
            <a:r>
              <a:rPr sz="3600" spc="-2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80" dirty="0">
                <a:solidFill>
                  <a:srgbClr val="C00000"/>
                </a:solidFill>
                <a:latin typeface="Arial"/>
                <a:cs typeface="Arial"/>
              </a:rPr>
              <a:t>2020)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680983" y="69105"/>
            <a:ext cx="8878380" cy="6627315"/>
            <a:chOff x="2680983" y="69105"/>
            <a:chExt cx="8878380" cy="66273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80983" y="69105"/>
              <a:ext cx="8878380" cy="662731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954268" y="500532"/>
              <a:ext cx="2094864" cy="5598795"/>
            </a:xfrm>
            <a:custGeom>
              <a:avLst/>
              <a:gdLst/>
              <a:ahLst/>
              <a:cxnLst/>
              <a:rect l="l" t="t" r="r" b="b"/>
              <a:pathLst>
                <a:path w="2094865" h="5598795">
                  <a:moveTo>
                    <a:pt x="60325" y="134467"/>
                  </a:moveTo>
                  <a:lnTo>
                    <a:pt x="973607" y="134467"/>
                  </a:lnTo>
                  <a:lnTo>
                    <a:pt x="973607" y="0"/>
                  </a:lnTo>
                  <a:lnTo>
                    <a:pt x="60325" y="0"/>
                  </a:lnTo>
                  <a:lnTo>
                    <a:pt x="60325" y="134467"/>
                  </a:lnTo>
                  <a:close/>
                </a:path>
                <a:path w="2094865" h="5598795">
                  <a:moveTo>
                    <a:pt x="261112" y="404342"/>
                  </a:moveTo>
                  <a:lnTo>
                    <a:pt x="941882" y="404342"/>
                  </a:lnTo>
                  <a:lnTo>
                    <a:pt x="941882" y="247650"/>
                  </a:lnTo>
                  <a:lnTo>
                    <a:pt x="261112" y="247650"/>
                  </a:lnTo>
                  <a:lnTo>
                    <a:pt x="261112" y="404342"/>
                  </a:lnTo>
                  <a:close/>
                </a:path>
                <a:path w="2094865" h="5598795">
                  <a:moveTo>
                    <a:pt x="73025" y="674217"/>
                  </a:moveTo>
                  <a:lnTo>
                    <a:pt x="1097432" y="674217"/>
                  </a:lnTo>
                  <a:lnTo>
                    <a:pt x="1097432" y="517525"/>
                  </a:lnTo>
                  <a:lnTo>
                    <a:pt x="73025" y="517525"/>
                  </a:lnTo>
                  <a:lnTo>
                    <a:pt x="73025" y="674217"/>
                  </a:lnTo>
                  <a:close/>
                </a:path>
                <a:path w="2094865" h="5598795">
                  <a:moveTo>
                    <a:pt x="1631950" y="788517"/>
                  </a:moveTo>
                  <a:lnTo>
                    <a:pt x="2068982" y="788517"/>
                  </a:lnTo>
                  <a:lnTo>
                    <a:pt x="2068982" y="631825"/>
                  </a:lnTo>
                  <a:lnTo>
                    <a:pt x="1631950" y="631825"/>
                  </a:lnTo>
                  <a:lnTo>
                    <a:pt x="1631950" y="788517"/>
                  </a:lnTo>
                  <a:close/>
                </a:path>
                <a:path w="2094865" h="5598795">
                  <a:moveTo>
                    <a:pt x="15875" y="918692"/>
                  </a:moveTo>
                  <a:lnTo>
                    <a:pt x="1191475" y="918692"/>
                  </a:lnTo>
                  <a:lnTo>
                    <a:pt x="1191475" y="762000"/>
                  </a:lnTo>
                  <a:lnTo>
                    <a:pt x="15875" y="762000"/>
                  </a:lnTo>
                  <a:lnTo>
                    <a:pt x="15875" y="918692"/>
                  </a:lnTo>
                  <a:close/>
                </a:path>
                <a:path w="2094865" h="5598795">
                  <a:moveTo>
                    <a:pt x="42545" y="2652242"/>
                  </a:moveTo>
                  <a:lnTo>
                    <a:pt x="894207" y="2652242"/>
                  </a:lnTo>
                  <a:lnTo>
                    <a:pt x="894207" y="2495550"/>
                  </a:lnTo>
                  <a:lnTo>
                    <a:pt x="42545" y="2495550"/>
                  </a:lnTo>
                  <a:lnTo>
                    <a:pt x="42545" y="2652242"/>
                  </a:lnTo>
                  <a:close/>
                </a:path>
                <a:path w="2094865" h="5598795">
                  <a:moveTo>
                    <a:pt x="1097407" y="2652242"/>
                  </a:moveTo>
                  <a:lnTo>
                    <a:pt x="1805432" y="2652242"/>
                  </a:lnTo>
                  <a:lnTo>
                    <a:pt x="1805432" y="2495550"/>
                  </a:lnTo>
                  <a:lnTo>
                    <a:pt x="1097407" y="2495550"/>
                  </a:lnTo>
                  <a:lnTo>
                    <a:pt x="1097407" y="2652242"/>
                  </a:lnTo>
                  <a:close/>
                </a:path>
                <a:path w="2094865" h="5598795">
                  <a:moveTo>
                    <a:pt x="1059307" y="3160242"/>
                  </a:moveTo>
                  <a:lnTo>
                    <a:pt x="1665732" y="3160242"/>
                  </a:lnTo>
                  <a:lnTo>
                    <a:pt x="1665732" y="3003550"/>
                  </a:lnTo>
                  <a:lnTo>
                    <a:pt x="1059307" y="3003550"/>
                  </a:lnTo>
                  <a:lnTo>
                    <a:pt x="1059307" y="3160242"/>
                  </a:lnTo>
                  <a:close/>
                </a:path>
                <a:path w="2094865" h="5598795">
                  <a:moveTo>
                    <a:pt x="871092" y="3668242"/>
                  </a:moveTo>
                  <a:lnTo>
                    <a:pt x="2046693" y="3668242"/>
                  </a:lnTo>
                  <a:lnTo>
                    <a:pt x="2046693" y="3511550"/>
                  </a:lnTo>
                  <a:lnTo>
                    <a:pt x="871092" y="3511550"/>
                  </a:lnTo>
                  <a:lnTo>
                    <a:pt x="871092" y="3668242"/>
                  </a:lnTo>
                  <a:close/>
                </a:path>
                <a:path w="2094865" h="5598795">
                  <a:moveTo>
                    <a:pt x="99568" y="4827117"/>
                  </a:moveTo>
                  <a:lnTo>
                    <a:pt x="1097368" y="4827117"/>
                  </a:lnTo>
                  <a:lnTo>
                    <a:pt x="1097368" y="4670425"/>
                  </a:lnTo>
                  <a:lnTo>
                    <a:pt x="99568" y="4670425"/>
                  </a:lnTo>
                  <a:lnTo>
                    <a:pt x="99568" y="4827117"/>
                  </a:lnTo>
                  <a:close/>
                </a:path>
                <a:path w="2094865" h="5598795">
                  <a:moveTo>
                    <a:pt x="0" y="5489575"/>
                  </a:moveTo>
                  <a:lnTo>
                    <a:pt x="997800" y="5489575"/>
                  </a:lnTo>
                  <a:lnTo>
                    <a:pt x="997800" y="5332882"/>
                  </a:lnTo>
                  <a:lnTo>
                    <a:pt x="0" y="5332882"/>
                  </a:lnTo>
                  <a:lnTo>
                    <a:pt x="0" y="5489575"/>
                  </a:lnTo>
                  <a:close/>
                </a:path>
                <a:path w="2094865" h="5598795">
                  <a:moveTo>
                    <a:pt x="1002918" y="5598248"/>
                  </a:moveTo>
                  <a:lnTo>
                    <a:pt x="2094357" y="5598248"/>
                  </a:lnTo>
                  <a:lnTo>
                    <a:pt x="2094357" y="5441556"/>
                  </a:lnTo>
                  <a:lnTo>
                    <a:pt x="1002918" y="5441556"/>
                  </a:lnTo>
                  <a:lnTo>
                    <a:pt x="1002918" y="5598248"/>
                  </a:lnTo>
                  <a:close/>
                </a:path>
              </a:pathLst>
            </a:custGeom>
            <a:ln w="190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769ED9E-3B0B-E89D-7014-A49F291000FC}"/>
              </a:ext>
            </a:extLst>
          </p:cNvPr>
          <p:cNvSpPr txBox="1"/>
          <p:nvPr/>
        </p:nvSpPr>
        <p:spPr>
          <a:xfrm>
            <a:off x="0" y="69105"/>
            <a:ext cx="25262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>
                <a:solidFill>
                  <a:srgbClr val="FF0000"/>
                </a:solidFill>
                <a:highlight>
                  <a:srgbClr val="FFFF00"/>
                </a:highlight>
              </a:rPr>
              <a:t>Technique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6918" y="1199922"/>
            <a:ext cx="584200" cy="51200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205"/>
              </a:lnSpc>
            </a:pPr>
            <a:r>
              <a:rPr sz="3600" spc="-215" dirty="0">
                <a:solidFill>
                  <a:srgbClr val="C00000"/>
                </a:solidFill>
                <a:latin typeface="Arial"/>
                <a:cs typeface="Arial"/>
              </a:rPr>
              <a:t>Summary</a:t>
            </a:r>
            <a:r>
              <a:rPr sz="3600" spc="-3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105" dirty="0">
                <a:solidFill>
                  <a:srgbClr val="C00000"/>
                </a:solidFill>
                <a:latin typeface="Arial"/>
                <a:cs typeface="Arial"/>
              </a:rPr>
              <a:t>table</a:t>
            </a:r>
            <a:r>
              <a:rPr sz="3600" spc="-28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190" dirty="0">
                <a:solidFill>
                  <a:srgbClr val="C00000"/>
                </a:solidFill>
                <a:latin typeface="Arial"/>
                <a:cs typeface="Arial"/>
              </a:rPr>
              <a:t>(as</a:t>
            </a:r>
            <a:r>
              <a:rPr sz="3600" spc="-254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85" dirty="0">
                <a:solidFill>
                  <a:srgbClr val="C00000"/>
                </a:solidFill>
                <a:latin typeface="Arial"/>
                <a:cs typeface="Arial"/>
              </a:rPr>
              <a:t>of</a:t>
            </a:r>
            <a:r>
              <a:rPr sz="3600" spc="-2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80" dirty="0">
                <a:solidFill>
                  <a:srgbClr val="C00000"/>
                </a:solidFill>
                <a:latin typeface="Arial"/>
                <a:cs typeface="Arial"/>
              </a:rPr>
              <a:t>2020)</a:t>
            </a:r>
            <a:endParaRPr sz="3600" dirty="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680983" y="69105"/>
            <a:ext cx="8878380" cy="6627315"/>
            <a:chOff x="2680983" y="69105"/>
            <a:chExt cx="8878380" cy="66273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80983" y="69105"/>
              <a:ext cx="8878380" cy="662731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036687" y="506501"/>
              <a:ext cx="1748789" cy="4681855"/>
            </a:xfrm>
            <a:custGeom>
              <a:avLst/>
              <a:gdLst/>
              <a:ahLst/>
              <a:cxnLst/>
              <a:rect l="l" t="t" r="r" b="b"/>
              <a:pathLst>
                <a:path w="1748790" h="4681855">
                  <a:moveTo>
                    <a:pt x="133350" y="156692"/>
                  </a:moveTo>
                  <a:lnTo>
                    <a:pt x="1589913" y="156692"/>
                  </a:lnTo>
                  <a:lnTo>
                    <a:pt x="1589913" y="0"/>
                  </a:lnTo>
                  <a:lnTo>
                    <a:pt x="133350" y="0"/>
                  </a:lnTo>
                  <a:lnTo>
                    <a:pt x="133350" y="156692"/>
                  </a:lnTo>
                  <a:close/>
                </a:path>
                <a:path w="1748790" h="4681855">
                  <a:moveTo>
                    <a:pt x="177800" y="1032992"/>
                  </a:moveTo>
                  <a:lnTo>
                    <a:pt x="1634363" y="1032992"/>
                  </a:lnTo>
                  <a:lnTo>
                    <a:pt x="1634363" y="876300"/>
                  </a:lnTo>
                  <a:lnTo>
                    <a:pt x="177800" y="876300"/>
                  </a:lnTo>
                  <a:lnTo>
                    <a:pt x="177800" y="1032992"/>
                  </a:lnTo>
                  <a:close/>
                </a:path>
                <a:path w="1748790" h="4681855">
                  <a:moveTo>
                    <a:pt x="25400" y="2389098"/>
                  </a:moveTo>
                  <a:lnTo>
                    <a:pt x="1748663" y="2389098"/>
                  </a:lnTo>
                  <a:lnTo>
                    <a:pt x="1748663" y="1930387"/>
                  </a:lnTo>
                  <a:lnTo>
                    <a:pt x="25400" y="1930387"/>
                  </a:lnTo>
                  <a:lnTo>
                    <a:pt x="25400" y="2389098"/>
                  </a:lnTo>
                  <a:close/>
                </a:path>
                <a:path w="1748790" h="4681855">
                  <a:moveTo>
                    <a:pt x="25400" y="3144748"/>
                  </a:moveTo>
                  <a:lnTo>
                    <a:pt x="1748663" y="3144748"/>
                  </a:lnTo>
                  <a:lnTo>
                    <a:pt x="1748663" y="2463787"/>
                  </a:lnTo>
                  <a:lnTo>
                    <a:pt x="25400" y="2463787"/>
                  </a:lnTo>
                  <a:lnTo>
                    <a:pt x="25400" y="3144748"/>
                  </a:lnTo>
                  <a:close/>
                </a:path>
                <a:path w="1748790" h="4681855">
                  <a:moveTo>
                    <a:pt x="25400" y="3900398"/>
                  </a:moveTo>
                  <a:lnTo>
                    <a:pt x="1748663" y="3900398"/>
                  </a:lnTo>
                  <a:lnTo>
                    <a:pt x="1748663" y="3506698"/>
                  </a:lnTo>
                  <a:lnTo>
                    <a:pt x="25400" y="3506698"/>
                  </a:lnTo>
                  <a:lnTo>
                    <a:pt x="25400" y="3900398"/>
                  </a:lnTo>
                  <a:close/>
                </a:path>
                <a:path w="1748790" h="4681855">
                  <a:moveTo>
                    <a:pt x="0" y="4681448"/>
                  </a:moveTo>
                  <a:lnTo>
                    <a:pt x="1723263" y="4681448"/>
                  </a:lnTo>
                  <a:lnTo>
                    <a:pt x="1723263" y="4287748"/>
                  </a:lnTo>
                  <a:lnTo>
                    <a:pt x="0" y="4287748"/>
                  </a:lnTo>
                  <a:lnTo>
                    <a:pt x="0" y="4681448"/>
                  </a:lnTo>
                  <a:close/>
                </a:path>
              </a:pathLst>
            </a:custGeom>
            <a:ln w="190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-10" dirty="0"/>
              <a:t>7/12/2024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39842AD-4A5D-EE16-7671-A3EC57E90BA5}"/>
              </a:ext>
            </a:extLst>
          </p:cNvPr>
          <p:cNvSpPr txBox="1"/>
          <p:nvPr/>
        </p:nvSpPr>
        <p:spPr>
          <a:xfrm>
            <a:off x="0" y="69105"/>
            <a:ext cx="213712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>
                <a:solidFill>
                  <a:srgbClr val="FF0000"/>
                </a:solidFill>
                <a:highlight>
                  <a:srgbClr val="FFFF00"/>
                </a:highlight>
              </a:rPr>
              <a:t>Total or </a:t>
            </a:r>
          </a:p>
          <a:p>
            <a:r>
              <a:rPr lang="it-IT" sz="4400" dirty="0" err="1">
                <a:solidFill>
                  <a:srgbClr val="FF0000"/>
                </a:solidFill>
                <a:highlight>
                  <a:srgbClr val="FFFF00"/>
                </a:highlight>
              </a:rPr>
              <a:t>partial</a:t>
            </a:r>
            <a:r>
              <a:rPr lang="it-IT" sz="4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it-IT" sz="4400" dirty="0" err="1">
                <a:solidFill>
                  <a:srgbClr val="FF0000"/>
                </a:solidFill>
                <a:highlight>
                  <a:srgbClr val="FFFF00"/>
                </a:highlight>
                <a:latin typeface="Symbol" pitchFamily="2" charset="2"/>
              </a:rPr>
              <a:t>s</a:t>
            </a:r>
            <a:endParaRPr lang="it-IT" sz="4400" dirty="0">
              <a:solidFill>
                <a:srgbClr val="FF0000"/>
              </a:solidFill>
              <a:highlight>
                <a:srgbClr val="FFFF00"/>
              </a:highlight>
              <a:latin typeface="Symbol" pitchFamily="2" charset="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6918" y="1199922"/>
            <a:ext cx="584200" cy="51200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205"/>
              </a:lnSpc>
            </a:pPr>
            <a:r>
              <a:rPr sz="3600" spc="-215" dirty="0">
                <a:solidFill>
                  <a:srgbClr val="C00000"/>
                </a:solidFill>
                <a:latin typeface="Arial"/>
                <a:cs typeface="Arial"/>
              </a:rPr>
              <a:t>Summary</a:t>
            </a:r>
            <a:r>
              <a:rPr sz="3600" spc="-3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105" dirty="0">
                <a:solidFill>
                  <a:srgbClr val="C00000"/>
                </a:solidFill>
                <a:latin typeface="Arial"/>
                <a:cs typeface="Arial"/>
              </a:rPr>
              <a:t>table</a:t>
            </a:r>
            <a:r>
              <a:rPr sz="3600" spc="-28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190" dirty="0">
                <a:solidFill>
                  <a:srgbClr val="C00000"/>
                </a:solidFill>
                <a:latin typeface="Arial"/>
                <a:cs typeface="Arial"/>
              </a:rPr>
              <a:t>(as</a:t>
            </a:r>
            <a:r>
              <a:rPr sz="3600" spc="-254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85" dirty="0">
                <a:solidFill>
                  <a:srgbClr val="C00000"/>
                </a:solidFill>
                <a:latin typeface="Arial"/>
                <a:cs typeface="Arial"/>
              </a:rPr>
              <a:t>of</a:t>
            </a:r>
            <a:r>
              <a:rPr sz="3600" spc="-2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spc="-80" dirty="0">
                <a:solidFill>
                  <a:srgbClr val="C00000"/>
                </a:solidFill>
                <a:latin typeface="Arial"/>
                <a:cs typeface="Arial"/>
              </a:rPr>
              <a:t>2020)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680983" y="69105"/>
            <a:ext cx="8878380" cy="6627315"/>
            <a:chOff x="2680983" y="69105"/>
            <a:chExt cx="8878380" cy="66273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80983" y="69105"/>
              <a:ext cx="8878380" cy="662731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759950" y="508000"/>
              <a:ext cx="1468755" cy="6015990"/>
            </a:xfrm>
            <a:custGeom>
              <a:avLst/>
              <a:gdLst/>
              <a:ahLst/>
              <a:cxnLst/>
              <a:rect l="l" t="t" r="r" b="b"/>
              <a:pathLst>
                <a:path w="1468754" h="6015990">
                  <a:moveTo>
                    <a:pt x="0" y="457200"/>
                  </a:moveTo>
                  <a:lnTo>
                    <a:pt x="1454150" y="457200"/>
                  </a:lnTo>
                  <a:lnTo>
                    <a:pt x="1454150" y="0"/>
                  </a:lnTo>
                  <a:lnTo>
                    <a:pt x="0" y="0"/>
                  </a:lnTo>
                  <a:lnTo>
                    <a:pt x="0" y="457200"/>
                  </a:lnTo>
                  <a:close/>
                </a:path>
                <a:path w="1468754" h="6015990">
                  <a:moveTo>
                    <a:pt x="105536" y="2241550"/>
                  </a:moveTo>
                  <a:lnTo>
                    <a:pt x="1377950" y="2241550"/>
                  </a:lnTo>
                  <a:lnTo>
                    <a:pt x="1377950" y="1981200"/>
                  </a:lnTo>
                  <a:lnTo>
                    <a:pt x="105536" y="1981200"/>
                  </a:lnTo>
                  <a:lnTo>
                    <a:pt x="105536" y="2241550"/>
                  </a:lnTo>
                  <a:close/>
                </a:path>
                <a:path w="1468754" h="6015990">
                  <a:moveTo>
                    <a:pt x="6350" y="3536950"/>
                  </a:moveTo>
                  <a:lnTo>
                    <a:pt x="1460500" y="3536950"/>
                  </a:lnTo>
                  <a:lnTo>
                    <a:pt x="1460500" y="2997200"/>
                  </a:lnTo>
                  <a:lnTo>
                    <a:pt x="6350" y="2997200"/>
                  </a:lnTo>
                  <a:lnTo>
                    <a:pt x="6350" y="3536950"/>
                  </a:lnTo>
                  <a:close/>
                </a:path>
                <a:path w="1468754" h="6015990">
                  <a:moveTo>
                    <a:pt x="14604" y="6015824"/>
                  </a:moveTo>
                  <a:lnTo>
                    <a:pt x="1468754" y="6015824"/>
                  </a:lnTo>
                  <a:lnTo>
                    <a:pt x="1468754" y="5711151"/>
                  </a:lnTo>
                  <a:lnTo>
                    <a:pt x="14604" y="5711151"/>
                  </a:lnTo>
                  <a:lnTo>
                    <a:pt x="14604" y="6015824"/>
                  </a:lnTo>
                  <a:close/>
                </a:path>
              </a:pathLst>
            </a:custGeom>
            <a:ln w="190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D97F449-7C10-1800-FC53-3F56BD15D633}"/>
              </a:ext>
            </a:extLst>
          </p:cNvPr>
          <p:cNvSpPr txBox="1"/>
          <p:nvPr/>
        </p:nvSpPr>
        <p:spPr>
          <a:xfrm>
            <a:off x="0" y="69105"/>
            <a:ext cx="213712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>
                <a:solidFill>
                  <a:srgbClr val="FF0000"/>
                </a:solidFill>
                <a:highlight>
                  <a:srgbClr val="FFFF00"/>
                </a:highlight>
              </a:rPr>
              <a:t>Total or </a:t>
            </a:r>
          </a:p>
          <a:p>
            <a:r>
              <a:rPr lang="it-IT" sz="4400" dirty="0" err="1">
                <a:solidFill>
                  <a:srgbClr val="FF0000"/>
                </a:solidFill>
                <a:highlight>
                  <a:srgbClr val="FFFF00"/>
                </a:highlight>
              </a:rPr>
              <a:t>partial</a:t>
            </a:r>
            <a:r>
              <a:rPr lang="it-IT" sz="4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it-IT" sz="4400" dirty="0" err="1">
                <a:solidFill>
                  <a:srgbClr val="FF0000"/>
                </a:solidFill>
                <a:highlight>
                  <a:srgbClr val="FFFF00"/>
                </a:highlight>
                <a:latin typeface="Symbol" pitchFamily="2" charset="2"/>
              </a:rPr>
              <a:t>s</a:t>
            </a:r>
            <a:endParaRPr lang="it-IT" sz="4400" dirty="0">
              <a:solidFill>
                <a:srgbClr val="FF0000"/>
              </a:solidFill>
              <a:highlight>
                <a:srgbClr val="FFFF00"/>
              </a:highlight>
              <a:latin typeface="Symbol" pitchFamily="2" charset="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31891</TotalTime>
  <Words>1314</Words>
  <Application>Microsoft Macintosh PowerPoint</Application>
  <PresentationFormat>Widescreen</PresentationFormat>
  <Paragraphs>258</Paragraphs>
  <Slides>32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43" baseType="lpstr">
      <vt:lpstr>Arial</vt:lpstr>
      <vt:lpstr>Calibri</vt:lpstr>
      <vt:lpstr>Calibri Light</vt:lpstr>
      <vt:lpstr>Cambria Math</vt:lpstr>
      <vt:lpstr>Comic Sans MS</vt:lpstr>
      <vt:lpstr>Helvetica</vt:lpstr>
      <vt:lpstr>Symbol</vt:lpstr>
      <vt:lpstr>Times</vt:lpstr>
      <vt:lpstr>Times New Roman</vt:lpstr>
      <vt:lpstr>Wingdings</vt:lpstr>
      <vt:lpstr>Tema di Office</vt:lpstr>
      <vt:lpstr>Direct measurement of 12C+12C towards astrophysical energy at ERNA  Catania 02-07-2025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-cluster configurations  in 12C and 24Mg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GIANLUCA IMBRIANI</dc:creator>
  <cp:lastModifiedBy>GIANLUCA IMBRIANI</cp:lastModifiedBy>
  <cp:revision>28</cp:revision>
  <cp:lastPrinted>2024-11-15T08:28:53Z</cp:lastPrinted>
  <dcterms:created xsi:type="dcterms:W3CDTF">2023-04-23T08:53:12Z</dcterms:created>
  <dcterms:modified xsi:type="dcterms:W3CDTF">2025-07-03T09:40:43Z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ad0b24d-6422-44b0-b3de-abb3a9e8c81a_Enabled">
    <vt:lpwstr>true</vt:lpwstr>
  </property>
  <property fmtid="{D5CDD505-2E9C-101B-9397-08002B2CF9AE}" pid="3" name="MSIP_Label_2ad0b24d-6422-44b0-b3de-abb3a9e8c81a_SetDate">
    <vt:lpwstr>2023-04-23T08:53:39Z</vt:lpwstr>
  </property>
  <property fmtid="{D5CDD505-2E9C-101B-9397-08002B2CF9AE}" pid="4" name="MSIP_Label_2ad0b24d-6422-44b0-b3de-abb3a9e8c81a_Method">
    <vt:lpwstr>Standard</vt:lpwstr>
  </property>
  <property fmtid="{D5CDD505-2E9C-101B-9397-08002B2CF9AE}" pid="5" name="MSIP_Label_2ad0b24d-6422-44b0-b3de-abb3a9e8c81a_Name">
    <vt:lpwstr>defa4170-0d19-0005-0004-bc88714345d2</vt:lpwstr>
  </property>
  <property fmtid="{D5CDD505-2E9C-101B-9397-08002B2CF9AE}" pid="6" name="MSIP_Label_2ad0b24d-6422-44b0-b3de-abb3a9e8c81a_SiteId">
    <vt:lpwstr>2fcfe26a-bb62-46b0-b1e3-28f9da0c45fd</vt:lpwstr>
  </property>
  <property fmtid="{D5CDD505-2E9C-101B-9397-08002B2CF9AE}" pid="7" name="MSIP_Label_2ad0b24d-6422-44b0-b3de-abb3a9e8c81a_ActionId">
    <vt:lpwstr>40e03a33-112a-4354-8ac3-cd8a8cb7728b</vt:lpwstr>
  </property>
  <property fmtid="{D5CDD505-2E9C-101B-9397-08002B2CF9AE}" pid="8" name="MSIP_Label_2ad0b24d-6422-44b0-b3de-abb3a9e8c81a_ContentBits">
    <vt:lpwstr>0</vt:lpwstr>
  </property>
</Properties>
</file>