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349" r:id="rId6"/>
    <p:sldId id="350" r:id="rId7"/>
    <p:sldId id="351" r:id="rId8"/>
    <p:sldId id="262" r:id="rId9"/>
    <p:sldId id="263" r:id="rId10"/>
    <p:sldId id="265" r:id="rId11"/>
    <p:sldId id="337" r:id="rId12"/>
    <p:sldId id="266" r:id="rId13"/>
    <p:sldId id="267" r:id="rId14"/>
    <p:sldId id="352" r:id="rId15"/>
    <p:sldId id="269" r:id="rId16"/>
    <p:sldId id="270" r:id="rId17"/>
    <p:sldId id="340" r:id="rId18"/>
    <p:sldId id="273" r:id="rId19"/>
    <p:sldId id="341" r:id="rId20"/>
    <p:sldId id="345" r:id="rId21"/>
    <p:sldId id="338" r:id="rId22"/>
    <p:sldId id="277" r:id="rId23"/>
    <p:sldId id="278" r:id="rId24"/>
    <p:sldId id="336" r:id="rId25"/>
    <p:sldId id="268" r:id="rId26"/>
    <p:sldId id="281" r:id="rId27"/>
    <p:sldId id="271" r:id="rId28"/>
    <p:sldId id="348" r:id="rId29"/>
    <p:sldId id="346" r:id="rId30"/>
    <p:sldId id="347" r:id="rId31"/>
    <p:sldId id="342" r:id="rId32"/>
    <p:sldId id="353" r:id="rId3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DC2D86F-A882-81CC-AEEF-13E54667855D}" name="RICCARDO MARIA BOZZA" initials="RB" userId="S::riccardomaria.bozza@unina.it::a180e2af-e823-405e-a735-471ef45ce9bc" providerId="AD"/>
  <p188:author id="{E1B1BF89-36AB-329E-425F-DD25738DADC6}" name="VERONICA OLIVIERO" initials="VO" userId="S::veronica.oliviero2@unina.it::96e32a8d-c345-4c5e-8be4-4310df151d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5C4"/>
    <a:srgbClr val="F5F5F5"/>
    <a:srgbClr val="FF9022"/>
    <a:srgbClr val="E7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653C5-B39E-4F28-8F5B-E735949C6E1C}" v="101" dt="2025-04-08T22:48:59.552"/>
    <p1510:client id="{9EC2C0D8-75A1-0354-35CA-804678E5AF5A}" v="6" dt="2025-04-08T21:15:07.026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68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03E67EA5-8EFE-4CDE-A774-E9526279E6E4}" type="datetime1">
              <a:rPr lang="it-IT" smtClean="0"/>
              <a:t>08/04/2025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397C78D2-97D1-4B37-BDD1-08A09BD4CA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78D779EF-F8B6-4ACA-8018-CCDCFAC7DE9C}" type="datetime1">
              <a:rPr lang="it-IT" smtClean="0"/>
              <a:t>08/04/2025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5939589-3E79-4C82-AA4A-FE78234FAA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62715a8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d62715a88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a8b13277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1a8b13277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with alpha  and tau</a:t>
            </a:r>
            <a:br>
              <a:rPr lang="it"/>
            </a:br>
            <a:r>
              <a:rPr lang="it"/>
              <a:t> chosen according to the emission phase.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qualifying and useful aspect of getting a parameterization for the time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 in Equation (23) is to describe it through quantities that are easily inferred from the data: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1. the position of the maximum of the curve t0;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2. the two timescales that drive the decrease in luminosity, a and c, for accretion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cooling emission, respectively.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σ(Ee) is obtained by fitting on the uncertainties of the energies of the events measured by the experimental collaborations the formula: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C1825-6AED-4B23-B64F-051C0A0043B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2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A9CA-8FF6-2A37-B089-76EE768D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6DCB5D-CFCC-972E-82B7-7D4A2A13C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D4FDEB-EC96-B71B-AD17-FC37738C3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82B796-6A2F-4501-2B5F-C35FD6A73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C1825-6AED-4B23-B64F-051C0A0043B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o tito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it-IT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it-IT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it-IT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it-IT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it-IT" sz="1200">
                <a:solidFill>
                  <a:schemeClr val="tx1"/>
                </a:solidFill>
              </a:defRPr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it-IT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it-IT" sz="1800"/>
            </a:lvl1pPr>
            <a:lvl2pPr marL="457200">
              <a:spcBef>
                <a:spcPts val="1200"/>
              </a:spcBef>
              <a:defRPr lang="it-IT" sz="1800"/>
            </a:lvl2pPr>
            <a:lvl3pPr marL="914400">
              <a:spcBef>
                <a:spcPts val="1200"/>
              </a:spcBef>
              <a:defRPr lang="it-IT" sz="1800"/>
            </a:lvl3pPr>
            <a:lvl4pPr marL="1371600">
              <a:spcBef>
                <a:spcPts val="1200"/>
              </a:spcBef>
              <a:defRPr lang="it-IT" sz="1800"/>
            </a:lvl4pPr>
            <a:lvl5pPr marL="18288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it-IT" sz="1800"/>
            </a:lvl1pPr>
            <a:lvl2pPr>
              <a:spcBef>
                <a:spcPts val="1200"/>
              </a:spcBef>
              <a:defRPr lang="it-IT" sz="1800"/>
            </a:lvl2pPr>
            <a:lvl3pPr>
              <a:spcBef>
                <a:spcPts val="1200"/>
              </a:spcBef>
              <a:defRPr lang="it-IT" sz="1800"/>
            </a:lvl3pPr>
            <a:lvl4pPr>
              <a:spcBef>
                <a:spcPts val="1200"/>
              </a:spcBef>
              <a:defRPr lang="it-IT" sz="1800"/>
            </a:lvl4pPr>
            <a:lvl5pPr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Elemento grafico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17" name="Elemento grafico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18" name="Elemento grafico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Elemento grafico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6" name="Elemento grafico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7" name="Elemento grafico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it-IT" sz="4000" b="1" cap="all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le immagine e titolo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it-IT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immagine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Elemento grafico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5" name="Elemento grafico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6" name="Elemento grafico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t>‹#›</a:t>
            </a:fld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444752" y="1825625"/>
            <a:ext cx="455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6784848" y="1825625"/>
            <a:ext cx="455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1219170" lvl="1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715891" y="356812"/>
            <a:ext cx="0" cy="6492800"/>
          </a:xfrm>
          <a:prstGeom prst="straightConnector1">
            <a:avLst/>
          </a:prstGeom>
          <a:noFill/>
          <a:ln w="25400" cap="sq" cmpd="sng">
            <a:solidFill>
              <a:srgbClr val="77ABC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6" name="Google Shape;96;p12"/>
          <p:cNvSpPr/>
          <p:nvPr/>
        </p:nvSpPr>
        <p:spPr>
          <a:xfrm>
            <a:off x="10508318" y="492207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11477945" y="1055582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11241555" y="446638"/>
            <a:ext cx="91139" cy="91137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764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it-IT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it-IT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emento grafico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13" name="Elemento grafico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17" name="Elemento grafico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sp>
        <p:nvSpPr>
          <p:cNvPr id="3" name="Segnaposto immagine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+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sp>
        <p:nvSpPr>
          <p:cNvPr id="5" name="Segnaposto immagine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it-IT" sz="4000" b="1" cap="all" spc="0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it-IT" sz="1800"/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it-IT" sz="1800"/>
            </a:lvl1pPr>
            <a:lvl2pPr marL="228600">
              <a:defRPr lang="it-IT" sz="1600"/>
            </a:lvl2pPr>
            <a:lvl3pPr marL="457200">
              <a:defRPr lang="it-IT" sz="1400"/>
            </a:lvl3pPr>
            <a:lvl4pPr marL="685800">
              <a:defRPr lang="it-IT" sz="12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Elemento grafico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19" name="Elemento grafico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+ sottotito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/>
            </a:p>
          </p:txBody>
        </p:sp>
      </p:grp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it-IT" sz="4000" b="1" cap="all" spc="0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it-IT" sz="1800"/>
            </a:lvl1pPr>
            <a:lvl2pPr marL="228600">
              <a:spcBef>
                <a:spcPts val="1200"/>
              </a:spcBef>
              <a:defRPr lang="it-IT" sz="1800"/>
            </a:lvl2pPr>
            <a:lvl3pPr marL="685800">
              <a:spcBef>
                <a:spcPts val="1200"/>
              </a:spcBef>
              <a:defRPr lang="it-IT" sz="1800"/>
            </a:lvl3pPr>
            <a:lvl4pPr marL="1143000">
              <a:spcBef>
                <a:spcPts val="1200"/>
              </a:spcBef>
              <a:defRPr lang="it-IT" sz="1800"/>
            </a:lvl4pPr>
            <a:lvl5pPr marL="16002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it-IT" sz="1800"/>
            </a:lvl1pPr>
            <a:lvl2pPr marL="228600">
              <a:spcBef>
                <a:spcPts val="1200"/>
              </a:spcBef>
              <a:defRPr lang="it-IT" sz="1800"/>
            </a:lvl2pPr>
            <a:lvl3pPr marL="685800">
              <a:spcBef>
                <a:spcPts val="1200"/>
              </a:spcBef>
              <a:defRPr lang="it-IT" sz="1800"/>
            </a:lvl3pPr>
            <a:lvl4pPr marL="1143000">
              <a:spcBef>
                <a:spcPts val="1200"/>
              </a:spcBef>
              <a:defRPr lang="it-IT" sz="1800"/>
            </a:lvl4pPr>
            <a:lvl5pPr marL="16002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emento grafico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14" name="Elemento grafico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16" name="Elemento grafico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it-IT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it-IT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it-IT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it-IT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it-IT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it-IT" sz="1800"/>
            </a:lvl1pPr>
            <a:lvl2pPr marL="457200" indent="0">
              <a:spcBef>
                <a:spcPts val="1200"/>
              </a:spcBef>
              <a:buNone/>
              <a:defRPr lang="it-IT" sz="1600"/>
            </a:lvl2pPr>
            <a:lvl3pPr marL="914400" indent="0">
              <a:spcBef>
                <a:spcPts val="1200"/>
              </a:spcBef>
              <a:buNone/>
              <a:defRPr lang="it-IT" sz="1400"/>
            </a:lvl3pPr>
            <a:lvl4pPr marL="1371600" indent="0">
              <a:spcBef>
                <a:spcPts val="1200"/>
              </a:spcBef>
              <a:buNone/>
              <a:defRPr lang="it-IT" sz="1200"/>
            </a:lvl4pPr>
            <a:lvl5pPr marL="1828800" indent="0">
              <a:spcBef>
                <a:spcPts val="1200"/>
              </a:spcBef>
              <a:buNone/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it-IT" sz="1800"/>
            </a:lvl1pPr>
            <a:lvl2pPr>
              <a:spcBef>
                <a:spcPts val="1200"/>
              </a:spcBef>
              <a:defRPr lang="it-IT" sz="1600"/>
            </a:lvl2pPr>
            <a:lvl3pPr>
              <a:spcBef>
                <a:spcPts val="1200"/>
              </a:spcBef>
              <a:defRPr lang="it-IT" sz="1400"/>
            </a:lvl3pPr>
            <a:lvl4pPr>
              <a:spcBef>
                <a:spcPts val="1200"/>
              </a:spcBef>
              <a:defRPr lang="it-IT" sz="1200"/>
            </a:lvl4pPr>
            <a:lvl5pPr>
              <a:spcBef>
                <a:spcPts val="1200"/>
              </a:spcBef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it-IT" sz="4000" b="1" i="0" cap="all" spc="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it-IT" sz="1800"/>
            </a:lvl1pPr>
            <a:lvl2pPr marL="228600">
              <a:lnSpc>
                <a:spcPct val="110000"/>
              </a:lnSpc>
              <a:defRPr lang="it-IT" sz="1600"/>
            </a:lvl2pPr>
            <a:lvl3pPr marL="457200">
              <a:lnSpc>
                <a:spcPct val="110000"/>
              </a:lnSpc>
              <a:defRPr lang="it-IT" sz="1400"/>
            </a:lvl3pPr>
            <a:lvl4pPr marL="685800">
              <a:lnSpc>
                <a:spcPct val="110000"/>
              </a:lnSpc>
              <a:defRPr lang="it-IT" sz="1200"/>
            </a:lvl4pPr>
            <a:lvl5pPr marL="914400">
              <a:lnSpc>
                <a:spcPct val="110000"/>
              </a:lnSpc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it-IT"/>
            </a:lvl1pPr>
          </a:lstStyle>
          <a:p>
            <a:pPr rtl="0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it-IT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  <p:sldLayoutId id="2147483733" r:id="rId16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it-IT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8C16929-7C88-34C8-18E7-9194B3AAC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301752"/>
            <a:ext cx="5541818" cy="2441448"/>
          </a:xfrm>
        </p:spPr>
        <p:txBody>
          <a:bodyPr/>
          <a:lstStyle/>
          <a:p>
            <a:r>
              <a:rPr lang="en-US" sz="3600" b="0" cap="none">
                <a:ln w="0"/>
                <a:solidFill>
                  <a:schemeClr val="accent1"/>
                </a:solidFill>
                <a:effectLst>
                  <a:outerShdw blurRad="3937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flux of electron antineutrinos from supernova SN1987A data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46056E6-7382-A380-0394-356271972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141" y="4728062"/>
            <a:ext cx="2286000" cy="982432"/>
          </a:xfrm>
        </p:spPr>
        <p:txBody>
          <a:bodyPr/>
          <a:lstStyle/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IFAE 2025, </a:t>
            </a:r>
            <a:r>
              <a:rPr lang="en-US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Manifattura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Tabacchi - Cagliari</a:t>
            </a:r>
          </a:p>
        </p:txBody>
      </p:sp>
      <p:pic>
        <p:nvPicPr>
          <p:cNvPr id="7" name="Immagine 6" descr="Immagine che contiene edificio, aria aperta, cielo, casa&#10;&#10;Il contenuto generato dall'IA potrebbe non essere corretto.">
            <a:extLst>
              <a:ext uri="{FF2B5EF4-FFF2-40B4-BE49-F238E27FC236}">
                <a16:creationId xmlns:a16="http://schemas.microsoft.com/office/drawing/2014/main" id="{5987D0A0-BE0D-CD97-72A8-B022F21F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22" r="23436" b="-1"/>
          <a:stretch/>
        </p:blipFill>
        <p:spPr>
          <a:xfrm>
            <a:off x="6695553" y="301752"/>
            <a:ext cx="5221224" cy="6263640"/>
          </a:xfrm>
          <a:prstGeom prst="rect">
            <a:avLst/>
          </a:prstGeom>
          <a:noFill/>
        </p:spPr>
      </p:pic>
      <p:pic>
        <p:nvPicPr>
          <p:cNvPr id="8" name="Picture 3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22A144A6-9E0B-43BF-5F5D-9D80E6794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61" y="4223936"/>
            <a:ext cx="2018738" cy="661033"/>
          </a:xfrm>
          <a:prstGeom prst="rect">
            <a:avLst/>
          </a:prstGeom>
        </p:spPr>
      </p:pic>
      <p:pic>
        <p:nvPicPr>
          <p:cNvPr id="11" name="Immagine 10" descr="Immagine che contiene Carattere, Elementi grafici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3E581799-F1C3-8CF8-51BE-46C8D680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973" y="4884969"/>
            <a:ext cx="2018738" cy="126526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B3D1AF-E1DA-E2EB-AFFB-95644C20B8A6}"/>
              </a:ext>
            </a:extLst>
          </p:cNvPr>
          <p:cNvSpPr/>
          <p:nvPr/>
        </p:nvSpPr>
        <p:spPr>
          <a:xfrm>
            <a:off x="-367670" y="2890754"/>
            <a:ext cx="7215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2000" b="1" cap="none" spc="0">
                <a:ln/>
                <a:solidFill>
                  <a:schemeClr val="accent4"/>
                </a:solidFill>
                <a:effectLst/>
              </a:rPr>
              <a:t>Speaker: </a:t>
            </a:r>
            <a:r>
              <a:rPr lang="it-IT" sz="2000" b="1" cap="none" spc="0" err="1">
                <a:ln/>
                <a:solidFill>
                  <a:schemeClr val="accent4"/>
                </a:solidFill>
                <a:effectLst/>
              </a:rPr>
              <a:t>V.Oliviero</a:t>
            </a:r>
            <a:r>
              <a:rPr lang="it-IT" sz="2000" b="1" cap="none" spc="0">
                <a:ln/>
                <a:solidFill>
                  <a:schemeClr val="accent4"/>
                </a:solidFill>
                <a:effectLst/>
              </a:rPr>
              <a:t> PhD </a:t>
            </a:r>
            <a:r>
              <a:rPr lang="it-IT" sz="2000" b="1" cap="none" spc="0" err="1">
                <a:ln/>
                <a:solidFill>
                  <a:schemeClr val="accent4"/>
                </a:solidFill>
                <a:effectLst/>
              </a:rPr>
              <a:t>student</a:t>
            </a:r>
            <a:endParaRPr lang="it-IT" sz="20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002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7FC9A-E001-29E1-BB5B-54C732C4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3B9F43-384C-11FE-942B-CF88C02261B0}"/>
              </a:ext>
            </a:extLst>
          </p:cNvPr>
          <p:cNvSpPr txBox="1"/>
          <p:nvPr/>
        </p:nvSpPr>
        <p:spPr>
          <a:xfrm>
            <a:off x="3015155" y="3228568"/>
            <a:ext cx="612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11" name="Google Shape;235;p27">
            <a:extLst>
              <a:ext uri="{FF2B5EF4-FFF2-40B4-BE49-F238E27FC236}">
                <a16:creationId xmlns:a16="http://schemas.microsoft.com/office/drawing/2014/main" id="{32AEDAC6-7CA1-D113-532F-DBA1A1E1A3C0}"/>
              </a:ext>
            </a:extLst>
          </p:cNvPr>
          <p:cNvSpPr txBox="1">
            <a:spLocks/>
          </p:cNvSpPr>
          <p:nvPr/>
        </p:nvSpPr>
        <p:spPr>
          <a:xfrm>
            <a:off x="836520" y="164592"/>
            <a:ext cx="1093638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err="1">
                <a:solidFill>
                  <a:schemeClr val="accent4"/>
                </a:solidFill>
              </a:rPr>
              <a:t>Modeling</a:t>
            </a:r>
            <a:r>
              <a:rPr lang="it-IT">
                <a:solidFill>
                  <a:schemeClr val="accent4"/>
                </a:solidFill>
              </a:rPr>
              <a:t> the </a:t>
            </a:r>
            <a:r>
              <a:rPr lang="it-IT" err="1">
                <a:solidFill>
                  <a:schemeClr val="accent4"/>
                </a:solidFill>
              </a:rPr>
              <a:t>signal</a:t>
            </a:r>
            <a:r>
              <a:rPr lang="it-IT">
                <a:solidFill>
                  <a:schemeClr val="accent4"/>
                </a:solidFill>
              </a:rPr>
              <a:t> and detectors </a:t>
            </a:r>
            <a:r>
              <a:rPr lang="it-IT" err="1">
                <a:solidFill>
                  <a:schemeClr val="accent4"/>
                </a:solidFill>
              </a:rPr>
              <a:t>response</a:t>
            </a:r>
            <a:endParaRPr lang="it-IT">
              <a:solidFill>
                <a:schemeClr val="accent4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246B55E-0738-17EB-4402-DCC9A045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94" y="4332033"/>
            <a:ext cx="8293718" cy="731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4">
                <a:extLst>
                  <a:ext uri="{FF2B5EF4-FFF2-40B4-BE49-F238E27FC236}">
                    <a16:creationId xmlns:a16="http://schemas.microsoft.com/office/drawing/2014/main" id="{4F792265-213E-E560-C325-827168CB650B}"/>
                  </a:ext>
                </a:extLst>
              </p:cNvPr>
              <p:cNvSpPr txBox="1"/>
              <p:nvPr/>
            </p:nvSpPr>
            <p:spPr>
              <a:xfrm>
                <a:off x="6446258" y="5084912"/>
                <a:ext cx="5387597" cy="148896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The total number of background events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angular efficiency of IMB (1+0.1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/>
                  <a:t>) </a:t>
                </a:r>
              </a:p>
              <a:p>
                <a:r>
                  <a:rPr lang="en-US"/>
                  <a:t>       at the time of the burst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contribution from electron-positron</a:t>
                </a:r>
              </a:p>
              <a:p>
                <a:r>
                  <a:rPr lang="en-US"/>
                  <a:t>       annihilation to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/>
                  <a:t> for </a:t>
                </a:r>
                <a:r>
                  <a:rPr lang="en-US" err="1"/>
                  <a:t>Baksan</a:t>
                </a:r>
                <a:endParaRPr lang="en-US"/>
              </a:p>
            </p:txBody>
          </p:sp>
        </mc:Choice>
        <mc:Fallback xmlns="">
          <p:sp>
            <p:nvSpPr>
              <p:cNvPr id="3" name="TextBox 4">
                <a:extLst>
                  <a:ext uri="{FF2B5EF4-FFF2-40B4-BE49-F238E27FC236}">
                    <a16:creationId xmlns:a16="http://schemas.microsoft.com/office/drawing/2014/main" id="{4F792265-213E-E560-C325-827168CB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258" y="5084912"/>
                <a:ext cx="5387597" cy="1488961"/>
              </a:xfrm>
              <a:prstGeom prst="rect">
                <a:avLst/>
              </a:prstGeom>
              <a:blipFill>
                <a:blip r:embed="rId4"/>
                <a:stretch>
                  <a:fillRect l="-679" t="-1639" b="-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:a16="http://schemas.microsoft.com/office/drawing/2014/main" id="{C92501F4-A5BA-CD93-C814-C0E8D77A60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2372" y="1686865"/>
            <a:ext cx="5193779" cy="18793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9FD6CE9-8CCD-D8A8-D673-AADB0C750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20" y="1174580"/>
            <a:ext cx="5671195" cy="31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0C1B-F65B-8169-A622-A804E5C1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335DA-9D96-BE38-D332-673C652CACAD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B31650-E631-537B-6027-AA763963819E}"/>
                  </a:ext>
                </a:extLst>
              </p:cNvPr>
              <p:cNvSpPr txBox="1"/>
              <p:nvPr/>
            </p:nvSpPr>
            <p:spPr>
              <a:xfrm>
                <a:off x="742618" y="2171371"/>
                <a:ext cx="4931401" cy="147732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Differential background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Dead-time and muon contamination for IMB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/>
                  <a:t>=0.035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𝑙𝑖𝑣𝑒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=0.9055 </m:t>
                    </m:r>
                  </m:oMath>
                </a14:m>
                <a:r>
                  <a:rPr lang="en-US"/>
                  <a:t>)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Delay times with respect to the first arrived neutrino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B31650-E631-537B-6027-AA763963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8" y="2171371"/>
                <a:ext cx="4931401" cy="1477328"/>
              </a:xfrm>
              <a:prstGeom prst="rect">
                <a:avLst/>
              </a:prstGeom>
              <a:blipFill>
                <a:blip r:embed="rId2"/>
                <a:stretch>
                  <a:fillRect l="-865" t="-1646" b="-5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441DE90-9032-9532-FAAB-D71A5A89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98" y="1234277"/>
            <a:ext cx="8823731" cy="10963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521C9A-BA05-07E3-4353-BC755DDB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79583" y="2258130"/>
            <a:ext cx="6205508" cy="3909543"/>
          </a:xfrm>
          <a:prstGeom prst="rect">
            <a:avLst/>
          </a:prstGeom>
        </p:spPr>
      </p:pic>
      <p:sp>
        <p:nvSpPr>
          <p:cNvPr id="3" name="Google Shape;235;p27">
            <a:extLst>
              <a:ext uri="{FF2B5EF4-FFF2-40B4-BE49-F238E27FC236}">
                <a16:creationId xmlns:a16="http://schemas.microsoft.com/office/drawing/2014/main" id="{FCFCBB9E-58FE-7DB4-AEE5-779A4FBD93A4}"/>
              </a:ext>
            </a:extLst>
          </p:cNvPr>
          <p:cNvSpPr txBox="1">
            <a:spLocks/>
          </p:cNvSpPr>
          <p:nvPr/>
        </p:nvSpPr>
        <p:spPr>
          <a:xfrm>
            <a:off x="559361" y="186449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</a:t>
            </a:r>
            <a:r>
              <a:rPr lang="it-IT" err="1">
                <a:solidFill>
                  <a:schemeClr val="accent4"/>
                </a:solidFill>
              </a:rPr>
              <a:t>likelihood</a:t>
            </a:r>
            <a:r>
              <a:rPr lang="it-IT">
                <a:solidFill>
                  <a:schemeClr val="accent4"/>
                </a:solidFill>
              </a:rPr>
              <a:t>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8356B50-DC21-1264-22EF-7C9E3AF4520D}"/>
                  </a:ext>
                </a:extLst>
              </p:cNvPr>
              <p:cNvSpPr txBox="1"/>
              <p:nvPr/>
            </p:nvSpPr>
            <p:spPr>
              <a:xfrm>
                <a:off x="824751" y="4212902"/>
                <a:ext cx="492022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</a:t>
                </a:r>
                <a:r>
                  <a:rPr lang="it-IT" dirty="0" err="1"/>
                  <a:t>obtained</a:t>
                </a:r>
                <a:r>
                  <a:rPr lang="it-IT" dirty="0"/>
                  <a:t> the first accurate </a:t>
                </a:r>
                <a:r>
                  <a:rPr lang="it-IT" dirty="0" err="1"/>
                  <a:t>estimates</a:t>
                </a:r>
                <a:r>
                  <a:rPr lang="it-IT" dirty="0"/>
                  <a:t> of the </a:t>
                </a:r>
                <a:r>
                  <a:rPr lang="it-IT" dirty="0" err="1"/>
                  <a:t>initial</a:t>
                </a:r>
                <a:r>
                  <a:rPr lang="it-IT" dirty="0"/>
                  <a:t> </a:t>
                </a:r>
                <a:r>
                  <a:rPr lang="it-IT" dirty="0" err="1"/>
                  <a:t>rising</a:t>
                </a:r>
                <a:r>
                  <a:rPr lang="it-IT" dirty="0"/>
                  <a:t>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/>
                  <a:t>. Data do </a:t>
                </a:r>
                <a:r>
                  <a:rPr lang="it-IT" dirty="0" err="1"/>
                  <a:t>not</a:t>
                </a:r>
                <a:r>
                  <a:rPr lang="it-IT" dirty="0"/>
                  <a:t> indicate a </a:t>
                </a:r>
                <a:r>
                  <a:rPr lang="it-IT" dirty="0" err="1"/>
                  <a:t>preferred</a:t>
                </a:r>
                <a:r>
                  <a:rPr lang="it-IT" dirty="0"/>
                  <a:t> </a:t>
                </a:r>
                <a:r>
                  <a:rPr lang="it-IT" dirty="0" err="1"/>
                  <a:t>value</a:t>
                </a:r>
                <a:r>
                  <a:rPr lang="it-IT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/>
                  <a:t>, so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set </a:t>
                </a:r>
                <a:r>
                  <a:rPr lang="it-IT" dirty="0" err="1"/>
                  <a:t>as</a:t>
                </a:r>
                <a:r>
                  <a:rPr lang="it-IT" dirty="0"/>
                  <a:t> a </a:t>
                </a:r>
                <a:r>
                  <a:rPr lang="it-IT" dirty="0" err="1"/>
                  <a:t>prior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/>
                  <a:t> 100ms.</a:t>
                </a:r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8356B50-DC21-1264-22EF-7C9E3AF4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1" y="4212902"/>
                <a:ext cx="4920222" cy="1200329"/>
              </a:xfrm>
              <a:prstGeom prst="rect">
                <a:avLst/>
              </a:prstGeom>
              <a:blipFill>
                <a:blip r:embed="rId5"/>
                <a:stretch>
                  <a:fillRect l="-991" t="-2030" b="-76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9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68132-8468-E745-3A23-88128276A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0F45D-B40B-C8C5-5F14-2F260AA34E67}"/>
              </a:ext>
            </a:extLst>
          </p:cNvPr>
          <p:cNvSpPr txBox="1"/>
          <p:nvPr/>
        </p:nvSpPr>
        <p:spPr>
          <a:xfrm>
            <a:off x="3104967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58783-8318-D51D-D4D8-E899249E6966}"/>
                  </a:ext>
                </a:extLst>
              </p:cNvPr>
              <p:cNvSpPr txBox="1"/>
              <p:nvPr/>
            </p:nvSpPr>
            <p:spPr>
              <a:xfrm>
                <a:off x="743098" y="3166026"/>
                <a:ext cx="5895169" cy="259744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We predict that only a small portion of the accreting mass (0.03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/>
                  <a:t>) </a:t>
                </a:r>
                <a:r>
                  <a:rPr lang="en-US" err="1"/>
                  <a:t>partecipates</a:t>
                </a:r>
                <a:r>
                  <a:rPr lang="en-US"/>
                  <a:t> to the positron capture</a:t>
                </a:r>
              </a:p>
              <a:p>
                <a:pPr marL="285750" indent="-285750">
                  <a:buFont typeface="Arial"/>
                  <a:buChar char="•"/>
                </a:pPr>
                <a:endParaRPr lang="en-US"/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We predict a smaller radius for the neutron star, in great agreement with the expectation</a:t>
                </a:r>
              </a:p>
              <a:p>
                <a:pPr marL="285750" indent="-285750">
                  <a:buFont typeface="Arial"/>
                  <a:buChar char="•"/>
                </a:pPr>
                <a:endParaRPr lang="en-US"/>
              </a:p>
              <a:p>
                <a:pPr marL="285750" indent="-285750">
                  <a:buFont typeface="Arial"/>
                  <a:buChar char="•"/>
                </a:pPr>
                <a:r>
                  <a:rPr lang="en-US" u="sng"/>
                  <a:t>First estimation of the delay times in a reliable temporal description of the flux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58783-8318-D51D-D4D8-E899249E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8" y="3166026"/>
                <a:ext cx="5895169" cy="2597442"/>
              </a:xfrm>
              <a:prstGeom prst="rect">
                <a:avLst/>
              </a:prstGeom>
              <a:blipFill>
                <a:blip r:embed="rId2"/>
                <a:stretch>
                  <a:fillRect l="-724" t="-939" b="-30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AA349F64-ED21-2CFF-106B-F19DD124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057" y="1267206"/>
            <a:ext cx="9233376" cy="1554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9995ECE-EB25-5FBF-66F9-027F6A2F52FF}"/>
                  </a:ext>
                </a:extLst>
              </p:cNvPr>
              <p:cNvSpPr txBox="1"/>
              <p:nvPr/>
            </p:nvSpPr>
            <p:spPr>
              <a:xfrm>
                <a:off x="6458273" y="3166026"/>
                <a:ext cx="5895169" cy="304698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Likelihood ratio test: the statistical significance of the accretion phase is confirmed at (99.2-99.8)%,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=8.2 </m:t>
                    </m:r>
                  </m:oMath>
                </a14:m>
                <a:endParaRPr lang="en-US"/>
              </a:p>
              <a:p>
                <a:pPr marL="285750" indent="-285750">
                  <a:buFont typeface="Arial"/>
                  <a:buChar char="•"/>
                </a:pPr>
                <a:endParaRPr lang="en-US"/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duration of the cooling is in agreement with the results of the simulations</a:t>
                </a:r>
              </a:p>
              <a:p>
                <a:endParaRPr lang="en-US"/>
              </a:p>
              <a:p>
                <a:r>
                  <a:rPr lang="en-US" sz="1200">
                    <a:solidFill>
                      <a:srgbClr val="00B050"/>
                    </a:solidFill>
                    <a:ea typeface="+mn-lt"/>
                    <a:cs typeface="+mn-lt"/>
                  </a:rPr>
                  <a:t>D.F.G. Fiorillo, M. Heinlein, H.-T. Janka, G. Raffelt, E. Vitagliano and R. Bollig, Supernova</a:t>
                </a:r>
                <a:endParaRPr lang="en-US" sz="1200">
                  <a:solidFill>
                    <a:srgbClr val="00B050"/>
                  </a:solidFill>
                </a:endParaRPr>
              </a:p>
              <a:p>
                <a:r>
                  <a:rPr lang="en-US" sz="1200">
                    <a:solidFill>
                      <a:srgbClr val="00B050"/>
                    </a:solidFill>
                    <a:ea typeface="+mn-lt"/>
                    <a:cs typeface="+mn-lt"/>
                  </a:rPr>
                  <a:t>simulations confront SN 1987A neutrinos, Phys. Rev. D 108 (2023) 083040 [2308.01403]</a:t>
                </a:r>
                <a:r>
                  <a:rPr lang="en-US" sz="1200">
                    <a:ea typeface="+mn-lt"/>
                    <a:cs typeface="+mn-lt"/>
                  </a:rPr>
                  <a:t>.</a:t>
                </a:r>
                <a:endParaRPr lang="en-US" sz="1200"/>
              </a:p>
              <a:p>
                <a:pPr marL="285750" indent="-285750">
                  <a:buFont typeface="Arial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59995ECE-EB25-5FBF-66F9-027F6A2F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73" y="3166026"/>
                <a:ext cx="5895169" cy="3046988"/>
              </a:xfrm>
              <a:prstGeom prst="rect">
                <a:avLst/>
              </a:prstGeom>
              <a:blipFill>
                <a:blip r:embed="rId4"/>
                <a:stretch>
                  <a:fillRect l="-620" t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235;p27">
            <a:extLst>
              <a:ext uri="{FF2B5EF4-FFF2-40B4-BE49-F238E27FC236}">
                <a16:creationId xmlns:a16="http://schemas.microsoft.com/office/drawing/2014/main" id="{90DBD9BF-D2FC-7997-F084-A8B58D85A576}"/>
              </a:ext>
            </a:extLst>
          </p:cNvPr>
          <p:cNvSpPr txBox="1">
            <a:spLocks/>
          </p:cNvSpPr>
          <p:nvPr/>
        </p:nvSpPr>
        <p:spPr>
          <a:xfrm>
            <a:off x="559361" y="186449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</a:t>
            </a:r>
            <a:r>
              <a:rPr lang="it-IT" err="1">
                <a:solidFill>
                  <a:schemeClr val="accent4"/>
                </a:solidFill>
              </a:rPr>
              <a:t>likelihood</a:t>
            </a:r>
            <a:r>
              <a:rPr lang="it-IT">
                <a:solidFill>
                  <a:schemeClr val="accent4"/>
                </a:solidFill>
              </a:rPr>
              <a:t>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F4576-358D-B60C-5E96-77F67E63A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85" y="1333522"/>
            <a:ext cx="88582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64C2-EB61-21C4-2D53-68215061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7A966-A8EB-C093-77C3-AABFD883CA6C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12E7F-452A-9C30-D9E1-18E5228E82CE}"/>
              </a:ext>
            </a:extLst>
          </p:cNvPr>
          <p:cNvSpPr txBox="1"/>
          <p:nvPr/>
        </p:nvSpPr>
        <p:spPr>
          <a:xfrm>
            <a:off x="979527" y="5375150"/>
            <a:ext cx="102814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Excellent agreement with the theoretical energy and temporal distributions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Tension with the empirical angular distribution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3D381A-7144-D028-C088-46E4B6B3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30551" y="1843501"/>
            <a:ext cx="6871673" cy="3308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1FB81-844A-2924-F550-2327FECA9286}"/>
              </a:ext>
            </a:extLst>
          </p:cNvPr>
          <p:cNvSpPr txBox="1"/>
          <p:nvPr/>
        </p:nvSpPr>
        <p:spPr>
          <a:xfrm>
            <a:off x="822197" y="1307985"/>
            <a:ext cx="6103260" cy="461665"/>
          </a:xfrm>
          <a:custGeom>
            <a:avLst/>
            <a:gdLst>
              <a:gd name="connsiteX0" fmla="*/ 0 w 6103260"/>
              <a:gd name="connsiteY0" fmla="*/ 0 h 461665"/>
              <a:gd name="connsiteX1" fmla="*/ 617107 w 6103260"/>
              <a:gd name="connsiteY1" fmla="*/ 0 h 461665"/>
              <a:gd name="connsiteX2" fmla="*/ 1173182 w 6103260"/>
              <a:gd name="connsiteY2" fmla="*/ 0 h 461665"/>
              <a:gd name="connsiteX3" fmla="*/ 1729257 w 6103260"/>
              <a:gd name="connsiteY3" fmla="*/ 0 h 461665"/>
              <a:gd name="connsiteX4" fmla="*/ 2224299 w 6103260"/>
              <a:gd name="connsiteY4" fmla="*/ 0 h 461665"/>
              <a:gd name="connsiteX5" fmla="*/ 2719341 w 6103260"/>
              <a:gd name="connsiteY5" fmla="*/ 0 h 461665"/>
              <a:gd name="connsiteX6" fmla="*/ 3214384 w 6103260"/>
              <a:gd name="connsiteY6" fmla="*/ 0 h 461665"/>
              <a:gd name="connsiteX7" fmla="*/ 3953556 w 6103260"/>
              <a:gd name="connsiteY7" fmla="*/ 0 h 461665"/>
              <a:gd name="connsiteX8" fmla="*/ 4448598 w 6103260"/>
              <a:gd name="connsiteY8" fmla="*/ 0 h 461665"/>
              <a:gd name="connsiteX9" fmla="*/ 5004673 w 6103260"/>
              <a:gd name="connsiteY9" fmla="*/ 0 h 461665"/>
              <a:gd name="connsiteX10" fmla="*/ 6103260 w 6103260"/>
              <a:gd name="connsiteY10" fmla="*/ 0 h 461665"/>
              <a:gd name="connsiteX11" fmla="*/ 6103260 w 6103260"/>
              <a:gd name="connsiteY11" fmla="*/ 461665 h 461665"/>
              <a:gd name="connsiteX12" fmla="*/ 5547185 w 6103260"/>
              <a:gd name="connsiteY12" fmla="*/ 461665 h 461665"/>
              <a:gd name="connsiteX13" fmla="*/ 4991110 w 6103260"/>
              <a:gd name="connsiteY13" fmla="*/ 461665 h 461665"/>
              <a:gd name="connsiteX14" fmla="*/ 4251938 w 6103260"/>
              <a:gd name="connsiteY14" fmla="*/ 461665 h 461665"/>
              <a:gd name="connsiteX15" fmla="*/ 3512765 w 6103260"/>
              <a:gd name="connsiteY15" fmla="*/ 461665 h 461665"/>
              <a:gd name="connsiteX16" fmla="*/ 2895658 w 6103260"/>
              <a:gd name="connsiteY16" fmla="*/ 461665 h 461665"/>
              <a:gd name="connsiteX17" fmla="*/ 2095453 w 6103260"/>
              <a:gd name="connsiteY17" fmla="*/ 461665 h 461665"/>
              <a:gd name="connsiteX18" fmla="*/ 1539378 w 6103260"/>
              <a:gd name="connsiteY18" fmla="*/ 461665 h 461665"/>
              <a:gd name="connsiteX19" fmla="*/ 922270 w 6103260"/>
              <a:gd name="connsiteY19" fmla="*/ 461665 h 461665"/>
              <a:gd name="connsiteX20" fmla="*/ 0 w 6103260"/>
              <a:gd name="connsiteY20" fmla="*/ 461665 h 461665"/>
              <a:gd name="connsiteX21" fmla="*/ 0 w 6103260"/>
              <a:gd name="connsiteY2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03260" h="461665" extrusionOk="0">
                <a:moveTo>
                  <a:pt x="0" y="0"/>
                </a:moveTo>
                <a:cubicBezTo>
                  <a:pt x="217699" y="25383"/>
                  <a:pt x="359776" y="-6321"/>
                  <a:pt x="617107" y="0"/>
                </a:cubicBezTo>
                <a:cubicBezTo>
                  <a:pt x="874438" y="6321"/>
                  <a:pt x="998658" y="18092"/>
                  <a:pt x="1173182" y="0"/>
                </a:cubicBezTo>
                <a:cubicBezTo>
                  <a:pt x="1347706" y="-18092"/>
                  <a:pt x="1581442" y="2949"/>
                  <a:pt x="1729257" y="0"/>
                </a:cubicBezTo>
                <a:cubicBezTo>
                  <a:pt x="1877072" y="-2949"/>
                  <a:pt x="2023548" y="10185"/>
                  <a:pt x="2224299" y="0"/>
                </a:cubicBezTo>
                <a:cubicBezTo>
                  <a:pt x="2425050" y="-10185"/>
                  <a:pt x="2616454" y="23805"/>
                  <a:pt x="2719341" y="0"/>
                </a:cubicBezTo>
                <a:cubicBezTo>
                  <a:pt x="2822228" y="-23805"/>
                  <a:pt x="3061537" y="5893"/>
                  <a:pt x="3214384" y="0"/>
                </a:cubicBezTo>
                <a:cubicBezTo>
                  <a:pt x="3367231" y="-5893"/>
                  <a:pt x="3609663" y="11555"/>
                  <a:pt x="3953556" y="0"/>
                </a:cubicBezTo>
                <a:cubicBezTo>
                  <a:pt x="4297449" y="-11555"/>
                  <a:pt x="4236954" y="-2497"/>
                  <a:pt x="4448598" y="0"/>
                </a:cubicBezTo>
                <a:cubicBezTo>
                  <a:pt x="4660242" y="2497"/>
                  <a:pt x="4816355" y="-22680"/>
                  <a:pt x="5004673" y="0"/>
                </a:cubicBezTo>
                <a:cubicBezTo>
                  <a:pt x="5192992" y="22680"/>
                  <a:pt x="5676273" y="33094"/>
                  <a:pt x="6103260" y="0"/>
                </a:cubicBezTo>
                <a:cubicBezTo>
                  <a:pt x="6104550" y="216340"/>
                  <a:pt x="6085141" y="335139"/>
                  <a:pt x="6103260" y="461665"/>
                </a:cubicBezTo>
                <a:cubicBezTo>
                  <a:pt x="5836964" y="461126"/>
                  <a:pt x="5813572" y="441081"/>
                  <a:pt x="5547185" y="461665"/>
                </a:cubicBezTo>
                <a:cubicBezTo>
                  <a:pt x="5280799" y="482249"/>
                  <a:pt x="5179055" y="482391"/>
                  <a:pt x="4991110" y="461665"/>
                </a:cubicBezTo>
                <a:cubicBezTo>
                  <a:pt x="4803165" y="440939"/>
                  <a:pt x="4408482" y="459757"/>
                  <a:pt x="4251938" y="461665"/>
                </a:cubicBezTo>
                <a:cubicBezTo>
                  <a:pt x="4095394" y="463573"/>
                  <a:pt x="3821825" y="474142"/>
                  <a:pt x="3512765" y="461665"/>
                </a:cubicBezTo>
                <a:cubicBezTo>
                  <a:pt x="3203705" y="449188"/>
                  <a:pt x="3090239" y="447051"/>
                  <a:pt x="2895658" y="461665"/>
                </a:cubicBezTo>
                <a:cubicBezTo>
                  <a:pt x="2701077" y="476279"/>
                  <a:pt x="2452068" y="463096"/>
                  <a:pt x="2095453" y="461665"/>
                </a:cubicBezTo>
                <a:cubicBezTo>
                  <a:pt x="1738839" y="460234"/>
                  <a:pt x="1670651" y="479520"/>
                  <a:pt x="1539378" y="461665"/>
                </a:cubicBezTo>
                <a:cubicBezTo>
                  <a:pt x="1408106" y="443810"/>
                  <a:pt x="1180889" y="481617"/>
                  <a:pt x="922270" y="461665"/>
                </a:cubicBezTo>
                <a:cubicBezTo>
                  <a:pt x="663651" y="441713"/>
                  <a:pt x="194870" y="420333"/>
                  <a:pt x="0" y="461665"/>
                </a:cubicBezTo>
                <a:cubicBezTo>
                  <a:pt x="7752" y="364054"/>
                  <a:pt x="-5180" y="15563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E45C4">
                <a:alpha val="97000"/>
              </a:srgb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C363A"/>
                </a:solidFill>
                <a:latin typeface="Aptos"/>
                <a:cs typeface="Helvetica"/>
              </a:rPr>
              <a:t>How good is the model to describe the data?</a:t>
            </a:r>
            <a:r>
              <a:rPr lang="en-US" sz="2400" dirty="0">
                <a:solidFill>
                  <a:srgbClr val="2C363A"/>
                </a:solidFill>
                <a:latin typeface="Helvetica"/>
                <a:cs typeface="Helvetica"/>
              </a:rPr>
              <a:t> </a:t>
            </a:r>
            <a:endParaRPr lang="en-US" sz="2400" dirty="0"/>
          </a:p>
        </p:txBody>
      </p:sp>
      <p:sp>
        <p:nvSpPr>
          <p:cNvPr id="5" name="Google Shape;235;p27">
            <a:extLst>
              <a:ext uri="{FF2B5EF4-FFF2-40B4-BE49-F238E27FC236}">
                <a16:creationId xmlns:a16="http://schemas.microsoft.com/office/drawing/2014/main" id="{74DE626E-8CBC-DA5A-C99C-E1C04EDB56E9}"/>
              </a:ext>
            </a:extLst>
          </p:cNvPr>
          <p:cNvSpPr txBox="1">
            <a:spLocks/>
          </p:cNvSpPr>
          <p:nvPr/>
        </p:nvSpPr>
        <p:spPr>
          <a:xfrm>
            <a:off x="649668" y="180452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</a:t>
            </a:r>
            <a:r>
              <a:rPr lang="it-IT" err="1">
                <a:solidFill>
                  <a:schemeClr val="accent4"/>
                </a:solidFill>
              </a:rPr>
              <a:t>likelihood</a:t>
            </a:r>
            <a:r>
              <a:rPr lang="it-IT">
                <a:solidFill>
                  <a:schemeClr val="accent4"/>
                </a:solidFill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7510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B93F-FFF9-476B-799A-4A6A7C3C7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994B8-FD67-BA9B-9C70-CD68810A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72" y="1871687"/>
            <a:ext cx="7499164" cy="4395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F9292-CE5D-D9EF-B0BF-ADBF3BE766C3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B25E-633F-9BF3-2D8F-EB7625D399E2}"/>
              </a:ext>
            </a:extLst>
          </p:cNvPr>
          <p:cNvSpPr txBox="1"/>
          <p:nvPr/>
        </p:nvSpPr>
        <p:spPr>
          <a:xfrm>
            <a:off x="791439" y="2066072"/>
            <a:ext cx="5460509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P-values 50.7% (Kolmogorov-Smirnov) 77.7% (Cramer-Von Mises) for the energy distribution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ptos"/>
              <a:cs typeface="Helvetica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latin typeface="Aptos"/>
                <a:cs typeface="Helvetica"/>
              </a:rPr>
              <a:t>P-values 5.5% (Kolmogorov-Smirnov) 2.0% (Cramer-Von Mises) for the angular distribution</a:t>
            </a:r>
            <a:endParaRPr lang="en-US" sz="2000">
              <a:latin typeface="Apto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P-values 82.8% (Kolmogorov-Smirnov) 88.4% (Cramer-Von Mises) for the temporal distribution (see figure)</a:t>
            </a:r>
          </a:p>
          <a:p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endParaRPr lang="en-US" sz="1200">
              <a:solidFill>
                <a:srgbClr val="00B0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80C14-CD6C-6AFF-0334-86141E78FAE1}"/>
              </a:ext>
            </a:extLst>
          </p:cNvPr>
          <p:cNvSpPr txBox="1"/>
          <p:nvPr/>
        </p:nvSpPr>
        <p:spPr>
          <a:xfrm>
            <a:off x="788520" y="1387336"/>
            <a:ext cx="47123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Combining the three data sets: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8D20E-A57C-1BB8-34FE-52C63086164D}"/>
              </a:ext>
            </a:extLst>
          </p:cNvPr>
          <p:cNvSpPr txBox="1"/>
          <p:nvPr/>
        </p:nvSpPr>
        <p:spPr>
          <a:xfrm>
            <a:off x="392393" y="6034150"/>
            <a:ext cx="26251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Arabic Typesetting"/>
                <a:cs typeface="Arabic Typesetting"/>
              </a:rPr>
              <a:t>Combined goodness of fit</a:t>
            </a:r>
          </a:p>
        </p:txBody>
      </p:sp>
      <p:sp>
        <p:nvSpPr>
          <p:cNvPr id="12" name="Google Shape;235;p27">
            <a:extLst>
              <a:ext uri="{FF2B5EF4-FFF2-40B4-BE49-F238E27FC236}">
                <a16:creationId xmlns:a16="http://schemas.microsoft.com/office/drawing/2014/main" id="{4E1AE992-C42F-F9F8-9AAB-1DB31E18574E}"/>
              </a:ext>
            </a:extLst>
          </p:cNvPr>
          <p:cNvSpPr txBox="1">
            <a:spLocks/>
          </p:cNvSpPr>
          <p:nvPr/>
        </p:nvSpPr>
        <p:spPr>
          <a:xfrm>
            <a:off x="691196" y="145341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</a:t>
            </a:r>
            <a:r>
              <a:rPr lang="it-IT" err="1">
                <a:solidFill>
                  <a:schemeClr val="accent4"/>
                </a:solidFill>
              </a:rPr>
              <a:t>likelihood</a:t>
            </a:r>
            <a:r>
              <a:rPr lang="it-IT">
                <a:solidFill>
                  <a:schemeClr val="accent4"/>
                </a:solidFill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618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F0662-561A-84EB-1DE0-5E82A1C01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galassia, spazio, costellazione, Universo&#10;&#10;Il contenuto generato dall'IA potrebbe non essere corretto.">
            <a:extLst>
              <a:ext uri="{FF2B5EF4-FFF2-40B4-BE49-F238E27FC236}">
                <a16:creationId xmlns:a16="http://schemas.microsoft.com/office/drawing/2014/main" id="{D50B3B37-2DF9-2903-B901-730DDC92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t="-14000" r="249" b="-14000"/>
          <a:stretch/>
        </p:blipFill>
        <p:spPr>
          <a:xfrm>
            <a:off x="0" y="-960120"/>
            <a:ext cx="12192000" cy="877824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3BC480-9EEA-B9D9-7AC0-504453738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23808"/>
              </p:ext>
            </p:extLst>
          </p:nvPr>
        </p:nvGraphicFramePr>
        <p:xfrm>
          <a:off x="1786278" y="1310640"/>
          <a:ext cx="9091447" cy="4236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96206">
                  <a:extLst>
                    <a:ext uri="{9D8B030D-6E8A-4147-A177-3AD203B41FA5}">
                      <a16:colId xmlns:a16="http://schemas.microsoft.com/office/drawing/2014/main" val="2311976421"/>
                    </a:ext>
                  </a:extLst>
                </a:gridCol>
                <a:gridCol w="6595241">
                  <a:extLst>
                    <a:ext uri="{9D8B030D-6E8A-4147-A177-3AD203B41FA5}">
                      <a16:colId xmlns:a16="http://schemas.microsoft.com/office/drawing/2014/main" val="1617003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Novelties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 The most refined IBD cross section at date;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2000" b="0" u="sng" strike="noStrike" noProof="0">
                          <a:solidFill>
                            <a:schemeClr val="tx1"/>
                          </a:solidFill>
                        </a:rPr>
                        <a:t>new model for the emission</a:t>
                      </a: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, featuring an initial increasing ramp;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u="sng" strike="noStrike" noProof="0">
                          <a:solidFill>
                            <a:schemeClr val="tx1"/>
                          </a:solidFill>
                        </a:rPr>
                        <a:t>First estimation of the delay times </a:t>
                      </a: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in a reliable temporal description of the emission;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State-of-art modelling of the neutrino detectors.</a:t>
                      </a:r>
                      <a:endParaRPr lang="en-US" sz="2000" b="0" i="0" u="none" strike="noStrike" noProof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9964"/>
                  </a:ext>
                </a:extLst>
              </a:tr>
              <a:tr h="6628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Comprehensive analysis of the entire data set on SN1987A neutrino emission (energy, time, angle and background);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Best-fit values of the parameters of the model.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9845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Statistics 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Confidence level on the existence of the accretion phase;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000" b="0" u="none" strike="noStrike" noProof="0">
                          <a:solidFill>
                            <a:schemeClr val="tx1"/>
                          </a:solidFill>
                        </a:rPr>
                        <a:t>Goodness of fit test.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5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1CEAAC-CDED-DEAB-EEE5-D13A0B4257A0}"/>
              </a:ext>
            </a:extLst>
          </p:cNvPr>
          <p:cNvSpPr txBox="1"/>
          <p:nvPr/>
        </p:nvSpPr>
        <p:spPr>
          <a:xfrm>
            <a:off x="5682342" y="5965371"/>
            <a:ext cx="5791200" cy="6749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41357B2-59CE-43BB-697D-52AC57A2D7A6}"/>
              </a:ext>
            </a:extLst>
          </p:cNvPr>
          <p:cNvSpPr/>
          <p:nvPr/>
        </p:nvSpPr>
        <p:spPr>
          <a:xfrm>
            <a:off x="4340518" y="5759410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0411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914B2C-B648-FC83-DEF4-DD2A5AE39690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2"/>
          <a:srcRect r="297" b="1"/>
          <a:stretch/>
        </p:blipFill>
        <p:spPr>
          <a:xfrm>
            <a:off x="1140931" y="3203857"/>
            <a:ext cx="5475674" cy="2934987"/>
          </a:xfrm>
          <a:prstGeom prst="rect">
            <a:avLst/>
          </a:prstGeom>
          <a:noFill/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84389B9-3687-52C7-625E-5F0B9298200E}"/>
              </a:ext>
            </a:extLst>
          </p:cNvPr>
          <p:cNvSpPr txBox="1"/>
          <p:nvPr/>
        </p:nvSpPr>
        <p:spPr>
          <a:xfrm>
            <a:off x="827101" y="6278285"/>
            <a:ext cx="112016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arXiv:2501.09445v1 [hep-</a:t>
            </a:r>
            <a:r>
              <a:rPr lang="en-US" sz="2400" i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ph</a:t>
            </a:r>
            <a:r>
              <a:rPr lang="en-US" sz="2400" i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]</a:t>
            </a:r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, Accepted for the publication on JCAP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3" descr="A person in a red shirt&#10;&#10;AI-generated content may be incorrect.">
            <a:extLst>
              <a:ext uri="{FF2B5EF4-FFF2-40B4-BE49-F238E27FC236}">
                <a16:creationId xmlns:a16="http://schemas.microsoft.com/office/drawing/2014/main" id="{6B2590F3-77E9-F7B3-17D4-97080DE2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06" t="1538" r="17406" b="-388"/>
          <a:stretch/>
        </p:blipFill>
        <p:spPr>
          <a:xfrm>
            <a:off x="7258022" y="642719"/>
            <a:ext cx="1706956" cy="2141462"/>
          </a:xfrm>
          <a:prstGeom prst="rect">
            <a:avLst/>
          </a:prstGeom>
        </p:spPr>
      </p:pic>
      <p:pic>
        <p:nvPicPr>
          <p:cNvPr id="3" name="Picture 5" descr="A person with glasses and a purple jacket&#10;&#10;AI-generated content may be incorrect.">
            <a:extLst>
              <a:ext uri="{FF2B5EF4-FFF2-40B4-BE49-F238E27FC236}">
                <a16:creationId xmlns:a16="http://schemas.microsoft.com/office/drawing/2014/main" id="{7F4C50CD-D586-EE1A-2F23-9F58DB509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24" t="1436" r="7227" b="1287"/>
          <a:stretch/>
        </p:blipFill>
        <p:spPr>
          <a:xfrm>
            <a:off x="9522704" y="645573"/>
            <a:ext cx="1697285" cy="2138608"/>
          </a:xfrm>
          <a:prstGeom prst="rect">
            <a:avLst/>
          </a:prstGeom>
        </p:spPr>
      </p:pic>
      <p:pic>
        <p:nvPicPr>
          <p:cNvPr id="6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5D7BB9D7-12E3-1C2F-8386-597150E0F5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07" t="5131" r="12207" b="2753"/>
          <a:stretch/>
        </p:blipFill>
        <p:spPr>
          <a:xfrm>
            <a:off x="7263349" y="3492400"/>
            <a:ext cx="1704632" cy="2155358"/>
          </a:xfrm>
          <a:prstGeom prst="rect">
            <a:avLst/>
          </a:prstGeom>
        </p:spPr>
      </p:pic>
      <p:pic>
        <p:nvPicPr>
          <p:cNvPr id="8" name="Picture 8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FF3517FC-151F-ED29-5287-A36EBFD0F3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22" t="61" r="-5397" b="3682"/>
          <a:stretch/>
        </p:blipFill>
        <p:spPr>
          <a:xfrm>
            <a:off x="9522704" y="3496304"/>
            <a:ext cx="1810313" cy="2147549"/>
          </a:xfrm>
          <a:prstGeom prst="rect">
            <a:avLst/>
          </a:prstGeom>
        </p:spPr>
      </p:pic>
      <p:pic>
        <p:nvPicPr>
          <p:cNvPr id="9" name="Picture 1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5496391-FA29-4382-3157-D84CE8BDF7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61" t="623" r="8565" b="19227"/>
          <a:stretch/>
        </p:blipFill>
        <p:spPr>
          <a:xfrm>
            <a:off x="4550492" y="650289"/>
            <a:ext cx="2077321" cy="2139696"/>
          </a:xfrm>
          <a:prstGeom prst="rect">
            <a:avLst/>
          </a:prstGeom>
        </p:spPr>
      </p:pic>
      <p:pic>
        <p:nvPicPr>
          <p:cNvPr id="11" name="Immagine 10" descr="Immagine che contiene Viso umano, persona, vestiti, ritratto&#10;&#10;Il contenuto generato dall'IA potrebbe non essere corretto.">
            <a:extLst>
              <a:ext uri="{FF2B5EF4-FFF2-40B4-BE49-F238E27FC236}">
                <a16:creationId xmlns:a16="http://schemas.microsoft.com/office/drawing/2014/main" id="{4F35CD7D-8B2E-2241-7CC2-A97441783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8476" y="643117"/>
            <a:ext cx="1920165" cy="2139696"/>
          </a:xfrm>
          <a:prstGeom prst="rect">
            <a:avLst/>
          </a:prstGeom>
        </p:spPr>
      </p:pic>
      <p:sp>
        <p:nvSpPr>
          <p:cNvPr id="13" name="Google Shape;235;p27">
            <a:extLst>
              <a:ext uri="{FF2B5EF4-FFF2-40B4-BE49-F238E27FC236}">
                <a16:creationId xmlns:a16="http://schemas.microsoft.com/office/drawing/2014/main" id="{3FD83934-F6BA-DEF3-7C2B-B4CD8686722D}"/>
              </a:ext>
            </a:extLst>
          </p:cNvPr>
          <p:cNvSpPr txBox="1">
            <a:spLocks/>
          </p:cNvSpPr>
          <p:nvPr/>
        </p:nvSpPr>
        <p:spPr>
          <a:xfrm>
            <a:off x="547422" y="-314734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SN TASK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08D6A-8C67-74E3-A466-AFFB0DE0F06E}"/>
              </a:ext>
            </a:extLst>
          </p:cNvPr>
          <p:cNvSpPr txBox="1"/>
          <p:nvPr/>
        </p:nvSpPr>
        <p:spPr>
          <a:xfrm>
            <a:off x="2017348" y="2838501"/>
            <a:ext cx="2060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Veronica Oliviero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3669A-1A86-5E09-BB30-39FADFF1FEAB}"/>
              </a:ext>
            </a:extLst>
          </p:cNvPr>
          <p:cNvSpPr txBox="1"/>
          <p:nvPr/>
        </p:nvSpPr>
        <p:spPr>
          <a:xfrm>
            <a:off x="4724400" y="2812212"/>
            <a:ext cx="18805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14DFF"/>
                </a:solidFill>
              </a:rPr>
              <a:t>Riccardo Bozza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A02528-9A90-1099-37DC-C8F63AC04AB8}"/>
              </a:ext>
            </a:extLst>
          </p:cNvPr>
          <p:cNvSpPr txBox="1"/>
          <p:nvPr/>
        </p:nvSpPr>
        <p:spPr>
          <a:xfrm>
            <a:off x="7182929" y="2840965"/>
            <a:ext cx="18805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14DFF"/>
                </a:solidFill>
              </a:rPr>
              <a:t>Vigilante di Risi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90124-42CD-3A4D-DEE7-712F5C59705D}"/>
              </a:ext>
            </a:extLst>
          </p:cNvPr>
          <p:cNvSpPr txBox="1"/>
          <p:nvPr/>
        </p:nvSpPr>
        <p:spPr>
          <a:xfrm>
            <a:off x="9440173" y="2783456"/>
            <a:ext cx="18805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814DFF"/>
                </a:solidFill>
              </a:rPr>
              <a:t>Giuseppe Matteucci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E2DD1-C1C5-9B25-4454-545D29A71133}"/>
              </a:ext>
            </a:extLst>
          </p:cNvPr>
          <p:cNvSpPr txBox="1"/>
          <p:nvPr/>
        </p:nvSpPr>
        <p:spPr>
          <a:xfrm>
            <a:off x="7182929" y="5644549"/>
            <a:ext cx="18805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14DFF"/>
                </a:solidFill>
              </a:rPr>
              <a:t>Giulia Ricciardi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9FC6F-4849-FF96-653A-90000DCAE27E}"/>
              </a:ext>
            </a:extLst>
          </p:cNvPr>
          <p:cNvSpPr txBox="1"/>
          <p:nvPr/>
        </p:nvSpPr>
        <p:spPr>
          <a:xfrm>
            <a:off x="9440174" y="5630172"/>
            <a:ext cx="18805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dirty="0">
                <a:solidFill>
                  <a:srgbClr val="814DFF"/>
                </a:solidFill>
              </a:rPr>
              <a:t>Francesco </a:t>
            </a:r>
            <a:r>
              <a:rPr lang="en-US" u="sng" err="1">
                <a:solidFill>
                  <a:srgbClr val="814DFF"/>
                </a:solidFill>
              </a:rPr>
              <a:t>Vissani</a:t>
            </a:r>
            <a:endParaRPr lang="en-US" u="sng" err="1"/>
          </a:p>
        </p:txBody>
      </p:sp>
    </p:spTree>
    <p:extLst>
      <p:ext uri="{BB962C8B-B14F-4D97-AF65-F5344CB8AC3E}">
        <p14:creationId xmlns:p14="http://schemas.microsoft.com/office/powerpoint/2010/main" val="210140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3FC63-5927-7052-82F8-3CB87E755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65730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FFDB-BB70-149F-D830-785DA393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B11C52B-E981-75E3-E83A-5D74A8C27A69}"/>
              </a:ext>
            </a:extLst>
          </p:cNvPr>
          <p:cNvSpPr txBox="1"/>
          <p:nvPr/>
        </p:nvSpPr>
        <p:spPr>
          <a:xfrm>
            <a:off x="651240" y="942301"/>
            <a:ext cx="49521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General consensus towards </a:t>
            </a:r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4 phases</a:t>
            </a:r>
            <a:r>
              <a:rPr lang="en-US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1933CB-23AA-C358-F93D-32F5FC6FAA33}"/>
              </a:ext>
            </a:extLst>
          </p:cNvPr>
          <p:cNvSpPr txBox="1"/>
          <p:nvPr/>
        </p:nvSpPr>
        <p:spPr>
          <a:xfrm>
            <a:off x="637594" y="1360763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 b="1"/>
              <a:t>Infall ( </a:t>
            </a:r>
            <a:r>
              <a:rPr lang="en-US" sz="1500">
                <a:solidFill>
                  <a:srgbClr val="040C28"/>
                </a:solidFill>
                <a:ea typeface="+mn-lt"/>
                <a:cs typeface="+mn-lt"/>
              </a:rPr>
              <a:t>~</a:t>
            </a:r>
            <a:r>
              <a:rPr lang="en-US" sz="1500">
                <a:solidFill>
                  <a:srgbClr val="040C28"/>
                </a:solidFill>
              </a:rPr>
              <a:t> </a:t>
            </a:r>
            <a:r>
              <a:rPr lang="en-US" b="1"/>
              <a:t>100 </a:t>
            </a:r>
            <a:r>
              <a:rPr lang="en-US" b="1" err="1"/>
              <a:t>ms</a:t>
            </a:r>
            <a:r>
              <a:rPr lang="en-US" b="1"/>
              <a:t>)</a:t>
            </a:r>
            <a:r>
              <a:rPr lang="en-US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4BC6AA-2969-8763-DD79-62B03FB1A644}"/>
              </a:ext>
            </a:extLst>
          </p:cNvPr>
          <p:cNvGrpSpPr/>
          <p:nvPr/>
        </p:nvGrpSpPr>
        <p:grpSpPr>
          <a:xfrm>
            <a:off x="791761" y="1728732"/>
            <a:ext cx="10447341" cy="400385"/>
            <a:chOff x="1295601" y="2281346"/>
            <a:chExt cx="10447341" cy="4003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D2370B-9E69-D244-5ECC-A709D398257E}"/>
                </a:ext>
              </a:extLst>
            </p:cNvPr>
            <p:cNvSpPr txBox="1"/>
            <p:nvPr/>
          </p:nvSpPr>
          <p:spPr>
            <a:xfrm>
              <a:off x="1295601" y="2312399"/>
              <a:ext cx="18648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iron core growth  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BF27CD-DFBD-EF74-5DE1-C2D344A55CFC}"/>
                </a:ext>
              </a:extLst>
            </p:cNvPr>
            <p:cNvCxnSpPr/>
            <p:nvPr/>
          </p:nvCxnSpPr>
          <p:spPr>
            <a:xfrm>
              <a:off x="3251737" y="2496398"/>
              <a:ext cx="861331" cy="13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94A1C4-CDB2-A506-C3F8-9F2914F01AAA}"/>
                </a:ext>
              </a:extLst>
            </p:cNvPr>
            <p:cNvSpPr txBox="1"/>
            <p:nvPr/>
          </p:nvSpPr>
          <p:spPr>
            <a:xfrm>
              <a:off x="4349917" y="228495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 gravitational collapse  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3325047-E356-715C-4CC4-6A2B1F1B5619}"/>
                </a:ext>
              </a:extLst>
            </p:cNvPr>
            <p:cNvCxnSpPr>
              <a:cxnSpLocks/>
            </p:cNvCxnSpPr>
            <p:nvPr/>
          </p:nvCxnSpPr>
          <p:spPr>
            <a:xfrm>
              <a:off x="6794163" y="2502213"/>
              <a:ext cx="902050" cy="13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26CDE7-BAF6-422E-919F-D2F0F33C6171}"/>
                </a:ext>
              </a:extLst>
            </p:cNvPr>
            <p:cNvSpPr txBox="1"/>
            <p:nvPr/>
          </p:nvSpPr>
          <p:spPr>
            <a:xfrm>
              <a:off x="7824750" y="2281346"/>
              <a:ext cx="391819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iron core compressed and heated ​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943695-B021-A428-3C16-E2610AEFB1FB}"/>
              </a:ext>
            </a:extLst>
          </p:cNvPr>
          <p:cNvSpPr txBox="1"/>
          <p:nvPr/>
        </p:nvSpPr>
        <p:spPr>
          <a:xfrm>
            <a:off x="912376" y="2333677"/>
            <a:ext cx="417413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Photodissociation of heavy nuclei </a:t>
            </a:r>
          </a:p>
          <a:p>
            <a:r>
              <a:rPr lang="en-US">
                <a:cs typeface="Segoe UI"/>
              </a:rPr>
              <a:t> ​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Segoe UI"/>
              </a:rPr>
              <a:t>Electron Capture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F41CD0-E705-222F-061C-E2EB281120A4}"/>
                  </a:ext>
                </a:extLst>
              </p:cNvPr>
              <p:cNvSpPr txBox="1"/>
              <p:nvPr/>
            </p:nvSpPr>
            <p:spPr>
              <a:xfrm>
                <a:off x="801515" y="3375476"/>
                <a:ext cx="5139718" cy="46294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When density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/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/>
                  <a:t> neutrino trapping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F41CD0-E705-222F-061C-E2EB28112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15" y="3375476"/>
                <a:ext cx="5139718" cy="462947"/>
              </a:xfrm>
              <a:prstGeom prst="rect">
                <a:avLst/>
              </a:prstGeom>
              <a:blipFill>
                <a:blip r:embed="rId2"/>
                <a:stretch>
                  <a:fillRect l="-948"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6C4E0B9-D190-88A4-1346-BE81E98410BA}"/>
              </a:ext>
            </a:extLst>
          </p:cNvPr>
          <p:cNvSpPr txBox="1"/>
          <p:nvPr/>
        </p:nvSpPr>
        <p:spPr>
          <a:xfrm>
            <a:off x="651240" y="3797717"/>
            <a:ext cx="4174131" cy="369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2)   Neutronization Burst (</a:t>
            </a:r>
            <a:r>
              <a:rPr lang="en-US" sz="1500">
                <a:solidFill>
                  <a:srgbClr val="040C28"/>
                </a:solidFill>
                <a:ea typeface="+mn-lt"/>
                <a:cs typeface="+mn-lt"/>
              </a:rPr>
              <a:t>~ </a:t>
            </a:r>
            <a:r>
              <a:rPr lang="en-US" b="1"/>
              <a:t>10 </a:t>
            </a:r>
            <a:r>
              <a:rPr lang="en-US" b="1" err="1"/>
              <a:t>ms</a:t>
            </a:r>
            <a:r>
              <a:rPr lang="en-US" b="1"/>
              <a:t>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3A6D25-57FC-44AA-C6B7-19B480BAF242}"/>
                  </a:ext>
                </a:extLst>
              </p:cNvPr>
              <p:cNvSpPr txBox="1"/>
              <p:nvPr/>
            </p:nvSpPr>
            <p:spPr>
              <a:xfrm>
                <a:off x="794770" y="4339576"/>
                <a:ext cx="5878452" cy="12341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/>
                    <a:cs typeface="Arial"/>
                  </a:rPr>
                  <a:t>Shock-wave passes the </a:t>
                </a:r>
                <a:r>
                  <a:rPr lang="en-US" err="1">
                    <a:latin typeface="Arial"/>
                    <a:cs typeface="Arial"/>
                  </a:rPr>
                  <a:t>neutrinosphere</a:t>
                </a:r>
                <a:r>
                  <a:rPr lang="en-US"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Arial"/>
                          </a:rPr>
                          <m:t>𝜈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>
                    <a:latin typeface="Arial"/>
                    <a:cs typeface="Arial"/>
                  </a:rPr>
                  <a:t>release</a:t>
                </a:r>
                <a:endParaRPr lang="en-US"/>
              </a:p>
              <a:p>
                <a:endParaRPr lang="en-US">
                  <a:latin typeface="Arial"/>
                  <a:ea typeface="+mn-lt"/>
                  <a:cs typeface="Arial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>
                    <a:ea typeface="+mn-lt"/>
                    <a:cs typeface="+mn-lt"/>
                  </a:rPr>
                  <a:t>strong peak in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</m:t>
                    </m:r>
                    <m:r>
                      <m:rPr>
                        <m:lit/>
                      </m:rPr>
                      <a:rPr lang="it-IT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𝜈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cs typeface="Times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"/>
                      </a:rPr>
                      <m:t> </m:t>
                    </m:r>
                  </m:oMath>
                </a14:m>
                <a:r>
                  <a:rPr lang="en-US">
                    <a:ea typeface="+mn-lt"/>
                    <a:cs typeface="+mn-lt"/>
                  </a:rPr>
                  <a:t>flux,  about 1% total SN luminosity</a:t>
                </a:r>
                <a:endParaRPr lang="en-US">
                  <a:latin typeface="Arial"/>
                  <a:cs typeface="Arial"/>
                </a:endParaRPr>
              </a:p>
              <a:p>
                <a:pPr algn="l"/>
                <a:endParaRPr lang="en-US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3A6D25-57FC-44AA-C6B7-19B480BA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70" y="4339576"/>
                <a:ext cx="5878452" cy="1234120"/>
              </a:xfrm>
              <a:prstGeom prst="rect">
                <a:avLst/>
              </a:prstGeom>
              <a:blipFill>
                <a:blip r:embed="rId3"/>
                <a:stretch>
                  <a:fillRect l="-829" t="-2970" b="-49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rrow pointing to the right&#10;&#10;AI-generated content may be incorrect.">
            <a:extLst>
              <a:ext uri="{FF2B5EF4-FFF2-40B4-BE49-F238E27FC236}">
                <a16:creationId xmlns:a16="http://schemas.microsoft.com/office/drawing/2014/main" id="{215D289D-32CB-9AC1-9616-9B16C478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13" y="2894768"/>
            <a:ext cx="1460453" cy="357006"/>
          </a:xfrm>
          <a:prstGeom prst="rect">
            <a:avLst/>
          </a:prstGeom>
        </p:spPr>
      </p:pic>
      <p:pic>
        <p:nvPicPr>
          <p:cNvPr id="26" name="Google Shape;74;p15">
            <a:extLst>
              <a:ext uri="{FF2B5EF4-FFF2-40B4-BE49-F238E27FC236}">
                <a16:creationId xmlns:a16="http://schemas.microsoft.com/office/drawing/2014/main" id="{08998A25-E619-A7C2-FF2F-8A61B59CEE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1359" y="2378775"/>
            <a:ext cx="3011685" cy="3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arrow pointing to the right&#10;&#10;AI-generated content may be incorrect.">
            <a:extLst>
              <a:ext uri="{FF2B5EF4-FFF2-40B4-BE49-F238E27FC236}">
                <a16:creationId xmlns:a16="http://schemas.microsoft.com/office/drawing/2014/main" id="{AE224104-7EC6-7682-2D76-DF0EB73D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23" y="4362483"/>
            <a:ext cx="1460453" cy="357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56002-4F70-EA05-3EB9-2A3D44862BB7}"/>
              </a:ext>
            </a:extLst>
          </p:cNvPr>
          <p:cNvSpPr txBox="1"/>
          <p:nvPr/>
        </p:nvSpPr>
        <p:spPr>
          <a:xfrm>
            <a:off x="4848939" y="2874387"/>
            <a:ext cx="2585706" cy="366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Neutrinos get trapped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3170BC9-C820-34CE-001E-686C02FBC4AF}"/>
                  </a:ext>
                </a:extLst>
              </p:cNvPr>
              <p:cNvSpPr txBox="1"/>
              <p:nvPr/>
            </p:nvSpPr>
            <p:spPr>
              <a:xfrm>
                <a:off x="4893621" y="2378775"/>
                <a:ext cx="3902671" cy="3108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</m:sPr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→13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&amp;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3170BC9-C820-34CE-001E-686C02FB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21" y="2378775"/>
                <a:ext cx="3902671" cy="310854"/>
              </a:xfrm>
              <a:prstGeom prst="rect">
                <a:avLst/>
              </a:prstGeom>
              <a:blipFill>
                <a:blip r:embed="rId6"/>
                <a:stretch>
                  <a:fillRect l="-312" r="-779" b="-264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9">
            <a:extLst>
              <a:ext uri="{FF2B5EF4-FFF2-40B4-BE49-F238E27FC236}">
                <a16:creationId xmlns:a16="http://schemas.microsoft.com/office/drawing/2014/main" id="{EB3F8AC8-0EEE-60FA-7571-7AB253FB84BC}"/>
              </a:ext>
            </a:extLst>
          </p:cNvPr>
          <p:cNvSpPr txBox="1"/>
          <p:nvPr/>
        </p:nvSpPr>
        <p:spPr>
          <a:xfrm>
            <a:off x="681728" y="582135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CCSN physics </a:t>
            </a:r>
            <a:endParaRPr lang="en-US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03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689A-71FA-206A-47DE-F3AEBD1B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39C191-A9B4-77AC-C7C5-00EB88962D3B}"/>
              </a:ext>
            </a:extLst>
          </p:cNvPr>
          <p:cNvSpPr txBox="1"/>
          <p:nvPr/>
        </p:nvSpPr>
        <p:spPr>
          <a:xfrm>
            <a:off x="681728" y="582135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CCSN physics – Bulk of neutrino production</a:t>
            </a:r>
            <a:endParaRPr lang="en-US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6BE23F-8A09-DA6B-BFB0-58E2A8E8BCF0}"/>
                  </a:ext>
                </a:extLst>
              </p:cNvPr>
              <p:cNvSpPr txBox="1"/>
              <p:nvPr/>
            </p:nvSpPr>
            <p:spPr>
              <a:xfrm>
                <a:off x="871053" y="1426271"/>
                <a:ext cx="3063122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/>
                  <a:t>3)   Accretion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/>
                  <a:t>)</a:t>
                </a:r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6BE23F-8A09-DA6B-BFB0-58E2A8E8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53" y="1426271"/>
                <a:ext cx="3063122" cy="369332"/>
              </a:xfrm>
              <a:prstGeom prst="rect">
                <a:avLst/>
              </a:prstGeom>
              <a:blipFill>
                <a:blip r:embed="rId2"/>
                <a:stretch>
                  <a:fillRect l="-1793"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D9A51DA-EB05-06C4-8956-CEC6920B8F97}"/>
              </a:ext>
            </a:extLst>
          </p:cNvPr>
          <p:cNvGrpSpPr/>
          <p:nvPr/>
        </p:nvGrpSpPr>
        <p:grpSpPr>
          <a:xfrm>
            <a:off x="4053260" y="1612414"/>
            <a:ext cx="7550078" cy="589774"/>
            <a:chOff x="4349917" y="1397193"/>
            <a:chExt cx="7550078" cy="12570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3B5956-F5DD-A4BB-38BD-855393B524A2}"/>
                </a:ext>
              </a:extLst>
            </p:cNvPr>
            <p:cNvSpPr txBox="1"/>
            <p:nvPr/>
          </p:nvSpPr>
          <p:spPr>
            <a:xfrm>
              <a:off x="4349917" y="228495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A23D2-634C-2213-7222-E3FE0AC66A78}"/>
                </a:ext>
              </a:extLst>
            </p:cNvPr>
            <p:cNvSpPr txBox="1"/>
            <p:nvPr/>
          </p:nvSpPr>
          <p:spPr>
            <a:xfrm>
              <a:off x="7981803" y="1397193"/>
              <a:ext cx="391819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AC634C1-A19D-A692-3EF4-3FD7E5F00EDC}"/>
              </a:ext>
            </a:extLst>
          </p:cNvPr>
          <p:cNvSpPr txBox="1"/>
          <p:nvPr/>
        </p:nvSpPr>
        <p:spPr>
          <a:xfrm>
            <a:off x="844926" y="3115962"/>
            <a:ext cx="4162496" cy="380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CC and thermal processes in PNS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65A5D6-4451-ECDC-29A2-22E8C06FBB57}"/>
                  </a:ext>
                </a:extLst>
              </p:cNvPr>
              <p:cNvSpPr txBox="1"/>
              <p:nvPr/>
            </p:nvSpPr>
            <p:spPr>
              <a:xfrm>
                <a:off x="873860" y="4350612"/>
                <a:ext cx="365061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/>
                  <a:t>4)   Cooling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65A5D6-4451-ECDC-29A2-22E8C06FB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0" y="4350612"/>
                <a:ext cx="3650618" cy="369332"/>
              </a:xfrm>
              <a:prstGeom prst="rect">
                <a:avLst/>
              </a:prstGeom>
              <a:blipFill>
                <a:blip r:embed="rId3"/>
                <a:stretch>
                  <a:fillRect l="-1336"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DAB397-851C-4A4B-76D5-51F466B213D1}"/>
              </a:ext>
            </a:extLst>
          </p:cNvPr>
          <p:cNvSpPr txBox="1"/>
          <p:nvPr/>
        </p:nvSpPr>
        <p:spPr>
          <a:xfrm>
            <a:off x="999939" y="4915438"/>
            <a:ext cx="58784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PNS cools and emits all-</a:t>
            </a:r>
            <a:r>
              <a:rPr lang="en-US" err="1">
                <a:latin typeface="Arial"/>
                <a:cs typeface="Arial"/>
              </a:rPr>
              <a:t>flavour</a:t>
            </a:r>
            <a:r>
              <a:rPr lang="en-US">
                <a:latin typeface="Arial"/>
                <a:cs typeface="Arial"/>
              </a:rPr>
              <a:t> thermal neutrinos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96D8C-2396-C8A3-70AF-905FC00CA1D4}"/>
              </a:ext>
            </a:extLst>
          </p:cNvPr>
          <p:cNvSpPr txBox="1"/>
          <p:nvPr/>
        </p:nvSpPr>
        <p:spPr>
          <a:xfrm>
            <a:off x="1196715" y="2016091"/>
            <a:ext cx="91125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below the shock  matter falls on the surface of the proto-neutron star (PNS), accreting it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C8C6BE-E689-F62B-41D5-EFBA78BEBBEC}"/>
              </a:ext>
            </a:extLst>
          </p:cNvPr>
          <p:cNvGrpSpPr/>
          <p:nvPr/>
        </p:nvGrpSpPr>
        <p:grpSpPr>
          <a:xfrm>
            <a:off x="844598" y="2548919"/>
            <a:ext cx="10064135" cy="370555"/>
            <a:chOff x="937667" y="2851392"/>
            <a:chExt cx="10064135" cy="3705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9A4F5-2413-CEF7-449C-FEF066E1DE2D}"/>
                </a:ext>
              </a:extLst>
            </p:cNvPr>
            <p:cNvSpPr txBox="1"/>
            <p:nvPr/>
          </p:nvSpPr>
          <p:spPr>
            <a:xfrm>
              <a:off x="937667" y="2851392"/>
              <a:ext cx="474417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 Nuclear Fe </a:t>
              </a:r>
              <a:r>
                <a:rPr lang="en-US" err="1">
                  <a:latin typeface="Helvetica"/>
                  <a:cs typeface="Helvetica"/>
                </a:rPr>
                <a:t>dissosaction</a:t>
              </a:r>
              <a:r>
                <a:rPr lang="en-US">
                  <a:latin typeface="Helvetica"/>
                  <a:cs typeface="Helvetica"/>
                </a:rPr>
                <a:t> goes on</a:t>
              </a:r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55228F-54C5-204A-9641-E59FB2B0B81D}"/>
                </a:ext>
              </a:extLst>
            </p:cNvPr>
            <p:cNvSpPr txBox="1"/>
            <p:nvPr/>
          </p:nvSpPr>
          <p:spPr>
            <a:xfrm>
              <a:off x="6606634" y="2852615"/>
              <a:ext cx="439516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shock stalls outside the </a:t>
              </a:r>
              <a:r>
                <a:rPr lang="en-US" err="1">
                  <a:latin typeface="Helvetica"/>
                  <a:cs typeface="Helvetica"/>
                </a:rPr>
                <a:t>neutrinospheres</a:t>
              </a:r>
              <a:r>
                <a:rPr lang="en-US" sz="1500">
                  <a:latin typeface="Helvetica"/>
                  <a:cs typeface="Helvetica"/>
                </a:rPr>
                <a:t> </a:t>
              </a: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591FC4-F03F-60F8-1F90-876F07BA4128}"/>
                </a:ext>
              </a:extLst>
            </p:cNvPr>
            <p:cNvCxnSpPr/>
            <p:nvPr/>
          </p:nvCxnSpPr>
          <p:spPr>
            <a:xfrm>
              <a:off x="5679130" y="3067090"/>
              <a:ext cx="923676" cy="13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C045CA-85E3-1C08-D8D0-1BA475D66A45}"/>
              </a:ext>
            </a:extLst>
          </p:cNvPr>
          <p:cNvGrpSpPr/>
          <p:nvPr/>
        </p:nvGrpSpPr>
        <p:grpSpPr>
          <a:xfrm>
            <a:off x="681728" y="3683193"/>
            <a:ext cx="10142162" cy="369333"/>
            <a:chOff x="652644" y="4020567"/>
            <a:chExt cx="10142162" cy="3693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315019-1477-D3E7-EF14-D61FD07FB911}"/>
                </a:ext>
              </a:extLst>
            </p:cNvPr>
            <p:cNvSpPr txBox="1"/>
            <p:nvPr/>
          </p:nvSpPr>
          <p:spPr>
            <a:xfrm>
              <a:off x="652644" y="4020567"/>
              <a:ext cx="555271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neutrino-mediated energy transfer in the gain region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A617D2-FB8F-7352-A6E2-4FD71C89055F}"/>
                </a:ext>
              </a:extLst>
            </p:cNvPr>
            <p:cNvSpPr txBox="1"/>
            <p:nvPr/>
          </p:nvSpPr>
          <p:spPr>
            <a:xfrm>
              <a:off x="6841713" y="4020568"/>
              <a:ext cx="159729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shock revives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E66235-DCC8-2AE7-7742-C523BD25C9E0}"/>
                </a:ext>
              </a:extLst>
            </p:cNvPr>
            <p:cNvSpPr txBox="1"/>
            <p:nvPr/>
          </p:nvSpPr>
          <p:spPr>
            <a:xfrm>
              <a:off x="9174247" y="4020568"/>
              <a:ext cx="16205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SN explosion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52738C4-730A-4733-15E1-A0CD0ED221F4}"/>
                </a:ext>
              </a:extLst>
            </p:cNvPr>
            <p:cNvCxnSpPr/>
            <p:nvPr/>
          </p:nvCxnSpPr>
          <p:spPr>
            <a:xfrm flipV="1">
              <a:off x="6093286" y="4198104"/>
              <a:ext cx="720089" cy="44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113EF4D-BA5F-62FE-40DB-239423CE6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0720" y="4209737"/>
              <a:ext cx="720089" cy="44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 descr="A white rectangular sign with black arrows&#10;&#10;AI-generated content may be incorrect.">
            <a:extLst>
              <a:ext uri="{FF2B5EF4-FFF2-40B4-BE49-F238E27FC236}">
                <a16:creationId xmlns:a16="http://schemas.microsoft.com/office/drawing/2014/main" id="{11C65A86-30E1-A4B1-CC64-6003E8D6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152" y="3100891"/>
            <a:ext cx="2239467" cy="394461"/>
          </a:xfrm>
          <a:prstGeom prst="rect">
            <a:avLst/>
          </a:prstGeom>
        </p:spPr>
      </p:pic>
      <p:pic>
        <p:nvPicPr>
          <p:cNvPr id="31" name="Picture 30" descr="A black and white sign with a letter and arrow&#10;&#10;AI-generated content may be incorrect.">
            <a:extLst>
              <a:ext uri="{FF2B5EF4-FFF2-40B4-BE49-F238E27FC236}">
                <a16:creationId xmlns:a16="http://schemas.microsoft.com/office/drawing/2014/main" id="{D3C4F734-934B-158B-657D-9B37A3420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045" y="3099260"/>
            <a:ext cx="1899911" cy="3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64E23-A683-DDC5-9832-4A2625AD0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208" y="268647"/>
            <a:ext cx="10088563" cy="1279525"/>
          </a:xfrm>
        </p:spPr>
        <p:txBody>
          <a:bodyPr anchor="b">
            <a:normAutofit/>
          </a:bodyPr>
          <a:lstStyle/>
          <a:p>
            <a:r>
              <a:rPr lang="en-US" sz="3400" b="0" cap="none">
                <a:solidFill>
                  <a:srgbClr val="FF9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tale of a Dying Star : SN1987A</a:t>
            </a:r>
            <a:br>
              <a:rPr lang="en-US" sz="3400" b="0" cap="none">
                <a:solidFill>
                  <a:srgbClr val="FF9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400" b="0" cap="none">
              <a:ln w="0"/>
              <a:solidFill>
                <a:srgbClr val="FF9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A galaxy in space with stars and a picture of a ring">
            <a:extLst>
              <a:ext uri="{FF2B5EF4-FFF2-40B4-BE49-F238E27FC236}">
                <a16:creationId xmlns:a16="http://schemas.microsoft.com/office/drawing/2014/main" id="{E3005CF3-7B1D-321D-C2FC-11DF6011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0" r="2" b="2"/>
          <a:stretch/>
        </p:blipFill>
        <p:spPr>
          <a:xfrm>
            <a:off x="1022109" y="1670858"/>
            <a:ext cx="4935347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6BFBC7-966E-BE3D-820E-7C4BCE90C9CF}"/>
              </a:ext>
            </a:extLst>
          </p:cNvPr>
          <p:cNvSpPr txBox="1"/>
          <p:nvPr/>
        </p:nvSpPr>
        <p:spPr>
          <a:xfrm>
            <a:off x="6234545" y="1670858"/>
            <a:ext cx="595745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On February 23, 1987, a sudden flash of light illuminated the southern sky—humanity had just witnessed the birth of a new supernova. </a:t>
            </a:r>
          </a:p>
          <a:p>
            <a:endParaRPr lang="en-US" dirty="0"/>
          </a:p>
          <a:p>
            <a:r>
              <a:rPr lang="en-US" u="sng" dirty="0">
                <a:solidFill>
                  <a:schemeClr val="accent1"/>
                </a:solidFill>
              </a:rPr>
              <a:t>SN 1987A, </a:t>
            </a:r>
            <a:r>
              <a:rPr lang="en-US" u="sng" dirty="0">
                <a:solidFill>
                  <a:schemeClr val="accent1"/>
                </a:solidFill>
                <a:ea typeface="+mn-lt"/>
                <a:cs typeface="+mn-lt"/>
              </a:rPr>
              <a:t>the first supernova visible to the unaided eye</a:t>
            </a:r>
            <a:r>
              <a:rPr lang="en-US" u="sng" dirty="0">
                <a:solidFill>
                  <a:schemeClr val="accent1"/>
                </a:solidFill>
              </a:rPr>
              <a:t> since Kepler’s in 1604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D3889C-58DB-4CAC-7604-FBA63E76840B}"/>
              </a:ext>
            </a:extLst>
          </p:cNvPr>
          <p:cNvSpPr txBox="1"/>
          <p:nvPr/>
        </p:nvSpPr>
        <p:spPr>
          <a:xfrm>
            <a:off x="6234545" y="3728258"/>
            <a:ext cx="6096000" cy="1754326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Galaxy: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Large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Magellanic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Cloud (LMC)</a:t>
            </a:r>
            <a:endParaRPr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Distance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~</a:t>
            </a:r>
            <a:r>
              <a:rPr lang="it-IT" altLang="it-IT" dirty="0">
                <a:latin typeface="Arial" panose="020B0604020202020204" pitchFamily="34" charset="0"/>
              </a:rPr>
              <a:t>51,4 </a:t>
            </a:r>
            <a:r>
              <a:rPr lang="it-IT" altLang="it-IT" dirty="0" err="1">
                <a:latin typeface="Arial" panose="020B0604020202020204" pitchFamily="34" charset="0"/>
              </a:rPr>
              <a:t>Kpc</a:t>
            </a: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Progenitor Star: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Sanduleak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-69° 202</a:t>
            </a:r>
            <a:endParaRPr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14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6E02-A016-D104-FF01-B8C3E3FF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EB0C6E-6DAE-719D-57BB-F030DDF4B6C6}"/>
              </a:ext>
            </a:extLst>
          </p:cNvPr>
          <p:cNvSpPr txBox="1"/>
          <p:nvPr/>
        </p:nvSpPr>
        <p:spPr>
          <a:xfrm>
            <a:off x="91617" y="1303098"/>
            <a:ext cx="6066481" cy="3262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Priors</a:t>
            </a:r>
            <a:r>
              <a:rPr lang="en-US"/>
              <a:t> on the occurrence of reactions other than Inverse Beta Decay (</a:t>
            </a:r>
            <a:r>
              <a:rPr lang="en-US" b="1"/>
              <a:t>IBD</a:t>
            </a:r>
            <a:r>
              <a:rPr lang="en-US"/>
              <a:t>)</a:t>
            </a:r>
            <a:r>
              <a:rPr lang="en-US" sz="1100" b="1">
                <a:solidFill>
                  <a:schemeClr val="tx2">
                    <a:lumMod val="49000"/>
                    <a:lumOff val="51000"/>
                  </a:schemeClr>
                </a:solidFill>
              </a:rPr>
              <a:t>1</a:t>
            </a:r>
            <a:r>
              <a:rPr lang="en-US"/>
              <a:t>: </a:t>
            </a:r>
            <a:r>
              <a:rPr lang="en-US">
                <a:solidFill>
                  <a:srgbClr val="000000"/>
                </a:solidFill>
              </a:rPr>
              <a:t>  </a:t>
            </a:r>
            <a:endParaRPr lang="en-US" sz="1200">
              <a:solidFill>
                <a:schemeClr val="tx2">
                  <a:lumMod val="49000"/>
                  <a:lumOff val="51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15.11 MeV photon from C12 de-excitation: expected events 0.05-0.12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5-6 MeV photon from N15 or O15 de-excitation: expected events 0.03-0.07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Elastic Scattering in Kamiokande-II: 30% for the event K1</a:t>
            </a:r>
          </a:p>
          <a:p>
            <a:endParaRPr lang="en-US"/>
          </a:p>
          <a:p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Posteriors</a:t>
            </a:r>
            <a:r>
              <a:rPr lang="en-US"/>
              <a:t> on the occurrence of reactions other than Inverse Beta Decay (</a:t>
            </a:r>
            <a:r>
              <a:rPr lang="en-US" b="1"/>
              <a:t>IBD</a:t>
            </a:r>
            <a:r>
              <a:rPr lang="en-US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events other than </a:t>
            </a:r>
            <a:r>
              <a:rPr lang="en-US" b="1"/>
              <a:t>IBD</a:t>
            </a:r>
            <a:r>
              <a:rPr lang="en-US"/>
              <a:t> in the data set: 80-90% chance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70BB0-2A84-3BC0-C972-30ADBC8DFF13}"/>
              </a:ext>
            </a:extLst>
          </p:cNvPr>
          <p:cNvSpPr txBox="1"/>
          <p:nvPr/>
        </p:nvSpPr>
        <p:spPr>
          <a:xfrm>
            <a:off x="6089428" y="4629694"/>
            <a:ext cx="6065500" cy="56019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Figure:</a:t>
            </a:r>
            <a:r>
              <a:rPr lang="en-US" b="1"/>
              <a:t> </a:t>
            </a:r>
            <a:r>
              <a:rPr lang="en-US" sz="1200"/>
              <a:t>Cross section of the processes relevant for the SN1987A neutrino burst inside a water </a:t>
            </a:r>
            <a:r>
              <a:rPr lang="en-US" sz="1200" err="1"/>
              <a:t>cherenkov</a:t>
            </a:r>
            <a:r>
              <a:rPr lang="en-US" sz="1200"/>
              <a:t> detector (1 </a:t>
            </a:r>
            <a:r>
              <a:rPr lang="en-US" sz="1200" err="1"/>
              <a:t>Kton</a:t>
            </a:r>
            <a:r>
              <a:rPr lang="en-US" sz="1200"/>
              <a:t> of water)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F3D690-98C8-BABE-780E-1CDAC4DD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3" t="1786" r="-1913" b="-1786"/>
          <a:stretch/>
        </p:blipFill>
        <p:spPr>
          <a:xfrm>
            <a:off x="6207364" y="1518949"/>
            <a:ext cx="5829627" cy="2775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8DC4D-3E02-70AC-C59D-0A48CB343E95}"/>
              </a:ext>
            </a:extLst>
          </p:cNvPr>
          <p:cNvSpPr txBox="1"/>
          <p:nvPr/>
        </p:nvSpPr>
        <p:spPr>
          <a:xfrm>
            <a:off x="293449" y="4664693"/>
            <a:ext cx="5122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AutoNum type="arabicParenR"/>
            </a:pPr>
            <a:r>
              <a:rPr lang="en-US" sz="1200">
                <a:solidFill>
                  <a:schemeClr val="tx2">
                    <a:lumMod val="49000"/>
                    <a:lumOff val="51000"/>
                  </a:schemeClr>
                </a:solidFill>
              </a:rPr>
              <a:t>F. </a:t>
            </a:r>
            <a:r>
              <a:rPr lang="en-US" sz="1200" err="1">
                <a:solidFill>
                  <a:schemeClr val="tx2">
                    <a:lumMod val="49000"/>
                    <a:lumOff val="51000"/>
                  </a:schemeClr>
                </a:solidFill>
              </a:rPr>
              <a:t>Vissani</a:t>
            </a:r>
            <a:r>
              <a:rPr lang="en-US" sz="1200">
                <a:solidFill>
                  <a:schemeClr val="tx2">
                    <a:lumMod val="49000"/>
                    <a:lumOff val="51000"/>
                  </a:schemeClr>
                </a:solidFill>
              </a:rPr>
              <a:t>, Comparative analysis of SN1987A antineutrino fluence, J. Phys. G 42 (2015) 013001 [1409.4710].</a:t>
            </a:r>
            <a:endParaRPr lang="en-US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39374-17C7-5F4E-1FDA-54412FD0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BA813-451B-DD40-7398-4CEC90CE70EB}"/>
              </a:ext>
            </a:extLst>
          </p:cNvPr>
          <p:cNvSpPr txBox="1"/>
          <p:nvPr/>
        </p:nvSpPr>
        <p:spPr>
          <a:xfrm>
            <a:off x="392393" y="6034150"/>
            <a:ext cx="26251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Arabic Typesetting"/>
                <a:cs typeface="Arabic Typesetting"/>
              </a:rPr>
              <a:t>A new cross-section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6C2FFE-B30A-1113-4C98-51FE5E773648}"/>
              </a:ext>
            </a:extLst>
          </p:cNvPr>
          <p:cNvSpPr txBox="1"/>
          <p:nvPr/>
        </p:nvSpPr>
        <p:spPr>
          <a:xfrm>
            <a:off x="430416" y="6232081"/>
            <a:ext cx="5613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B050"/>
                </a:solidFill>
                <a:ea typeface="+mn-lt"/>
                <a:cs typeface="+mn-lt"/>
              </a:rPr>
              <a:t>G. Ricciardi, N. </a:t>
            </a:r>
            <a:r>
              <a:rPr lang="en-US" sz="1200" err="1">
                <a:solidFill>
                  <a:srgbClr val="00B050"/>
                </a:solidFill>
                <a:ea typeface="+mn-lt"/>
                <a:cs typeface="+mn-lt"/>
              </a:rPr>
              <a:t>Vignaroli</a:t>
            </a:r>
            <a:r>
              <a:rPr lang="en-US" sz="1200">
                <a:solidFill>
                  <a:srgbClr val="00B050"/>
                </a:solidFill>
                <a:ea typeface="+mn-lt"/>
                <a:cs typeface="+mn-lt"/>
              </a:rPr>
              <a:t> and F. </a:t>
            </a:r>
            <a:r>
              <a:rPr lang="en-US" sz="1200" err="1">
                <a:solidFill>
                  <a:srgbClr val="00B050"/>
                </a:solidFill>
                <a:ea typeface="+mn-lt"/>
                <a:cs typeface="+mn-lt"/>
              </a:rPr>
              <a:t>Vissani</a:t>
            </a:r>
            <a:r>
              <a:rPr lang="en-US" sz="1200">
                <a:solidFill>
                  <a:srgbClr val="00B050"/>
                </a:solidFill>
                <a:ea typeface="+mn-lt"/>
                <a:cs typeface="+mn-lt"/>
              </a:rPr>
              <a:t>, An accurate evaluation of electron (anti-)neutrino scattering on nucleons, JHEP 08 (2022) 212 [2206.05567].</a:t>
            </a:r>
            <a:endParaRPr lang="en-US" sz="1200">
              <a:solidFill>
                <a:srgbClr val="00B05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82F157-1B66-37C4-F158-4287965F30DC}"/>
              </a:ext>
            </a:extLst>
          </p:cNvPr>
          <p:cNvSpPr txBox="1"/>
          <p:nvPr/>
        </p:nvSpPr>
        <p:spPr>
          <a:xfrm>
            <a:off x="91617" y="5618651"/>
            <a:ext cx="612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We exploit a new refined computation of the </a:t>
            </a:r>
            <a:r>
              <a:rPr lang="en-US" b="1"/>
              <a:t>IBD</a:t>
            </a:r>
            <a:r>
              <a:rPr lang="en-US"/>
              <a:t> cross section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39A6DC0-1EBD-1A84-632B-C60DF7B21A2E}"/>
              </a:ext>
            </a:extLst>
          </p:cNvPr>
          <p:cNvSpPr txBox="1"/>
          <p:nvPr/>
        </p:nvSpPr>
        <p:spPr>
          <a:xfrm>
            <a:off x="293449" y="564991"/>
            <a:ext cx="693389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The interactions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D7E31-1400-7BA7-1E5D-A36F3351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93CA0-A2A4-682F-1534-E3E64EF89C57}"/>
                  </a:ext>
                </a:extLst>
              </p:cNvPr>
              <p:cNvSpPr txBox="1"/>
              <p:nvPr/>
            </p:nvSpPr>
            <p:spPr>
              <a:xfrm>
                <a:off x="836520" y="1777005"/>
                <a:ext cx="12314424" cy="148896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The total number of background events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angular efficiency of IMB (1+0.1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/>
                  <a:t>) </a:t>
                </a:r>
              </a:p>
              <a:p>
                <a:r>
                  <a:rPr lang="en-US"/>
                  <a:t>       at the time of the burst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contribution from electron-positron</a:t>
                </a:r>
              </a:p>
              <a:p>
                <a:r>
                  <a:rPr lang="en-US"/>
                  <a:t>       annihilation to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/>
                  <a:t> for </a:t>
                </a:r>
                <a:r>
                  <a:rPr lang="en-US" err="1"/>
                  <a:t>Baksan</a:t>
                </a:r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93CA0-A2A4-682F-1534-E3E64EF8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0" y="1777005"/>
                <a:ext cx="12314424" cy="1488961"/>
              </a:xfrm>
              <a:prstGeom prst="rect">
                <a:avLst/>
              </a:prstGeom>
              <a:blipFill>
                <a:blip r:embed="rId2"/>
                <a:stretch>
                  <a:fillRect l="-297" t="-2049" b="-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FBA9828-EAB8-6056-4048-5A497FCE02C1}"/>
              </a:ext>
            </a:extLst>
          </p:cNvPr>
          <p:cNvSpPr txBox="1"/>
          <p:nvPr/>
        </p:nvSpPr>
        <p:spPr>
          <a:xfrm>
            <a:off x="1101989" y="1423295"/>
            <a:ext cx="75957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We account for </a:t>
            </a:r>
          </a:p>
        </p:txBody>
      </p:sp>
      <p:pic>
        <p:nvPicPr>
          <p:cNvPr id="6" name="Picture 9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24D7851-64EA-6004-941D-DD7CE1E79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01" y="1366318"/>
            <a:ext cx="5242560" cy="1708877"/>
          </a:xfrm>
          <a:prstGeom prst="rect">
            <a:avLst/>
          </a:prstGeom>
        </p:spPr>
      </p:pic>
      <p:pic>
        <p:nvPicPr>
          <p:cNvPr id="12" name="Picture 20" descr="A table with mathematical equations&#10;&#10;AI-generated content may be incorrect.">
            <a:extLst>
              <a:ext uri="{FF2B5EF4-FFF2-40B4-BE49-F238E27FC236}">
                <a16:creationId xmlns:a16="http://schemas.microsoft.com/office/drawing/2014/main" id="{4ACF1546-77E2-C033-2F68-6C975809C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78" y="3896787"/>
            <a:ext cx="5899530" cy="2121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C38CA2-2875-43A4-1A55-A151524E6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27" y="3441621"/>
            <a:ext cx="5886451" cy="3162585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41676112-3402-05D3-FBE1-93B4587C09C5}"/>
              </a:ext>
            </a:extLst>
          </p:cNvPr>
          <p:cNvSpPr txBox="1"/>
          <p:nvPr/>
        </p:nvSpPr>
        <p:spPr>
          <a:xfrm>
            <a:off x="580798" y="702309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Modeling the signal and detectors response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C97D-9871-8B9C-8163-F961F8B05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C7FBE-9E7D-16E1-C3FA-8C5070C4D522}"/>
              </a:ext>
            </a:extLst>
          </p:cNvPr>
          <p:cNvSpPr txBox="1"/>
          <p:nvPr/>
        </p:nvSpPr>
        <p:spPr>
          <a:xfrm>
            <a:off x="772983" y="904219"/>
            <a:ext cx="5803939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Oscillation in the dense supernova </a:t>
            </a:r>
            <a:r>
              <a:rPr lang="en-US" err="1"/>
              <a:t>enviroment</a:t>
            </a:r>
            <a:r>
              <a:rPr lang="en-US"/>
              <a:t> is still an open topic 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M.C. Volpe, Neutrinos from dense environments: Flavor mechanisms, theoretical approaches,</a:t>
            </a:r>
          </a:p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observations, and new directions, Rev. Mod. Phys. 96 (2024) 025004 [2301.11814].</a:t>
            </a:r>
          </a:p>
          <a:p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Limited statistics and astrophysical uncertainties hinder the ability to draw firm conclusions</a:t>
            </a:r>
          </a:p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M. </a:t>
            </a:r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Kachelriess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, A. </a:t>
            </a:r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Strumia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, R. Tomas and J.W.F. Valle, SN1987A and the status of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oscillation solutions to the solar neutrino problem, Phys. Rev. D 65 (2002) 073016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[hep-</a:t>
            </a:r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ph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/0108100].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Limited effect for normal ordering, relevant effects for the inverse ordering during the accretion but the question remains open</a:t>
            </a:r>
          </a:p>
          <a:p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endParaRPr lang="en-US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A624-7DE2-8A97-DCFF-33EAADF11F15}"/>
              </a:ext>
            </a:extLst>
          </p:cNvPr>
          <p:cNvSpPr txBox="1"/>
          <p:nvPr/>
        </p:nvSpPr>
        <p:spPr>
          <a:xfrm>
            <a:off x="772982" y="5492116"/>
            <a:ext cx="58039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P. </a:t>
            </a:r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Dedin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 Neto, M.V. dos Santos, P.C. de Holanda and E. Kemp, SN1987A neutrino burst:</a:t>
            </a:r>
          </a:p>
          <a:p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Limits on flavor conversion, Eur. Phys. J. C 83 (2023) 459 [2301.11407].</a:t>
            </a:r>
            <a:endParaRPr lang="en-US" sz="1200"/>
          </a:p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B2E3E-DECA-4D54-1840-E6DC459FA0F9}"/>
              </a:ext>
            </a:extLst>
          </p:cNvPr>
          <p:cNvSpPr txBox="1"/>
          <p:nvPr/>
        </p:nvSpPr>
        <p:spPr>
          <a:xfrm>
            <a:off x="6799666" y="2501586"/>
            <a:ext cx="4863714" cy="2092881"/>
          </a:xfrm>
          <a:prstGeom prst="rect">
            <a:avLst/>
          </a:prstGeom>
          <a:noFill/>
          <a:ln cap="rnd">
            <a:solidFill>
              <a:schemeClr val="accent1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1660082848">
                  <a:custGeom>
                    <a:avLst/>
                    <a:gdLst>
                      <a:gd name="connsiteX0" fmla="*/ 0 w 4863714"/>
                      <a:gd name="connsiteY0" fmla="*/ 0 h 2092881"/>
                      <a:gd name="connsiteX1" fmla="*/ 4863714 w 4863714"/>
                      <a:gd name="connsiteY1" fmla="*/ 0 h 2092881"/>
                      <a:gd name="connsiteX2" fmla="*/ 4863714 w 4863714"/>
                      <a:gd name="connsiteY2" fmla="*/ 2092881 h 2092881"/>
                      <a:gd name="connsiteX3" fmla="*/ 0 w 4863714"/>
                      <a:gd name="connsiteY3" fmla="*/ 2092881 h 2092881"/>
                      <a:gd name="connsiteX4" fmla="*/ 0 w 4863714"/>
                      <a:gd name="connsiteY4" fmla="*/ 0 h 2092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3714" h="2092881" extrusionOk="0">
                        <a:moveTo>
                          <a:pt x="0" y="0"/>
                        </a:moveTo>
                        <a:cubicBezTo>
                          <a:pt x="1009728" y="4523"/>
                          <a:pt x="3741807" y="-145062"/>
                          <a:pt x="4863714" y="0"/>
                        </a:cubicBezTo>
                        <a:cubicBezTo>
                          <a:pt x="4892187" y="486051"/>
                          <a:pt x="4856672" y="1404404"/>
                          <a:pt x="4863714" y="2092881"/>
                        </a:cubicBezTo>
                        <a:cubicBezTo>
                          <a:pt x="3998000" y="2013061"/>
                          <a:pt x="1254149" y="1963167"/>
                          <a:pt x="0" y="2092881"/>
                        </a:cubicBezTo>
                        <a:cubicBezTo>
                          <a:pt x="156379" y="1793202"/>
                          <a:pt x="-151687" y="10008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In view of the current uncertainties, we do not model oscillations: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ptos"/>
                <a:cs typeface="Helvetica"/>
              </a:rPr>
              <a:t>Limited effect for normal ordering, which is favored and we assume it.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latin typeface="Helvetica"/>
                <a:cs typeface="Helvetica"/>
              </a:rPr>
              <a:t>Our fit can be interpreted as a flux effectively including oscillations</a:t>
            </a:r>
          </a:p>
        </p:txBody>
      </p:sp>
      <p:sp>
        <p:nvSpPr>
          <p:cNvPr id="2" name="Google Shape;235;p27">
            <a:extLst>
              <a:ext uri="{FF2B5EF4-FFF2-40B4-BE49-F238E27FC236}">
                <a16:creationId xmlns:a16="http://schemas.microsoft.com/office/drawing/2014/main" id="{9C7922F9-45A8-A97D-2271-1A59178C69D7}"/>
              </a:ext>
            </a:extLst>
          </p:cNvPr>
          <p:cNvSpPr txBox="1">
            <a:spLocks/>
          </p:cNvSpPr>
          <p:nvPr/>
        </p:nvSpPr>
        <p:spPr>
          <a:xfrm>
            <a:off x="600487" y="0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it-IT">
              <a:solidFill>
                <a:schemeClr val="accent4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EE05A85-440F-4F61-7796-5866476EA117}"/>
              </a:ext>
            </a:extLst>
          </p:cNvPr>
          <p:cNvSpPr txBox="1"/>
          <p:nvPr/>
        </p:nvSpPr>
        <p:spPr>
          <a:xfrm>
            <a:off x="600487" y="431967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The role of oscillations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7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18B3-7CEA-0ADF-028A-E8D628D3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E99FE7-2984-3382-F398-D4CAFC7F3E82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67C440C-5DB7-EFC0-91DB-445ACE6F31F9}"/>
              </a:ext>
            </a:extLst>
          </p:cNvPr>
          <p:cNvSpPr txBox="1"/>
          <p:nvPr/>
        </p:nvSpPr>
        <p:spPr>
          <a:xfrm>
            <a:off x="580798" y="702309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Likelihood analysis results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  <p:pic>
        <p:nvPicPr>
          <p:cNvPr id="17" name="Immagine 1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45DD1A9-E987-E0FD-B4C4-E8567C7E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48" y="1395617"/>
            <a:ext cx="5032639" cy="429540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CD42C5E-AA10-9322-EBE5-E159F71C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70399" y="1299995"/>
            <a:ext cx="4889977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8EBF-C91C-7B7A-7545-0D51C1A1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BC1C69-62E8-BC5B-1254-C6DE5727C0FB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AC8C54B-B85E-2630-C2CF-C48E348E5C9E}"/>
              </a:ext>
            </a:extLst>
          </p:cNvPr>
          <p:cNvSpPr txBox="1"/>
          <p:nvPr/>
        </p:nvSpPr>
        <p:spPr>
          <a:xfrm>
            <a:off x="580798" y="702309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Likelihood analysis results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  <p:pic>
        <p:nvPicPr>
          <p:cNvPr id="15" name="Immagine 1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A1CDFEDB-4885-8F9F-1826-23D914F1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66" y="1572188"/>
            <a:ext cx="4772034" cy="4295403"/>
          </a:xfrm>
          <a:prstGeom prst="rect">
            <a:avLst/>
          </a:prstGeom>
        </p:spPr>
      </p:pic>
      <p:pic>
        <p:nvPicPr>
          <p:cNvPr id="3" name="Immagine 2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ACB471C-7F48-10A2-4029-7B9D2F6D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30" y="1549755"/>
            <a:ext cx="4773355" cy="43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BD44-3AF7-02D1-22A7-C57C42A4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869D25-F2C0-7852-5BE7-30B9AD043603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CB070F1-EE45-BDDD-264C-E62D96C37017}"/>
              </a:ext>
            </a:extLst>
          </p:cNvPr>
          <p:cNvSpPr txBox="1"/>
          <p:nvPr/>
        </p:nvSpPr>
        <p:spPr>
          <a:xfrm>
            <a:off x="580798" y="702309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Likelihood analysis results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  <p:pic>
        <p:nvPicPr>
          <p:cNvPr id="2" name="Immagine 1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BD3ED53-9407-A181-3FCA-BAACDE22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11" y="1653830"/>
            <a:ext cx="4772034" cy="4295403"/>
          </a:xfrm>
          <a:prstGeom prst="rect">
            <a:avLst/>
          </a:prstGeom>
        </p:spPr>
      </p:pic>
      <p:pic>
        <p:nvPicPr>
          <p:cNvPr id="7" name="Immagine 6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BDE5497-7A0E-460A-1C51-29B657D9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947" y="1653829"/>
            <a:ext cx="4772034" cy="4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A55E-C6A2-C6A7-04CE-766FBCDC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199EB-F4B2-AF70-71F1-F43780DB14A3}"/>
              </a:ext>
            </a:extLst>
          </p:cNvPr>
          <p:cNvSpPr txBox="1"/>
          <p:nvPr/>
        </p:nvSpPr>
        <p:spPr>
          <a:xfrm>
            <a:off x="506909" y="2910035"/>
            <a:ext cx="5238064" cy="1107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C6CAABF-D45D-0DFB-C997-27C9A39A3B5A}"/>
              </a:ext>
            </a:extLst>
          </p:cNvPr>
          <p:cNvSpPr txBox="1"/>
          <p:nvPr/>
        </p:nvSpPr>
        <p:spPr>
          <a:xfrm>
            <a:off x="580798" y="702309"/>
            <a:ext cx="6933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7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Likelihood analysis results</a:t>
            </a:r>
            <a:endParaRPr lang="en-US">
              <a:solidFill>
                <a:srgbClr val="E7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  <p:pic>
        <p:nvPicPr>
          <p:cNvPr id="9" name="Immagine 8" descr="Immagine che contiene testo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6C2A1B19-7D9C-BB77-4525-E9899383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66" y="1565475"/>
            <a:ext cx="4772034" cy="4295403"/>
          </a:xfrm>
          <a:prstGeom prst="rect">
            <a:avLst/>
          </a:prstGeom>
        </p:spPr>
      </p:pic>
      <p:pic>
        <p:nvPicPr>
          <p:cNvPr id="11" name="Immagine 10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0146C70-9928-F000-3D30-CCD6E21E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70" y="1565476"/>
            <a:ext cx="4772034" cy="4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5D7E-8AEA-B2B7-0A0B-31DEC47F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4C37E3-3DEB-6C11-AF0B-C4232564BCBF}"/>
              </a:ext>
            </a:extLst>
          </p:cNvPr>
          <p:cNvSpPr txBox="1"/>
          <p:nvPr/>
        </p:nvSpPr>
        <p:spPr>
          <a:xfrm>
            <a:off x="1038032" y="1468031"/>
            <a:ext cx="91645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  SN1987A </a:t>
            </a:r>
            <a:r>
              <a:rPr lang="en-US" b="1">
                <a:ea typeface="+mn-lt"/>
                <a:cs typeface="+mn-lt"/>
              </a:rPr>
              <a:t>only case of a measured neutrino signa</a:t>
            </a:r>
            <a:r>
              <a:rPr lang="en-US">
                <a:ea typeface="+mn-lt"/>
                <a:cs typeface="+mn-lt"/>
              </a:rPr>
              <a:t>l from stellar core collapse.</a:t>
            </a:r>
          </a:p>
          <a:p>
            <a:pPr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/>
          </a:p>
          <a:p>
            <a:pPr algn="l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1C8957-D4CE-3EDA-161C-BF8E39203029}"/>
              </a:ext>
            </a:extLst>
          </p:cNvPr>
          <p:cNvCxnSpPr/>
          <p:nvPr/>
        </p:nvCxnSpPr>
        <p:spPr>
          <a:xfrm flipV="1">
            <a:off x="833740" y="3523734"/>
            <a:ext cx="9352657" cy="10490"/>
          </a:xfrm>
          <a:prstGeom prst="straightConnector1">
            <a:avLst/>
          </a:prstGeom>
          <a:ln>
            <a:solidFill>
              <a:srgbClr val="ADBA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0012CE-A768-4210-179F-F90E638510AC}"/>
              </a:ext>
            </a:extLst>
          </p:cNvPr>
          <p:cNvSpPr txBox="1"/>
          <p:nvPr/>
        </p:nvSpPr>
        <p:spPr>
          <a:xfrm>
            <a:off x="1040411" y="4643327"/>
            <a:ext cx="92026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addressing the time structure of the neutrino emission (accretion and cooling)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operating in the context of a parameterized model</a:t>
            </a:r>
            <a:endParaRPr lang="en-US"/>
          </a:p>
        </p:txBody>
      </p:sp>
      <p:sp>
        <p:nvSpPr>
          <p:cNvPr id="12" name="Google Shape;213;p25">
            <a:extLst>
              <a:ext uri="{FF2B5EF4-FFF2-40B4-BE49-F238E27FC236}">
                <a16:creationId xmlns:a16="http://schemas.microsoft.com/office/drawing/2014/main" id="{8A206CC7-9F2B-243A-05F7-9645B1003FE8}"/>
              </a:ext>
            </a:extLst>
          </p:cNvPr>
          <p:cNvSpPr txBox="1">
            <a:spLocks/>
          </p:cNvSpPr>
          <p:nvPr/>
        </p:nvSpPr>
        <p:spPr>
          <a:xfrm>
            <a:off x="783765" y="161925"/>
            <a:ext cx="10515600" cy="1325563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Motivations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463D5-A990-630A-7EDE-80730750CCCD}"/>
              </a:ext>
            </a:extLst>
          </p:cNvPr>
          <p:cNvSpPr txBox="1"/>
          <p:nvPr/>
        </p:nvSpPr>
        <p:spPr>
          <a:xfrm>
            <a:off x="1037671" y="1719032"/>
            <a:ext cx="91565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,Sans-Serif"/>
              <a:buChar char="•"/>
            </a:pP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/>
              <a:t>many large-scale detectors running or </a:t>
            </a:r>
            <a:r>
              <a:rPr lang="en-US" b="1"/>
              <a:t>in preparation to provide a high-statistics data</a:t>
            </a:r>
            <a:r>
              <a:rPr lang="en-US"/>
              <a:t> from next nearby supernova.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2333C-4125-3A97-862C-E9EBCF0F23D6}"/>
              </a:ext>
            </a:extLst>
          </p:cNvPr>
          <p:cNvSpPr txBox="1"/>
          <p:nvPr/>
        </p:nvSpPr>
        <p:spPr>
          <a:xfrm>
            <a:off x="1043797" y="2783457"/>
            <a:ext cx="92130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progress in theory and simulations</a:t>
            </a:r>
            <a:r>
              <a:rPr lang="en-US" dirty="0"/>
              <a:t> with respect to original analysis of SN1987A - need to revisit data and enhance precision.</a:t>
            </a:r>
          </a:p>
        </p:txBody>
      </p:sp>
    </p:spTree>
    <p:extLst>
      <p:ext uri="{BB962C8B-B14F-4D97-AF65-F5344CB8AC3E}">
        <p14:creationId xmlns:p14="http://schemas.microsoft.com/office/powerpoint/2010/main" val="3951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519AB-7FD3-33FE-BE83-1C2BCC5C4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419C068-77AA-4432-22D6-7F68169C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73" y="1178575"/>
            <a:ext cx="6811127" cy="3992063"/>
          </a:xfrm>
          <a:prstGeom prst="rect">
            <a:avLst/>
          </a:prstGeom>
        </p:spPr>
      </p:pic>
      <p:pic>
        <p:nvPicPr>
          <p:cNvPr id="9" name="Picture 2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7AB8E00A-3139-BFBE-655F-9E634197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40" y="4762250"/>
            <a:ext cx="6416158" cy="183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2B638-C9D4-A648-AD2B-E7F7DBA92583}"/>
              </a:ext>
            </a:extLst>
          </p:cNvPr>
          <p:cNvSpPr txBox="1"/>
          <p:nvPr/>
        </p:nvSpPr>
        <p:spPr>
          <a:xfrm>
            <a:off x="783765" y="2386205"/>
            <a:ext cx="54337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Addressing the time structure of the neutrino emission (accretion and cooling)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2" name="Google Shape;213;p25">
            <a:extLst>
              <a:ext uri="{FF2B5EF4-FFF2-40B4-BE49-F238E27FC236}">
                <a16:creationId xmlns:a16="http://schemas.microsoft.com/office/drawing/2014/main" id="{92A4FDC7-B736-FB2A-5EAA-2D5C62927708}"/>
              </a:ext>
            </a:extLst>
          </p:cNvPr>
          <p:cNvSpPr txBox="1">
            <a:spLocks/>
          </p:cNvSpPr>
          <p:nvPr/>
        </p:nvSpPr>
        <p:spPr>
          <a:xfrm>
            <a:off x="783765" y="161925"/>
            <a:ext cx="10515600" cy="1325563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Motivations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161F41-3761-C421-7681-942A4FD185C1}"/>
              </a:ext>
            </a:extLst>
          </p:cNvPr>
          <p:cNvSpPr txBox="1"/>
          <p:nvPr/>
        </p:nvSpPr>
        <p:spPr>
          <a:xfrm>
            <a:off x="7249898" y="5170638"/>
            <a:ext cx="4942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Operating in the context of a parameterized model</a:t>
            </a:r>
            <a:endParaRPr lang="en-US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4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FEF2-7807-B961-AA41-DCAE24C79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65189-8283-953B-0C9B-D3D358D3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78" y="210589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sz="3400" b="0" cap="none">
                <a:solidFill>
                  <a:srgbClr val="FF9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SN1987A neutrino detection</a:t>
            </a:r>
            <a:br>
              <a:rPr lang="en-US" sz="3400" b="0" cap="none">
                <a:solidFill>
                  <a:srgbClr val="FF9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400" b="0" cap="none">
              <a:ln w="0"/>
              <a:solidFill>
                <a:srgbClr val="FF9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22F7C-B687-34EE-72F5-D1026D36D56C}"/>
              </a:ext>
            </a:extLst>
          </p:cNvPr>
          <p:cNvSpPr txBox="1"/>
          <p:nvPr/>
        </p:nvSpPr>
        <p:spPr>
          <a:xfrm>
            <a:off x="5994399" y="-63829"/>
            <a:ext cx="7741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FB9E9-A760-67C1-A0E9-B5173E99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61" y="1160070"/>
            <a:ext cx="6715156" cy="28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2F7836-97C6-996E-179D-7D475ACBD881}"/>
              </a:ext>
            </a:extLst>
          </p:cNvPr>
          <p:cNvSpPr txBox="1"/>
          <p:nvPr/>
        </p:nvSpPr>
        <p:spPr>
          <a:xfrm>
            <a:off x="899462" y="1166408"/>
            <a:ext cx="4787945" cy="2226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First </a:t>
            </a:r>
            <a:r>
              <a:rPr kumimoji="0" lang="it-IT" altLang="it-IT" sz="1800" b="1" i="0" u="none" strike="noStrike" cap="none" normalizeH="0" baseline="0" err="1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Detection</a:t>
            </a:r>
            <a:r>
              <a:rPr kumimoji="0" lang="it-IT" altLang="it-IT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 of Neutrino </a:t>
            </a:r>
            <a:r>
              <a:rPr kumimoji="0" lang="it-IT" altLang="it-IT" sz="1800" b="1" i="0" u="none" strike="noStrike" cap="none" normalizeH="0" baseline="0" err="1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Emission</a:t>
            </a:r>
            <a:r>
              <a:rPr lang="it-IT" altLang="it-IT" b="1">
                <a:solidFill>
                  <a:schemeClr val="accent1"/>
                </a:solidFill>
                <a:latin typeface="Arial"/>
                <a:cs typeface="Arial"/>
              </a:rPr>
              <a:t>:</a:t>
            </a:r>
            <a:endParaRPr kumimoji="0" lang="it-IT" altLang="it-IT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latin typeface="Arial"/>
                <a:cs typeface="Arial"/>
              </a:rPr>
              <a:t>  </a:t>
            </a:r>
            <a:r>
              <a:rPr kumimoji="0" lang="it-IT" altLang="it-IT" sz="1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29 neutrino events </a:t>
            </a:r>
            <a:r>
              <a:rPr kumimoji="0" lang="it-IT" altLang="it-IT" sz="1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were</a:t>
            </a:r>
            <a:r>
              <a:rPr kumimoji="0" lang="it-IT" altLang="it-IT" sz="1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it-IT" altLang="it-IT" sz="1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recorded</a:t>
            </a:r>
            <a:r>
              <a:rPr kumimoji="0" lang="it-IT" altLang="it-IT" sz="1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by 3 detectors:</a:t>
            </a:r>
            <a:endParaRPr lang="it-IT" altLang="it-IT" sz="14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altLang="it-IT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Kamiokande</a:t>
            </a:r>
            <a:r>
              <a:rPr kumimoji="0" lang="it-IT" altLang="it-IT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II (Japan)</a:t>
            </a: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altLang="it-IT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IMB (USA)</a:t>
            </a: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altLang="it-IT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Baksan</a:t>
            </a:r>
            <a:r>
              <a:rPr kumimoji="0" lang="it-IT" altLang="it-IT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(Soviet Union)</a:t>
            </a:r>
          </a:p>
          <a:p>
            <a:pPr lvl="6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1400">
              <a:latin typeface="Arial" panose="020B0604020202020204" pitchFamily="34" charset="0"/>
            </a:endParaRPr>
          </a:p>
          <a:p>
            <a:pPr lvl="6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4CFEF8-49FC-A37B-4EFD-2BDD82414FCC}"/>
              </a:ext>
            </a:extLst>
          </p:cNvPr>
          <p:cNvSpPr txBox="1"/>
          <p:nvPr/>
        </p:nvSpPr>
        <p:spPr>
          <a:xfrm>
            <a:off x="928913" y="5839531"/>
            <a:ext cx="555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Different reactions can produce neutrinos</a:t>
            </a:r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E1C4F36-4C1D-446A-9D82-A34F10A8130C}"/>
              </a:ext>
            </a:extLst>
          </p:cNvPr>
          <p:cNvSpPr/>
          <p:nvPr/>
        </p:nvSpPr>
        <p:spPr>
          <a:xfrm>
            <a:off x="5704114" y="5956281"/>
            <a:ext cx="783772" cy="130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CCF21E-711A-B898-7DD3-41A1CBA0DE44}"/>
              </a:ext>
            </a:extLst>
          </p:cNvPr>
          <p:cNvSpPr txBox="1"/>
          <p:nvPr/>
        </p:nvSpPr>
        <p:spPr>
          <a:xfrm>
            <a:off x="6640285" y="5559930"/>
            <a:ext cx="4942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We adopt the IBD hypothesis (the favored one) with a newly refined computation of the cross-section.</a:t>
            </a: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7AF778-76C7-1549-2CB7-681B66D6DE5B}"/>
              </a:ext>
            </a:extLst>
          </p:cNvPr>
          <p:cNvSpPr txBox="1"/>
          <p:nvPr/>
        </p:nvSpPr>
        <p:spPr>
          <a:xfrm>
            <a:off x="6640285" y="6483260"/>
            <a:ext cx="494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G. Ricciardi, N. </a:t>
            </a:r>
            <a:r>
              <a:rPr lang="en-US" sz="9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Vignaroli</a:t>
            </a:r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and F. </a:t>
            </a:r>
            <a:r>
              <a:rPr lang="en-US" sz="9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Vissani</a:t>
            </a:r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, An accurate evaluation of electron (anti-)neutrino scattering on nucleons, JHEP 08 (2022) 212 [2206.05567].</a:t>
            </a:r>
            <a:endParaRPr lang="en-US" sz="9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56EE0-9674-F10A-5055-E0EB2E3E840B}"/>
              </a:ext>
            </a:extLst>
          </p:cNvPr>
          <p:cNvSpPr txBox="1"/>
          <p:nvPr/>
        </p:nvSpPr>
        <p:spPr>
          <a:xfrm>
            <a:off x="923436" y="3387715"/>
            <a:ext cx="9744562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it-IT">
              <a:latin typeface="Arial"/>
              <a:cs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b="1" err="1">
                <a:solidFill>
                  <a:schemeClr val="accent1"/>
                </a:solidFill>
                <a:latin typeface="Arial"/>
                <a:cs typeface="Arial"/>
              </a:rPr>
              <a:t>Importance</a:t>
            </a:r>
            <a:r>
              <a:rPr lang="it-IT" b="1">
                <a:solidFill>
                  <a:schemeClr val="accent1"/>
                </a:solidFill>
                <a:latin typeface="Arial"/>
                <a:cs typeface="Arial"/>
              </a:rPr>
              <a:t> of </a:t>
            </a:r>
            <a:r>
              <a:rPr lang="it-IT" b="1" err="1">
                <a:solidFill>
                  <a:schemeClr val="accent1"/>
                </a:solidFill>
                <a:latin typeface="Arial"/>
                <a:cs typeface="Arial"/>
              </a:rPr>
              <a:t>Studying</a:t>
            </a:r>
            <a:r>
              <a:rPr lang="it-IT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it-IT" b="1" err="1">
                <a:solidFill>
                  <a:schemeClr val="accent1"/>
                </a:solidFill>
                <a:latin typeface="Arial"/>
                <a:cs typeface="Arial"/>
              </a:rPr>
              <a:t>Neutrinos</a:t>
            </a:r>
            <a:r>
              <a:rPr lang="it-IT" b="1">
                <a:solidFill>
                  <a:schemeClr val="accent1"/>
                </a:solidFill>
                <a:latin typeface="Arial"/>
                <a:cs typeface="Arial"/>
              </a:rPr>
              <a:t>:</a:t>
            </a:r>
            <a:endParaRPr lang="it-IT">
              <a:solidFill>
                <a:schemeClr val="accent1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it-IT"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err="1">
                <a:latin typeface="Arial"/>
                <a:cs typeface="Arial"/>
              </a:rPr>
              <a:t>Neutrinos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provide</a:t>
            </a:r>
            <a:r>
              <a:rPr lang="it-IT" sz="1400">
                <a:latin typeface="Arial"/>
                <a:cs typeface="Arial"/>
              </a:rPr>
              <a:t> a </a:t>
            </a:r>
            <a:r>
              <a:rPr lang="it-IT" sz="1400" err="1">
                <a:latin typeface="Arial"/>
                <a:cs typeface="Arial"/>
              </a:rPr>
              <a:t>direct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glimpse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into</a:t>
            </a:r>
            <a:r>
              <a:rPr lang="it-IT" sz="1400">
                <a:latin typeface="Arial"/>
                <a:cs typeface="Arial"/>
              </a:rPr>
              <a:t> the core </a:t>
            </a:r>
            <a:r>
              <a:rPr lang="it-IT" sz="1400" err="1">
                <a:latin typeface="Arial"/>
                <a:cs typeface="Arial"/>
              </a:rPr>
              <a:t>collapse</a:t>
            </a:r>
            <a:r>
              <a:rPr lang="it-IT" sz="1400">
                <a:latin typeface="Arial"/>
                <a:cs typeface="Arial"/>
              </a:rPr>
              <a:t> of a supernova, </a:t>
            </a:r>
            <a:r>
              <a:rPr lang="it-IT" sz="1400" err="1">
                <a:latin typeface="Arial"/>
                <a:cs typeface="Arial"/>
              </a:rPr>
              <a:t>occurring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before</a:t>
            </a:r>
            <a:r>
              <a:rPr lang="it-IT" sz="1400">
                <a:latin typeface="Arial"/>
                <a:cs typeface="Arial"/>
              </a:rPr>
              <a:t> the </a:t>
            </a:r>
            <a:r>
              <a:rPr lang="it-IT" sz="1400" err="1">
                <a:latin typeface="Arial"/>
                <a:cs typeface="Arial"/>
              </a:rPr>
              <a:t>visible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explosion</a:t>
            </a:r>
            <a:r>
              <a:rPr lang="it-IT" sz="1400">
                <a:latin typeface="Arial"/>
                <a:cs typeface="Arial"/>
              </a:rPr>
              <a:t>.</a:t>
            </a:r>
            <a:endParaRPr lang="en-US" sz="1400"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err="1">
                <a:latin typeface="Arial"/>
                <a:cs typeface="Arial"/>
              </a:rPr>
              <a:t>They</a:t>
            </a:r>
            <a:r>
              <a:rPr lang="it-IT" sz="1400">
                <a:latin typeface="Arial"/>
                <a:cs typeface="Arial"/>
              </a:rPr>
              <a:t> help </a:t>
            </a:r>
            <a:r>
              <a:rPr lang="it-IT" sz="1400" err="1">
                <a:latin typeface="Arial"/>
                <a:cs typeface="Arial"/>
              </a:rPr>
              <a:t>confirm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theoretical</a:t>
            </a:r>
            <a:r>
              <a:rPr lang="it-IT" sz="1400">
                <a:latin typeface="Arial"/>
                <a:cs typeface="Arial"/>
              </a:rPr>
              <a:t> models of stellar </a:t>
            </a:r>
            <a:r>
              <a:rPr lang="it-IT" sz="1400" err="1">
                <a:latin typeface="Arial"/>
                <a:cs typeface="Arial"/>
              </a:rPr>
              <a:t>evolution</a:t>
            </a:r>
            <a:r>
              <a:rPr lang="it-IT" sz="1400">
                <a:latin typeface="Arial"/>
                <a:cs typeface="Arial"/>
              </a:rPr>
              <a:t> and supernova </a:t>
            </a:r>
            <a:r>
              <a:rPr lang="it-IT" sz="1400" err="1">
                <a:latin typeface="Arial"/>
                <a:cs typeface="Arial"/>
              </a:rPr>
              <a:t>mechanisms</a:t>
            </a:r>
            <a:r>
              <a:rPr lang="it-IT" sz="1400">
                <a:latin typeface="Arial"/>
                <a:cs typeface="Arial"/>
              </a:rPr>
              <a:t>.</a:t>
            </a:r>
            <a:endParaRPr lang="en-US" sz="1400"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sz="1400" err="1">
                <a:latin typeface="Arial"/>
                <a:cs typeface="Arial"/>
              </a:rPr>
              <a:t>Their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detection</a:t>
            </a:r>
            <a:r>
              <a:rPr lang="it-IT" sz="1400">
                <a:latin typeface="Arial"/>
                <a:cs typeface="Arial"/>
              </a:rPr>
              <a:t> supports the </a:t>
            </a:r>
            <a:r>
              <a:rPr lang="it-IT" sz="1400" err="1">
                <a:latin typeface="Arial"/>
                <a:cs typeface="Arial"/>
              </a:rPr>
              <a:t>understanding</a:t>
            </a:r>
            <a:r>
              <a:rPr lang="it-IT" sz="1400">
                <a:latin typeface="Arial"/>
                <a:cs typeface="Arial"/>
              </a:rPr>
              <a:t> of </a:t>
            </a:r>
            <a:r>
              <a:rPr lang="it-IT" sz="1400" err="1">
                <a:latin typeface="Arial"/>
                <a:cs typeface="Arial"/>
              </a:rPr>
              <a:t>weak</a:t>
            </a:r>
            <a:r>
              <a:rPr lang="it-IT" sz="1400">
                <a:latin typeface="Arial"/>
                <a:cs typeface="Arial"/>
              </a:rPr>
              <a:t> </a:t>
            </a:r>
            <a:r>
              <a:rPr lang="it-IT" sz="1400" err="1">
                <a:latin typeface="Arial"/>
                <a:cs typeface="Arial"/>
              </a:rPr>
              <a:t>nuclear</a:t>
            </a:r>
            <a:r>
              <a:rPr lang="it-IT" sz="1400">
                <a:latin typeface="Arial"/>
                <a:cs typeface="Arial"/>
              </a:rPr>
              <a:t> interactions and neutrino </a:t>
            </a:r>
            <a:r>
              <a:rPr lang="it-IT" sz="1400" err="1">
                <a:latin typeface="Arial"/>
                <a:cs typeface="Arial"/>
              </a:rPr>
              <a:t>physics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 idx="4294967295"/>
          </p:nvPr>
        </p:nvSpPr>
        <p:spPr>
          <a:xfrm>
            <a:off x="783765" y="161925"/>
            <a:ext cx="10515600" cy="1325563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r>
              <a:rPr lang="it">
                <a:solidFill>
                  <a:schemeClr val="accent4"/>
                </a:solidFill>
              </a:rPr>
              <a:t>A </a:t>
            </a:r>
            <a:r>
              <a:rPr lang="it">
                <a:solidFill>
                  <a:srgbClr val="FF9022"/>
                </a:solidFill>
              </a:rPr>
              <a:t>Model</a:t>
            </a:r>
            <a:r>
              <a:rPr lang="it">
                <a:solidFill>
                  <a:schemeClr val="accent4"/>
                </a:solidFill>
              </a:rPr>
              <a:t> for the Time Evolution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4294967295"/>
          </p:nvPr>
        </p:nvSpPr>
        <p:spPr>
          <a:xfrm>
            <a:off x="783765" y="1073150"/>
            <a:ext cx="10334625" cy="714375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it" sz="1850" dirty="0"/>
              <a:t>The </a:t>
            </a:r>
            <a:r>
              <a:rPr lang="it" sz="1850" dirty="0" err="1"/>
              <a:t>simplest</a:t>
            </a:r>
            <a:r>
              <a:rPr lang="it" sz="1850" dirty="0"/>
              <a:t> </a:t>
            </a:r>
            <a:r>
              <a:rPr lang="it" sz="1850" dirty="0" err="1"/>
              <a:t>approximation</a:t>
            </a:r>
            <a:r>
              <a:rPr lang="it" sz="1850" dirty="0"/>
              <a:t> of the </a:t>
            </a:r>
            <a:r>
              <a:rPr lang="it" sz="1850" dirty="0" err="1"/>
              <a:t>instantaneous</a:t>
            </a:r>
            <a:r>
              <a:rPr lang="it" sz="1850" dirty="0"/>
              <a:t> neutrino </a:t>
            </a:r>
            <a:r>
              <a:rPr lang="it" sz="1850" dirty="0" err="1"/>
              <a:t>spectrum</a:t>
            </a:r>
            <a:r>
              <a:rPr lang="it" sz="1850" dirty="0"/>
              <a:t> </a:t>
            </a:r>
            <a:r>
              <a:rPr lang="it" sz="1850" dirty="0" err="1"/>
              <a:t>emitted</a:t>
            </a:r>
            <a:r>
              <a:rPr lang="it" sz="1850" dirty="0"/>
              <a:t> by supernova </a:t>
            </a:r>
            <a:r>
              <a:rPr lang="it" sz="1850" dirty="0" err="1"/>
              <a:t>is</a:t>
            </a:r>
            <a:r>
              <a:rPr lang="it" sz="1850" dirty="0"/>
              <a:t> the </a:t>
            </a:r>
            <a:r>
              <a:rPr lang="it" sz="1850" dirty="0" err="1"/>
              <a:t>thermal</a:t>
            </a:r>
            <a:r>
              <a:rPr lang="it" sz="1850" dirty="0"/>
              <a:t> </a:t>
            </a:r>
            <a:r>
              <a:rPr lang="it" sz="1850" dirty="0" err="1"/>
              <a:t>distribution</a:t>
            </a:r>
            <a:r>
              <a:rPr lang="it" sz="1850" dirty="0"/>
              <a:t> (i.e. black body model).</a:t>
            </a:r>
            <a:endParaRPr sz="1850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lang="it-IT" sz="1850" dirty="0">
              <a:solidFill>
                <a:srgbClr val="000000"/>
              </a:solidFill>
              <a:latin typeface="Univers"/>
              <a:ea typeface="Open Sans"/>
              <a:cs typeface="Open Sans"/>
            </a:endParaRPr>
          </a:p>
          <a:p>
            <a:pPr marL="0" indent="0">
              <a:buNone/>
            </a:pPr>
            <a:endParaRPr sz="1867" dirty="0"/>
          </a:p>
          <a:p>
            <a:pPr marL="0" indent="0">
              <a:buNone/>
            </a:pPr>
            <a:endParaRPr dirty="0"/>
          </a:p>
        </p:txBody>
      </p:sp>
      <p:cxnSp>
        <p:nvCxnSpPr>
          <p:cNvPr id="215" name="Google Shape;215;p25"/>
          <p:cNvCxnSpPr/>
          <p:nvPr/>
        </p:nvCxnSpPr>
        <p:spPr>
          <a:xfrm rot="-5400000">
            <a:off x="5692343" y="3327316"/>
            <a:ext cx="16000" cy="1012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25"/>
          <p:cNvSpPr txBox="1"/>
          <p:nvPr/>
        </p:nvSpPr>
        <p:spPr>
          <a:xfrm>
            <a:off x="786460" y="3011951"/>
            <a:ext cx="4301135" cy="10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100"/>
            </a:pPr>
            <a:r>
              <a:rPr lang="it" sz="225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lang="it" sz="225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simulations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show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that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initial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emission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" sz="22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much</a:t>
            </a:r>
            <a:r>
              <a:rPr lang="it" sz="22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more intense: </a:t>
            </a:r>
            <a:endParaRPr lang="it" sz="225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596" y="2113521"/>
            <a:ext cx="2611620" cy="5888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219" name="Google Shape;219;p25"/>
          <p:cNvSpPr txBox="1"/>
          <p:nvPr/>
        </p:nvSpPr>
        <p:spPr>
          <a:xfrm>
            <a:off x="1049381" y="5316181"/>
            <a:ext cx="4243867" cy="63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Open Sans"/>
              </a:rPr>
              <a:t>Vissani</a:t>
            </a:r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F.; Gallo Rosso, A. On the Time Distribution of Supernova Antineutrino </a:t>
            </a:r>
            <a:r>
              <a:rPr lang="it" sz="120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Flux</a:t>
            </a:r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it" sz="1200" i="1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Symmetry</a:t>
            </a:r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200" b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it" sz="1200" i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13</a:t>
            </a:r>
            <a:r>
              <a:rPr lang="it" sz="120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1851.</a:t>
            </a:r>
            <a:endParaRPr sz="2800">
              <a:solidFill>
                <a:schemeClr val="accent1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225;p26">
            <a:extLst>
              <a:ext uri="{FF2B5EF4-FFF2-40B4-BE49-F238E27FC236}">
                <a16:creationId xmlns:a16="http://schemas.microsoft.com/office/drawing/2014/main" id="{B699FA1F-8147-909D-9F0F-8753AA6EA5C3}"/>
              </a:ext>
            </a:extLst>
          </p:cNvPr>
          <p:cNvSpPr txBox="1">
            <a:spLocks/>
          </p:cNvSpPr>
          <p:nvPr/>
        </p:nvSpPr>
        <p:spPr>
          <a:xfrm>
            <a:off x="7418926" y="1694355"/>
            <a:ext cx="107004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>
              <a:defRPr lang="it-IT"/>
            </a:defPPr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31789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lang="it-IT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Sketch from the simulation by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</a:rPr>
              <a:t>Garching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 Group </a:t>
            </a:r>
          </a:p>
        </p:txBody>
      </p:sp>
      <p:pic>
        <p:nvPicPr>
          <p:cNvPr id="3" name="Google Shape;227;p26">
            <a:extLst>
              <a:ext uri="{FF2B5EF4-FFF2-40B4-BE49-F238E27FC236}">
                <a16:creationId xmlns:a16="http://schemas.microsoft.com/office/drawing/2014/main" id="{8063F7D4-ADF2-009B-4E13-B1B41F30F4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430" t="5123" r="1429" b="8475"/>
          <a:stretch/>
        </p:blipFill>
        <p:spPr>
          <a:xfrm>
            <a:off x="6273742" y="2113521"/>
            <a:ext cx="5330145" cy="3285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29;p26">
            <a:extLst>
              <a:ext uri="{FF2B5EF4-FFF2-40B4-BE49-F238E27FC236}">
                <a16:creationId xmlns:a16="http://schemas.microsoft.com/office/drawing/2014/main" id="{DE206ABE-8BDA-82FA-16CD-0F0A94D6A7E4}"/>
              </a:ext>
            </a:extLst>
          </p:cNvPr>
          <p:cNvSpPr txBox="1"/>
          <p:nvPr/>
        </p:nvSpPr>
        <p:spPr>
          <a:xfrm>
            <a:off x="6063207" y="5316044"/>
            <a:ext cx="6074866" cy="21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a </a:t>
            </a:r>
            <a:r>
              <a:rPr lang="it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fast growth phase</a:t>
            </a: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(red), there is a</a:t>
            </a:r>
            <a:r>
              <a:rPr lang="it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very</a:t>
            </a:r>
            <a:endParaRPr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it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intense emission</a:t>
            </a: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lasting a fraction of a second (highlighted in orange) followed by a </a:t>
            </a:r>
            <a:r>
              <a:rPr lang="it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less intense</a:t>
            </a: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slowly decreasing and long-lasting emission (from yellow to blue).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3AAA0-ED21-A05D-76C6-A0839CA1B309}"/>
              </a:ext>
            </a:extLst>
          </p:cNvPr>
          <p:cNvSpPr txBox="1"/>
          <p:nvPr/>
        </p:nvSpPr>
        <p:spPr>
          <a:xfrm>
            <a:off x="782628" y="4558873"/>
            <a:ext cx="47707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Some </a:t>
            </a:r>
            <a:r>
              <a:rPr lang="it" sz="2300" b="1" u="sng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physics</a:t>
            </a:r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it" sz="2300" b="1" u="sng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is</a:t>
            </a:r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it" sz="2300" b="1" u="sng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missing</a:t>
            </a:r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! </a:t>
            </a:r>
            <a:r>
              <a:rPr lang="it" sz="2300" b="1" u="sng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We</a:t>
            </a:r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it" sz="2300" b="1" u="sng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need</a:t>
            </a:r>
            <a:r>
              <a:rPr lang="it" sz="2300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a more elaborate model</a:t>
            </a:r>
            <a:r>
              <a:rPr lang="it" sz="23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3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build="p"/>
      <p:bldP spid="217" grpId="0"/>
      <p:bldP spid="219" grpId="0"/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/>
        </p:nvSpPr>
        <p:spPr>
          <a:xfrm>
            <a:off x="1867633" y="1583767"/>
            <a:ext cx="86060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267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346405" y="1302170"/>
            <a:ext cx="10028762" cy="112571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it" sz="2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Proposal: </a:t>
            </a:r>
            <a:r>
              <a:rPr lang="it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use a model that, in addition to accounting for cooling emission, also considers a volume emission resulting from reactions occurring in the initial moments following the onset of gravitational collapse.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sz="2667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7"/>
          <p:cNvSpPr txBox="1">
            <a:spLocks/>
          </p:cNvSpPr>
          <p:nvPr/>
        </p:nvSpPr>
        <p:spPr>
          <a:xfrm>
            <a:off x="859567" y="164592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Two </a:t>
            </a:r>
            <a:r>
              <a:rPr lang="it-IT" err="1">
                <a:solidFill>
                  <a:schemeClr val="accent4"/>
                </a:solidFill>
              </a:rPr>
              <a:t>phased</a:t>
            </a:r>
            <a:r>
              <a:rPr lang="it-IT">
                <a:solidFill>
                  <a:schemeClr val="accent4"/>
                </a:solidFill>
              </a:rPr>
              <a:t>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E1776-164B-72DE-5ACF-81AD22490DD8}"/>
              </a:ext>
            </a:extLst>
          </p:cNvPr>
          <p:cNvSpPr txBox="1"/>
          <p:nvPr/>
        </p:nvSpPr>
        <p:spPr>
          <a:xfrm>
            <a:off x="912833" y="2681342"/>
            <a:ext cx="105156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describe the electronic antineutrino emission with a </a:t>
            </a:r>
            <a:r>
              <a:rPr lang="en-US" b="1" dirty="0"/>
              <a:t>parametric model</a:t>
            </a: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/>
              <a:t>Motivated on physical basis</a:t>
            </a:r>
          </a:p>
          <a:p>
            <a:pPr marL="285750" indent="-285750" algn="ctr">
              <a:buFont typeface="Arial"/>
              <a:buChar char="•"/>
            </a:pPr>
            <a:r>
              <a:rPr lang="en-US" u="sng" dirty="0"/>
              <a:t>Easily adaptable to future observations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822FA6-43BB-81BE-EB50-3AC6E3DDDEC4}"/>
              </a:ext>
            </a:extLst>
          </p:cNvPr>
          <p:cNvSpPr txBox="1"/>
          <p:nvPr/>
        </p:nvSpPr>
        <p:spPr>
          <a:xfrm>
            <a:off x="859566" y="3999562"/>
            <a:ext cx="10255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 spectrum is given by the superposition of two contributions:</a:t>
            </a:r>
            <a:endParaRPr lang="en-US" i="1" dirty="0"/>
          </a:p>
        </p:txBody>
      </p:sp>
      <p:sp>
        <p:nvSpPr>
          <p:cNvPr id="237" name="Google Shape;237;p27"/>
          <p:cNvSpPr txBox="1"/>
          <p:nvPr/>
        </p:nvSpPr>
        <p:spPr>
          <a:xfrm>
            <a:off x="2123009" y="4582646"/>
            <a:ext cx="4047624" cy="260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Accretion phase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 thermal emission;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brief duration (∼O(100ms) );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due to the interaction between thermal e</a:t>
            </a:r>
            <a:r>
              <a:rPr lang="it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it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free nucleons: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/>
            <a:r>
              <a:rPr lang="it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133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7067065" y="4582646"/>
            <a:ext cx="4047624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b="1" u="sng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Cooling phase</a:t>
            </a:r>
            <a:endParaRPr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Thermal emission;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longer duration (∼O(10s));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it" dirty="0">
                <a:solidFill>
                  <a:schemeClr val="dk1"/>
                </a:solidFill>
              </a:rPr>
              <a:t>due to the surface of the black body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11" grpId="0"/>
      <p:bldP spid="8" grpId="0"/>
      <p:bldP spid="237" grpId="0"/>
      <p:bldP spid="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0630-D76C-96EC-9EF8-90887F23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77018-4CFA-9F01-31E6-FD87702C5267}"/>
              </a:ext>
            </a:extLst>
          </p:cNvPr>
          <p:cNvSpPr txBox="1"/>
          <p:nvPr/>
        </p:nvSpPr>
        <p:spPr>
          <a:xfrm>
            <a:off x="737352" y="1270302"/>
            <a:ext cx="760504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 the </a:t>
            </a:r>
            <a:r>
              <a:rPr lang="en-US" i="1"/>
              <a:t>accretion spectrum (positron capture)</a:t>
            </a:r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endParaRPr lang="en-U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B1511-C2C3-5FB1-676D-310D28241594}"/>
                  </a:ext>
                </a:extLst>
              </p:cNvPr>
              <p:cNvSpPr txBox="1"/>
              <p:nvPr/>
            </p:nvSpPr>
            <p:spPr>
              <a:xfrm>
                <a:off x="1343922" y="3299723"/>
                <a:ext cx="5350710" cy="175432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= the fraction of the mass of neutrons contained in one solar mass </a:t>
                </a:r>
                <a:r>
                  <a:rPr lang="en-US" err="1"/>
                  <a:t>partecipating</a:t>
                </a:r>
                <a:r>
                  <a:rPr lang="en-US"/>
                  <a:t> to the positron capture.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= the temperature of the positron-electron population during the accretion phase.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B1511-C2C3-5FB1-676D-310D282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2" y="3299723"/>
                <a:ext cx="5350710" cy="1754326"/>
              </a:xfrm>
              <a:prstGeom prst="rect">
                <a:avLst/>
              </a:prstGeom>
              <a:blipFill>
                <a:blip r:embed="rId2"/>
                <a:stretch>
                  <a:fillRect l="-911" t="-1389" b="-48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32A18F-1FDE-2CBF-495F-8EC543CE6A44}"/>
              </a:ext>
            </a:extLst>
          </p:cNvPr>
          <p:cNvSpPr txBox="1"/>
          <p:nvPr/>
        </p:nvSpPr>
        <p:spPr>
          <a:xfrm>
            <a:off x="1507473" y="5057589"/>
            <a:ext cx="48820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Vissani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and A. Gallo Rosso, On the time distribution of supernova antineutrino flux, Symmetry 13 (2021) .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395826D-7A72-9618-9CEE-8488249C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97" y="1999627"/>
            <a:ext cx="8977732" cy="914400"/>
          </a:xfrm>
          <a:prstGeom prst="rect">
            <a:avLst/>
          </a:prstGeom>
        </p:spPr>
      </p:pic>
      <p:sp>
        <p:nvSpPr>
          <p:cNvPr id="2" name="Google Shape;235;p27">
            <a:extLst>
              <a:ext uri="{FF2B5EF4-FFF2-40B4-BE49-F238E27FC236}">
                <a16:creationId xmlns:a16="http://schemas.microsoft.com/office/drawing/2014/main" id="{F05DA60A-019A-3117-30A7-99A92B4E7FE1}"/>
              </a:ext>
            </a:extLst>
          </p:cNvPr>
          <p:cNvSpPr txBox="1">
            <a:spLocks/>
          </p:cNvSpPr>
          <p:nvPr/>
        </p:nvSpPr>
        <p:spPr>
          <a:xfrm>
            <a:off x="859567" y="164592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time-</a:t>
            </a:r>
            <a:r>
              <a:rPr lang="it-IT" err="1">
                <a:solidFill>
                  <a:schemeClr val="accent4"/>
                </a:solidFill>
              </a:rPr>
              <a:t>structure</a:t>
            </a:r>
            <a:endParaRPr lang="it-IT">
              <a:solidFill>
                <a:schemeClr val="accent4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504" y="3093136"/>
            <a:ext cx="3849600" cy="31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205290-0822-0040-66C8-6F3A16FC23B0}"/>
              </a:ext>
            </a:extLst>
          </p:cNvPr>
          <p:cNvSpPr txBox="1"/>
          <p:nvPr/>
        </p:nvSpPr>
        <p:spPr>
          <a:xfrm>
            <a:off x="816833" y="1258587"/>
            <a:ext cx="7342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</a:t>
            </a:r>
            <a:r>
              <a:rPr lang="en-US" i="1" dirty="0"/>
              <a:t> cooling spectrum (neutrino-antineutrino production)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C0A1A5F-D14B-EE70-7E12-8EF0317A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69" y="2086156"/>
            <a:ext cx="670955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3F15231-AD55-BB38-9DAA-A8AF686AA3CA}"/>
                  </a:ext>
                </a:extLst>
              </p:cNvPr>
              <p:cNvSpPr txBox="1"/>
              <p:nvPr/>
            </p:nvSpPr>
            <p:spPr>
              <a:xfrm>
                <a:off x="859567" y="3677427"/>
                <a:ext cx="609337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= the temperature at the proto-neutron star surface.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/>
                  <a:t>= the radius of the proto-neutron star.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3F15231-AD55-BB38-9DAA-A8AF686AA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67" y="3677427"/>
                <a:ext cx="6093372" cy="923330"/>
              </a:xfrm>
              <a:prstGeom prst="rect">
                <a:avLst/>
              </a:prstGeom>
              <a:blipFill>
                <a:blip r:embed="rId3"/>
                <a:stretch>
                  <a:fillRect t="-2632" b="-9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35;p27">
            <a:extLst>
              <a:ext uri="{FF2B5EF4-FFF2-40B4-BE49-F238E27FC236}">
                <a16:creationId xmlns:a16="http://schemas.microsoft.com/office/drawing/2014/main" id="{CB7FEDFF-AB18-D721-037B-520E05472BC2}"/>
              </a:ext>
            </a:extLst>
          </p:cNvPr>
          <p:cNvSpPr txBox="1">
            <a:spLocks/>
          </p:cNvSpPr>
          <p:nvPr/>
        </p:nvSpPr>
        <p:spPr>
          <a:xfrm>
            <a:off x="859567" y="164592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time-</a:t>
            </a:r>
            <a:r>
              <a:rPr lang="it-IT" err="1">
                <a:solidFill>
                  <a:schemeClr val="accent4"/>
                </a:solidFill>
              </a:rPr>
              <a:t>structure</a:t>
            </a:r>
            <a:endParaRPr lang="it-IT">
              <a:solidFill>
                <a:schemeClr val="accent4"/>
              </a:solidFill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4">
            <a:alphaModFix/>
          </a:blip>
          <a:srcRect t="-2120" b="2119"/>
          <a:stretch/>
        </p:blipFill>
        <p:spPr>
          <a:xfrm>
            <a:off x="7523102" y="3092750"/>
            <a:ext cx="3850432" cy="318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734A8D-D0A7-8A55-EA2B-57D3CC986BB9}"/>
              </a:ext>
            </a:extLst>
          </p:cNvPr>
          <p:cNvSpPr txBox="1"/>
          <p:nvPr/>
        </p:nvSpPr>
        <p:spPr>
          <a:xfrm>
            <a:off x="859567" y="4692318"/>
            <a:ext cx="49146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Vissani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and A. Gallo Rosso, On the time distribution of supernova antineutrino flux, Symmetry 13 (2021) .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EE6E-E469-5A2E-FB55-6D3FB2F8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8F39F82F-949F-EE3C-C48D-9B7F294E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89" y="1617571"/>
            <a:ext cx="4151620" cy="1186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AB4397-4DD5-AB48-CE17-BFA0CD8CD98D}"/>
                  </a:ext>
                </a:extLst>
              </p:cNvPr>
              <p:cNvSpPr txBox="1"/>
              <p:nvPr/>
            </p:nvSpPr>
            <p:spPr>
              <a:xfrm>
                <a:off x="1007112" y="1190711"/>
                <a:ext cx="10616852" cy="9233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We describe the variation in time of the spectrum by means of the 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where: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it-IT" b="0" dirty="0"/>
                  <a:t> for </a:t>
                </a:r>
                <a:r>
                  <a:rPr lang="it-IT" b="0" dirty="0" err="1"/>
                  <a:t>cooling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it-IT" b="0" dirty="0"/>
                  <a:t>for </a:t>
                </a:r>
                <a:r>
                  <a:rPr lang="it-IT" b="0" dirty="0" err="1"/>
                  <a:t>accretio</a:t>
                </a:r>
                <a:r>
                  <a:rPr lang="it-IT" dirty="0" err="1"/>
                  <a:t>n</a:t>
                </a:r>
                <a:r>
                  <a:rPr lang="it-IT" dirty="0"/>
                  <a:t>.</a:t>
                </a:r>
                <a:br>
                  <a:rPr lang="it-IT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AB4397-4DD5-AB48-CE17-BFA0CD8CD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12" y="1190711"/>
                <a:ext cx="10616852" cy="923330"/>
              </a:xfrm>
              <a:prstGeom prst="rect">
                <a:avLst/>
              </a:prstGeom>
              <a:blipFill>
                <a:blip r:embed="rId3"/>
                <a:stretch>
                  <a:fillRect l="-459" t="-2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751E831-5F31-9CAB-D654-AC30C3E91236}"/>
              </a:ext>
            </a:extLst>
          </p:cNvPr>
          <p:cNvSpPr txBox="1"/>
          <p:nvPr/>
        </p:nvSpPr>
        <p:spPr>
          <a:xfrm>
            <a:off x="6598920" y="2873651"/>
            <a:ext cx="53305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Vissani</a:t>
            </a:r>
            <a:r>
              <a:rPr lang="en-US" sz="120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and A. Gallo Rosso, On the time distribution of supernova antineutrino flux, Symmetry 13 (2021) </a:t>
            </a:r>
            <a:endParaRPr lang="en-US" sz="1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36116-D249-5FFC-653E-97A5F2A919E4}"/>
                  </a:ext>
                </a:extLst>
              </p:cNvPr>
              <p:cNvSpPr txBox="1"/>
              <p:nvPr/>
            </p:nvSpPr>
            <p:spPr>
              <a:xfrm>
                <a:off x="6248178" y="3599723"/>
                <a:ext cx="6092551" cy="147732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An initial increasing signal until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A decreasing signal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i="1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Two different time scales for the accretion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) and the cooling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) emissions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A more rapidly decreasing of the accretion emission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36116-D249-5FFC-653E-97A5F2A9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78" y="3599723"/>
                <a:ext cx="6092551" cy="1477328"/>
              </a:xfrm>
              <a:prstGeom prst="rect">
                <a:avLst/>
              </a:prstGeom>
              <a:blipFill>
                <a:blip r:embed="rId4"/>
                <a:stretch>
                  <a:fillRect l="-701" t="-2066" b="-247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C9E4BF7A-6571-6CA7-CC32-2C9A5E469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45" y="2499659"/>
            <a:ext cx="5587193" cy="329184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769D7D1-B002-9DC0-6BA1-45787CA1B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791499"/>
            <a:ext cx="3198454" cy="73152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3A8902F-A80E-A19E-1C1D-36E74681D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1694" y="5882939"/>
            <a:ext cx="2117186" cy="640080"/>
          </a:xfrm>
          <a:prstGeom prst="rect">
            <a:avLst/>
          </a:prstGeom>
        </p:spPr>
      </p:pic>
      <p:sp>
        <p:nvSpPr>
          <p:cNvPr id="12" name="Google Shape;235;p27">
            <a:extLst>
              <a:ext uri="{FF2B5EF4-FFF2-40B4-BE49-F238E27FC236}">
                <a16:creationId xmlns:a16="http://schemas.microsoft.com/office/drawing/2014/main" id="{40C4FA64-BFEA-D010-D0F0-FE5947F2B8B3}"/>
              </a:ext>
            </a:extLst>
          </p:cNvPr>
          <p:cNvSpPr txBox="1">
            <a:spLocks/>
          </p:cNvSpPr>
          <p:nvPr/>
        </p:nvSpPr>
        <p:spPr>
          <a:xfrm>
            <a:off x="838200" y="170988"/>
            <a:ext cx="1051560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>
                <a:solidFill>
                  <a:schemeClr val="accent4"/>
                </a:solidFill>
              </a:rPr>
              <a:t>The time-</a:t>
            </a:r>
            <a:r>
              <a:rPr lang="it-IT" err="1">
                <a:solidFill>
                  <a:schemeClr val="accent4"/>
                </a:solidFill>
              </a:rPr>
              <a:t>structure</a:t>
            </a:r>
            <a:endParaRPr lang="it-I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49C7-42F0-C55E-4E3E-253EF115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3CFA15-2927-39B5-7EF4-29A491CFA362}"/>
              </a:ext>
            </a:extLst>
          </p:cNvPr>
          <p:cNvSpPr txBox="1"/>
          <p:nvPr/>
        </p:nvSpPr>
        <p:spPr>
          <a:xfrm>
            <a:off x="836520" y="1248736"/>
            <a:ext cx="108057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 ideal detector would measure the following signal, triply differential in time, energy and cosine of the scattering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F95D2-C40B-9695-8AE2-E268C874BE22}"/>
                  </a:ext>
                </a:extLst>
              </p:cNvPr>
              <p:cNvSpPr txBox="1"/>
              <p:nvPr/>
            </p:nvSpPr>
            <p:spPr>
              <a:xfrm>
                <a:off x="836520" y="3843972"/>
                <a:ext cx="7408320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/>
                  <a:t>The intrinsic efficiency function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285750" indent="-285750">
                  <a:buFont typeface="Arial"/>
                  <a:buChar char="•"/>
                </a:pPr>
                <a:r>
                  <a:rPr lang="en-US"/>
                  <a:t>The convolution with a gaussian kernel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F95D2-C40B-9695-8AE2-E268C874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0" y="3843972"/>
                <a:ext cx="7408320" cy="646331"/>
              </a:xfrm>
              <a:prstGeom prst="rect">
                <a:avLst/>
              </a:prstGeom>
              <a:blipFill>
                <a:blip r:embed="rId3"/>
                <a:stretch>
                  <a:fillRect l="-411" t="-3704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3EC7016-FD96-BD34-DDA3-D07FFAE4A129}"/>
              </a:ext>
            </a:extLst>
          </p:cNvPr>
          <p:cNvSpPr txBox="1"/>
          <p:nvPr/>
        </p:nvSpPr>
        <p:spPr>
          <a:xfrm>
            <a:off x="836520" y="3228567"/>
            <a:ext cx="6813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We account for non-ideal </a:t>
            </a:r>
            <a:r>
              <a:rPr lang="en-US" err="1"/>
              <a:t>behaviour</a:t>
            </a:r>
            <a:r>
              <a:rPr lang="en-US"/>
              <a:t> by means of</a:t>
            </a:r>
            <a:r>
              <a:rPr lang="en-US" dirty="0"/>
              <a:t> :</a:t>
            </a:r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EC3DCBC-47A9-96DE-6B5A-BBA4FE56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454" y="1939703"/>
            <a:ext cx="8618830" cy="8229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F5D68D-12D3-C37B-7FA8-CA3C8867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726" y="4703438"/>
            <a:ext cx="5284532" cy="10166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44AFA5-6969-A07E-6FC8-9A8BAA6DF351}"/>
              </a:ext>
            </a:extLst>
          </p:cNvPr>
          <p:cNvSpPr txBox="1"/>
          <p:nvPr/>
        </p:nvSpPr>
        <p:spPr>
          <a:xfrm>
            <a:off x="3015155" y="3228568"/>
            <a:ext cx="612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11" name="Google Shape;235;p27">
            <a:extLst>
              <a:ext uri="{FF2B5EF4-FFF2-40B4-BE49-F238E27FC236}">
                <a16:creationId xmlns:a16="http://schemas.microsoft.com/office/drawing/2014/main" id="{B44BA026-1D57-5CBF-7342-E2E10FC0D910}"/>
              </a:ext>
            </a:extLst>
          </p:cNvPr>
          <p:cNvSpPr txBox="1">
            <a:spLocks/>
          </p:cNvSpPr>
          <p:nvPr/>
        </p:nvSpPr>
        <p:spPr>
          <a:xfrm>
            <a:off x="836520" y="164592"/>
            <a:ext cx="10936380" cy="1325600"/>
          </a:xfrm>
          <a:prstGeom prst="rect">
            <a:avLst/>
          </a:prstGeom>
          <a:effectLst>
            <a:outerShdw blurRad="171450" dist="19050" dir="5400000" algn="bl" rotWithShape="0">
              <a:srgbClr val="CC4125">
                <a:alpha val="51000"/>
              </a:srgbClr>
            </a:outerShdw>
          </a:effectLst>
        </p:spPr>
        <p:txBody>
          <a:bodyPr spcFirstLastPara="1" vert="horz" wrap="square" lIns="91433" tIns="45700" rIns="91433" bIns="45700" rtlCol="0" anchor="ctr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it-IT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err="1">
                <a:solidFill>
                  <a:schemeClr val="accent4"/>
                </a:solidFill>
              </a:rPr>
              <a:t>Modeling</a:t>
            </a:r>
            <a:r>
              <a:rPr lang="it-IT">
                <a:solidFill>
                  <a:schemeClr val="accent4"/>
                </a:solidFill>
              </a:rPr>
              <a:t> the </a:t>
            </a:r>
            <a:r>
              <a:rPr lang="it-IT" err="1">
                <a:solidFill>
                  <a:schemeClr val="accent4"/>
                </a:solidFill>
              </a:rPr>
              <a:t>signal</a:t>
            </a:r>
            <a:r>
              <a:rPr lang="it-IT">
                <a:solidFill>
                  <a:schemeClr val="accent4"/>
                </a:solidFill>
              </a:rPr>
              <a:t> and detectors </a:t>
            </a:r>
            <a:r>
              <a:rPr lang="it-IT" err="1">
                <a:solidFill>
                  <a:schemeClr val="accent4"/>
                </a:solidFill>
              </a:rPr>
              <a:t>response</a:t>
            </a:r>
            <a:endParaRPr lang="it-IT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C8A2AB1-2BA8-849E-64DF-4D874E828D9B}"/>
                  </a:ext>
                </a:extLst>
              </p:cNvPr>
              <p:cNvSpPr txBox="1"/>
              <p:nvPr/>
            </p:nvSpPr>
            <p:spPr>
              <a:xfrm>
                <a:off x="1637607" y="6005122"/>
                <a:ext cx="10004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/>
                  <a:t> </a:t>
                </a:r>
                <a:r>
                  <a:rPr lang="it-IT" u="sng"/>
                  <a:t>𝑜𝑏𝑡𝑎𝑖𝑛𝑒𝑑 𝑓𝑖𝑡𝑡𝑖𝑛𝑔 𝑜𝑛 𝑡ℎ𝑒 𝑒𝑛𝑒𝑟𝑔𝑖𝑒𝑠 𝑢𝑛𝑐𝑒𝑟𝑡𝑎𝑖𝑛𝑖𝑡𝑖𝑒𝑠 𝑚𝑒𝑠𝑎𝑢𝑟𝑒𝑑 𝑏𝑦 𝑡ℎ𝑒 𝑐𝑜𝑙𝑙𝑎𝑏𝑜𝑟𝑎𝑡𝑖𝑜𝑛𝑠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C8A2AB1-2BA8-849E-64DF-4D874E828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07" y="6005122"/>
                <a:ext cx="10004664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4" grpId="0"/>
      <p:bldP spid="2" grpId="0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3_TF89338750_Win32" id="{67303D53-E497-4E8A-A1B0-F8D4DA913DFF}" vid="{0B2B8082-CFD4-436D-9CB1-F42DAFFE77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5525D67BA834FA1DAF790569B7267" ma:contentTypeVersion="13" ma:contentTypeDescription="Create a new document." ma:contentTypeScope="" ma:versionID="f9a19540f5d3371a5174c363c0e6b963">
  <xsd:schema xmlns:xsd="http://www.w3.org/2001/XMLSchema" xmlns:xs="http://www.w3.org/2001/XMLSchema" xmlns:p="http://schemas.microsoft.com/office/2006/metadata/properties" xmlns:ns3="5207ff34-3743-463f-9dbd-a51e05628c3b" xmlns:ns4="2050b3c5-dea8-480d-a7f2-677a4223c29a" targetNamespace="http://schemas.microsoft.com/office/2006/metadata/properties" ma:root="true" ma:fieldsID="5a19218456eb811505c9ad5fcba538ea" ns3:_="" ns4:_="">
    <xsd:import namespace="5207ff34-3743-463f-9dbd-a51e05628c3b"/>
    <xsd:import namespace="2050b3c5-dea8-480d-a7f2-677a4223c2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7ff34-3743-463f-9dbd-a51e05628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0b3c5-dea8-480d-a7f2-677a4223c2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07ff34-3743-463f-9dbd-a51e05628c3b" xsi:nil="true"/>
  </documentManagement>
</p:properties>
</file>

<file path=customXml/itemProps1.xml><?xml version="1.0" encoding="utf-8"?>
<ds:datastoreItem xmlns:ds="http://schemas.openxmlformats.org/officeDocument/2006/customXml" ds:itemID="{04C965B4-8C5B-4A38-B533-D87F890E7958}">
  <ds:schemaRefs>
    <ds:schemaRef ds:uri="2050b3c5-dea8-480d-a7f2-677a4223c29a"/>
    <ds:schemaRef ds:uri="5207ff34-3743-463f-9dbd-a51e05628c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5207ff34-3743-463f-9dbd-a51e05628c3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050b3c5-dea8-480d-a7f2-677a4223c29a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{A250CFBA-9169-4C9C-99C8-CE0419536BFE}tf89338750_win32</Template>
  <TotalTime>103</TotalTime>
  <Words>2052</Words>
  <Application>Microsoft Office PowerPoint</Application>
  <PresentationFormat>Widescreen</PresentationFormat>
  <Paragraphs>252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GradientVTI</vt:lpstr>
      <vt:lpstr>office theme</vt:lpstr>
      <vt:lpstr>The flux of electron antineutrinos from supernova SN1987A data</vt:lpstr>
      <vt:lpstr>The tale of a Dying Star : SN1987A </vt:lpstr>
      <vt:lpstr>SN1987A neutrino detection </vt:lpstr>
      <vt:lpstr>A Model for the Time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VERONICA OLIVIERO</dc:creator>
  <cp:lastModifiedBy>VERONICA OLIVIERO</cp:lastModifiedBy>
  <cp:revision>137</cp:revision>
  <dcterms:created xsi:type="dcterms:W3CDTF">2025-03-18T17:10:57Z</dcterms:created>
  <dcterms:modified xsi:type="dcterms:W3CDTF">2025-04-08T23:18:10Z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0x0101006775525D67BA834FA1DAF790569B7267</vt:lpwstr>
  </property>
</Properties>
</file>