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38"/>
  </p:notesMasterIdLst>
  <p:handoutMasterIdLst>
    <p:handoutMasterId r:id="rId39"/>
  </p:handoutMasterIdLst>
  <p:sldIdLst>
    <p:sldId id="396" r:id="rId2"/>
    <p:sldId id="570" r:id="rId3"/>
    <p:sldId id="589" r:id="rId4"/>
    <p:sldId id="590" r:id="rId5"/>
    <p:sldId id="571" r:id="rId6"/>
    <p:sldId id="572" r:id="rId7"/>
    <p:sldId id="582" r:id="rId8"/>
    <p:sldId id="587" r:id="rId9"/>
    <p:sldId id="603" r:id="rId10"/>
    <p:sldId id="573" r:id="rId11"/>
    <p:sldId id="588" r:id="rId12"/>
    <p:sldId id="583" r:id="rId13"/>
    <p:sldId id="584" r:id="rId14"/>
    <p:sldId id="547" r:id="rId15"/>
    <p:sldId id="509" r:id="rId16"/>
    <p:sldId id="551" r:id="rId17"/>
    <p:sldId id="557" r:id="rId18"/>
    <p:sldId id="559" r:id="rId19"/>
    <p:sldId id="575" r:id="rId20"/>
    <p:sldId id="561" r:id="rId21"/>
    <p:sldId id="585" r:id="rId22"/>
    <p:sldId id="591" r:id="rId23"/>
    <p:sldId id="515" r:id="rId24"/>
    <p:sldId id="592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602" r:id="rId35"/>
    <p:sldId id="605" r:id="rId36"/>
    <p:sldId id="604" r:id="rId37"/>
  </p:sldIdLst>
  <p:sldSz cx="9144000" cy="6858000" type="screen4x3"/>
  <p:notesSz cx="6743700" cy="9855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FF66"/>
    <a:srgbClr val="99CCFF"/>
    <a:srgbClr val="6699FF"/>
    <a:srgbClr val="FF99FF"/>
    <a:srgbClr val="FF9900"/>
    <a:srgbClr val="FF00FF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82" y="-102"/>
      </p:cViewPr>
      <p:guideLst>
        <p:guide orient="horz" pos="1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2808" y="-120"/>
      </p:cViewPr>
      <p:guideLst>
        <p:guide orient="horz" pos="3104"/>
        <p:guide pos="21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it-IT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it-IT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225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it-IT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63075"/>
            <a:ext cx="292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8B32CDF9-E1E9-47E4-A32C-119DC6C54C0A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it-IT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0805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1538"/>
            <a:ext cx="494665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225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63075"/>
            <a:ext cx="292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4EA133C-4706-431F-AB9D-8F80AAEF6A37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Text Box 2"/>
          <p:cNvSpPr>
            <a:spLocks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 txBox="1">
            <a:spLocks noGrp="1" noChangeArrowheads="1"/>
          </p:cNvSpPr>
          <p:nvPr/>
        </p:nvSpPr>
        <p:spPr bwMode="auto">
          <a:xfrm>
            <a:off x="3819525" y="935990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54" tIns="45377" rIns="90754" bIns="45377" anchor="b"/>
          <a:lstStyle/>
          <a:p>
            <a:pPr algn="r" defTabSz="908050" eaLnBrk="1" hangingPunct="1"/>
            <a:fld id="{47B8CEDF-9D32-417C-83E0-3016F326AC11}" type="slidenum">
              <a:rPr lang="en-US" sz="1200">
                <a:latin typeface="Arial" pitchFamily="34" charset="0"/>
              </a:rPr>
              <a:pPr algn="r" defTabSz="908050" eaLnBrk="1" hangingPunct="1"/>
              <a:t>20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08050" y="739775"/>
            <a:ext cx="4929188" cy="3695700"/>
          </a:xfrm>
          <a:solidFill>
            <a:srgbClr val="FFFFFF"/>
          </a:solidFill>
          <a:ln/>
        </p:spPr>
      </p:sp>
      <p:sp>
        <p:nvSpPr>
          <p:cNvPr id="47107" name="Rectangle 3"/>
          <p:cNvSpPr>
            <a:spLocks noChangeArrowheads="1"/>
          </p:cNvSpPr>
          <p:nvPr>
            <p:ph type="body" idx="1"/>
          </p:nvPr>
        </p:nvSpPr>
        <p:spPr>
          <a:xfrm>
            <a:off x="674688" y="4681538"/>
            <a:ext cx="5394325" cy="4433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754" tIns="45377" rIns="90754" bIns="45377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0174E-DC63-4DD6-A7BE-33D63F720C72}" type="slidenum">
              <a:rPr lang="it-IT"/>
              <a:pPr/>
              <a:t>2</a:t>
            </a:fld>
            <a:endParaRPr lang="it-IT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9243A-8776-464C-8936-435812177F86}" type="slidenum">
              <a:rPr lang="it-IT"/>
              <a:pPr/>
              <a:t>5</a:t>
            </a:fld>
            <a:endParaRPr lang="it-IT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38732-4179-44A8-9744-77FC311447FC}" type="slidenum">
              <a:rPr lang="it-IT"/>
              <a:pPr/>
              <a:t>6</a:t>
            </a:fld>
            <a:endParaRPr lang="it-IT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CEC7C8-CA76-414A-9DEA-C0CC85F779FF}" type="slidenum">
              <a:rPr lang="en-US"/>
              <a:pPr/>
              <a:t>8</a:t>
            </a:fld>
            <a:endParaRPr lang="en-US"/>
          </a:p>
        </p:txBody>
      </p:sp>
      <p:sp>
        <p:nvSpPr>
          <p:cNvPr id="27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76319-2DDA-4594-8AA1-376A66FB7CF4}" type="slidenum">
              <a:rPr lang="it-IT"/>
              <a:pPr/>
              <a:t>10</a:t>
            </a:fld>
            <a:endParaRPr lang="it-IT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21113" y="9363075"/>
            <a:ext cx="2922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DE10C84-0324-431C-AE67-69F5E946A7AC}" type="slidenum">
              <a:rPr lang="en-GB" sz="1200"/>
              <a:pPr algn="r" eaLnBrk="1" hangingPunct="1"/>
              <a:t>16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3A7EF-3BCF-4B4D-B033-07167288EFE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77B54-D107-4824-B7D3-A3CD6076DE9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361950"/>
            <a:ext cx="2057400" cy="57642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61950"/>
            <a:ext cx="6019800" cy="5764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19174-ECB4-458B-B8C8-545E6C6C1CF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71AD5-74B9-497C-9D06-9F7EC2113BC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666CA-21D4-4925-A77F-BB1E6BECD80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A769B-CD49-48E8-A1D2-7FCD330075C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BA5FB-4AF1-48C9-BEA2-82B280051DB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EF5A1-65A0-4049-ACE5-7A30BDD7AAD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8F082-E829-46B5-9E19-F46174AF5A4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5685D-7246-4E7C-BBD1-2DEA361B6DD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A7414-8211-4506-AE48-FDFCCD0D0C9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61950"/>
            <a:ext cx="5943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1975" y="6457950"/>
            <a:ext cx="1758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r>
              <a:rPr lang="it-IT"/>
              <a:t>1/7/200824/06/08</a:t>
            </a: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477000"/>
            <a:ext cx="39385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Paola Puppo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477000"/>
            <a:ext cx="1758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C807962-3698-4F45-872F-322D8E006F33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561975" y="762000"/>
            <a:ext cx="8020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561975" y="6324600"/>
            <a:ext cx="8020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9" descr="VIRGO~8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1975" y="325438"/>
            <a:ext cx="16891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30000"/>
        </a:spcAft>
        <a:buFont typeface="ZapfDingbats" pitchFamily="82" charset="2"/>
        <a:buChar char="l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10000"/>
        </a:spcAft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PieroUPB%20HD:/Users/piero/Desktop/Detector%20Report%20STAC%202010_10_13-v3.doc!OLE_LINK6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PieroUPB%20HD:/Users/piero/Desktop/Detector%20Report%20STAC%202010_10_13-v3.doc!OLE_LINK4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C5A199-1EBC-4469-BE5A-115E05FDB912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300538" y="6477000"/>
            <a:ext cx="958850" cy="277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0">
                <a:latin typeface="Times" charset="0"/>
              </a:rPr>
              <a:t>Paola Puppo</a:t>
            </a: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2947988" y="2312988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400" b="0"/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1941513" y="2090738"/>
            <a:ext cx="5059362" cy="1939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/>
              <a:t>Last Stage Suspension</a:t>
            </a:r>
          </a:p>
          <a:p>
            <a:r>
              <a:rPr lang="en-US" sz="4000"/>
              <a:t>Mechanics in</a:t>
            </a:r>
          </a:p>
          <a:p>
            <a:r>
              <a:rPr lang="en-US" sz="4000"/>
              <a:t>Virgo+MS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507038" y="4159250"/>
            <a:ext cx="3419475" cy="2062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i="1">
                <a:solidFill>
                  <a:schemeClr val="bg1"/>
                </a:solidFill>
              </a:rPr>
              <a:t>Piacciavi, generosa Erculea prole,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ornamento e splendor del secol nostro,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Ippolito, aggradir questo che vuole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e darvi sol può l'umil servo vostro.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Quel ch'io vi debbo, posso di parole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pagare in parte e d'opera d'inchiostro;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né che poco io vi dia da imputar sono,</a:t>
            </a:r>
          </a:p>
          <a:p>
            <a:pPr algn="l"/>
            <a:r>
              <a:rPr lang="en-US" sz="1600" i="1">
                <a:solidFill>
                  <a:schemeClr val="bg1"/>
                </a:solidFill>
              </a:rPr>
              <a:t>che quanto io posso dar, tutto vi dono.</a:t>
            </a:r>
            <a:endParaRPr lang="en-US" sz="1600" b="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1975" y="6457950"/>
            <a:ext cx="1758950" cy="247650"/>
          </a:xfrm>
          <a:noFill/>
        </p:spPr>
        <p:txBody>
          <a:bodyPr/>
          <a:lstStyle/>
          <a:p>
            <a:pPr algn="l"/>
            <a:fld id="{CF4FBCCA-DCCD-4D60-94D5-BE500FB003CF}" type="slidenum">
              <a:rPr lang="en-US"/>
              <a:pPr algn="l"/>
              <a:t>10</a:t>
            </a:fld>
            <a:endParaRPr lang="en-US"/>
          </a:p>
        </p:txBody>
      </p:sp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561975" y="7620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561975" y="63246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0" name="Rectangle 5"/>
          <p:cNvSpPr>
            <a:spLocks/>
          </p:cNvSpPr>
          <p:nvPr/>
        </p:nvSpPr>
        <p:spPr bwMode="auto">
          <a:xfrm>
            <a:off x="3368675" y="190500"/>
            <a:ext cx="19081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800">
                <a:cs typeface="Times New Roman" pitchFamily="18" charset="0"/>
                <a:sym typeface="Times New Roman" pitchFamily="18" charset="0"/>
              </a:rPr>
              <a:t>Recoil Mass</a:t>
            </a:r>
          </a:p>
        </p:txBody>
      </p:sp>
      <p:pic>
        <p:nvPicPr>
          <p:cNvPr id="29701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814388"/>
            <a:ext cx="2609850" cy="355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823" name="Rectangle 7"/>
          <p:cNvSpPr>
            <a:spLocks/>
          </p:cNvSpPr>
          <p:nvPr/>
        </p:nvSpPr>
        <p:spPr bwMode="auto">
          <a:xfrm>
            <a:off x="4130675" y="1482725"/>
            <a:ext cx="4759325" cy="20256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82588" indent="-342900" algn="l">
              <a:spcBef>
                <a:spcPts val="1150"/>
              </a:spcBef>
              <a:buClr>
                <a:srgbClr val="000000"/>
              </a:buClr>
              <a:buSzPct val="100000"/>
              <a:buFont typeface="Wingdings" charset="0"/>
              <a:buChar char="§"/>
              <a:defRPr/>
            </a:pPr>
            <a:r>
              <a:rPr lang="en-US" sz="2000" b="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To protect the mirror from pollution</a:t>
            </a:r>
          </a:p>
          <a:p>
            <a:pPr marL="382588" indent="-342900" algn="l">
              <a:spcBef>
                <a:spcPts val="1150"/>
              </a:spcBef>
              <a:buClr>
                <a:srgbClr val="000000"/>
              </a:buClr>
              <a:buSzPct val="100000"/>
              <a:buFont typeface="Wingdings" charset="0"/>
              <a:buChar char="§"/>
              <a:defRPr/>
            </a:pPr>
            <a:r>
              <a:rPr lang="en-US" sz="2000" b="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To protect the mirror from shocks and wire breaks (</a:t>
            </a:r>
            <a:r>
              <a:rPr lang="en-US" sz="2000" b="0" dirty="0" err="1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expecially</a:t>
            </a:r>
            <a:r>
              <a:rPr lang="en-US" sz="2000" b="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silicon wires);</a:t>
            </a:r>
          </a:p>
          <a:p>
            <a:pPr marL="382588" indent="-342900" algn="l">
              <a:spcBef>
                <a:spcPts val="1150"/>
              </a:spcBef>
              <a:buClr>
                <a:srgbClr val="000000"/>
              </a:buClr>
              <a:buSzPct val="100000"/>
              <a:buFont typeface="Wingdings" charset="0"/>
              <a:buChar char="§"/>
              <a:defRPr/>
            </a:pPr>
            <a:r>
              <a:rPr lang="en-US" sz="2000" b="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To support the coils for mirror actuation</a:t>
            </a:r>
          </a:p>
          <a:p>
            <a:pPr marL="382588" indent="-342900" algn="l">
              <a:spcBef>
                <a:spcPts val="1150"/>
              </a:spcBef>
              <a:buClr>
                <a:srgbClr val="000000"/>
              </a:buClr>
              <a:buSzPct val="100000"/>
              <a:buFont typeface="Wingdings" charset="0"/>
              <a:buChar char="§"/>
              <a:defRPr/>
            </a:pPr>
            <a:r>
              <a:rPr lang="en-US" sz="2000" b="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To support the Markers for Local Control</a:t>
            </a:r>
          </a:p>
        </p:txBody>
      </p:sp>
      <p:sp>
        <p:nvSpPr>
          <p:cNvPr id="29703" name="Rectangle 10"/>
          <p:cNvSpPr>
            <a:spLocks/>
          </p:cNvSpPr>
          <p:nvPr/>
        </p:nvSpPr>
        <p:spPr bwMode="auto">
          <a:xfrm>
            <a:off x="4605338" y="1008063"/>
            <a:ext cx="1444625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800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Function</a:t>
            </a:r>
          </a:p>
        </p:txBody>
      </p:sp>
      <p:pic>
        <p:nvPicPr>
          <p:cNvPr id="29704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5" y="325438"/>
            <a:ext cx="1689100" cy="35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50" y="809625"/>
            <a:ext cx="369570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/>
          </p:cNvSpPr>
          <p:nvPr/>
        </p:nvSpPr>
        <p:spPr bwMode="auto">
          <a:xfrm>
            <a:off x="500063" y="4929188"/>
            <a:ext cx="7975600" cy="15621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82588" indent="-342900" algn="l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000" b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Center of mass coincident with the mirror one;</a:t>
            </a:r>
          </a:p>
          <a:p>
            <a:pPr marL="382588" indent="-342900" algn="l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000" b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Suspension plane passing through the center of mass;</a:t>
            </a:r>
          </a:p>
          <a:p>
            <a:pPr marL="382588" indent="-342900" algn="l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000" b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4 back coils.</a:t>
            </a:r>
          </a:p>
          <a:p>
            <a:pPr marL="382588" indent="-342900" algn="l">
              <a:lnSpc>
                <a:spcPct val="8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en-US" sz="2000" b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Lateral (one side) holes for mirror position monitoring;</a:t>
            </a:r>
          </a:p>
          <a:p>
            <a:pPr marL="382588" indent="-342900" algn="l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buFont typeface="Arial" charset="0"/>
              <a:buChar char="•"/>
              <a:defRPr/>
            </a:pPr>
            <a:r>
              <a:rPr lang="en-US" sz="2000" b="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Dielectric materials facing the magnets (no more eddy currents effects);</a:t>
            </a:r>
          </a:p>
        </p:txBody>
      </p:sp>
      <p:sp>
        <p:nvSpPr>
          <p:cNvPr id="2" name="Rectangle 9"/>
          <p:cNvSpPr>
            <a:spLocks/>
          </p:cNvSpPr>
          <p:nvPr/>
        </p:nvSpPr>
        <p:spPr bwMode="auto">
          <a:xfrm>
            <a:off x="6261100" y="4714875"/>
            <a:ext cx="2214563" cy="427038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lIns="0" tIns="0" rIns="40639" bIns="0" anchor="ctr">
            <a:spAutoFit/>
          </a:bodyPr>
          <a:lstStyle/>
          <a:p>
            <a:pPr marL="39688">
              <a:defRPr/>
            </a:pPr>
            <a:r>
              <a:rPr lang="en-US" sz="2800" dirty="0">
                <a:solidFill>
                  <a:srgbClr val="3333CC"/>
                </a:solidFill>
                <a:latin typeface="+mn-lt"/>
                <a:ea typeface="+mn-ea"/>
                <a:cs typeface="Times New Roman" charset="0"/>
                <a:sym typeface="Times New Roman" charset="0"/>
              </a:rPr>
              <a:t>Requirements</a:t>
            </a:r>
          </a:p>
        </p:txBody>
      </p:sp>
      <p:sp>
        <p:nvSpPr>
          <p:cNvPr id="29708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15124E-745B-4953-9774-DEBAEC86C3C1}" type="slidenum">
              <a:rPr lang="en-US"/>
              <a:pPr/>
              <a:t>11</a:t>
            </a:fld>
            <a:endParaRPr lang="en-US"/>
          </a:p>
        </p:txBody>
      </p:sp>
      <p:pic>
        <p:nvPicPr>
          <p:cNvPr id="3174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62150"/>
            <a:ext cx="864393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28625" y="785813"/>
            <a:ext cx="4033838" cy="949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it-IT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Agency FB" pitchFamily="34" charset="0"/>
                <a:ea typeface="+mn-ea"/>
                <a:cs typeface="ＭＳ Ｐゴシック" charset="0"/>
              </a:rPr>
              <a:t>Outside : Steel AISI316L</a:t>
            </a:r>
          </a:p>
          <a:p>
            <a:pPr algn="l" eaLnBrk="1" hangingPunct="1">
              <a:defRPr/>
            </a:pPr>
            <a:r>
              <a:rPr lang="it-IT" sz="1800" dirty="0">
                <a:solidFill>
                  <a:srgbClr val="FF0000"/>
                </a:solidFill>
                <a:latin typeface="Agency FB" pitchFamily="34" charset="0"/>
                <a:ea typeface="+mn-ea"/>
                <a:cs typeface="ＭＳ Ｐゴシック" charset="0"/>
              </a:rPr>
              <a:t>Inside: Tecapeek CF30 (two pieces)</a:t>
            </a:r>
          </a:p>
          <a:p>
            <a:pPr algn="l" eaLnBrk="1" hangingPunct="1">
              <a:defRPr/>
            </a:pPr>
            <a:r>
              <a:rPr lang="it-IT" sz="1800" dirty="0">
                <a:latin typeface="Agency FB" pitchFamily="34" charset="0"/>
                <a:ea typeface="+mn-ea"/>
                <a:cs typeface="ＭＳ Ｐゴシック" charset="0"/>
              </a:rPr>
              <a:t>Coils: Virgo-like</a:t>
            </a:r>
          </a:p>
        </p:txBody>
      </p:sp>
      <p:sp>
        <p:nvSpPr>
          <p:cNvPr id="18" name="Oval 17"/>
          <p:cNvSpPr/>
          <p:nvPr/>
        </p:nvSpPr>
        <p:spPr>
          <a:xfrm>
            <a:off x="1714500" y="5214938"/>
            <a:ext cx="857250" cy="500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it-IT" sz="1800" b="0">
              <a:solidFill>
                <a:srgbClr val="FFFFFF"/>
              </a:solidFill>
              <a:ea typeface="MS PGothic" pitchFamily="34" charset="-128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571750" y="5500688"/>
            <a:ext cx="57150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0" name="TextBox 25"/>
          <p:cNvSpPr txBox="1">
            <a:spLocks noChangeArrowheads="1"/>
          </p:cNvSpPr>
          <p:nvPr/>
        </p:nvSpPr>
        <p:spPr bwMode="auto">
          <a:xfrm>
            <a:off x="3143250" y="5572125"/>
            <a:ext cx="16938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it-IT" sz="2000">
                <a:solidFill>
                  <a:srgbClr val="FF0000"/>
                </a:solidFill>
                <a:latin typeface="Agency FB" pitchFamily="34" charset="0"/>
              </a:rPr>
              <a:t>Safety stops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15925" y="6416675"/>
            <a:ext cx="793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200" b="0">
                <a:latin typeface="Times" charset="0"/>
                <a:ea typeface="ＭＳ Ｐゴシック" charset="0"/>
                <a:cs typeface="ＭＳ Ｐゴシック" charset="0"/>
              </a:rPr>
              <a:t>3/11/2008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3317875" y="146050"/>
            <a:ext cx="20113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Recoil 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51" y="0"/>
            <a:ext cx="4076988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>
              <a:defRPr/>
            </a:pPr>
            <a:r>
              <a:rPr lang="en-US" sz="32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Payloads: Recoil Mass</a:t>
            </a:r>
            <a:endParaRPr lang="en-US" sz="32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pic>
        <p:nvPicPr>
          <p:cNvPr id="33794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2525" y="0"/>
            <a:ext cx="1641475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8" descr="Immagine 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25" y="1255713"/>
            <a:ext cx="432752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9" descr="Immagine 0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1222375"/>
            <a:ext cx="38481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8650" y="1549200"/>
            <a:ext cx="7745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-128"/>
              </a:rPr>
              <a:t>Front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0693" y="1548075"/>
            <a:ext cx="7489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-128"/>
              </a:rPr>
              <a:t>Back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038" y="4991100"/>
            <a:ext cx="6388100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Material: peek, peek CF30, Steel AISI316L</a:t>
            </a:r>
          </a:p>
          <a:p>
            <a:pPr algn="l"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Coil supports: peek+peekCF30 (near mirror)</a:t>
            </a:r>
          </a:p>
          <a:p>
            <a:pPr algn="l">
              <a:defRPr/>
            </a:pPr>
            <a:r>
              <a:rPr lang="en-US" i="1" dirty="0">
                <a:solidFill>
                  <a:srgbClr val="000000"/>
                </a:solidFill>
                <a:ea typeface="ＭＳ Ｐゴシック" charset="-128"/>
              </a:rPr>
              <a:t>Markers mounted on the coils supports </a:t>
            </a:r>
          </a:p>
        </p:txBody>
      </p:sp>
      <p:cxnSp>
        <p:nvCxnSpPr>
          <p:cNvPr id="33800" name="Straight Arrow Connector 14"/>
          <p:cNvCxnSpPr>
            <a:cxnSpLocks noChangeShapeType="1"/>
          </p:cNvCxnSpPr>
          <p:nvPr/>
        </p:nvCxnSpPr>
        <p:spPr bwMode="auto">
          <a:xfrm flipV="1">
            <a:off x="879475" y="4284663"/>
            <a:ext cx="530225" cy="5032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50800" dir="5400000" rotWithShape="0">
              <a:srgbClr val="4E3B30">
                <a:alpha val="59998"/>
              </a:srgbClr>
            </a:outerShdw>
          </a:effectLst>
        </p:spPr>
      </p:cxn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05563" y="3908425"/>
            <a:ext cx="739775" cy="739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802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33803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738B6C-D0B5-4078-B52E-737123314C69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34" y="0"/>
            <a:ext cx="4459266" cy="61409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Calibri (Headings)"/>
              </a:rPr>
              <a:t>Mirror Coils</a:t>
            </a:r>
            <a:endParaRPr lang="en-US" sz="36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Calibri (Headings)"/>
            </a:endParaRP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0258DC-83B1-478A-88F5-FD7BC8FF2F5A}" type="slidenum">
              <a:rPr lang="en-GB"/>
              <a:pPr/>
              <a:t>13</a:t>
            </a:fld>
            <a:r>
              <a:rPr lang="en-GB"/>
              <a:t> of 16 </a:t>
            </a:r>
          </a:p>
          <a:p>
            <a:endParaRPr lang="en-GB"/>
          </a:p>
        </p:txBody>
      </p:sp>
      <p:pic>
        <p:nvPicPr>
          <p:cNvPr id="34819" name="Picture 5" descr="Immagine 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888" y="711200"/>
            <a:ext cx="40751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Immagine 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1200"/>
            <a:ext cx="41306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BOb1O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798888"/>
            <a:ext cx="47625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0" y="4019550"/>
            <a:ext cx="4605338" cy="2246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u="sng"/>
              <a:t>Non linear effects absent</a:t>
            </a:r>
          </a:p>
          <a:p>
            <a:pPr algn="l"/>
            <a:endParaRPr lang="en-US" sz="2000"/>
          </a:p>
          <a:p>
            <a:pPr algn="l"/>
            <a:r>
              <a:rPr lang="en-US" sz="2000"/>
              <a:t>Properties similar to Virgo coil ones:</a:t>
            </a:r>
          </a:p>
          <a:p>
            <a:pPr algn="l"/>
            <a:r>
              <a:rPr lang="en-US" sz="2000"/>
              <a:t>289 turns R=7 Ohm L=5.2 mH</a:t>
            </a:r>
          </a:p>
          <a:p>
            <a:pPr algn="l"/>
            <a:endParaRPr lang="en-US" sz="2000"/>
          </a:p>
          <a:p>
            <a:pPr algn="l"/>
            <a:r>
              <a:rPr lang="en-US" sz="2000"/>
              <a:t>Magnets 2.5mm diamX2.5mm, 1 T</a:t>
            </a:r>
          </a:p>
          <a:p>
            <a:pPr algn="l"/>
            <a:r>
              <a:rPr lang="en-US" sz="2000"/>
              <a:t>Force: about 2 mN/A</a:t>
            </a:r>
          </a:p>
        </p:txBody>
      </p:sp>
      <p:sp>
        <p:nvSpPr>
          <p:cNvPr id="34823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E1159E-26E8-4CD0-A366-5B71414A51CA}" type="slidenum">
              <a:rPr lang="en-US"/>
              <a:pPr/>
              <a:t>14</a:t>
            </a:fld>
            <a:endParaRPr lang="en-US"/>
          </a:p>
        </p:txBody>
      </p:sp>
      <p:grpSp>
        <p:nvGrpSpPr>
          <p:cNvPr id="35843" name="Group 32"/>
          <p:cNvGrpSpPr>
            <a:grpSpLocks/>
          </p:cNvGrpSpPr>
          <p:nvPr/>
        </p:nvGrpSpPr>
        <p:grpSpPr bwMode="auto">
          <a:xfrm>
            <a:off x="0" y="798513"/>
            <a:ext cx="9144000" cy="3817937"/>
            <a:chOff x="108" y="1252"/>
            <a:chExt cx="5645" cy="2419"/>
          </a:xfrm>
        </p:grpSpPr>
        <p:sp>
          <p:nvSpPr>
            <p:cNvPr id="35847" name="Rectangle 5"/>
            <p:cNvSpPr>
              <a:spLocks noChangeArrowheads="1"/>
            </p:cNvSpPr>
            <p:nvPr/>
          </p:nvSpPr>
          <p:spPr bwMode="auto">
            <a:xfrm>
              <a:off x="108" y="1252"/>
              <a:ext cx="5645" cy="24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46150"/>
              <a:endParaRPr lang="fr-FR" sz="2000">
                <a:latin typeface="Comic Sans MS" pitchFamily="66" charset="0"/>
              </a:endParaRPr>
            </a:p>
            <a:p>
              <a:pPr defTabSz="946150"/>
              <a:endParaRPr lang="fr-FR" sz="2000">
                <a:latin typeface="Comic Sans MS" pitchFamily="66" charset="0"/>
              </a:endParaRPr>
            </a:p>
            <a:p>
              <a:pPr defTabSz="946150"/>
              <a:endParaRPr lang="fr-FR" sz="2000">
                <a:latin typeface="Comic Sans MS" pitchFamily="66" charset="0"/>
              </a:endParaRPr>
            </a:p>
          </p:txBody>
        </p:sp>
        <p:grpSp>
          <p:nvGrpSpPr>
            <p:cNvPr id="35848" name="Group 6"/>
            <p:cNvGrpSpPr>
              <a:grpSpLocks/>
            </p:cNvGrpSpPr>
            <p:nvPr/>
          </p:nvGrpSpPr>
          <p:grpSpPr bwMode="auto">
            <a:xfrm>
              <a:off x="3477" y="1375"/>
              <a:ext cx="2124" cy="2052"/>
              <a:chOff x="1830" y="1380"/>
              <a:chExt cx="2124" cy="2052"/>
            </a:xfrm>
          </p:grpSpPr>
          <p:grpSp>
            <p:nvGrpSpPr>
              <p:cNvPr id="35866" name="Group 7"/>
              <p:cNvGrpSpPr>
                <a:grpSpLocks/>
              </p:cNvGrpSpPr>
              <p:nvPr/>
            </p:nvGrpSpPr>
            <p:grpSpPr bwMode="auto">
              <a:xfrm>
                <a:off x="2016" y="1536"/>
                <a:ext cx="1776" cy="1680"/>
                <a:chOff x="2016" y="1536"/>
                <a:chExt cx="1776" cy="1680"/>
              </a:xfrm>
            </p:grpSpPr>
            <p:sp>
              <p:nvSpPr>
                <p:cNvPr id="35869" name="Oval 8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1680" cy="168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it-IT"/>
                </a:p>
              </p:txBody>
            </p:sp>
            <p:sp>
              <p:nvSpPr>
                <p:cNvPr id="35870" name="Rectangle 9"/>
                <p:cNvSpPr>
                  <a:spLocks noChangeArrowheads="1"/>
                </p:cNvSpPr>
                <p:nvPr/>
              </p:nvSpPr>
              <p:spPr bwMode="auto">
                <a:xfrm>
                  <a:off x="3696" y="2016"/>
                  <a:ext cx="96" cy="86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it-IT"/>
                </a:p>
              </p:txBody>
            </p:sp>
            <p:sp>
              <p:nvSpPr>
                <p:cNvPr id="35871" name="Line 10"/>
                <p:cNvSpPr>
                  <a:spLocks noChangeShapeType="1"/>
                </p:cNvSpPr>
                <p:nvPr/>
              </p:nvSpPr>
              <p:spPr bwMode="auto">
                <a:xfrm>
                  <a:off x="3692" y="2086"/>
                  <a:ext cx="0" cy="58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5872" name="Rectangle 11"/>
                <p:cNvSpPr>
                  <a:spLocks noChangeArrowheads="1"/>
                </p:cNvSpPr>
                <p:nvPr/>
              </p:nvSpPr>
              <p:spPr bwMode="auto">
                <a:xfrm>
                  <a:off x="2016" y="1976"/>
                  <a:ext cx="96" cy="86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it-IT"/>
                </a:p>
              </p:txBody>
            </p:sp>
            <p:sp>
              <p:nvSpPr>
                <p:cNvPr id="35873" name="Line 12"/>
                <p:cNvSpPr>
                  <a:spLocks noChangeShapeType="1"/>
                </p:cNvSpPr>
                <p:nvPr/>
              </p:nvSpPr>
              <p:spPr bwMode="auto">
                <a:xfrm>
                  <a:off x="2118" y="2080"/>
                  <a:ext cx="0" cy="58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5867" name="Line 13"/>
              <p:cNvSpPr>
                <a:spLocks noChangeShapeType="1"/>
              </p:cNvSpPr>
              <p:nvPr/>
            </p:nvSpPr>
            <p:spPr bwMode="auto">
              <a:xfrm>
                <a:off x="1830" y="2382"/>
                <a:ext cx="21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5868" name="Line 14"/>
              <p:cNvSpPr>
                <a:spLocks noChangeShapeType="1"/>
              </p:cNvSpPr>
              <p:nvPr/>
            </p:nvSpPr>
            <p:spPr bwMode="auto">
              <a:xfrm>
                <a:off x="2880" y="1380"/>
                <a:ext cx="0" cy="20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5849" name="Oval 15"/>
            <p:cNvSpPr>
              <a:spLocks noChangeArrowheads="1"/>
            </p:cNvSpPr>
            <p:nvPr/>
          </p:nvSpPr>
          <p:spPr bwMode="auto">
            <a:xfrm>
              <a:off x="737" y="1531"/>
              <a:ext cx="1680" cy="168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35850" name="Rectangle 16"/>
            <p:cNvSpPr>
              <a:spLocks noChangeArrowheads="1"/>
            </p:cNvSpPr>
            <p:nvPr/>
          </p:nvSpPr>
          <p:spPr bwMode="auto">
            <a:xfrm>
              <a:off x="2405" y="1997"/>
              <a:ext cx="96" cy="8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35851" name="Line 17"/>
            <p:cNvSpPr>
              <a:spLocks noChangeShapeType="1"/>
            </p:cNvSpPr>
            <p:nvPr/>
          </p:nvSpPr>
          <p:spPr bwMode="auto">
            <a:xfrm>
              <a:off x="2396" y="2180"/>
              <a:ext cx="0" cy="3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852" name="Rectangle 18"/>
            <p:cNvSpPr>
              <a:spLocks noChangeArrowheads="1"/>
            </p:cNvSpPr>
            <p:nvPr/>
          </p:nvSpPr>
          <p:spPr bwMode="auto">
            <a:xfrm>
              <a:off x="651" y="1971"/>
              <a:ext cx="96" cy="8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35853" name="Line 19"/>
            <p:cNvSpPr>
              <a:spLocks noChangeShapeType="1"/>
            </p:cNvSpPr>
            <p:nvPr/>
          </p:nvSpPr>
          <p:spPr bwMode="auto">
            <a:xfrm>
              <a:off x="753" y="2178"/>
              <a:ext cx="0" cy="3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854" name="Line 20"/>
            <p:cNvSpPr>
              <a:spLocks noChangeShapeType="1"/>
            </p:cNvSpPr>
            <p:nvPr/>
          </p:nvSpPr>
          <p:spPr bwMode="auto">
            <a:xfrm>
              <a:off x="503" y="2377"/>
              <a:ext cx="21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855" name="Line 21"/>
            <p:cNvSpPr>
              <a:spLocks noChangeShapeType="1"/>
            </p:cNvSpPr>
            <p:nvPr/>
          </p:nvSpPr>
          <p:spPr bwMode="auto">
            <a:xfrm>
              <a:off x="1553" y="1375"/>
              <a:ext cx="0" cy="20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856" name="Text Box 22"/>
            <p:cNvSpPr txBox="1">
              <a:spLocks noChangeArrowheads="1"/>
            </p:cNvSpPr>
            <p:nvPr/>
          </p:nvSpPr>
          <p:spPr bwMode="auto">
            <a:xfrm>
              <a:off x="893" y="3325"/>
              <a:ext cx="1475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2000">
                  <a:latin typeface="Comic Sans MS" pitchFamily="66" charset="0"/>
                </a:rPr>
                <a:t>Flat 100*50 mm</a:t>
              </a:r>
            </a:p>
          </p:txBody>
        </p:sp>
        <p:sp>
          <p:nvSpPr>
            <p:cNvPr id="35857" name="Line 23"/>
            <p:cNvSpPr>
              <a:spLocks noChangeShapeType="1"/>
            </p:cNvSpPr>
            <p:nvPr/>
          </p:nvSpPr>
          <p:spPr bwMode="auto">
            <a:xfrm>
              <a:off x="482" y="2174"/>
              <a:ext cx="0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Text Box 24"/>
            <p:cNvSpPr txBox="1">
              <a:spLocks noChangeArrowheads="1"/>
            </p:cNvSpPr>
            <p:nvPr/>
          </p:nvSpPr>
          <p:spPr bwMode="auto">
            <a:xfrm>
              <a:off x="3837" y="3318"/>
              <a:ext cx="1557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2000">
                  <a:latin typeface="Comic Sans MS" pitchFamily="66" charset="0"/>
                </a:rPr>
                <a:t>Flat 100*100 mm</a:t>
              </a:r>
            </a:p>
          </p:txBody>
        </p:sp>
        <p:sp>
          <p:nvSpPr>
            <p:cNvPr id="35859" name="Text Box 25"/>
            <p:cNvSpPr txBox="1">
              <a:spLocks noChangeArrowheads="1"/>
            </p:cNvSpPr>
            <p:nvPr/>
          </p:nvSpPr>
          <p:spPr bwMode="auto">
            <a:xfrm rot="-5400000">
              <a:off x="89" y="2161"/>
              <a:ext cx="551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1400">
                  <a:latin typeface="Comic Sans MS" pitchFamily="66" charset="0"/>
                </a:rPr>
                <a:t>50 mm</a:t>
              </a:r>
            </a:p>
          </p:txBody>
        </p:sp>
        <p:sp>
          <p:nvSpPr>
            <p:cNvPr id="35860" name="Line 26"/>
            <p:cNvSpPr>
              <a:spLocks noChangeShapeType="1"/>
            </p:cNvSpPr>
            <p:nvPr/>
          </p:nvSpPr>
          <p:spPr bwMode="auto">
            <a:xfrm>
              <a:off x="3627" y="2066"/>
              <a:ext cx="0" cy="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Text Box 27"/>
            <p:cNvSpPr txBox="1">
              <a:spLocks noChangeArrowheads="1"/>
            </p:cNvSpPr>
            <p:nvPr/>
          </p:nvSpPr>
          <p:spPr bwMode="auto">
            <a:xfrm rot="-5400000">
              <a:off x="3205" y="2172"/>
              <a:ext cx="611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1400">
                  <a:latin typeface="Comic Sans MS" pitchFamily="66" charset="0"/>
                </a:rPr>
                <a:t>100 mm</a:t>
              </a:r>
            </a:p>
          </p:txBody>
        </p:sp>
        <p:sp>
          <p:nvSpPr>
            <p:cNvPr id="35862" name="Line 28"/>
            <p:cNvSpPr>
              <a:spLocks noChangeShapeType="1"/>
            </p:cNvSpPr>
            <p:nvPr/>
          </p:nvSpPr>
          <p:spPr bwMode="auto">
            <a:xfrm>
              <a:off x="770" y="2304"/>
              <a:ext cx="1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9"/>
            <p:cNvSpPr>
              <a:spLocks noChangeShapeType="1"/>
            </p:cNvSpPr>
            <p:nvPr/>
          </p:nvSpPr>
          <p:spPr bwMode="auto">
            <a:xfrm>
              <a:off x="3764" y="2317"/>
              <a:ext cx="1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Text Box 30"/>
            <p:cNvSpPr txBox="1">
              <a:spLocks noChangeArrowheads="1"/>
            </p:cNvSpPr>
            <p:nvPr/>
          </p:nvSpPr>
          <p:spPr bwMode="auto">
            <a:xfrm>
              <a:off x="1181" y="1913"/>
              <a:ext cx="79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345 mm</a:t>
              </a:r>
            </a:p>
          </p:txBody>
        </p:sp>
        <p:sp>
          <p:nvSpPr>
            <p:cNvPr id="35865" name="Text Box 31"/>
            <p:cNvSpPr txBox="1">
              <a:spLocks noChangeArrowheads="1"/>
            </p:cNvSpPr>
            <p:nvPr/>
          </p:nvSpPr>
          <p:spPr bwMode="auto">
            <a:xfrm>
              <a:off x="4168" y="1942"/>
              <a:ext cx="797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46150"/>
              <a:r>
                <a:rPr lang="en-US" sz="2000">
                  <a:solidFill>
                    <a:srgbClr val="FF0000"/>
                  </a:solidFill>
                  <a:latin typeface="Comic Sans MS" pitchFamily="66" charset="0"/>
                </a:rPr>
                <a:t>334 mm</a:t>
              </a:r>
            </a:p>
          </p:txBody>
        </p:sp>
      </p:grpSp>
      <p:sp>
        <p:nvSpPr>
          <p:cNvPr id="35844" name="TextBox 36"/>
          <p:cNvSpPr txBox="1">
            <a:spLocks noChangeArrowheads="1"/>
          </p:cNvSpPr>
          <p:nvPr/>
        </p:nvSpPr>
        <p:spPr bwMode="auto">
          <a:xfrm>
            <a:off x="3165475" y="95250"/>
            <a:ext cx="4233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Virgo Mirrors Dimensions</a:t>
            </a:r>
          </a:p>
        </p:txBody>
      </p:sp>
      <p:sp>
        <p:nvSpPr>
          <p:cNvPr id="35845" name="CasellaDiTesto 1"/>
          <p:cNvSpPr txBox="1">
            <a:spLocks noChangeArrowheads="1"/>
          </p:cNvSpPr>
          <p:nvPr/>
        </p:nvSpPr>
        <p:spPr bwMode="auto">
          <a:xfrm>
            <a:off x="1489075" y="5078413"/>
            <a:ext cx="2051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Input Mirrors</a:t>
            </a:r>
          </a:p>
        </p:txBody>
      </p:sp>
      <p:sp>
        <p:nvSpPr>
          <p:cNvPr id="35846" name="CasellaDiTesto 2"/>
          <p:cNvSpPr txBox="1">
            <a:spLocks noChangeArrowheads="1"/>
          </p:cNvSpPr>
          <p:nvPr/>
        </p:nvSpPr>
        <p:spPr bwMode="auto">
          <a:xfrm>
            <a:off x="6226175" y="5026025"/>
            <a:ext cx="1863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End Mirrors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B1A4C5-B117-48A9-9145-BDB855B5E516}" type="slidenum">
              <a:rPr lang="en-US"/>
              <a:pPr/>
              <a:t>15</a:t>
            </a:fld>
            <a:endParaRPr lang="en-US"/>
          </a:p>
        </p:txBody>
      </p:sp>
      <p:sp>
        <p:nvSpPr>
          <p:cNvPr id="36866" name="Rectangle 8"/>
          <p:cNvSpPr>
            <a:spLocks noChangeArrowheads="1"/>
          </p:cNvSpPr>
          <p:nvPr/>
        </p:nvSpPr>
        <p:spPr bwMode="auto">
          <a:xfrm>
            <a:off x="2947988" y="2312988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400" b="0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3757613" y="0"/>
            <a:ext cx="4271962" cy="4619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</a:rPr>
              <a:t>Mirror Monolithic Suspension</a:t>
            </a:r>
          </a:p>
        </p:txBody>
      </p:sp>
      <p:pic>
        <p:nvPicPr>
          <p:cNvPr id="36868" name="Picture 2" descr="New2"/>
          <p:cNvPicPr>
            <a:picLocks noChangeAspect="1" noChangeArrowheads="1"/>
          </p:cNvPicPr>
          <p:nvPr/>
        </p:nvPicPr>
        <p:blipFill>
          <a:blip r:embed="rId3" cstate="print"/>
          <a:srcRect t="15099" b="18245"/>
          <a:stretch>
            <a:fillRect/>
          </a:stretch>
        </p:blipFill>
        <p:spPr bwMode="auto">
          <a:xfrm>
            <a:off x="1265238" y="1827213"/>
            <a:ext cx="569595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3" descr="IMG_05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638" y="2617788"/>
            <a:ext cx="2773362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 descr="Asse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1457325"/>
            <a:ext cx="3595688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8425" y="995363"/>
            <a:ext cx="8615363" cy="8318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</a:rPr>
              <a:t>Fused silica </a:t>
            </a:r>
            <a:r>
              <a:rPr lang="en-US" dirty="0" err="1" smtClean="0">
                <a:solidFill>
                  <a:srgbClr val="000000"/>
                </a:solidFill>
              </a:rPr>
              <a:t>fibres</a:t>
            </a:r>
            <a:r>
              <a:rPr lang="en-US" dirty="0" smtClean="0">
                <a:solidFill>
                  <a:srgbClr val="000000"/>
                </a:solidFill>
              </a:rPr>
              <a:t> anchored to supporting ears, silica bonded to the mirrors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84625" y="5668963"/>
            <a:ext cx="2919413" cy="6477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800" smtClean="0">
                <a:solidFill>
                  <a:srgbClr val="000000"/>
                </a:solidFill>
              </a:rPr>
              <a:t>Ears being bonded to a test mirror at LMA</a:t>
            </a:r>
          </a:p>
        </p:txBody>
      </p:sp>
      <p:sp>
        <p:nvSpPr>
          <p:cNvPr id="36873" name="TextBox 12"/>
          <p:cNvSpPr txBox="1">
            <a:spLocks noChangeArrowheads="1"/>
          </p:cNvSpPr>
          <p:nvPr/>
        </p:nvSpPr>
        <p:spPr bwMode="auto">
          <a:xfrm>
            <a:off x="4171950" y="4325938"/>
            <a:ext cx="1700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Mirror lateral surface</a:t>
            </a:r>
          </a:p>
        </p:txBody>
      </p:sp>
      <p:sp>
        <p:nvSpPr>
          <p:cNvPr id="36874" name="TextBox 13"/>
          <p:cNvSpPr txBox="1">
            <a:spLocks noChangeArrowheads="1"/>
          </p:cNvSpPr>
          <p:nvPr/>
        </p:nvSpPr>
        <p:spPr bwMode="auto">
          <a:xfrm>
            <a:off x="1895475" y="2617788"/>
            <a:ext cx="17033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Fused Silica Fibre</a:t>
            </a:r>
          </a:p>
          <a:p>
            <a:r>
              <a:rPr lang="en-US"/>
              <a:t>Ø 0,28 mm</a:t>
            </a:r>
          </a:p>
          <a:p>
            <a:r>
              <a:rPr lang="en-US"/>
              <a:t>Length 700mm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116138" y="1827213"/>
            <a:ext cx="3043237" cy="1444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876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57500" y="6496050"/>
            <a:ext cx="3938588" cy="228600"/>
          </a:xfrm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F60159-DC2E-45FF-B3F3-F1899D6B947B}" type="slidenum">
              <a:rPr lang="en-US"/>
              <a:pPr/>
              <a:t>16</a:t>
            </a:fld>
            <a:endParaRPr lang="en-US"/>
          </a:p>
        </p:txBody>
      </p:sp>
      <p:pic>
        <p:nvPicPr>
          <p:cNvPr id="38914" name="Picture 36" descr="clamp.png"/>
          <p:cNvPicPr>
            <a:picLocks noChangeAspect="1"/>
          </p:cNvPicPr>
          <p:nvPr/>
        </p:nvPicPr>
        <p:blipFill>
          <a:blip r:embed="rId3" cstate="print"/>
          <a:srcRect l="5928" t="9059" r="11340"/>
          <a:stretch>
            <a:fillRect/>
          </a:stretch>
        </p:blipFill>
        <p:spPr bwMode="auto">
          <a:xfrm>
            <a:off x="466725" y="1270000"/>
            <a:ext cx="2033588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Title 1"/>
          <p:cNvPicPr>
            <a:picLocks noGrp="1" noChangeArrowheads="1"/>
          </p:cNvPicPr>
          <p:nvPr>
            <p:ph type="title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6725" y="566738"/>
            <a:ext cx="8699500" cy="731837"/>
          </a:xfrm>
        </p:spPr>
      </p:pic>
      <p:pic>
        <p:nvPicPr>
          <p:cNvPr id="38916" name="Picture 2" descr="New2"/>
          <p:cNvPicPr>
            <a:picLocks noChangeAspect="1" noChangeArrowheads="1"/>
          </p:cNvPicPr>
          <p:nvPr/>
        </p:nvPicPr>
        <p:blipFill>
          <a:blip r:embed="rId5" cstate="print"/>
          <a:srcRect t="15099" b="18245"/>
          <a:stretch>
            <a:fillRect/>
          </a:stretch>
        </p:blipFill>
        <p:spPr bwMode="auto">
          <a:xfrm>
            <a:off x="3519488" y="3408363"/>
            <a:ext cx="531812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Assem2"/>
          <p:cNvPicPr>
            <a:picLocks noChangeAspect="1" noChangeArrowheads="1"/>
          </p:cNvPicPr>
          <p:nvPr/>
        </p:nvPicPr>
        <p:blipFill>
          <a:blip r:embed="rId6" cstate="print"/>
          <a:srcRect b="16861"/>
          <a:stretch>
            <a:fillRect/>
          </a:stretch>
        </p:blipFill>
        <p:spPr bwMode="auto">
          <a:xfrm>
            <a:off x="168275" y="3411538"/>
            <a:ext cx="3043238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1373982" y="5828506"/>
            <a:ext cx="387350" cy="2587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65288" y="5453063"/>
            <a:ext cx="1235075" cy="307975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smtClean="0">
                <a:solidFill>
                  <a:srgbClr val="FFFFFF"/>
                </a:solidFill>
              </a:rPr>
              <a:t>Silica anchors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66888" y="3725863"/>
            <a:ext cx="1631950" cy="523875"/>
          </a:xfrm>
          <a:prstGeom prst="rect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smtClean="0">
                <a:solidFill>
                  <a:srgbClr val="FFFFFF"/>
                </a:solidFill>
              </a:rPr>
              <a:t>Silica Clamps</a:t>
            </a:r>
          </a:p>
          <a:p>
            <a:pPr algn="l">
              <a:defRPr/>
            </a:pPr>
            <a:r>
              <a:rPr lang="en-US" sz="1400" smtClean="0">
                <a:solidFill>
                  <a:srgbClr val="FFFFFF"/>
                </a:solidFill>
              </a:rPr>
              <a:t>on the marionette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41425" y="4002088"/>
            <a:ext cx="508000" cy="1127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91038" y="3128963"/>
            <a:ext cx="3659187" cy="307975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smtClean="0">
                <a:solidFill>
                  <a:srgbClr val="000000"/>
                </a:solidFill>
              </a:rPr>
              <a:t>Coupling to the mirror flats with New Ears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270375" y="5454650"/>
            <a:ext cx="1425575" cy="307975"/>
          </a:xfrm>
          <a:prstGeom prst="rect">
            <a:avLst/>
          </a:prstGeom>
          <a:gradFill rotWithShape="1">
            <a:gsLst>
              <a:gs pos="0">
                <a:srgbClr val="1717E1"/>
              </a:gs>
              <a:gs pos="20000">
                <a:srgbClr val="1B1BDC"/>
              </a:gs>
              <a:gs pos="100000">
                <a:srgbClr val="1212A8"/>
              </a:gs>
            </a:gsLst>
            <a:lin ang="5400000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400" smtClean="0">
                <a:solidFill>
                  <a:srgbClr val="FFFFFF"/>
                </a:solidFill>
              </a:rPr>
              <a:t>Silicate bonding</a:t>
            </a: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5599113" y="5403850"/>
            <a:ext cx="1230312" cy="204788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V="1">
            <a:off x="5534025" y="5260975"/>
            <a:ext cx="336550" cy="220663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35000" y="3162301"/>
            <a:ext cx="1438275" cy="3238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 rot="10800000" flipV="1">
            <a:off x="1954213" y="2254250"/>
            <a:ext cx="650875" cy="87313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rot="10800000">
            <a:off x="1930400" y="1528763"/>
            <a:ext cx="709613" cy="87312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8929" name="Rectangle 32"/>
          <p:cNvSpPr>
            <a:spLocks noChangeArrowheads="1"/>
          </p:cNvSpPr>
          <p:nvPr/>
        </p:nvSpPr>
        <p:spPr bwMode="auto">
          <a:xfrm>
            <a:off x="3606800" y="109538"/>
            <a:ext cx="2089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Upper Clamps</a:t>
            </a:r>
          </a:p>
        </p:txBody>
      </p:sp>
      <p:sp>
        <p:nvSpPr>
          <p:cNvPr id="38930" name="Line 34"/>
          <p:cNvSpPr>
            <a:spLocks noChangeShapeType="1"/>
          </p:cNvSpPr>
          <p:nvPr/>
        </p:nvSpPr>
        <p:spPr bwMode="auto">
          <a:xfrm flipH="1">
            <a:off x="1758950" y="566738"/>
            <a:ext cx="1760538" cy="931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1" name="Immagine 1"/>
          <p:cNvPicPr>
            <a:picLocks noChangeAspect="1" noChangeArrowheads="1"/>
          </p:cNvPicPr>
          <p:nvPr/>
        </p:nvPicPr>
        <p:blipFill>
          <a:blip r:embed="rId7" cstate="print"/>
          <a:srcRect l="6148" t="6236" r="53889" b="60533"/>
          <a:stretch>
            <a:fillRect/>
          </a:stretch>
        </p:blipFill>
        <p:spPr bwMode="auto">
          <a:xfrm>
            <a:off x="5391150" y="723900"/>
            <a:ext cx="441642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59038" y="1608138"/>
            <a:ext cx="3641725" cy="646112"/>
          </a:xfrm>
          <a:prstGeom prst="rect">
            <a:avLst/>
          </a:prstGeom>
          <a:gradFill rotWithShape="1">
            <a:gsLst>
              <a:gs pos="0">
                <a:srgbClr val="1717E1"/>
              </a:gs>
              <a:gs pos="20000">
                <a:srgbClr val="1B1BDC"/>
              </a:gs>
              <a:gs pos="100000">
                <a:srgbClr val="1212A8"/>
              </a:gs>
            </a:gsLst>
            <a:lin ang="5400000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800" smtClean="0">
                <a:solidFill>
                  <a:srgbClr val="FFFFFF"/>
                </a:solidFill>
              </a:rPr>
              <a:t>Steel box to host the upper silica clamp on the marionetta</a:t>
            </a:r>
          </a:p>
        </p:txBody>
      </p:sp>
      <p:sp>
        <p:nvSpPr>
          <p:cNvPr id="38933" name="Line 33"/>
          <p:cNvSpPr>
            <a:spLocks noChangeShapeType="1"/>
          </p:cNvSpPr>
          <p:nvPr/>
        </p:nvSpPr>
        <p:spPr bwMode="auto">
          <a:xfrm>
            <a:off x="5695950" y="439738"/>
            <a:ext cx="1009650" cy="1058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781A7B-5BBB-47E2-BF18-9B478C253BF0}" type="slidenum">
              <a:rPr lang="en-US"/>
              <a:pPr/>
              <a:t>17</a:t>
            </a:fld>
            <a:endParaRPr lang="en-US"/>
          </a:p>
        </p:txBody>
      </p:sp>
      <p:grpSp>
        <p:nvGrpSpPr>
          <p:cNvPr id="40962" name="Group 33"/>
          <p:cNvGrpSpPr>
            <a:grpSpLocks/>
          </p:cNvGrpSpPr>
          <p:nvPr/>
        </p:nvGrpSpPr>
        <p:grpSpPr bwMode="auto">
          <a:xfrm>
            <a:off x="0" y="509588"/>
            <a:ext cx="6235700" cy="4546600"/>
            <a:chOff x="0" y="1008323"/>
            <a:chExt cx="6235343" cy="4546340"/>
          </a:xfrm>
        </p:grpSpPr>
        <p:pic>
          <p:nvPicPr>
            <p:cNvPr id="409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008323"/>
              <a:ext cx="6235343" cy="4532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1" name="Text Box 1"/>
            <p:cNvSpPr txBox="1">
              <a:spLocks noChangeArrowheads="1"/>
            </p:cNvSpPr>
            <p:nvPr/>
          </p:nvSpPr>
          <p:spPr bwMode="auto">
            <a:xfrm>
              <a:off x="5378450" y="4203700"/>
              <a:ext cx="1588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pPr algn="l"/>
              <a:endParaRPr lang="it-IT" sz="2800">
                <a:latin typeface="Calibri" pitchFamily="34" charset="0"/>
              </a:endParaRPr>
            </a:p>
          </p:txBody>
        </p:sp>
        <p:sp>
          <p:nvSpPr>
            <p:cNvPr id="40972" name="Line 4"/>
            <p:cNvSpPr>
              <a:spLocks noChangeShapeType="1"/>
            </p:cNvSpPr>
            <p:nvPr/>
          </p:nvSpPr>
          <p:spPr bwMode="auto">
            <a:xfrm>
              <a:off x="1203897" y="3118505"/>
              <a:ext cx="252917" cy="1165022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0973" name="Line 5"/>
            <p:cNvSpPr>
              <a:spLocks noChangeShapeType="1"/>
            </p:cNvSpPr>
            <p:nvPr/>
          </p:nvSpPr>
          <p:spPr bwMode="auto">
            <a:xfrm flipV="1">
              <a:off x="1197299" y="2123141"/>
              <a:ext cx="46037" cy="673100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1511" name="Text Box 6"/>
            <p:cNvSpPr txBox="1">
              <a:spLocks noChangeArrowheads="1"/>
            </p:cNvSpPr>
            <p:nvPr/>
          </p:nvSpPr>
          <p:spPr bwMode="auto">
            <a:xfrm>
              <a:off x="3149991" y="4445985"/>
              <a:ext cx="1368965" cy="6155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  <a:ea typeface="ＭＳ Ｐゴシック" pitchFamily="-108" charset="-128"/>
                </a:rPr>
                <a:t>lens</a:t>
              </a:r>
            </a:p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  <a:ea typeface="ＭＳ Ｐゴシック" pitchFamily="-108" charset="-128"/>
                </a:rPr>
                <a:t>(and </a:t>
              </a:r>
              <a:r>
                <a:rPr lang="en-GB" sz="20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  <a:ea typeface="ＭＳ Ｐゴシック" pitchFamily="-108" charset="-128"/>
                </a:rPr>
                <a:t>PSDs</a:t>
              </a: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  <a:ea typeface="ＭＳ Ｐゴシック" pitchFamily="-108" charset="-128"/>
                </a:rPr>
                <a:t>)</a:t>
              </a:r>
            </a:p>
          </p:txBody>
        </p:sp>
        <p:sp>
          <p:nvSpPr>
            <p:cNvPr id="2" name="Text Box 7"/>
            <p:cNvSpPr txBox="1">
              <a:spLocks noChangeArrowheads="1"/>
            </p:cNvSpPr>
            <p:nvPr/>
          </p:nvSpPr>
          <p:spPr bwMode="auto">
            <a:xfrm>
              <a:off x="4435221" y="1159126"/>
              <a:ext cx="0" cy="307957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</a:pPr>
              <a:endParaRPr lang="en-GB" sz="2000">
                <a:solidFill>
                  <a:srgbClr val="9C9C9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976" name="Text Box 9"/>
            <p:cNvSpPr txBox="1">
              <a:spLocks noChangeArrowheads="1"/>
            </p:cNvSpPr>
            <p:nvPr/>
          </p:nvSpPr>
          <p:spPr bwMode="auto">
            <a:xfrm rot="10800000">
              <a:off x="4271963" y="5172075"/>
              <a:ext cx="1273175" cy="38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pPr algn="l"/>
              <a:endParaRPr lang="it-IT" sz="2800">
                <a:latin typeface="Calibri" pitchFamily="34" charset="0"/>
              </a:endParaRPr>
            </a:p>
          </p:txBody>
        </p:sp>
        <p:sp>
          <p:nvSpPr>
            <p:cNvPr id="40977" name="Text Box 10"/>
            <p:cNvSpPr txBox="1">
              <a:spLocks noChangeArrowheads="1"/>
            </p:cNvSpPr>
            <p:nvPr/>
          </p:nvSpPr>
          <p:spPr bwMode="auto">
            <a:xfrm>
              <a:off x="0" y="3532188"/>
              <a:ext cx="1030288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pPr algn="l"/>
              <a:endParaRPr lang="it-IT" sz="1800">
                <a:latin typeface="Arial" pitchFamily="34" charset="0"/>
              </a:endParaRPr>
            </a:p>
          </p:txBody>
        </p:sp>
        <p:sp>
          <p:nvSpPr>
            <p:cNvPr id="40978" name="Line 11"/>
            <p:cNvSpPr>
              <a:spLocks noChangeShapeType="1"/>
            </p:cNvSpPr>
            <p:nvPr/>
          </p:nvSpPr>
          <p:spPr bwMode="auto">
            <a:xfrm flipH="1" flipV="1">
              <a:off x="3096231" y="3597376"/>
              <a:ext cx="1224405" cy="88449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0979" name="Line 12"/>
            <p:cNvSpPr>
              <a:spLocks noChangeShapeType="1"/>
            </p:cNvSpPr>
            <p:nvPr/>
          </p:nvSpPr>
          <p:spPr bwMode="auto">
            <a:xfrm flipH="1">
              <a:off x="3156744" y="1478911"/>
              <a:ext cx="1219200" cy="601663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0980" name="Line 13"/>
            <p:cNvSpPr>
              <a:spLocks noChangeShapeType="1"/>
            </p:cNvSpPr>
            <p:nvPr/>
          </p:nvSpPr>
          <p:spPr bwMode="auto">
            <a:xfrm flipV="1">
              <a:off x="4108963" y="2365900"/>
              <a:ext cx="1519071" cy="2091956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40981" name="Line 14"/>
            <p:cNvSpPr>
              <a:spLocks noChangeShapeType="1"/>
            </p:cNvSpPr>
            <p:nvPr/>
          </p:nvSpPr>
          <p:spPr bwMode="auto">
            <a:xfrm flipV="1">
              <a:off x="4108686" y="4408047"/>
              <a:ext cx="1618960" cy="154814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3" name="Line 16"/>
            <p:cNvSpPr>
              <a:spLocks noChangeShapeType="1"/>
            </p:cNvSpPr>
            <p:nvPr/>
          </p:nvSpPr>
          <p:spPr bwMode="auto">
            <a:xfrm flipV="1">
              <a:off x="2152527" y="4600630"/>
              <a:ext cx="6350" cy="465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pPr algn="l">
                <a:defRPr/>
              </a:pPr>
              <a:endParaRPr lang="en-US" sz="2800">
                <a:latin typeface="+mj-lt"/>
                <a:ea typeface="ＭＳ Ｐゴシック" pitchFamily="-108" charset="-128"/>
              </a:endParaRPr>
            </a:p>
          </p:txBody>
        </p:sp>
        <p:sp>
          <p:nvSpPr>
            <p:cNvPr id="4" name="Line 17"/>
            <p:cNvSpPr>
              <a:spLocks noChangeShapeType="1"/>
            </p:cNvSpPr>
            <p:nvPr/>
          </p:nvSpPr>
          <p:spPr bwMode="auto">
            <a:xfrm flipV="1">
              <a:off x="2165226" y="5095901"/>
              <a:ext cx="412726" cy="79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pPr algn="l">
                <a:defRPr/>
              </a:pPr>
              <a:endParaRPr lang="en-US" sz="2800">
                <a:latin typeface="+mj-lt"/>
                <a:ea typeface="ＭＳ Ｐゴシック" pitchFamily="-108" charset="-128"/>
              </a:endParaRPr>
            </a:p>
          </p:txBody>
        </p:sp>
        <p:sp>
          <p:nvSpPr>
            <p:cNvPr id="5" name="Line 18"/>
            <p:cNvSpPr>
              <a:spLocks noChangeShapeType="1"/>
            </p:cNvSpPr>
            <p:nvPr/>
          </p:nvSpPr>
          <p:spPr bwMode="auto">
            <a:xfrm flipH="1">
              <a:off x="1892192" y="5078440"/>
              <a:ext cx="282559" cy="3222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pPr algn="l">
                <a:defRPr/>
              </a:pPr>
              <a:endParaRPr lang="en-US" sz="2800">
                <a:latin typeface="+mj-lt"/>
                <a:ea typeface="ＭＳ Ｐゴシック" pitchFamily="-108" charset="-128"/>
              </a:endParaRPr>
            </a:p>
          </p:txBody>
        </p:sp>
        <p:sp>
          <p:nvSpPr>
            <p:cNvPr id="40985" name="Text Box 19"/>
            <p:cNvSpPr txBox="1">
              <a:spLocks noChangeArrowheads="1"/>
            </p:cNvSpPr>
            <p:nvPr/>
          </p:nvSpPr>
          <p:spPr bwMode="auto">
            <a:xfrm>
              <a:off x="1962038" y="4394267"/>
              <a:ext cx="203188" cy="4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800">
                  <a:latin typeface="Calibri" pitchFamily="34" charset="0"/>
                </a:rPr>
                <a:t>y</a:t>
              </a:r>
            </a:p>
          </p:txBody>
        </p:sp>
        <p:sp>
          <p:nvSpPr>
            <p:cNvPr id="40986" name="Text Box 20"/>
            <p:cNvSpPr txBox="1">
              <a:spLocks noChangeArrowheads="1"/>
            </p:cNvSpPr>
            <p:nvPr/>
          </p:nvSpPr>
          <p:spPr bwMode="auto">
            <a:xfrm>
              <a:off x="2436827" y="4699049"/>
              <a:ext cx="188894" cy="427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800">
                  <a:latin typeface="Calibri" pitchFamily="34" charset="0"/>
                </a:rPr>
                <a:t>x</a:t>
              </a:r>
            </a:p>
          </p:txBody>
        </p:sp>
        <p:sp>
          <p:nvSpPr>
            <p:cNvPr id="40987" name="Text Box 21"/>
            <p:cNvSpPr txBox="1">
              <a:spLocks noChangeArrowheads="1"/>
            </p:cNvSpPr>
            <p:nvPr/>
          </p:nvSpPr>
          <p:spPr bwMode="auto">
            <a:xfrm>
              <a:off x="1854272" y="4919699"/>
              <a:ext cx="196831" cy="4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800">
                  <a:latin typeface="Calibri" pitchFamily="34" charset="0"/>
                </a:rPr>
                <a:t>z</a:t>
              </a:r>
            </a:p>
          </p:txBody>
        </p: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4214824" y="3406150"/>
              <a:ext cx="1335275" cy="61555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ＭＳ Ｐゴシック" pitchFamily="-108" charset="-128"/>
                </a:rPr>
                <a:t>Mirror and markers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562736" y="2816971"/>
              <a:ext cx="1335275" cy="3077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ＭＳ Ｐゴシック" pitchFamily="-108" charset="-128"/>
                </a:rPr>
                <a:t>Laser</a:t>
              </a: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4258623"/>
              <a:ext cx="1335275" cy="30777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ＭＳ Ｐゴシック" pitchFamily="-108" charset="-128"/>
                </a:rPr>
                <a:t>Camera</a:t>
              </a: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3968778" y="2599737"/>
              <a:ext cx="1335275" cy="30775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tabLst>
                  <a:tab pos="655638" algn="l"/>
                </a:tabLst>
                <a:defRPr/>
              </a:pPr>
              <a:r>
                <a:rPr lang="en-GB" sz="20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  <a:ea typeface="ＭＳ Ｐゴシック" pitchFamily="-108" charset="-128"/>
                </a:rPr>
                <a:t>Recoil Mass</a:t>
              </a:r>
            </a:p>
          </p:txBody>
        </p:sp>
        <p:sp>
          <p:nvSpPr>
            <p:cNvPr id="40992" name="Line 11"/>
            <p:cNvSpPr>
              <a:spLocks noChangeShapeType="1"/>
            </p:cNvSpPr>
            <p:nvPr/>
          </p:nvSpPr>
          <p:spPr bwMode="auto">
            <a:xfrm flipH="1">
              <a:off x="3223728" y="2826629"/>
              <a:ext cx="710915" cy="425062"/>
            </a:xfrm>
            <a:prstGeom prst="line">
              <a:avLst/>
            </a:prstGeom>
            <a:noFill/>
            <a:ln w="5472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103609" y="660267"/>
            <a:ext cx="3040391" cy="26161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Mechanical Assembling using a suspension frame done in 3 steps.</a:t>
            </a:r>
          </a:p>
          <a:p>
            <a:pPr marL="342900" indent="-342900" algn="l">
              <a:buFontTx/>
              <a:buAutoNum type="alphaLcParenR"/>
              <a:defRPr/>
            </a:pPr>
            <a:r>
              <a:rPr lang="en-US" sz="1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steel suspension</a:t>
            </a:r>
            <a:r>
              <a:rPr lang="en-US" sz="1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(</a:t>
            </a:r>
            <a:r>
              <a:rPr lang="en-US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TF </a:t>
            </a:r>
            <a:r>
              <a:rPr lang="en-US" sz="1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meas</a:t>
            </a:r>
            <a:r>
              <a:rPr lang="en-US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, control design, analytical and FEM model</a:t>
            </a:r>
          </a:p>
          <a:p>
            <a:pPr marL="342900" indent="-342900" algn="l">
              <a:buFontTx/>
              <a:buAutoNum type="alphaLcParenR" startAt="2"/>
              <a:defRPr/>
            </a:pPr>
            <a:r>
              <a:rPr lang="en-US" sz="1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silica wires </a:t>
            </a:r>
            <a:r>
              <a:rPr lang="en-US" sz="18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susp</a:t>
            </a:r>
            <a:r>
              <a:rPr lang="en-US" sz="1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. </a:t>
            </a:r>
            <a:r>
              <a:rPr lang="en-US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(</a:t>
            </a:r>
            <a:r>
              <a:rPr lang="en-US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assembly procedure, TF </a:t>
            </a:r>
            <a:r>
              <a:rPr lang="en-US" sz="1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meas</a:t>
            </a:r>
            <a:r>
              <a:rPr lang="en-US" sz="1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, model retuning (with FS) )</a:t>
            </a:r>
          </a:p>
          <a:p>
            <a:pPr marL="342900" indent="-342900" algn="l">
              <a:buFontTx/>
              <a:buAutoNum type="alphaLcParenR" startAt="3"/>
              <a:defRPr/>
            </a:pPr>
            <a:r>
              <a:rPr lang="en-US" sz="1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silica ear and wires </a:t>
            </a:r>
            <a:r>
              <a:rPr lang="en-US" sz="18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susp</a:t>
            </a:r>
            <a:r>
              <a:rPr lang="en-US" sz="1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-128"/>
                <a:cs typeface="ＭＳ Ｐゴシック" charset="-128"/>
              </a:rPr>
              <a:t>. </a:t>
            </a:r>
          </a:p>
        </p:txBody>
      </p:sp>
      <p:pic>
        <p:nvPicPr>
          <p:cNvPr id="40964" name="Picture 16" descr="93_002_tftxfibresvssteel3z1"/>
          <p:cNvPicPr>
            <a:picLocks noChangeAspect="1" noChangeArrowheads="1"/>
          </p:cNvPicPr>
          <p:nvPr/>
        </p:nvPicPr>
        <p:blipFill>
          <a:blip r:embed="rId4" cstate="print"/>
          <a:srcRect l="5782" t="1530" r="6285" b="46579"/>
          <a:stretch>
            <a:fillRect/>
          </a:stretch>
        </p:blipFill>
        <p:spPr bwMode="auto">
          <a:xfrm>
            <a:off x="0" y="5016500"/>
            <a:ext cx="39909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6" descr="93_002_tftxfibresvssteel3z1"/>
          <p:cNvPicPr>
            <a:picLocks noChangeAspect="1" noChangeArrowheads="1"/>
          </p:cNvPicPr>
          <p:nvPr/>
        </p:nvPicPr>
        <p:blipFill>
          <a:blip r:embed="rId4" cstate="print"/>
          <a:srcRect l="5782" t="46263" r="6285" b="2562"/>
          <a:stretch>
            <a:fillRect/>
          </a:stretch>
        </p:blipFill>
        <p:spPr bwMode="auto">
          <a:xfrm>
            <a:off x="3937000" y="5041900"/>
            <a:ext cx="3990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3886200" y="4927600"/>
            <a:ext cx="3683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18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Tx</a:t>
            </a:r>
            <a:r>
              <a:rPr lang="en-US" sz="1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TF in the various set-ups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44463" y="134938"/>
            <a:ext cx="7227887" cy="460375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Payload Suspension and Control in a Test Facility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21175" y="750888"/>
            <a:ext cx="1716088" cy="708025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>
                <a:solidFill>
                  <a:srgbClr val="000000"/>
                </a:solidFill>
              </a:rPr>
              <a:t>Marionetta and coils</a:t>
            </a:r>
          </a:p>
        </p:txBody>
      </p:sp>
      <p:sp>
        <p:nvSpPr>
          <p:cNvPr id="40969" name="Segnaposto piè di pagina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ADDE2-F96E-4D1E-B959-02A3D67C8552}" type="slidenum">
              <a:rPr lang="en-US"/>
              <a:pPr/>
              <a:t>18</a:t>
            </a:fld>
            <a:endParaRPr lang="en-US"/>
          </a:p>
        </p:txBody>
      </p:sp>
      <p:sp>
        <p:nvSpPr>
          <p:cNvPr id="247811" name="Content Placeholder 4"/>
          <p:cNvSpPr txBox="1">
            <a:spLocks/>
          </p:cNvSpPr>
          <p:nvPr/>
        </p:nvSpPr>
        <p:spPr bwMode="auto">
          <a:xfrm>
            <a:off x="3397250" y="4211638"/>
            <a:ext cx="2816225" cy="2509837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1400" u="sng" smtClean="0">
                <a:solidFill>
                  <a:schemeClr val="tx2"/>
                </a:solidFill>
              </a:rPr>
              <a:t>Transportation test: 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0"/>
              <a:buChar char=""/>
              <a:defRPr/>
            </a:pPr>
            <a:r>
              <a:rPr lang="en-US" sz="1400" smtClean="0">
                <a:solidFill>
                  <a:schemeClr val="tx2"/>
                </a:solidFill>
              </a:rPr>
              <a:t>On the dummy payload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0"/>
              <a:buChar char=""/>
              <a:defRPr/>
            </a:pPr>
            <a:r>
              <a:rPr lang="en-US" sz="1400" smtClean="0">
                <a:solidFill>
                  <a:schemeClr val="tx2"/>
                </a:solidFill>
              </a:rPr>
              <a:t>Mechanical vibration monitored with accelerometers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 2" charset="0"/>
              <a:buChar char=""/>
              <a:defRPr/>
            </a:pPr>
            <a:r>
              <a:rPr lang="en-US" sz="1400" smtClean="0">
                <a:solidFill>
                  <a:schemeClr val="tx2"/>
                </a:solidFill>
              </a:rPr>
              <a:t>The test was successful (no broken fibers! 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1400" u="sng" smtClean="0">
                <a:solidFill>
                  <a:schemeClr val="tx2"/>
                </a:solidFill>
              </a:rPr>
              <a:t>Crash Test : </a:t>
            </a:r>
            <a:r>
              <a:rPr lang="en-US" sz="1400" smtClean="0">
                <a:solidFill>
                  <a:schemeClr val="tx2"/>
                </a:solidFill>
              </a:rPr>
              <a:t>see movie on YouTube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1400" smtClean="0">
                <a:solidFill>
                  <a:schemeClr val="tx2"/>
                </a:solidFill>
              </a:rPr>
              <a:t>(search monolithic crash), fiber robustness tested</a:t>
            </a:r>
          </a:p>
        </p:txBody>
      </p:sp>
      <p:pic>
        <p:nvPicPr>
          <p:cNvPr id="43011" name="Picture 10" descr="DSC_5382.jpg"/>
          <p:cNvPicPr>
            <a:picLocks noChangeAspect="1"/>
          </p:cNvPicPr>
          <p:nvPr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0" y="3843338"/>
            <a:ext cx="33289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2" descr="DSC_53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7388"/>
            <a:ext cx="335121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4" descr="DSC_5359.jpg"/>
          <p:cNvPicPr>
            <a:picLocks noChangeAspect="1"/>
          </p:cNvPicPr>
          <p:nvPr/>
        </p:nvPicPr>
        <p:blipFill>
          <a:blip r:embed="rId4" cstate="print"/>
          <a:srcRect r="28421"/>
          <a:stretch>
            <a:fillRect/>
          </a:stretch>
        </p:blipFill>
        <p:spPr bwMode="auto">
          <a:xfrm>
            <a:off x="2606675" y="1868488"/>
            <a:ext cx="25146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5" descr="42_001_trasporto1out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475" y="525463"/>
            <a:ext cx="420052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16"/>
          <p:cNvSpPr txBox="1">
            <a:spLocks noChangeArrowheads="1"/>
          </p:cNvSpPr>
          <p:nvPr/>
        </p:nvSpPr>
        <p:spPr bwMode="auto">
          <a:xfrm>
            <a:off x="4981575" y="2193925"/>
            <a:ext cx="636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m/s</a:t>
            </a:r>
            <a:r>
              <a:rPr lang="en-US" sz="1800" baseline="30000">
                <a:solidFill>
                  <a:schemeClr val="bg1"/>
                </a:solidFill>
                <a:latin typeface="Arial" pitchFamily="34" charset="0"/>
              </a:rPr>
              <a:t>2</a:t>
            </a:r>
          </a:p>
        </p:txBody>
      </p:sp>
      <p:pic>
        <p:nvPicPr>
          <p:cNvPr id="43016" name="Picture 12" descr="crash.jpg"/>
          <p:cNvPicPr>
            <a:picLocks noChangeAspect="1"/>
          </p:cNvPicPr>
          <p:nvPr/>
        </p:nvPicPr>
        <p:blipFill>
          <a:blip r:embed="rId6" cstate="print"/>
          <a:srcRect l="13072" r="13260"/>
          <a:stretch>
            <a:fillRect/>
          </a:stretch>
        </p:blipFill>
        <p:spPr bwMode="auto">
          <a:xfrm>
            <a:off x="6213475" y="4052888"/>
            <a:ext cx="293052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12"/>
          <p:cNvSpPr>
            <a:spLocks noChangeArrowheads="1"/>
          </p:cNvSpPr>
          <p:nvPr/>
        </p:nvSpPr>
        <p:spPr bwMode="auto">
          <a:xfrm>
            <a:off x="3868738" y="141288"/>
            <a:ext cx="51196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/>
              <a:t>RESISTANCE TO SHOCKS, DUST POLLUTION, HUMIDITY</a:t>
            </a:r>
          </a:p>
        </p:txBody>
      </p:sp>
      <p:sp>
        <p:nvSpPr>
          <p:cNvPr id="43018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4CBFDC-CCDD-423B-AC8E-EF2BA81FDD2E}" type="slidenum">
              <a:rPr lang="en-US"/>
              <a:pPr/>
              <a:t>19</a:t>
            </a:fld>
            <a:endParaRPr lang="en-US"/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2947988" y="2312988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400" b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672013" y="1173163"/>
            <a:ext cx="4265612" cy="32321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Special Assembly Structure for:</a:t>
            </a:r>
          </a:p>
          <a:p>
            <a:pPr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>
                <a:solidFill>
                  <a:srgbClr val="000000"/>
                </a:solidFill>
              </a:rPr>
              <a:t>Payload Assembly</a:t>
            </a:r>
          </a:p>
          <a:p>
            <a:pPr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>
                <a:solidFill>
                  <a:srgbClr val="000000"/>
                </a:solidFill>
              </a:rPr>
              <a:t>Payload Transport</a:t>
            </a:r>
          </a:p>
          <a:p>
            <a:pPr algn="l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>
                <a:solidFill>
                  <a:srgbClr val="000000"/>
                </a:solidFill>
              </a:rPr>
              <a:t>Payload Integration with Super Attenuator</a:t>
            </a:r>
            <a:endParaRPr lang="en-US">
              <a:solidFill>
                <a:srgbClr val="00000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2913063" y="155575"/>
            <a:ext cx="32654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/>
              <a:t>Assembly Frames</a:t>
            </a:r>
          </a:p>
        </p:txBody>
      </p:sp>
      <p:pic>
        <p:nvPicPr>
          <p:cNvPr id="44037" name="Picture 5" descr="ASSY.jpg"/>
          <p:cNvPicPr>
            <a:picLocks noChangeAspect="1"/>
          </p:cNvPicPr>
          <p:nvPr/>
        </p:nvPicPr>
        <p:blipFill>
          <a:blip r:embed="rId3" cstate="print"/>
          <a:srcRect t="7326"/>
          <a:stretch>
            <a:fillRect/>
          </a:stretch>
        </p:blipFill>
        <p:spPr bwMode="auto">
          <a:xfrm>
            <a:off x="696913" y="1173163"/>
            <a:ext cx="3975100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1975" y="6457950"/>
            <a:ext cx="1758950" cy="247650"/>
          </a:xfrm>
          <a:noFill/>
        </p:spPr>
        <p:txBody>
          <a:bodyPr/>
          <a:lstStyle/>
          <a:p>
            <a:pPr algn="l"/>
            <a:fld id="{21BEC120-A4F1-44BB-A861-C11E6D6EF046}" type="slidenum">
              <a:rPr lang="en-US"/>
              <a:pPr algn="l"/>
              <a:t>2</a:t>
            </a:fld>
            <a:endParaRPr lang="en-US"/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561975" y="7620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561975" y="63246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Rectangle 7"/>
          <p:cNvSpPr>
            <a:spLocks/>
          </p:cNvSpPr>
          <p:nvPr/>
        </p:nvSpPr>
        <p:spPr bwMode="auto">
          <a:xfrm>
            <a:off x="1187450" y="188913"/>
            <a:ext cx="7848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3600" b="0">
                <a:cs typeface="Times New Roman" pitchFamily="18" charset="0"/>
                <a:sym typeface="Times New Roman" pitchFamily="18" charset="0"/>
              </a:rPr>
              <a:t>Last Stage Mirror Suspension</a:t>
            </a:r>
          </a:p>
        </p:txBody>
      </p:sp>
      <p:sp>
        <p:nvSpPr>
          <p:cNvPr id="17413" name="Rectangle 8"/>
          <p:cNvSpPr>
            <a:spLocks/>
          </p:cNvSpPr>
          <p:nvPr/>
        </p:nvSpPr>
        <p:spPr bwMode="auto">
          <a:xfrm>
            <a:off x="0" y="762000"/>
            <a:ext cx="9144000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l">
              <a:buClr>
                <a:srgbClr val="3333CC"/>
              </a:buClr>
              <a:buSzPct val="100000"/>
              <a:buFont typeface="Wingdings" pitchFamily="2" charset="2"/>
              <a:buChar char="§"/>
            </a:pPr>
            <a:r>
              <a:rPr lang="en-US" sz="2000" b="0" i="1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The </a:t>
            </a:r>
            <a:r>
              <a:rPr lang="en-US" sz="2000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role of the Last Stage Suspension </a:t>
            </a:r>
            <a:r>
              <a:rPr lang="en-US" sz="2000" b="0" i="1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is to compensate the residual seismic noise and to steer the optical components maintaining the relative position of the interferometer mirrors.</a:t>
            </a:r>
          </a:p>
        </p:txBody>
      </p:sp>
      <p:pic>
        <p:nvPicPr>
          <p:cNvPr id="17414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0" y="1400175"/>
            <a:ext cx="6604000" cy="4913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5" name="Rectangle 11"/>
          <p:cNvSpPr>
            <a:spLocks/>
          </p:cNvSpPr>
          <p:nvPr/>
        </p:nvSpPr>
        <p:spPr bwMode="auto">
          <a:xfrm>
            <a:off x="6640513" y="2297113"/>
            <a:ext cx="2235200" cy="123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l"/>
            <a:r>
              <a:rPr lang="en-US" sz="1600" b="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MARIONETTE:</a:t>
            </a:r>
          </a:p>
          <a:p>
            <a:pPr marL="39688" algn="l"/>
            <a:r>
              <a:rPr lang="en-US" sz="1600" b="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Mirror control with coil-magnet actuators between F7 and marionette</a:t>
            </a:r>
          </a:p>
        </p:txBody>
      </p:sp>
      <p:sp>
        <p:nvSpPr>
          <p:cNvPr id="17416" name="Rectangle 12"/>
          <p:cNvSpPr>
            <a:spLocks/>
          </p:cNvSpPr>
          <p:nvPr/>
        </p:nvSpPr>
        <p:spPr bwMode="auto">
          <a:xfrm>
            <a:off x="2746375" y="4251325"/>
            <a:ext cx="1828800" cy="146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l"/>
            <a:r>
              <a:rPr lang="en-US" sz="1600" b="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RECOIL MASS </a:t>
            </a:r>
          </a:p>
          <a:p>
            <a:pPr marL="39688" algn="l"/>
            <a:r>
              <a:rPr lang="en-US" sz="1600" b="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Mirror steering with coil-magnet actuators  between RM and mirror; Mirror protection</a:t>
            </a:r>
          </a:p>
        </p:txBody>
      </p:sp>
      <p:sp>
        <p:nvSpPr>
          <p:cNvPr id="17417" name="Rectangle 13"/>
          <p:cNvSpPr>
            <a:spLocks/>
          </p:cNvSpPr>
          <p:nvPr/>
        </p:nvSpPr>
        <p:spPr bwMode="auto">
          <a:xfrm>
            <a:off x="4838700" y="1509713"/>
            <a:ext cx="639763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F7 Coil</a:t>
            </a:r>
          </a:p>
        </p:txBody>
      </p:sp>
      <p:sp>
        <p:nvSpPr>
          <p:cNvPr id="17418" name="Rectangle 14"/>
          <p:cNvSpPr>
            <a:spLocks/>
          </p:cNvSpPr>
          <p:nvPr/>
        </p:nvSpPr>
        <p:spPr bwMode="auto">
          <a:xfrm>
            <a:off x="3573463" y="2416175"/>
            <a:ext cx="40640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Pots</a:t>
            </a:r>
          </a:p>
        </p:txBody>
      </p:sp>
      <p:sp>
        <p:nvSpPr>
          <p:cNvPr id="17419" name="Rectangle 15"/>
          <p:cNvSpPr>
            <a:spLocks/>
          </p:cNvSpPr>
          <p:nvPr/>
        </p:nvSpPr>
        <p:spPr bwMode="auto">
          <a:xfrm>
            <a:off x="2565400" y="1509713"/>
            <a:ext cx="1435100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cs typeface="Times New Roman" pitchFamily="18" charset="0"/>
                <a:sym typeface="Times New Roman" pitchFamily="18" charset="0"/>
              </a:rPr>
              <a:t>Virgo BS Payload</a:t>
            </a:r>
          </a:p>
        </p:txBody>
      </p:sp>
      <p:sp>
        <p:nvSpPr>
          <p:cNvPr id="31753" name="Rectangle 9"/>
          <p:cNvSpPr>
            <a:spLocks/>
          </p:cNvSpPr>
          <p:nvPr/>
        </p:nvSpPr>
        <p:spPr bwMode="auto">
          <a:xfrm>
            <a:off x="0" y="1905000"/>
            <a:ext cx="2746375" cy="49530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9688" algn="l"/>
            <a:r>
              <a:rPr lang="en-US" sz="2000">
                <a:cs typeface="Times New Roman" pitchFamily="18" charset="0"/>
                <a:sym typeface="Times New Roman" pitchFamily="18" charset="0"/>
              </a:rPr>
              <a:t>Requirements:</a:t>
            </a:r>
          </a:p>
          <a:p>
            <a:pPr marL="39688" algn="l"/>
            <a:endParaRPr lang="en-US" sz="2000">
              <a:cs typeface="Times New Roman" pitchFamily="18" charset="0"/>
              <a:sym typeface="Times New Roman" pitchFamily="18" charset="0"/>
            </a:endParaRPr>
          </a:p>
          <a:p>
            <a:pPr marL="39688" algn="l"/>
            <a:r>
              <a:rPr lang="en-US" sz="1800">
                <a:cs typeface="Times New Roman" pitchFamily="18" charset="0"/>
                <a:sym typeface="Times New Roman" pitchFamily="18" charset="0"/>
              </a:rPr>
              <a:t>- In Axis Suspension</a:t>
            </a:r>
          </a:p>
          <a:p>
            <a:pPr marL="39688" algn="l"/>
            <a:endParaRPr lang="en-US" sz="2000">
              <a:cs typeface="Times New Roman" pitchFamily="18" charset="0"/>
              <a:sym typeface="Times New Roman" pitchFamily="18" charset="0"/>
            </a:endParaRPr>
          </a:p>
          <a:p>
            <a:pPr marL="39688" algn="l"/>
            <a:r>
              <a:rPr lang="en-US" sz="1600">
                <a:cs typeface="Times New Roman" pitchFamily="18" charset="0"/>
                <a:sym typeface="Times New Roman" pitchFamily="18" charset="0"/>
              </a:rPr>
              <a:t>- </a:t>
            </a:r>
            <a:r>
              <a:rPr lang="en-US" sz="1800">
                <a:cs typeface="Times New Roman" pitchFamily="18" charset="0"/>
                <a:sym typeface="Times New Roman" pitchFamily="18" charset="0"/>
              </a:rPr>
              <a:t>Materials:</a:t>
            </a:r>
          </a:p>
          <a:p>
            <a:pPr marL="39688" algn="l">
              <a:buClr>
                <a:srgbClr val="000000"/>
              </a:buClr>
              <a:buSzPct val="100000"/>
              <a:buFont typeface="Times" charset="0"/>
              <a:buChar char="•"/>
            </a:pPr>
            <a:r>
              <a:rPr lang="en-US" sz="1600" b="0">
                <a:cs typeface="Times New Roman" pitchFamily="18" charset="0"/>
                <a:sym typeface="Times New Roman" pitchFamily="18" charset="0"/>
              </a:rPr>
              <a:t>UHV compatible;</a:t>
            </a:r>
          </a:p>
          <a:p>
            <a:pPr marL="39688" algn="l">
              <a:buClr>
                <a:srgbClr val="000000"/>
              </a:buClr>
              <a:buSzPct val="100000"/>
              <a:buFont typeface="Times" charset="0"/>
              <a:buChar char="•"/>
            </a:pPr>
            <a:r>
              <a:rPr lang="en-US" sz="1600" b="0">
                <a:cs typeface="Times New Roman" pitchFamily="18" charset="0"/>
                <a:sym typeface="Times New Roman" pitchFamily="18" charset="0"/>
              </a:rPr>
              <a:t>Amagnetic;</a:t>
            </a:r>
          </a:p>
          <a:p>
            <a:pPr marL="39688" algn="l">
              <a:buClr>
                <a:srgbClr val="000000"/>
              </a:buClr>
              <a:buSzPct val="100000"/>
              <a:buFont typeface="Times" charset="0"/>
              <a:buChar char="•"/>
            </a:pPr>
            <a:r>
              <a:rPr lang="en-US" sz="1600" b="0">
                <a:cs typeface="Times New Roman" pitchFamily="18" charset="0"/>
                <a:sym typeface="Times New Roman" pitchFamily="18" charset="0"/>
              </a:rPr>
              <a:t>No electrostatic charges;</a:t>
            </a:r>
          </a:p>
          <a:p>
            <a:pPr marL="39688" algn="l">
              <a:buClr>
                <a:srgbClr val="000000"/>
              </a:buClr>
              <a:buSzPct val="100000"/>
              <a:buFont typeface="Times" charset="0"/>
              <a:buChar char="•"/>
            </a:pPr>
            <a:r>
              <a:rPr lang="en-US" sz="1600" b="0">
                <a:cs typeface="Times New Roman" pitchFamily="18" charset="0"/>
                <a:sym typeface="Times New Roman" pitchFamily="18" charset="0"/>
              </a:rPr>
              <a:t>Internal Frequencies above Virgo bandwidth;</a:t>
            </a:r>
          </a:p>
          <a:p>
            <a:pPr marL="39688" algn="l">
              <a:buClr>
                <a:srgbClr val="000000"/>
              </a:buClr>
              <a:buSzPct val="100000"/>
              <a:buFont typeface="Times" charset="0"/>
              <a:buChar char="•"/>
            </a:pPr>
            <a:r>
              <a:rPr lang="en-US" sz="1600" b="0">
                <a:cs typeface="Times New Roman" pitchFamily="18" charset="0"/>
                <a:sym typeface="Times New Roman" pitchFamily="18" charset="0"/>
              </a:rPr>
              <a:t>Low frequencies of the system below Virgo bandwidth;</a:t>
            </a:r>
          </a:p>
          <a:p>
            <a:pPr marL="39688" algn="l"/>
            <a:endParaRPr lang="en-US" sz="1600" b="0">
              <a:cs typeface="Times New Roman" pitchFamily="18" charset="0"/>
              <a:sym typeface="Times New Roman" pitchFamily="18" charset="0"/>
            </a:endParaRPr>
          </a:p>
          <a:p>
            <a:pPr marL="39688" algn="l">
              <a:buClr>
                <a:srgbClr val="3333CC"/>
              </a:buClr>
              <a:buSzPct val="100000"/>
              <a:buFont typeface="Wingdings" pitchFamily="2" charset="2"/>
              <a:buChar char="§"/>
            </a:pPr>
            <a:r>
              <a:rPr lang="en-US" sz="1600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Compatibility with SuperAttenuator and lower part of the tower:</a:t>
            </a:r>
          </a:p>
          <a:p>
            <a:pPr marL="39688" algn="l">
              <a:buClr>
                <a:srgbClr val="3333CC"/>
              </a:buClr>
              <a:buSzPct val="100000"/>
              <a:buFont typeface="Wingdings" pitchFamily="2" charset="2"/>
              <a:buChar char="§"/>
            </a:pPr>
            <a:r>
              <a:rPr lang="en-US" sz="1600" b="0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Weights</a:t>
            </a:r>
          </a:p>
          <a:p>
            <a:pPr marL="39688" algn="l">
              <a:buClr>
                <a:srgbClr val="3333CC"/>
              </a:buClr>
              <a:buSzPct val="100000"/>
              <a:buFont typeface="Wingdings" pitchFamily="2" charset="2"/>
              <a:buChar char="§"/>
            </a:pPr>
            <a:r>
              <a:rPr lang="en-US" sz="1600" b="0">
                <a:solidFill>
                  <a:srgbClr val="3333CC"/>
                </a:solidFill>
                <a:cs typeface="Times New Roman" pitchFamily="18" charset="0"/>
                <a:sym typeface="Times New Roman" pitchFamily="18" charset="0"/>
              </a:rPr>
              <a:t>Shape</a:t>
            </a:r>
          </a:p>
        </p:txBody>
      </p:sp>
      <p:sp>
        <p:nvSpPr>
          <p:cNvPr id="17421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76" presetClass="entr" presetSubtype="413432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E4575A-39FD-49CF-BD36-1B9D18A2DDAA}" type="slidenum">
              <a:rPr lang="en-US"/>
              <a:pPr/>
              <a:t>20</a:t>
            </a:fld>
            <a:endParaRPr lang="en-US"/>
          </a:p>
        </p:txBody>
      </p:sp>
      <p:pic>
        <p:nvPicPr>
          <p:cNvPr id="46082" name="Picture 7" descr="logo_eg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380163"/>
            <a:ext cx="21431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7" descr="1500W_C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92238"/>
            <a:ext cx="8840788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10"/>
          <p:cNvSpPr>
            <a:spLocks noChangeArrowheads="1"/>
          </p:cNvSpPr>
          <p:nvPr/>
        </p:nvSpPr>
        <p:spPr bwMode="auto">
          <a:xfrm>
            <a:off x="2466975" y="174625"/>
            <a:ext cx="3198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Clean Room at 1500 W</a:t>
            </a:r>
          </a:p>
        </p:txBody>
      </p:sp>
      <p:pic>
        <p:nvPicPr>
          <p:cNvPr id="46085" name="Picture 11" descr="DSC_7276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7963" y="0"/>
            <a:ext cx="25860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2" descr="DSC_7279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563" y="3636963"/>
            <a:ext cx="41354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Line 13"/>
          <p:cNvSpPr>
            <a:spLocks noChangeShapeType="1"/>
          </p:cNvSpPr>
          <p:nvPr/>
        </p:nvSpPr>
        <p:spPr bwMode="auto">
          <a:xfrm flipH="1" flipV="1">
            <a:off x="3817938" y="2995613"/>
            <a:ext cx="1350962" cy="903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4"/>
          <p:cNvSpPr>
            <a:spLocks noChangeShapeType="1"/>
          </p:cNvSpPr>
          <p:nvPr/>
        </p:nvSpPr>
        <p:spPr bwMode="auto">
          <a:xfrm flipH="1">
            <a:off x="3198813" y="1354138"/>
            <a:ext cx="4173537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5"/>
          <p:cNvSpPr>
            <a:spLocks noChangeArrowheads="1"/>
          </p:cNvSpPr>
          <p:nvPr/>
        </p:nvSpPr>
        <p:spPr bwMode="auto">
          <a:xfrm>
            <a:off x="7058025" y="5153025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46090" name="Rectangle 16"/>
          <p:cNvSpPr>
            <a:spLocks noChangeArrowheads="1"/>
          </p:cNvSpPr>
          <p:nvPr/>
        </p:nvSpPr>
        <p:spPr bwMode="auto">
          <a:xfrm>
            <a:off x="6472238" y="5106988"/>
            <a:ext cx="26987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Payload assembly zone</a:t>
            </a:r>
          </a:p>
        </p:txBody>
      </p:sp>
      <p:sp>
        <p:nvSpPr>
          <p:cNvPr id="46091" name="Rectangle 17"/>
          <p:cNvSpPr>
            <a:spLocks noChangeArrowheads="1"/>
          </p:cNvSpPr>
          <p:nvPr/>
        </p:nvSpPr>
        <p:spPr bwMode="auto">
          <a:xfrm>
            <a:off x="8086725" y="2538413"/>
            <a:ext cx="5572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/>
              <a:t>SAS</a:t>
            </a:r>
          </a:p>
        </p:txBody>
      </p:sp>
      <p:sp>
        <p:nvSpPr>
          <p:cNvPr id="46092" name="Line 18"/>
          <p:cNvSpPr>
            <a:spLocks noChangeShapeType="1"/>
          </p:cNvSpPr>
          <p:nvPr/>
        </p:nvSpPr>
        <p:spPr bwMode="auto">
          <a:xfrm>
            <a:off x="2335213" y="1260475"/>
            <a:ext cx="409575" cy="1924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68" name="Rectangle 20"/>
          <p:cNvSpPr>
            <a:spLocks noChangeArrowheads="1"/>
          </p:cNvSpPr>
          <p:nvPr/>
        </p:nvSpPr>
        <p:spPr bwMode="auto">
          <a:xfrm>
            <a:off x="323850" y="955675"/>
            <a:ext cx="3813175" cy="369888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Payloads Parts assembly and storage</a:t>
            </a:r>
          </a:p>
        </p:txBody>
      </p:sp>
      <p:sp>
        <p:nvSpPr>
          <p:cNvPr id="181269" name="Rectangle 21"/>
          <p:cNvSpPr>
            <a:spLocks noChangeArrowheads="1"/>
          </p:cNvSpPr>
          <p:nvPr/>
        </p:nvSpPr>
        <p:spPr bwMode="auto">
          <a:xfrm>
            <a:off x="4232275" y="2386013"/>
            <a:ext cx="1552575" cy="30480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Fibres production</a:t>
            </a:r>
          </a:p>
        </p:txBody>
      </p:sp>
      <p:sp>
        <p:nvSpPr>
          <p:cNvPr id="181270" name="Rectangle 22"/>
          <p:cNvSpPr>
            <a:spLocks noChangeArrowheads="1"/>
          </p:cNvSpPr>
          <p:nvPr/>
        </p:nvSpPr>
        <p:spPr bwMode="auto">
          <a:xfrm>
            <a:off x="4306888" y="1076325"/>
            <a:ext cx="1724025" cy="3683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00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Fibres test zone</a:t>
            </a:r>
          </a:p>
        </p:txBody>
      </p:sp>
      <p:sp>
        <p:nvSpPr>
          <p:cNvPr id="46096" name="Line 23"/>
          <p:cNvSpPr>
            <a:spLocks noChangeShapeType="1"/>
          </p:cNvSpPr>
          <p:nvPr/>
        </p:nvSpPr>
        <p:spPr bwMode="auto">
          <a:xfrm flipH="1">
            <a:off x="3800475" y="1325563"/>
            <a:ext cx="506413" cy="91281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6900" y="4645025"/>
            <a:ext cx="3635375" cy="132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>
                <a:solidFill>
                  <a:srgbClr val="000000"/>
                </a:solidFill>
                <a:ea typeface="MS PGothic" pitchFamily="34" charset="-128"/>
              </a:rPr>
              <a:t> The new clean room is working:</a:t>
            </a:r>
          </a:p>
          <a:p>
            <a:pPr algn="l"/>
            <a:r>
              <a:rPr lang="it-IT" sz="2000">
                <a:solidFill>
                  <a:srgbClr val="000000"/>
                </a:solidFill>
                <a:ea typeface="MS PGothic" pitchFamily="34" charset="-128"/>
              </a:rPr>
              <a:t>Class 100 cleanliness reached</a:t>
            </a:r>
          </a:p>
          <a:p>
            <a:pPr algn="l"/>
            <a:r>
              <a:rPr lang="en-GB" sz="2000" i="1">
                <a:solidFill>
                  <a:srgbClr val="000000"/>
                </a:solidFill>
                <a:ea typeface="MS PGothic" pitchFamily="34" charset="-128"/>
              </a:rPr>
              <a:t>Virgo Document VIR-0435A-09</a:t>
            </a:r>
            <a:endParaRPr lang="en-US" sz="20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6098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9" descr="DSC_74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3250" y="3721100"/>
            <a:ext cx="47307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7" descr="DSC_74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113" y="1400175"/>
            <a:ext cx="4306887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Clean room at 1500 W</a:t>
            </a:r>
          </a:p>
        </p:txBody>
      </p:sp>
      <p:pic>
        <p:nvPicPr>
          <p:cNvPr id="48132" name="Picture 5" descr="DSC_74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06488"/>
            <a:ext cx="46196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9550" y="4256088"/>
            <a:ext cx="3635375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>
                <a:solidFill>
                  <a:srgbClr val="000000"/>
                </a:solidFill>
                <a:ea typeface="MS PGothic" pitchFamily="34" charset="-128"/>
              </a:rPr>
              <a:t> The clean room is working:</a:t>
            </a:r>
          </a:p>
          <a:p>
            <a:pPr algn="l"/>
            <a:r>
              <a:rPr lang="it-IT" sz="2000">
                <a:solidFill>
                  <a:srgbClr val="000000"/>
                </a:solidFill>
                <a:ea typeface="MS PGothic" pitchFamily="34" charset="-128"/>
              </a:rPr>
              <a:t>Class 100 cleanliness reached</a:t>
            </a:r>
          </a:p>
          <a:p>
            <a:pPr algn="l"/>
            <a:r>
              <a:rPr lang="en-GB" sz="2000" i="1">
                <a:solidFill>
                  <a:srgbClr val="000000"/>
                </a:solidFill>
                <a:ea typeface="MS PGothic" pitchFamily="34" charset="-128"/>
              </a:rPr>
              <a:t>Virgo Document VIR-0435A-09</a:t>
            </a:r>
            <a:endParaRPr lang="en-US" sz="20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4925" y="938213"/>
            <a:ext cx="4029075" cy="831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Old NE Test Mirror in storage box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0113" y="5699125"/>
            <a:ext cx="3349625" cy="36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Marionetta assembly</a:t>
            </a:r>
          </a:p>
        </p:txBody>
      </p:sp>
      <p:sp>
        <p:nvSpPr>
          <p:cNvPr id="48136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48137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A6DC81-FB5E-47F7-974F-22CFA6B08995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03D271-F627-4419-A994-D686E71CFE78}" type="slidenum">
              <a:rPr lang="en-US"/>
              <a:pPr/>
              <a:t>22</a:t>
            </a:fld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984625" y="6446838"/>
            <a:ext cx="1174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0">
                <a:latin typeface="Times" charset="0"/>
              </a:rPr>
              <a:t>Piero Rapagnani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71475" y="6415088"/>
            <a:ext cx="731838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0">
                <a:latin typeface="Times" charset="0"/>
              </a:rPr>
              <a:t>8/2/2010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2947988" y="2312988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400" b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5738" y="684213"/>
            <a:ext cx="8278812" cy="460375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Validation of complete Monolithic Suspension Prototype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53175" y="5716588"/>
            <a:ext cx="2786063" cy="461962"/>
          </a:xfrm>
          <a:prstGeom prst="rect">
            <a:avLst/>
          </a:prstGeom>
          <a:gradFill rotWithShape="1">
            <a:gsLst>
              <a:gs pos="0">
                <a:srgbClr val="1717E1"/>
              </a:gs>
              <a:gs pos="20000">
                <a:srgbClr val="1B1BDC"/>
              </a:gs>
              <a:gs pos="100000">
                <a:srgbClr val="1212A8"/>
              </a:gs>
            </a:gsLst>
            <a:lin ang="5400000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Payload Production</a:t>
            </a:r>
          </a:p>
        </p:txBody>
      </p:sp>
      <p:pic>
        <p:nvPicPr>
          <p:cNvPr id="49159" name="Picture 7" descr="CIMG5162.JPG"/>
          <p:cNvPicPr>
            <a:picLocks noChangeAspect="1"/>
          </p:cNvPicPr>
          <p:nvPr/>
        </p:nvPicPr>
        <p:blipFill>
          <a:blip r:embed="rId3" cstate="print"/>
          <a:srcRect r="13058" b="11140"/>
          <a:stretch>
            <a:fillRect/>
          </a:stretch>
        </p:blipFill>
        <p:spPr bwMode="auto">
          <a:xfrm>
            <a:off x="85725" y="1144588"/>
            <a:ext cx="38989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5" descr="DSC_85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825" y="1144588"/>
            <a:ext cx="30464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35350" y="1296988"/>
            <a:ext cx="2108200" cy="10160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smtClean="0">
                <a:solidFill>
                  <a:srgbClr val="000000"/>
                </a:solidFill>
              </a:rPr>
              <a:t>Payload prototype with dummy mirror</a:t>
            </a:r>
          </a:p>
        </p:txBody>
      </p:sp>
      <p:pic>
        <p:nvPicPr>
          <p:cNvPr id="49162" name="Picture 22" descr="Screen shot 2010-03-16 at 13.18.2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6800" y="3724275"/>
            <a:ext cx="352583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725" y="4132263"/>
            <a:ext cx="2862263" cy="1201737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Safety, resistance and transport studies</a:t>
            </a:r>
          </a:p>
        </p:txBody>
      </p:sp>
      <p:sp>
        <p:nvSpPr>
          <p:cNvPr id="49164" name="Right Arrow 23"/>
          <p:cNvSpPr>
            <a:spLocks noChangeArrowheads="1"/>
          </p:cNvSpPr>
          <p:nvPr/>
        </p:nvSpPr>
        <p:spPr bwMode="auto">
          <a:xfrm>
            <a:off x="5543550" y="5716588"/>
            <a:ext cx="809625" cy="461962"/>
          </a:xfrm>
          <a:prstGeom prst="rightArrow">
            <a:avLst>
              <a:gd name="adj1" fmla="val 55981"/>
              <a:gd name="adj2" fmla="val 49981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>
              <a:latin typeface="Arial" pitchFamily="34" charset="0"/>
            </a:endParaRPr>
          </a:p>
        </p:txBody>
      </p:sp>
      <p:sp>
        <p:nvSpPr>
          <p:cNvPr id="49165" name="Right Arrow 24"/>
          <p:cNvSpPr>
            <a:spLocks noChangeArrowheads="1"/>
          </p:cNvSpPr>
          <p:nvPr/>
        </p:nvSpPr>
        <p:spPr bwMode="auto">
          <a:xfrm>
            <a:off x="2784475" y="4622800"/>
            <a:ext cx="650875" cy="295275"/>
          </a:xfrm>
          <a:prstGeom prst="rightArrow">
            <a:avLst>
              <a:gd name="adj1" fmla="val 50000"/>
              <a:gd name="adj2" fmla="val 49791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>
              <a:latin typeface="Arial" pitchFamily="34" charset="0"/>
            </a:endParaRPr>
          </a:p>
        </p:txBody>
      </p:sp>
      <p:sp>
        <p:nvSpPr>
          <p:cNvPr id="49166" name="Left Arrow 25"/>
          <p:cNvSpPr>
            <a:spLocks noChangeArrowheads="1"/>
          </p:cNvSpPr>
          <p:nvPr/>
        </p:nvSpPr>
        <p:spPr bwMode="auto">
          <a:xfrm>
            <a:off x="2947988" y="1819275"/>
            <a:ext cx="487362" cy="293688"/>
          </a:xfrm>
          <a:prstGeom prst="leftArrow">
            <a:avLst>
              <a:gd name="adj1" fmla="val 50000"/>
              <a:gd name="adj2" fmla="val 50099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597400" y="2474913"/>
            <a:ext cx="2108200" cy="16319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Payload prototype with old NE mirror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at the 1500 West Arm Test Facility</a:t>
            </a:r>
          </a:p>
          <a:p>
            <a:pPr algn="l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9168" name="Right Arrow 26"/>
          <p:cNvSpPr>
            <a:spLocks noChangeArrowheads="1"/>
          </p:cNvSpPr>
          <p:nvPr/>
        </p:nvSpPr>
        <p:spPr bwMode="auto">
          <a:xfrm>
            <a:off x="6583363" y="3017838"/>
            <a:ext cx="569912" cy="427037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>
              <a:latin typeface="Arial" pitchFamily="34" charset="0"/>
            </a:endParaRPr>
          </a:p>
        </p:txBody>
      </p:sp>
      <p:sp>
        <p:nvSpPr>
          <p:cNvPr id="49169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1D952C-09F4-4B12-8A12-F56C038AD381}" type="slidenum">
              <a:rPr lang="en-US"/>
              <a:pPr/>
              <a:t>23</a:t>
            </a:fld>
            <a:endParaRPr lang="en-US"/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185738" y="714375"/>
            <a:ext cx="62865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/>
              <a:t>Fibres for the payload are prepared and tested</a:t>
            </a:r>
          </a:p>
          <a:p>
            <a:pPr algn="l"/>
            <a:endParaRPr lang="it-IT"/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371475" y="6415088"/>
            <a:ext cx="731838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0">
                <a:latin typeface="Times" charset="0"/>
              </a:rPr>
              <a:t>8/2/2010</a:t>
            </a:r>
          </a:p>
        </p:txBody>
      </p:sp>
      <p:pic>
        <p:nvPicPr>
          <p:cNvPr id="51205" name="Picture 12" descr="0803201013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1330325"/>
            <a:ext cx="6313488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514600" y="112713"/>
            <a:ext cx="4402138" cy="5842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 err="1">
                <a:solidFill>
                  <a:schemeClr val="dk1"/>
                </a:solidFill>
                <a:latin typeface="+mn-lt"/>
                <a:ea typeface="+mn-ea"/>
              </a:rPr>
              <a:t>Payload</a:t>
            </a:r>
            <a:r>
              <a:rPr lang="it-IT" sz="3200" dirty="0">
                <a:solidFill>
                  <a:schemeClr val="dk1"/>
                </a:solidFill>
                <a:latin typeface="+mn-lt"/>
                <a:ea typeface="+mn-ea"/>
              </a:rPr>
              <a:t> Assembly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3D5DB4-CE7F-43E9-89BB-AD4F52D94391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71475" y="6415088"/>
            <a:ext cx="731838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 b="0">
                <a:latin typeface="Times" charset="0"/>
              </a:rPr>
              <a:t>8/2/2010</a:t>
            </a:r>
          </a:p>
        </p:txBody>
      </p:sp>
      <p:pic>
        <p:nvPicPr>
          <p:cNvPr id="52228" name="Picture 7" descr="DSC_86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0263"/>
            <a:ext cx="7878763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86463" y="3605213"/>
            <a:ext cx="2847975" cy="10160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000" smtClean="0">
                <a:solidFill>
                  <a:srgbClr val="000000"/>
                </a:solidFill>
              </a:rPr>
              <a:t>The NI Mirror is being inserted in the assembly frame</a:t>
            </a:r>
          </a:p>
        </p:txBody>
      </p:sp>
      <p:cxnSp>
        <p:nvCxnSpPr>
          <p:cNvPr id="52230" name="Straight Arrow Connector 13"/>
          <p:cNvCxnSpPr>
            <a:cxnSpLocks noChangeShapeType="1"/>
            <a:stCxn id="12" idx="1"/>
          </p:cNvCxnSpPr>
          <p:nvPr/>
        </p:nvCxnSpPr>
        <p:spPr bwMode="auto">
          <a:xfrm flipH="1" flipV="1">
            <a:off x="4152900" y="3449638"/>
            <a:ext cx="1833563" cy="6635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514600" y="112713"/>
            <a:ext cx="4402138" cy="5842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 err="1">
                <a:solidFill>
                  <a:schemeClr val="dk1"/>
                </a:solidFill>
                <a:latin typeface="+mn-lt"/>
                <a:ea typeface="+mn-ea"/>
              </a:rPr>
              <a:t>Payload</a:t>
            </a:r>
            <a:r>
              <a:rPr lang="it-IT" sz="3200" dirty="0">
                <a:solidFill>
                  <a:schemeClr val="dk1"/>
                </a:solidFill>
                <a:latin typeface="+mn-lt"/>
                <a:ea typeface="+mn-ea"/>
              </a:rPr>
              <a:t> Assembly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724004-480D-4CA3-97CA-43A2E6EAE860}" type="slidenum">
              <a:rPr lang="en-US"/>
              <a:pPr/>
              <a:t>25</a:t>
            </a:fld>
            <a:endParaRPr lang="en-US"/>
          </a:p>
        </p:txBody>
      </p:sp>
      <p:pic>
        <p:nvPicPr>
          <p:cNvPr id="53251" name="Picture 7" descr="DSC_86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1975" y="1096963"/>
            <a:ext cx="8035925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5775325" y="1643063"/>
            <a:ext cx="1476375" cy="3841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53253" name="Picture 10" descr="DSC_91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9963"/>
            <a:ext cx="3636963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19375" y="266700"/>
            <a:ext cx="6115050" cy="83026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The first fibre is taken from the test lab and carefully put in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051FA3-DE4D-477C-A8FB-C6AA34786EC9}" type="slidenum">
              <a:rPr lang="en-US"/>
              <a:pPr/>
              <a:t>26</a:t>
            </a:fld>
            <a:endParaRPr lang="en-US"/>
          </a:p>
        </p:txBody>
      </p:sp>
      <p:sp>
        <p:nvSpPr>
          <p:cNvPr id="54275" name="TextBox 10"/>
          <p:cNvSpPr txBox="1">
            <a:spLocks noChangeArrowheads="1"/>
          </p:cNvSpPr>
          <p:nvPr/>
        </p:nvSpPr>
        <p:spPr bwMode="auto">
          <a:xfrm>
            <a:off x="2514600" y="163513"/>
            <a:ext cx="62753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All fibres in position and bonded to the mirror</a:t>
            </a:r>
          </a:p>
        </p:txBody>
      </p:sp>
      <p:pic>
        <p:nvPicPr>
          <p:cNvPr id="54276" name="Picture 12" descr="DSC_91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75" y="823913"/>
            <a:ext cx="8101013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C99190-778E-40AF-81D5-3C7C9D17F0B5}" type="slidenum">
              <a:rPr lang="en-US"/>
              <a:pPr/>
              <a:t>27</a:t>
            </a:fld>
            <a:endParaRPr lang="en-US"/>
          </a:p>
        </p:txBody>
      </p:sp>
      <p:pic>
        <p:nvPicPr>
          <p:cNvPr id="55299" name="Picture 7" descr="DSC_86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3" y="822325"/>
            <a:ext cx="81645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8"/>
          <p:cNvSpPr txBox="1">
            <a:spLocks noChangeArrowheads="1"/>
          </p:cNvSpPr>
          <p:nvPr/>
        </p:nvSpPr>
        <p:spPr bwMode="auto">
          <a:xfrm>
            <a:off x="2514600" y="536575"/>
            <a:ext cx="6570663" cy="46196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dirty="0"/>
              <a:t>The Recoil Mass is suspended around the mirror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498A0C-3F6B-449B-89CA-968A357381A6}" type="slidenum">
              <a:rPr lang="en-US"/>
              <a:pPr/>
              <a:t>28</a:t>
            </a:fld>
            <a:endParaRPr lang="en-US"/>
          </a:p>
        </p:txBody>
      </p:sp>
      <p:pic>
        <p:nvPicPr>
          <p:cNvPr id="56323" name="Picture 4" descr="DSC_86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768350"/>
            <a:ext cx="3795713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4656138" y="1357313"/>
            <a:ext cx="3138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payload is ready...</a:t>
            </a:r>
          </a:p>
        </p:txBody>
      </p:sp>
      <p:pic>
        <p:nvPicPr>
          <p:cNvPr id="56325" name="Picture 6" descr="DSC_86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3246438"/>
            <a:ext cx="4486275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8"/>
          <p:cNvSpPr txBox="1">
            <a:spLocks noChangeArrowheads="1"/>
          </p:cNvSpPr>
          <p:nvPr/>
        </p:nvSpPr>
        <p:spPr bwMode="auto">
          <a:xfrm>
            <a:off x="4656138" y="1985963"/>
            <a:ext cx="41449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...after 7 hours of work and a lot of stress</a:t>
            </a: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338763" y="3757613"/>
            <a:ext cx="2097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Maurizio Perciballi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DSC_87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59113" y="703263"/>
            <a:ext cx="8289926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8" descr="DSC_87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25" y="842963"/>
            <a:ext cx="807878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8F7337-CFD1-4D61-8C37-82A75BB35ED6}" type="slidenum">
              <a:rPr lang="en-US"/>
              <a:pPr/>
              <a:t>29</a:t>
            </a:fld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02088" y="12700"/>
            <a:ext cx="5141912" cy="12001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Payload Transfer to the Central Building.</a:t>
            </a:r>
          </a:p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82763" y="5384800"/>
            <a:ext cx="7361237" cy="83026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Temperature, humidity, acceleration were monitored during the travel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2514600" y="0"/>
            <a:ext cx="6629400" cy="83661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/>
            </a:pPr>
            <a:r>
              <a:rPr lang="en-US" sz="2800" dirty="0">
                <a:solidFill>
                  <a:schemeClr val="dk1"/>
                </a:solidFill>
                <a:latin typeface="Calibri" charset="0"/>
                <a:ea typeface="+mn-ea"/>
                <a:cs typeface="Calibri" charset="0"/>
                <a:sym typeface="Calibri" charset="0"/>
              </a:rPr>
              <a:t>Scheme of the Local Control implementation /1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013" y="912813"/>
            <a:ext cx="5995987" cy="590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59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19460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663036-6AA5-4ED2-9EA6-93C89A121171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98E15-0A75-458E-9E3A-EE0234B71FA7}" type="slidenum">
              <a:rPr lang="en-US"/>
              <a:pPr/>
              <a:t>30</a:t>
            </a:fld>
            <a:endParaRPr lang="en-US"/>
          </a:p>
        </p:txBody>
      </p:sp>
      <p:pic>
        <p:nvPicPr>
          <p:cNvPr id="58371" name="Picture 25" descr="DSC_87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700" y="911225"/>
            <a:ext cx="82423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76275" y="911225"/>
            <a:ext cx="7788275" cy="46196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NI Transport along the West Arm.</a:t>
            </a:r>
          </a:p>
          <a:p>
            <a:pPr algn="l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50328A-1B46-4E4A-9F53-6AF82B0AFB19}" type="slidenum">
              <a:rPr lang="en-US"/>
              <a:pPr/>
              <a:t>31</a:t>
            </a:fld>
            <a:endParaRPr lang="en-US"/>
          </a:p>
        </p:txBody>
      </p:sp>
      <p:sp>
        <p:nvSpPr>
          <p:cNvPr id="59395" name="TextBox 8"/>
          <p:cNvSpPr txBox="1">
            <a:spLocks noChangeArrowheads="1"/>
          </p:cNvSpPr>
          <p:nvPr/>
        </p:nvSpPr>
        <p:spPr bwMode="auto">
          <a:xfrm>
            <a:off x="2659063" y="49213"/>
            <a:ext cx="4318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Payload insertion into NI tower</a:t>
            </a:r>
          </a:p>
        </p:txBody>
      </p:sp>
      <p:pic>
        <p:nvPicPr>
          <p:cNvPr id="59396" name="Picture 11" descr="DSC_88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9025" y="1784350"/>
            <a:ext cx="678497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13"/>
          <p:cNvSpPr txBox="1">
            <a:spLocks noChangeArrowheads="1"/>
          </p:cNvSpPr>
          <p:nvPr/>
        </p:nvSpPr>
        <p:spPr bwMode="auto">
          <a:xfrm>
            <a:off x="3321050" y="4938713"/>
            <a:ext cx="2690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47FFD1"/>
                </a:solidFill>
              </a:rPr>
              <a:t>Payload suspended</a:t>
            </a:r>
          </a:p>
        </p:txBody>
      </p:sp>
      <p:cxnSp>
        <p:nvCxnSpPr>
          <p:cNvPr id="16" name="Straight Arrow Connector 15"/>
          <p:cNvCxnSpPr>
            <a:cxnSpLocks noChangeShapeType="1"/>
            <a:stCxn id="59397" idx="3"/>
          </p:cNvCxnSpPr>
          <p:nvPr/>
        </p:nvCxnSpPr>
        <p:spPr bwMode="auto">
          <a:xfrm flipV="1">
            <a:off x="6011863" y="4364038"/>
            <a:ext cx="693737" cy="8064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59399" name="Picture 10" descr="DSC_88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2063"/>
            <a:ext cx="4237038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16263" y="800100"/>
            <a:ext cx="3794125" cy="46196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Insertion lasted about 4 </a:t>
            </a:r>
            <a:r>
              <a:rPr lang="en-US" dirty="0" err="1" smtClean="0">
                <a:solidFill>
                  <a:srgbClr val="000000"/>
                </a:solidFill>
              </a:rPr>
              <a:t>hrs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4108450"/>
            <a:ext cx="3321050" cy="12001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The NI tower lower chamber ready to receive the payload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9091C88-767D-4CAD-B843-C3AACECC2407}" type="slidenum">
              <a:rPr lang="en-US"/>
              <a:pPr/>
              <a:t>32</a:t>
            </a:fld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68838" y="4808538"/>
            <a:ext cx="4233862" cy="8318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</a:rPr>
              <a:t>Unpacking and unblocking: the most delicate actions</a:t>
            </a:r>
          </a:p>
        </p:txBody>
      </p:sp>
      <p:pic>
        <p:nvPicPr>
          <p:cNvPr id="60420" name="Picture 9" descr="DSC_88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3373438"/>
            <a:ext cx="4308475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8" descr="DSC_88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25" y="0"/>
            <a:ext cx="693737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1288" y="814388"/>
            <a:ext cx="2582862" cy="3046412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The hanging, unpacking and unblocking procedure was devised on the spot: no tests were possible, before the real assembly.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985A10-DCF8-4125-95B4-8419F0B1FDDF}" type="slidenum">
              <a:rPr lang="en-US"/>
              <a:pPr/>
              <a:t>33</a:t>
            </a:fld>
            <a:endParaRPr lang="en-US"/>
          </a:p>
        </p:txBody>
      </p:sp>
      <p:pic>
        <p:nvPicPr>
          <p:cNvPr id="61443" name="Picture 8" descr="DSC_89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6775"/>
            <a:ext cx="62388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21225" y="4732338"/>
            <a:ext cx="4422775" cy="1570037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  <a:defRPr/>
            </a:pPr>
            <a:r>
              <a:rPr lang="en-US" smtClean="0">
                <a:solidFill>
                  <a:srgbClr val="000000"/>
                </a:solidFill>
              </a:rPr>
              <a:t>Final payload balancing</a:t>
            </a:r>
          </a:p>
          <a:p>
            <a:pPr algn="l">
              <a:buFont typeface="Arial" charset="0"/>
              <a:buChar char="•"/>
              <a:defRPr/>
            </a:pPr>
            <a:r>
              <a:rPr lang="en-US" smtClean="0">
                <a:solidFill>
                  <a:srgbClr val="000000"/>
                </a:solidFill>
              </a:rPr>
              <a:t>Protective film removal</a:t>
            </a:r>
          </a:p>
          <a:p>
            <a:pPr algn="l">
              <a:buFont typeface="Arial" charset="0"/>
              <a:buChar char="•"/>
              <a:defRPr/>
            </a:pPr>
            <a:r>
              <a:rPr lang="en-US" smtClean="0">
                <a:solidFill>
                  <a:srgbClr val="000000"/>
                </a:solidFill>
              </a:rPr>
              <a:t>Final manual alignement</a:t>
            </a:r>
          </a:p>
          <a:p>
            <a:pPr algn="l">
              <a:buFont typeface="Arial" charset="0"/>
              <a:buChar char="•"/>
              <a:defRPr/>
            </a:pPr>
            <a:r>
              <a:rPr lang="en-US" smtClean="0">
                <a:solidFill>
                  <a:srgbClr val="000000"/>
                </a:solidFill>
              </a:rPr>
              <a:t>Tower closed</a:t>
            </a:r>
          </a:p>
        </p:txBody>
      </p:sp>
      <p:sp>
        <p:nvSpPr>
          <p:cNvPr id="61445" name="TextBox 11"/>
          <p:cNvSpPr txBox="1">
            <a:spLocks noChangeArrowheads="1"/>
          </p:cNvSpPr>
          <p:nvPr/>
        </p:nvSpPr>
        <p:spPr bwMode="auto">
          <a:xfrm>
            <a:off x="2817813" y="5362575"/>
            <a:ext cx="1717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After that...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61000" y="866775"/>
            <a:ext cx="3683000" cy="1939925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mtClean="0">
                <a:solidFill>
                  <a:srgbClr val="000000"/>
                </a:solidFill>
              </a:rPr>
              <a:t>TCS optics remounted and aligned, with the help of a screen clamped to the Recoil Mass in front of the Mirror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3" descr="DSC_9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8613" y="4375150"/>
            <a:ext cx="373538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938507-1164-4306-A93D-223A9971F2D1}" type="slidenum">
              <a:rPr lang="en-US"/>
              <a:pPr/>
              <a:t>34</a:t>
            </a:fld>
            <a:endParaRPr lang="en-US"/>
          </a:p>
        </p:txBody>
      </p:sp>
      <p:pic>
        <p:nvPicPr>
          <p:cNvPr id="62468" name="Picture 7" descr="DSCN10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33688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8" descr="DSCN10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9713" y="0"/>
            <a:ext cx="2309812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9" descr="DSC_89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9525" y="-493713"/>
            <a:ext cx="4054475" cy="269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2" descr="DSC_904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305175"/>
            <a:ext cx="46196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10" descr="DSC_897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25688"/>
            <a:ext cx="352901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4"/>
          <p:cNvSpPr txBox="1">
            <a:spLocks noChangeArrowheads="1"/>
          </p:cNvSpPr>
          <p:nvPr/>
        </p:nvSpPr>
        <p:spPr bwMode="auto">
          <a:xfrm>
            <a:off x="7305675" y="2611438"/>
            <a:ext cx="1266825" cy="706437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4000" dirty="0" smtClean="0"/>
              <a:t>END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63490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199888-DD7E-44A2-B624-BAD48FFB7CFF}" type="slidenum">
              <a:rPr lang="en-US"/>
              <a:pPr/>
              <a:t>35</a:t>
            </a:fld>
            <a:endParaRPr lang="en-US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3322638" y="3013075"/>
            <a:ext cx="2601912" cy="64611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 err="1">
                <a:solidFill>
                  <a:schemeClr val="dk1"/>
                </a:solidFill>
                <a:latin typeface="+mn-lt"/>
                <a:ea typeface="+mn-ea"/>
              </a:rPr>
              <a:t>Spare</a:t>
            </a:r>
            <a:r>
              <a:rPr lang="it-IT" sz="3600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it-IT" sz="3600" dirty="0" err="1">
                <a:solidFill>
                  <a:schemeClr val="dk1"/>
                </a:solidFill>
                <a:latin typeface="+mn-lt"/>
                <a:ea typeface="+mn-ea"/>
              </a:rPr>
              <a:t>Slides</a:t>
            </a:r>
            <a:endParaRPr lang="it-IT" sz="3600" dirty="0">
              <a:solidFill>
                <a:schemeClr val="dk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BE18B4-6945-4A3F-86E6-86A039F3EDD8}" type="slidenum">
              <a:rPr lang="en-US"/>
              <a:pPr/>
              <a:t>36</a:t>
            </a:fld>
            <a:endParaRPr lang="en-US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099050" y="1090613"/>
          <a:ext cx="4044950" cy="5035550"/>
        </p:xfrm>
        <a:graphic>
          <a:graphicData uri="http://schemas.openxmlformats.org/presentationml/2006/ole">
            <p:oleObj spid="_x0000_s64514" name="Document" r:id="rId3" imgW="8482540" imgH="10565079" progId="Word.Document.12">
              <p:link updateAutomatic="1"/>
            </p:oleObj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3050" y="963613"/>
            <a:ext cx="4406900" cy="5262562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Roll motion</a:t>
            </a:r>
            <a:r>
              <a:rPr lang="en-US" b="0">
                <a:solidFill>
                  <a:srgbClr val="000000"/>
                </a:solidFill>
              </a:rPr>
              <a:t> of the payload cannot be directly damped because there are </a:t>
            </a:r>
            <a:r>
              <a:rPr lang="en-US">
                <a:solidFill>
                  <a:srgbClr val="000000"/>
                </a:solidFill>
              </a:rPr>
              <a:t>no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>
                <a:solidFill>
                  <a:srgbClr val="000000"/>
                </a:solidFill>
              </a:rPr>
              <a:t>z actuators</a:t>
            </a:r>
            <a:r>
              <a:rPr lang="en-US" b="0">
                <a:solidFill>
                  <a:srgbClr val="000000"/>
                </a:solidFill>
              </a:rPr>
              <a:t>: a small centering force on the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>
                <a:solidFill>
                  <a:srgbClr val="000000"/>
                </a:solidFill>
              </a:rPr>
              <a:t>y</a:t>
            </a:r>
            <a:r>
              <a:rPr lang="en-US" b="0">
                <a:solidFill>
                  <a:srgbClr val="000000"/>
                </a:solidFill>
              </a:rPr>
              <a:t> actuators is usually used.</a:t>
            </a:r>
            <a:r>
              <a:rPr lang="en-US" b="0" i="1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b="0" i="1">
                <a:solidFill>
                  <a:srgbClr val="000000"/>
                </a:solidFill>
              </a:rPr>
              <a:t>If these actuators are used for locking, the roll motion can be pumped up and the ITF unlocks.</a:t>
            </a:r>
          </a:p>
          <a:p>
            <a:pPr algn="l"/>
            <a:endParaRPr lang="en-US" b="0">
              <a:solidFill>
                <a:srgbClr val="000000"/>
              </a:solidFill>
            </a:endParaRPr>
          </a:p>
          <a:p>
            <a:pPr algn="l"/>
            <a:r>
              <a:rPr lang="en-US">
                <a:solidFill>
                  <a:srgbClr val="000000"/>
                </a:solidFill>
              </a:rPr>
              <a:t>To avoid this effect, a new control loop involving both suspension and payload was implemented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4322763" y="4378325"/>
            <a:ext cx="946150" cy="923925"/>
          </a:xfrm>
          <a:prstGeom prst="straightConnector1">
            <a:avLst/>
          </a:prstGeom>
          <a:noFill/>
          <a:ln w="38100">
            <a:solidFill>
              <a:srgbClr val="2D2DB9"/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3625" cy="438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4297363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/>
          </p:cNvSpPr>
          <p:nvPr/>
        </p:nvSpPr>
        <p:spPr bwMode="auto">
          <a:xfrm>
            <a:off x="1676400" y="762000"/>
            <a:ext cx="78105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latin typeface="Calibri" pitchFamily="34" charset="0"/>
                <a:cs typeface="Calibri" pitchFamily="34" charset="0"/>
                <a:sym typeface="Calibri" pitchFamily="34" charset="0"/>
              </a:rPr>
              <a:t>sensing</a:t>
            </a:r>
          </a:p>
        </p:txBody>
      </p:sp>
      <p:sp>
        <p:nvSpPr>
          <p:cNvPr id="20484" name="Rectangle 4"/>
          <p:cNvSpPr>
            <a:spLocks/>
          </p:cNvSpPr>
          <p:nvPr/>
        </p:nvSpPr>
        <p:spPr bwMode="auto">
          <a:xfrm>
            <a:off x="6629400" y="762000"/>
            <a:ext cx="9683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latin typeface="Calibri" pitchFamily="34" charset="0"/>
                <a:cs typeface="Calibri" pitchFamily="34" charset="0"/>
                <a:sym typeface="Calibri" pitchFamily="34" charset="0"/>
              </a:rPr>
              <a:t>actuation</a:t>
            </a:r>
          </a:p>
        </p:txBody>
      </p:sp>
      <p:sp>
        <p:nvSpPr>
          <p:cNvPr id="20485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20486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D6C957-E25A-40B2-BBF5-A4F49C4C3BB8}" type="slidenum">
              <a:rPr lang="en-US"/>
              <a:pPr/>
              <a:t>4</a:t>
            </a:fld>
            <a:endParaRPr lang="en-US"/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2514600" y="0"/>
            <a:ext cx="6629400" cy="83661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/>
            </a:pPr>
            <a:r>
              <a:rPr lang="en-US" sz="2800" dirty="0">
                <a:solidFill>
                  <a:schemeClr val="dk1"/>
                </a:solidFill>
                <a:latin typeface="Calibri" charset="0"/>
                <a:ea typeface="+mn-ea"/>
                <a:cs typeface="Calibri" charset="0"/>
                <a:sym typeface="Calibri" charset="0"/>
              </a:rPr>
              <a:t>Scheme of the Local Control implementation /2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1975" y="6457950"/>
            <a:ext cx="1758950" cy="247650"/>
          </a:xfrm>
          <a:noFill/>
        </p:spPr>
        <p:txBody>
          <a:bodyPr/>
          <a:lstStyle/>
          <a:p>
            <a:pPr algn="l"/>
            <a:fld id="{1A1E4EA9-3EC2-4AB1-A637-046594CCAC26}" type="slidenum">
              <a:rPr lang="en-US"/>
              <a:pPr algn="l"/>
              <a:t>5</a:t>
            </a:fld>
            <a:endParaRPr lang="en-US"/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561975" y="7620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561975" y="63246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0" y="890588"/>
            <a:ext cx="3962400" cy="171450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9688"/>
            <a:r>
              <a:rPr lang="en-US" sz="1800">
                <a:cs typeface="Times New Roman" pitchFamily="18" charset="0"/>
                <a:sym typeface="Times New Roman" pitchFamily="18" charset="0"/>
              </a:rPr>
              <a:t>Virgo</a:t>
            </a:r>
          </a:p>
          <a:p>
            <a:pPr marL="39688"/>
            <a:r>
              <a:rPr lang="en-US" sz="1400" b="0"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Marionette (AISI316L): 100 kg 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Reaction Mass(Al6063): 60 kg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Mirror (Suprasil): 21 kg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endParaRPr lang="en-US" sz="1400" b="0">
              <a:cs typeface="Times New Roman" pitchFamily="18" charset="0"/>
              <a:sym typeface="Times New Roman" pitchFamily="18" charset="0"/>
            </a:endParaRP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Overall payload weight: 181 kg</a:t>
            </a:r>
          </a:p>
        </p:txBody>
      </p:sp>
      <p:pic>
        <p:nvPicPr>
          <p:cNvPr id="2150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770188"/>
            <a:ext cx="4506913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5" name="Rectangle 7"/>
          <p:cNvSpPr>
            <a:spLocks/>
          </p:cNvSpPr>
          <p:nvPr/>
        </p:nvSpPr>
        <p:spPr bwMode="auto">
          <a:xfrm>
            <a:off x="4267200" y="890588"/>
            <a:ext cx="4876800" cy="1624012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9688"/>
            <a:r>
              <a:rPr lang="en-US" sz="1800">
                <a:cs typeface="Times New Roman" pitchFamily="18" charset="0"/>
                <a:sym typeface="Times New Roman" pitchFamily="18" charset="0"/>
              </a:rPr>
              <a:t>Virgo +MS</a:t>
            </a:r>
          </a:p>
          <a:p>
            <a:pPr marL="39688"/>
            <a:r>
              <a:rPr lang="en-US" sz="1400" b="0"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Marionette (AISI316L+CuW+Peek): 100 kg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Reaction Mass (AISI316L+Peek): 60 kg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Mirror (Suprasil): 21 kg</a:t>
            </a: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endParaRPr lang="en-US" sz="1400" b="0">
              <a:cs typeface="Times New Roman" pitchFamily="18" charset="0"/>
              <a:sym typeface="Times New Roman" pitchFamily="18" charset="0"/>
            </a:endParaRPr>
          </a:p>
          <a:p>
            <a:pPr marL="39688" algn="l">
              <a:buClr>
                <a:srgbClr val="000000"/>
              </a:buClr>
              <a:buSzPct val="100000"/>
              <a:buFont typeface="Courier New" pitchFamily="49" charset="0"/>
              <a:buChar char="o"/>
            </a:pPr>
            <a:r>
              <a:rPr lang="en-US" sz="1400" b="0">
                <a:cs typeface="Times New Roman" pitchFamily="18" charset="0"/>
                <a:sym typeface="Times New Roman" pitchFamily="18" charset="0"/>
              </a:rPr>
              <a:t> Overall payload weight: 181 kg</a:t>
            </a:r>
          </a:p>
        </p:txBody>
      </p:sp>
      <p:pic>
        <p:nvPicPr>
          <p:cNvPr id="21511" name="Picture 8"/>
          <p:cNvPicPr>
            <a:picLocks noChangeArrowheads="1"/>
          </p:cNvPicPr>
          <p:nvPr/>
        </p:nvPicPr>
        <p:blipFill>
          <a:blip r:embed="rId4" cstate="print"/>
          <a:srcRect l="21667" t="3183" r="19165" b="4385"/>
          <a:stretch>
            <a:fillRect/>
          </a:stretch>
        </p:blipFill>
        <p:spPr bwMode="auto">
          <a:xfrm>
            <a:off x="5451475" y="2735263"/>
            <a:ext cx="3124200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12" name="Rectangle 9"/>
          <p:cNvSpPr>
            <a:spLocks/>
          </p:cNvSpPr>
          <p:nvPr/>
        </p:nvSpPr>
        <p:spPr bwMode="auto">
          <a:xfrm>
            <a:off x="3492500" y="49213"/>
            <a:ext cx="4689475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l"/>
            <a:r>
              <a:rPr lang="en-US" sz="3600">
                <a:cs typeface="Times New Roman" pitchFamily="18" charset="0"/>
                <a:sym typeface="Times New Roman" pitchFamily="18" charset="0"/>
              </a:rPr>
              <a:t>The Virgo+MS Payload</a:t>
            </a:r>
          </a:p>
        </p:txBody>
      </p:sp>
      <p:pic>
        <p:nvPicPr>
          <p:cNvPr id="21513" name="Picture 1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975" y="325438"/>
            <a:ext cx="1689100" cy="35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14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1975" y="6457950"/>
            <a:ext cx="1758950" cy="247650"/>
          </a:xfrm>
          <a:noFill/>
        </p:spPr>
        <p:txBody>
          <a:bodyPr/>
          <a:lstStyle/>
          <a:p>
            <a:pPr algn="l"/>
            <a:fld id="{0221D8DC-D806-42B3-871E-C76AA31114D9}" type="slidenum">
              <a:rPr lang="en-US"/>
              <a:pPr algn="l"/>
              <a:t>6</a:t>
            </a:fld>
            <a:endParaRPr lang="en-US"/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561975" y="7620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561975" y="6324600"/>
            <a:ext cx="802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Rectangle 5"/>
          <p:cNvSpPr>
            <a:spLocks/>
          </p:cNvSpPr>
          <p:nvPr/>
        </p:nvSpPr>
        <p:spPr bwMode="auto">
          <a:xfrm>
            <a:off x="2987675" y="100013"/>
            <a:ext cx="2022475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3200">
                <a:cs typeface="Times New Roman" pitchFamily="18" charset="0"/>
                <a:sym typeface="Times New Roman" pitchFamily="18" charset="0"/>
              </a:rPr>
              <a:t>Marionette</a:t>
            </a:r>
          </a:p>
        </p:txBody>
      </p:sp>
      <p:pic>
        <p:nvPicPr>
          <p:cNvPr id="23557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238" y="1000125"/>
            <a:ext cx="3786187" cy="3143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8" name="Picture 7"/>
          <p:cNvPicPr>
            <a:picLocks noChangeArrowheads="1"/>
          </p:cNvPicPr>
          <p:nvPr/>
        </p:nvPicPr>
        <p:blipFill>
          <a:blip r:embed="rId4" cstate="print"/>
          <a:srcRect t="5186" r="10162" b="15266"/>
          <a:stretch>
            <a:fillRect/>
          </a:stretch>
        </p:blipFill>
        <p:spPr bwMode="auto">
          <a:xfrm>
            <a:off x="217488" y="3143250"/>
            <a:ext cx="4686300" cy="2928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9" name="Rectangle 8"/>
          <p:cNvSpPr>
            <a:spLocks/>
          </p:cNvSpPr>
          <p:nvPr/>
        </p:nvSpPr>
        <p:spPr bwMode="auto">
          <a:xfrm>
            <a:off x="2616200" y="5151438"/>
            <a:ext cx="742950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l"/>
            <a:r>
              <a:rPr lang="en-US" sz="1800">
                <a:latin typeface="Comic Sans MS" pitchFamily="66" charset="0"/>
                <a:sym typeface="Comic Sans MS" pitchFamily="66" charset="0"/>
              </a:rPr>
              <a:t>Peek</a:t>
            </a:r>
          </a:p>
          <a:p>
            <a:pPr marL="39688" algn="l"/>
            <a:r>
              <a:rPr lang="en-US" sz="1800">
                <a:latin typeface="Comic Sans MS" pitchFamily="66" charset="0"/>
                <a:sym typeface="Comic Sans MS" pitchFamily="66" charset="0"/>
              </a:rPr>
              <a:t>arms</a:t>
            </a:r>
          </a:p>
        </p:txBody>
      </p:sp>
      <p:sp>
        <p:nvSpPr>
          <p:cNvPr id="23560" name="Rectangle 9"/>
          <p:cNvSpPr>
            <a:spLocks/>
          </p:cNvSpPr>
          <p:nvPr/>
        </p:nvSpPr>
        <p:spPr bwMode="auto">
          <a:xfrm>
            <a:off x="6218238" y="3352800"/>
            <a:ext cx="29337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l"/>
            <a:r>
              <a:rPr lang="en-US" sz="1800">
                <a:cs typeface="Times New Roman" pitchFamily="18" charset="0"/>
                <a:sym typeface="Times New Roman" pitchFamily="18" charset="0"/>
              </a:rPr>
              <a:t>More space  between the bechers </a:t>
            </a:r>
          </a:p>
        </p:txBody>
      </p:sp>
      <p:sp>
        <p:nvSpPr>
          <p:cNvPr id="33802" name="Rectangle 10"/>
          <p:cNvSpPr>
            <a:spLocks/>
          </p:cNvSpPr>
          <p:nvPr/>
        </p:nvSpPr>
        <p:spPr bwMode="auto">
          <a:xfrm>
            <a:off x="217488" y="1071563"/>
            <a:ext cx="4857750" cy="168910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0" tIns="0" rIns="40639" bIns="0"/>
          <a:lstStyle/>
          <a:p>
            <a:pPr marL="39688" algn="l">
              <a:buClr>
                <a:srgbClr val="17375E"/>
              </a:buClr>
              <a:buSzPct val="100000"/>
              <a:buFont typeface="Arial" charset="0"/>
              <a:buChar char="•"/>
              <a:defRPr/>
            </a:pPr>
            <a:r>
              <a:rPr lang="en-US" sz="1800" b="0">
                <a:solidFill>
                  <a:srgbClr val="17375E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shaped to gain space between the bechers </a:t>
            </a:r>
          </a:p>
          <a:p>
            <a:pPr marL="39688" algn="l">
              <a:buClr>
                <a:srgbClr val="17375E"/>
              </a:buClr>
              <a:buSzPct val="100000"/>
              <a:buFont typeface="Arial" charset="0"/>
              <a:buChar char="•"/>
              <a:defRPr/>
            </a:pPr>
            <a:r>
              <a:rPr lang="en-US" sz="1800" b="0">
                <a:solidFill>
                  <a:srgbClr val="17375E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dielectric arms;</a:t>
            </a:r>
          </a:p>
          <a:p>
            <a:pPr marL="39688" algn="l">
              <a:buClr>
                <a:srgbClr val="17375E"/>
              </a:buClr>
              <a:buSzPct val="100000"/>
              <a:buFont typeface="Arial" charset="0"/>
              <a:buChar char="•"/>
              <a:defRPr/>
            </a:pPr>
            <a:r>
              <a:rPr lang="en-US" sz="1800" b="0">
                <a:solidFill>
                  <a:srgbClr val="17375E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body in amagnetic Steel  (AISI316L)</a:t>
            </a:r>
          </a:p>
          <a:p>
            <a:pPr marL="39688" algn="l">
              <a:buClr>
                <a:srgbClr val="17375E"/>
              </a:buClr>
              <a:buSzPct val="100000"/>
              <a:buFont typeface="Arial" charset="0"/>
              <a:buChar char="•"/>
              <a:defRPr/>
            </a:pPr>
            <a:r>
              <a:rPr lang="en-US" sz="1800" b="0">
                <a:solidFill>
                  <a:srgbClr val="17375E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Flexible design</a:t>
            </a: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rot="10800000">
            <a:off x="1898650" y="5386388"/>
            <a:ext cx="717550" cy="46037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>
            <a:off x="1252538" y="3429000"/>
            <a:ext cx="920750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3"/>
          <p:cNvSpPr>
            <a:spLocks noChangeShapeType="1"/>
          </p:cNvSpPr>
          <p:nvPr/>
        </p:nvSpPr>
        <p:spPr bwMode="auto">
          <a:xfrm>
            <a:off x="3595688" y="2727325"/>
            <a:ext cx="1587" cy="2246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Rectangle 14"/>
          <p:cNvSpPr>
            <a:spLocks/>
          </p:cNvSpPr>
          <p:nvPr/>
        </p:nvSpPr>
        <p:spPr bwMode="auto">
          <a:xfrm>
            <a:off x="4965700" y="4176713"/>
            <a:ext cx="3568700" cy="90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l"/>
            <a:r>
              <a:rPr lang="en-US" sz="1400">
                <a:cs typeface="Times New Roman" pitchFamily="18" charset="0"/>
                <a:sym typeface="Times New Roman" pitchFamily="18" charset="0"/>
              </a:rPr>
              <a:t>Acting on counterweights, it is possible to reduce the mass of the marionetta by about 10 kg, keeping the same Center of Mass position</a:t>
            </a:r>
          </a:p>
        </p:txBody>
      </p:sp>
      <p:sp>
        <p:nvSpPr>
          <p:cNvPr id="23566" name="Rectangle 15"/>
          <p:cNvSpPr>
            <a:spLocks/>
          </p:cNvSpPr>
          <p:nvPr/>
        </p:nvSpPr>
        <p:spPr bwMode="auto">
          <a:xfrm>
            <a:off x="4903788" y="5386388"/>
            <a:ext cx="41656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l"/>
            <a:r>
              <a:rPr lang="en-US" sz="1800" i="1">
                <a:cs typeface="Times New Roman" pitchFamily="18" charset="0"/>
                <a:sym typeface="Times New Roman" pitchFamily="18" charset="0"/>
              </a:rPr>
              <a:t>We can change mirror suspension wires clamping mechanics according to necessity.</a:t>
            </a:r>
          </a:p>
        </p:txBody>
      </p:sp>
      <p:sp>
        <p:nvSpPr>
          <p:cNvPr id="23567" name="Line 16"/>
          <p:cNvSpPr>
            <a:spLocks noChangeShapeType="1"/>
          </p:cNvSpPr>
          <p:nvPr/>
        </p:nvSpPr>
        <p:spPr bwMode="auto">
          <a:xfrm rot="10800000" flipH="1">
            <a:off x="6046788" y="1430338"/>
            <a:ext cx="1430337" cy="1296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Rectangle 17"/>
          <p:cNvSpPr>
            <a:spLocks/>
          </p:cNvSpPr>
          <p:nvPr/>
        </p:nvSpPr>
        <p:spPr bwMode="auto">
          <a:xfrm>
            <a:off x="6586538" y="2316163"/>
            <a:ext cx="688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1400">
                <a:cs typeface="Times New Roman" pitchFamily="18" charset="0"/>
                <a:sym typeface="Times New Roman" pitchFamily="18" charset="0"/>
              </a:rPr>
              <a:t>470 mm</a:t>
            </a:r>
          </a:p>
        </p:txBody>
      </p:sp>
      <p:sp>
        <p:nvSpPr>
          <p:cNvPr id="23569" name="Rectangle 18"/>
          <p:cNvSpPr>
            <a:spLocks/>
          </p:cNvSpPr>
          <p:nvPr/>
        </p:nvSpPr>
        <p:spPr bwMode="auto">
          <a:xfrm>
            <a:off x="598488" y="3322638"/>
            <a:ext cx="4857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1400">
                <a:cs typeface="Times New Roman" pitchFamily="18" charset="0"/>
                <a:sym typeface="Times New Roman" pitchFamily="18" charset="0"/>
              </a:rPr>
              <a:t>CuW</a:t>
            </a:r>
          </a:p>
        </p:txBody>
      </p:sp>
      <p:pic>
        <p:nvPicPr>
          <p:cNvPr id="23570" name="Picture 2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975" y="325438"/>
            <a:ext cx="1689100" cy="35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71" name="TextBox 21"/>
          <p:cNvSpPr txBox="1">
            <a:spLocks noChangeArrowheads="1"/>
          </p:cNvSpPr>
          <p:nvPr/>
        </p:nvSpPr>
        <p:spPr bwMode="auto">
          <a:xfrm>
            <a:off x="217488" y="4689475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magnets</a:t>
            </a: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rot="10800000" flipH="1">
            <a:off x="3359150" y="5386388"/>
            <a:ext cx="649288" cy="198437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rot="10800000">
            <a:off x="561975" y="4097338"/>
            <a:ext cx="339725" cy="592137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rot="10800000" flipH="1" flipV="1">
            <a:off x="1084263" y="5151438"/>
            <a:ext cx="649287" cy="433387"/>
          </a:xfrm>
          <a:prstGeom prst="lin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23575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531" y="0"/>
            <a:ext cx="4373069" cy="56713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Marionette</a:t>
            </a:r>
            <a:endParaRPr lang="en-US" sz="36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</p:txBody>
      </p:sp>
      <p:sp>
        <p:nvSpPr>
          <p:cNvPr id="25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E28205-755C-486B-850D-D69EDF946F16}" type="slidenum">
              <a:rPr lang="en-GB"/>
              <a:pPr/>
              <a:t>7</a:t>
            </a:fld>
            <a:r>
              <a:rPr lang="en-GB"/>
              <a:t> of 16 </a:t>
            </a:r>
          </a:p>
          <a:p>
            <a:endParaRPr lang="en-GB"/>
          </a:p>
        </p:txBody>
      </p:sp>
      <p:pic>
        <p:nvPicPr>
          <p:cNvPr id="25603" name="Picture 10" descr="CIMG62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8463" y="830263"/>
            <a:ext cx="493553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1" descr="CIMG624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038" y="836613"/>
            <a:ext cx="4411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19850" y="2374900"/>
            <a:ext cx="1258888" cy="61118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606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3810000" y="2681288"/>
            <a:ext cx="2609850" cy="152400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 type="arrow" w="med" len="med"/>
          </a:ln>
          <a:effectLst>
            <a:outerShdw dist="50800" dir="5400000" rotWithShape="0">
              <a:srgbClr val="4E3B30">
                <a:alpha val="59998"/>
              </a:srgbClr>
            </a:outerShdw>
          </a:effectLst>
        </p:spPr>
      </p:cxnSp>
      <p:sp>
        <p:nvSpPr>
          <p:cNvPr id="16" name="TextBox 15"/>
          <p:cNvSpPr txBox="1"/>
          <p:nvPr/>
        </p:nvSpPr>
        <p:spPr>
          <a:xfrm>
            <a:off x="0" y="4273736"/>
            <a:ext cx="410276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RM steel wires clamps: Virgo-like</a:t>
            </a:r>
          </a:p>
          <a:p>
            <a:pPr>
              <a:defRPr/>
            </a:pPr>
            <a:r>
              <a:rPr lang="en-US" sz="1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Mirror’s clamps box: stiffness implemented, other clamping screws added  </a:t>
            </a:r>
          </a:p>
        </p:txBody>
      </p:sp>
      <p:cxnSp>
        <p:nvCxnSpPr>
          <p:cNvPr id="25608" name="Straight Arrow Connector 17"/>
          <p:cNvCxnSpPr>
            <a:cxnSpLocks noChangeShapeType="1"/>
          </p:cNvCxnSpPr>
          <p:nvPr/>
        </p:nvCxnSpPr>
        <p:spPr bwMode="auto">
          <a:xfrm flipV="1">
            <a:off x="5749925" y="3703638"/>
            <a:ext cx="882650" cy="566737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 type="arrow" w="med" len="med"/>
          </a:ln>
          <a:effectLst>
            <a:outerShdw dist="50800" dir="5400000" rotWithShape="0">
              <a:srgbClr val="4E3B30">
                <a:alpha val="59998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4648322" y="4102603"/>
            <a:ext cx="1246907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Peek arms</a:t>
            </a:r>
          </a:p>
        </p:txBody>
      </p:sp>
      <p:pic>
        <p:nvPicPr>
          <p:cNvPr id="25610" name="Picture 23" descr="DSCN00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600" y="4552950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11" name="Straight Arrow Connector 25"/>
          <p:cNvCxnSpPr>
            <a:cxnSpLocks noChangeShapeType="1"/>
          </p:cNvCxnSpPr>
          <p:nvPr/>
        </p:nvCxnSpPr>
        <p:spPr bwMode="auto">
          <a:xfrm rot="16200000" flipH="1">
            <a:off x="6977856" y="3656807"/>
            <a:ext cx="1366837" cy="641350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 type="arrow" w="med" len="med"/>
          </a:ln>
          <a:effectLst>
            <a:outerShdw dist="50800" dir="5400000" rotWithShape="0">
              <a:srgbClr val="4E3B30">
                <a:alpha val="59998"/>
              </a:srgbClr>
            </a:outerShdw>
          </a:effectLst>
        </p:spPr>
      </p:cxnSp>
      <p:sp>
        <p:nvSpPr>
          <p:cNvPr id="30" name="TextBox 29"/>
          <p:cNvSpPr txBox="1"/>
          <p:nvPr/>
        </p:nvSpPr>
        <p:spPr>
          <a:xfrm>
            <a:off x="3592867" y="5188969"/>
            <a:ext cx="2302362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Static Balance weight</a:t>
            </a:r>
          </a:p>
        </p:txBody>
      </p:sp>
      <p:pic>
        <p:nvPicPr>
          <p:cNvPr id="25613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7688" y="0"/>
            <a:ext cx="22463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2"/>
          <p:cNvSpPr>
            <a:spLocks noChangeArrowheads="1"/>
          </p:cNvSpPr>
          <p:nvPr/>
        </p:nvSpPr>
        <p:spPr bwMode="auto">
          <a:xfrm>
            <a:off x="685800" y="152400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26" name="Line 14"/>
          <p:cNvSpPr>
            <a:spLocks noChangeShapeType="1"/>
          </p:cNvSpPr>
          <p:nvPr/>
        </p:nvSpPr>
        <p:spPr bwMode="auto">
          <a:xfrm flipV="1">
            <a:off x="2286000" y="16764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Line 15"/>
          <p:cNvSpPr>
            <a:spLocks noChangeShapeType="1"/>
          </p:cNvSpPr>
          <p:nvPr/>
        </p:nvSpPr>
        <p:spPr bwMode="auto">
          <a:xfrm>
            <a:off x="2286000" y="1676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28" name="Group 19"/>
          <p:cNvGrpSpPr>
            <a:grpSpLocks/>
          </p:cNvGrpSpPr>
          <p:nvPr/>
        </p:nvGrpSpPr>
        <p:grpSpPr bwMode="auto">
          <a:xfrm flipH="1">
            <a:off x="0" y="1676400"/>
            <a:ext cx="685800" cy="457200"/>
            <a:chOff x="1584" y="1632"/>
            <a:chExt cx="432" cy="288"/>
          </a:xfrm>
        </p:grpSpPr>
        <p:sp>
          <p:nvSpPr>
            <p:cNvPr id="26688" name="Line 17"/>
            <p:cNvSpPr>
              <a:spLocks noChangeShapeType="1"/>
            </p:cNvSpPr>
            <p:nvPr/>
          </p:nvSpPr>
          <p:spPr bwMode="auto">
            <a:xfrm flipV="1">
              <a:off x="1584" y="1632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>
              <a:off x="1584" y="163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9" name="Rectangle 20"/>
          <p:cNvSpPr>
            <a:spLocks noChangeArrowheads="1"/>
          </p:cNvSpPr>
          <p:nvPr/>
        </p:nvSpPr>
        <p:spPr bwMode="auto">
          <a:xfrm>
            <a:off x="1219200" y="12192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0" name="Line 27"/>
          <p:cNvSpPr>
            <a:spLocks noChangeShapeType="1"/>
          </p:cNvSpPr>
          <p:nvPr/>
        </p:nvSpPr>
        <p:spPr bwMode="auto">
          <a:xfrm>
            <a:off x="1524000" y="709613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28"/>
          <p:cNvSpPr>
            <a:spLocks noChangeShapeType="1"/>
          </p:cNvSpPr>
          <p:nvPr/>
        </p:nvSpPr>
        <p:spPr bwMode="auto">
          <a:xfrm flipV="1">
            <a:off x="838200" y="1676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29"/>
          <p:cNvSpPr>
            <a:spLocks noChangeShapeType="1"/>
          </p:cNvSpPr>
          <p:nvPr/>
        </p:nvSpPr>
        <p:spPr bwMode="auto">
          <a:xfrm flipV="1">
            <a:off x="2133600" y="1676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30"/>
          <p:cNvSpPr>
            <a:spLocks noChangeShapeType="1"/>
          </p:cNvSpPr>
          <p:nvPr/>
        </p:nvSpPr>
        <p:spPr bwMode="auto">
          <a:xfrm>
            <a:off x="0" y="16764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31"/>
          <p:cNvSpPr>
            <a:spLocks noChangeArrowheads="1"/>
          </p:cNvSpPr>
          <p:nvPr/>
        </p:nvSpPr>
        <p:spPr bwMode="auto">
          <a:xfrm>
            <a:off x="2895600" y="1646238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5" name="Line 33"/>
          <p:cNvSpPr>
            <a:spLocks noChangeShapeType="1"/>
          </p:cNvSpPr>
          <p:nvPr/>
        </p:nvSpPr>
        <p:spPr bwMode="auto">
          <a:xfrm>
            <a:off x="0" y="1652588"/>
            <a:ext cx="411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Text Box 34"/>
          <p:cNvSpPr txBox="1">
            <a:spLocks noChangeArrowheads="1"/>
          </p:cNvSpPr>
          <p:nvPr/>
        </p:nvSpPr>
        <p:spPr bwMode="auto">
          <a:xfrm>
            <a:off x="4137025" y="1524000"/>
            <a:ext cx="1120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+2. 7 mm</a:t>
            </a:r>
          </a:p>
        </p:txBody>
      </p:sp>
      <p:sp>
        <p:nvSpPr>
          <p:cNvPr id="26637" name="Rectangle 35"/>
          <p:cNvSpPr>
            <a:spLocks noChangeArrowheads="1"/>
          </p:cNvSpPr>
          <p:nvPr/>
        </p:nvSpPr>
        <p:spPr bwMode="auto">
          <a:xfrm>
            <a:off x="685800" y="350520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38" name="Line 36"/>
          <p:cNvSpPr>
            <a:spLocks noChangeShapeType="1"/>
          </p:cNvSpPr>
          <p:nvPr/>
        </p:nvSpPr>
        <p:spPr bwMode="auto">
          <a:xfrm flipV="1">
            <a:off x="2286000" y="36576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Line 37"/>
          <p:cNvSpPr>
            <a:spLocks noChangeShapeType="1"/>
          </p:cNvSpPr>
          <p:nvPr/>
        </p:nvSpPr>
        <p:spPr bwMode="auto">
          <a:xfrm>
            <a:off x="2286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0" name="Group 38"/>
          <p:cNvGrpSpPr>
            <a:grpSpLocks/>
          </p:cNvGrpSpPr>
          <p:nvPr/>
        </p:nvGrpSpPr>
        <p:grpSpPr bwMode="auto">
          <a:xfrm flipH="1">
            <a:off x="0" y="3657600"/>
            <a:ext cx="685800" cy="457200"/>
            <a:chOff x="1584" y="1632"/>
            <a:chExt cx="432" cy="288"/>
          </a:xfrm>
        </p:grpSpPr>
        <p:sp>
          <p:nvSpPr>
            <p:cNvPr id="26686" name="Line 39"/>
            <p:cNvSpPr>
              <a:spLocks noChangeShapeType="1"/>
            </p:cNvSpPr>
            <p:nvPr/>
          </p:nvSpPr>
          <p:spPr bwMode="auto">
            <a:xfrm flipV="1">
              <a:off x="1584" y="1632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7" name="Line 40"/>
            <p:cNvSpPr>
              <a:spLocks noChangeShapeType="1"/>
            </p:cNvSpPr>
            <p:nvPr/>
          </p:nvSpPr>
          <p:spPr bwMode="auto">
            <a:xfrm>
              <a:off x="1584" y="163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41" name="Rectangle 41"/>
          <p:cNvSpPr>
            <a:spLocks noChangeArrowheads="1"/>
          </p:cNvSpPr>
          <p:nvPr/>
        </p:nvSpPr>
        <p:spPr bwMode="auto">
          <a:xfrm>
            <a:off x="1219200" y="32004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42" name="Line 42"/>
          <p:cNvSpPr>
            <a:spLocks noChangeShapeType="1"/>
          </p:cNvSpPr>
          <p:nvPr/>
        </p:nvSpPr>
        <p:spPr bwMode="auto">
          <a:xfrm>
            <a:off x="1524000" y="2667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Line 43"/>
          <p:cNvSpPr>
            <a:spLocks noChangeShapeType="1"/>
          </p:cNvSpPr>
          <p:nvPr/>
        </p:nvSpPr>
        <p:spPr bwMode="auto">
          <a:xfrm flipV="1">
            <a:off x="838200" y="3657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44"/>
          <p:cNvSpPr>
            <a:spLocks noChangeShapeType="1"/>
          </p:cNvSpPr>
          <p:nvPr/>
        </p:nvSpPr>
        <p:spPr bwMode="auto">
          <a:xfrm flipV="1">
            <a:off x="2133600" y="3657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Line 45"/>
          <p:cNvSpPr>
            <a:spLocks noChangeShapeType="1"/>
          </p:cNvSpPr>
          <p:nvPr/>
        </p:nvSpPr>
        <p:spPr bwMode="auto">
          <a:xfrm>
            <a:off x="0" y="36576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AutoShape 46"/>
          <p:cNvSpPr>
            <a:spLocks noChangeArrowheads="1"/>
          </p:cNvSpPr>
          <p:nvPr/>
        </p:nvSpPr>
        <p:spPr bwMode="auto">
          <a:xfrm>
            <a:off x="2895600" y="3627438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47" name="Line 47"/>
          <p:cNvSpPr>
            <a:spLocks noChangeShapeType="1"/>
          </p:cNvSpPr>
          <p:nvPr/>
        </p:nvSpPr>
        <p:spPr bwMode="auto">
          <a:xfrm>
            <a:off x="0" y="3613150"/>
            <a:ext cx="411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Text Box 48"/>
          <p:cNvSpPr txBox="1">
            <a:spLocks noChangeArrowheads="1"/>
          </p:cNvSpPr>
          <p:nvPr/>
        </p:nvSpPr>
        <p:spPr bwMode="auto">
          <a:xfrm>
            <a:off x="4114800" y="3459163"/>
            <a:ext cx="1120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+5.85 mm</a:t>
            </a:r>
          </a:p>
        </p:txBody>
      </p:sp>
      <p:sp>
        <p:nvSpPr>
          <p:cNvPr id="26649" name="Rectangle 49"/>
          <p:cNvSpPr>
            <a:spLocks noChangeArrowheads="1"/>
          </p:cNvSpPr>
          <p:nvPr/>
        </p:nvSpPr>
        <p:spPr bwMode="auto">
          <a:xfrm>
            <a:off x="685800" y="548640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50" name="Line 50"/>
          <p:cNvSpPr>
            <a:spLocks noChangeShapeType="1"/>
          </p:cNvSpPr>
          <p:nvPr/>
        </p:nvSpPr>
        <p:spPr bwMode="auto">
          <a:xfrm flipV="1">
            <a:off x="2286000" y="56388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1" name="Line 51"/>
          <p:cNvSpPr>
            <a:spLocks noChangeShapeType="1"/>
          </p:cNvSpPr>
          <p:nvPr/>
        </p:nvSpPr>
        <p:spPr bwMode="auto">
          <a:xfrm>
            <a:off x="22860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52" name="Group 52"/>
          <p:cNvGrpSpPr>
            <a:grpSpLocks/>
          </p:cNvGrpSpPr>
          <p:nvPr/>
        </p:nvGrpSpPr>
        <p:grpSpPr bwMode="auto">
          <a:xfrm flipH="1">
            <a:off x="0" y="5638800"/>
            <a:ext cx="685800" cy="457200"/>
            <a:chOff x="1584" y="1632"/>
            <a:chExt cx="432" cy="288"/>
          </a:xfrm>
        </p:grpSpPr>
        <p:sp>
          <p:nvSpPr>
            <p:cNvPr id="26684" name="Line 53"/>
            <p:cNvSpPr>
              <a:spLocks noChangeShapeType="1"/>
            </p:cNvSpPr>
            <p:nvPr/>
          </p:nvSpPr>
          <p:spPr bwMode="auto">
            <a:xfrm flipV="1">
              <a:off x="1584" y="1632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5" name="Line 54"/>
            <p:cNvSpPr>
              <a:spLocks noChangeShapeType="1"/>
            </p:cNvSpPr>
            <p:nvPr/>
          </p:nvSpPr>
          <p:spPr bwMode="auto">
            <a:xfrm>
              <a:off x="1584" y="163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53" name="Rectangle 55"/>
          <p:cNvSpPr>
            <a:spLocks noChangeArrowheads="1"/>
          </p:cNvSpPr>
          <p:nvPr/>
        </p:nvSpPr>
        <p:spPr bwMode="auto">
          <a:xfrm>
            <a:off x="1219200" y="5181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54" name="Line 56"/>
          <p:cNvSpPr>
            <a:spLocks noChangeShapeType="1"/>
          </p:cNvSpPr>
          <p:nvPr/>
        </p:nvSpPr>
        <p:spPr bwMode="auto">
          <a:xfrm>
            <a:off x="1524000" y="46482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Line 57"/>
          <p:cNvSpPr>
            <a:spLocks noChangeShapeType="1"/>
          </p:cNvSpPr>
          <p:nvPr/>
        </p:nvSpPr>
        <p:spPr bwMode="auto">
          <a:xfrm flipV="1">
            <a:off x="838200" y="5638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Line 58"/>
          <p:cNvSpPr>
            <a:spLocks noChangeShapeType="1"/>
          </p:cNvSpPr>
          <p:nvPr/>
        </p:nvSpPr>
        <p:spPr bwMode="auto">
          <a:xfrm flipV="1">
            <a:off x="2133600" y="5638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Line 59"/>
          <p:cNvSpPr>
            <a:spLocks noChangeShapeType="1"/>
          </p:cNvSpPr>
          <p:nvPr/>
        </p:nvSpPr>
        <p:spPr bwMode="auto">
          <a:xfrm>
            <a:off x="0" y="56388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8" name="AutoShape 60"/>
          <p:cNvSpPr>
            <a:spLocks noChangeArrowheads="1"/>
          </p:cNvSpPr>
          <p:nvPr/>
        </p:nvSpPr>
        <p:spPr bwMode="auto">
          <a:xfrm>
            <a:off x="2895600" y="5608638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59" name="Line 61"/>
          <p:cNvSpPr>
            <a:spLocks noChangeShapeType="1"/>
          </p:cNvSpPr>
          <p:nvPr/>
        </p:nvSpPr>
        <p:spPr bwMode="auto">
          <a:xfrm>
            <a:off x="0" y="5541963"/>
            <a:ext cx="411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0" name="Text Box 62"/>
          <p:cNvSpPr txBox="1">
            <a:spLocks noChangeArrowheads="1"/>
          </p:cNvSpPr>
          <p:nvPr/>
        </p:nvSpPr>
        <p:spPr bwMode="auto">
          <a:xfrm>
            <a:off x="4114800" y="5410200"/>
            <a:ext cx="1120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+7.8 mm</a:t>
            </a:r>
          </a:p>
        </p:txBody>
      </p:sp>
      <p:sp>
        <p:nvSpPr>
          <p:cNvPr id="26661" name="Rectangle 64"/>
          <p:cNvSpPr>
            <a:spLocks noChangeArrowheads="1"/>
          </p:cNvSpPr>
          <p:nvPr/>
        </p:nvSpPr>
        <p:spPr bwMode="auto">
          <a:xfrm>
            <a:off x="2882900" y="1676400"/>
            <a:ext cx="210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Maraging wire clamp and fibre</a:t>
            </a:r>
            <a:r>
              <a:rPr lang="en-US" sz="1200">
                <a:latin typeface="Symbol" pitchFamily="18" charset="2"/>
                <a:sym typeface="Symbol" pitchFamily="18" charset="2"/>
              </a:rPr>
              <a:t></a:t>
            </a:r>
            <a:endParaRPr lang="en-US" sz="1200"/>
          </a:p>
        </p:txBody>
      </p:sp>
      <p:sp>
        <p:nvSpPr>
          <p:cNvPr id="26662" name="Rectangle 65"/>
          <p:cNvSpPr>
            <a:spLocks noChangeArrowheads="1"/>
          </p:cNvSpPr>
          <p:nvPr/>
        </p:nvSpPr>
        <p:spPr bwMode="auto">
          <a:xfrm>
            <a:off x="2819400" y="1366838"/>
            <a:ext cx="868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baricentre</a:t>
            </a:r>
          </a:p>
        </p:txBody>
      </p:sp>
      <p:sp>
        <p:nvSpPr>
          <p:cNvPr id="26663" name="Rectangle 70"/>
          <p:cNvSpPr>
            <a:spLocks noChangeArrowheads="1"/>
          </p:cNvSpPr>
          <p:nvPr/>
        </p:nvSpPr>
        <p:spPr bwMode="auto">
          <a:xfrm>
            <a:off x="914400" y="1981200"/>
            <a:ext cx="304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64" name="Rectangle 71"/>
          <p:cNvSpPr>
            <a:spLocks noChangeArrowheads="1"/>
          </p:cNvSpPr>
          <p:nvPr/>
        </p:nvSpPr>
        <p:spPr bwMode="auto">
          <a:xfrm>
            <a:off x="1752600" y="1981200"/>
            <a:ext cx="304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65" name="Rectangle 72" descr="Light downward diagonal"/>
          <p:cNvSpPr>
            <a:spLocks noChangeArrowheads="1"/>
          </p:cNvSpPr>
          <p:nvPr/>
        </p:nvSpPr>
        <p:spPr bwMode="auto">
          <a:xfrm>
            <a:off x="914400" y="3962400"/>
            <a:ext cx="304800" cy="152400"/>
          </a:xfrm>
          <a:prstGeom prst="rect">
            <a:avLst/>
          </a:prstGeom>
          <a:pattFill prst="ltDnDiag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66" name="Rectangle 73" descr="Light downward diagonal"/>
          <p:cNvSpPr>
            <a:spLocks noChangeArrowheads="1"/>
          </p:cNvSpPr>
          <p:nvPr/>
        </p:nvSpPr>
        <p:spPr bwMode="auto">
          <a:xfrm>
            <a:off x="1752600" y="3962400"/>
            <a:ext cx="304800" cy="152400"/>
          </a:xfrm>
          <a:prstGeom prst="rect">
            <a:avLst/>
          </a:prstGeom>
          <a:pattFill prst="ltDnDiag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67" name="Rectangle 74" descr="Dark downward diagonal"/>
          <p:cNvSpPr>
            <a:spLocks noChangeArrowheads="1"/>
          </p:cNvSpPr>
          <p:nvPr/>
        </p:nvSpPr>
        <p:spPr bwMode="auto">
          <a:xfrm>
            <a:off x="914400" y="5943600"/>
            <a:ext cx="304800" cy="152400"/>
          </a:xfrm>
          <a:prstGeom prst="rect">
            <a:avLst/>
          </a:prstGeom>
          <a:pattFill prst="dkDnDiag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68" name="Rectangle 75" descr="Dark downward diagonal"/>
          <p:cNvSpPr>
            <a:spLocks noChangeArrowheads="1"/>
          </p:cNvSpPr>
          <p:nvPr/>
        </p:nvSpPr>
        <p:spPr bwMode="auto">
          <a:xfrm>
            <a:off x="1752600" y="5943600"/>
            <a:ext cx="304800" cy="152400"/>
          </a:xfrm>
          <a:prstGeom prst="rect">
            <a:avLst/>
          </a:prstGeom>
          <a:pattFill prst="dkDnDiag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71" name="Rectangle 79"/>
          <p:cNvSpPr>
            <a:spLocks noChangeArrowheads="1"/>
          </p:cNvSpPr>
          <p:nvPr/>
        </p:nvSpPr>
        <p:spPr bwMode="auto">
          <a:xfrm>
            <a:off x="2597150" y="428625"/>
            <a:ext cx="6148388" cy="831850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4.85 kg steel inserts used to rise up artificially the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baricentre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7949" name="Rectangle 83"/>
          <p:cNvSpPr>
            <a:spLocks noChangeArrowheads="1"/>
          </p:cNvSpPr>
          <p:nvPr/>
        </p:nvSpPr>
        <p:spPr bwMode="auto">
          <a:xfrm>
            <a:off x="5257800" y="1906588"/>
            <a:ext cx="3886200" cy="3046412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dk1"/>
                </a:solidFill>
                <a:latin typeface="+mj-lt"/>
                <a:ea typeface="+mn-ea"/>
              </a:rPr>
              <a:t>The clean way to drive pitch mode in the range 250-300 </a:t>
            </a:r>
            <a:r>
              <a:rPr lang="en-US" dirty="0" err="1">
                <a:solidFill>
                  <a:schemeClr val="dk1"/>
                </a:solidFill>
                <a:latin typeface="+mj-lt"/>
                <a:ea typeface="+mn-ea"/>
              </a:rPr>
              <a:t>mHz</a:t>
            </a:r>
            <a:r>
              <a:rPr lang="en-US" dirty="0">
                <a:solidFill>
                  <a:schemeClr val="dk1"/>
                </a:solidFill>
                <a:latin typeface="+mj-lt"/>
                <a:ea typeface="+mn-ea"/>
              </a:rPr>
              <a:t>, reducing z/</a:t>
            </a:r>
            <a:r>
              <a:rPr lang="en-US" dirty="0">
                <a:solidFill>
                  <a:schemeClr val="dk1"/>
                </a:solidFill>
                <a:latin typeface="Symbol" charset="2"/>
                <a:ea typeface="+mn-ea"/>
                <a:cs typeface="Symbol" charset="2"/>
              </a:rPr>
              <a:t>f</a:t>
            </a:r>
            <a:r>
              <a:rPr lang="en-US" dirty="0">
                <a:solidFill>
                  <a:schemeClr val="dk1"/>
                </a:solidFill>
                <a:latin typeface="+mj-lt"/>
                <a:ea typeface="+mn-ea"/>
              </a:rPr>
              <a:t> coupling and improving pitch control accuracy, is </a:t>
            </a:r>
            <a:r>
              <a:rPr lang="en-US" dirty="0">
                <a:solidFill>
                  <a:srgbClr val="0000FF"/>
                </a:solidFill>
                <a:latin typeface="+mj-lt"/>
                <a:ea typeface="+mn-ea"/>
              </a:rPr>
              <a:t>to bring the bending point of marionette wire closer to the center of mass.</a:t>
            </a:r>
          </a:p>
        </p:txBody>
      </p:sp>
      <p:grpSp>
        <p:nvGrpSpPr>
          <p:cNvPr id="26671" name="Group 89"/>
          <p:cNvGrpSpPr>
            <a:grpSpLocks/>
          </p:cNvGrpSpPr>
          <p:nvPr/>
        </p:nvGrpSpPr>
        <p:grpSpPr bwMode="auto">
          <a:xfrm>
            <a:off x="914400" y="3962400"/>
            <a:ext cx="2278063" cy="446088"/>
            <a:chOff x="576" y="2496"/>
            <a:chExt cx="1435" cy="281"/>
          </a:xfrm>
        </p:grpSpPr>
        <p:grpSp>
          <p:nvGrpSpPr>
            <p:cNvPr id="26680" name="Group 86"/>
            <p:cNvGrpSpPr>
              <a:grpSpLocks/>
            </p:cNvGrpSpPr>
            <p:nvPr/>
          </p:nvGrpSpPr>
          <p:grpSpPr bwMode="auto">
            <a:xfrm>
              <a:off x="576" y="2496"/>
              <a:ext cx="720" cy="96"/>
              <a:chOff x="576" y="2496"/>
              <a:chExt cx="720" cy="96"/>
            </a:xfrm>
          </p:grpSpPr>
          <p:sp>
            <p:nvSpPr>
              <p:cNvPr id="26682" name="Rectangle 84"/>
              <p:cNvSpPr>
                <a:spLocks noChangeArrowheads="1"/>
              </p:cNvSpPr>
              <p:nvPr/>
            </p:nvSpPr>
            <p:spPr bwMode="auto">
              <a:xfrm>
                <a:off x="576" y="249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83" name="Rectangle 85"/>
              <p:cNvSpPr>
                <a:spLocks noChangeArrowheads="1"/>
              </p:cNvSpPr>
              <p:nvPr/>
            </p:nvSpPr>
            <p:spPr bwMode="auto">
              <a:xfrm>
                <a:off x="1104" y="249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6681" name="Rectangle 88"/>
            <p:cNvSpPr>
              <a:spLocks noChangeArrowheads="1"/>
            </p:cNvSpPr>
            <p:nvPr/>
          </p:nvSpPr>
          <p:spPr bwMode="auto">
            <a:xfrm>
              <a:off x="1392" y="2544"/>
              <a:ext cx="61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- 4.85 kg</a:t>
              </a:r>
            </a:p>
          </p:txBody>
        </p:sp>
      </p:grpSp>
      <p:grpSp>
        <p:nvGrpSpPr>
          <p:cNvPr id="26672" name="Group 91"/>
          <p:cNvGrpSpPr>
            <a:grpSpLocks/>
          </p:cNvGrpSpPr>
          <p:nvPr/>
        </p:nvGrpSpPr>
        <p:grpSpPr bwMode="auto">
          <a:xfrm>
            <a:off x="990600" y="5105400"/>
            <a:ext cx="2327275" cy="381000"/>
            <a:chOff x="624" y="3216"/>
            <a:chExt cx="1466" cy="240"/>
          </a:xfrm>
        </p:grpSpPr>
        <p:grpSp>
          <p:nvGrpSpPr>
            <p:cNvPr id="26676" name="Group 87"/>
            <p:cNvGrpSpPr>
              <a:grpSpLocks/>
            </p:cNvGrpSpPr>
            <p:nvPr/>
          </p:nvGrpSpPr>
          <p:grpSpPr bwMode="auto">
            <a:xfrm>
              <a:off x="624" y="3264"/>
              <a:ext cx="672" cy="192"/>
              <a:chOff x="624" y="3264"/>
              <a:chExt cx="672" cy="192"/>
            </a:xfrm>
          </p:grpSpPr>
          <p:sp>
            <p:nvSpPr>
              <p:cNvPr id="26678" name="Rectangle 76"/>
              <p:cNvSpPr>
                <a:spLocks noChangeArrowheads="1"/>
              </p:cNvSpPr>
              <p:nvPr/>
            </p:nvSpPr>
            <p:spPr bwMode="auto">
              <a:xfrm rot="-5400000">
                <a:off x="576" y="3312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679" name="Rectangle 78"/>
              <p:cNvSpPr>
                <a:spLocks noChangeArrowheads="1"/>
              </p:cNvSpPr>
              <p:nvPr/>
            </p:nvSpPr>
            <p:spPr bwMode="auto">
              <a:xfrm rot="-5400000">
                <a:off x="1152" y="3312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6677" name="Rectangle 90"/>
            <p:cNvSpPr>
              <a:spLocks noChangeArrowheads="1"/>
            </p:cNvSpPr>
            <p:nvPr/>
          </p:nvSpPr>
          <p:spPr bwMode="auto">
            <a:xfrm>
              <a:off x="1440" y="3216"/>
              <a:ext cx="65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+ 4.85 kg</a:t>
              </a:r>
            </a:p>
          </p:txBody>
        </p:sp>
      </p:grpSp>
      <p:sp>
        <p:nvSpPr>
          <p:cNvPr id="26673" name="Freccia giù 1"/>
          <p:cNvSpPr>
            <a:spLocks noChangeArrowheads="1"/>
          </p:cNvSpPr>
          <p:nvPr/>
        </p:nvSpPr>
        <p:spPr bwMode="auto">
          <a:xfrm>
            <a:off x="7318375" y="1366838"/>
            <a:ext cx="434975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200">
              <a:latin typeface="Arial" pitchFamily="34" charset="0"/>
            </a:endParaRPr>
          </a:p>
        </p:txBody>
      </p:sp>
      <p:sp>
        <p:nvSpPr>
          <p:cNvPr id="26674" name="Segnaposto piè di pagina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  <a:ea typeface="MS PGothic" pitchFamily="34" charset="-128"/>
              </a:rPr>
              <a:t>Paola Puppo</a:t>
            </a:r>
          </a:p>
        </p:txBody>
      </p:sp>
      <p:sp>
        <p:nvSpPr>
          <p:cNvPr id="26675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95BFED-0DAB-48DF-8182-87871BDC90CE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073E14-CF20-4FF2-B8EE-E3B0F393A1E5}" type="slidenum">
              <a:rPr lang="en-US"/>
              <a:pPr/>
              <a:t>9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5613" y="846138"/>
            <a:ext cx="8499475" cy="2554287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However in such a case, payload assembly and commissioning has become </a:t>
            </a:r>
            <a:r>
              <a:rPr lang="en-US" sz="2000" i="1" dirty="0">
                <a:solidFill>
                  <a:srgbClr val="2626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more critical with respect to the balancing</a:t>
            </a: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(no remote adjustment of </a:t>
            </a:r>
            <a:r>
              <a:rPr lang="en-US" sz="2000" b="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Symbol" charset="0"/>
              </a:rPr>
              <a:t>q</a:t>
            </a:r>
            <a:r>
              <a:rPr lang="en-US" sz="2000" b="0" baseline="-25000" dirty="0" err="1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z</a:t>
            </a: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 position in present </a:t>
            </a:r>
            <a:r>
              <a:rPr lang="en-US" sz="2000" b="0" dirty="0" err="1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marionetta</a:t>
            </a: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). </a:t>
            </a:r>
          </a:p>
          <a:p>
            <a:pPr algn="l">
              <a:defRPr/>
            </a:pP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Indeed, trying to tune the overall </a:t>
            </a:r>
            <a:r>
              <a:rPr lang="en-US" sz="2000" b="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Symbol" charset="0"/>
              </a:rPr>
              <a:t>q</a:t>
            </a:r>
            <a:r>
              <a:rPr lang="en-US" sz="2000" b="0" baseline="-25000" dirty="0" err="1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z</a:t>
            </a: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 and </a:t>
            </a:r>
            <a:r>
              <a:rPr lang="en-US" sz="2000" b="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Symbol" charset="0"/>
              </a:rPr>
              <a:t>q</a:t>
            </a:r>
            <a:r>
              <a:rPr lang="en-US" sz="2000" b="0" baseline="-25000" dirty="0" err="1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x</a:t>
            </a:r>
            <a:r>
              <a:rPr lang="en-US" sz="2000" b="0" dirty="0">
                <a:solidFill>
                  <a:srgbClr val="000000"/>
                </a:solidFill>
                <a:latin typeface="Times New Roman" charset="0"/>
                <a:ea typeface="Symbol" charset="0"/>
                <a:cs typeface="Symbol" charset="0"/>
              </a:rPr>
              <a:t> motion of the payload changing the vertical position of the marionette CM could drive modes dangerously close to 0.198 Hz, the main pendulum mode of the chain. </a:t>
            </a:r>
          </a:p>
          <a:p>
            <a:pPr algn="l">
              <a:defRPr/>
            </a:pPr>
            <a:r>
              <a:rPr lang="en-US" sz="2000" i="1" dirty="0">
                <a:solidFill>
                  <a:srgbClr val="262699"/>
                </a:solidFill>
                <a:latin typeface="Times New Roman" charset="0"/>
                <a:ea typeface="Symbol" charset="0"/>
                <a:cs typeface="Symbol" charset="0"/>
              </a:rPr>
              <a:t>A tradeoff tuning of the various mode frequencies was reached with some iteration on the payloads, (about 2 weeks for the first one)</a:t>
            </a:r>
          </a:p>
        </p:txBody>
      </p:sp>
      <p:graphicFrame>
        <p:nvGraphicFramePr>
          <p:cNvPr id="28675" name="Object 2"/>
          <p:cNvGraphicFramePr>
            <a:graphicFrameLocks noChangeAspect="1"/>
          </p:cNvGraphicFramePr>
          <p:nvPr/>
        </p:nvGraphicFramePr>
        <p:xfrm>
          <a:off x="2811463" y="3462338"/>
          <a:ext cx="6143625" cy="2768600"/>
        </p:xfrm>
        <a:graphic>
          <a:graphicData uri="http://schemas.openxmlformats.org/presentationml/2006/ole">
            <p:oleObj spid="_x0000_s28675" name="Document" r:id="rId3" imgW="21079365" imgH="9498413" progId="Word.Document.12">
              <p:link updateAutomatic="1"/>
            </p:oleObj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6413" y="4581525"/>
            <a:ext cx="2008187" cy="1477963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800" smtClean="0">
                <a:solidFill>
                  <a:srgbClr val="000000"/>
                </a:solidFill>
              </a:rPr>
              <a:t>Comparison of the main pendulum frequencies for the old and the new payload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iewTemplate">
  <a:themeElements>
    <a:clrScheme name="Review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eview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view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ew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ew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C:\WINDOWS\Profiles\masserot\Mes Documents\Virgo\Review\ReviewTemplate.pot</Template>
  <TotalTime>0</TotalTime>
  <Words>1390</Words>
  <Application>Microsoft Office PowerPoint</Application>
  <PresentationFormat>Presentazione su schermo (4:3)</PresentationFormat>
  <Paragraphs>301</Paragraphs>
  <Slides>36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Collegamenti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52" baseType="lpstr">
      <vt:lpstr>Times New Roman</vt:lpstr>
      <vt:lpstr>MS PGothic</vt:lpstr>
      <vt:lpstr>Arial</vt:lpstr>
      <vt:lpstr>ZapfDingbats</vt:lpstr>
      <vt:lpstr>Wingdings</vt:lpstr>
      <vt:lpstr>Times</vt:lpstr>
      <vt:lpstr>Calibri</vt:lpstr>
      <vt:lpstr>Courier New</vt:lpstr>
      <vt:lpstr>Comic Sans MS</vt:lpstr>
      <vt:lpstr>Symbol</vt:lpstr>
      <vt:lpstr>Agency FB</vt:lpstr>
      <vt:lpstr>StarSymbol</vt:lpstr>
      <vt:lpstr>Wingdings 2</vt:lpstr>
      <vt:lpstr>ReviewTemplate</vt:lpstr>
      <vt:lpstr>PieroUPB HD:\Users\piero\Desktop\Detector Report STAC 2010_10_13-v3.doc!OLE_LINK4</vt:lpstr>
      <vt:lpstr>PieroUPB HD:\Users\piero\Desktop\Detector Report STAC 2010_10_13-v3.doc!OLE_LINK6</vt:lpstr>
      <vt:lpstr>Diapositiva 1</vt:lpstr>
      <vt:lpstr>Diapositiva 2</vt:lpstr>
      <vt:lpstr>Diapositiva 3</vt:lpstr>
      <vt:lpstr>Diapositiva 4</vt:lpstr>
      <vt:lpstr>Diapositiva 5</vt:lpstr>
      <vt:lpstr>Diapositiva 6</vt:lpstr>
      <vt:lpstr>Marionette</vt:lpstr>
      <vt:lpstr>Diapositiva 8</vt:lpstr>
      <vt:lpstr>Diapositiva 9</vt:lpstr>
      <vt:lpstr>Diapositiva 10</vt:lpstr>
      <vt:lpstr>Diapositiva 11</vt:lpstr>
      <vt:lpstr>Payloads: Recoil Mass</vt:lpstr>
      <vt:lpstr>Mirror Coils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Clean room at 1500 W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punturo</dc:creator>
  <cp:lastModifiedBy>Michele Punturo</cp:lastModifiedBy>
  <cp:revision>1774</cp:revision>
  <cp:lastPrinted>2009-09-29T08:19:51Z</cp:lastPrinted>
  <dcterms:created xsi:type="dcterms:W3CDTF">2010-05-04T07:26:15Z</dcterms:created>
  <dcterms:modified xsi:type="dcterms:W3CDTF">2012-02-23T08:21:40Z</dcterms:modified>
</cp:coreProperties>
</file>