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33.jpg" ContentType="image/jpeg"/>
  <Override PartName="/ppt/media/image13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73"/>
  </p:notesMasterIdLst>
  <p:sldIdLst>
    <p:sldId id="256" r:id="rId2"/>
    <p:sldId id="264" r:id="rId3"/>
    <p:sldId id="496" r:id="rId4"/>
    <p:sldId id="495" r:id="rId5"/>
    <p:sldId id="499" r:id="rId6"/>
    <p:sldId id="269" r:id="rId7"/>
    <p:sldId id="280" r:id="rId8"/>
    <p:sldId id="282" r:id="rId9"/>
    <p:sldId id="287" r:id="rId10"/>
    <p:sldId id="341" r:id="rId11"/>
    <p:sldId id="323" r:id="rId12"/>
    <p:sldId id="500" r:id="rId13"/>
    <p:sldId id="501" r:id="rId14"/>
    <p:sldId id="502" r:id="rId15"/>
    <p:sldId id="503" r:id="rId16"/>
    <p:sldId id="504" r:id="rId17"/>
    <p:sldId id="505" r:id="rId18"/>
    <p:sldId id="508" r:id="rId19"/>
    <p:sldId id="509" r:id="rId20"/>
    <p:sldId id="507" r:id="rId21"/>
    <p:sldId id="310" r:id="rId22"/>
    <p:sldId id="311" r:id="rId23"/>
    <p:sldId id="313" r:id="rId24"/>
    <p:sldId id="315" r:id="rId25"/>
    <p:sldId id="329" r:id="rId26"/>
    <p:sldId id="267" r:id="rId27"/>
    <p:sldId id="511" r:id="rId28"/>
    <p:sldId id="522" r:id="rId29"/>
    <p:sldId id="523" r:id="rId30"/>
    <p:sldId id="331" r:id="rId31"/>
    <p:sldId id="332" r:id="rId32"/>
    <p:sldId id="342" r:id="rId33"/>
    <p:sldId id="510" r:id="rId34"/>
    <p:sldId id="335" r:id="rId35"/>
    <p:sldId id="512" r:id="rId36"/>
    <p:sldId id="513" r:id="rId37"/>
    <p:sldId id="514" r:id="rId38"/>
    <p:sldId id="515" r:id="rId39"/>
    <p:sldId id="516" r:id="rId40"/>
    <p:sldId id="518" r:id="rId41"/>
    <p:sldId id="517" r:id="rId42"/>
    <p:sldId id="520" r:id="rId43"/>
    <p:sldId id="350" r:id="rId44"/>
    <p:sldId id="521" r:id="rId45"/>
    <p:sldId id="524" r:id="rId46"/>
    <p:sldId id="525" r:id="rId47"/>
    <p:sldId id="526" r:id="rId48"/>
    <p:sldId id="527" r:id="rId49"/>
    <p:sldId id="531" r:id="rId50"/>
    <p:sldId id="528" r:id="rId51"/>
    <p:sldId id="529" r:id="rId52"/>
    <p:sldId id="530" r:id="rId53"/>
    <p:sldId id="338" r:id="rId54"/>
    <p:sldId id="314" r:id="rId55"/>
    <p:sldId id="349" r:id="rId56"/>
    <p:sldId id="265" r:id="rId57"/>
    <p:sldId id="300" r:id="rId58"/>
    <p:sldId id="307" r:id="rId59"/>
    <p:sldId id="328" r:id="rId60"/>
    <p:sldId id="337" r:id="rId61"/>
    <p:sldId id="333" r:id="rId62"/>
    <p:sldId id="334" r:id="rId63"/>
    <p:sldId id="336" r:id="rId64"/>
    <p:sldId id="339" r:id="rId65"/>
    <p:sldId id="354" r:id="rId66"/>
    <p:sldId id="344" r:id="rId67"/>
    <p:sldId id="355" r:id="rId68"/>
    <p:sldId id="352" r:id="rId69"/>
    <p:sldId id="353" r:id="rId70"/>
    <p:sldId id="351" r:id="rId71"/>
    <p:sldId id="50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432FF"/>
    <a:srgbClr val="00FA00"/>
    <a:srgbClr val="EBE0EC"/>
    <a:srgbClr val="F6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50"/>
    <p:restoredTop sz="94697"/>
  </p:normalViewPr>
  <p:slideViewPr>
    <p:cSldViewPr snapToGrid="0" snapToObjects="1">
      <p:cViewPr varScale="1">
        <p:scale>
          <a:sx n="82" d="100"/>
          <a:sy n="82" d="100"/>
        </p:scale>
        <p:origin x="176" y="32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0FA2F-B659-7849-AD02-D50301412B9C}" type="datetimeFigureOut">
              <a:rPr lang="en-US" smtClean="0"/>
              <a:t>2/23/25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BB1F7-837A-BC4F-BD9A-FA07DB4431C1}" type="slidenum">
              <a:rPr lang="en-US" smtClean="0"/>
              <a:t>‹#›</a:t>
            </a:fld>
            <a:endParaRPr lang="en-US"/>
          </a:p>
        </p:txBody>
      </p:sp>
    </p:spTree>
    <p:extLst>
      <p:ext uri="{BB962C8B-B14F-4D97-AF65-F5344CB8AC3E}">
        <p14:creationId xmlns:p14="http://schemas.microsoft.com/office/powerpoint/2010/main" val="111195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33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cxnSp>
        <p:nvCxnSpPr>
          <p:cNvPr id="7" name="Straight Connector 6"/>
          <p:cNvCxnSpPr/>
          <p:nvPr/>
        </p:nvCxnSpPr>
        <p:spPr>
          <a:xfrm flipH="1">
            <a:off x="980720" y="48225"/>
            <a:ext cx="6961499" cy="174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1"/>
            <a:ext cx="9144000" cy="964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1" y="964500"/>
            <a:ext cx="273315" cy="555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Rectangle 9"/>
          <p:cNvSpPr/>
          <p:nvPr/>
        </p:nvSpPr>
        <p:spPr>
          <a:xfrm>
            <a:off x="128620" y="6484950"/>
            <a:ext cx="8794317" cy="38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 name="Straight Connector 10"/>
          <p:cNvCxnSpPr/>
          <p:nvPr/>
        </p:nvCxnSpPr>
        <p:spPr>
          <a:xfrm flipH="1">
            <a:off x="980720" y="48225"/>
            <a:ext cx="6961499" cy="174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16076"/>
            <a:ext cx="9144000" cy="980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1" y="6484951"/>
            <a:ext cx="9143999" cy="397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2030" y="0"/>
            <a:ext cx="7961970" cy="535259"/>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effectLst/>
              </a:defRPr>
            </a:lvl1pPr>
            <a:lvl2pPr>
              <a:defRPr>
                <a:effectLst/>
              </a:defRPr>
            </a:lvl2pPr>
            <a:lvl3pPr>
              <a:defRPr>
                <a:effectLst/>
              </a:defRPr>
            </a:lvl3pPr>
            <a:lvl4pPr>
              <a:defRPr>
                <a:effectLst/>
              </a:defRPr>
            </a:lvl4pPr>
            <a:lvl5pPr>
              <a:defRPr>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it-IT"/>
              <a:t>25/02/25</a:t>
            </a:r>
            <a:endParaRPr lang="en-US"/>
          </a:p>
        </p:txBody>
      </p:sp>
      <p:sp>
        <p:nvSpPr>
          <p:cNvPr id="8" name="Footer Placeholder 7"/>
          <p:cNvSpPr>
            <a:spLocks noGrp="1"/>
          </p:cNvSpPr>
          <p:nvPr>
            <p:ph type="ftr" sz="quarter" idx="11"/>
          </p:nvPr>
        </p:nvSpPr>
        <p:spPr/>
        <p:txBody>
          <a:bodyPr/>
          <a:lstStyle/>
          <a:p>
            <a:r>
              <a:rPr lang="en-US"/>
              <a:t>CMS Masterclass - 2024</a:t>
            </a:r>
          </a:p>
        </p:txBody>
      </p:sp>
      <p:sp>
        <p:nvSpPr>
          <p:cNvPr id="9" name="Slide Number Placeholder 8"/>
          <p:cNvSpPr>
            <a:spLocks noGrp="1"/>
          </p:cNvSpPr>
          <p:nvPr>
            <p:ph type="sldNum" sz="quarter" idx="12"/>
          </p:nvPr>
        </p:nvSpPr>
        <p:spPr/>
        <p:txBody>
          <a:bodyPr/>
          <a:lstStyle/>
          <a:p>
            <a:fld id="{1080A019-C666-1340-8D07-B7EAA561FA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25/02/25</a:t>
            </a:r>
            <a:endParaRPr lang="en-US"/>
          </a:p>
        </p:txBody>
      </p:sp>
      <p:sp>
        <p:nvSpPr>
          <p:cNvPr id="5" name="Footer Placeholder 4"/>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- 2024</a:t>
            </a:r>
          </a:p>
        </p:txBody>
      </p:sp>
      <p:sp>
        <p:nvSpPr>
          <p:cNvPr id="6" name="Slide Number Placeholder 5"/>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362" y="814039"/>
            <a:ext cx="4395439" cy="5609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14039"/>
            <a:ext cx="4373137" cy="5609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25/02/25</a:t>
            </a:r>
            <a:endParaRPr lang="en-US"/>
          </a:p>
        </p:txBody>
      </p:sp>
      <p:sp>
        <p:nvSpPr>
          <p:cNvPr id="6" name="Footer Placeholder 5"/>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- 2024</a:t>
            </a:r>
          </a:p>
        </p:txBody>
      </p:sp>
      <p:sp>
        <p:nvSpPr>
          <p:cNvPr id="7" name="Slide Number Placeholder 6"/>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362" y="814039"/>
            <a:ext cx="4397027" cy="136083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0362" y="2174876"/>
            <a:ext cx="4397027" cy="425937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814039"/>
            <a:ext cx="4398614" cy="136083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398614" cy="425937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25/02/25</a:t>
            </a:r>
            <a:endParaRPr lang="en-US"/>
          </a:p>
        </p:txBody>
      </p:sp>
      <p:sp>
        <p:nvSpPr>
          <p:cNvPr id="8" name="Footer Placeholder 7"/>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- 2024</a:t>
            </a:r>
          </a:p>
        </p:txBody>
      </p:sp>
      <p:sp>
        <p:nvSpPr>
          <p:cNvPr id="9" name="Slide Number Placeholder 8"/>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25/02/25</a:t>
            </a:r>
            <a:endParaRPr lang="en-US"/>
          </a:p>
        </p:txBody>
      </p:sp>
      <p:sp>
        <p:nvSpPr>
          <p:cNvPr id="4" name="Footer Placeholder 3"/>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- 2024</a:t>
            </a:r>
          </a:p>
        </p:txBody>
      </p:sp>
      <p:sp>
        <p:nvSpPr>
          <p:cNvPr id="5" name="Slide Number Placeholder 4"/>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39404"/>
            <a:ext cx="2133600" cy="365125"/>
          </a:xfrm>
        </p:spPr>
        <p:txBody>
          <a:bodyPr/>
          <a:lstStyle>
            <a:lvl1pPr>
              <a:defRPr sz="1050" baseline="0">
                <a:solidFill>
                  <a:srgbClr val="0070C0"/>
                </a:solidFill>
              </a:defRPr>
            </a:lvl1pPr>
          </a:lstStyle>
          <a:p>
            <a:r>
              <a:rPr lang="it-IT"/>
              <a:t>25/02/25</a:t>
            </a:r>
            <a:endParaRPr lang="en-US"/>
          </a:p>
        </p:txBody>
      </p:sp>
      <p:sp>
        <p:nvSpPr>
          <p:cNvPr id="3" name="Footer Placeholder 2"/>
          <p:cNvSpPr>
            <a:spLocks noGrp="1"/>
          </p:cNvSpPr>
          <p:nvPr>
            <p:ph type="ftr" sz="quarter" idx="11"/>
          </p:nvPr>
        </p:nvSpPr>
        <p:spPr>
          <a:xfrm>
            <a:off x="3124200" y="6523329"/>
            <a:ext cx="2895600" cy="365125"/>
          </a:xfrm>
        </p:spPr>
        <p:txBody>
          <a:bodyPr/>
          <a:lstStyle>
            <a:lvl1pPr>
              <a:defRPr sz="1050" baseline="0">
                <a:solidFill>
                  <a:srgbClr val="0070C0"/>
                </a:solidFill>
              </a:defRPr>
            </a:lvl1pPr>
          </a:lstStyle>
          <a:p>
            <a:r>
              <a:rPr lang="en-US"/>
              <a:t>CMS Masterclass - 2024</a:t>
            </a:r>
          </a:p>
        </p:txBody>
      </p:sp>
      <p:sp>
        <p:nvSpPr>
          <p:cNvPr id="4" name="Slide Number Placeholder 3"/>
          <p:cNvSpPr>
            <a:spLocks noGrp="1"/>
          </p:cNvSpPr>
          <p:nvPr>
            <p:ph type="sldNum" sz="quarter" idx="12"/>
          </p:nvPr>
        </p:nvSpPr>
        <p:spPr>
          <a:xfrm>
            <a:off x="6553200" y="6523329"/>
            <a:ext cx="2133600" cy="365125"/>
          </a:xfrm>
        </p:spPr>
        <p:txBody>
          <a:bodyPr/>
          <a:lstStyle>
            <a:lvl1pPr>
              <a:defRPr sz="1050" baseline="0">
                <a:solidFill>
                  <a:srgbClr val="0070C0"/>
                </a:solidFill>
              </a:defRPr>
            </a:lvl1pPr>
          </a:lstStyle>
          <a:p>
            <a:fld id="{1080A019-C666-1340-8D07-B7EAA561FAE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25/02/25</a:t>
            </a:r>
            <a:endParaRPr lang="en-US"/>
          </a:p>
        </p:txBody>
      </p:sp>
      <p:sp>
        <p:nvSpPr>
          <p:cNvPr id="6" name="Footer Placeholder 5"/>
          <p:cNvSpPr>
            <a:spLocks noGrp="1"/>
          </p:cNvSpPr>
          <p:nvPr>
            <p:ph type="ftr" sz="quarter" idx="11"/>
          </p:nvPr>
        </p:nvSpPr>
        <p:spPr/>
        <p:txBody>
          <a:bodyPr/>
          <a:lstStyle/>
          <a:p>
            <a:r>
              <a:rPr lang="en-US"/>
              <a:t>CMS Masterclass - 2024</a:t>
            </a:r>
          </a:p>
        </p:txBody>
      </p:sp>
      <p:sp>
        <p:nvSpPr>
          <p:cNvPr id="7" name="Slide Number Placeholder 6"/>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25/02/25</a:t>
            </a:r>
            <a:endParaRPr lang="en-US"/>
          </a:p>
        </p:txBody>
      </p:sp>
      <p:sp>
        <p:nvSpPr>
          <p:cNvPr id="6" name="Footer Placeholder 5"/>
          <p:cNvSpPr>
            <a:spLocks noGrp="1"/>
          </p:cNvSpPr>
          <p:nvPr>
            <p:ph type="ftr" sz="quarter" idx="11"/>
          </p:nvPr>
        </p:nvSpPr>
        <p:spPr/>
        <p:txBody>
          <a:bodyPr/>
          <a:lstStyle/>
          <a:p>
            <a:r>
              <a:rPr lang="en-US"/>
              <a:t>CMS Masterclass - 2024</a:t>
            </a:r>
          </a:p>
        </p:txBody>
      </p:sp>
      <p:sp>
        <p:nvSpPr>
          <p:cNvPr id="7" name="Slide Number Placeholder 6"/>
          <p:cNvSpPr>
            <a:spLocks noGrp="1"/>
          </p:cNvSpPr>
          <p:nvPr>
            <p:ph type="sldNum" sz="quarter" idx="12"/>
          </p:nvPr>
        </p:nvSpPr>
        <p:spPr/>
        <p:txBody>
          <a:bodyPr/>
          <a:lstStyle/>
          <a:p>
            <a:fld id="{1080A019-C666-1340-8D07-B7EAA561FAE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1725" t="32536" r="1939" b="35170"/>
          <a:stretch/>
        </p:blipFill>
        <p:spPr>
          <a:xfrm>
            <a:off x="0" y="6624000"/>
            <a:ext cx="9144000" cy="252000"/>
          </a:xfrm>
          <a:prstGeom prst="rect">
            <a:avLst/>
          </a:prstGeom>
        </p:spPr>
      </p:pic>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l="3183" t="17326" r="13373" b="8855"/>
          <a:stretch/>
        </p:blipFill>
        <p:spPr>
          <a:xfrm>
            <a:off x="1223342" y="-1755"/>
            <a:ext cx="7920000" cy="576000"/>
          </a:xfrm>
          <a:prstGeom prst="rect">
            <a:avLst/>
          </a:prstGeom>
        </p:spPr>
      </p:pic>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l="28392" t="28682" r="7869" b="41127"/>
          <a:stretch/>
        </p:blipFill>
        <p:spPr>
          <a:xfrm>
            <a:off x="0" y="2547"/>
            <a:ext cx="1224000" cy="576000"/>
          </a:xfrm>
          <a:prstGeom prst="rect">
            <a:avLst/>
          </a:prstGeom>
          <a:noFill/>
        </p:spPr>
      </p:pic>
      <p:sp>
        <p:nvSpPr>
          <p:cNvPr id="3" name="Text Placeholder 2"/>
          <p:cNvSpPr>
            <a:spLocks noGrp="1"/>
          </p:cNvSpPr>
          <p:nvPr>
            <p:ph type="body" idx="1"/>
          </p:nvPr>
        </p:nvSpPr>
        <p:spPr>
          <a:xfrm>
            <a:off x="100363" y="744386"/>
            <a:ext cx="8943278" cy="58147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215684" y="11091"/>
            <a:ext cx="7936632" cy="522721"/>
          </a:xfrm>
          <a:prstGeom prst="rect">
            <a:avLst/>
          </a:prstGeom>
          <a:noFill/>
          <a:effectLst>
            <a:glow rad="101600">
              <a:schemeClr val="bg1">
                <a:alpha val="40000"/>
              </a:schemeClr>
            </a:glow>
          </a:effectLst>
        </p:spPr>
        <p:txBody>
          <a:bodyPr vert="horz" lIns="91440" tIns="45720" rIns="91440" bIns="45720" rtlCol="0" anchor="ctr">
            <a:noAutofit/>
          </a:bodyPr>
          <a:lstStyle/>
          <a:p>
            <a:r>
              <a:rPr lang="en-US" dirty="0"/>
              <a:t>Click to edit Master title style</a:t>
            </a:r>
          </a:p>
        </p:txBody>
      </p:sp>
      <p:sp>
        <p:nvSpPr>
          <p:cNvPr id="4" name="Date Placeholder 3"/>
          <p:cNvSpPr>
            <a:spLocks noGrp="1"/>
          </p:cNvSpPr>
          <p:nvPr>
            <p:ph type="dt" sz="half" idx="2"/>
          </p:nvPr>
        </p:nvSpPr>
        <p:spPr>
          <a:xfrm>
            <a:off x="457200" y="6517102"/>
            <a:ext cx="2133600" cy="365125"/>
          </a:xfrm>
          <a:prstGeom prst="rect">
            <a:avLst/>
          </a:prstGeom>
          <a:effectLst>
            <a:glow rad="63500">
              <a:schemeClr val="bg1">
                <a:alpha val="40000"/>
              </a:schemeClr>
            </a:glow>
          </a:effectLst>
        </p:spPr>
        <p:txBody>
          <a:bodyPr vert="horz" lIns="91440" tIns="45720" rIns="91440" bIns="45720" rtlCol="0" anchor="ctr"/>
          <a:lstStyle>
            <a:lvl1pPr algn="l">
              <a:defRPr sz="900" b="1">
                <a:solidFill>
                  <a:srgbClr val="0070C0"/>
                </a:solidFill>
                <a:effectLst>
                  <a:glow rad="63500">
                    <a:schemeClr val="bg1">
                      <a:alpha val="60000"/>
                    </a:schemeClr>
                  </a:glow>
                </a:effectLst>
              </a:defRPr>
            </a:lvl1pPr>
          </a:lstStyle>
          <a:p>
            <a:r>
              <a:rPr lang="it-IT"/>
              <a:t>25/02/25</a:t>
            </a:r>
            <a:endParaRPr lang="en-US"/>
          </a:p>
        </p:txBody>
      </p:sp>
      <p:sp>
        <p:nvSpPr>
          <p:cNvPr id="5" name="Footer Placeholder 4"/>
          <p:cNvSpPr>
            <a:spLocks noGrp="1"/>
          </p:cNvSpPr>
          <p:nvPr>
            <p:ph type="ftr" sz="quarter" idx="3"/>
          </p:nvPr>
        </p:nvSpPr>
        <p:spPr>
          <a:xfrm>
            <a:off x="3124200" y="6501027"/>
            <a:ext cx="2895600" cy="365125"/>
          </a:xfrm>
          <a:prstGeom prst="rect">
            <a:avLst/>
          </a:prstGeom>
          <a:effectLst>
            <a:glow rad="63500">
              <a:schemeClr val="bg1">
                <a:alpha val="40000"/>
              </a:schemeClr>
            </a:glow>
          </a:effectLst>
        </p:spPr>
        <p:txBody>
          <a:bodyPr vert="horz" lIns="91440" tIns="45720" rIns="91440" bIns="45720" rtlCol="0" anchor="ctr"/>
          <a:lstStyle>
            <a:lvl1pPr algn="ctr">
              <a:defRPr sz="900" b="1">
                <a:solidFill>
                  <a:srgbClr val="0070C0"/>
                </a:solidFill>
                <a:effectLst>
                  <a:glow rad="63500">
                    <a:schemeClr val="bg1">
                      <a:alpha val="60000"/>
                    </a:schemeClr>
                  </a:glow>
                </a:effectLst>
              </a:defRPr>
            </a:lvl1pPr>
          </a:lstStyle>
          <a:p>
            <a:r>
              <a:rPr lang="en-US"/>
              <a:t>CMS Masterclass - 2024</a:t>
            </a:r>
          </a:p>
        </p:txBody>
      </p:sp>
      <p:sp>
        <p:nvSpPr>
          <p:cNvPr id="6" name="Slide Number Placeholder 5"/>
          <p:cNvSpPr>
            <a:spLocks noGrp="1"/>
          </p:cNvSpPr>
          <p:nvPr>
            <p:ph type="sldNum" sz="quarter" idx="4"/>
          </p:nvPr>
        </p:nvSpPr>
        <p:spPr>
          <a:xfrm>
            <a:off x="6553200" y="6501027"/>
            <a:ext cx="2133600" cy="365125"/>
          </a:xfrm>
          <a:prstGeom prst="rect">
            <a:avLst/>
          </a:prstGeom>
          <a:effectLst>
            <a:glow rad="63500">
              <a:schemeClr val="bg1">
                <a:alpha val="40000"/>
              </a:schemeClr>
            </a:glow>
          </a:effectLst>
        </p:spPr>
        <p:txBody>
          <a:bodyPr vert="horz" lIns="91440" tIns="45720" rIns="91440" bIns="45720" rtlCol="0" anchor="ctr"/>
          <a:lstStyle>
            <a:lvl1pPr algn="r">
              <a:defRPr sz="900" b="1">
                <a:solidFill>
                  <a:srgbClr val="0070C0"/>
                </a:solidFill>
                <a:effectLst>
                  <a:glow rad="63500">
                    <a:schemeClr val="bg1">
                      <a:alpha val="60000"/>
                    </a:schemeClr>
                  </a:glow>
                </a:effectLst>
              </a:defRPr>
            </a:lvl1pPr>
          </a:lstStyle>
          <a:p>
            <a:fld id="{1080A019-C666-1340-8D07-B7EAA561FAEC}" type="slidenum">
              <a:rPr lang="en-US" smtClean="0"/>
              <a:pPr/>
              <a:t>‹#›</a:t>
            </a:fld>
            <a:endParaRPr lang="en-US"/>
          </a:p>
        </p:txBody>
      </p:sp>
      <p:cxnSp>
        <p:nvCxnSpPr>
          <p:cNvPr id="15" name="Straight Connector 14"/>
          <p:cNvCxnSpPr/>
          <p:nvPr/>
        </p:nvCxnSpPr>
        <p:spPr>
          <a:xfrm>
            <a:off x="0" y="6592551"/>
            <a:ext cx="9152316" cy="1"/>
          </a:xfrm>
          <a:prstGeom prst="line">
            <a:avLst/>
          </a:prstGeom>
          <a:ln>
            <a:solidFill>
              <a:srgbClr val="000090"/>
            </a:solidFill>
          </a:ln>
          <a:effectLst>
            <a:glow rad="25400">
              <a:schemeClr val="bg1">
                <a:alpha val="90000"/>
              </a:schemeClr>
            </a:glow>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37353" y="-89208"/>
            <a:ext cx="1381887" cy="1004624"/>
            <a:chOff x="16073" y="1783393"/>
            <a:chExt cx="1381887" cy="1004624"/>
          </a:xfrm>
        </p:grpSpPr>
        <p:sp>
          <p:nvSpPr>
            <p:cNvPr id="26" name="Oval 25"/>
            <p:cNvSpPr/>
            <p:nvPr/>
          </p:nvSpPr>
          <p:spPr>
            <a:xfrm rot="18836813">
              <a:off x="-126232" y="2041653"/>
              <a:ext cx="1004624" cy="488103"/>
            </a:xfrm>
            <a:prstGeom prst="ellipse">
              <a:avLst/>
            </a:prstGeom>
            <a:solidFill>
              <a:srgbClr val="EBE0EC">
                <a:alpha val="39000"/>
              </a:srgb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15"/>
            <a:stretch>
              <a:fillRect/>
            </a:stretch>
          </p:blipFill>
          <p:spPr>
            <a:xfrm>
              <a:off x="16073" y="1917294"/>
              <a:ext cx="1381887" cy="774954"/>
            </a:xfrm>
            <a:prstGeom prst="rect">
              <a:avLst/>
            </a:prstGeom>
          </p:spPr>
        </p:pic>
      </p:grpSp>
      <p:pic>
        <p:nvPicPr>
          <p:cNvPr id="12" name="Picture 11"/>
          <p:cNvPicPr>
            <a:picLocks noChangeAspect="1"/>
          </p:cNvPicPr>
          <p:nvPr/>
        </p:nvPicPr>
        <p:blipFill>
          <a:blip r:embed="rId16">
            <a:extLst>
              <a:ext uri="{BEBA8EAE-BF5A-486C-A8C5-ECC9F3942E4B}">
                <a14:imgProps xmlns:a14="http://schemas.microsoft.com/office/drawing/2010/main">
                  <a14:imgLayer r:embed="rId17">
                    <a14:imgEffect>
                      <a14:artisticCrisscrossEtching/>
                    </a14:imgEffect>
                  </a14:imgLayer>
                </a14:imgProps>
              </a:ext>
              <a:ext uri="{28A0092B-C50C-407E-A947-70E740481C1C}">
                <a14:useLocalDpi xmlns:a14="http://schemas.microsoft.com/office/drawing/2010/main" val="0"/>
              </a:ext>
            </a:extLst>
          </a:blip>
          <a:stretch>
            <a:fillRect/>
          </a:stretch>
        </p:blipFill>
        <p:spPr>
          <a:xfrm>
            <a:off x="876661" y="2499"/>
            <a:ext cx="330708" cy="579628"/>
          </a:xfrm>
          <a:prstGeom prst="rect">
            <a:avLst/>
          </a:prstGeom>
        </p:spPr>
      </p:pic>
      <p:cxnSp>
        <p:nvCxnSpPr>
          <p:cNvPr id="21" name="Straight Connector 20"/>
          <p:cNvCxnSpPr/>
          <p:nvPr/>
        </p:nvCxnSpPr>
        <p:spPr>
          <a:xfrm flipH="1" flipV="1">
            <a:off x="553938" y="568132"/>
            <a:ext cx="8582400" cy="1"/>
          </a:xfrm>
          <a:prstGeom prst="line">
            <a:avLst/>
          </a:prstGeom>
          <a:ln>
            <a:solidFill>
              <a:srgbClr val="000090"/>
            </a:solidFill>
          </a:ln>
          <a:effectLst>
            <a:glow rad="25400">
              <a:schemeClr val="bg1"/>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10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342900" rtl="0" eaLnBrk="1" latinLnBrk="0" hangingPunct="1">
        <a:spcBef>
          <a:spcPct val="0"/>
        </a:spcBef>
        <a:buNone/>
        <a:defRPr sz="2800" b="1" kern="1200" baseline="0">
          <a:solidFill>
            <a:srgbClr val="0070C0"/>
          </a:solidFill>
          <a:effectLst>
            <a:glow rad="88900">
              <a:schemeClr val="bg1"/>
            </a:glow>
          </a:effectLst>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wmf"/><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cms.cern/collaboration/people-statistics" TargetMode="External"/><Relationship Id="rId2" Type="http://schemas.openxmlformats.org/officeDocument/2006/relationships/hyperlink" Target="https://greybook.cern.ch/experiment/detail?id=CMS" TargetMode="Externa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cms.infn.it/" TargetMode="External"/><Relationship Id="rId2" Type="http://schemas.openxmlformats.org/officeDocument/2006/relationships/image" Target="../media/image87.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microsoft.com/office/2007/relationships/hdphoto" Target="../media/hdphoto4.wdp"/><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4.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93.png"/><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emf"/><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6.xml"/><Relationship Id="rId6" Type="http://schemas.openxmlformats.org/officeDocument/2006/relationships/image" Target="../media/image107.emf"/><Relationship Id="rId5" Type="http://schemas.openxmlformats.org/officeDocument/2006/relationships/image" Target="../media/image106.png"/><Relationship Id="rId4" Type="http://schemas.openxmlformats.org/officeDocument/2006/relationships/image" Target="../media/image105.emf"/></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11.jpe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5" Type="http://schemas.openxmlformats.org/officeDocument/2006/relationships/image" Target="../media/image115.emf"/><Relationship Id="rId4" Type="http://schemas.openxmlformats.org/officeDocument/2006/relationships/image" Target="../media/image114.emf"/></Relationships>
</file>

<file path=ppt/slides/_rels/slide4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emf"/><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jpeg"/><Relationship Id="rId1" Type="http://schemas.openxmlformats.org/officeDocument/2006/relationships/slideLayout" Target="../slideLayouts/slideLayout6.xml"/><Relationship Id="rId4" Type="http://schemas.openxmlformats.org/officeDocument/2006/relationships/image" Target="../media/image132.emf"/></Relationships>
</file>

<file path=ppt/slides/_rels/slide5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image" Target="../media/image135.tiff"/><Relationship Id="rId1" Type="http://schemas.openxmlformats.org/officeDocument/2006/relationships/slideLayout" Target="../slideLayouts/slideLayout6.xml"/><Relationship Id="rId4" Type="http://schemas.openxmlformats.org/officeDocument/2006/relationships/image" Target="../media/image137.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6.xml"/><Relationship Id="rId5" Type="http://schemas.openxmlformats.org/officeDocument/2006/relationships/image" Target="../media/image149.tiff"/><Relationship Id="rId4" Type="http://schemas.openxmlformats.org/officeDocument/2006/relationships/image" Target="../media/image148.tiff"/></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890.png"/><Relationship Id="rId4" Type="http://schemas.openxmlformats.org/officeDocument/2006/relationships/image" Target="../media/image880.png"/></Relationships>
</file>

<file path=ppt/slides/_rels/slide62.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3.tiff"/><Relationship Id="rId1" Type="http://schemas.openxmlformats.org/officeDocument/2006/relationships/slideLayout" Target="../slideLayouts/slideLayout6.xml"/><Relationship Id="rId4" Type="http://schemas.openxmlformats.org/officeDocument/2006/relationships/image" Target="../media/image155.tiff"/></Relationships>
</file>

<file path=ppt/slides/_rels/slide63.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tiff"/><Relationship Id="rId1" Type="http://schemas.openxmlformats.org/officeDocument/2006/relationships/slideLayout" Target="../slideLayouts/slideLayout6.xml"/><Relationship Id="rId4" Type="http://schemas.openxmlformats.org/officeDocument/2006/relationships/image" Target="../media/image158.tiff"/></Relationships>
</file>

<file path=ppt/slides/_rels/slide64.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image" Target="../media/image159.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L’esperimento</a:t>
            </a:r>
            <a:r>
              <a:rPr lang="en-US" dirty="0"/>
              <a:t> CMS al CERN </a:t>
            </a:r>
            <a:r>
              <a:rPr lang="en-US" dirty="0" err="1"/>
              <a:t>attraverso</a:t>
            </a:r>
            <a:r>
              <a:rPr lang="en-US" dirty="0"/>
              <a:t> </a:t>
            </a:r>
            <a:r>
              <a:rPr lang="en-US" dirty="0" err="1"/>
              <a:t>l’evoluzione</a:t>
            </a:r>
            <a:r>
              <a:rPr lang="en-US" dirty="0"/>
              <a:t> </a:t>
            </a:r>
            <a:r>
              <a:rPr lang="en-US" dirty="0" err="1"/>
              <a:t>dei</a:t>
            </a:r>
            <a:r>
              <a:rPr lang="en-US" dirty="0"/>
              <a:t> </a:t>
            </a:r>
            <a:r>
              <a:rPr lang="en-US" dirty="0" err="1"/>
              <a:t>rivelatori</a:t>
            </a:r>
            <a:endParaRPr lang="en-US" dirty="0"/>
          </a:p>
        </p:txBody>
      </p:sp>
      <p:sp>
        <p:nvSpPr>
          <p:cNvPr id="3" name="Subtitle 2"/>
          <p:cNvSpPr>
            <a:spLocks noGrp="1"/>
          </p:cNvSpPr>
          <p:nvPr>
            <p:ph type="subTitle" idx="1"/>
          </p:nvPr>
        </p:nvSpPr>
        <p:spPr/>
        <p:txBody>
          <a:bodyPr/>
          <a:lstStyle/>
          <a:p>
            <a:r>
              <a:rPr lang="en-US" dirty="0">
                <a:solidFill>
                  <a:schemeClr val="tx1"/>
                </a:solidFill>
              </a:rPr>
              <a:t>A.  Di Mattia</a:t>
            </a:r>
          </a:p>
          <a:p>
            <a:endParaRPr lang="en-US" dirty="0"/>
          </a:p>
        </p:txBody>
      </p:sp>
    </p:spTree>
    <p:extLst>
      <p:ext uri="{BB962C8B-B14F-4D97-AF65-F5344CB8AC3E}">
        <p14:creationId xmlns:p14="http://schemas.microsoft.com/office/powerpoint/2010/main" val="81052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Scoperta del muone</a:t>
            </a:r>
          </a:p>
        </p:txBody>
      </p:sp>
      <p:sp>
        <p:nvSpPr>
          <p:cNvPr id="3" name="Content Placeholder 2"/>
          <p:cNvSpPr>
            <a:spLocks noGrp="1"/>
          </p:cNvSpPr>
          <p:nvPr>
            <p:ph idx="1"/>
          </p:nvPr>
        </p:nvSpPr>
        <p:spPr>
          <a:xfrm>
            <a:off x="100363" y="936702"/>
            <a:ext cx="4884232" cy="1561171"/>
          </a:xfrm>
        </p:spPr>
        <p:txBody>
          <a:bodyPr>
            <a:normAutofit fontScale="92500" lnSpcReduction="20000"/>
          </a:bodyPr>
          <a:lstStyle/>
          <a:p>
            <a:pPr marL="0" indent="0" algn="just">
              <a:buNone/>
            </a:pPr>
            <a:r>
              <a:rPr lang="it-IT" b="1"/>
              <a:t>I muoni furono scoperti da Carl D. Anderson and Seth </a:t>
            </a:r>
            <a:r>
              <a:rPr lang="it-IT" b="1" err="1"/>
              <a:t>Neddermeyer</a:t>
            </a:r>
            <a:r>
              <a:rPr lang="it-IT" b="1"/>
              <a:t> a </a:t>
            </a:r>
            <a:r>
              <a:rPr lang="it-IT" b="1" err="1"/>
              <a:t>Caltech</a:t>
            </a:r>
            <a:r>
              <a:rPr lang="it-IT" b="1"/>
              <a:t>, con una camera a nebbia mentre studiavano la radiazione cosmica.</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10</a:t>
            </a:fld>
            <a:endParaRPr lang="en-US"/>
          </a:p>
        </p:txBody>
      </p:sp>
      <p:pic>
        <p:nvPicPr>
          <p:cNvPr id="7" name="Picture 6"/>
          <p:cNvPicPr>
            <a:picLocks noChangeAspect="1"/>
          </p:cNvPicPr>
          <p:nvPr/>
        </p:nvPicPr>
        <p:blipFill>
          <a:blip r:embed="rId2"/>
          <a:stretch>
            <a:fillRect/>
          </a:stretch>
        </p:blipFill>
        <p:spPr>
          <a:xfrm>
            <a:off x="728116" y="2707000"/>
            <a:ext cx="3717925" cy="2994025"/>
          </a:xfrm>
          <a:prstGeom prst="rect">
            <a:avLst/>
          </a:prstGeom>
        </p:spPr>
      </p:pic>
      <p:pic>
        <p:nvPicPr>
          <p:cNvPr id="8" name="Picture 7"/>
          <p:cNvPicPr>
            <a:picLocks noChangeAspect="1"/>
          </p:cNvPicPr>
          <p:nvPr/>
        </p:nvPicPr>
        <p:blipFill>
          <a:blip r:embed="rId3"/>
          <a:stretch>
            <a:fillRect/>
          </a:stretch>
        </p:blipFill>
        <p:spPr>
          <a:xfrm>
            <a:off x="5181587" y="602165"/>
            <a:ext cx="3913378" cy="5960618"/>
          </a:xfrm>
          <a:prstGeom prst="rect">
            <a:avLst/>
          </a:prstGeom>
        </p:spPr>
      </p:pic>
      <p:sp>
        <p:nvSpPr>
          <p:cNvPr id="9" name="TextBox 8"/>
          <p:cNvSpPr txBox="1"/>
          <p:nvPr/>
        </p:nvSpPr>
        <p:spPr>
          <a:xfrm>
            <a:off x="792132" y="5922202"/>
            <a:ext cx="3589894" cy="461665"/>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r>
              <a:rPr lang="it-IT" sz="2400" b="1">
                <a:solidFill>
                  <a:schemeClr val="bg1"/>
                </a:solidFill>
                <a:effectLst>
                  <a:glow rad="88900">
                    <a:schemeClr val="tx1">
                      <a:lumMod val="50000"/>
                      <a:lumOff val="50000"/>
                      <a:alpha val="40000"/>
                    </a:schemeClr>
                  </a:glow>
                </a:effectLst>
              </a:rPr>
              <a:t>Esistenza delle generazioni</a:t>
            </a:r>
          </a:p>
        </p:txBody>
      </p:sp>
      <p:sp>
        <p:nvSpPr>
          <p:cNvPr id="10" name="TextBox 9"/>
          <p:cNvSpPr txBox="1"/>
          <p:nvPr/>
        </p:nvSpPr>
        <p:spPr>
          <a:xfrm>
            <a:off x="4568303" y="5731786"/>
            <a:ext cx="4442242" cy="830997"/>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pPr algn="ctr"/>
            <a:r>
              <a:rPr lang="it-IT" sz="2400" b="1">
                <a:solidFill>
                  <a:schemeClr val="bg1"/>
                </a:solidFill>
                <a:effectLst>
                  <a:glow rad="88900">
                    <a:schemeClr val="tx1">
                      <a:lumMod val="50000"/>
                      <a:lumOff val="50000"/>
                      <a:alpha val="40000"/>
                    </a:schemeClr>
                  </a:glow>
                </a:effectLst>
              </a:rPr>
              <a:t>Conferma delle relatività speciale</a:t>
            </a:r>
          </a:p>
          <a:p>
            <a:pPr algn="ctr"/>
            <a:r>
              <a:rPr lang="it-IT" sz="2400" b="1">
                <a:solidFill>
                  <a:schemeClr val="bg1"/>
                </a:solidFill>
                <a:effectLst>
                  <a:glow rad="88900">
                    <a:schemeClr val="tx1">
                      <a:lumMod val="50000"/>
                      <a:lumOff val="50000"/>
                      <a:alpha val="40000"/>
                    </a:schemeClr>
                  </a:glow>
                </a:effectLst>
              </a:rPr>
              <a:t>dalla misura della vita media</a:t>
            </a:r>
          </a:p>
        </p:txBody>
      </p:sp>
      <p:pic>
        <p:nvPicPr>
          <p:cNvPr id="12" name="Picture 11" descr="A close-up of a black and white photo of a couple of circles&#10;&#10;Description automatically generated">
            <a:extLst>
              <a:ext uri="{FF2B5EF4-FFF2-40B4-BE49-F238E27FC236}">
                <a16:creationId xmlns:a16="http://schemas.microsoft.com/office/drawing/2014/main" id="{43ECF2DD-47C2-4715-4765-040D4F74CD41}"/>
              </a:ext>
            </a:extLst>
          </p:cNvPr>
          <p:cNvPicPr>
            <a:picLocks noChangeAspect="1"/>
          </p:cNvPicPr>
          <p:nvPr/>
        </p:nvPicPr>
        <p:blipFill>
          <a:blip r:embed="rId4"/>
          <a:stretch>
            <a:fillRect/>
          </a:stretch>
        </p:blipFill>
        <p:spPr>
          <a:xfrm>
            <a:off x="483114" y="2694764"/>
            <a:ext cx="4330700" cy="2819400"/>
          </a:xfrm>
          <a:prstGeom prst="rect">
            <a:avLst/>
          </a:prstGeom>
        </p:spPr>
      </p:pic>
    </p:spTree>
    <p:extLst>
      <p:ext uri="{BB962C8B-B14F-4D97-AF65-F5344CB8AC3E}">
        <p14:creationId xmlns:p14="http://schemas.microsoft.com/office/powerpoint/2010/main" val="12814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Rivelatori + Elettronica: 1930 - 1934</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11</a:t>
            </a:fld>
            <a:endParaRPr lang="en-US"/>
          </a:p>
        </p:txBody>
      </p:sp>
      <p:sp>
        <p:nvSpPr>
          <p:cNvPr id="6" name="Text Box 7"/>
          <p:cNvSpPr txBox="1">
            <a:spLocks noChangeArrowheads="1"/>
          </p:cNvSpPr>
          <p:nvPr/>
        </p:nvSpPr>
        <p:spPr bwMode="auto">
          <a:xfrm>
            <a:off x="292100" y="6209005"/>
            <a:ext cx="4354551"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dirty="0">
                <a:solidFill>
                  <a:srgbClr val="002060"/>
                </a:solidFill>
              </a:rPr>
              <a:t>Rossi 1930:  </a:t>
            </a:r>
            <a:r>
              <a:rPr lang="en-US" altLang="x-none" dirty="0" err="1">
                <a:solidFill>
                  <a:srgbClr val="002060"/>
                </a:solidFill>
              </a:rPr>
              <a:t>circuito</a:t>
            </a:r>
            <a:r>
              <a:rPr lang="en-US" altLang="x-none" dirty="0">
                <a:solidFill>
                  <a:srgbClr val="002060"/>
                </a:solidFill>
              </a:rPr>
              <a:t> di </a:t>
            </a:r>
            <a:r>
              <a:rPr lang="en-US" altLang="x-none" dirty="0" err="1">
                <a:solidFill>
                  <a:srgbClr val="002060"/>
                </a:solidFill>
              </a:rPr>
              <a:t>coincidenza</a:t>
            </a:r>
            <a:r>
              <a:rPr lang="en-US" altLang="x-none" dirty="0">
                <a:solidFill>
                  <a:srgbClr val="002060"/>
                </a:solidFill>
              </a:rPr>
              <a:t> per n </a:t>
            </a:r>
            <a:r>
              <a:rPr lang="en-US" altLang="x-none" dirty="0" err="1">
                <a:solidFill>
                  <a:srgbClr val="002060"/>
                </a:solidFill>
              </a:rPr>
              <a:t>tubi</a:t>
            </a:r>
            <a:endParaRPr lang="en-US" altLang="x-none" dirty="0">
              <a:solidFill>
                <a:srgbClr val="002060"/>
              </a:solidFill>
            </a:endParaRPr>
          </a:p>
        </p:txBody>
      </p:sp>
      <p:pic>
        <p:nvPicPr>
          <p:cNvPr id="7" name="Picture 9" descr="ros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75" y="3506630"/>
            <a:ext cx="411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8" y="1095834"/>
            <a:ext cx="39401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5142798" y="755161"/>
            <a:ext cx="3408177"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err="1">
                <a:solidFill>
                  <a:srgbClr val="002060"/>
                </a:solidFill>
              </a:rPr>
              <a:t>Telescopio</a:t>
            </a:r>
            <a:r>
              <a:rPr lang="en-US" altLang="x-none">
                <a:solidFill>
                  <a:srgbClr val="002060"/>
                </a:solidFill>
              </a:rPr>
              <a:t> per </a:t>
            </a:r>
            <a:r>
              <a:rPr lang="en-US" altLang="x-none" err="1">
                <a:solidFill>
                  <a:srgbClr val="002060"/>
                </a:solidFill>
              </a:rPr>
              <a:t>raggi</a:t>
            </a:r>
            <a:r>
              <a:rPr lang="en-US" altLang="x-none">
                <a:solidFill>
                  <a:srgbClr val="002060"/>
                </a:solidFill>
              </a:rPr>
              <a:t> </a:t>
            </a:r>
            <a:r>
              <a:rPr lang="en-US" altLang="x-none" err="1">
                <a:solidFill>
                  <a:srgbClr val="002060"/>
                </a:solidFill>
              </a:rPr>
              <a:t>cosmici</a:t>
            </a:r>
            <a:r>
              <a:rPr lang="en-US" altLang="x-none">
                <a:solidFill>
                  <a:srgbClr val="002060"/>
                </a:solidFill>
              </a:rPr>
              <a:t>, 1934 </a:t>
            </a:r>
          </a:p>
        </p:txBody>
      </p:sp>
      <p:sp>
        <p:nvSpPr>
          <p:cNvPr id="10" name="Text Box 1027"/>
          <p:cNvSpPr txBox="1">
            <a:spLocks noChangeArrowheads="1"/>
          </p:cNvSpPr>
          <p:nvPr/>
        </p:nvSpPr>
        <p:spPr bwMode="auto">
          <a:xfrm>
            <a:off x="4738685" y="5643144"/>
            <a:ext cx="4216400" cy="7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chemeClr val="accent2">
                    <a:lumMod val="75000"/>
                  </a:schemeClr>
                </a:solidFill>
              </a:rPr>
              <a:t>Mettendo in coincidenza tubi su vari livelli la distribuzione angolare dei raggi cosmici poteva essere misurata. </a:t>
            </a:r>
          </a:p>
        </p:txBody>
      </p:sp>
      <p:pic>
        <p:nvPicPr>
          <p:cNvPr id="11" name="Picture 7" descr="geiger_tube">
            <a:extLst>
              <a:ext uri="{FF2B5EF4-FFF2-40B4-BE49-F238E27FC236}">
                <a16:creationId xmlns:a16="http://schemas.microsoft.com/office/drawing/2014/main" id="{1C5C9A82-26F4-CEF8-903E-3BA10BAB1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75" y="1095834"/>
            <a:ext cx="34290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3E88A3DE-E1F4-1B52-E35D-FD669F8BF163}"/>
              </a:ext>
            </a:extLst>
          </p:cNvPr>
          <p:cNvSpPr txBox="1">
            <a:spLocks noChangeArrowheads="1"/>
          </p:cNvSpPr>
          <p:nvPr/>
        </p:nvSpPr>
        <p:spPr bwMode="auto">
          <a:xfrm>
            <a:off x="830281" y="816893"/>
            <a:ext cx="2719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dirty="0">
                <a:solidFill>
                  <a:srgbClr val="0432FF"/>
                </a:solidFill>
              </a:rPr>
              <a:t>Rutherford and Geiger 1908</a:t>
            </a:r>
          </a:p>
        </p:txBody>
      </p:sp>
    </p:spTree>
    <p:extLst>
      <p:ext uri="{BB962C8B-B14F-4D97-AF65-F5344CB8AC3E}">
        <p14:creationId xmlns:p14="http://schemas.microsoft.com/office/powerpoint/2010/main" val="571117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3F94-1732-F263-0430-2B56194A4B2D}"/>
              </a:ext>
            </a:extLst>
          </p:cNvPr>
          <p:cNvSpPr>
            <a:spLocks noGrp="1"/>
          </p:cNvSpPr>
          <p:nvPr>
            <p:ph type="title"/>
          </p:nvPr>
        </p:nvSpPr>
        <p:spPr/>
        <p:txBody>
          <a:bodyPr/>
          <a:lstStyle/>
          <a:p>
            <a:r>
              <a:rPr lang="en-GB" dirty="0" err="1"/>
              <a:t>Acceleratori</a:t>
            </a:r>
            <a:r>
              <a:rPr lang="en-GB" dirty="0"/>
              <a:t> di </a:t>
            </a:r>
            <a:r>
              <a:rPr lang="en-GB" dirty="0" err="1"/>
              <a:t>particelle</a:t>
            </a:r>
            <a:endParaRPr lang="en-GB" dirty="0"/>
          </a:p>
        </p:txBody>
      </p:sp>
      <p:sp>
        <p:nvSpPr>
          <p:cNvPr id="3" name="Date Placeholder 2">
            <a:extLst>
              <a:ext uri="{FF2B5EF4-FFF2-40B4-BE49-F238E27FC236}">
                <a16:creationId xmlns:a16="http://schemas.microsoft.com/office/drawing/2014/main" id="{05ABCE29-A187-3708-E722-22A852433500}"/>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E57AC563-8013-5E02-D4FC-F2EFB09B7CA4}"/>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672B1D43-962F-3E1E-26EA-8278AE03500E}"/>
              </a:ext>
            </a:extLst>
          </p:cNvPr>
          <p:cNvSpPr>
            <a:spLocks noGrp="1"/>
          </p:cNvSpPr>
          <p:nvPr>
            <p:ph type="sldNum" sz="quarter" idx="12"/>
          </p:nvPr>
        </p:nvSpPr>
        <p:spPr/>
        <p:txBody>
          <a:bodyPr/>
          <a:lstStyle/>
          <a:p>
            <a:fld id="{1080A019-C666-1340-8D07-B7EAA561FAEC}" type="slidenum">
              <a:rPr lang="en-US" smtClean="0"/>
              <a:t>12</a:t>
            </a:fld>
            <a:endParaRPr lang="en-US"/>
          </a:p>
        </p:txBody>
      </p:sp>
      <p:sp>
        <p:nvSpPr>
          <p:cNvPr id="6" name="Content Placeholder 2">
            <a:extLst>
              <a:ext uri="{FF2B5EF4-FFF2-40B4-BE49-F238E27FC236}">
                <a16:creationId xmlns:a16="http://schemas.microsoft.com/office/drawing/2014/main" id="{23E0328A-0522-5DC2-F647-D63AF423225B}"/>
              </a:ext>
            </a:extLst>
          </p:cNvPr>
          <p:cNvSpPr txBox="1">
            <a:spLocks/>
          </p:cNvSpPr>
          <p:nvPr/>
        </p:nvSpPr>
        <p:spPr>
          <a:xfrm>
            <a:off x="100363" y="1041400"/>
            <a:ext cx="8943278" cy="5481929"/>
          </a:xfrm>
          <a:prstGeom prst="rect">
            <a:avLst/>
          </a:prstGeom>
        </p:spPr>
        <p:txBody>
          <a:bodyPr>
            <a:normAutofit fontScale="92500"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just">
              <a:lnSpc>
                <a:spcPct val="80000"/>
              </a:lnSpc>
              <a:buNone/>
            </a:pPr>
            <a:r>
              <a:rPr lang="it-IT" altLang="x-none" b="1" dirty="0">
                <a:solidFill>
                  <a:schemeClr val="accent5"/>
                </a:solidFill>
                <a:latin typeface="Verdana" panose="020B0604030504040204" pitchFamily="34" charset="0"/>
                <a:ea typeface="Verdana" panose="020B0604030504040204" pitchFamily="34" charset="0"/>
                <a:cs typeface="Verdana" panose="020B0604030504040204" pitchFamily="34" charset="0"/>
              </a:rPr>
              <a:t>Gli acceleratori sono fabbriche di particelle</a:t>
            </a:r>
            <a:r>
              <a:rPr lang="it-IT" altLang="x-none" dirty="0"/>
              <a:t>: la capacità di “creare” nuove particelle e di “rompere” i legami nucleari aumenta con l’energia, la capacità di evidenziare effetti rari aumenta con il numero di reazioni prodotte</a:t>
            </a:r>
          </a:p>
          <a:p>
            <a:pPr marL="0" indent="0" algn="just">
              <a:lnSpc>
                <a:spcPct val="80000"/>
              </a:lnSpc>
              <a:buNone/>
            </a:pPr>
            <a:endParaRPr lang="it-IT" altLang="x-none" dirty="0"/>
          </a:p>
          <a:p>
            <a:pPr marL="0" indent="0" algn="just">
              <a:lnSpc>
                <a:spcPct val="80000"/>
              </a:lnSpc>
              <a:buNone/>
            </a:pPr>
            <a:r>
              <a:rPr lang="it-IT" altLang="x-none" dirty="0"/>
              <a:t>Lo sviluppo degli acceleratori per la fisica delle alte energie è stato determinato dalla necessità di ottenere energie e intensità di fasci sempre maggiori.</a:t>
            </a:r>
          </a:p>
          <a:p>
            <a:pPr algn="just">
              <a:lnSpc>
                <a:spcPct val="80000"/>
              </a:lnSpc>
            </a:pPr>
            <a:endParaRPr lang="it-IT" altLang="x-none" dirty="0"/>
          </a:p>
          <a:p>
            <a:pPr marL="0" indent="0" algn="just">
              <a:lnSpc>
                <a:spcPct val="80000"/>
              </a:lnSpc>
              <a:spcAft>
                <a:spcPts val="600"/>
              </a:spcAft>
              <a:buNone/>
            </a:pPr>
            <a:r>
              <a:rPr lang="it-IT" altLang="x-none" dirty="0"/>
              <a:t>Alle energie odierne (LHC: 14 TeV/c nel centro di massa, ~ 2 TeV/c </a:t>
            </a:r>
            <a:r>
              <a:rPr lang="it-IT" altLang="x-none" dirty="0" err="1"/>
              <a:t>quadrimpulso</a:t>
            </a:r>
            <a:r>
              <a:rPr lang="it-IT" altLang="x-none" dirty="0"/>
              <a:t> trasferito) gli acceleratori possono essere definiti:</a:t>
            </a:r>
          </a:p>
          <a:p>
            <a:pPr algn="just">
              <a:lnSpc>
                <a:spcPct val="80000"/>
              </a:lnSpc>
            </a:pPr>
            <a:r>
              <a:rPr lang="it-IT" altLang="x-none" b="1" dirty="0">
                <a:solidFill>
                  <a:srgbClr val="0432FF"/>
                </a:solidFill>
              </a:rPr>
              <a:t>Microscopi subatomici</a:t>
            </a:r>
            <a:r>
              <a:rPr lang="it-IT" altLang="x-none" dirty="0"/>
              <a:t>: forniscono informazioni (e permettono di verificare) le interazioni fondamentali tra i costituenti della materia ad una scala di distanza che è inversamente proporzionale all’energia resa disponibile per le reazioni. Per LHC questa scala e pari a 10</a:t>
            </a:r>
            <a:r>
              <a:rPr lang="it-IT" altLang="x-none" baseline="30000" dirty="0"/>
              <a:t>-18</a:t>
            </a:r>
            <a:r>
              <a:rPr lang="it-IT" altLang="x-none" dirty="0"/>
              <a:t> m (raggio del protone 10</a:t>
            </a:r>
            <a:r>
              <a:rPr lang="it-IT" altLang="x-none" baseline="30000" dirty="0"/>
              <a:t>-15</a:t>
            </a:r>
            <a:r>
              <a:rPr lang="it-IT" altLang="x-none" dirty="0"/>
              <a:t> m)</a:t>
            </a:r>
          </a:p>
          <a:p>
            <a:pPr marL="0" indent="0" algn="just">
              <a:lnSpc>
                <a:spcPct val="80000"/>
              </a:lnSpc>
              <a:buNone/>
            </a:pPr>
            <a:endParaRPr lang="it-IT" altLang="x-none" dirty="0"/>
          </a:p>
          <a:p>
            <a:pPr algn="just">
              <a:lnSpc>
                <a:spcPct val="80000"/>
              </a:lnSpc>
            </a:pPr>
            <a:r>
              <a:rPr lang="it-IT" altLang="x-none" b="1" dirty="0">
                <a:solidFill>
                  <a:srgbClr val="0432FF"/>
                </a:solidFill>
              </a:rPr>
              <a:t>Macchine del tempo</a:t>
            </a:r>
            <a:r>
              <a:rPr lang="it-IT" altLang="x-none" dirty="0"/>
              <a:t>: ricreando densità di energia sempre più elevate, consentono di studiare i meccanismi e le interazioni che hanno determinato l’evoluzione dell’universo durante i suoi primi istanti di vita. </a:t>
            </a:r>
          </a:p>
          <a:p>
            <a:pPr algn="just">
              <a:lnSpc>
                <a:spcPct val="80000"/>
              </a:lnSpc>
            </a:pPr>
            <a:endParaRPr lang="it-IT" altLang="x-none" dirty="0"/>
          </a:p>
        </p:txBody>
      </p:sp>
    </p:spTree>
    <p:extLst>
      <p:ext uri="{BB962C8B-B14F-4D97-AF65-F5344CB8AC3E}">
        <p14:creationId xmlns:p14="http://schemas.microsoft.com/office/powerpoint/2010/main" val="412223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C488-05E2-D726-615B-BDEE214FAAE9}"/>
              </a:ext>
            </a:extLst>
          </p:cNvPr>
          <p:cNvSpPr>
            <a:spLocks noGrp="1"/>
          </p:cNvSpPr>
          <p:nvPr>
            <p:ph type="title"/>
          </p:nvPr>
        </p:nvSpPr>
        <p:spPr/>
        <p:txBody>
          <a:bodyPr/>
          <a:lstStyle/>
          <a:p>
            <a:r>
              <a:rPr lang="en-GB" dirty="0" err="1"/>
              <a:t>Accelerazione</a:t>
            </a:r>
            <a:r>
              <a:rPr lang="en-GB" dirty="0"/>
              <a:t> e </a:t>
            </a:r>
            <a:r>
              <a:rPr lang="en-GB" dirty="0" err="1"/>
              <a:t>focalizzazione</a:t>
            </a:r>
            <a:endParaRPr lang="en-GB" dirty="0"/>
          </a:p>
        </p:txBody>
      </p:sp>
      <p:sp>
        <p:nvSpPr>
          <p:cNvPr id="3" name="Date Placeholder 2">
            <a:extLst>
              <a:ext uri="{FF2B5EF4-FFF2-40B4-BE49-F238E27FC236}">
                <a16:creationId xmlns:a16="http://schemas.microsoft.com/office/drawing/2014/main" id="{1AC3522C-2734-69AC-180E-0E7E54638BE0}"/>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33B95CFD-B6C2-35A4-5FF8-409846773952}"/>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37FFF7A2-3BBA-E81B-CC5E-6D5F0EFF8FC8}"/>
              </a:ext>
            </a:extLst>
          </p:cNvPr>
          <p:cNvSpPr>
            <a:spLocks noGrp="1"/>
          </p:cNvSpPr>
          <p:nvPr>
            <p:ph type="sldNum" sz="quarter" idx="12"/>
          </p:nvPr>
        </p:nvSpPr>
        <p:spPr/>
        <p:txBody>
          <a:bodyPr/>
          <a:lstStyle/>
          <a:p>
            <a:fld id="{1080A019-C666-1340-8D07-B7EAA561FAEC}" type="slidenum">
              <a:rPr lang="en-US" smtClean="0"/>
              <a:t>13</a:t>
            </a:fld>
            <a:endParaRPr lang="en-US"/>
          </a:p>
        </p:txBody>
      </p:sp>
      <p:sp>
        <p:nvSpPr>
          <p:cNvPr id="6" name="object 2">
            <a:extLst>
              <a:ext uri="{FF2B5EF4-FFF2-40B4-BE49-F238E27FC236}">
                <a16:creationId xmlns:a16="http://schemas.microsoft.com/office/drawing/2014/main" id="{779F4034-8D42-BF25-531D-ED68925202B3}"/>
              </a:ext>
            </a:extLst>
          </p:cNvPr>
          <p:cNvSpPr>
            <a:spLocks noChangeAspect="1"/>
          </p:cNvSpPr>
          <p:nvPr/>
        </p:nvSpPr>
        <p:spPr>
          <a:xfrm>
            <a:off x="3439996" y="856037"/>
            <a:ext cx="2505165" cy="858661"/>
          </a:xfrm>
          <a:prstGeom prst="rect">
            <a:avLst/>
          </a:prstGeom>
          <a:blipFill>
            <a:blip r:embed="rId2" cstate="print"/>
            <a:stretch>
              <a:fillRect/>
            </a:stretch>
          </a:blipFill>
        </p:spPr>
        <p:txBody>
          <a:bodyPr wrap="square" lIns="0" tIns="0" rIns="0" bIns="0" rtlCol="0"/>
          <a:lstStyle/>
          <a:p>
            <a:endParaRPr sz="1539"/>
          </a:p>
        </p:txBody>
      </p:sp>
      <p:sp>
        <p:nvSpPr>
          <p:cNvPr id="8" name="object 6">
            <a:extLst>
              <a:ext uri="{FF2B5EF4-FFF2-40B4-BE49-F238E27FC236}">
                <a16:creationId xmlns:a16="http://schemas.microsoft.com/office/drawing/2014/main" id="{984FD4B6-801D-B4A8-6433-36DD433B5EE2}"/>
              </a:ext>
            </a:extLst>
          </p:cNvPr>
          <p:cNvSpPr/>
          <p:nvPr/>
        </p:nvSpPr>
        <p:spPr>
          <a:xfrm>
            <a:off x="5068870" y="3389979"/>
            <a:ext cx="1495847" cy="1172071"/>
          </a:xfrm>
          <a:prstGeom prst="rect">
            <a:avLst/>
          </a:prstGeom>
          <a:blipFill>
            <a:blip r:embed="rId3" cstate="print"/>
            <a:stretch>
              <a:fillRect/>
            </a:stretch>
          </a:blipFill>
        </p:spPr>
        <p:txBody>
          <a:bodyPr wrap="square" lIns="0" tIns="0" rIns="0" bIns="0" rtlCol="0"/>
          <a:lstStyle/>
          <a:p>
            <a:endParaRPr sz="1539"/>
          </a:p>
        </p:txBody>
      </p:sp>
      <p:sp>
        <p:nvSpPr>
          <p:cNvPr id="9" name="object 12">
            <a:extLst>
              <a:ext uri="{FF2B5EF4-FFF2-40B4-BE49-F238E27FC236}">
                <a16:creationId xmlns:a16="http://schemas.microsoft.com/office/drawing/2014/main" id="{B52A86A0-6885-3206-E12F-020E7241B2DD}"/>
              </a:ext>
            </a:extLst>
          </p:cNvPr>
          <p:cNvSpPr/>
          <p:nvPr/>
        </p:nvSpPr>
        <p:spPr>
          <a:xfrm>
            <a:off x="7115010" y="3356960"/>
            <a:ext cx="1186428" cy="1162699"/>
          </a:xfrm>
          <a:prstGeom prst="rect">
            <a:avLst/>
          </a:prstGeom>
          <a:blipFill>
            <a:blip r:embed="rId4" cstate="print"/>
            <a:stretch>
              <a:fillRect/>
            </a:stretch>
          </a:blipFill>
        </p:spPr>
        <p:txBody>
          <a:bodyPr wrap="square" lIns="0" tIns="0" rIns="0" bIns="0" rtlCol="0"/>
          <a:lstStyle/>
          <a:p>
            <a:endParaRPr sz="1539"/>
          </a:p>
        </p:txBody>
      </p:sp>
      <p:sp>
        <p:nvSpPr>
          <p:cNvPr id="10" name="object 13">
            <a:extLst>
              <a:ext uri="{FF2B5EF4-FFF2-40B4-BE49-F238E27FC236}">
                <a16:creationId xmlns:a16="http://schemas.microsoft.com/office/drawing/2014/main" id="{8CC11791-1B92-D41E-BE13-254C4F4A11C5}"/>
              </a:ext>
            </a:extLst>
          </p:cNvPr>
          <p:cNvSpPr>
            <a:spLocks noChangeAspect="1"/>
          </p:cNvSpPr>
          <p:nvPr/>
        </p:nvSpPr>
        <p:spPr>
          <a:xfrm>
            <a:off x="7136481" y="4718869"/>
            <a:ext cx="1164957" cy="1334212"/>
          </a:xfrm>
          <a:prstGeom prst="rect">
            <a:avLst/>
          </a:prstGeom>
          <a:blipFill>
            <a:blip r:embed="rId5" cstate="print"/>
            <a:stretch>
              <a:fillRect/>
            </a:stretch>
          </a:blipFill>
        </p:spPr>
        <p:txBody>
          <a:bodyPr wrap="square" lIns="0" tIns="0" rIns="0" bIns="0" rtlCol="0"/>
          <a:lstStyle/>
          <a:p>
            <a:endParaRPr sz="1539"/>
          </a:p>
        </p:txBody>
      </p:sp>
      <p:sp>
        <p:nvSpPr>
          <p:cNvPr id="11" name="object 14">
            <a:extLst>
              <a:ext uri="{FF2B5EF4-FFF2-40B4-BE49-F238E27FC236}">
                <a16:creationId xmlns:a16="http://schemas.microsoft.com/office/drawing/2014/main" id="{24DE4C35-C2D9-14C8-6D72-00DB9F659B04}"/>
              </a:ext>
            </a:extLst>
          </p:cNvPr>
          <p:cNvSpPr>
            <a:spLocks noChangeAspect="1"/>
          </p:cNvSpPr>
          <p:nvPr/>
        </p:nvSpPr>
        <p:spPr>
          <a:xfrm>
            <a:off x="5053915" y="4709457"/>
            <a:ext cx="1883579" cy="1343624"/>
          </a:xfrm>
          <a:prstGeom prst="rect">
            <a:avLst/>
          </a:prstGeom>
          <a:blipFill>
            <a:blip r:embed="rId6" cstate="print"/>
            <a:stretch>
              <a:fillRect/>
            </a:stretch>
          </a:blipFill>
        </p:spPr>
        <p:txBody>
          <a:bodyPr wrap="square" lIns="0" tIns="0" rIns="0" bIns="0" rtlCol="0"/>
          <a:lstStyle/>
          <a:p>
            <a:endParaRPr sz="1539"/>
          </a:p>
        </p:txBody>
      </p:sp>
      <p:sp>
        <p:nvSpPr>
          <p:cNvPr id="13" name="object 7">
            <a:extLst>
              <a:ext uri="{FF2B5EF4-FFF2-40B4-BE49-F238E27FC236}">
                <a16:creationId xmlns:a16="http://schemas.microsoft.com/office/drawing/2014/main" id="{FFA68844-1D98-CC2C-8D66-15C2F94C3EC6}"/>
              </a:ext>
            </a:extLst>
          </p:cNvPr>
          <p:cNvSpPr>
            <a:spLocks noChangeAspect="1"/>
          </p:cNvSpPr>
          <p:nvPr/>
        </p:nvSpPr>
        <p:spPr>
          <a:xfrm>
            <a:off x="1082899" y="2782722"/>
            <a:ext cx="2195152" cy="1789825"/>
          </a:xfrm>
          <a:prstGeom prst="rect">
            <a:avLst/>
          </a:prstGeom>
          <a:blipFill>
            <a:blip r:embed="rId7" cstate="print"/>
            <a:stretch>
              <a:fillRect/>
            </a:stretch>
          </a:blipFill>
        </p:spPr>
        <p:txBody>
          <a:bodyPr wrap="square" lIns="0" tIns="0" rIns="0" bIns="0" rtlCol="0"/>
          <a:lstStyle/>
          <a:p>
            <a:endParaRPr sz="1539"/>
          </a:p>
        </p:txBody>
      </p:sp>
      <p:sp>
        <p:nvSpPr>
          <p:cNvPr id="14" name="object 15">
            <a:extLst>
              <a:ext uri="{FF2B5EF4-FFF2-40B4-BE49-F238E27FC236}">
                <a16:creationId xmlns:a16="http://schemas.microsoft.com/office/drawing/2014/main" id="{80D30578-A5C7-22EC-DDD2-57A352C51CEB}"/>
              </a:ext>
            </a:extLst>
          </p:cNvPr>
          <p:cNvSpPr>
            <a:spLocks noChangeAspect="1"/>
          </p:cNvSpPr>
          <p:nvPr/>
        </p:nvSpPr>
        <p:spPr>
          <a:xfrm>
            <a:off x="2052388" y="4645947"/>
            <a:ext cx="1988693" cy="1013346"/>
          </a:xfrm>
          <a:prstGeom prst="rect">
            <a:avLst/>
          </a:prstGeom>
          <a:blipFill>
            <a:blip r:embed="rId8" cstate="print"/>
            <a:stretch>
              <a:fillRect/>
            </a:stretch>
          </a:blipFill>
        </p:spPr>
        <p:txBody>
          <a:bodyPr wrap="square" lIns="0" tIns="0" rIns="0" bIns="0" rtlCol="0"/>
          <a:lstStyle/>
          <a:p>
            <a:endParaRPr sz="1539"/>
          </a:p>
        </p:txBody>
      </p:sp>
      <p:sp>
        <p:nvSpPr>
          <p:cNvPr id="15" name="object 16">
            <a:extLst>
              <a:ext uri="{FF2B5EF4-FFF2-40B4-BE49-F238E27FC236}">
                <a16:creationId xmlns:a16="http://schemas.microsoft.com/office/drawing/2014/main" id="{A64E8021-D076-FD12-7E6A-AF6BBC3A995E}"/>
              </a:ext>
            </a:extLst>
          </p:cNvPr>
          <p:cNvSpPr>
            <a:spLocks noChangeAspect="1"/>
          </p:cNvSpPr>
          <p:nvPr/>
        </p:nvSpPr>
        <p:spPr>
          <a:xfrm>
            <a:off x="422846" y="4645948"/>
            <a:ext cx="1535669" cy="1024610"/>
          </a:xfrm>
          <a:prstGeom prst="rect">
            <a:avLst/>
          </a:prstGeom>
          <a:blipFill>
            <a:blip r:embed="rId9" cstate="print"/>
            <a:stretch>
              <a:fillRect/>
            </a:stretch>
          </a:blipFill>
        </p:spPr>
        <p:txBody>
          <a:bodyPr wrap="square" lIns="0" tIns="0" rIns="0" bIns="0" rtlCol="0"/>
          <a:lstStyle/>
          <a:p>
            <a:endParaRPr sz="1539"/>
          </a:p>
        </p:txBody>
      </p:sp>
      <p:sp>
        <p:nvSpPr>
          <p:cNvPr id="20" name="TextBox 19">
            <a:extLst>
              <a:ext uri="{FF2B5EF4-FFF2-40B4-BE49-F238E27FC236}">
                <a16:creationId xmlns:a16="http://schemas.microsoft.com/office/drawing/2014/main" id="{386ED6E7-63E3-D421-905D-D4CC75DB4ED0}"/>
              </a:ext>
            </a:extLst>
          </p:cNvPr>
          <p:cNvSpPr txBox="1"/>
          <p:nvPr/>
        </p:nvSpPr>
        <p:spPr>
          <a:xfrm>
            <a:off x="447138" y="1731241"/>
            <a:ext cx="3605230" cy="923330"/>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ACCELERAZIONE</a:t>
            </a:r>
          </a:p>
          <a:p>
            <a:pPr algn="ctr"/>
            <a:r>
              <a:rPr lang="en-GB" dirty="0">
                <a:latin typeface="Helvetica" charset="0"/>
                <a:ea typeface="Helvetica" charset="0"/>
                <a:cs typeface="Helvetica" charset="0"/>
              </a:rPr>
              <a:t>Per </a:t>
            </a:r>
            <a:r>
              <a:rPr lang="en-GB" dirty="0" err="1">
                <a:latin typeface="Helvetica" charset="0"/>
                <a:ea typeface="Helvetica" charset="0"/>
                <a:cs typeface="Helvetica" charset="0"/>
              </a:rPr>
              <a:t>accelerare</a:t>
            </a:r>
            <a:r>
              <a:rPr lang="en-GB" dirty="0">
                <a:latin typeface="Helvetica" charset="0"/>
                <a:ea typeface="Helvetica" charset="0"/>
                <a:cs typeface="Helvetica" charset="0"/>
              </a:rPr>
              <a:t> </a:t>
            </a:r>
            <a:r>
              <a:rPr lang="en-GB" dirty="0" err="1">
                <a:latin typeface="Helvetica" charset="0"/>
                <a:ea typeface="Helvetica" charset="0"/>
                <a:cs typeface="Helvetica" charset="0"/>
              </a:rPr>
              <a:t>è</a:t>
            </a:r>
            <a:r>
              <a:rPr lang="en-GB" dirty="0">
                <a:latin typeface="Helvetica" charset="0"/>
                <a:ea typeface="Helvetica" charset="0"/>
                <a:cs typeface="Helvetica" charset="0"/>
              </a:rPr>
              <a:t> </a:t>
            </a:r>
            <a:r>
              <a:rPr lang="en-GB" dirty="0" err="1">
                <a:latin typeface="Helvetica" charset="0"/>
                <a:ea typeface="Helvetica" charset="0"/>
                <a:cs typeface="Helvetica" charset="0"/>
              </a:rPr>
              <a:t>necessaria</a:t>
            </a:r>
            <a:r>
              <a:rPr lang="en-GB" dirty="0">
                <a:latin typeface="Helvetica" charset="0"/>
                <a:ea typeface="Helvetica" charset="0"/>
                <a:cs typeface="Helvetica" charset="0"/>
              </a:rPr>
              <a:t> </a:t>
            </a:r>
            <a:r>
              <a:rPr lang="en-GB" dirty="0" err="1">
                <a:latin typeface="Helvetica" charset="0"/>
                <a:ea typeface="Helvetica" charset="0"/>
                <a:cs typeface="Helvetica" charset="0"/>
              </a:rPr>
              <a:t>una</a:t>
            </a:r>
            <a:r>
              <a:rPr lang="en-GB" dirty="0">
                <a:latin typeface="Helvetica" charset="0"/>
                <a:ea typeface="Helvetica" charset="0"/>
                <a:cs typeface="Helvetica" charset="0"/>
              </a:rPr>
              <a:t> forza </a:t>
            </a:r>
            <a:r>
              <a:rPr lang="en-GB" dirty="0" err="1">
                <a:latin typeface="Helvetica" charset="0"/>
                <a:ea typeface="Helvetica" charset="0"/>
                <a:cs typeface="Helvetica" charset="0"/>
              </a:rPr>
              <a:t>nella</a:t>
            </a:r>
            <a:r>
              <a:rPr lang="en-GB" dirty="0">
                <a:latin typeface="Helvetica" charset="0"/>
                <a:ea typeface="Helvetica" charset="0"/>
                <a:cs typeface="Helvetica" charset="0"/>
              </a:rPr>
              <a:t> </a:t>
            </a:r>
            <a:r>
              <a:rPr lang="en-GB" dirty="0" err="1">
                <a:latin typeface="Helvetica" charset="0"/>
                <a:ea typeface="Helvetica" charset="0"/>
                <a:cs typeface="Helvetica" charset="0"/>
              </a:rPr>
              <a:t>direzione</a:t>
            </a:r>
            <a:r>
              <a:rPr lang="en-GB" dirty="0">
                <a:latin typeface="Helvetica" charset="0"/>
                <a:ea typeface="Helvetica" charset="0"/>
                <a:cs typeface="Helvetica" charset="0"/>
              </a:rPr>
              <a:t> del moto</a:t>
            </a:r>
          </a:p>
        </p:txBody>
      </p:sp>
      <p:sp>
        <p:nvSpPr>
          <p:cNvPr id="21" name="TextBox 20">
            <a:extLst>
              <a:ext uri="{FF2B5EF4-FFF2-40B4-BE49-F238E27FC236}">
                <a16:creationId xmlns:a16="http://schemas.microsoft.com/office/drawing/2014/main" id="{A10356AF-A744-9496-0E6A-DF91D848F934}"/>
              </a:ext>
            </a:extLst>
          </p:cNvPr>
          <p:cNvSpPr txBox="1"/>
          <p:nvPr/>
        </p:nvSpPr>
        <p:spPr>
          <a:xfrm>
            <a:off x="5068870" y="1688560"/>
            <a:ext cx="3617930" cy="1477328"/>
          </a:xfrm>
          <a:prstGeom prst="rect">
            <a:avLst/>
          </a:prstGeom>
          <a:noFill/>
        </p:spPr>
        <p:txBody>
          <a:bodyPr wrap="square" rtlCol="0">
            <a:spAutoFit/>
          </a:bodyPr>
          <a:lstStyle/>
          <a:p>
            <a:pPr algn="ctr"/>
            <a:r>
              <a:rPr lang="en-GB" dirty="0">
                <a:latin typeface="Verdana" panose="020B0604030504040204" pitchFamily="34" charset="0"/>
                <a:ea typeface="Verdana" panose="020B0604030504040204" pitchFamily="34" charset="0"/>
                <a:cs typeface="Verdana" panose="020B0604030504040204" pitchFamily="34" charset="0"/>
              </a:rPr>
              <a:t>CURVATURA &amp; FOCALIZZAZIONE</a:t>
            </a:r>
          </a:p>
          <a:p>
            <a:pPr algn="ctr"/>
            <a:r>
              <a:rPr lang="en-GB" dirty="0">
                <a:latin typeface="Helvetica" charset="0"/>
                <a:ea typeface="Helvetica" charset="0"/>
                <a:cs typeface="Helvetica" charset="0"/>
              </a:rPr>
              <a:t>Il secondo </a:t>
            </a:r>
            <a:r>
              <a:rPr lang="en-GB" dirty="0" err="1">
                <a:latin typeface="Helvetica" charset="0"/>
                <a:ea typeface="Helvetica" charset="0"/>
                <a:cs typeface="Helvetica" charset="0"/>
              </a:rPr>
              <a:t>termine</a:t>
            </a:r>
            <a:r>
              <a:rPr lang="en-GB" dirty="0">
                <a:latin typeface="Helvetica" charset="0"/>
                <a:ea typeface="Helvetica" charset="0"/>
                <a:cs typeface="Helvetica" charset="0"/>
              </a:rPr>
              <a:t> </a:t>
            </a:r>
            <a:r>
              <a:rPr lang="en-GB" dirty="0" err="1">
                <a:latin typeface="Helvetica" charset="0"/>
                <a:ea typeface="Helvetica" charset="0"/>
                <a:cs typeface="Helvetica" charset="0"/>
              </a:rPr>
              <a:t>è</a:t>
            </a:r>
            <a:r>
              <a:rPr lang="en-GB" dirty="0">
                <a:latin typeface="Helvetica" charset="0"/>
                <a:ea typeface="Helvetica" charset="0"/>
                <a:cs typeface="Helvetica" charset="0"/>
              </a:rPr>
              <a:t> </a:t>
            </a:r>
            <a:r>
              <a:rPr lang="en-GB" dirty="0" err="1">
                <a:latin typeface="Helvetica" charset="0"/>
                <a:ea typeface="Helvetica" charset="0"/>
                <a:cs typeface="Helvetica" charset="0"/>
              </a:rPr>
              <a:t>sempre</a:t>
            </a:r>
            <a:r>
              <a:rPr lang="en-GB" dirty="0">
                <a:latin typeface="Helvetica" charset="0"/>
                <a:ea typeface="Helvetica" charset="0"/>
                <a:cs typeface="Helvetica" charset="0"/>
              </a:rPr>
              <a:t> </a:t>
            </a:r>
            <a:r>
              <a:rPr lang="en-GB" dirty="0" err="1">
                <a:latin typeface="Helvetica" charset="0"/>
                <a:ea typeface="Helvetica" charset="0"/>
                <a:cs typeface="Helvetica" charset="0"/>
              </a:rPr>
              <a:t>perpendicolare</a:t>
            </a:r>
            <a:r>
              <a:rPr lang="en-GB" dirty="0">
                <a:latin typeface="Helvetica" charset="0"/>
                <a:ea typeface="Helvetica" charset="0"/>
                <a:cs typeface="Helvetica" charset="0"/>
              </a:rPr>
              <a:t> al moto, non </a:t>
            </a:r>
            <a:r>
              <a:rPr lang="en-GB" dirty="0" err="1">
                <a:latin typeface="Helvetica" charset="0"/>
                <a:ea typeface="Helvetica" charset="0"/>
                <a:cs typeface="Helvetica" charset="0"/>
              </a:rPr>
              <a:t>c’è</a:t>
            </a:r>
            <a:r>
              <a:rPr lang="en-GB" dirty="0">
                <a:latin typeface="Helvetica" charset="0"/>
                <a:ea typeface="Helvetica" charset="0"/>
                <a:cs typeface="Helvetica" charset="0"/>
              </a:rPr>
              <a:t> </a:t>
            </a:r>
            <a:r>
              <a:rPr lang="en-GB" dirty="0" err="1">
                <a:latin typeface="Helvetica" charset="0"/>
                <a:ea typeface="Helvetica" charset="0"/>
                <a:cs typeface="Helvetica" charset="0"/>
              </a:rPr>
              <a:t>incremento</a:t>
            </a:r>
            <a:r>
              <a:rPr lang="en-GB" dirty="0">
                <a:latin typeface="Helvetica" charset="0"/>
                <a:ea typeface="Helvetica" charset="0"/>
                <a:cs typeface="Helvetica" charset="0"/>
              </a:rPr>
              <a:t> di </a:t>
            </a:r>
            <a:r>
              <a:rPr lang="en-GB" dirty="0" err="1">
                <a:latin typeface="Helvetica" charset="0"/>
                <a:ea typeface="Helvetica" charset="0"/>
                <a:cs typeface="Helvetica" charset="0"/>
              </a:rPr>
              <a:t>energia</a:t>
            </a:r>
            <a:endParaRPr lang="en-GB" dirty="0">
              <a:latin typeface="Helvetica" charset="0"/>
              <a:ea typeface="Helvetica" charset="0"/>
              <a:cs typeface="Helvetica" charset="0"/>
            </a:endParaRPr>
          </a:p>
        </p:txBody>
      </p:sp>
      <p:sp>
        <p:nvSpPr>
          <p:cNvPr id="22" name="TextBox 21">
            <a:extLst>
              <a:ext uri="{FF2B5EF4-FFF2-40B4-BE49-F238E27FC236}">
                <a16:creationId xmlns:a16="http://schemas.microsoft.com/office/drawing/2014/main" id="{FDFB56FD-C640-30AB-B14E-04B736FB0F15}"/>
              </a:ext>
            </a:extLst>
          </p:cNvPr>
          <p:cNvSpPr txBox="1"/>
          <p:nvPr/>
        </p:nvSpPr>
        <p:spPr>
          <a:xfrm>
            <a:off x="936000" y="6153997"/>
            <a:ext cx="2342051" cy="369332"/>
          </a:xfrm>
          <a:prstGeom prst="rect">
            <a:avLst/>
          </a:prstGeom>
          <a:noFill/>
        </p:spPr>
        <p:txBody>
          <a:bodyPr wrap="none" rtlCol="0">
            <a:spAutoFit/>
          </a:bodyPr>
          <a:lstStyle/>
          <a:p>
            <a:r>
              <a:rPr lang="en-GB" dirty="0" err="1"/>
              <a:t>Dinamica</a:t>
            </a:r>
            <a:r>
              <a:rPr lang="en-GB" dirty="0"/>
              <a:t> </a:t>
            </a:r>
            <a:r>
              <a:rPr lang="en-GB" dirty="0" err="1"/>
              <a:t>longitudinale</a:t>
            </a:r>
            <a:endParaRPr lang="en-GB" dirty="0"/>
          </a:p>
        </p:txBody>
      </p:sp>
      <p:sp>
        <p:nvSpPr>
          <p:cNvPr id="23" name="TextBox 22">
            <a:extLst>
              <a:ext uri="{FF2B5EF4-FFF2-40B4-BE49-F238E27FC236}">
                <a16:creationId xmlns:a16="http://schemas.microsoft.com/office/drawing/2014/main" id="{4CC08934-897D-378B-9221-D96A9A944065}"/>
              </a:ext>
            </a:extLst>
          </p:cNvPr>
          <p:cNvSpPr txBox="1"/>
          <p:nvPr/>
        </p:nvSpPr>
        <p:spPr>
          <a:xfrm>
            <a:off x="5945161" y="6169487"/>
            <a:ext cx="1952907" cy="369332"/>
          </a:xfrm>
          <a:prstGeom prst="rect">
            <a:avLst/>
          </a:prstGeom>
          <a:noFill/>
        </p:spPr>
        <p:txBody>
          <a:bodyPr wrap="none" rtlCol="0">
            <a:spAutoFit/>
          </a:bodyPr>
          <a:lstStyle/>
          <a:p>
            <a:r>
              <a:rPr lang="en-GB" dirty="0" err="1"/>
              <a:t>Dinamica</a:t>
            </a:r>
            <a:r>
              <a:rPr lang="en-GB" dirty="0"/>
              <a:t> </a:t>
            </a:r>
            <a:r>
              <a:rPr lang="en-GB" dirty="0" err="1"/>
              <a:t>trasversa</a:t>
            </a:r>
            <a:endParaRPr lang="en-GB" dirty="0"/>
          </a:p>
        </p:txBody>
      </p:sp>
      <p:cxnSp>
        <p:nvCxnSpPr>
          <p:cNvPr id="25" name="Curved Connector 24">
            <a:extLst>
              <a:ext uri="{FF2B5EF4-FFF2-40B4-BE49-F238E27FC236}">
                <a16:creationId xmlns:a16="http://schemas.microsoft.com/office/drawing/2014/main" id="{6CAC8E88-5B5E-8485-CE0A-0D5EBB50C72D}"/>
              </a:ext>
            </a:extLst>
          </p:cNvPr>
          <p:cNvCxnSpPr>
            <a:endCxn id="20" idx="0"/>
          </p:cNvCxnSpPr>
          <p:nvPr/>
        </p:nvCxnSpPr>
        <p:spPr>
          <a:xfrm rot="10800000" flipV="1">
            <a:off x="2249753" y="1285367"/>
            <a:ext cx="1028298" cy="445874"/>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Curved Connector 26">
            <a:extLst>
              <a:ext uri="{FF2B5EF4-FFF2-40B4-BE49-F238E27FC236}">
                <a16:creationId xmlns:a16="http://schemas.microsoft.com/office/drawing/2014/main" id="{D309D9FD-6F31-CDA1-3578-810759833A67}"/>
              </a:ext>
            </a:extLst>
          </p:cNvPr>
          <p:cNvCxnSpPr>
            <a:stCxn id="6" idx="3"/>
            <a:endCxn id="21" idx="0"/>
          </p:cNvCxnSpPr>
          <p:nvPr/>
        </p:nvCxnSpPr>
        <p:spPr>
          <a:xfrm>
            <a:off x="5945161" y="1285368"/>
            <a:ext cx="932674" cy="40319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Left)">
                                      <p:cBhvr>
                                        <p:cTn id="10" dur="500"/>
                                        <p:tgtEl>
                                          <p:spTgt spid="2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Left)">
                                      <p:cBhvr>
                                        <p:cTn id="13" dur="500"/>
                                        <p:tgtEl>
                                          <p:spTgt spid="21"/>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strips(downLef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0829F-76B3-C671-A1EB-59D3707F90FF}"/>
              </a:ext>
            </a:extLst>
          </p:cNvPr>
          <p:cNvSpPr>
            <a:spLocks noGrp="1"/>
          </p:cNvSpPr>
          <p:nvPr>
            <p:ph type="title"/>
          </p:nvPr>
        </p:nvSpPr>
        <p:spPr/>
        <p:txBody>
          <a:bodyPr/>
          <a:lstStyle/>
          <a:p>
            <a:r>
              <a:rPr lang="en-GB" dirty="0" err="1"/>
              <a:t>Primi</a:t>
            </a:r>
            <a:r>
              <a:rPr lang="en-GB" dirty="0"/>
              <a:t> </a:t>
            </a:r>
            <a:r>
              <a:rPr lang="en-GB" dirty="0" err="1"/>
              <a:t>acceleratori</a:t>
            </a:r>
            <a:r>
              <a:rPr lang="en-GB" dirty="0"/>
              <a:t>: </a:t>
            </a:r>
            <a:r>
              <a:rPr lang="en-GB" dirty="0" err="1"/>
              <a:t>lineare</a:t>
            </a:r>
            <a:endParaRPr lang="en-GB" dirty="0"/>
          </a:p>
        </p:txBody>
      </p:sp>
      <p:sp>
        <p:nvSpPr>
          <p:cNvPr id="3" name="Date Placeholder 2">
            <a:extLst>
              <a:ext uri="{FF2B5EF4-FFF2-40B4-BE49-F238E27FC236}">
                <a16:creationId xmlns:a16="http://schemas.microsoft.com/office/drawing/2014/main" id="{29C0E832-0842-425A-C631-2F0D032D1129}"/>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F3561E0B-8267-B598-449B-7C063FE7CA9C}"/>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F65AB986-5594-72C4-5EFF-3630483BF1FE}"/>
              </a:ext>
            </a:extLst>
          </p:cNvPr>
          <p:cNvSpPr>
            <a:spLocks noGrp="1"/>
          </p:cNvSpPr>
          <p:nvPr>
            <p:ph type="sldNum" sz="quarter" idx="12"/>
          </p:nvPr>
        </p:nvSpPr>
        <p:spPr/>
        <p:txBody>
          <a:bodyPr/>
          <a:lstStyle/>
          <a:p>
            <a:fld id="{1080A019-C666-1340-8D07-B7EAA561FAEC}" type="slidenum">
              <a:rPr lang="en-US" smtClean="0"/>
              <a:t>14</a:t>
            </a:fld>
            <a:endParaRPr lang="en-US"/>
          </a:p>
        </p:txBody>
      </p:sp>
      <p:pic>
        <p:nvPicPr>
          <p:cNvPr id="7" name="Picture 6" descr="A diagram of a circuit diagram&#10;&#10;Description automatically generated">
            <a:extLst>
              <a:ext uri="{FF2B5EF4-FFF2-40B4-BE49-F238E27FC236}">
                <a16:creationId xmlns:a16="http://schemas.microsoft.com/office/drawing/2014/main" id="{42A84AE0-5BB9-2E26-DAFA-307BC4ABA724}"/>
              </a:ext>
            </a:extLst>
          </p:cNvPr>
          <p:cNvPicPr>
            <a:picLocks noChangeAspect="1"/>
          </p:cNvPicPr>
          <p:nvPr/>
        </p:nvPicPr>
        <p:blipFill rotWithShape="1">
          <a:blip r:embed="rId2"/>
          <a:srcRect l="812" r="810"/>
          <a:stretch/>
        </p:blipFill>
        <p:spPr>
          <a:xfrm>
            <a:off x="4097702" y="619897"/>
            <a:ext cx="5012595" cy="3162046"/>
          </a:xfrm>
          <a:prstGeom prst="rect">
            <a:avLst/>
          </a:prstGeom>
        </p:spPr>
      </p:pic>
      <p:sp>
        <p:nvSpPr>
          <p:cNvPr id="8" name="TextBox 7">
            <a:extLst>
              <a:ext uri="{FF2B5EF4-FFF2-40B4-BE49-F238E27FC236}">
                <a16:creationId xmlns:a16="http://schemas.microsoft.com/office/drawing/2014/main" id="{9359FCF3-E80A-0C17-69C6-282F11237C0B}"/>
              </a:ext>
            </a:extLst>
          </p:cNvPr>
          <p:cNvSpPr txBox="1"/>
          <p:nvPr/>
        </p:nvSpPr>
        <p:spPr>
          <a:xfrm>
            <a:off x="33703" y="1096357"/>
            <a:ext cx="3919902" cy="2031325"/>
          </a:xfrm>
          <a:prstGeom prst="rect">
            <a:avLst/>
          </a:prstGeom>
          <a:noFill/>
        </p:spPr>
        <p:txBody>
          <a:bodyPr wrap="square" rtlCol="0">
            <a:spAutoFit/>
          </a:bodyPr>
          <a:lstStyle/>
          <a:p>
            <a:pPr algn="just"/>
            <a:r>
              <a:rPr lang="en-GB" sz="1800" dirty="0">
                <a:effectLst/>
                <a:latin typeface="Helvetica" pitchFamily="2" charset="0"/>
              </a:rPr>
              <a:t>Al </a:t>
            </a:r>
            <a:r>
              <a:rPr lang="en-GB" sz="1800" dirty="0" err="1">
                <a:effectLst/>
                <a:latin typeface="Helvetica" pitchFamily="2" charset="0"/>
              </a:rPr>
              <a:t>posto</a:t>
            </a:r>
            <a:r>
              <a:rPr lang="en-GB" sz="1800" dirty="0">
                <a:effectLst/>
                <a:latin typeface="Helvetica" pitchFamily="2" charset="0"/>
              </a:rPr>
              <a:t> di un campo </a:t>
            </a:r>
            <a:r>
              <a:rPr lang="en-GB" sz="1800" dirty="0" err="1">
                <a:effectLst/>
                <a:latin typeface="Helvetica" pitchFamily="2" charset="0"/>
              </a:rPr>
              <a:t>elettrico</a:t>
            </a:r>
            <a:r>
              <a:rPr lang="en-GB" sz="1800" dirty="0">
                <a:effectLst/>
                <a:latin typeface="Helvetica" pitchFamily="2" charset="0"/>
              </a:rPr>
              <a:t> </a:t>
            </a:r>
            <a:r>
              <a:rPr lang="en-GB" sz="1800" dirty="0" err="1">
                <a:effectLst/>
                <a:latin typeface="Helvetica" pitchFamily="2" charset="0"/>
              </a:rPr>
              <a:t>statico</a:t>
            </a:r>
            <a:r>
              <a:rPr lang="en-GB" sz="1800" dirty="0">
                <a:effectLst/>
                <a:latin typeface="Helvetica" pitchFamily="2" charset="0"/>
              </a:rPr>
              <a:t> </a:t>
            </a:r>
            <a:r>
              <a:rPr lang="en-GB" sz="1800" dirty="0" err="1">
                <a:effectLst/>
                <a:latin typeface="Helvetica" pitchFamily="2" charset="0"/>
              </a:rPr>
              <a:t>si</a:t>
            </a:r>
            <a:r>
              <a:rPr lang="en-GB" sz="1800" dirty="0">
                <a:effectLst/>
                <a:latin typeface="Helvetica" pitchFamily="2" charset="0"/>
              </a:rPr>
              <a:t> </a:t>
            </a:r>
            <a:r>
              <a:rPr lang="en-GB" sz="1800" dirty="0" err="1">
                <a:effectLst/>
                <a:latin typeface="Helvetica" pitchFamily="2" charset="0"/>
              </a:rPr>
              <a:t>applica</a:t>
            </a:r>
            <a:r>
              <a:rPr lang="en-GB" sz="1800" dirty="0">
                <a:effectLst/>
                <a:latin typeface="Helvetica" pitchFamily="2" charset="0"/>
              </a:rPr>
              <a:t> un campo </a:t>
            </a:r>
            <a:r>
              <a:rPr lang="en-GB" sz="1800" dirty="0" err="1">
                <a:effectLst/>
                <a:latin typeface="Helvetica" pitchFamily="2" charset="0"/>
              </a:rPr>
              <a:t>oscillante</a:t>
            </a:r>
            <a:r>
              <a:rPr lang="en-GB" sz="1800" dirty="0">
                <a:effectLst/>
                <a:latin typeface="Helvetica" pitchFamily="2" charset="0"/>
              </a:rPr>
              <a:t> (</a:t>
            </a:r>
            <a:r>
              <a:rPr lang="en-GB" sz="1800" dirty="0" err="1">
                <a:effectLst/>
                <a:latin typeface="Helvetica" pitchFamily="2" charset="0"/>
              </a:rPr>
              <a:t>Wideroe</a:t>
            </a:r>
            <a:r>
              <a:rPr lang="en-GB" sz="1800" dirty="0">
                <a:effectLst/>
                <a:latin typeface="Helvetica" pitchFamily="2" charset="0"/>
              </a:rPr>
              <a:t>, 1927) con </a:t>
            </a:r>
            <a:r>
              <a:rPr lang="en-GB" sz="1800" dirty="0" err="1">
                <a:effectLst/>
                <a:latin typeface="Helvetica" pitchFamily="2" charset="0"/>
              </a:rPr>
              <a:t>frequenza</a:t>
            </a:r>
            <a:r>
              <a:rPr lang="en-GB" sz="1800" dirty="0">
                <a:effectLst/>
                <a:latin typeface="Helvetica" pitchFamily="2" charset="0"/>
              </a:rPr>
              <a:t> </a:t>
            </a:r>
            <a:r>
              <a:rPr lang="en-GB" sz="1800" dirty="0" err="1">
                <a:effectLst/>
                <a:latin typeface="Helvetica" pitchFamily="2" charset="0"/>
              </a:rPr>
              <a:t>opportuna</a:t>
            </a:r>
            <a:r>
              <a:rPr lang="en-GB" sz="1800" dirty="0">
                <a:effectLst/>
                <a:latin typeface="Helvetica" pitchFamily="2" charset="0"/>
              </a:rPr>
              <a:t> tale </a:t>
            </a:r>
            <a:r>
              <a:rPr lang="en-GB" sz="1800" dirty="0" err="1">
                <a:effectLst/>
                <a:latin typeface="Helvetica" pitchFamily="2" charset="0"/>
              </a:rPr>
              <a:t>che</a:t>
            </a:r>
            <a:r>
              <a:rPr lang="en-GB" sz="1800" dirty="0">
                <a:effectLst/>
                <a:latin typeface="Helvetica" pitchFamily="2" charset="0"/>
              </a:rPr>
              <a:t> la </a:t>
            </a:r>
            <a:r>
              <a:rPr lang="en-GB" sz="1800" dirty="0" err="1">
                <a:effectLst/>
                <a:latin typeface="Helvetica" pitchFamily="2" charset="0"/>
              </a:rPr>
              <a:t>fase</a:t>
            </a:r>
            <a:r>
              <a:rPr lang="en-GB" sz="1800" dirty="0">
                <a:effectLst/>
                <a:latin typeface="Helvetica" pitchFamily="2" charset="0"/>
              </a:rPr>
              <a:t> </a:t>
            </a:r>
            <a:r>
              <a:rPr lang="en-GB" sz="1800" dirty="0" err="1">
                <a:effectLst/>
                <a:latin typeface="Helvetica" pitchFamily="2" charset="0"/>
              </a:rPr>
              <a:t>cambi</a:t>
            </a:r>
            <a:r>
              <a:rPr lang="en-GB" sz="1800" dirty="0">
                <a:effectLst/>
                <a:latin typeface="Helvetica" pitchFamily="2" charset="0"/>
              </a:rPr>
              <a:t> di </a:t>
            </a:r>
            <a:r>
              <a:rPr lang="en-GB" sz="1800" dirty="0">
                <a:effectLst/>
                <a:latin typeface="SymbolMT"/>
              </a:rPr>
              <a:t>p </a:t>
            </a:r>
            <a:r>
              <a:rPr lang="en-GB" sz="1800" dirty="0" err="1">
                <a:effectLst/>
                <a:latin typeface="Helvetica" pitchFamily="2" charset="0"/>
              </a:rPr>
              <a:t>durante</a:t>
            </a:r>
            <a:r>
              <a:rPr lang="en-GB" sz="1800" dirty="0">
                <a:effectLst/>
                <a:latin typeface="Helvetica" pitchFamily="2" charset="0"/>
              </a:rPr>
              <a:t> il tempo di </a:t>
            </a:r>
            <a:r>
              <a:rPr lang="en-GB" sz="1800" dirty="0" err="1">
                <a:effectLst/>
                <a:latin typeface="Helvetica" pitchFamily="2" charset="0"/>
              </a:rPr>
              <a:t>volo</a:t>
            </a:r>
            <a:r>
              <a:rPr lang="en-GB" sz="1800" dirty="0">
                <a:effectLst/>
                <a:latin typeface="Helvetica" pitchFamily="2" charset="0"/>
              </a:rPr>
              <a:t> </a:t>
            </a:r>
            <a:r>
              <a:rPr lang="en-GB" sz="1800" dirty="0" err="1">
                <a:effectLst/>
                <a:latin typeface="Helvetica" pitchFamily="2" charset="0"/>
              </a:rPr>
              <a:t>fra</a:t>
            </a:r>
            <a:r>
              <a:rPr lang="en-GB" sz="1800" dirty="0">
                <a:effectLst/>
                <a:latin typeface="Helvetica" pitchFamily="2" charset="0"/>
              </a:rPr>
              <a:t> due gap </a:t>
            </a:r>
            <a:r>
              <a:rPr lang="en-GB" sz="1800" dirty="0" err="1">
                <a:effectLst/>
                <a:latin typeface="Helvetica" pitchFamily="2" charset="0"/>
              </a:rPr>
              <a:t>successivi</a:t>
            </a:r>
            <a:r>
              <a:rPr lang="en-GB" sz="1800" dirty="0">
                <a:effectLst/>
                <a:latin typeface="Helvetica" pitchFamily="2" charset="0"/>
              </a:rPr>
              <a:t> </a:t>
            </a:r>
            <a:endParaRPr lang="en-GB" dirty="0">
              <a:effectLst/>
            </a:endParaRPr>
          </a:p>
          <a:p>
            <a:endParaRPr lang="en-GB" dirty="0"/>
          </a:p>
        </p:txBody>
      </p:sp>
      <p:sp>
        <p:nvSpPr>
          <p:cNvPr id="9" name="TextBox 8">
            <a:extLst>
              <a:ext uri="{FF2B5EF4-FFF2-40B4-BE49-F238E27FC236}">
                <a16:creationId xmlns:a16="http://schemas.microsoft.com/office/drawing/2014/main" id="{469E200F-B0C9-DE02-0A93-1FD736E8FBB4}"/>
              </a:ext>
            </a:extLst>
          </p:cNvPr>
          <p:cNvSpPr txBox="1"/>
          <p:nvPr/>
        </p:nvSpPr>
        <p:spPr>
          <a:xfrm>
            <a:off x="135302" y="3275198"/>
            <a:ext cx="3818303" cy="1477328"/>
          </a:xfrm>
          <a:prstGeom prst="rect">
            <a:avLst/>
          </a:prstGeom>
          <a:noFill/>
        </p:spPr>
        <p:txBody>
          <a:bodyPr wrap="square" rtlCol="0">
            <a:spAutoFit/>
          </a:bodyPr>
          <a:lstStyle/>
          <a:p>
            <a:pPr algn="just"/>
            <a:r>
              <a:rPr lang="en-GB" sz="1800" dirty="0">
                <a:effectLst/>
                <a:latin typeface="Helvetica" pitchFamily="2" charset="0"/>
              </a:rPr>
              <a:t>La </a:t>
            </a:r>
            <a:r>
              <a:rPr lang="en-GB" sz="1800" dirty="0" err="1">
                <a:effectLst/>
                <a:latin typeface="Helvetica" pitchFamily="2" charset="0"/>
              </a:rPr>
              <a:t>struttura</a:t>
            </a:r>
            <a:r>
              <a:rPr lang="en-GB" sz="1800" dirty="0">
                <a:effectLst/>
                <a:latin typeface="Helvetica" pitchFamily="2" charset="0"/>
              </a:rPr>
              <a:t> </a:t>
            </a:r>
            <a:r>
              <a:rPr lang="en-GB" sz="1800" dirty="0" err="1">
                <a:effectLst/>
                <a:latin typeface="Helvetica" pitchFamily="2" charset="0"/>
              </a:rPr>
              <a:t>deve</a:t>
            </a:r>
            <a:r>
              <a:rPr lang="en-GB" sz="1800" dirty="0">
                <a:effectLst/>
                <a:latin typeface="Helvetica" pitchFamily="2" charset="0"/>
              </a:rPr>
              <a:t> </a:t>
            </a:r>
            <a:r>
              <a:rPr lang="en-GB" sz="1800" dirty="0" err="1">
                <a:effectLst/>
                <a:latin typeface="Helvetica" pitchFamily="2" charset="0"/>
              </a:rPr>
              <a:t>essere</a:t>
            </a:r>
            <a:r>
              <a:rPr lang="en-GB" sz="1800" dirty="0">
                <a:effectLst/>
                <a:latin typeface="Helvetica" pitchFamily="2" charset="0"/>
              </a:rPr>
              <a:t> tale </a:t>
            </a:r>
            <a:r>
              <a:rPr lang="en-GB" sz="1800" dirty="0" err="1">
                <a:effectLst/>
                <a:latin typeface="Helvetica" pitchFamily="2" charset="0"/>
              </a:rPr>
              <a:t>che</a:t>
            </a:r>
            <a:r>
              <a:rPr lang="en-GB" sz="1800" dirty="0">
                <a:effectLst/>
                <a:latin typeface="Helvetica" pitchFamily="2" charset="0"/>
              </a:rPr>
              <a:t> il campo </a:t>
            </a:r>
            <a:r>
              <a:rPr lang="en-GB" sz="1800" dirty="0" err="1">
                <a:effectLst/>
                <a:latin typeface="Helvetica" pitchFamily="2" charset="0"/>
              </a:rPr>
              <a:t>elettrico</a:t>
            </a:r>
            <a:r>
              <a:rPr lang="en-GB" sz="1800" dirty="0">
                <a:effectLst/>
                <a:latin typeface="Helvetica" pitchFamily="2" charset="0"/>
              </a:rPr>
              <a:t> </a:t>
            </a:r>
            <a:r>
              <a:rPr lang="en-GB" sz="1800" dirty="0" err="1">
                <a:effectLst/>
                <a:latin typeface="Helvetica" pitchFamily="2" charset="0"/>
              </a:rPr>
              <a:t>oscillante</a:t>
            </a:r>
            <a:r>
              <a:rPr lang="en-GB" sz="1800" dirty="0">
                <a:effectLst/>
                <a:latin typeface="Helvetica" pitchFamily="2" charset="0"/>
              </a:rPr>
              <a:t> </a:t>
            </a:r>
            <a:r>
              <a:rPr lang="en-GB" sz="1800" dirty="0" err="1">
                <a:effectLst/>
                <a:latin typeface="Helvetica" pitchFamily="2" charset="0"/>
              </a:rPr>
              <a:t>sia</a:t>
            </a:r>
            <a:r>
              <a:rPr lang="en-GB" sz="1800" dirty="0">
                <a:effectLst/>
                <a:latin typeface="Helvetica" pitchFamily="2" charset="0"/>
              </a:rPr>
              <a:t> </a:t>
            </a:r>
            <a:r>
              <a:rPr lang="en-GB" sz="1800" dirty="0" err="1">
                <a:effectLst/>
                <a:latin typeface="Helvetica" pitchFamily="2" charset="0"/>
              </a:rPr>
              <a:t>sincronizzato</a:t>
            </a:r>
            <a:r>
              <a:rPr lang="en-GB" sz="1800" dirty="0">
                <a:effectLst/>
                <a:latin typeface="Helvetica" pitchFamily="2" charset="0"/>
              </a:rPr>
              <a:t> con il fascio di </a:t>
            </a:r>
            <a:r>
              <a:rPr lang="en-GB" sz="1800" dirty="0" err="1">
                <a:effectLst/>
                <a:latin typeface="Helvetica" pitchFamily="2" charset="0"/>
              </a:rPr>
              <a:t>particelle</a:t>
            </a:r>
            <a:r>
              <a:rPr lang="en-GB" sz="1800" dirty="0">
                <a:effectLst/>
                <a:latin typeface="Helvetica" pitchFamily="2" charset="0"/>
              </a:rPr>
              <a:t> </a:t>
            </a:r>
            <a:endParaRPr lang="en-GB" dirty="0">
              <a:effectLst/>
            </a:endParaRPr>
          </a:p>
          <a:p>
            <a:endParaRPr lang="en-GB" dirty="0"/>
          </a:p>
        </p:txBody>
      </p:sp>
      <p:grpSp>
        <p:nvGrpSpPr>
          <p:cNvPr id="35" name="Group 34">
            <a:extLst>
              <a:ext uri="{FF2B5EF4-FFF2-40B4-BE49-F238E27FC236}">
                <a16:creationId xmlns:a16="http://schemas.microsoft.com/office/drawing/2014/main" id="{7B69CEC2-B757-60D5-E2E5-05CF4F5A5A98}"/>
              </a:ext>
            </a:extLst>
          </p:cNvPr>
          <p:cNvGrpSpPr/>
          <p:nvPr/>
        </p:nvGrpSpPr>
        <p:grpSpPr>
          <a:xfrm>
            <a:off x="4018933" y="3711594"/>
            <a:ext cx="4537456" cy="2659888"/>
            <a:chOff x="4097702" y="3781943"/>
            <a:chExt cx="4537456" cy="2659888"/>
          </a:xfrm>
        </p:grpSpPr>
        <p:pic>
          <p:nvPicPr>
            <p:cNvPr id="11" name="Picture 10" descr="A graph of a function&#10;&#10;Description automatically generated">
              <a:extLst>
                <a:ext uri="{FF2B5EF4-FFF2-40B4-BE49-F238E27FC236}">
                  <a16:creationId xmlns:a16="http://schemas.microsoft.com/office/drawing/2014/main" id="{55B014AB-B350-BCD6-5D03-E9CFC4F0339B}"/>
                </a:ext>
              </a:extLst>
            </p:cNvPr>
            <p:cNvPicPr>
              <a:picLocks noChangeAspect="1"/>
            </p:cNvPicPr>
            <p:nvPr/>
          </p:nvPicPr>
          <p:blipFill>
            <a:blip r:embed="rId3"/>
            <a:stretch>
              <a:fillRect/>
            </a:stretch>
          </p:blipFill>
          <p:spPr>
            <a:xfrm>
              <a:off x="4097702" y="3781943"/>
              <a:ext cx="4537456" cy="2659888"/>
            </a:xfrm>
            <a:prstGeom prst="rect">
              <a:avLst/>
            </a:prstGeom>
          </p:spPr>
        </p:pic>
        <p:grpSp>
          <p:nvGrpSpPr>
            <p:cNvPr id="34" name="Group 33">
              <a:extLst>
                <a:ext uri="{FF2B5EF4-FFF2-40B4-BE49-F238E27FC236}">
                  <a16:creationId xmlns:a16="http://schemas.microsoft.com/office/drawing/2014/main" id="{052F0E8F-3631-2AA1-A9F1-991D2F97C9BF}"/>
                </a:ext>
              </a:extLst>
            </p:cNvPr>
            <p:cNvGrpSpPr/>
            <p:nvPr/>
          </p:nvGrpSpPr>
          <p:grpSpPr>
            <a:xfrm>
              <a:off x="4216400" y="4254500"/>
              <a:ext cx="2186483" cy="1956832"/>
              <a:chOff x="4216400" y="4254500"/>
              <a:chExt cx="2186483" cy="1956832"/>
            </a:xfrm>
          </p:grpSpPr>
          <p:sp>
            <p:nvSpPr>
              <p:cNvPr id="12" name="TextBox 11">
                <a:extLst>
                  <a:ext uri="{FF2B5EF4-FFF2-40B4-BE49-F238E27FC236}">
                    <a16:creationId xmlns:a16="http://schemas.microsoft.com/office/drawing/2014/main" id="{84D99F23-939F-9496-EEA0-45359549ECDA}"/>
                  </a:ext>
                </a:extLst>
              </p:cNvPr>
              <p:cNvSpPr txBox="1"/>
              <p:nvPr/>
            </p:nvSpPr>
            <p:spPr>
              <a:xfrm>
                <a:off x="4216400" y="4254500"/>
                <a:ext cx="431528" cy="369332"/>
              </a:xfrm>
              <a:prstGeom prst="rect">
                <a:avLst/>
              </a:prstGeom>
              <a:solidFill>
                <a:schemeClr val="bg1"/>
              </a:solidFill>
            </p:spPr>
            <p:txBody>
              <a:bodyPr wrap="none" rtlCol="0">
                <a:spAutoFit/>
              </a:bodyPr>
              <a:lstStyle/>
              <a:p>
                <a:r>
                  <a:rPr lang="en-GB" dirty="0"/>
                  <a:t>+V</a:t>
                </a:r>
              </a:p>
            </p:txBody>
          </p:sp>
          <p:sp>
            <p:nvSpPr>
              <p:cNvPr id="13" name="TextBox 12">
                <a:extLst>
                  <a:ext uri="{FF2B5EF4-FFF2-40B4-BE49-F238E27FC236}">
                    <a16:creationId xmlns:a16="http://schemas.microsoft.com/office/drawing/2014/main" id="{B24A35B1-46AE-B92B-B630-EAEF8E31D7D3}"/>
                  </a:ext>
                </a:extLst>
              </p:cNvPr>
              <p:cNvSpPr txBox="1"/>
              <p:nvPr/>
            </p:nvSpPr>
            <p:spPr>
              <a:xfrm>
                <a:off x="4279900" y="5842000"/>
                <a:ext cx="386644" cy="369332"/>
              </a:xfrm>
              <a:prstGeom prst="rect">
                <a:avLst/>
              </a:prstGeom>
              <a:solidFill>
                <a:schemeClr val="bg1"/>
              </a:solidFill>
            </p:spPr>
            <p:txBody>
              <a:bodyPr wrap="square" rtlCol="0">
                <a:spAutoFit/>
              </a:bodyPr>
              <a:lstStyle/>
              <a:p>
                <a:r>
                  <a:rPr lang="en-GB" dirty="0"/>
                  <a:t>-V</a:t>
                </a:r>
              </a:p>
            </p:txBody>
          </p:sp>
          <p:sp>
            <p:nvSpPr>
              <p:cNvPr id="14" name="Oval 13">
                <a:extLst>
                  <a:ext uri="{FF2B5EF4-FFF2-40B4-BE49-F238E27FC236}">
                    <a16:creationId xmlns:a16="http://schemas.microsoft.com/office/drawing/2014/main" id="{D60A52E9-FA5F-6A3D-ADC1-34E7C9CD7D93}"/>
                  </a:ext>
                </a:extLst>
              </p:cNvPr>
              <p:cNvSpPr/>
              <p:nvPr/>
            </p:nvSpPr>
            <p:spPr>
              <a:xfrm>
                <a:off x="5461000" y="4712732"/>
                <a:ext cx="127000" cy="12869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0BDD9DD-A8A2-F925-0CE5-2CA47571F88C}"/>
                  </a:ext>
                </a:extLst>
              </p:cNvPr>
              <p:cNvSpPr txBox="1"/>
              <p:nvPr/>
            </p:nvSpPr>
            <p:spPr>
              <a:xfrm>
                <a:off x="5493694" y="4538821"/>
                <a:ext cx="526106" cy="246221"/>
              </a:xfrm>
              <a:prstGeom prst="rect">
                <a:avLst/>
              </a:prstGeom>
              <a:noFill/>
            </p:spPr>
            <p:txBody>
              <a:bodyPr wrap="none" rtlCol="0">
                <a:spAutoFit/>
              </a:bodyPr>
              <a:lstStyle/>
              <a:p>
                <a:r>
                  <a:rPr lang="en-GB" sz="1000" dirty="0">
                    <a:solidFill>
                      <a:srgbClr val="C00000"/>
                    </a:solidFill>
                  </a:rPr>
                  <a:t>In </a:t>
                </a:r>
                <a:r>
                  <a:rPr lang="en-GB" sz="1000" dirty="0" err="1">
                    <a:solidFill>
                      <a:srgbClr val="C00000"/>
                    </a:solidFill>
                  </a:rPr>
                  <a:t>fase</a:t>
                </a:r>
                <a:endParaRPr lang="en-GB" sz="1000" dirty="0">
                  <a:solidFill>
                    <a:srgbClr val="C00000"/>
                  </a:solidFill>
                </a:endParaRPr>
              </a:p>
            </p:txBody>
          </p:sp>
          <p:cxnSp>
            <p:nvCxnSpPr>
              <p:cNvPr id="17" name="Straight Arrow Connector 16">
                <a:extLst>
                  <a:ext uri="{FF2B5EF4-FFF2-40B4-BE49-F238E27FC236}">
                    <a16:creationId xmlns:a16="http://schemas.microsoft.com/office/drawing/2014/main" id="{18BB043E-04C6-3970-362D-8AE99AA37A85}"/>
                  </a:ext>
                </a:extLst>
              </p:cNvPr>
              <p:cNvCxnSpPr>
                <a:cxnSpLocks/>
                <a:stCxn id="14" idx="6"/>
              </p:cNvCxnSpPr>
              <p:nvPr/>
            </p:nvCxnSpPr>
            <p:spPr>
              <a:xfrm>
                <a:off x="5588000" y="4777079"/>
                <a:ext cx="342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609BC06-B832-A95B-D566-B586E8BDB967}"/>
                  </a:ext>
                </a:extLst>
              </p:cNvPr>
              <p:cNvSpPr txBox="1"/>
              <p:nvPr/>
            </p:nvSpPr>
            <p:spPr>
              <a:xfrm>
                <a:off x="5671593" y="4841426"/>
                <a:ext cx="731290" cy="246221"/>
              </a:xfrm>
              <a:prstGeom prst="rect">
                <a:avLst/>
              </a:prstGeom>
              <a:noFill/>
            </p:spPr>
            <p:txBody>
              <a:bodyPr wrap="none" rtlCol="0">
                <a:spAutoFit/>
              </a:bodyPr>
              <a:lstStyle/>
              <a:p>
                <a:r>
                  <a:rPr lang="en-GB" sz="1000" dirty="0">
                    <a:solidFill>
                      <a:schemeClr val="accent3"/>
                    </a:solidFill>
                  </a:rPr>
                  <a:t>In </a:t>
                </a:r>
                <a:r>
                  <a:rPr lang="en-GB" sz="1000" dirty="0" err="1">
                    <a:solidFill>
                      <a:schemeClr val="accent3"/>
                    </a:solidFill>
                  </a:rPr>
                  <a:t>anticipo</a:t>
                </a:r>
                <a:endParaRPr lang="en-GB" sz="1000" dirty="0">
                  <a:solidFill>
                    <a:schemeClr val="accent3"/>
                  </a:solidFill>
                </a:endParaRPr>
              </a:p>
            </p:txBody>
          </p:sp>
          <p:sp>
            <p:nvSpPr>
              <p:cNvPr id="20" name="TextBox 19">
                <a:extLst>
                  <a:ext uri="{FF2B5EF4-FFF2-40B4-BE49-F238E27FC236}">
                    <a16:creationId xmlns:a16="http://schemas.microsoft.com/office/drawing/2014/main" id="{85205369-1360-3A1B-4F54-07489A9E1E05}"/>
                  </a:ext>
                </a:extLst>
              </p:cNvPr>
              <p:cNvSpPr txBox="1"/>
              <p:nvPr/>
            </p:nvSpPr>
            <p:spPr>
              <a:xfrm>
                <a:off x="5349424" y="4259724"/>
                <a:ext cx="670376" cy="246221"/>
              </a:xfrm>
              <a:prstGeom prst="rect">
                <a:avLst/>
              </a:prstGeom>
              <a:noFill/>
            </p:spPr>
            <p:txBody>
              <a:bodyPr wrap="none" rtlCol="0">
                <a:spAutoFit/>
              </a:bodyPr>
              <a:lstStyle/>
              <a:p>
                <a:r>
                  <a:rPr lang="en-GB" sz="1000" dirty="0">
                    <a:solidFill>
                      <a:srgbClr val="0432FF"/>
                    </a:solidFill>
                  </a:rPr>
                  <a:t>In </a:t>
                </a:r>
                <a:r>
                  <a:rPr lang="en-GB" sz="1000" dirty="0" err="1">
                    <a:solidFill>
                      <a:srgbClr val="0432FF"/>
                    </a:solidFill>
                  </a:rPr>
                  <a:t>ritardo</a:t>
                </a:r>
                <a:endParaRPr lang="en-GB" sz="1000" dirty="0">
                  <a:solidFill>
                    <a:srgbClr val="0432FF"/>
                  </a:solidFill>
                </a:endParaRPr>
              </a:p>
            </p:txBody>
          </p:sp>
          <p:sp>
            <p:nvSpPr>
              <p:cNvPr id="21" name="Oval 20">
                <a:extLst>
                  <a:ext uri="{FF2B5EF4-FFF2-40B4-BE49-F238E27FC236}">
                    <a16:creationId xmlns:a16="http://schemas.microsoft.com/office/drawing/2014/main" id="{75442460-0117-8CF7-28F6-B65C1D86BBBC}"/>
                  </a:ext>
                </a:extLst>
              </p:cNvPr>
              <p:cNvSpPr/>
              <p:nvPr/>
            </p:nvSpPr>
            <p:spPr>
              <a:xfrm>
                <a:off x="5588000" y="5015337"/>
                <a:ext cx="127000" cy="128694"/>
              </a:xfrm>
              <a:prstGeom prst="ellips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C1A22FB-2910-DF07-573B-E1DF6FC06872}"/>
                  </a:ext>
                </a:extLst>
              </p:cNvPr>
              <p:cNvSpPr/>
              <p:nvPr/>
            </p:nvSpPr>
            <p:spPr>
              <a:xfrm>
                <a:off x="5334000" y="4471432"/>
                <a:ext cx="127000" cy="128694"/>
              </a:xfrm>
              <a:prstGeom prst="ellipse">
                <a:avLst/>
              </a:prstGeom>
              <a:solidFill>
                <a:srgbClr val="0432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05BEDC4B-CAF1-6399-9282-5D7D4E0B3256}"/>
                  </a:ext>
                </a:extLst>
              </p:cNvPr>
              <p:cNvCxnSpPr>
                <a:cxnSpLocks/>
                <a:stCxn id="22" idx="6"/>
              </p:cNvCxnSpPr>
              <p:nvPr/>
            </p:nvCxnSpPr>
            <p:spPr>
              <a:xfrm>
                <a:off x="5461000" y="4535779"/>
                <a:ext cx="469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6EACE9E-F98E-07C8-F1DE-06432461A406}"/>
                  </a:ext>
                </a:extLst>
              </p:cNvPr>
              <p:cNvCxnSpPr>
                <a:cxnSpLocks/>
                <a:stCxn id="21" idx="6"/>
              </p:cNvCxnSpPr>
              <p:nvPr/>
            </p:nvCxnSpPr>
            <p:spPr>
              <a:xfrm>
                <a:off x="5715000" y="5079684"/>
                <a:ext cx="2159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pic>
        <p:nvPicPr>
          <p:cNvPr id="31" name="Picture 30" descr="A mathematical equation with numbers and symbols&#10;&#10;Description automatically generated">
            <a:extLst>
              <a:ext uri="{FF2B5EF4-FFF2-40B4-BE49-F238E27FC236}">
                <a16:creationId xmlns:a16="http://schemas.microsoft.com/office/drawing/2014/main" id="{F71DAFFD-62AD-6770-50A5-1FECB4E06FE7}"/>
              </a:ext>
            </a:extLst>
          </p:cNvPr>
          <p:cNvPicPr>
            <a:picLocks noChangeAspect="1"/>
          </p:cNvPicPr>
          <p:nvPr/>
        </p:nvPicPr>
        <p:blipFill>
          <a:blip r:embed="rId4"/>
          <a:stretch>
            <a:fillRect/>
          </a:stretch>
        </p:blipFill>
        <p:spPr>
          <a:xfrm>
            <a:off x="875486" y="4535779"/>
            <a:ext cx="1737995" cy="1066165"/>
          </a:xfrm>
          <a:prstGeom prst="rect">
            <a:avLst/>
          </a:prstGeom>
        </p:spPr>
      </p:pic>
    </p:spTree>
    <p:extLst>
      <p:ext uri="{BB962C8B-B14F-4D97-AF65-F5344CB8AC3E}">
        <p14:creationId xmlns:p14="http://schemas.microsoft.com/office/powerpoint/2010/main" val="129497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8BF1-DC0F-9E54-CDC0-9524DBBC6F9E}"/>
              </a:ext>
            </a:extLst>
          </p:cNvPr>
          <p:cNvSpPr>
            <a:spLocks noGrp="1"/>
          </p:cNvSpPr>
          <p:nvPr>
            <p:ph type="title"/>
          </p:nvPr>
        </p:nvSpPr>
        <p:spPr/>
        <p:txBody>
          <a:bodyPr/>
          <a:lstStyle/>
          <a:p>
            <a:r>
              <a:rPr lang="en-GB" dirty="0"/>
              <a:t>Il </a:t>
            </a:r>
            <a:r>
              <a:rPr lang="en-GB" dirty="0" err="1"/>
              <a:t>sincrotrone</a:t>
            </a:r>
            <a:endParaRPr lang="en-GB" dirty="0"/>
          </a:p>
        </p:txBody>
      </p:sp>
      <p:sp>
        <p:nvSpPr>
          <p:cNvPr id="3" name="Date Placeholder 2">
            <a:extLst>
              <a:ext uri="{FF2B5EF4-FFF2-40B4-BE49-F238E27FC236}">
                <a16:creationId xmlns:a16="http://schemas.microsoft.com/office/drawing/2014/main" id="{B617549E-11A7-0125-2B62-495691C3424E}"/>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0144CD11-678B-31FB-3527-AB42EB634F4F}"/>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AC6C5915-C5F5-4867-C8A2-B7120B46427B}"/>
              </a:ext>
            </a:extLst>
          </p:cNvPr>
          <p:cNvSpPr>
            <a:spLocks noGrp="1"/>
          </p:cNvSpPr>
          <p:nvPr>
            <p:ph type="sldNum" sz="quarter" idx="12"/>
          </p:nvPr>
        </p:nvSpPr>
        <p:spPr/>
        <p:txBody>
          <a:bodyPr/>
          <a:lstStyle/>
          <a:p>
            <a:fld id="{1080A019-C666-1340-8D07-B7EAA561FAEC}" type="slidenum">
              <a:rPr lang="en-US" smtClean="0"/>
              <a:t>15</a:t>
            </a:fld>
            <a:endParaRPr lang="en-US"/>
          </a:p>
        </p:txBody>
      </p:sp>
      <p:pic>
        <p:nvPicPr>
          <p:cNvPr id="7" name="Picture 6" descr="A mathematical equation with black text&#10;&#10;Description automatically generated">
            <a:extLst>
              <a:ext uri="{FF2B5EF4-FFF2-40B4-BE49-F238E27FC236}">
                <a16:creationId xmlns:a16="http://schemas.microsoft.com/office/drawing/2014/main" id="{2D7A5C07-E8AF-A275-C8E4-E795149029BB}"/>
              </a:ext>
            </a:extLst>
          </p:cNvPr>
          <p:cNvPicPr>
            <a:picLocks noChangeAspect="1"/>
          </p:cNvPicPr>
          <p:nvPr/>
        </p:nvPicPr>
        <p:blipFill>
          <a:blip r:embed="rId2"/>
          <a:stretch>
            <a:fillRect/>
          </a:stretch>
        </p:blipFill>
        <p:spPr>
          <a:xfrm>
            <a:off x="263769" y="5371004"/>
            <a:ext cx="2146300" cy="1168400"/>
          </a:xfrm>
          <a:prstGeom prst="rect">
            <a:avLst/>
          </a:prstGeom>
        </p:spPr>
      </p:pic>
      <p:pic>
        <p:nvPicPr>
          <p:cNvPr id="9" name="Picture 8" descr="A diagram of a magnetic field&#10;&#10;Description automatically generated">
            <a:extLst>
              <a:ext uri="{FF2B5EF4-FFF2-40B4-BE49-F238E27FC236}">
                <a16:creationId xmlns:a16="http://schemas.microsoft.com/office/drawing/2014/main" id="{35D35D0A-2E86-751D-42F6-5FF1ACCAD6F4}"/>
              </a:ext>
            </a:extLst>
          </p:cNvPr>
          <p:cNvPicPr>
            <a:picLocks noChangeAspect="1"/>
          </p:cNvPicPr>
          <p:nvPr/>
        </p:nvPicPr>
        <p:blipFill>
          <a:blip r:embed="rId3"/>
          <a:stretch>
            <a:fillRect/>
          </a:stretch>
        </p:blipFill>
        <p:spPr>
          <a:xfrm>
            <a:off x="3450270" y="635412"/>
            <a:ext cx="5638546" cy="3511550"/>
          </a:xfrm>
          <a:prstGeom prst="rect">
            <a:avLst/>
          </a:prstGeom>
        </p:spPr>
      </p:pic>
      <p:sp>
        <p:nvSpPr>
          <p:cNvPr id="11" name="TextBox 10">
            <a:extLst>
              <a:ext uri="{FF2B5EF4-FFF2-40B4-BE49-F238E27FC236}">
                <a16:creationId xmlns:a16="http://schemas.microsoft.com/office/drawing/2014/main" id="{B6C51192-5957-B452-0BA0-9CE2BEC26972}"/>
              </a:ext>
            </a:extLst>
          </p:cNvPr>
          <p:cNvSpPr txBox="1"/>
          <p:nvPr/>
        </p:nvSpPr>
        <p:spPr>
          <a:xfrm>
            <a:off x="2410069" y="5477464"/>
            <a:ext cx="6276731" cy="923330"/>
          </a:xfrm>
          <a:prstGeom prst="rect">
            <a:avLst/>
          </a:prstGeom>
          <a:noFill/>
        </p:spPr>
        <p:txBody>
          <a:bodyPr wrap="square" rtlCol="0">
            <a:spAutoFit/>
          </a:bodyPr>
          <a:lstStyle/>
          <a:p>
            <a:pPr algn="just"/>
            <a:r>
              <a:rPr lang="en-GB" dirty="0" err="1"/>
              <a:t>Incrementando</a:t>
            </a:r>
            <a:r>
              <a:rPr lang="en-GB" dirty="0"/>
              <a:t> </a:t>
            </a:r>
            <a:r>
              <a:rPr lang="en-GB" dirty="0" err="1"/>
              <a:t>insieme</a:t>
            </a:r>
            <a:r>
              <a:rPr lang="en-GB" dirty="0"/>
              <a:t> </a:t>
            </a:r>
            <a:r>
              <a:rPr lang="en-GB" dirty="0" err="1"/>
              <a:t>frequenza</a:t>
            </a:r>
            <a:r>
              <a:rPr lang="en-GB" dirty="0"/>
              <a:t> di </a:t>
            </a:r>
            <a:r>
              <a:rPr lang="en-GB" dirty="0" err="1"/>
              <a:t>accelerazione</a:t>
            </a:r>
            <a:r>
              <a:rPr lang="en-GB" dirty="0"/>
              <a:t> e campo </a:t>
            </a:r>
            <a:r>
              <a:rPr lang="en-GB" dirty="0" err="1"/>
              <a:t>magnetico</a:t>
            </a:r>
            <a:r>
              <a:rPr lang="en-GB" dirty="0"/>
              <a:t>, le </a:t>
            </a:r>
            <a:r>
              <a:rPr lang="en-GB" dirty="0" err="1"/>
              <a:t>particelle</a:t>
            </a:r>
            <a:r>
              <a:rPr lang="en-GB" dirty="0"/>
              <a:t> “</a:t>
            </a:r>
            <a:r>
              <a:rPr lang="en-GB" dirty="0" err="1"/>
              <a:t>seguono</a:t>
            </a:r>
            <a:r>
              <a:rPr lang="en-GB" dirty="0"/>
              <a:t> I </a:t>
            </a:r>
            <a:r>
              <a:rPr lang="en-GB" dirty="0" err="1"/>
              <a:t>campi</a:t>
            </a:r>
            <a:r>
              <a:rPr lang="en-GB" dirty="0"/>
              <a:t>” e </a:t>
            </a:r>
            <a:r>
              <a:rPr lang="en-GB" dirty="0" err="1"/>
              <a:t>possono</a:t>
            </a:r>
            <a:r>
              <a:rPr lang="en-GB" dirty="0"/>
              <a:t> </a:t>
            </a:r>
            <a:r>
              <a:rPr lang="en-GB" dirty="0" err="1"/>
              <a:t>rimanere</a:t>
            </a:r>
            <a:r>
              <a:rPr lang="en-GB" dirty="0"/>
              <a:t> </a:t>
            </a:r>
            <a:r>
              <a:rPr lang="en-GB" dirty="0" err="1"/>
              <a:t>su</a:t>
            </a:r>
            <a:r>
              <a:rPr lang="en-GB" dirty="0"/>
              <a:t> </a:t>
            </a:r>
            <a:r>
              <a:rPr lang="en-GB" dirty="0" err="1"/>
              <a:t>un’orbita</a:t>
            </a:r>
            <a:r>
              <a:rPr lang="en-GB" dirty="0"/>
              <a:t> </a:t>
            </a:r>
            <a:r>
              <a:rPr lang="en-GB" dirty="0" err="1"/>
              <a:t>costante</a:t>
            </a:r>
            <a:r>
              <a:rPr lang="en-GB" dirty="0"/>
              <a:t> al </a:t>
            </a:r>
            <a:r>
              <a:rPr lang="en-GB" dirty="0" err="1"/>
              <a:t>crescere</a:t>
            </a:r>
            <a:r>
              <a:rPr lang="en-GB" dirty="0"/>
              <a:t> </a:t>
            </a:r>
            <a:r>
              <a:rPr lang="en-GB" dirty="0" err="1"/>
              <a:t>dell’energia</a:t>
            </a:r>
            <a:endParaRPr lang="en-GB" dirty="0"/>
          </a:p>
        </p:txBody>
      </p:sp>
      <p:sp>
        <p:nvSpPr>
          <p:cNvPr id="12" name="TextBox 11">
            <a:extLst>
              <a:ext uri="{FF2B5EF4-FFF2-40B4-BE49-F238E27FC236}">
                <a16:creationId xmlns:a16="http://schemas.microsoft.com/office/drawing/2014/main" id="{971F5B63-CD39-4A7F-53C0-BE616416BDCB}"/>
              </a:ext>
            </a:extLst>
          </p:cNvPr>
          <p:cNvSpPr txBox="1"/>
          <p:nvPr/>
        </p:nvSpPr>
        <p:spPr>
          <a:xfrm>
            <a:off x="55184" y="979707"/>
            <a:ext cx="3250724" cy="2893100"/>
          </a:xfrm>
          <a:prstGeom prst="rect">
            <a:avLst/>
          </a:prstGeom>
          <a:noFill/>
        </p:spPr>
        <p:txBody>
          <a:bodyPr wrap="square" rtlCol="0">
            <a:spAutoFit/>
          </a:bodyPr>
          <a:lstStyle/>
          <a:p>
            <a:pPr algn="just"/>
            <a:r>
              <a:rPr lang="en-GB" sz="1800" dirty="0">
                <a:effectLst/>
              </a:rPr>
              <a:t>Le </a:t>
            </a:r>
            <a:r>
              <a:rPr lang="en-GB" sz="1800" dirty="0" err="1">
                <a:effectLst/>
              </a:rPr>
              <a:t>particelle</a:t>
            </a:r>
            <a:r>
              <a:rPr lang="en-GB" sz="1800" dirty="0">
                <a:effectLst/>
              </a:rPr>
              <a:t> </a:t>
            </a:r>
            <a:r>
              <a:rPr lang="en-GB" sz="1800" dirty="0" err="1">
                <a:effectLst/>
              </a:rPr>
              <a:t>sono</a:t>
            </a:r>
            <a:r>
              <a:rPr lang="en-GB" sz="1800" dirty="0">
                <a:effectLst/>
              </a:rPr>
              <a:t> </a:t>
            </a:r>
            <a:r>
              <a:rPr lang="en-GB" sz="1800" dirty="0" err="1">
                <a:effectLst/>
              </a:rPr>
              <a:t>raggruppate</a:t>
            </a:r>
            <a:r>
              <a:rPr lang="en-GB" sz="1800" dirty="0">
                <a:effectLst/>
              </a:rPr>
              <a:t> in </a:t>
            </a:r>
            <a:r>
              <a:rPr lang="en-GB" sz="1800" dirty="0" err="1">
                <a:effectLst/>
              </a:rPr>
              <a:t>pacchetti</a:t>
            </a:r>
            <a:r>
              <a:rPr lang="en-GB" sz="1800" dirty="0">
                <a:effectLst/>
              </a:rPr>
              <a:t> (bunches) </a:t>
            </a:r>
            <a:endParaRPr lang="en-GB" dirty="0">
              <a:effectLst/>
            </a:endParaRPr>
          </a:p>
          <a:p>
            <a:pPr algn="just"/>
            <a:endParaRPr lang="en-GB" sz="1000" dirty="0"/>
          </a:p>
          <a:p>
            <a:pPr algn="just"/>
            <a:r>
              <a:rPr lang="en-GB" sz="1800" dirty="0" err="1">
                <a:effectLst/>
              </a:rPr>
              <a:t>Accelerazione</a:t>
            </a:r>
            <a:r>
              <a:rPr lang="en-GB" sz="1800" dirty="0">
                <a:effectLst/>
              </a:rPr>
              <a:t> </a:t>
            </a:r>
            <a:r>
              <a:rPr lang="en-GB" sz="1800" dirty="0" err="1">
                <a:effectLst/>
              </a:rPr>
              <a:t>fornita</a:t>
            </a:r>
            <a:r>
              <a:rPr lang="en-GB" sz="1800" dirty="0">
                <a:effectLst/>
              </a:rPr>
              <a:t> da camera </a:t>
            </a:r>
            <a:r>
              <a:rPr lang="en-GB" sz="1800" dirty="0" err="1">
                <a:effectLst/>
              </a:rPr>
              <a:t>risonanti</a:t>
            </a:r>
            <a:r>
              <a:rPr lang="en-GB" sz="1800" dirty="0">
                <a:effectLst/>
              </a:rPr>
              <a:t> a </a:t>
            </a:r>
            <a:r>
              <a:rPr lang="en-GB" sz="1800" dirty="0" err="1">
                <a:effectLst/>
              </a:rPr>
              <a:t>radiofrequenza</a:t>
            </a:r>
            <a:endParaRPr lang="en-GB" sz="1800" dirty="0">
              <a:effectLst/>
            </a:endParaRPr>
          </a:p>
          <a:p>
            <a:pPr algn="just"/>
            <a:endParaRPr lang="en-GB" sz="1000" dirty="0"/>
          </a:p>
          <a:p>
            <a:pPr algn="just"/>
            <a:r>
              <a:rPr lang="en-GB" dirty="0" err="1"/>
              <a:t>C</a:t>
            </a:r>
            <a:r>
              <a:rPr lang="en-GB" sz="1800" dirty="0" err="1">
                <a:effectLst/>
              </a:rPr>
              <a:t>urvatura</a:t>
            </a:r>
            <a:r>
              <a:rPr lang="en-GB" sz="1800" dirty="0">
                <a:effectLst/>
              </a:rPr>
              <a:t> e </a:t>
            </a:r>
            <a:r>
              <a:rPr lang="en-GB" sz="1800" dirty="0" err="1">
                <a:effectLst/>
              </a:rPr>
              <a:t>focheggiamento</a:t>
            </a:r>
            <a:r>
              <a:rPr lang="en-GB" sz="1800" dirty="0">
                <a:effectLst/>
              </a:rPr>
              <a:t> </a:t>
            </a:r>
            <a:r>
              <a:rPr lang="en-GB" sz="1800" dirty="0" err="1">
                <a:effectLst/>
              </a:rPr>
              <a:t>sono</a:t>
            </a:r>
            <a:r>
              <a:rPr lang="en-GB" sz="1800" dirty="0">
                <a:effectLst/>
              </a:rPr>
              <a:t> </a:t>
            </a:r>
            <a:r>
              <a:rPr lang="en-GB" sz="1800" dirty="0" err="1">
                <a:effectLst/>
              </a:rPr>
              <a:t>effettuati</a:t>
            </a:r>
            <a:r>
              <a:rPr lang="en-GB" sz="1800" dirty="0">
                <a:effectLst/>
              </a:rPr>
              <a:t> per mezzo di </a:t>
            </a:r>
            <a:r>
              <a:rPr lang="en-GB" sz="1800" dirty="0" err="1">
                <a:effectLst/>
              </a:rPr>
              <a:t>elementi</a:t>
            </a:r>
            <a:r>
              <a:rPr lang="en-GB" sz="1800" dirty="0">
                <a:effectLst/>
              </a:rPr>
              <a:t> </a:t>
            </a:r>
            <a:r>
              <a:rPr lang="en-GB" sz="1800" dirty="0" err="1">
                <a:effectLst/>
              </a:rPr>
              <a:t>magnetici</a:t>
            </a:r>
            <a:r>
              <a:rPr lang="en-GB" sz="1800" dirty="0">
                <a:effectLst/>
              </a:rPr>
              <a:t> </a:t>
            </a:r>
            <a:r>
              <a:rPr lang="en-GB" sz="1800" dirty="0" err="1">
                <a:effectLst/>
              </a:rPr>
              <a:t>diversi</a:t>
            </a:r>
            <a:r>
              <a:rPr lang="en-GB" sz="1800" dirty="0">
                <a:effectLst/>
              </a:rPr>
              <a:t> </a:t>
            </a:r>
            <a:r>
              <a:rPr lang="en-GB" sz="1800" dirty="0" err="1">
                <a:effectLst/>
              </a:rPr>
              <a:t>lungo</a:t>
            </a:r>
            <a:r>
              <a:rPr lang="en-GB" sz="1800" dirty="0">
                <a:effectLst/>
              </a:rPr>
              <a:t> </a:t>
            </a:r>
            <a:r>
              <a:rPr lang="en-GB" sz="1800" dirty="0" err="1">
                <a:effectLst/>
              </a:rPr>
              <a:t>l’anello</a:t>
            </a:r>
            <a:r>
              <a:rPr lang="en-GB" sz="1800" dirty="0">
                <a:effectLst/>
              </a:rPr>
              <a:t> </a:t>
            </a:r>
            <a:endParaRPr lang="en-GB" dirty="0">
              <a:effectLst/>
            </a:endParaRPr>
          </a:p>
          <a:p>
            <a:endParaRPr lang="en-GB" dirty="0"/>
          </a:p>
        </p:txBody>
      </p:sp>
      <p:pic>
        <p:nvPicPr>
          <p:cNvPr id="14" name="Picture 13" descr="A diagram of a cell&#10;&#10;Description automatically generated">
            <a:extLst>
              <a:ext uri="{FF2B5EF4-FFF2-40B4-BE49-F238E27FC236}">
                <a16:creationId xmlns:a16="http://schemas.microsoft.com/office/drawing/2014/main" id="{C880AC02-1144-5D74-5124-027173711CF4}"/>
              </a:ext>
            </a:extLst>
          </p:cNvPr>
          <p:cNvPicPr>
            <a:picLocks noChangeAspect="1"/>
          </p:cNvPicPr>
          <p:nvPr/>
        </p:nvPicPr>
        <p:blipFill>
          <a:blip r:embed="rId4"/>
          <a:stretch>
            <a:fillRect/>
          </a:stretch>
        </p:blipFill>
        <p:spPr>
          <a:xfrm>
            <a:off x="152211" y="3858710"/>
            <a:ext cx="3354705" cy="1348740"/>
          </a:xfrm>
          <a:prstGeom prst="rect">
            <a:avLst/>
          </a:prstGeom>
        </p:spPr>
      </p:pic>
      <p:sp>
        <p:nvSpPr>
          <p:cNvPr id="15" name="TextBox 14">
            <a:extLst>
              <a:ext uri="{FF2B5EF4-FFF2-40B4-BE49-F238E27FC236}">
                <a16:creationId xmlns:a16="http://schemas.microsoft.com/office/drawing/2014/main" id="{F787F8F1-3A36-62A6-B63B-0AFCA8872B79}"/>
              </a:ext>
            </a:extLst>
          </p:cNvPr>
          <p:cNvSpPr txBox="1"/>
          <p:nvPr/>
        </p:nvSpPr>
        <p:spPr>
          <a:xfrm>
            <a:off x="4047129" y="4146962"/>
            <a:ext cx="4639671" cy="646331"/>
          </a:xfrm>
          <a:prstGeom prst="rect">
            <a:avLst/>
          </a:prstGeom>
          <a:noFill/>
        </p:spPr>
        <p:txBody>
          <a:bodyPr wrap="square" rtlCol="0">
            <a:spAutoFit/>
          </a:bodyPr>
          <a:lstStyle/>
          <a:p>
            <a:r>
              <a:rPr lang="en-GB" dirty="0"/>
              <a:t>La Potenza </a:t>
            </a:r>
            <a:r>
              <a:rPr lang="en-GB" dirty="0" err="1"/>
              <a:t>immagazzinata</a:t>
            </a:r>
            <a:r>
              <a:rPr lang="en-GB" dirty="0"/>
              <a:t> </a:t>
            </a:r>
            <a:r>
              <a:rPr lang="en-GB" dirty="0" err="1"/>
              <a:t>nelle</a:t>
            </a:r>
            <a:r>
              <a:rPr lang="en-GB" dirty="0"/>
              <a:t> </a:t>
            </a:r>
            <a:r>
              <a:rPr lang="en-GB" dirty="0" err="1"/>
              <a:t>cavita</a:t>
            </a:r>
            <a:r>
              <a:rPr lang="en-GB" dirty="0"/>
              <a:t>` in </a:t>
            </a:r>
            <a:r>
              <a:rPr lang="en-GB" dirty="0" err="1"/>
              <a:t>puo</a:t>
            </a:r>
            <a:r>
              <a:rPr lang="en-GB" dirty="0"/>
              <a:t>` </a:t>
            </a:r>
            <a:r>
              <a:rPr lang="en-GB" dirty="0" err="1"/>
              <a:t>crescere</a:t>
            </a:r>
            <a:r>
              <a:rPr lang="en-GB" dirty="0"/>
              <a:t> </a:t>
            </a:r>
            <a:r>
              <a:rPr lang="en-GB" dirty="0" err="1"/>
              <a:t>all’infinito</a:t>
            </a:r>
            <a:endParaRPr lang="en-GB"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4C1277-AA31-5A58-B2AA-8A83890EB026}"/>
                  </a:ext>
                </a:extLst>
              </p:cNvPr>
              <p:cNvSpPr txBox="1"/>
              <p:nvPr/>
            </p:nvSpPr>
            <p:spPr>
              <a:xfrm>
                <a:off x="6269543" y="4581380"/>
                <a:ext cx="2140458"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𝑚𝑎𝑥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100 </m:t>
                    </m:r>
                    <m:r>
                      <a:rPr lang="en-US" b="0" i="1" smtClean="0">
                        <a:latin typeface="Cambria Math" panose="02040503050406030204" pitchFamily="18" charset="0"/>
                      </a:rPr>
                      <m:t>𝑀𝑉</m:t>
                    </m:r>
                    <m:r>
                      <a:rPr lang="en-US" b="0" i="1" smtClean="0">
                        <a:latin typeface="Cambria Math" panose="02040503050406030204" pitchFamily="18" charset="0"/>
                      </a:rPr>
                      <m:t>/</m:t>
                    </m:r>
                    <m:r>
                      <a:rPr lang="en-US" b="0" i="1" smtClean="0">
                        <a:latin typeface="Cambria Math" panose="02040503050406030204" pitchFamily="18" charset="0"/>
                      </a:rPr>
                      <m:t>𝑚</m:t>
                    </m:r>
                  </m:oMath>
                </a14:m>
                <a:r>
                  <a:rPr lang="en-GB" dirty="0"/>
                  <a:t> </a:t>
                </a:r>
              </a:p>
            </p:txBody>
          </p:sp>
        </mc:Choice>
        <mc:Fallback xmlns="">
          <p:sp>
            <p:nvSpPr>
              <p:cNvPr id="16" name="TextBox 15">
                <a:extLst>
                  <a:ext uri="{FF2B5EF4-FFF2-40B4-BE49-F238E27FC236}">
                    <a16:creationId xmlns:a16="http://schemas.microsoft.com/office/drawing/2014/main" id="{DC4C1277-AA31-5A58-B2AA-8A83890EB026}"/>
                  </a:ext>
                </a:extLst>
              </p:cNvPr>
              <p:cNvSpPr txBox="1">
                <a:spLocks noRot="1" noChangeAspect="1" noMove="1" noResize="1" noEditPoints="1" noAdjustHandles="1" noChangeArrowheads="1" noChangeShapeType="1" noTextEdit="1"/>
              </p:cNvSpPr>
              <p:nvPr/>
            </p:nvSpPr>
            <p:spPr>
              <a:xfrm>
                <a:off x="6269543" y="4581380"/>
                <a:ext cx="2140458" cy="369332"/>
              </a:xfrm>
              <a:prstGeom prst="rect">
                <a:avLst/>
              </a:prstGeom>
              <a:blipFill>
                <a:blip r:embed="rId5"/>
                <a:stretch>
                  <a:fillRect b="-16667"/>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E3041F19-300F-95B8-0EE4-F8E3574B9119}"/>
              </a:ext>
            </a:extLst>
          </p:cNvPr>
          <p:cNvSpPr/>
          <p:nvPr/>
        </p:nvSpPr>
        <p:spPr>
          <a:xfrm>
            <a:off x="263769" y="5477464"/>
            <a:ext cx="8516816" cy="92333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87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55D5-2BA2-F4A2-3703-280AF42E4745}"/>
              </a:ext>
            </a:extLst>
          </p:cNvPr>
          <p:cNvSpPr>
            <a:spLocks noGrp="1"/>
          </p:cNvSpPr>
          <p:nvPr>
            <p:ph type="title"/>
          </p:nvPr>
        </p:nvSpPr>
        <p:spPr/>
        <p:txBody>
          <a:bodyPr/>
          <a:lstStyle/>
          <a:p>
            <a:r>
              <a:rPr lang="en-GB" dirty="0"/>
              <a:t>Setup </a:t>
            </a:r>
            <a:r>
              <a:rPr lang="en-GB" dirty="0" err="1"/>
              <a:t>sperimentale</a:t>
            </a:r>
            <a:r>
              <a:rPr lang="en-GB" dirty="0"/>
              <a:t>: </a:t>
            </a:r>
            <a:r>
              <a:rPr lang="en-GB" dirty="0" err="1"/>
              <a:t>bersaglio</a:t>
            </a:r>
            <a:r>
              <a:rPr lang="en-GB" dirty="0"/>
              <a:t> </a:t>
            </a:r>
            <a:r>
              <a:rPr lang="en-GB" dirty="0" err="1"/>
              <a:t>fisso</a:t>
            </a:r>
            <a:r>
              <a:rPr lang="en-GB" dirty="0"/>
              <a:t> …….</a:t>
            </a:r>
          </a:p>
        </p:txBody>
      </p:sp>
      <p:sp>
        <p:nvSpPr>
          <p:cNvPr id="3" name="Date Placeholder 2">
            <a:extLst>
              <a:ext uri="{FF2B5EF4-FFF2-40B4-BE49-F238E27FC236}">
                <a16:creationId xmlns:a16="http://schemas.microsoft.com/office/drawing/2014/main" id="{853BC0A1-0457-36AD-0A5E-82DF46150509}"/>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75C69815-3A76-6834-E8AD-CAD55FAC06A4}"/>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05F48CD2-989E-5826-14BD-B4BF820E15D1}"/>
              </a:ext>
            </a:extLst>
          </p:cNvPr>
          <p:cNvSpPr>
            <a:spLocks noGrp="1"/>
          </p:cNvSpPr>
          <p:nvPr>
            <p:ph type="sldNum" sz="quarter" idx="12"/>
          </p:nvPr>
        </p:nvSpPr>
        <p:spPr/>
        <p:txBody>
          <a:bodyPr/>
          <a:lstStyle/>
          <a:p>
            <a:fld id="{1080A019-C666-1340-8D07-B7EAA561FAEC}" type="slidenum">
              <a:rPr lang="en-US" smtClean="0"/>
              <a:t>16</a:t>
            </a:fld>
            <a:endParaRPr lang="en-US"/>
          </a:p>
        </p:txBody>
      </p:sp>
      <p:grpSp>
        <p:nvGrpSpPr>
          <p:cNvPr id="9" name="Group 8">
            <a:extLst>
              <a:ext uri="{FF2B5EF4-FFF2-40B4-BE49-F238E27FC236}">
                <a16:creationId xmlns:a16="http://schemas.microsoft.com/office/drawing/2014/main" id="{6166F587-2E1C-733D-4A77-872FAD30B00E}"/>
              </a:ext>
            </a:extLst>
          </p:cNvPr>
          <p:cNvGrpSpPr/>
          <p:nvPr/>
        </p:nvGrpSpPr>
        <p:grpSpPr>
          <a:xfrm>
            <a:off x="1215684" y="1689096"/>
            <a:ext cx="1779369" cy="1094937"/>
            <a:chOff x="976531" y="1676396"/>
            <a:chExt cx="1779369" cy="1094937"/>
          </a:xfrm>
        </p:grpSpPr>
        <p:sp>
          <p:nvSpPr>
            <p:cNvPr id="6" name="Oval 5">
              <a:extLst>
                <a:ext uri="{FF2B5EF4-FFF2-40B4-BE49-F238E27FC236}">
                  <a16:creationId xmlns:a16="http://schemas.microsoft.com/office/drawing/2014/main" id="{01FBE1A0-5109-1A45-8805-58DF0A1438CB}"/>
                </a:ext>
              </a:extLst>
            </p:cNvPr>
            <p:cNvSpPr>
              <a:spLocks noChangeAspect="1"/>
            </p:cNvSpPr>
            <p:nvPr/>
          </p:nvSpPr>
          <p:spPr>
            <a:xfrm>
              <a:off x="976531" y="1676396"/>
              <a:ext cx="1094937" cy="1094937"/>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528B7468-3414-9CB1-A01A-0AE126CF4C6A}"/>
                </a:ext>
              </a:extLst>
            </p:cNvPr>
            <p:cNvCxnSpPr>
              <a:stCxn id="6" idx="4"/>
            </p:cNvCxnSpPr>
            <p:nvPr/>
          </p:nvCxnSpPr>
          <p:spPr>
            <a:xfrm flipV="1">
              <a:off x="1524000" y="2743200"/>
              <a:ext cx="1231900" cy="281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Rectangle 9">
            <a:extLst>
              <a:ext uri="{FF2B5EF4-FFF2-40B4-BE49-F238E27FC236}">
                <a16:creationId xmlns:a16="http://schemas.microsoft.com/office/drawing/2014/main" id="{695C582F-2FD3-4D8A-152C-C4B1EDA3E2D1}"/>
              </a:ext>
            </a:extLst>
          </p:cNvPr>
          <p:cNvSpPr/>
          <p:nvPr/>
        </p:nvSpPr>
        <p:spPr>
          <a:xfrm>
            <a:off x="177800" y="2654300"/>
            <a:ext cx="1037884" cy="2032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571B8AD-F0EB-5E86-EE87-07BD981A8157}"/>
              </a:ext>
            </a:extLst>
          </p:cNvPr>
          <p:cNvSpPr txBox="1"/>
          <p:nvPr/>
        </p:nvSpPr>
        <p:spPr>
          <a:xfrm>
            <a:off x="1190284" y="1381319"/>
            <a:ext cx="1239185" cy="307777"/>
          </a:xfrm>
          <a:prstGeom prst="rect">
            <a:avLst/>
          </a:prstGeom>
          <a:noFill/>
        </p:spPr>
        <p:txBody>
          <a:bodyPr wrap="none" rtlCol="0">
            <a:spAutoFit/>
          </a:bodyPr>
          <a:lstStyle/>
          <a:p>
            <a:r>
              <a:rPr lang="en-GB" sz="1400" dirty="0"/>
              <a:t>SINCROTRONE</a:t>
            </a:r>
          </a:p>
        </p:txBody>
      </p:sp>
      <p:sp>
        <p:nvSpPr>
          <p:cNvPr id="12" name="TextBox 11">
            <a:extLst>
              <a:ext uri="{FF2B5EF4-FFF2-40B4-BE49-F238E27FC236}">
                <a16:creationId xmlns:a16="http://schemas.microsoft.com/office/drawing/2014/main" id="{1406DF16-37B3-9F31-E3C8-C7FD6FFB1ECB}"/>
              </a:ext>
            </a:extLst>
          </p:cNvPr>
          <p:cNvSpPr txBox="1"/>
          <p:nvPr/>
        </p:nvSpPr>
        <p:spPr>
          <a:xfrm>
            <a:off x="147531" y="2346523"/>
            <a:ext cx="619337" cy="307777"/>
          </a:xfrm>
          <a:prstGeom prst="rect">
            <a:avLst/>
          </a:prstGeom>
          <a:noFill/>
        </p:spPr>
        <p:txBody>
          <a:bodyPr wrap="none" rtlCol="0">
            <a:spAutoFit/>
          </a:bodyPr>
          <a:lstStyle/>
          <a:p>
            <a:r>
              <a:rPr lang="en-GB" sz="1400" dirty="0"/>
              <a:t>LINAC</a:t>
            </a:r>
          </a:p>
        </p:txBody>
      </p:sp>
      <p:sp>
        <p:nvSpPr>
          <p:cNvPr id="13" name="Rectangle 12">
            <a:extLst>
              <a:ext uri="{FF2B5EF4-FFF2-40B4-BE49-F238E27FC236}">
                <a16:creationId xmlns:a16="http://schemas.microsoft.com/office/drawing/2014/main" id="{F88DA4B1-701F-C247-AE10-EFB3EE23A6A4}"/>
              </a:ext>
            </a:extLst>
          </p:cNvPr>
          <p:cNvSpPr/>
          <p:nvPr/>
        </p:nvSpPr>
        <p:spPr>
          <a:xfrm>
            <a:off x="3124200" y="2133600"/>
            <a:ext cx="203200" cy="1295400"/>
          </a:xfrm>
          <a:prstGeom prst="rect">
            <a:avLst/>
          </a:prstGeom>
          <a:solidFill>
            <a:schemeClr val="bg1">
              <a:lumMod val="50000"/>
            </a:schemeClr>
          </a:solidFill>
          <a:ln w="2540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C5FD3D57-69A2-B2C8-4777-A28673CDFE1B}"/>
              </a:ext>
            </a:extLst>
          </p:cNvPr>
          <p:cNvCxnSpPr/>
          <p:nvPr/>
        </p:nvCxnSpPr>
        <p:spPr>
          <a:xfrm flipV="1">
            <a:off x="3479800" y="2346523"/>
            <a:ext cx="1092200" cy="3077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54DF2D0-BFA5-F626-1F3A-01A58823DAF9}"/>
              </a:ext>
            </a:extLst>
          </p:cNvPr>
          <p:cNvCxnSpPr>
            <a:cxnSpLocks/>
          </p:cNvCxnSpPr>
          <p:nvPr/>
        </p:nvCxnSpPr>
        <p:spPr>
          <a:xfrm>
            <a:off x="3456547" y="2781300"/>
            <a:ext cx="1115453" cy="76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DDF6CCA-6917-A73D-C3B5-BB867935F560}"/>
              </a:ext>
            </a:extLst>
          </p:cNvPr>
          <p:cNvCxnSpPr>
            <a:cxnSpLocks/>
          </p:cNvCxnSpPr>
          <p:nvPr/>
        </p:nvCxnSpPr>
        <p:spPr>
          <a:xfrm>
            <a:off x="3479800" y="2857500"/>
            <a:ext cx="1365403" cy="365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924601D-8CA4-732D-9292-6C4EA8818041}"/>
              </a:ext>
            </a:extLst>
          </p:cNvPr>
          <p:cNvCxnSpPr>
            <a:cxnSpLocks/>
          </p:cNvCxnSpPr>
          <p:nvPr/>
        </p:nvCxnSpPr>
        <p:spPr>
          <a:xfrm flipV="1">
            <a:off x="3479800" y="2654300"/>
            <a:ext cx="1447799" cy="63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EA52FDC-70C2-B092-5669-C2242753EB1B}"/>
              </a:ext>
            </a:extLst>
          </p:cNvPr>
          <p:cNvSpPr txBox="1"/>
          <p:nvPr/>
        </p:nvSpPr>
        <p:spPr>
          <a:xfrm>
            <a:off x="4508499" y="2057400"/>
            <a:ext cx="343364" cy="369332"/>
          </a:xfrm>
          <a:prstGeom prst="rect">
            <a:avLst/>
          </a:prstGeom>
          <a:noFill/>
        </p:spPr>
        <p:txBody>
          <a:bodyPr wrap="none" rtlCol="0">
            <a:spAutoFit/>
          </a:bodyPr>
          <a:lstStyle/>
          <a:p>
            <a:r>
              <a:rPr lang="en-GB" dirty="0">
                <a:solidFill>
                  <a:srgbClr val="0070C0"/>
                </a:solidFill>
                <a:latin typeface="Symbol" pitchFamily="2" charset="2"/>
              </a:rPr>
              <a:t>L</a:t>
            </a:r>
          </a:p>
        </p:txBody>
      </p:sp>
      <p:sp>
        <p:nvSpPr>
          <p:cNvPr id="29" name="TextBox 28">
            <a:extLst>
              <a:ext uri="{FF2B5EF4-FFF2-40B4-BE49-F238E27FC236}">
                <a16:creationId xmlns:a16="http://schemas.microsoft.com/office/drawing/2014/main" id="{125EF370-5888-0F87-A5A1-E3B0EFB35045}"/>
              </a:ext>
            </a:extLst>
          </p:cNvPr>
          <p:cNvSpPr txBox="1"/>
          <p:nvPr/>
        </p:nvSpPr>
        <p:spPr>
          <a:xfrm>
            <a:off x="4927599" y="2273300"/>
            <a:ext cx="311304" cy="369332"/>
          </a:xfrm>
          <a:prstGeom prst="rect">
            <a:avLst/>
          </a:prstGeom>
          <a:noFill/>
        </p:spPr>
        <p:txBody>
          <a:bodyPr wrap="none" rtlCol="0">
            <a:spAutoFit/>
          </a:bodyPr>
          <a:lstStyle/>
          <a:p>
            <a:r>
              <a:rPr lang="en-GB" dirty="0">
                <a:solidFill>
                  <a:srgbClr val="0070C0"/>
                </a:solidFill>
                <a:latin typeface="Symbol" pitchFamily="2" charset="2"/>
              </a:rPr>
              <a:t>p</a:t>
            </a:r>
          </a:p>
        </p:txBody>
      </p:sp>
      <p:sp>
        <p:nvSpPr>
          <p:cNvPr id="30" name="TextBox 29">
            <a:extLst>
              <a:ext uri="{FF2B5EF4-FFF2-40B4-BE49-F238E27FC236}">
                <a16:creationId xmlns:a16="http://schemas.microsoft.com/office/drawing/2014/main" id="{6847CB36-6F39-05ED-24AD-A582D8B9E4BF}"/>
              </a:ext>
            </a:extLst>
          </p:cNvPr>
          <p:cNvSpPr txBox="1"/>
          <p:nvPr/>
        </p:nvSpPr>
        <p:spPr>
          <a:xfrm>
            <a:off x="4546599" y="2667000"/>
            <a:ext cx="317716" cy="369332"/>
          </a:xfrm>
          <a:prstGeom prst="rect">
            <a:avLst/>
          </a:prstGeom>
          <a:noFill/>
        </p:spPr>
        <p:txBody>
          <a:bodyPr wrap="none" rtlCol="0">
            <a:spAutoFit/>
          </a:bodyPr>
          <a:lstStyle/>
          <a:p>
            <a:r>
              <a:rPr lang="en-GB" dirty="0">
                <a:solidFill>
                  <a:srgbClr val="0070C0"/>
                </a:solidFill>
                <a:latin typeface="Symbol" pitchFamily="2" charset="2"/>
              </a:rPr>
              <a:t>m</a:t>
            </a:r>
          </a:p>
        </p:txBody>
      </p:sp>
      <p:sp>
        <p:nvSpPr>
          <p:cNvPr id="33" name="TextBox 32">
            <a:extLst>
              <a:ext uri="{FF2B5EF4-FFF2-40B4-BE49-F238E27FC236}">
                <a16:creationId xmlns:a16="http://schemas.microsoft.com/office/drawing/2014/main" id="{F352A5CE-0FA7-58D6-77D9-61DAB4A1D075}"/>
              </a:ext>
            </a:extLst>
          </p:cNvPr>
          <p:cNvSpPr txBox="1"/>
          <p:nvPr/>
        </p:nvSpPr>
        <p:spPr>
          <a:xfrm>
            <a:off x="4703398" y="3192379"/>
            <a:ext cx="532518" cy="369332"/>
          </a:xfrm>
          <a:prstGeom prst="rect">
            <a:avLst/>
          </a:prstGeom>
          <a:noFill/>
        </p:spPr>
        <p:txBody>
          <a:bodyPr wrap="none" rtlCol="0">
            <a:spAutoFit/>
          </a:bodyPr>
          <a:lstStyle/>
          <a:p>
            <a:r>
              <a:rPr lang="en-GB" dirty="0">
                <a:solidFill>
                  <a:srgbClr val="0070C0"/>
                </a:solidFill>
              </a:rPr>
              <a:t>p, e</a:t>
            </a:r>
          </a:p>
        </p:txBody>
      </p:sp>
      <p:sp>
        <p:nvSpPr>
          <p:cNvPr id="34" name="TextBox 33">
            <a:extLst>
              <a:ext uri="{FF2B5EF4-FFF2-40B4-BE49-F238E27FC236}">
                <a16:creationId xmlns:a16="http://schemas.microsoft.com/office/drawing/2014/main" id="{5A5D54D4-2CF7-98C6-717A-E689A34A1A8C}"/>
              </a:ext>
            </a:extLst>
          </p:cNvPr>
          <p:cNvSpPr txBox="1"/>
          <p:nvPr/>
        </p:nvSpPr>
        <p:spPr>
          <a:xfrm>
            <a:off x="2844988" y="1762323"/>
            <a:ext cx="848437" cy="307777"/>
          </a:xfrm>
          <a:prstGeom prst="rect">
            <a:avLst/>
          </a:prstGeom>
          <a:noFill/>
        </p:spPr>
        <p:txBody>
          <a:bodyPr wrap="none" rtlCol="0">
            <a:spAutoFit/>
          </a:bodyPr>
          <a:lstStyle/>
          <a:p>
            <a:r>
              <a:rPr lang="en-GB" sz="1400" dirty="0" err="1"/>
              <a:t>bersaglio</a:t>
            </a:r>
            <a:endParaRPr lang="en-GB" sz="1400" dirty="0"/>
          </a:p>
        </p:txBody>
      </p:sp>
      <p:sp>
        <p:nvSpPr>
          <p:cNvPr id="35" name="TextBox 34">
            <a:extLst>
              <a:ext uri="{FF2B5EF4-FFF2-40B4-BE49-F238E27FC236}">
                <a16:creationId xmlns:a16="http://schemas.microsoft.com/office/drawing/2014/main" id="{E71D0DB4-A00B-791F-4035-7A0A22CDC588}"/>
              </a:ext>
            </a:extLst>
          </p:cNvPr>
          <p:cNvSpPr txBox="1"/>
          <p:nvPr/>
        </p:nvSpPr>
        <p:spPr>
          <a:xfrm>
            <a:off x="6129716" y="978502"/>
            <a:ext cx="2734884" cy="923330"/>
          </a:xfrm>
          <a:prstGeom prst="rect">
            <a:avLst/>
          </a:prstGeom>
          <a:noFill/>
        </p:spPr>
        <p:txBody>
          <a:bodyPr wrap="square" rtlCol="0">
            <a:spAutoFit/>
          </a:bodyPr>
          <a:lstStyle/>
          <a:p>
            <a:pPr algn="just"/>
            <a:r>
              <a:rPr lang="en-GB" dirty="0" err="1"/>
              <a:t>L’enegia</a:t>
            </a:r>
            <a:r>
              <a:rPr lang="en-GB" dirty="0"/>
              <a:t> </a:t>
            </a:r>
            <a:r>
              <a:rPr lang="en-GB" dirty="0" err="1"/>
              <a:t>disponibile</a:t>
            </a:r>
            <a:r>
              <a:rPr lang="en-GB" dirty="0"/>
              <a:t> per la </a:t>
            </a:r>
            <a:r>
              <a:rPr lang="en-GB" dirty="0" err="1"/>
              <a:t>reazione</a:t>
            </a:r>
            <a:r>
              <a:rPr lang="en-GB" dirty="0"/>
              <a:t> e` </a:t>
            </a:r>
            <a:r>
              <a:rPr lang="en-GB" dirty="0" err="1"/>
              <a:t>una</a:t>
            </a:r>
            <a:r>
              <a:rPr lang="en-GB" dirty="0"/>
              <a:t> </a:t>
            </a:r>
            <a:r>
              <a:rPr lang="en-GB" dirty="0" err="1"/>
              <a:t>frazione</a:t>
            </a:r>
            <a:r>
              <a:rPr lang="en-GB" dirty="0"/>
              <a:t> </a:t>
            </a:r>
            <a:r>
              <a:rPr lang="en-GB" dirty="0" err="1"/>
              <a:t>dell’energia</a:t>
            </a:r>
            <a:r>
              <a:rPr lang="en-GB" dirty="0"/>
              <a:t> </a:t>
            </a:r>
            <a:r>
              <a:rPr lang="en-GB" dirty="0" err="1"/>
              <a:t>dei</a:t>
            </a:r>
            <a:r>
              <a:rPr lang="en-GB" dirty="0"/>
              <a:t> fasci</a:t>
            </a:r>
          </a:p>
        </p:txBody>
      </p:sp>
      <p:sp>
        <p:nvSpPr>
          <p:cNvPr id="37" name="TextBox 36">
            <a:extLst>
              <a:ext uri="{FF2B5EF4-FFF2-40B4-BE49-F238E27FC236}">
                <a16:creationId xmlns:a16="http://schemas.microsoft.com/office/drawing/2014/main" id="{F276C5A9-5866-9199-B83E-40E4CE23088C}"/>
              </a:ext>
            </a:extLst>
          </p:cNvPr>
          <p:cNvSpPr txBox="1"/>
          <p:nvPr/>
        </p:nvSpPr>
        <p:spPr>
          <a:xfrm>
            <a:off x="6146798" y="2103566"/>
            <a:ext cx="2717802" cy="369332"/>
          </a:xfrm>
          <a:prstGeom prst="rect">
            <a:avLst/>
          </a:prstGeom>
          <a:noFill/>
        </p:spPr>
        <p:txBody>
          <a:bodyPr wrap="square" rtlCol="0">
            <a:spAutoFit/>
          </a:bodyPr>
          <a:lstStyle/>
          <a:p>
            <a:pPr algn="just"/>
            <a:r>
              <a:rPr lang="it-IT" dirty="0"/>
              <a:t>Luminosità molto elevata</a:t>
            </a:r>
          </a:p>
        </p:txBody>
      </p:sp>
      <p:sp>
        <p:nvSpPr>
          <p:cNvPr id="38" name="TextBox 37">
            <a:extLst>
              <a:ext uri="{FF2B5EF4-FFF2-40B4-BE49-F238E27FC236}">
                <a16:creationId xmlns:a16="http://schemas.microsoft.com/office/drawing/2014/main" id="{94F0977F-7468-15B4-7DB3-17ED0685616F}"/>
              </a:ext>
            </a:extLst>
          </p:cNvPr>
          <p:cNvSpPr txBox="1"/>
          <p:nvPr/>
        </p:nvSpPr>
        <p:spPr>
          <a:xfrm>
            <a:off x="6121400" y="2980721"/>
            <a:ext cx="2743200" cy="923330"/>
          </a:xfrm>
          <a:prstGeom prst="rect">
            <a:avLst/>
          </a:prstGeom>
          <a:noFill/>
        </p:spPr>
        <p:txBody>
          <a:bodyPr wrap="square" rtlCol="0">
            <a:spAutoFit/>
          </a:bodyPr>
          <a:lstStyle/>
          <a:p>
            <a:pPr algn="just"/>
            <a:r>
              <a:rPr lang="en-GB" dirty="0"/>
              <a:t>Il </a:t>
            </a:r>
            <a:r>
              <a:rPr lang="en-GB" dirty="0" err="1"/>
              <a:t>rivelatore</a:t>
            </a:r>
            <a:r>
              <a:rPr lang="en-GB" dirty="0"/>
              <a:t> e` ”in avanti” ossia </a:t>
            </a:r>
            <a:r>
              <a:rPr lang="en-GB" dirty="0" err="1"/>
              <a:t>deve</a:t>
            </a:r>
            <a:r>
              <a:rPr lang="en-GB" dirty="0"/>
              <a:t> </a:t>
            </a:r>
            <a:r>
              <a:rPr lang="en-GB" dirty="0" err="1"/>
              <a:t>coprire</a:t>
            </a:r>
            <a:r>
              <a:rPr lang="en-GB" dirty="0"/>
              <a:t> </a:t>
            </a:r>
            <a:r>
              <a:rPr lang="en-GB" dirty="0" err="1"/>
              <a:t>una</a:t>
            </a:r>
            <a:r>
              <a:rPr lang="en-GB" dirty="0"/>
              <a:t> zona </a:t>
            </a:r>
            <a:r>
              <a:rPr lang="en-GB" dirty="0" err="1"/>
              <a:t>limitata</a:t>
            </a:r>
            <a:r>
              <a:rPr lang="en-GB" dirty="0"/>
              <a:t> </a:t>
            </a:r>
            <a:r>
              <a:rPr lang="en-GB" dirty="0" err="1"/>
              <a:t>dello</a:t>
            </a:r>
            <a:r>
              <a:rPr lang="en-GB" dirty="0"/>
              <a:t> </a:t>
            </a:r>
            <a:r>
              <a:rPr lang="en-GB" dirty="0" err="1"/>
              <a:t>spazio</a:t>
            </a:r>
            <a:endParaRPr lang="en-GB" dirty="0"/>
          </a:p>
        </p:txBody>
      </p:sp>
      <p:pic>
        <p:nvPicPr>
          <p:cNvPr id="40" name="Picture 39">
            <a:extLst>
              <a:ext uri="{FF2B5EF4-FFF2-40B4-BE49-F238E27FC236}">
                <a16:creationId xmlns:a16="http://schemas.microsoft.com/office/drawing/2014/main" id="{DDEA05F8-7956-8516-FC30-4D1C27418FAE}"/>
              </a:ext>
            </a:extLst>
          </p:cNvPr>
          <p:cNvPicPr>
            <a:picLocks noChangeAspect="1"/>
          </p:cNvPicPr>
          <p:nvPr/>
        </p:nvPicPr>
        <p:blipFill>
          <a:blip r:embed="rId2"/>
          <a:stretch>
            <a:fillRect/>
          </a:stretch>
        </p:blipFill>
        <p:spPr>
          <a:xfrm>
            <a:off x="620152" y="4956480"/>
            <a:ext cx="2705100" cy="609600"/>
          </a:xfrm>
          <a:prstGeom prst="rect">
            <a:avLst/>
          </a:prstGeom>
        </p:spPr>
      </p:pic>
      <p:pic>
        <p:nvPicPr>
          <p:cNvPr id="44" name="Picture 43" descr="A diagram of a network&#10;&#10;Description automatically generated">
            <a:extLst>
              <a:ext uri="{FF2B5EF4-FFF2-40B4-BE49-F238E27FC236}">
                <a16:creationId xmlns:a16="http://schemas.microsoft.com/office/drawing/2014/main" id="{20466829-5EC4-F0E8-27A6-065850BA2222}"/>
              </a:ext>
            </a:extLst>
          </p:cNvPr>
          <p:cNvPicPr>
            <a:picLocks noChangeAspect="1"/>
          </p:cNvPicPr>
          <p:nvPr/>
        </p:nvPicPr>
        <p:blipFill>
          <a:blip r:embed="rId3"/>
          <a:stretch>
            <a:fillRect/>
          </a:stretch>
        </p:blipFill>
        <p:spPr>
          <a:xfrm>
            <a:off x="6103717" y="4211692"/>
            <a:ext cx="1714500" cy="1765300"/>
          </a:xfrm>
          <a:prstGeom prst="rect">
            <a:avLst/>
          </a:prstGeom>
        </p:spPr>
      </p:pic>
      <p:sp>
        <p:nvSpPr>
          <p:cNvPr id="27" name="Block Arc 26">
            <a:extLst>
              <a:ext uri="{FF2B5EF4-FFF2-40B4-BE49-F238E27FC236}">
                <a16:creationId xmlns:a16="http://schemas.microsoft.com/office/drawing/2014/main" id="{CDF8F867-E67F-FF66-4EB8-1158AB4A4973}"/>
              </a:ext>
            </a:extLst>
          </p:cNvPr>
          <p:cNvSpPr/>
          <p:nvPr/>
        </p:nvSpPr>
        <p:spPr>
          <a:xfrm rot="5400000">
            <a:off x="6360285" y="4559741"/>
            <a:ext cx="2296300" cy="1094937"/>
          </a:xfrm>
          <a:prstGeom prst="blockArc">
            <a:avLst>
              <a:gd name="adj1" fmla="val 10761976"/>
              <a:gd name="adj2" fmla="val 21599995"/>
              <a:gd name="adj3" fmla="val 13401"/>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1783D5AE-DAA4-7F44-BC4C-0008E2BF711F}"/>
              </a:ext>
            </a:extLst>
          </p:cNvPr>
          <p:cNvSpPr txBox="1"/>
          <p:nvPr/>
        </p:nvSpPr>
        <p:spPr>
          <a:xfrm>
            <a:off x="809483" y="5607660"/>
            <a:ext cx="813043" cy="646331"/>
          </a:xfrm>
          <a:prstGeom prst="rect">
            <a:avLst/>
          </a:prstGeom>
          <a:noFill/>
        </p:spPr>
        <p:txBody>
          <a:bodyPr wrap="none" rtlCol="0">
            <a:spAutoFit/>
          </a:bodyPr>
          <a:lstStyle/>
          <a:p>
            <a:r>
              <a:rPr lang="en-GB" dirty="0"/>
              <a:t>q = mv</a:t>
            </a:r>
          </a:p>
          <a:p>
            <a:r>
              <a:rPr lang="en-GB" dirty="0"/>
              <a:t>E</a:t>
            </a:r>
          </a:p>
        </p:txBody>
      </p:sp>
      <p:sp>
        <p:nvSpPr>
          <p:cNvPr id="46" name="TextBox 45">
            <a:extLst>
              <a:ext uri="{FF2B5EF4-FFF2-40B4-BE49-F238E27FC236}">
                <a16:creationId xmlns:a16="http://schemas.microsoft.com/office/drawing/2014/main" id="{0ACC68D9-A14C-E477-2528-E953DEDD0CF8}"/>
              </a:ext>
            </a:extLst>
          </p:cNvPr>
          <p:cNvSpPr txBox="1"/>
          <p:nvPr/>
        </p:nvSpPr>
        <p:spPr>
          <a:xfrm>
            <a:off x="2776785" y="5607660"/>
            <a:ext cx="644728" cy="369332"/>
          </a:xfrm>
          <a:prstGeom prst="rect">
            <a:avLst/>
          </a:prstGeom>
          <a:noFill/>
        </p:spPr>
        <p:txBody>
          <a:bodyPr wrap="none" rtlCol="0">
            <a:spAutoFit/>
          </a:bodyPr>
          <a:lstStyle/>
          <a:p>
            <a:r>
              <a:rPr lang="en-GB" dirty="0"/>
              <a:t>q = 0</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D54F902-E4D9-DB08-62E0-500ED381304F}"/>
                  </a:ext>
                </a:extLst>
              </p:cNvPr>
              <p:cNvSpPr txBox="1"/>
              <p:nvPr/>
            </p:nvSpPr>
            <p:spPr>
              <a:xfrm>
                <a:off x="3741731" y="4417414"/>
                <a:ext cx="2124299" cy="714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energia</m:t>
                      </m:r>
                      <m:r>
                        <a:rPr lang="en-US" b="0" i="1" smtClean="0">
                          <a:latin typeface="Cambria Math" panose="02040503050406030204" pitchFamily="18" charset="0"/>
                        </a:rPr>
                        <m:t> </m:t>
                      </m:r>
                      <m:r>
                        <m:rPr>
                          <m:sty m:val="p"/>
                        </m:rPr>
                        <a:rPr lang="en-US" b="0" i="0" smtClean="0">
                          <a:latin typeface="Cambria Math" panose="02040503050406030204" pitchFamily="18" charset="0"/>
                        </a:rPr>
                        <m:t>disponibile</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𝐸𝑚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e>
                      </m:rad>
                    </m:oMath>
                  </m:oMathPara>
                </a14:m>
                <a:endParaRPr lang="en-GB" dirty="0"/>
              </a:p>
            </p:txBody>
          </p:sp>
        </mc:Choice>
        <mc:Fallback xmlns="">
          <p:sp>
            <p:nvSpPr>
              <p:cNvPr id="47" name="TextBox 46">
                <a:extLst>
                  <a:ext uri="{FF2B5EF4-FFF2-40B4-BE49-F238E27FC236}">
                    <a16:creationId xmlns:a16="http://schemas.microsoft.com/office/drawing/2014/main" id="{AD54F902-E4D9-DB08-62E0-500ED381304F}"/>
                  </a:ext>
                </a:extLst>
              </p:cNvPr>
              <p:cNvSpPr txBox="1">
                <a:spLocks noRot="1" noChangeAspect="1" noMove="1" noResize="1" noEditPoints="1" noAdjustHandles="1" noChangeArrowheads="1" noChangeShapeType="1" noTextEdit="1"/>
              </p:cNvSpPr>
              <p:nvPr/>
            </p:nvSpPr>
            <p:spPr>
              <a:xfrm>
                <a:off x="3741731" y="4417414"/>
                <a:ext cx="2124299" cy="714747"/>
              </a:xfrm>
              <a:prstGeom prst="rect">
                <a:avLst/>
              </a:prstGeom>
              <a:blipFill>
                <a:blip r:embed="rId4"/>
                <a:stretch>
                  <a:fillRect/>
                </a:stretch>
              </a:blipFill>
            </p:spPr>
            <p:txBody>
              <a:bodyPr/>
              <a:lstStyle/>
              <a:p>
                <a:r>
                  <a:rPr lang="en-GB">
                    <a:noFill/>
                  </a:rPr>
                  <a:t> </a:t>
                </a:r>
              </a:p>
            </p:txBody>
          </p:sp>
        </mc:Fallback>
      </mc:AlternateContent>
      <p:sp>
        <p:nvSpPr>
          <p:cNvPr id="48" name="Right Arrow 47">
            <a:extLst>
              <a:ext uri="{FF2B5EF4-FFF2-40B4-BE49-F238E27FC236}">
                <a16:creationId xmlns:a16="http://schemas.microsoft.com/office/drawing/2014/main" id="{3F3D5919-99F8-C656-2D72-A9B08D5F7D0C}"/>
              </a:ext>
            </a:extLst>
          </p:cNvPr>
          <p:cNvSpPr/>
          <p:nvPr/>
        </p:nvSpPr>
        <p:spPr>
          <a:xfrm>
            <a:off x="3979424" y="5181670"/>
            <a:ext cx="1675327" cy="206680"/>
          </a:xfrm>
          <a:prstGeom prst="rightArrow">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932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8B0B750-BD6F-0ABB-C6C4-D327466AB2C5}"/>
              </a:ext>
            </a:extLst>
          </p:cNvPr>
          <p:cNvGrpSpPr/>
          <p:nvPr/>
        </p:nvGrpSpPr>
        <p:grpSpPr>
          <a:xfrm>
            <a:off x="5518150" y="1812807"/>
            <a:ext cx="3493807" cy="2165906"/>
            <a:chOff x="717550" y="2905494"/>
            <a:chExt cx="3493807" cy="2165906"/>
          </a:xfrm>
        </p:grpSpPr>
        <p:sp>
          <p:nvSpPr>
            <p:cNvPr id="7" name="Oval 6">
              <a:extLst>
                <a:ext uri="{FF2B5EF4-FFF2-40B4-BE49-F238E27FC236}">
                  <a16:creationId xmlns:a16="http://schemas.microsoft.com/office/drawing/2014/main" id="{FD8DFBCF-A082-8694-AE45-FE2D0AC2DF3D}"/>
                </a:ext>
              </a:extLst>
            </p:cNvPr>
            <p:cNvSpPr/>
            <p:nvPr/>
          </p:nvSpPr>
          <p:spPr>
            <a:xfrm>
              <a:off x="762000" y="3022600"/>
              <a:ext cx="1930400" cy="17907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2425B5-5025-AB39-169C-B97075CF76DF}"/>
                </a:ext>
              </a:extLst>
            </p:cNvPr>
            <p:cNvSpPr/>
            <p:nvPr/>
          </p:nvSpPr>
          <p:spPr>
            <a:xfrm>
              <a:off x="2349500" y="3594100"/>
              <a:ext cx="774700" cy="685800"/>
            </a:xfrm>
            <a:prstGeom prst="rect">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3FDADCA5-02AC-DC10-FDFD-BEA9DE230784}"/>
                </a:ext>
              </a:extLst>
            </p:cNvPr>
            <p:cNvSpPr/>
            <p:nvPr/>
          </p:nvSpPr>
          <p:spPr>
            <a:xfrm>
              <a:off x="825500" y="2905494"/>
              <a:ext cx="1866900" cy="1291279"/>
            </a:xfrm>
            <a:prstGeom prst="arc">
              <a:avLst>
                <a:gd name="adj1" fmla="val 16200000"/>
                <a:gd name="adj2" fmla="val 20962823"/>
              </a:avLst>
            </a:prstGeom>
            <a:ln>
              <a:solidFill>
                <a:schemeClr val="accent2"/>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5C2A8D2E-234D-BC26-F963-8A6674C8D08C}"/>
                </a:ext>
              </a:extLst>
            </p:cNvPr>
            <p:cNvSpPr/>
            <p:nvPr/>
          </p:nvSpPr>
          <p:spPr>
            <a:xfrm rot="8028933">
              <a:off x="1200875" y="3492310"/>
              <a:ext cx="1866900" cy="1291279"/>
            </a:xfrm>
            <a:prstGeom prst="arc">
              <a:avLst>
                <a:gd name="adj1" fmla="val 16200000"/>
                <a:gd name="adj2" fmla="val 20962823"/>
              </a:avLst>
            </a:prstGeom>
            <a:ln>
              <a:solidFill>
                <a:srgbClr val="0432FF"/>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6721A089-F0BD-8BD8-A7E6-E828702605DD}"/>
                </a:ext>
              </a:extLst>
            </p:cNvPr>
            <p:cNvSpPr txBox="1"/>
            <p:nvPr/>
          </p:nvSpPr>
          <p:spPr>
            <a:xfrm>
              <a:off x="2616200" y="3124200"/>
              <a:ext cx="377026" cy="369332"/>
            </a:xfrm>
            <a:prstGeom prst="rect">
              <a:avLst/>
            </a:prstGeom>
            <a:noFill/>
          </p:spPr>
          <p:txBody>
            <a:bodyPr wrap="none" rtlCol="0">
              <a:spAutoFit/>
            </a:bodyPr>
            <a:lstStyle/>
            <a:p>
              <a:r>
                <a:rPr lang="en-GB" dirty="0">
                  <a:solidFill>
                    <a:schemeClr val="accent2"/>
                  </a:solidFill>
                </a:rPr>
                <a:t>e</a:t>
              </a:r>
              <a:r>
                <a:rPr lang="en-GB" baseline="30000" dirty="0">
                  <a:solidFill>
                    <a:schemeClr val="accent2"/>
                  </a:solidFill>
                </a:rPr>
                <a:t>+</a:t>
              </a:r>
            </a:p>
          </p:txBody>
        </p:sp>
        <p:sp>
          <p:nvSpPr>
            <p:cNvPr id="17" name="TextBox 16">
              <a:extLst>
                <a:ext uri="{FF2B5EF4-FFF2-40B4-BE49-F238E27FC236}">
                  <a16:creationId xmlns:a16="http://schemas.microsoft.com/office/drawing/2014/main" id="{3441CB69-2EBB-41C4-608F-FCEDD273EA22}"/>
                </a:ext>
              </a:extLst>
            </p:cNvPr>
            <p:cNvSpPr txBox="1"/>
            <p:nvPr/>
          </p:nvSpPr>
          <p:spPr>
            <a:xfrm>
              <a:off x="2527300" y="4502337"/>
              <a:ext cx="346570" cy="369332"/>
            </a:xfrm>
            <a:prstGeom prst="rect">
              <a:avLst/>
            </a:prstGeom>
            <a:noFill/>
          </p:spPr>
          <p:txBody>
            <a:bodyPr wrap="none" rtlCol="0">
              <a:spAutoFit/>
            </a:bodyPr>
            <a:lstStyle/>
            <a:p>
              <a:r>
                <a:rPr lang="en-GB" dirty="0">
                  <a:solidFill>
                    <a:srgbClr val="0432FF"/>
                  </a:solidFill>
                </a:rPr>
                <a:t>e</a:t>
              </a:r>
              <a:r>
                <a:rPr lang="en-GB" baseline="30000" dirty="0"/>
                <a:t>-</a:t>
              </a:r>
            </a:p>
          </p:txBody>
        </p:sp>
        <p:sp>
          <p:nvSpPr>
            <p:cNvPr id="18" name="TextBox 17">
              <a:extLst>
                <a:ext uri="{FF2B5EF4-FFF2-40B4-BE49-F238E27FC236}">
                  <a16:creationId xmlns:a16="http://schemas.microsoft.com/office/drawing/2014/main" id="{C0413FC9-21DC-321C-02B5-741CD1F6B017}"/>
                </a:ext>
              </a:extLst>
            </p:cNvPr>
            <p:cNvSpPr txBox="1"/>
            <p:nvPr/>
          </p:nvSpPr>
          <p:spPr>
            <a:xfrm>
              <a:off x="3124200" y="3949700"/>
              <a:ext cx="1087157" cy="369332"/>
            </a:xfrm>
            <a:prstGeom prst="rect">
              <a:avLst/>
            </a:prstGeom>
            <a:noFill/>
          </p:spPr>
          <p:txBody>
            <a:bodyPr wrap="none" rtlCol="0">
              <a:spAutoFit/>
            </a:bodyPr>
            <a:lstStyle/>
            <a:p>
              <a:r>
                <a:rPr lang="en-GB" dirty="0" err="1">
                  <a:solidFill>
                    <a:srgbClr val="0070C0"/>
                  </a:solidFill>
                </a:rPr>
                <a:t>rivelatore</a:t>
              </a:r>
              <a:endParaRPr lang="en-GB" dirty="0">
                <a:solidFill>
                  <a:srgbClr val="0070C0"/>
                </a:solidFill>
              </a:endParaRPr>
            </a:p>
          </p:txBody>
        </p:sp>
        <p:sp>
          <p:nvSpPr>
            <p:cNvPr id="19" name="TextBox 18">
              <a:extLst>
                <a:ext uri="{FF2B5EF4-FFF2-40B4-BE49-F238E27FC236}">
                  <a16:creationId xmlns:a16="http://schemas.microsoft.com/office/drawing/2014/main" id="{455BA3CB-1DA5-30FE-D1AD-E23F0C6F1AA1}"/>
                </a:ext>
              </a:extLst>
            </p:cNvPr>
            <p:cNvSpPr txBox="1"/>
            <p:nvPr/>
          </p:nvSpPr>
          <p:spPr>
            <a:xfrm>
              <a:off x="717550" y="3146848"/>
              <a:ext cx="1689100" cy="646331"/>
            </a:xfrm>
            <a:prstGeom prst="rect">
              <a:avLst/>
            </a:prstGeom>
            <a:noFill/>
          </p:spPr>
          <p:txBody>
            <a:bodyPr wrap="square" rtlCol="0">
              <a:spAutoFit/>
            </a:bodyPr>
            <a:lstStyle/>
            <a:p>
              <a:pPr algn="ctr"/>
              <a:r>
                <a:rPr lang="en-GB" dirty="0" err="1"/>
                <a:t>anello</a:t>
              </a:r>
              <a:r>
                <a:rPr lang="en-GB" dirty="0"/>
                <a:t> di </a:t>
              </a:r>
              <a:r>
                <a:rPr lang="en-GB" dirty="0" err="1"/>
                <a:t>accumulazione</a:t>
              </a:r>
              <a:endParaRPr lang="en-GB" dirty="0"/>
            </a:p>
          </p:txBody>
        </p:sp>
      </p:grpSp>
      <p:sp>
        <p:nvSpPr>
          <p:cNvPr id="2" name="Title 1">
            <a:extLst>
              <a:ext uri="{FF2B5EF4-FFF2-40B4-BE49-F238E27FC236}">
                <a16:creationId xmlns:a16="http://schemas.microsoft.com/office/drawing/2014/main" id="{476B3CE1-FE10-FD9D-0E3C-F3D37D3F3FB4}"/>
              </a:ext>
            </a:extLst>
          </p:cNvPr>
          <p:cNvSpPr>
            <a:spLocks noGrp="1"/>
          </p:cNvSpPr>
          <p:nvPr>
            <p:ph type="title"/>
          </p:nvPr>
        </p:nvSpPr>
        <p:spPr/>
        <p:txBody>
          <a:bodyPr/>
          <a:lstStyle/>
          <a:p>
            <a:r>
              <a:rPr lang="en-GB" dirty="0"/>
              <a:t>….. o </a:t>
            </a:r>
            <a:r>
              <a:rPr lang="en-GB" dirty="0" err="1"/>
              <a:t>collisore</a:t>
            </a:r>
            <a:r>
              <a:rPr lang="en-GB" dirty="0"/>
              <a:t>?</a:t>
            </a:r>
          </a:p>
        </p:txBody>
      </p:sp>
      <p:sp>
        <p:nvSpPr>
          <p:cNvPr id="3" name="Date Placeholder 2">
            <a:extLst>
              <a:ext uri="{FF2B5EF4-FFF2-40B4-BE49-F238E27FC236}">
                <a16:creationId xmlns:a16="http://schemas.microsoft.com/office/drawing/2014/main" id="{ED1496DA-20C4-7D12-8B38-1BFA1C9DE36A}"/>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9E98EB7A-EB0B-CFE7-6273-BB2DD858EF97}"/>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FF0DF54E-2E1B-092A-9A8E-3149B4A4F42C}"/>
              </a:ext>
            </a:extLst>
          </p:cNvPr>
          <p:cNvSpPr>
            <a:spLocks noGrp="1"/>
          </p:cNvSpPr>
          <p:nvPr>
            <p:ph type="sldNum" sz="quarter" idx="12"/>
          </p:nvPr>
        </p:nvSpPr>
        <p:spPr/>
        <p:txBody>
          <a:bodyPr/>
          <a:lstStyle/>
          <a:p>
            <a:fld id="{1080A019-C666-1340-8D07-B7EAA561FAEC}" type="slidenum">
              <a:rPr lang="en-US" smtClean="0"/>
              <a:t>17</a:t>
            </a:fld>
            <a:endParaRPr lang="en-US"/>
          </a:p>
        </p:txBody>
      </p:sp>
      <p:sp>
        <p:nvSpPr>
          <p:cNvPr id="6" name="TextBox 5">
            <a:extLst>
              <a:ext uri="{FF2B5EF4-FFF2-40B4-BE49-F238E27FC236}">
                <a16:creationId xmlns:a16="http://schemas.microsoft.com/office/drawing/2014/main" id="{65F3AF27-BFFF-838F-21F7-DF48325245A7}"/>
              </a:ext>
            </a:extLst>
          </p:cNvPr>
          <p:cNvSpPr txBox="1"/>
          <p:nvPr/>
        </p:nvSpPr>
        <p:spPr>
          <a:xfrm>
            <a:off x="101600" y="848313"/>
            <a:ext cx="9042400" cy="923330"/>
          </a:xfrm>
          <a:prstGeom prst="rect">
            <a:avLst/>
          </a:prstGeom>
          <a:noFill/>
        </p:spPr>
        <p:txBody>
          <a:bodyPr wrap="square" rtlCol="0">
            <a:spAutoFit/>
          </a:bodyPr>
          <a:lstStyle/>
          <a:p>
            <a:r>
              <a:rPr lang="en-GB" dirty="0"/>
              <a:t>La </a:t>
            </a:r>
            <a:r>
              <a:rPr lang="en-GB" dirty="0" err="1"/>
              <a:t>geniale</a:t>
            </a:r>
            <a:r>
              <a:rPr lang="en-GB" dirty="0"/>
              <a:t> idea di Bruno </a:t>
            </a:r>
            <a:r>
              <a:rPr lang="en-GB" dirty="0" err="1"/>
              <a:t>Touschek</a:t>
            </a:r>
            <a:r>
              <a:rPr lang="en-GB" dirty="0"/>
              <a:t> (1960) fu </a:t>
            </a:r>
            <a:r>
              <a:rPr lang="en-GB" dirty="0" err="1"/>
              <a:t>quella</a:t>
            </a:r>
            <a:r>
              <a:rPr lang="en-GB" dirty="0"/>
              <a:t> di </a:t>
            </a:r>
            <a:r>
              <a:rPr lang="en-GB" dirty="0" err="1"/>
              <a:t>utilizzare</a:t>
            </a:r>
            <a:r>
              <a:rPr lang="en-GB" dirty="0"/>
              <a:t> come </a:t>
            </a:r>
            <a:r>
              <a:rPr lang="en-GB" dirty="0" err="1"/>
              <a:t>particelle</a:t>
            </a:r>
            <a:r>
              <a:rPr lang="en-GB" dirty="0"/>
              <a:t> </a:t>
            </a:r>
            <a:r>
              <a:rPr lang="en-GB" dirty="0" err="1"/>
              <a:t>collidenti</a:t>
            </a:r>
            <a:r>
              <a:rPr lang="en-GB" dirty="0"/>
              <a:t>, </a:t>
            </a:r>
            <a:r>
              <a:rPr lang="en-GB" dirty="0" err="1"/>
              <a:t>particelle</a:t>
            </a:r>
            <a:r>
              <a:rPr lang="en-GB" dirty="0"/>
              <a:t> ed </a:t>
            </a:r>
            <a:r>
              <a:rPr lang="en-GB" dirty="0" err="1"/>
              <a:t>antiparticelle</a:t>
            </a:r>
            <a:r>
              <a:rPr lang="en-GB" dirty="0"/>
              <a:t> </a:t>
            </a:r>
            <a:r>
              <a:rPr lang="en-GB" dirty="0" err="1"/>
              <a:t>che</a:t>
            </a:r>
            <a:r>
              <a:rPr lang="en-GB" dirty="0"/>
              <a:t>, </a:t>
            </a:r>
            <a:r>
              <a:rPr lang="en-GB" dirty="0" err="1"/>
              <a:t>nella</a:t>
            </a:r>
            <a:r>
              <a:rPr lang="en-GB" dirty="0"/>
              <a:t> </a:t>
            </a:r>
            <a:r>
              <a:rPr lang="en-GB" dirty="0" err="1"/>
              <a:t>loro</a:t>
            </a:r>
            <a:r>
              <a:rPr lang="en-GB" dirty="0"/>
              <a:t> </a:t>
            </a:r>
            <a:r>
              <a:rPr lang="en-GB" dirty="0" err="1"/>
              <a:t>annichilazione</a:t>
            </a:r>
            <a:r>
              <a:rPr lang="en-GB" dirty="0"/>
              <a:t>, </a:t>
            </a:r>
            <a:r>
              <a:rPr lang="en-GB" dirty="0" err="1"/>
              <a:t>avrebbero</a:t>
            </a:r>
            <a:r>
              <a:rPr lang="en-GB" dirty="0"/>
              <a:t> </a:t>
            </a:r>
            <a:r>
              <a:rPr lang="en-GB" dirty="0" err="1"/>
              <a:t>rilasciato</a:t>
            </a:r>
            <a:r>
              <a:rPr lang="en-GB" dirty="0"/>
              <a:t> </a:t>
            </a:r>
            <a:r>
              <a:rPr lang="en-GB" dirty="0" err="1"/>
              <a:t>tutta</a:t>
            </a:r>
            <a:r>
              <a:rPr lang="en-GB" dirty="0"/>
              <a:t> la </a:t>
            </a:r>
            <a:r>
              <a:rPr lang="en-GB" dirty="0" err="1"/>
              <a:t>loro</a:t>
            </a:r>
            <a:r>
              <a:rPr lang="en-GB" dirty="0"/>
              <a:t> </a:t>
            </a:r>
            <a:r>
              <a:rPr lang="en-GB" dirty="0" err="1"/>
              <a:t>energia</a:t>
            </a:r>
            <a:r>
              <a:rPr lang="en-GB" dirty="0"/>
              <a:t> per </a:t>
            </a:r>
            <a:r>
              <a:rPr lang="en-GB" dirty="0" err="1"/>
              <a:t>creare</a:t>
            </a:r>
            <a:r>
              <a:rPr lang="en-GB" dirty="0"/>
              <a:t> </a:t>
            </a:r>
            <a:r>
              <a:rPr lang="en-GB" dirty="0" err="1"/>
              <a:t>nuove</a:t>
            </a:r>
            <a:r>
              <a:rPr lang="en-GB" dirty="0"/>
              <a:t> </a:t>
            </a:r>
            <a:r>
              <a:rPr lang="en-GB" dirty="0" err="1"/>
              <a:t>particelle</a:t>
            </a:r>
            <a:r>
              <a:rPr lang="en-GB" dirty="0"/>
              <a:t>.</a:t>
            </a:r>
          </a:p>
        </p:txBody>
      </p:sp>
      <p:sp>
        <p:nvSpPr>
          <p:cNvPr id="22" name="TextBox 21">
            <a:extLst>
              <a:ext uri="{FF2B5EF4-FFF2-40B4-BE49-F238E27FC236}">
                <a16:creationId xmlns:a16="http://schemas.microsoft.com/office/drawing/2014/main" id="{A5DF2794-F04A-C303-BEE8-9332CF21E804}"/>
              </a:ext>
            </a:extLst>
          </p:cNvPr>
          <p:cNvSpPr txBox="1"/>
          <p:nvPr/>
        </p:nvSpPr>
        <p:spPr>
          <a:xfrm>
            <a:off x="6140448" y="4235375"/>
            <a:ext cx="2734884" cy="923330"/>
          </a:xfrm>
          <a:prstGeom prst="rect">
            <a:avLst/>
          </a:prstGeom>
          <a:noFill/>
        </p:spPr>
        <p:txBody>
          <a:bodyPr wrap="square" rtlCol="0">
            <a:spAutoFit/>
          </a:bodyPr>
          <a:lstStyle/>
          <a:p>
            <a:pPr algn="just"/>
            <a:r>
              <a:rPr lang="en-GB" dirty="0" err="1"/>
              <a:t>Tutta</a:t>
            </a:r>
            <a:r>
              <a:rPr lang="en-GB" dirty="0"/>
              <a:t> </a:t>
            </a:r>
            <a:r>
              <a:rPr lang="en-GB" dirty="0" err="1"/>
              <a:t>l’energia</a:t>
            </a:r>
            <a:r>
              <a:rPr lang="en-GB" dirty="0"/>
              <a:t> </a:t>
            </a:r>
            <a:r>
              <a:rPr lang="en-GB" dirty="0" err="1"/>
              <a:t>dei</a:t>
            </a:r>
            <a:r>
              <a:rPr lang="en-GB" dirty="0"/>
              <a:t> fasci e` a </a:t>
            </a:r>
            <a:r>
              <a:rPr lang="en-GB" dirty="0" err="1"/>
              <a:t>disposizione</a:t>
            </a:r>
            <a:r>
              <a:rPr lang="en-GB" dirty="0"/>
              <a:t> per la </a:t>
            </a:r>
            <a:r>
              <a:rPr lang="en-GB" dirty="0" err="1"/>
              <a:t>reazione</a:t>
            </a:r>
            <a:endParaRPr lang="en-GB" dirty="0"/>
          </a:p>
        </p:txBody>
      </p:sp>
      <p:sp>
        <p:nvSpPr>
          <p:cNvPr id="24" name="TextBox 23">
            <a:extLst>
              <a:ext uri="{FF2B5EF4-FFF2-40B4-BE49-F238E27FC236}">
                <a16:creationId xmlns:a16="http://schemas.microsoft.com/office/drawing/2014/main" id="{4087168D-0046-0891-11D4-25A2807C2C67}"/>
              </a:ext>
            </a:extLst>
          </p:cNvPr>
          <p:cNvSpPr txBox="1"/>
          <p:nvPr/>
        </p:nvSpPr>
        <p:spPr>
          <a:xfrm>
            <a:off x="6140448" y="5661783"/>
            <a:ext cx="2717802" cy="923330"/>
          </a:xfrm>
          <a:prstGeom prst="rect">
            <a:avLst/>
          </a:prstGeom>
          <a:noFill/>
        </p:spPr>
        <p:txBody>
          <a:bodyPr wrap="square" rtlCol="0">
            <a:spAutoFit/>
          </a:bodyPr>
          <a:lstStyle/>
          <a:p>
            <a:pPr algn="just"/>
            <a:r>
              <a:rPr lang="it-IT" dirty="0"/>
              <a:t>Luminosità più bassa rispetto agli esperimenti a bersaglio fisso</a:t>
            </a:r>
          </a:p>
        </p:txBody>
      </p:sp>
      <p:pic>
        <p:nvPicPr>
          <p:cNvPr id="26" name="Picture 25">
            <a:extLst>
              <a:ext uri="{FF2B5EF4-FFF2-40B4-BE49-F238E27FC236}">
                <a16:creationId xmlns:a16="http://schemas.microsoft.com/office/drawing/2014/main" id="{1218C80F-C908-DA3F-3ACC-AF90E0F8905D}"/>
              </a:ext>
            </a:extLst>
          </p:cNvPr>
          <p:cNvPicPr>
            <a:picLocks noChangeAspect="1"/>
          </p:cNvPicPr>
          <p:nvPr/>
        </p:nvPicPr>
        <p:blipFill>
          <a:blip r:embed="rId2"/>
          <a:stretch>
            <a:fillRect/>
          </a:stretch>
        </p:blipFill>
        <p:spPr>
          <a:xfrm>
            <a:off x="285750" y="5074080"/>
            <a:ext cx="2705100" cy="609600"/>
          </a:xfrm>
          <a:prstGeom prst="rect">
            <a:avLst/>
          </a:prstGeom>
        </p:spPr>
      </p:pic>
      <p:pic>
        <p:nvPicPr>
          <p:cNvPr id="28" name="Picture 27" descr="A drawing of a burst of green circles&#10;&#10;Description automatically generated">
            <a:extLst>
              <a:ext uri="{FF2B5EF4-FFF2-40B4-BE49-F238E27FC236}">
                <a16:creationId xmlns:a16="http://schemas.microsoft.com/office/drawing/2014/main" id="{B344149C-7E09-49D1-E566-FF7590D51417}"/>
              </a:ext>
            </a:extLst>
          </p:cNvPr>
          <p:cNvPicPr>
            <a:picLocks noChangeAspect="1"/>
          </p:cNvPicPr>
          <p:nvPr/>
        </p:nvPicPr>
        <p:blipFill>
          <a:blip r:embed="rId3"/>
          <a:stretch>
            <a:fillRect/>
          </a:stretch>
        </p:blipFill>
        <p:spPr>
          <a:xfrm>
            <a:off x="4197352" y="4755834"/>
            <a:ext cx="1447800" cy="1257300"/>
          </a:xfrm>
          <a:prstGeom prst="rect">
            <a:avLst/>
          </a:prstGeom>
        </p:spPr>
      </p:pic>
      <p:sp>
        <p:nvSpPr>
          <p:cNvPr id="29" name="TextBox 28">
            <a:extLst>
              <a:ext uri="{FF2B5EF4-FFF2-40B4-BE49-F238E27FC236}">
                <a16:creationId xmlns:a16="http://schemas.microsoft.com/office/drawing/2014/main" id="{3EE52F56-DA3C-7D43-843F-00FA26999585}"/>
              </a:ext>
            </a:extLst>
          </p:cNvPr>
          <p:cNvSpPr txBox="1"/>
          <p:nvPr/>
        </p:nvSpPr>
        <p:spPr>
          <a:xfrm>
            <a:off x="6140448" y="5209272"/>
            <a:ext cx="2717802" cy="369332"/>
          </a:xfrm>
          <a:prstGeom prst="rect">
            <a:avLst/>
          </a:prstGeom>
          <a:noFill/>
        </p:spPr>
        <p:txBody>
          <a:bodyPr wrap="square" rtlCol="0">
            <a:spAutoFit/>
          </a:bodyPr>
          <a:lstStyle/>
          <a:p>
            <a:pPr algn="just"/>
            <a:r>
              <a:rPr lang="it-IT" dirty="0"/>
              <a:t>Rivelatore sferico,  a «4</a:t>
            </a:r>
            <a:r>
              <a:rPr lang="it-IT" dirty="0">
                <a:latin typeface="Symbol" pitchFamily="2" charset="2"/>
              </a:rPr>
              <a:t>p</a:t>
            </a:r>
            <a:r>
              <a:rPr lang="it-IT" dirty="0"/>
              <a:t>»</a:t>
            </a:r>
          </a:p>
        </p:txBody>
      </p:sp>
      <p:sp>
        <p:nvSpPr>
          <p:cNvPr id="30" name="Block Arc 29">
            <a:extLst>
              <a:ext uri="{FF2B5EF4-FFF2-40B4-BE49-F238E27FC236}">
                <a16:creationId xmlns:a16="http://schemas.microsoft.com/office/drawing/2014/main" id="{7C625EBA-1FCD-8E21-320F-B5F008F37413}"/>
              </a:ext>
            </a:extLst>
          </p:cNvPr>
          <p:cNvSpPr/>
          <p:nvPr/>
        </p:nvSpPr>
        <p:spPr>
          <a:xfrm>
            <a:off x="3779557" y="4451700"/>
            <a:ext cx="2172359" cy="1819138"/>
          </a:xfrm>
          <a:prstGeom prst="blockArc">
            <a:avLst>
              <a:gd name="adj1" fmla="val 10800000"/>
              <a:gd name="adj2" fmla="val 2"/>
              <a:gd name="adj3" fmla="val 695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1" name="Block Arc 30">
            <a:extLst>
              <a:ext uri="{FF2B5EF4-FFF2-40B4-BE49-F238E27FC236}">
                <a16:creationId xmlns:a16="http://schemas.microsoft.com/office/drawing/2014/main" id="{E56CBEE5-EB2F-201A-BE25-29219E40A020}"/>
              </a:ext>
            </a:extLst>
          </p:cNvPr>
          <p:cNvSpPr/>
          <p:nvPr/>
        </p:nvSpPr>
        <p:spPr>
          <a:xfrm rot="10800000">
            <a:off x="3779557" y="4577946"/>
            <a:ext cx="2172359" cy="1819138"/>
          </a:xfrm>
          <a:prstGeom prst="blockArc">
            <a:avLst>
              <a:gd name="adj1" fmla="val 10800000"/>
              <a:gd name="adj2" fmla="val 2"/>
              <a:gd name="adj3" fmla="val 695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B1E8A0A5-3CC8-D79F-6C07-38B68CB42DCC}"/>
              </a:ext>
            </a:extLst>
          </p:cNvPr>
          <p:cNvSpPr txBox="1"/>
          <p:nvPr/>
        </p:nvSpPr>
        <p:spPr>
          <a:xfrm>
            <a:off x="167247" y="1923319"/>
            <a:ext cx="4847105"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Helvetica" pitchFamily="2" charset="0"/>
              </a:rPr>
              <a:t>d</a:t>
            </a:r>
            <a:r>
              <a:rPr lang="en-GB" sz="1600" dirty="0">
                <a:effectLst/>
                <a:latin typeface="Helvetica" pitchFamily="2" charset="0"/>
              </a:rPr>
              <a:t>ue fasci di </a:t>
            </a:r>
            <a:r>
              <a:rPr lang="en-GB" sz="1600" dirty="0" err="1">
                <a:effectLst/>
                <a:latin typeface="Helvetica" pitchFamily="2" charset="0"/>
              </a:rPr>
              <a:t>particelle</a:t>
            </a:r>
            <a:r>
              <a:rPr lang="en-GB" sz="1600" dirty="0">
                <a:effectLst/>
                <a:latin typeface="Helvetica" pitchFamily="2" charset="0"/>
              </a:rPr>
              <a:t> </a:t>
            </a:r>
            <a:r>
              <a:rPr lang="en-GB" sz="1600" dirty="0" err="1">
                <a:effectLst/>
                <a:latin typeface="Helvetica" pitchFamily="2" charset="0"/>
              </a:rPr>
              <a:t>viaggiano</a:t>
            </a:r>
            <a:r>
              <a:rPr lang="en-GB" sz="1600" dirty="0">
                <a:effectLst/>
                <a:latin typeface="Helvetica" pitchFamily="2" charset="0"/>
              </a:rPr>
              <a:t> in </a:t>
            </a:r>
            <a:r>
              <a:rPr lang="en-GB" sz="1600" dirty="0" err="1">
                <a:effectLst/>
                <a:latin typeface="Helvetica" pitchFamily="2" charset="0"/>
              </a:rPr>
              <a:t>direzioni</a:t>
            </a:r>
            <a:r>
              <a:rPr lang="en-GB" sz="1600" dirty="0">
                <a:effectLst/>
                <a:latin typeface="Helvetica" pitchFamily="2" charset="0"/>
              </a:rPr>
              <a:t> </a:t>
            </a:r>
            <a:r>
              <a:rPr lang="en-GB" sz="1600" dirty="0" err="1">
                <a:effectLst/>
                <a:latin typeface="Helvetica" pitchFamily="2" charset="0"/>
              </a:rPr>
              <a:t>opposte</a:t>
            </a:r>
            <a:r>
              <a:rPr lang="en-GB" sz="1600" dirty="0">
                <a:effectLst/>
                <a:latin typeface="Helvetica" pitchFamily="2" charset="0"/>
              </a:rPr>
              <a:t> </a:t>
            </a:r>
            <a:r>
              <a:rPr lang="en-GB" sz="1600" dirty="0" err="1">
                <a:effectLst/>
                <a:latin typeface="Helvetica" pitchFamily="2" charset="0"/>
              </a:rPr>
              <a:t>all’interno</a:t>
            </a:r>
            <a:r>
              <a:rPr lang="en-GB" sz="1600" dirty="0">
                <a:effectLst/>
                <a:latin typeface="Helvetica" pitchFamily="2" charset="0"/>
              </a:rPr>
              <a:t> di </a:t>
            </a:r>
            <a:r>
              <a:rPr lang="en-GB" sz="1600" dirty="0" err="1">
                <a:effectLst/>
                <a:latin typeface="Helvetica" pitchFamily="2" charset="0"/>
              </a:rPr>
              <a:t>tubi</a:t>
            </a:r>
            <a:r>
              <a:rPr lang="en-GB" sz="1600" dirty="0">
                <a:effectLst/>
                <a:latin typeface="Helvetica" pitchFamily="2" charset="0"/>
              </a:rPr>
              <a:t> a </a:t>
            </a:r>
            <a:r>
              <a:rPr lang="en-GB" sz="1600" dirty="0" err="1">
                <a:effectLst/>
                <a:latin typeface="Helvetica" pitchFamily="2" charset="0"/>
              </a:rPr>
              <a:t>vuoto</a:t>
            </a:r>
            <a:r>
              <a:rPr lang="en-GB" sz="1600" dirty="0">
                <a:effectLst/>
                <a:latin typeface="Helvetica" pitchFamily="2" charset="0"/>
              </a:rPr>
              <a:t> </a:t>
            </a:r>
          </a:p>
          <a:p>
            <a:pPr marL="285750" indent="-285750">
              <a:buFont typeface="Arial" panose="020B0604020202020204" pitchFamily="34" charset="0"/>
              <a:buChar char="•"/>
            </a:pPr>
            <a:endParaRPr lang="en-GB" sz="1600" dirty="0">
              <a:effectLst/>
            </a:endParaRPr>
          </a:p>
          <a:p>
            <a:pPr marL="285750" indent="-285750">
              <a:buFont typeface="Arial" panose="020B0604020202020204" pitchFamily="34" charset="0"/>
              <a:buChar char="•"/>
            </a:pPr>
            <a:r>
              <a:rPr lang="en-GB" sz="1600" dirty="0">
                <a:latin typeface="Helvetica" pitchFamily="2" charset="0"/>
              </a:rPr>
              <a:t>i</a:t>
            </a:r>
            <a:r>
              <a:rPr lang="en-GB" sz="1600" dirty="0">
                <a:effectLst/>
                <a:latin typeface="Helvetica" pitchFamily="2" charset="0"/>
              </a:rPr>
              <a:t> </a:t>
            </a:r>
            <a:r>
              <a:rPr lang="en-GB" sz="1600" dirty="0" err="1">
                <a:effectLst/>
                <a:latin typeface="Helvetica" pitchFamily="2" charset="0"/>
              </a:rPr>
              <a:t>pacchetti</a:t>
            </a:r>
            <a:r>
              <a:rPr lang="en-GB" sz="1600" dirty="0">
                <a:effectLst/>
                <a:latin typeface="Helvetica" pitchFamily="2" charset="0"/>
              </a:rPr>
              <a:t> </a:t>
            </a:r>
            <a:r>
              <a:rPr lang="en-GB" sz="1600" dirty="0" err="1">
                <a:effectLst/>
                <a:latin typeface="Helvetica" pitchFamily="2" charset="0"/>
              </a:rPr>
              <a:t>vengono</a:t>
            </a:r>
            <a:r>
              <a:rPr lang="en-GB" sz="1600" dirty="0">
                <a:effectLst/>
                <a:latin typeface="Helvetica" pitchFamily="2" charset="0"/>
              </a:rPr>
              <a:t> </a:t>
            </a:r>
            <a:r>
              <a:rPr lang="en-GB" sz="1600" dirty="0" err="1">
                <a:effectLst/>
                <a:latin typeface="Helvetica" pitchFamily="2" charset="0"/>
              </a:rPr>
              <a:t>fatti</a:t>
            </a:r>
            <a:r>
              <a:rPr lang="en-GB" sz="1600" dirty="0">
                <a:effectLst/>
                <a:latin typeface="Helvetica" pitchFamily="2" charset="0"/>
              </a:rPr>
              <a:t> </a:t>
            </a:r>
            <a:r>
              <a:rPr lang="en-GB" sz="1600" dirty="0" err="1">
                <a:effectLst/>
                <a:latin typeface="Helvetica" pitchFamily="2" charset="0"/>
              </a:rPr>
              <a:t>incrociare</a:t>
            </a:r>
            <a:r>
              <a:rPr lang="en-GB" sz="1600" dirty="0">
                <a:effectLst/>
                <a:latin typeface="Helvetica" pitchFamily="2" charset="0"/>
              </a:rPr>
              <a:t> </a:t>
            </a:r>
            <a:r>
              <a:rPr lang="en-GB" sz="1600" dirty="0" err="1">
                <a:effectLst/>
                <a:latin typeface="Helvetica" pitchFamily="2" charset="0"/>
              </a:rPr>
              <a:t>tra</a:t>
            </a:r>
            <a:r>
              <a:rPr lang="en-GB" sz="1600" dirty="0">
                <a:effectLst/>
                <a:latin typeface="Helvetica" pitchFamily="2" charset="0"/>
              </a:rPr>
              <a:t> di </a:t>
            </a:r>
            <a:r>
              <a:rPr lang="en-GB" sz="1600" dirty="0" err="1">
                <a:effectLst/>
                <a:latin typeface="Helvetica" pitchFamily="2" charset="0"/>
              </a:rPr>
              <a:t>loro</a:t>
            </a:r>
            <a:r>
              <a:rPr lang="en-GB" sz="1600" dirty="0">
                <a:effectLst/>
                <a:latin typeface="Helvetica" pitchFamily="2" charset="0"/>
              </a:rPr>
              <a:t> in uno o più </a:t>
            </a:r>
            <a:r>
              <a:rPr lang="en-GB" sz="1600" dirty="0" err="1">
                <a:effectLst/>
                <a:latin typeface="Helvetica" pitchFamily="2" charset="0"/>
              </a:rPr>
              <a:t>punti</a:t>
            </a:r>
            <a:r>
              <a:rPr lang="en-GB" sz="1600" dirty="0">
                <a:effectLst/>
                <a:latin typeface="Helvetica" pitchFamily="2" charset="0"/>
              </a:rPr>
              <a:t> e le </a:t>
            </a:r>
            <a:r>
              <a:rPr lang="en-GB" sz="1600" dirty="0" err="1">
                <a:effectLst/>
                <a:latin typeface="Helvetica" pitchFamily="2" charset="0"/>
              </a:rPr>
              <a:t>particelle</a:t>
            </a:r>
            <a:r>
              <a:rPr lang="en-GB" sz="1600" dirty="0">
                <a:effectLst/>
                <a:latin typeface="Helvetica" pitchFamily="2" charset="0"/>
              </a:rPr>
              <a:t> </a:t>
            </a:r>
            <a:r>
              <a:rPr lang="en-GB" sz="1600" dirty="0" err="1">
                <a:effectLst/>
                <a:latin typeface="Helvetica" pitchFamily="2" charset="0"/>
              </a:rPr>
              <a:t>collidono</a:t>
            </a:r>
            <a:r>
              <a:rPr lang="en-GB" sz="1600" dirty="0">
                <a:effectLst/>
                <a:latin typeface="Helvetica" pitchFamily="2" charset="0"/>
              </a:rPr>
              <a:t> </a:t>
            </a:r>
            <a:endParaRPr lang="en-GB" sz="1600" dirty="0">
              <a:effectLst/>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E2897D-F9DC-6A67-1B5C-792F44899CA3}"/>
                  </a:ext>
                </a:extLst>
              </p:cNvPr>
              <p:cNvSpPr txBox="1"/>
              <p:nvPr/>
            </p:nvSpPr>
            <p:spPr>
              <a:xfrm>
                <a:off x="542487" y="4554231"/>
                <a:ext cx="219162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energia</m:t>
                      </m:r>
                      <m:r>
                        <a:rPr lang="en-US" b="0" i="1" smtClean="0">
                          <a:latin typeface="Cambria Math" panose="02040503050406030204" pitchFamily="18" charset="0"/>
                        </a:rPr>
                        <m:t> </m:t>
                      </m:r>
                      <m:r>
                        <m:rPr>
                          <m:sty m:val="p"/>
                        </m:rPr>
                        <a:rPr lang="en-US" b="0" i="0" smtClean="0">
                          <a:latin typeface="Cambria Math" panose="02040503050406030204" pitchFamily="18" charset="0"/>
                        </a:rPr>
                        <m:t>disponibile</m:t>
                      </m:r>
                    </m:oMath>
                  </m:oMathPara>
                </a14:m>
                <a:endParaRPr lang="en-US"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𝐸</m:t>
                      </m:r>
                    </m:oMath>
                  </m:oMathPara>
                </a14:m>
                <a:endParaRPr lang="en-GB" dirty="0"/>
              </a:p>
            </p:txBody>
          </p:sp>
        </mc:Choice>
        <mc:Fallback xmlns="">
          <p:sp>
            <p:nvSpPr>
              <p:cNvPr id="33" name="TextBox 32">
                <a:extLst>
                  <a:ext uri="{FF2B5EF4-FFF2-40B4-BE49-F238E27FC236}">
                    <a16:creationId xmlns:a16="http://schemas.microsoft.com/office/drawing/2014/main" id="{C1E2897D-F9DC-6A67-1B5C-792F44899CA3}"/>
                  </a:ext>
                </a:extLst>
              </p:cNvPr>
              <p:cNvSpPr txBox="1">
                <a:spLocks noRot="1" noChangeAspect="1" noMove="1" noResize="1" noEditPoints="1" noAdjustHandles="1" noChangeArrowheads="1" noChangeShapeType="1" noTextEdit="1"/>
              </p:cNvSpPr>
              <p:nvPr/>
            </p:nvSpPr>
            <p:spPr>
              <a:xfrm>
                <a:off x="542487" y="4554231"/>
                <a:ext cx="2191626" cy="646331"/>
              </a:xfrm>
              <a:prstGeom prst="rect">
                <a:avLst/>
              </a:prstGeom>
              <a:blipFill>
                <a:blip r:embed="rId4"/>
                <a:stretch>
                  <a:fillRect/>
                </a:stretch>
              </a:blipFill>
            </p:spPr>
            <p:txBody>
              <a:bodyPr/>
              <a:lstStyle/>
              <a:p>
                <a:r>
                  <a:rPr lang="en-GB">
                    <a:noFill/>
                  </a:rPr>
                  <a:t> </a:t>
                </a:r>
              </a:p>
            </p:txBody>
          </p:sp>
        </mc:Fallback>
      </mc:AlternateContent>
      <p:sp>
        <p:nvSpPr>
          <p:cNvPr id="34" name="TextBox 33">
            <a:extLst>
              <a:ext uri="{FF2B5EF4-FFF2-40B4-BE49-F238E27FC236}">
                <a16:creationId xmlns:a16="http://schemas.microsoft.com/office/drawing/2014/main" id="{661FC3B2-0C2B-BFCA-63A5-D9DF46B52787}"/>
              </a:ext>
            </a:extLst>
          </p:cNvPr>
          <p:cNvSpPr txBox="1"/>
          <p:nvPr/>
        </p:nvSpPr>
        <p:spPr>
          <a:xfrm>
            <a:off x="135965" y="5695715"/>
            <a:ext cx="813043" cy="646331"/>
          </a:xfrm>
          <a:prstGeom prst="rect">
            <a:avLst/>
          </a:prstGeom>
          <a:noFill/>
        </p:spPr>
        <p:txBody>
          <a:bodyPr wrap="none" rtlCol="0">
            <a:spAutoFit/>
          </a:bodyPr>
          <a:lstStyle/>
          <a:p>
            <a:r>
              <a:rPr lang="en-GB" dirty="0"/>
              <a:t>q = mv</a:t>
            </a:r>
          </a:p>
          <a:p>
            <a:r>
              <a:rPr lang="en-GB" dirty="0"/>
              <a:t>E</a:t>
            </a:r>
          </a:p>
        </p:txBody>
      </p:sp>
      <p:sp>
        <p:nvSpPr>
          <p:cNvPr id="35" name="TextBox 34">
            <a:extLst>
              <a:ext uri="{FF2B5EF4-FFF2-40B4-BE49-F238E27FC236}">
                <a16:creationId xmlns:a16="http://schemas.microsoft.com/office/drawing/2014/main" id="{E3F4E064-7CF2-BD06-2F92-9E7884646477}"/>
              </a:ext>
            </a:extLst>
          </p:cNvPr>
          <p:cNvSpPr txBox="1"/>
          <p:nvPr/>
        </p:nvSpPr>
        <p:spPr>
          <a:xfrm>
            <a:off x="2483598" y="5661783"/>
            <a:ext cx="882934" cy="646331"/>
          </a:xfrm>
          <a:prstGeom prst="rect">
            <a:avLst/>
          </a:prstGeom>
          <a:noFill/>
        </p:spPr>
        <p:txBody>
          <a:bodyPr wrap="none" rtlCol="0">
            <a:spAutoFit/>
          </a:bodyPr>
          <a:lstStyle/>
          <a:p>
            <a:r>
              <a:rPr lang="en-GB" dirty="0"/>
              <a:t>q = -mv</a:t>
            </a:r>
          </a:p>
          <a:p>
            <a:r>
              <a:rPr lang="en-GB" dirty="0"/>
              <a:t>E</a:t>
            </a:r>
          </a:p>
        </p:txBody>
      </p:sp>
    </p:spTree>
    <p:extLst>
      <p:ext uri="{BB962C8B-B14F-4D97-AF65-F5344CB8AC3E}">
        <p14:creationId xmlns:p14="http://schemas.microsoft.com/office/powerpoint/2010/main" val="2253103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complex system&#10;&#10;Description automatically generated with medium confidence">
            <a:extLst>
              <a:ext uri="{FF2B5EF4-FFF2-40B4-BE49-F238E27FC236}">
                <a16:creationId xmlns:a16="http://schemas.microsoft.com/office/drawing/2014/main" id="{64710C13-74DB-FA2A-3306-BC953E33B6FE}"/>
              </a:ext>
            </a:extLst>
          </p:cNvPr>
          <p:cNvPicPr>
            <a:picLocks noChangeAspect="1"/>
          </p:cNvPicPr>
          <p:nvPr/>
        </p:nvPicPr>
        <p:blipFill rotWithShape="1">
          <a:blip r:embed="rId2"/>
          <a:srcRect b="12029"/>
          <a:stretch/>
        </p:blipFill>
        <p:spPr>
          <a:xfrm>
            <a:off x="138918" y="1561537"/>
            <a:ext cx="8923020" cy="4860000"/>
          </a:xfrm>
          <a:prstGeom prst="rect">
            <a:avLst/>
          </a:prstGeom>
        </p:spPr>
      </p:pic>
      <p:sp>
        <p:nvSpPr>
          <p:cNvPr id="2" name="Title 1">
            <a:extLst>
              <a:ext uri="{FF2B5EF4-FFF2-40B4-BE49-F238E27FC236}">
                <a16:creationId xmlns:a16="http://schemas.microsoft.com/office/drawing/2014/main" id="{BB1C1F25-B0FF-C047-FE5C-E5D2AD9D6F4B}"/>
              </a:ext>
            </a:extLst>
          </p:cNvPr>
          <p:cNvSpPr>
            <a:spLocks noGrp="1"/>
          </p:cNvSpPr>
          <p:nvPr>
            <p:ph type="title"/>
          </p:nvPr>
        </p:nvSpPr>
        <p:spPr/>
        <p:txBody>
          <a:bodyPr/>
          <a:lstStyle/>
          <a:p>
            <a:r>
              <a:rPr lang="en-GB" dirty="0"/>
              <a:t>La catena di </a:t>
            </a:r>
            <a:r>
              <a:rPr lang="en-GB" dirty="0" err="1"/>
              <a:t>accelerazione</a:t>
            </a:r>
            <a:r>
              <a:rPr lang="en-GB" dirty="0"/>
              <a:t> al CERN</a:t>
            </a:r>
          </a:p>
        </p:txBody>
      </p:sp>
      <p:sp>
        <p:nvSpPr>
          <p:cNvPr id="3" name="Date Placeholder 2">
            <a:extLst>
              <a:ext uri="{FF2B5EF4-FFF2-40B4-BE49-F238E27FC236}">
                <a16:creationId xmlns:a16="http://schemas.microsoft.com/office/drawing/2014/main" id="{3731EFC9-209E-FA7D-6041-C1747A98276F}"/>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27F97658-A93E-8141-2623-196D6A122B5F}"/>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3ABB0229-0FE8-BE49-182C-A731085AD5F9}"/>
              </a:ext>
            </a:extLst>
          </p:cNvPr>
          <p:cNvSpPr>
            <a:spLocks noGrp="1"/>
          </p:cNvSpPr>
          <p:nvPr>
            <p:ph type="sldNum" sz="quarter" idx="12"/>
          </p:nvPr>
        </p:nvSpPr>
        <p:spPr/>
        <p:txBody>
          <a:bodyPr/>
          <a:lstStyle/>
          <a:p>
            <a:fld id="{1080A019-C666-1340-8D07-B7EAA561FAEC}" type="slidenum">
              <a:rPr lang="en-US" smtClean="0"/>
              <a:t>18</a:t>
            </a:fld>
            <a:endParaRPr lang="en-US"/>
          </a:p>
        </p:txBody>
      </p:sp>
      <p:sp>
        <p:nvSpPr>
          <p:cNvPr id="6" name="TextBox 5">
            <a:extLst>
              <a:ext uri="{FF2B5EF4-FFF2-40B4-BE49-F238E27FC236}">
                <a16:creationId xmlns:a16="http://schemas.microsoft.com/office/drawing/2014/main" id="{CF64AE1D-F24A-CDD8-9470-B69D328CD39F}"/>
              </a:ext>
            </a:extLst>
          </p:cNvPr>
          <p:cNvSpPr txBox="1"/>
          <p:nvPr/>
        </p:nvSpPr>
        <p:spPr>
          <a:xfrm>
            <a:off x="156846" y="540086"/>
            <a:ext cx="8830308" cy="1200329"/>
          </a:xfrm>
          <a:prstGeom prst="rect">
            <a:avLst/>
          </a:prstGeom>
          <a:noFill/>
        </p:spPr>
        <p:txBody>
          <a:bodyPr wrap="square" rtlCol="0">
            <a:spAutoFit/>
          </a:bodyPr>
          <a:lstStyle/>
          <a:p>
            <a:r>
              <a:rPr lang="en-GB" sz="1800" b="1" dirty="0">
                <a:effectLst/>
                <a:latin typeface="Calibri" panose="020F0502020204030204" pitchFamily="34" charset="0"/>
              </a:rPr>
              <a:t>Prima di LHC</a:t>
            </a:r>
            <a:endParaRPr lang="en-GB" dirty="0">
              <a:effectLst/>
            </a:endParaRPr>
          </a:p>
          <a:p>
            <a:r>
              <a:rPr lang="en-GB" sz="1800" b="1" dirty="0">
                <a:effectLst/>
                <a:latin typeface="Calibri" panose="020F0502020204030204" pitchFamily="34" charset="0"/>
              </a:rPr>
              <a:t>1989</a:t>
            </a:r>
            <a:r>
              <a:rPr lang="en-GB" sz="1800" dirty="0">
                <a:effectLst/>
                <a:latin typeface="Calibri" panose="020F0502020204030204" pitchFamily="34" charset="0"/>
              </a:rPr>
              <a:t>: </a:t>
            </a:r>
            <a:r>
              <a:rPr lang="en-GB" sz="1800" b="1" dirty="0">
                <a:solidFill>
                  <a:srgbClr val="FF0000"/>
                </a:solidFill>
                <a:effectLst/>
                <a:latin typeface="Calibri" panose="020F0502020204030204" pitchFamily="34" charset="0"/>
              </a:rPr>
              <a:t>LEP </a:t>
            </a:r>
            <a:r>
              <a:rPr lang="en-GB" sz="1800" dirty="0">
                <a:solidFill>
                  <a:srgbClr val="000066"/>
                </a:solidFill>
                <a:effectLst/>
                <a:latin typeface="Calibri" panose="020F0502020204030204" pitchFamily="34" charset="0"/>
              </a:rPr>
              <a:t>– Large Electron Collider </a:t>
            </a:r>
            <a:r>
              <a:rPr lang="en-GB" sz="1800" dirty="0">
                <a:solidFill>
                  <a:srgbClr val="000066"/>
                </a:solidFill>
                <a:effectLst/>
                <a:latin typeface="ArialMT"/>
              </a:rPr>
              <a:t>~ </a:t>
            </a:r>
            <a:r>
              <a:rPr lang="en-GB" sz="1800" dirty="0">
                <a:solidFill>
                  <a:srgbClr val="000066"/>
                </a:solidFill>
                <a:effectLst/>
                <a:latin typeface="Calibri" panose="020F0502020204030204" pitchFamily="34" charset="0"/>
              </a:rPr>
              <a:t>27 km. </a:t>
            </a:r>
            <a:r>
              <a:rPr lang="en-GB" sz="1800" dirty="0" err="1">
                <a:solidFill>
                  <a:srgbClr val="000066"/>
                </a:solidFill>
                <a:effectLst/>
                <a:latin typeface="Calibri" panose="020F0502020204030204" pitchFamily="34" charset="0"/>
              </a:rPr>
              <a:t>Accelera</a:t>
            </a:r>
            <a:r>
              <a:rPr lang="en-GB" sz="1800" dirty="0">
                <a:solidFill>
                  <a:srgbClr val="000066"/>
                </a:solidFill>
                <a:effectLst/>
                <a:latin typeface="Calibri" panose="020F0502020204030204" pitchFamily="34" charset="0"/>
              </a:rPr>
              <a:t> </a:t>
            </a:r>
            <a:r>
              <a:rPr lang="en-GB" sz="1800" dirty="0" err="1">
                <a:solidFill>
                  <a:srgbClr val="000066"/>
                </a:solidFill>
                <a:effectLst/>
                <a:latin typeface="Calibri" panose="020F0502020204030204" pitchFamily="34" charset="0"/>
              </a:rPr>
              <a:t>elettroni-positroni</a:t>
            </a:r>
            <a:r>
              <a:rPr lang="en-GB" sz="1800" dirty="0">
                <a:solidFill>
                  <a:srgbClr val="000066"/>
                </a:solidFill>
                <a:effectLst/>
                <a:latin typeface="Calibri" panose="020F0502020204030204" pitchFamily="34" charset="0"/>
              </a:rPr>
              <a:t> </a:t>
            </a:r>
          </a:p>
          <a:p>
            <a:pPr marL="285750" indent="-285750">
              <a:buFont typeface="Arial" panose="020B0604020202020204" pitchFamily="34" charset="0"/>
              <a:buChar char="•"/>
            </a:pPr>
            <a:r>
              <a:rPr lang="en-GB" dirty="0">
                <a:solidFill>
                  <a:srgbClr val="000066"/>
                </a:solidFill>
                <a:latin typeface="Calibri" panose="020F0502020204030204" pitchFamily="34" charset="0"/>
              </a:rPr>
              <a:t>d</a:t>
            </a:r>
            <a:r>
              <a:rPr lang="en-GB" sz="1800" dirty="0">
                <a:solidFill>
                  <a:srgbClr val="000066"/>
                </a:solidFill>
                <a:effectLst/>
                <a:latin typeface="Calibri" panose="020F0502020204030204" pitchFamily="34" charset="0"/>
              </a:rPr>
              <a:t>al 1989 al 1995:E(e)=50GeV</a:t>
            </a:r>
          </a:p>
          <a:p>
            <a:pPr marL="285750" indent="-285750">
              <a:buFont typeface="Arial" panose="020B0604020202020204" pitchFamily="34" charset="0"/>
              <a:buChar char="•"/>
            </a:pPr>
            <a:r>
              <a:rPr lang="en-GB" dirty="0">
                <a:solidFill>
                  <a:srgbClr val="000066"/>
                </a:solidFill>
                <a:latin typeface="Calibri" panose="020F0502020204030204" pitchFamily="34" charset="0"/>
              </a:rPr>
              <a:t>d</a:t>
            </a:r>
            <a:r>
              <a:rPr lang="en-GB" sz="1800" dirty="0">
                <a:solidFill>
                  <a:srgbClr val="000066"/>
                </a:solidFill>
                <a:effectLst/>
                <a:latin typeface="Calibri" panose="020F0502020204030204" pitchFamily="34" charset="0"/>
              </a:rPr>
              <a:t>al 1995 al 2000 </a:t>
            </a:r>
            <a:r>
              <a:rPr lang="en-GB" sz="1800" dirty="0" err="1">
                <a:solidFill>
                  <a:srgbClr val="000066"/>
                </a:solidFill>
                <a:effectLst/>
                <a:latin typeface="Calibri" panose="020F0502020204030204" pitchFamily="34" charset="0"/>
              </a:rPr>
              <a:t>nuove</a:t>
            </a:r>
            <a:r>
              <a:rPr lang="en-GB" sz="1800" dirty="0">
                <a:solidFill>
                  <a:srgbClr val="000066"/>
                </a:solidFill>
                <a:effectLst/>
                <a:latin typeface="Calibri" panose="020F0502020204030204" pitchFamily="34" charset="0"/>
              </a:rPr>
              <a:t> </a:t>
            </a:r>
            <a:r>
              <a:rPr lang="en-GB" sz="1800" dirty="0" err="1">
                <a:solidFill>
                  <a:srgbClr val="000066"/>
                </a:solidFill>
                <a:effectLst/>
                <a:latin typeface="Calibri" panose="020F0502020204030204" pitchFamily="34" charset="0"/>
              </a:rPr>
              <a:t>frontiere</a:t>
            </a:r>
            <a:r>
              <a:rPr lang="en-GB" sz="1800" dirty="0">
                <a:solidFill>
                  <a:srgbClr val="000066"/>
                </a:solidFill>
                <a:effectLst/>
                <a:latin typeface="Calibri" panose="020F0502020204030204" pitchFamily="34" charset="0"/>
              </a:rPr>
              <a:t> di </a:t>
            </a:r>
            <a:r>
              <a:rPr lang="en-GB" sz="1800" dirty="0" err="1">
                <a:solidFill>
                  <a:srgbClr val="000066"/>
                </a:solidFill>
                <a:effectLst/>
                <a:latin typeface="Calibri" panose="020F0502020204030204" pitchFamily="34" charset="0"/>
              </a:rPr>
              <a:t>enegia</a:t>
            </a:r>
            <a:r>
              <a:rPr lang="en-GB" sz="1800" dirty="0">
                <a:solidFill>
                  <a:srgbClr val="000066"/>
                </a:solidFill>
                <a:effectLst/>
                <a:latin typeface="Calibri" panose="020F0502020204030204" pitchFamily="34" charset="0"/>
              </a:rPr>
              <a:t>! Stop </a:t>
            </a:r>
            <a:r>
              <a:rPr lang="en-GB" sz="1800" dirty="0" err="1">
                <a:solidFill>
                  <a:srgbClr val="000066"/>
                </a:solidFill>
                <a:effectLst/>
                <a:latin typeface="Calibri" panose="020F0502020204030204" pitchFamily="34" charset="0"/>
              </a:rPr>
              <a:t>nel</a:t>
            </a:r>
            <a:r>
              <a:rPr lang="en-GB" sz="1800" dirty="0">
                <a:solidFill>
                  <a:srgbClr val="000066"/>
                </a:solidFill>
                <a:effectLst/>
                <a:latin typeface="Calibri" panose="020F0502020204030204" pitchFamily="34" charset="0"/>
              </a:rPr>
              <a:t> 2000,</a:t>
            </a:r>
            <a:r>
              <a:rPr lang="en-GB" sz="1800" dirty="0">
                <a:solidFill>
                  <a:srgbClr val="000066"/>
                </a:solidFill>
                <a:effectLst/>
                <a:latin typeface="SymbolMT"/>
              </a:rPr>
              <a:t> </a:t>
            </a:r>
            <a:r>
              <a:rPr lang="en-GB" sz="1800" dirty="0" err="1">
                <a:solidFill>
                  <a:srgbClr val="000066"/>
                </a:solidFill>
                <a:effectLst/>
                <a:latin typeface="Calibri" panose="020F0502020204030204" pitchFamily="34" charset="0"/>
              </a:rPr>
              <a:t>trionfo</a:t>
            </a:r>
            <a:r>
              <a:rPr lang="en-GB" sz="1800" dirty="0">
                <a:solidFill>
                  <a:srgbClr val="000066"/>
                </a:solidFill>
                <a:effectLst/>
                <a:latin typeface="Calibri" panose="020F0502020204030204" pitchFamily="34" charset="0"/>
              </a:rPr>
              <a:t> del </a:t>
            </a:r>
            <a:r>
              <a:rPr lang="en-GB" sz="1800" dirty="0" err="1">
                <a:solidFill>
                  <a:srgbClr val="000066"/>
                </a:solidFill>
                <a:effectLst/>
                <a:latin typeface="Calibri" panose="020F0502020204030204" pitchFamily="34" charset="0"/>
              </a:rPr>
              <a:t>Modello</a:t>
            </a:r>
            <a:r>
              <a:rPr lang="en-GB" sz="1800" dirty="0">
                <a:solidFill>
                  <a:srgbClr val="000066"/>
                </a:solidFill>
                <a:effectLst/>
                <a:latin typeface="Calibri" panose="020F0502020204030204" pitchFamily="34" charset="0"/>
              </a:rPr>
              <a:t> Standard </a:t>
            </a:r>
            <a:endParaRPr lang="en-GB" dirty="0">
              <a:effectLst/>
            </a:endParaRPr>
          </a:p>
        </p:txBody>
      </p:sp>
    </p:spTree>
    <p:extLst>
      <p:ext uri="{BB962C8B-B14F-4D97-AF65-F5344CB8AC3E}">
        <p14:creationId xmlns:p14="http://schemas.microsoft.com/office/powerpoint/2010/main" val="670750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A338-5780-951B-50A7-0797D68296AD}"/>
              </a:ext>
            </a:extLst>
          </p:cNvPr>
          <p:cNvSpPr>
            <a:spLocks noGrp="1"/>
          </p:cNvSpPr>
          <p:nvPr>
            <p:ph type="title"/>
          </p:nvPr>
        </p:nvSpPr>
        <p:spPr/>
        <p:txBody>
          <a:bodyPr/>
          <a:lstStyle/>
          <a:p>
            <a:r>
              <a:rPr lang="en-GB" dirty="0"/>
              <a:t>LHC - </a:t>
            </a:r>
            <a:r>
              <a:rPr lang="en-GB" dirty="0" err="1"/>
              <a:t>parametri</a:t>
            </a:r>
            <a:endParaRPr lang="en-GB" dirty="0"/>
          </a:p>
        </p:txBody>
      </p:sp>
      <p:sp>
        <p:nvSpPr>
          <p:cNvPr id="3" name="Date Placeholder 2">
            <a:extLst>
              <a:ext uri="{FF2B5EF4-FFF2-40B4-BE49-F238E27FC236}">
                <a16:creationId xmlns:a16="http://schemas.microsoft.com/office/drawing/2014/main" id="{E19A79E5-A05E-E287-7962-083DD0A78BA6}"/>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CA190729-794C-4054-A1C8-3EB0099B425A}"/>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003CEFBE-4602-7CBC-3CA0-865C869038B7}"/>
              </a:ext>
            </a:extLst>
          </p:cNvPr>
          <p:cNvSpPr>
            <a:spLocks noGrp="1"/>
          </p:cNvSpPr>
          <p:nvPr>
            <p:ph type="sldNum" sz="quarter" idx="12"/>
          </p:nvPr>
        </p:nvSpPr>
        <p:spPr/>
        <p:txBody>
          <a:bodyPr/>
          <a:lstStyle/>
          <a:p>
            <a:fld id="{1080A019-C666-1340-8D07-B7EAA561FAEC}" type="slidenum">
              <a:rPr lang="en-US" smtClean="0"/>
              <a:t>19</a:t>
            </a:fld>
            <a:endParaRPr lang="en-US"/>
          </a:p>
        </p:txBody>
      </p:sp>
      <p:sp>
        <p:nvSpPr>
          <p:cNvPr id="6" name="TextBox 5">
            <a:extLst>
              <a:ext uri="{FF2B5EF4-FFF2-40B4-BE49-F238E27FC236}">
                <a16:creationId xmlns:a16="http://schemas.microsoft.com/office/drawing/2014/main" id="{144E7C15-6F11-B2BD-D4A7-C045D49B589E}"/>
              </a:ext>
            </a:extLst>
          </p:cNvPr>
          <p:cNvSpPr txBox="1"/>
          <p:nvPr/>
        </p:nvSpPr>
        <p:spPr>
          <a:xfrm>
            <a:off x="457200" y="899247"/>
            <a:ext cx="6906058" cy="1831271"/>
          </a:xfrm>
          <a:prstGeom prst="rect">
            <a:avLst/>
          </a:prstGeom>
          <a:noFill/>
        </p:spPr>
        <p:txBody>
          <a:bodyPr wrap="none" rtlCol="0">
            <a:spAutoFit/>
          </a:bodyPr>
          <a:lstStyle/>
          <a:p>
            <a:pPr>
              <a:spcAft>
                <a:spcPts val="600"/>
              </a:spcAft>
            </a:pPr>
            <a:r>
              <a:rPr lang="it-IT" dirty="0">
                <a:latin typeface="Verdana" panose="020B0604030504040204" pitchFamily="34" charset="0"/>
                <a:ea typeface="Verdana" panose="020B0604030504040204" pitchFamily="34" charset="0"/>
                <a:cs typeface="Verdana" panose="020B0604030504040204" pitchFamily="34" charset="0"/>
              </a:rPr>
              <a:t>Particelle collidenti: protoni-protoni e anche ioni (Pb - Pb)</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Energia</a:t>
            </a:r>
            <a:r>
              <a:rPr lang="it-IT" dirty="0"/>
              <a:t>: 	      	  7 TeV (massima per fascio)</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Luminosità</a:t>
            </a:r>
            <a:r>
              <a:rPr lang="it-IT" dirty="0"/>
              <a:t>:	  ~ 2⋅10</a:t>
            </a:r>
            <a:r>
              <a:rPr lang="it-IT" baseline="30000" dirty="0"/>
              <a:t>34</a:t>
            </a:r>
            <a:r>
              <a:rPr lang="it-IT" dirty="0"/>
              <a:t>	(P.U. ~80)</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N.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bunch</a:t>
            </a:r>
            <a:r>
              <a:rPr lang="it-IT" dirty="0"/>
              <a:t>:	  2808</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Protoni per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bunch</a:t>
            </a:r>
            <a:r>
              <a:rPr lang="it-IT" dirty="0"/>
              <a:t>: 10</a:t>
            </a:r>
            <a:r>
              <a:rPr lang="it-IT" baseline="30000" dirty="0"/>
              <a:t>11</a:t>
            </a:r>
            <a:r>
              <a:rPr lang="it-IT" dirty="0"/>
              <a:t> </a:t>
            </a:r>
          </a:p>
          <a:p>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B</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max</a:t>
            </a:r>
            <a:r>
              <a:rPr lang="it-IT" dirty="0"/>
              <a:t>:		  8.4 T con I=11.8 KA  a  T=1.9 °K</a:t>
            </a:r>
          </a:p>
        </p:txBody>
      </p:sp>
      <p:pic>
        <p:nvPicPr>
          <p:cNvPr id="8" name="Picture 7" descr="A diagram of a geothermal energy&#10;&#10;Description automatically generated">
            <a:extLst>
              <a:ext uri="{FF2B5EF4-FFF2-40B4-BE49-F238E27FC236}">
                <a16:creationId xmlns:a16="http://schemas.microsoft.com/office/drawing/2014/main" id="{9EC4C2B1-12E4-6B64-F761-8D229FD4700F}"/>
              </a:ext>
            </a:extLst>
          </p:cNvPr>
          <p:cNvPicPr>
            <a:picLocks noChangeAspect="1"/>
          </p:cNvPicPr>
          <p:nvPr/>
        </p:nvPicPr>
        <p:blipFill>
          <a:blip r:embed="rId2"/>
          <a:stretch>
            <a:fillRect/>
          </a:stretch>
        </p:blipFill>
        <p:spPr>
          <a:xfrm>
            <a:off x="1825573" y="2804458"/>
            <a:ext cx="6019800" cy="3759200"/>
          </a:xfrm>
          <a:prstGeom prst="rect">
            <a:avLst/>
          </a:prstGeom>
        </p:spPr>
      </p:pic>
      <p:sp>
        <p:nvSpPr>
          <p:cNvPr id="9" name="TextBox 8">
            <a:extLst>
              <a:ext uri="{FF2B5EF4-FFF2-40B4-BE49-F238E27FC236}">
                <a16:creationId xmlns:a16="http://schemas.microsoft.com/office/drawing/2014/main" id="{72717B23-2BAB-05F7-3F3E-1763CEC68C93}"/>
              </a:ext>
            </a:extLst>
          </p:cNvPr>
          <p:cNvSpPr txBox="1"/>
          <p:nvPr/>
        </p:nvSpPr>
        <p:spPr>
          <a:xfrm>
            <a:off x="5638486" y="1271288"/>
            <a:ext cx="3502107" cy="1754326"/>
          </a:xfrm>
          <a:prstGeom prst="rect">
            <a:avLst/>
          </a:prstGeom>
          <a:noFill/>
        </p:spPr>
        <p:txBody>
          <a:bodyPr wrap="square" rtlCol="0">
            <a:spAutoFit/>
          </a:bodyPr>
          <a:lstStyle/>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Angolo d’incrocio</a:t>
            </a:r>
            <a:r>
              <a:rPr lang="it-IT" dirty="0"/>
              <a:t>: 300 ⋅10</a:t>
            </a:r>
            <a:r>
              <a:rPr lang="it-IT" baseline="30000" dirty="0"/>
              <a:t>-6</a:t>
            </a:r>
            <a:r>
              <a:rPr lang="it-IT" dirty="0"/>
              <a:t> rad</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Emittanza</a:t>
            </a:r>
            <a:r>
              <a:rPr lang="it-IT" dirty="0"/>
              <a:t>: 	5 ⋅10</a:t>
            </a:r>
            <a:r>
              <a:rPr lang="it-IT" baseline="30000" dirty="0"/>
              <a:t>-10</a:t>
            </a:r>
            <a:r>
              <a:rPr lang="it-IT" dirty="0"/>
              <a:t> m</a:t>
            </a:r>
          </a:p>
          <a:p>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σ</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x</a:t>
            </a:r>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 = </a:t>
            </a:r>
            <a:r>
              <a:rPr lang="it-IT" sz="1600" dirty="0" err="1">
                <a:solidFill>
                  <a:srgbClr val="0070C0"/>
                </a:solidFill>
                <a:latin typeface="Verdana" panose="020B0604030504040204" pitchFamily="34" charset="0"/>
                <a:ea typeface="Verdana" panose="020B0604030504040204" pitchFamily="34" charset="0"/>
                <a:cs typeface="Verdana" panose="020B0604030504040204" pitchFamily="34" charset="0"/>
              </a:rPr>
              <a:t>σ</a:t>
            </a:r>
            <a:r>
              <a:rPr lang="it-IT" sz="1600" baseline="-25000" dirty="0" err="1">
                <a:solidFill>
                  <a:srgbClr val="0070C0"/>
                </a:solidFill>
                <a:latin typeface="Verdana" panose="020B0604030504040204" pitchFamily="34" charset="0"/>
                <a:ea typeface="Verdana" panose="020B0604030504040204" pitchFamily="34" charset="0"/>
                <a:cs typeface="Verdana" panose="020B0604030504040204" pitchFamily="34" charset="0"/>
              </a:rPr>
              <a:t>y</a:t>
            </a:r>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it-IT" dirty="0"/>
              <a:t>		16 ⋅ 10</a:t>
            </a:r>
            <a:r>
              <a:rPr lang="it-IT" baseline="30000" dirty="0"/>
              <a:t>-6</a:t>
            </a:r>
            <a:r>
              <a:rPr lang="it-IT" dirty="0"/>
              <a:t> m</a:t>
            </a:r>
          </a:p>
          <a:p>
            <a:r>
              <a:rPr lang="it-IT" sz="1600" dirty="0">
                <a:solidFill>
                  <a:srgbClr val="0070C0"/>
                </a:solidFill>
                <a:latin typeface="Verdana" panose="020B0604030504040204" pitchFamily="34" charset="0"/>
                <a:ea typeface="Verdana" panose="020B0604030504040204" pitchFamily="34" charset="0"/>
                <a:cs typeface="Verdana" panose="020B0604030504040204" pitchFamily="34" charset="0"/>
              </a:rPr>
              <a:t>Circonferenza</a:t>
            </a:r>
            <a:r>
              <a:rPr lang="it-IT" dirty="0"/>
              <a:t>: 	27.8 Km</a:t>
            </a:r>
          </a:p>
          <a:p>
            <a:r>
              <a:rPr lang="it-IT" dirty="0" err="1">
                <a:solidFill>
                  <a:srgbClr val="0070C0"/>
                </a:solidFill>
              </a:rPr>
              <a:t>Bunch</a:t>
            </a:r>
            <a:r>
              <a:rPr lang="it-IT" dirty="0">
                <a:solidFill>
                  <a:srgbClr val="0070C0"/>
                </a:solidFill>
              </a:rPr>
              <a:t> crossing:</a:t>
            </a:r>
            <a:r>
              <a:rPr lang="it-IT" dirty="0"/>
              <a:t>	25 ns</a:t>
            </a:r>
          </a:p>
          <a:p>
            <a:endParaRPr lang="en-GB" dirty="0"/>
          </a:p>
        </p:txBody>
      </p:sp>
    </p:spTree>
    <p:extLst>
      <p:ext uri="{BB962C8B-B14F-4D97-AF65-F5344CB8AC3E}">
        <p14:creationId xmlns:p14="http://schemas.microsoft.com/office/powerpoint/2010/main" val="384192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Le particelle: the </a:t>
            </a:r>
            <a:r>
              <a:rPr lang="it-IT" dirty="0" err="1"/>
              <a:t>theorist’s</a:t>
            </a:r>
            <a:r>
              <a:rPr lang="it-IT" dirty="0"/>
              <a:t> </a:t>
            </a:r>
            <a:r>
              <a:rPr lang="it-IT" dirty="0" err="1"/>
              <a:t>view</a:t>
            </a:r>
            <a:endParaRPr lang="it-IT" dirty="0"/>
          </a:p>
        </p:txBody>
      </p:sp>
      <p:sp>
        <p:nvSpPr>
          <p:cNvPr id="3" name="Content Placeholder 2"/>
          <p:cNvSpPr>
            <a:spLocks noGrp="1"/>
          </p:cNvSpPr>
          <p:nvPr>
            <p:ph idx="1"/>
          </p:nvPr>
        </p:nvSpPr>
        <p:spPr>
          <a:xfrm>
            <a:off x="11155" y="833594"/>
            <a:ext cx="3482760" cy="1876151"/>
          </a:xfrm>
        </p:spPr>
        <p:txBody>
          <a:bodyPr>
            <a:normAutofit fontScale="85000" lnSpcReduction="10000"/>
          </a:bodyPr>
          <a:lstStyle/>
          <a:p>
            <a:pPr marL="0" indent="0" algn="just">
              <a:buNone/>
            </a:pPr>
            <a:r>
              <a:rPr lang="it-IT" sz="2000" b="1" dirty="0"/>
              <a:t>Cos’ è una particella elementare?</a:t>
            </a:r>
          </a:p>
          <a:p>
            <a:pPr marL="0" indent="0" algn="just">
              <a:buNone/>
            </a:pPr>
            <a:r>
              <a:rPr lang="it-IT" sz="1400" dirty="0">
                <a:solidFill>
                  <a:schemeClr val="accent2">
                    <a:lumMod val="75000"/>
                  </a:schemeClr>
                </a:solidFill>
              </a:rPr>
              <a:t>(diverse intuizioni per un noumeno)</a:t>
            </a:r>
          </a:p>
          <a:p>
            <a:pPr marL="0" indent="0" algn="just">
              <a:buNone/>
            </a:pPr>
            <a:r>
              <a:rPr lang="it-IT" sz="1800" b="1" dirty="0" err="1">
                <a:solidFill>
                  <a:srgbClr val="0432FF"/>
                </a:solidFill>
              </a:rPr>
              <a:t>Weimberg</a:t>
            </a:r>
            <a:r>
              <a:rPr lang="it-IT" sz="1800" b="1" dirty="0">
                <a:solidFill>
                  <a:srgbClr val="0432FF"/>
                </a:solidFill>
              </a:rPr>
              <a:t>:</a:t>
            </a:r>
            <a:r>
              <a:rPr lang="it-IT" sz="1800" dirty="0"/>
              <a:t> uno stato fisico che non ha gradi di libertà continui a parte il suo momento totale;</a:t>
            </a:r>
          </a:p>
          <a:p>
            <a:pPr marL="0" indent="0" algn="just">
              <a:buNone/>
            </a:pPr>
            <a:r>
              <a:rPr lang="it-IT" sz="1800" b="1" dirty="0" err="1">
                <a:solidFill>
                  <a:srgbClr val="0432FF"/>
                </a:solidFill>
              </a:rPr>
              <a:t>Wigner</a:t>
            </a:r>
            <a:r>
              <a:rPr lang="it-IT" sz="1800" b="1" dirty="0">
                <a:solidFill>
                  <a:srgbClr val="0432FF"/>
                </a:solidFill>
              </a:rPr>
              <a:t>:</a:t>
            </a:r>
            <a:r>
              <a:rPr lang="it-IT" sz="1800" dirty="0"/>
              <a:t> una rappresentazione irriducibile del gruppo di </a:t>
            </a:r>
            <a:r>
              <a:rPr lang="it-IT" sz="1800" dirty="0" err="1"/>
              <a:t>Poincare</a:t>
            </a:r>
            <a:r>
              <a:rPr lang="it-IT" sz="1800" dirty="0"/>
              <a:t>;</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2</a:t>
            </a:fld>
            <a:endParaRPr lang="en-US"/>
          </a:p>
        </p:txBody>
      </p:sp>
      <p:pic>
        <p:nvPicPr>
          <p:cNvPr id="7" name="Picture 6"/>
          <p:cNvPicPr>
            <a:picLocks noChangeAspect="1"/>
          </p:cNvPicPr>
          <p:nvPr/>
        </p:nvPicPr>
        <p:blipFill>
          <a:blip r:embed="rId2"/>
          <a:stretch>
            <a:fillRect/>
          </a:stretch>
        </p:blipFill>
        <p:spPr>
          <a:xfrm>
            <a:off x="-156112" y="2426380"/>
            <a:ext cx="3649599" cy="3944874"/>
          </a:xfrm>
          <a:prstGeom prst="rect">
            <a:avLst/>
          </a:prstGeom>
        </p:spPr>
      </p:pic>
      <p:pic>
        <p:nvPicPr>
          <p:cNvPr id="8" name="Picture 7"/>
          <p:cNvPicPr>
            <a:picLocks noChangeAspect="1"/>
          </p:cNvPicPr>
          <p:nvPr/>
        </p:nvPicPr>
        <p:blipFill>
          <a:blip r:embed="rId3"/>
          <a:stretch>
            <a:fillRect/>
          </a:stretch>
        </p:blipFill>
        <p:spPr>
          <a:xfrm>
            <a:off x="3710744" y="1939225"/>
            <a:ext cx="2314956" cy="1669288"/>
          </a:xfrm>
          <a:prstGeom prst="rect">
            <a:avLst/>
          </a:prstGeom>
        </p:spPr>
      </p:pic>
      <p:pic>
        <p:nvPicPr>
          <p:cNvPr id="9" name="Picture 8"/>
          <p:cNvPicPr>
            <a:picLocks noChangeAspect="1"/>
          </p:cNvPicPr>
          <p:nvPr/>
        </p:nvPicPr>
        <p:blipFill>
          <a:blip r:embed="rId4"/>
          <a:stretch>
            <a:fillRect/>
          </a:stretch>
        </p:blipFill>
        <p:spPr>
          <a:xfrm>
            <a:off x="3721896" y="4375734"/>
            <a:ext cx="2307082" cy="1645666"/>
          </a:xfrm>
          <a:prstGeom prst="rect">
            <a:avLst/>
          </a:prstGeom>
        </p:spPr>
      </p:pic>
      <p:pic>
        <p:nvPicPr>
          <p:cNvPr id="10" name="Picture 9"/>
          <p:cNvPicPr>
            <a:picLocks noChangeAspect="1"/>
          </p:cNvPicPr>
          <p:nvPr/>
        </p:nvPicPr>
        <p:blipFill>
          <a:blip r:embed="rId5"/>
          <a:stretch>
            <a:fillRect/>
          </a:stretch>
        </p:blipFill>
        <p:spPr>
          <a:xfrm>
            <a:off x="6302634" y="2047251"/>
            <a:ext cx="2603246" cy="1776222"/>
          </a:xfrm>
          <a:prstGeom prst="rect">
            <a:avLst/>
          </a:prstGeom>
        </p:spPr>
      </p:pic>
      <p:pic>
        <p:nvPicPr>
          <p:cNvPr id="11" name="Picture 10"/>
          <p:cNvPicPr>
            <a:picLocks noChangeAspect="1"/>
          </p:cNvPicPr>
          <p:nvPr/>
        </p:nvPicPr>
        <p:blipFill>
          <a:blip r:embed="rId6"/>
          <a:stretch>
            <a:fillRect/>
          </a:stretch>
        </p:blipFill>
        <p:spPr>
          <a:xfrm>
            <a:off x="6457712" y="4386884"/>
            <a:ext cx="2678430" cy="1851406"/>
          </a:xfrm>
          <a:prstGeom prst="rect">
            <a:avLst/>
          </a:prstGeom>
        </p:spPr>
      </p:pic>
      <p:cxnSp>
        <p:nvCxnSpPr>
          <p:cNvPr id="13" name="Straight Connector 12"/>
          <p:cNvCxnSpPr/>
          <p:nvPr/>
        </p:nvCxnSpPr>
        <p:spPr>
          <a:xfrm>
            <a:off x="3590693" y="713678"/>
            <a:ext cx="3155" cy="5803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291413" y="713678"/>
            <a:ext cx="11221" cy="537488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7927" y="659496"/>
            <a:ext cx="857927" cy="353943"/>
          </a:xfrm>
          <a:prstGeom prst="rect">
            <a:avLst/>
          </a:prstGeom>
          <a:noFill/>
        </p:spPr>
        <p:txBody>
          <a:bodyPr wrap="none" rtlCol="0">
            <a:spAutoFit/>
          </a:bodyPr>
          <a:lstStyle/>
          <a:p>
            <a:r>
              <a:rPr lang="it-IT" sz="1700" b="1"/>
              <a:t>Mesoni</a:t>
            </a:r>
          </a:p>
        </p:txBody>
      </p:sp>
      <p:sp>
        <p:nvSpPr>
          <p:cNvPr id="18" name="TextBox 17"/>
          <p:cNvSpPr txBox="1"/>
          <p:nvPr/>
        </p:nvSpPr>
        <p:spPr>
          <a:xfrm>
            <a:off x="7334982" y="613319"/>
            <a:ext cx="830677" cy="353943"/>
          </a:xfrm>
          <a:prstGeom prst="rect">
            <a:avLst/>
          </a:prstGeom>
          <a:noFill/>
        </p:spPr>
        <p:txBody>
          <a:bodyPr wrap="none" rtlCol="0">
            <a:spAutoFit/>
          </a:bodyPr>
          <a:lstStyle/>
          <a:p>
            <a:r>
              <a:rPr lang="it-IT" sz="1700" b="1"/>
              <a:t>Barioni</a:t>
            </a:r>
          </a:p>
        </p:txBody>
      </p:sp>
      <p:pic>
        <p:nvPicPr>
          <p:cNvPr id="19" name="Picture 18"/>
          <p:cNvPicPr>
            <a:picLocks noChangeAspect="1"/>
          </p:cNvPicPr>
          <p:nvPr/>
        </p:nvPicPr>
        <p:blipFill>
          <a:blip r:embed="rId7"/>
          <a:stretch>
            <a:fillRect/>
          </a:stretch>
        </p:blipFill>
        <p:spPr>
          <a:xfrm>
            <a:off x="4432969" y="1000697"/>
            <a:ext cx="884936" cy="808355"/>
          </a:xfrm>
          <a:prstGeom prst="rect">
            <a:avLst/>
          </a:prstGeom>
        </p:spPr>
      </p:pic>
      <p:sp>
        <p:nvSpPr>
          <p:cNvPr id="21" name="TextBox 20"/>
          <p:cNvSpPr txBox="1"/>
          <p:nvPr/>
        </p:nvSpPr>
        <p:spPr>
          <a:xfrm>
            <a:off x="1335301" y="6251475"/>
            <a:ext cx="859979" cy="369332"/>
          </a:xfrm>
          <a:prstGeom prst="rect">
            <a:avLst/>
          </a:prstGeom>
          <a:noFill/>
        </p:spPr>
        <p:txBody>
          <a:bodyPr wrap="none" rtlCol="0">
            <a:spAutoFit/>
          </a:bodyPr>
          <a:lstStyle/>
          <a:p>
            <a:r>
              <a:rPr lang="it-IT"/>
              <a:t>+ </a:t>
            </a:r>
            <a:r>
              <a:rPr lang="it-IT" err="1"/>
              <a:t>Higgs</a:t>
            </a:r>
            <a:endParaRPr lang="it-IT"/>
          </a:p>
        </p:txBody>
      </p:sp>
      <p:sp>
        <p:nvSpPr>
          <p:cNvPr id="23" name="TextBox 22"/>
          <p:cNvSpPr txBox="1"/>
          <p:nvPr/>
        </p:nvSpPr>
        <p:spPr>
          <a:xfrm>
            <a:off x="5537306" y="6251475"/>
            <a:ext cx="1482137" cy="369332"/>
          </a:xfrm>
          <a:prstGeom prst="rect">
            <a:avLst/>
          </a:prstGeom>
          <a:noFill/>
        </p:spPr>
        <p:txBody>
          <a:bodyPr wrap="none" rtlCol="0">
            <a:spAutoFit/>
          </a:bodyPr>
          <a:lstStyle/>
          <a:p>
            <a:r>
              <a:rPr lang="it-IT"/>
              <a:t>+ stati eccitati</a:t>
            </a:r>
          </a:p>
        </p:txBody>
      </p:sp>
      <p:pic>
        <p:nvPicPr>
          <p:cNvPr id="24" name="Picture 23"/>
          <p:cNvPicPr>
            <a:picLocks noChangeAspect="1"/>
          </p:cNvPicPr>
          <p:nvPr/>
        </p:nvPicPr>
        <p:blipFill>
          <a:blip r:embed="rId8"/>
          <a:stretch>
            <a:fillRect/>
          </a:stretch>
        </p:blipFill>
        <p:spPr>
          <a:xfrm>
            <a:off x="7464233" y="1069194"/>
            <a:ext cx="888492" cy="564388"/>
          </a:xfrm>
          <a:prstGeom prst="rect">
            <a:avLst/>
          </a:prstGeom>
        </p:spPr>
      </p:pic>
      <p:sp>
        <p:nvSpPr>
          <p:cNvPr id="25" name="TextBox 24"/>
          <p:cNvSpPr txBox="1"/>
          <p:nvPr/>
        </p:nvSpPr>
        <p:spPr>
          <a:xfrm>
            <a:off x="3699523" y="1740555"/>
            <a:ext cx="712054"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0</a:t>
            </a:r>
          </a:p>
        </p:txBody>
      </p:sp>
      <p:sp>
        <p:nvSpPr>
          <p:cNvPr id="26" name="TextBox 25"/>
          <p:cNvSpPr txBox="1"/>
          <p:nvPr/>
        </p:nvSpPr>
        <p:spPr>
          <a:xfrm>
            <a:off x="3710675" y="4090493"/>
            <a:ext cx="683200"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1</a:t>
            </a:r>
          </a:p>
        </p:txBody>
      </p:sp>
      <p:sp>
        <p:nvSpPr>
          <p:cNvPr id="27" name="TextBox 26"/>
          <p:cNvSpPr txBox="1"/>
          <p:nvPr/>
        </p:nvSpPr>
        <p:spPr>
          <a:xfrm>
            <a:off x="6457170" y="1763159"/>
            <a:ext cx="883575"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1/2</a:t>
            </a:r>
          </a:p>
        </p:txBody>
      </p:sp>
      <p:sp>
        <p:nvSpPr>
          <p:cNvPr id="28" name="TextBox 27"/>
          <p:cNvSpPr txBox="1"/>
          <p:nvPr/>
        </p:nvSpPr>
        <p:spPr>
          <a:xfrm>
            <a:off x="6463173" y="4090493"/>
            <a:ext cx="912429" cy="307777"/>
          </a:xfrm>
          <a:prstGeom prst="rect">
            <a:avLst/>
          </a:prstGeom>
          <a:solidFill>
            <a:schemeClr val="bg1"/>
          </a:solidFill>
        </p:spPr>
        <p:txBody>
          <a:bodyPr wrap="none" rtlCol="0">
            <a:spAutoFit/>
          </a:bodyPr>
          <a:lstStyle/>
          <a:p>
            <a:r>
              <a:rPr lang="it-IT" sz="1400">
                <a:latin typeface="Comic Sans MS" charset="0"/>
                <a:ea typeface="Comic Sans MS" charset="0"/>
                <a:cs typeface="Comic Sans MS" charset="0"/>
              </a:rPr>
              <a:t>Spin 3/2</a:t>
            </a:r>
          </a:p>
        </p:txBody>
      </p:sp>
    </p:spTree>
    <p:extLst>
      <p:ext uri="{BB962C8B-B14F-4D97-AF65-F5344CB8AC3E}">
        <p14:creationId xmlns:p14="http://schemas.microsoft.com/office/powerpoint/2010/main" val="67371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0636-CDBA-BB9D-626E-3C85C85D5DEB}"/>
              </a:ext>
            </a:extLst>
          </p:cNvPr>
          <p:cNvSpPr>
            <a:spLocks noGrp="1"/>
          </p:cNvSpPr>
          <p:nvPr>
            <p:ph type="title"/>
          </p:nvPr>
        </p:nvSpPr>
        <p:spPr/>
        <p:txBody>
          <a:bodyPr/>
          <a:lstStyle/>
          <a:p>
            <a:r>
              <a:rPr lang="it-IT" dirty="0"/>
              <a:t>Alta complessità, alta tecnologia</a:t>
            </a:r>
          </a:p>
        </p:txBody>
      </p:sp>
      <p:sp>
        <p:nvSpPr>
          <p:cNvPr id="3" name="Date Placeholder 2">
            <a:extLst>
              <a:ext uri="{FF2B5EF4-FFF2-40B4-BE49-F238E27FC236}">
                <a16:creationId xmlns:a16="http://schemas.microsoft.com/office/drawing/2014/main" id="{7464B8AE-DE3C-71B8-2BC9-25858ED7ED89}"/>
              </a:ext>
            </a:extLst>
          </p:cNvPr>
          <p:cNvSpPr>
            <a:spLocks noGrp="1"/>
          </p:cNvSpPr>
          <p:nvPr>
            <p:ph type="dt" sz="half" idx="10"/>
          </p:nvPr>
        </p:nvSpPr>
        <p:spPr/>
        <p:txBody>
          <a:bodyPr/>
          <a:lstStyle/>
          <a:p>
            <a:r>
              <a:rPr lang="it-IT"/>
              <a:t>25/02/25</a:t>
            </a:r>
            <a:endParaRPr lang="en-US" dirty="0"/>
          </a:p>
        </p:txBody>
      </p:sp>
      <p:sp>
        <p:nvSpPr>
          <p:cNvPr id="4" name="Footer Placeholder 3">
            <a:extLst>
              <a:ext uri="{FF2B5EF4-FFF2-40B4-BE49-F238E27FC236}">
                <a16:creationId xmlns:a16="http://schemas.microsoft.com/office/drawing/2014/main" id="{67A7CC41-A533-436B-0BD4-F14B2813813F}"/>
              </a:ext>
            </a:extLst>
          </p:cNvPr>
          <p:cNvSpPr>
            <a:spLocks noGrp="1"/>
          </p:cNvSpPr>
          <p:nvPr>
            <p:ph type="ftr" sz="quarter" idx="11"/>
          </p:nvPr>
        </p:nvSpPr>
        <p:spPr/>
        <p:txBody>
          <a:bodyPr/>
          <a:lstStyle/>
          <a:p>
            <a:r>
              <a:rPr lang="en-US" dirty="0"/>
              <a:t>CMS Masterclass - 2024</a:t>
            </a:r>
          </a:p>
        </p:txBody>
      </p:sp>
      <p:sp>
        <p:nvSpPr>
          <p:cNvPr id="5" name="Slide Number Placeholder 4">
            <a:extLst>
              <a:ext uri="{FF2B5EF4-FFF2-40B4-BE49-F238E27FC236}">
                <a16:creationId xmlns:a16="http://schemas.microsoft.com/office/drawing/2014/main" id="{FFE36B22-AC2E-04CA-C465-2E3A2FE57154}"/>
              </a:ext>
            </a:extLst>
          </p:cNvPr>
          <p:cNvSpPr>
            <a:spLocks noGrp="1"/>
          </p:cNvSpPr>
          <p:nvPr>
            <p:ph type="sldNum" sz="quarter" idx="12"/>
          </p:nvPr>
        </p:nvSpPr>
        <p:spPr/>
        <p:txBody>
          <a:bodyPr/>
          <a:lstStyle/>
          <a:p>
            <a:fld id="{1080A019-C666-1340-8D07-B7EAA561FAEC}" type="slidenum">
              <a:rPr lang="en-US" smtClean="0"/>
              <a:t>20</a:t>
            </a:fld>
            <a:endParaRPr lang="en-US" dirty="0"/>
          </a:p>
        </p:txBody>
      </p:sp>
      <p:pic>
        <p:nvPicPr>
          <p:cNvPr id="7" name="Picture 2" descr="0606036_01-A4-at-144-dpi">
            <a:extLst>
              <a:ext uri="{FF2B5EF4-FFF2-40B4-BE49-F238E27FC236}">
                <a16:creationId xmlns:a16="http://schemas.microsoft.com/office/drawing/2014/main" id="{9F8AAAB5-1B80-7F62-685D-4174DF35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9D4B395F-9B06-9EDE-6820-F42F196C96A9}"/>
              </a:ext>
            </a:extLst>
          </p:cNvPr>
          <p:cNvSpPr txBox="1">
            <a:spLocks noChangeArrowheads="1"/>
          </p:cNvSpPr>
          <p:nvPr/>
        </p:nvSpPr>
        <p:spPr bwMode="auto">
          <a:xfrm flipH="1">
            <a:off x="1332000" y="5234550"/>
            <a:ext cx="5722938" cy="1323975"/>
          </a:xfrm>
          <a:prstGeom prst="rect">
            <a:avLst/>
          </a:prstGeom>
          <a:noFill/>
          <a:ln w="12700">
            <a:solidFill>
              <a:schemeClr val="bg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GB" sz="2000" b="1" dirty="0">
                <a:solidFill>
                  <a:schemeClr val="bg1"/>
                </a:solidFill>
                <a:latin typeface="+mj-lt"/>
              </a:rPr>
              <a:t>1232 </a:t>
            </a:r>
            <a:r>
              <a:rPr lang="en-GB" sz="2000" b="1" dirty="0" err="1">
                <a:solidFill>
                  <a:schemeClr val="bg1"/>
                </a:solidFill>
                <a:latin typeface="+mj-lt"/>
              </a:rPr>
              <a:t>dipoli</a:t>
            </a:r>
            <a:r>
              <a:rPr lang="en-GB" sz="2000" b="1" dirty="0">
                <a:solidFill>
                  <a:schemeClr val="bg1"/>
                </a:solidFill>
                <a:latin typeface="+mj-lt"/>
              </a:rPr>
              <a:t> </a:t>
            </a:r>
            <a:r>
              <a:rPr lang="en-GB" sz="2000" b="1" dirty="0" err="1">
                <a:solidFill>
                  <a:schemeClr val="bg1"/>
                </a:solidFill>
                <a:latin typeface="+mj-lt"/>
              </a:rPr>
              <a:t>principali</a:t>
            </a:r>
            <a:r>
              <a:rPr lang="en-GB" sz="2000" b="1" dirty="0">
                <a:solidFill>
                  <a:schemeClr val="bg1"/>
                </a:solidFill>
                <a:latin typeface="+mj-lt"/>
              </a:rPr>
              <a:t> da 8.4 </a:t>
            </a:r>
            <a:r>
              <a:rPr lang="en-US" sz="2000" b="1" dirty="0">
                <a:solidFill>
                  <a:srgbClr val="FFFFFF"/>
                </a:solidFill>
              </a:rPr>
              <a:t>T (~200,000 B</a:t>
            </a:r>
            <a:r>
              <a:rPr lang="en-US" sz="2000" b="1" baseline="-25000" dirty="0">
                <a:solidFill>
                  <a:srgbClr val="FFFFFF"/>
                </a:solidFill>
              </a:rPr>
              <a:t>TERRA</a:t>
            </a:r>
            <a:r>
              <a:rPr lang="en-US" sz="2000" b="1" dirty="0">
                <a:solidFill>
                  <a:srgbClr val="FFFFFF"/>
                </a:solidFill>
              </a:rPr>
              <a:t>)</a:t>
            </a:r>
          </a:p>
          <a:p>
            <a:pPr eaLnBrk="1" hangingPunct="1">
              <a:spcBef>
                <a:spcPct val="50000"/>
              </a:spcBef>
              <a:defRPr/>
            </a:pPr>
            <a:r>
              <a:rPr lang="en-US" sz="2000" b="1" dirty="0">
                <a:solidFill>
                  <a:schemeClr val="bg1"/>
                </a:solidFill>
                <a:latin typeface="+mj-lt"/>
              </a:rPr>
              <a:t>L</a:t>
            </a:r>
            <a:r>
              <a:rPr lang="en-GB" sz="2000" b="1" dirty="0" err="1">
                <a:solidFill>
                  <a:schemeClr val="bg1"/>
                </a:solidFill>
                <a:latin typeface="+mj-lt"/>
              </a:rPr>
              <a:t>avorano</a:t>
            </a:r>
            <a:r>
              <a:rPr lang="en-GB" sz="2000" b="1" dirty="0">
                <a:solidFill>
                  <a:schemeClr val="bg1"/>
                </a:solidFill>
                <a:latin typeface="+mj-lt"/>
              </a:rPr>
              <a:t> a </a:t>
            </a:r>
            <a:r>
              <a:rPr lang="en-GB" sz="2000" b="1" dirty="0" err="1">
                <a:solidFill>
                  <a:schemeClr val="bg1"/>
                </a:solidFill>
                <a:latin typeface="+mj-lt"/>
              </a:rPr>
              <a:t>temperatura</a:t>
            </a:r>
            <a:r>
              <a:rPr lang="en-GB" sz="2000" b="1" dirty="0">
                <a:solidFill>
                  <a:schemeClr val="bg1"/>
                </a:solidFill>
                <a:latin typeface="+mj-lt"/>
              </a:rPr>
              <a:t> di 1.9 K (-271.1 </a:t>
            </a:r>
            <a:r>
              <a:rPr lang="en-GB" sz="2000" b="1" dirty="0">
                <a:solidFill>
                  <a:schemeClr val="bg1"/>
                </a:solidFill>
                <a:latin typeface="+mj-lt"/>
                <a:sym typeface="Symbol" charset="0"/>
              </a:rPr>
              <a:t></a:t>
            </a:r>
            <a:r>
              <a:rPr lang="en-GB" sz="2000" b="1" dirty="0">
                <a:solidFill>
                  <a:schemeClr val="bg1"/>
                </a:solidFill>
                <a:latin typeface="+mj-lt"/>
              </a:rPr>
              <a:t>C)</a:t>
            </a:r>
          </a:p>
          <a:p>
            <a:pPr eaLnBrk="1" hangingPunct="1">
              <a:spcBef>
                <a:spcPct val="50000"/>
              </a:spcBef>
              <a:defRPr/>
            </a:pPr>
            <a:r>
              <a:rPr lang="en-GB" sz="2000" b="1" dirty="0">
                <a:solidFill>
                  <a:schemeClr val="bg1"/>
                </a:solidFill>
                <a:latin typeface="+mj-lt"/>
              </a:rPr>
              <a:t>+ 3700 </a:t>
            </a:r>
            <a:r>
              <a:rPr lang="en-GB" sz="2000" b="1" dirty="0" err="1">
                <a:solidFill>
                  <a:schemeClr val="bg1"/>
                </a:solidFill>
                <a:latin typeface="+mj-lt"/>
              </a:rPr>
              <a:t>magneti</a:t>
            </a:r>
            <a:r>
              <a:rPr lang="en-GB" sz="2000" b="1" dirty="0">
                <a:solidFill>
                  <a:schemeClr val="bg1"/>
                </a:solidFill>
                <a:latin typeface="+mj-lt"/>
              </a:rPr>
              <a:t> </a:t>
            </a:r>
            <a:r>
              <a:rPr lang="en-GB" sz="2000" b="1" dirty="0" err="1">
                <a:solidFill>
                  <a:schemeClr val="bg1"/>
                </a:solidFill>
                <a:latin typeface="+mj-lt"/>
              </a:rPr>
              <a:t>correttori</a:t>
            </a:r>
            <a:r>
              <a:rPr lang="en-GB" sz="2000" b="1" dirty="0">
                <a:solidFill>
                  <a:schemeClr val="bg1"/>
                </a:solidFill>
                <a:latin typeface="+mj-lt"/>
              </a:rPr>
              <a:t> </a:t>
            </a:r>
            <a:r>
              <a:rPr lang="en-GB" sz="2000" b="1" dirty="0" err="1">
                <a:solidFill>
                  <a:schemeClr val="bg1"/>
                </a:solidFill>
                <a:latin typeface="+mj-lt"/>
              </a:rPr>
              <a:t>multipoli</a:t>
            </a:r>
            <a:endParaRPr lang="en-GB" sz="2000" b="1" dirty="0">
              <a:solidFill>
                <a:schemeClr val="bg1"/>
              </a:solidFill>
              <a:latin typeface="+mj-lt"/>
            </a:endParaRPr>
          </a:p>
        </p:txBody>
      </p:sp>
      <p:sp>
        <p:nvSpPr>
          <p:cNvPr id="9" name="Line 7">
            <a:extLst>
              <a:ext uri="{FF2B5EF4-FFF2-40B4-BE49-F238E27FC236}">
                <a16:creationId xmlns:a16="http://schemas.microsoft.com/office/drawing/2014/main" id="{ED6C5764-57E7-F7AC-6323-D9E7B40B7F43}"/>
              </a:ext>
            </a:extLst>
          </p:cNvPr>
          <p:cNvSpPr>
            <a:spLocks noChangeShapeType="1"/>
          </p:cNvSpPr>
          <p:nvPr/>
        </p:nvSpPr>
        <p:spPr bwMode="auto">
          <a:xfrm flipH="1" flipV="1">
            <a:off x="3675150" y="4263000"/>
            <a:ext cx="330200" cy="9906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0" name="TextBox 7">
            <a:extLst>
              <a:ext uri="{FF2B5EF4-FFF2-40B4-BE49-F238E27FC236}">
                <a16:creationId xmlns:a16="http://schemas.microsoft.com/office/drawing/2014/main" id="{6533F5F6-361D-213F-3EA4-907E5932AFBD}"/>
              </a:ext>
            </a:extLst>
          </p:cNvPr>
          <p:cNvSpPr txBox="1">
            <a:spLocks noChangeArrowheads="1"/>
          </p:cNvSpPr>
          <p:nvPr/>
        </p:nvSpPr>
        <p:spPr bwMode="auto">
          <a:xfrm>
            <a:off x="6832600" y="36322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000" dirty="0">
                <a:solidFill>
                  <a:schemeClr val="bg1"/>
                </a:solidFill>
                <a:latin typeface="Times New Roman" charset="0"/>
              </a:rPr>
              <a:t>11800 Ampère</a:t>
            </a:r>
          </a:p>
          <a:p>
            <a:pPr algn="ctr" eaLnBrk="1" hangingPunct="1">
              <a:spcBef>
                <a:spcPct val="0"/>
              </a:spcBef>
              <a:buFontTx/>
              <a:buNone/>
            </a:pPr>
            <a:r>
              <a:rPr lang="en-US" altLang="en-US" sz="2000" dirty="0" err="1">
                <a:solidFill>
                  <a:schemeClr val="bg1"/>
                </a:solidFill>
                <a:latin typeface="Times New Roman" charset="0"/>
              </a:rPr>
              <a:t>F</a:t>
            </a:r>
            <a:r>
              <a:rPr lang="en-US" altLang="en-US" sz="2000" baseline="-25000" dirty="0" err="1">
                <a:solidFill>
                  <a:schemeClr val="bg1"/>
                </a:solidFill>
                <a:latin typeface="Times New Roman" charset="0"/>
              </a:rPr>
              <a:t>x</a:t>
            </a:r>
            <a:r>
              <a:rPr lang="en-US" altLang="en-US" sz="2000" dirty="0">
                <a:solidFill>
                  <a:schemeClr val="bg1"/>
                </a:solidFill>
                <a:latin typeface="Times New Roman" charset="0"/>
              </a:rPr>
              <a:t> ~ 400 </a:t>
            </a:r>
            <a:r>
              <a:rPr lang="en-US" altLang="en-US" sz="2000" dirty="0" err="1">
                <a:solidFill>
                  <a:schemeClr val="bg1"/>
                </a:solidFill>
                <a:latin typeface="Times New Roman" charset="0"/>
              </a:rPr>
              <a:t>tonne</a:t>
            </a:r>
            <a:r>
              <a:rPr lang="en-US" altLang="en-US" sz="2000" dirty="0">
                <a:solidFill>
                  <a:schemeClr val="bg1"/>
                </a:solidFill>
                <a:latin typeface="Times New Roman" charset="0"/>
              </a:rPr>
              <a:t>/m</a:t>
            </a:r>
          </a:p>
        </p:txBody>
      </p:sp>
      <p:pic>
        <p:nvPicPr>
          <p:cNvPr id="11" name="Picture 4">
            <a:extLst>
              <a:ext uri="{FF2B5EF4-FFF2-40B4-BE49-F238E27FC236}">
                <a16:creationId xmlns:a16="http://schemas.microsoft.com/office/drawing/2014/main" id="{BCA9B1BB-E36E-9C80-D4EF-4BC46E9A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4445000"/>
            <a:ext cx="236855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E039DDA7-23F2-93DD-181D-60C50F98E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1181100"/>
            <a:ext cx="22161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E67859C-447F-C5F2-3124-A52CCE26C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539750"/>
            <a:ext cx="2187917" cy="16129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 name="Line 14">
            <a:extLst>
              <a:ext uri="{FF2B5EF4-FFF2-40B4-BE49-F238E27FC236}">
                <a16:creationId xmlns:a16="http://schemas.microsoft.com/office/drawing/2014/main" id="{5C670A5D-4351-6848-1451-D6443372F65A}"/>
              </a:ext>
            </a:extLst>
          </p:cNvPr>
          <p:cNvSpPr>
            <a:spLocks noChangeShapeType="1"/>
          </p:cNvSpPr>
          <p:nvPr/>
        </p:nvSpPr>
        <p:spPr bwMode="auto">
          <a:xfrm>
            <a:off x="6332785" y="1206500"/>
            <a:ext cx="1909515" cy="13525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Line 15">
            <a:extLst>
              <a:ext uri="{FF2B5EF4-FFF2-40B4-BE49-F238E27FC236}">
                <a16:creationId xmlns:a16="http://schemas.microsoft.com/office/drawing/2014/main" id="{D51CA8F5-9FEC-F39C-AC46-1ED6510BFF65}"/>
              </a:ext>
            </a:extLst>
          </p:cNvPr>
          <p:cNvSpPr>
            <a:spLocks noChangeShapeType="1"/>
          </p:cNvSpPr>
          <p:nvPr/>
        </p:nvSpPr>
        <p:spPr bwMode="auto">
          <a:xfrm>
            <a:off x="5884066" y="1044575"/>
            <a:ext cx="1891500" cy="14287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 name="Rectangle 15">
            <a:extLst>
              <a:ext uri="{FF2B5EF4-FFF2-40B4-BE49-F238E27FC236}">
                <a16:creationId xmlns:a16="http://schemas.microsoft.com/office/drawing/2014/main" id="{BF12B80E-A29A-659D-BFF6-BEFD66B0409A}"/>
              </a:ext>
            </a:extLst>
          </p:cNvPr>
          <p:cNvSpPr/>
          <p:nvPr/>
        </p:nvSpPr>
        <p:spPr>
          <a:xfrm>
            <a:off x="0" y="609600"/>
            <a:ext cx="4724400" cy="1754188"/>
          </a:xfrm>
          <a:prstGeom prst="rect">
            <a:avLst/>
          </a:prstGeom>
        </p:spPr>
        <p:txBody>
          <a:bodyPr>
            <a:spAutoFit/>
          </a:bodyPr>
          <a:lstStyle/>
          <a:p>
            <a:pPr eaLnBrk="1" hangingPunct="1">
              <a:defRPr/>
            </a:pPr>
            <a:r>
              <a:rPr lang="en-US" dirty="0">
                <a:solidFill>
                  <a:schemeClr val="bg1"/>
                </a:solidFill>
                <a:latin typeface="+mn-lt"/>
                <a:ea typeface="ＭＳ Ｐゴシック" charset="0"/>
                <a:cs typeface="ＭＳ Ｐゴシック" charset="0"/>
              </a:rPr>
              <a:t>9300 </a:t>
            </a:r>
            <a:r>
              <a:rPr lang="en-US" dirty="0" err="1">
                <a:solidFill>
                  <a:schemeClr val="bg1"/>
                </a:solidFill>
                <a:latin typeface="+mn-lt"/>
                <a:ea typeface="ＭＳ Ｐゴシック" charset="0"/>
                <a:cs typeface="ＭＳ Ｐゴシック" charset="0"/>
              </a:rPr>
              <a:t>magneti</a:t>
            </a:r>
            <a:r>
              <a:rPr lang="en-US" dirty="0">
                <a:solidFill>
                  <a:schemeClr val="bg1"/>
                </a:solidFill>
                <a:latin typeface="+mn-lt"/>
                <a:ea typeface="ＭＳ Ｐゴシック" charset="0"/>
                <a:cs typeface="ＭＳ Ｐゴシック" charset="0"/>
              </a:rPr>
              <a:t> in </a:t>
            </a:r>
            <a:r>
              <a:rPr lang="en-US" dirty="0" err="1">
                <a:solidFill>
                  <a:schemeClr val="bg1"/>
                </a:solidFill>
                <a:latin typeface="+mn-lt"/>
                <a:ea typeface="ＭＳ Ｐゴシック" charset="0"/>
                <a:cs typeface="ＭＳ Ｐゴシック" charset="0"/>
              </a:rPr>
              <a:t>tutto</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energia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immagazzinata</a:t>
            </a:r>
            <a:r>
              <a:rPr lang="en-US" dirty="0">
                <a:solidFill>
                  <a:schemeClr val="bg1"/>
                </a:solidFill>
                <a:latin typeface="+mn-lt"/>
                <a:ea typeface="ＭＳ Ｐゴシック" charset="0"/>
                <a:cs typeface="ＭＳ Ｐゴシック" charset="0"/>
              </a:rPr>
              <a:t>: </a:t>
            </a:r>
          </a:p>
          <a:p>
            <a:pPr eaLnBrk="1" hangingPunct="1">
              <a:defRPr/>
            </a:pPr>
            <a:r>
              <a:rPr lang="en-US" b="1" dirty="0">
                <a:solidFill>
                  <a:schemeClr val="bg1"/>
                </a:solidFill>
                <a:latin typeface="Arial" charset="0"/>
                <a:ea typeface="Arial" charset="0"/>
                <a:cs typeface="Arial" charset="0"/>
              </a:rPr>
              <a:t>~</a:t>
            </a:r>
            <a:r>
              <a:rPr lang="en-US" b="1" dirty="0">
                <a:solidFill>
                  <a:schemeClr val="bg1"/>
                </a:solidFill>
                <a:latin typeface="+mn-lt"/>
                <a:ea typeface="ＭＳ Ｐゴシック" charset="0"/>
                <a:cs typeface="ＭＳ Ｐゴシック" charset="0"/>
              </a:rPr>
              <a:t> 10 GJ  </a:t>
            </a:r>
            <a:r>
              <a:rPr lang="en-US" dirty="0">
                <a:solidFill>
                  <a:schemeClr val="bg1"/>
                </a:solidFill>
                <a:latin typeface="+mn-lt"/>
                <a:ea typeface="ＭＳ Ｐゴシック" charset="0"/>
                <a:cs typeface="ＭＳ Ｐゴシック" charset="0"/>
              </a:rPr>
              <a:t>come un Airbus in </a:t>
            </a:r>
            <a:r>
              <a:rPr lang="en-US" dirty="0" err="1">
                <a:solidFill>
                  <a:schemeClr val="bg1"/>
                </a:solidFill>
                <a:latin typeface="+mn-lt"/>
                <a:ea typeface="ＭＳ Ｐゴシック" charset="0"/>
                <a:cs typeface="ＭＳ Ｐゴシック" charset="0"/>
              </a:rPr>
              <a:t>volo</a:t>
            </a:r>
            <a:endParaRPr lang="en-US" dirty="0">
              <a:solidFill>
                <a:schemeClr val="bg1"/>
              </a:solidFill>
              <a:latin typeface="+mn-lt"/>
              <a:ea typeface="ＭＳ Ｐゴシック" charset="0"/>
              <a:cs typeface="ＭＳ Ｐゴシック" charset="0"/>
            </a:endParaRPr>
          </a:p>
          <a:p>
            <a:pPr eaLnBrk="1" hangingPunct="1">
              <a:buFont typeface="Arial" charset="0"/>
              <a:buNone/>
              <a:defRPr/>
            </a:pPr>
            <a:endParaRPr lang="en-US" dirty="0">
              <a:solidFill>
                <a:schemeClr val="bg1"/>
              </a:solidFill>
              <a:latin typeface="+mn-lt"/>
              <a:ea typeface="ＭＳ Ｐゴシック" charset="0"/>
              <a:cs typeface="ＭＳ Ｐゴシック" charset="0"/>
            </a:endParaRPr>
          </a:p>
          <a:p>
            <a:pPr eaLnBrk="1" hangingPunct="1">
              <a:defRPr/>
            </a:pPr>
            <a:r>
              <a:rPr lang="en-US" dirty="0">
                <a:solidFill>
                  <a:schemeClr val="bg1"/>
                </a:solidFill>
                <a:latin typeface="+mn-lt"/>
                <a:ea typeface="ＭＳ Ｐゴシック" charset="0"/>
                <a:cs typeface="ＭＳ Ｐゴシック" charset="0"/>
              </a:rPr>
              <a:t>I fasci di </a:t>
            </a:r>
            <a:r>
              <a:rPr lang="en-US" dirty="0" err="1">
                <a:solidFill>
                  <a:schemeClr val="bg1"/>
                </a:solidFill>
                <a:latin typeface="+mn-lt"/>
                <a:ea typeface="ＭＳ Ｐゴシック" charset="0"/>
                <a:cs typeface="ＭＳ Ｐゴシック" charset="0"/>
              </a:rPr>
              <a:t>protoni</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trasportano</a:t>
            </a:r>
            <a:r>
              <a:rPr lang="en-US" dirty="0">
                <a:solidFill>
                  <a:schemeClr val="bg1"/>
                </a:solidFill>
                <a:latin typeface="+mn-lt"/>
                <a:ea typeface="ＭＳ Ｐゴシック" charset="0"/>
                <a:cs typeface="ＭＳ Ｐゴシック" charset="0"/>
              </a:rPr>
              <a:t> la </a:t>
            </a:r>
            <a:r>
              <a:rPr lang="en-US" dirty="0" err="1">
                <a:solidFill>
                  <a:schemeClr val="bg1"/>
                </a:solidFill>
                <a:latin typeface="+mn-lt"/>
                <a:ea typeface="ＭＳ Ｐゴシック" charset="0"/>
                <a:cs typeface="ＭＳ Ｐゴシック" charset="0"/>
              </a:rPr>
              <a:t>stessa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energia</a:t>
            </a:r>
            <a:r>
              <a:rPr lang="en-US" dirty="0">
                <a:solidFill>
                  <a:schemeClr val="bg1"/>
                </a:solidFill>
                <a:latin typeface="+mn-lt"/>
                <a:ea typeface="ＭＳ Ｐゴシック" charset="0"/>
                <a:cs typeface="ＭＳ Ｐゴシック" charset="0"/>
              </a:rPr>
              <a:t> di un </a:t>
            </a:r>
            <a:r>
              <a:rPr lang="en-US" dirty="0" err="1">
                <a:solidFill>
                  <a:schemeClr val="bg1"/>
                </a:solidFill>
                <a:latin typeface="+mn-lt"/>
                <a:ea typeface="ＭＳ Ｐゴシック" charset="0"/>
                <a:cs typeface="ＭＳ Ｐゴシック" charset="0"/>
              </a:rPr>
              <a:t>Frecciarossa</a:t>
            </a:r>
            <a:r>
              <a:rPr lang="en-US" dirty="0">
                <a:solidFill>
                  <a:schemeClr val="bg1"/>
                </a:solidFill>
                <a:latin typeface="+mn-lt"/>
                <a:ea typeface="ＭＳ Ｐゴシック" charset="0"/>
                <a:cs typeface="ＭＳ Ｐゴシック" charset="0"/>
              </a:rPr>
              <a:t> a 150 km/h, ma </a:t>
            </a:r>
            <a:r>
              <a:rPr lang="en-US" dirty="0" err="1">
                <a:solidFill>
                  <a:schemeClr val="bg1"/>
                </a:solidFill>
                <a:latin typeface="+mn-lt"/>
                <a:ea typeface="ＭＳ Ｐゴシック" charset="0"/>
                <a:cs typeface="ＭＳ Ｐゴシック" charset="0"/>
              </a:rPr>
              <a:t>concentrata</a:t>
            </a:r>
            <a:r>
              <a:rPr lang="en-US" dirty="0">
                <a:solidFill>
                  <a:schemeClr val="bg1"/>
                </a:solidFill>
                <a:latin typeface="+mn-lt"/>
                <a:ea typeface="ＭＳ Ｐゴシック" charset="0"/>
                <a:cs typeface="ＭＳ Ｐゴシック" charset="0"/>
              </a:rPr>
              <a:t> in </a:t>
            </a:r>
            <a:r>
              <a:rPr lang="en-US" dirty="0" err="1">
                <a:solidFill>
                  <a:schemeClr val="bg1"/>
                </a:solidFill>
                <a:latin typeface="+mn-lt"/>
                <a:ea typeface="ＭＳ Ｐゴシック" charset="0"/>
                <a:cs typeface="ＭＳ Ｐゴシック" charset="0"/>
              </a:rPr>
              <a:t>una</a:t>
            </a:r>
            <a:r>
              <a:rPr lang="en-US" dirty="0">
                <a:solidFill>
                  <a:schemeClr val="bg1"/>
                </a:solidFill>
                <a:latin typeface="+mn-lt"/>
                <a:ea typeface="ＭＳ Ｐゴシック" charset="0"/>
                <a:cs typeface="ＭＳ Ｐゴシック" charset="0"/>
              </a:rPr>
              <a:t> </a:t>
            </a:r>
            <a:r>
              <a:rPr lang="en-US" dirty="0" err="1">
                <a:solidFill>
                  <a:schemeClr val="bg1"/>
                </a:solidFill>
                <a:latin typeface="+mn-lt"/>
                <a:ea typeface="ＭＳ Ｐゴシック" charset="0"/>
                <a:cs typeface="ＭＳ Ｐゴシック" charset="0"/>
              </a:rPr>
              <a:t>sezione</a:t>
            </a:r>
            <a:r>
              <a:rPr lang="en-US" dirty="0">
                <a:solidFill>
                  <a:schemeClr val="bg1"/>
                </a:solidFill>
                <a:latin typeface="+mn-lt"/>
                <a:ea typeface="ＭＳ Ｐゴシック" charset="0"/>
                <a:cs typeface="ＭＳ Ｐゴシック" charset="0"/>
              </a:rPr>
              <a:t> di </a:t>
            </a:r>
            <a:r>
              <a:rPr lang="en-US" dirty="0">
                <a:solidFill>
                  <a:schemeClr val="bg1"/>
                </a:solidFill>
                <a:latin typeface="Arial" charset="0"/>
                <a:ea typeface="Arial" charset="0"/>
                <a:cs typeface="Arial" charset="0"/>
              </a:rPr>
              <a:t>~</a:t>
            </a:r>
            <a:r>
              <a:rPr lang="en-US" dirty="0">
                <a:solidFill>
                  <a:schemeClr val="bg1"/>
                </a:solidFill>
                <a:latin typeface="+mn-lt"/>
                <a:ea typeface="ＭＳ Ｐゴシック" charset="0"/>
                <a:cs typeface="ＭＳ Ｐゴシック" charset="0"/>
              </a:rPr>
              <a:t> 30x30 </a:t>
            </a:r>
            <a:r>
              <a:rPr lang="en-US" dirty="0">
                <a:solidFill>
                  <a:schemeClr val="bg1"/>
                </a:solidFill>
                <a:latin typeface="Symbol" charset="2"/>
                <a:ea typeface="ＭＳ Ｐゴシック" charset="0"/>
                <a:cs typeface="Symbol" charset="2"/>
              </a:rPr>
              <a:t>m</a:t>
            </a:r>
            <a:r>
              <a:rPr lang="en-US" dirty="0">
                <a:solidFill>
                  <a:schemeClr val="bg1"/>
                </a:solidFill>
                <a:latin typeface="+mn-lt"/>
                <a:ea typeface="ＭＳ Ｐゴシック" charset="0"/>
                <a:cs typeface="ＭＳ Ｐゴシック" charset="0"/>
              </a:rPr>
              <a:t>m</a:t>
            </a:r>
            <a:r>
              <a:rPr lang="en-US" baseline="30000" dirty="0">
                <a:solidFill>
                  <a:schemeClr val="bg1"/>
                </a:solidFill>
                <a:latin typeface="+mn-lt"/>
                <a:ea typeface="ＭＳ Ｐゴシック" charset="0"/>
                <a:cs typeface="ＭＳ Ｐゴシック" charset="0"/>
              </a:rPr>
              <a:t>2</a:t>
            </a:r>
            <a:r>
              <a:rPr lang="en-US" dirty="0">
                <a:solidFill>
                  <a:schemeClr val="bg1"/>
                </a:solidFill>
                <a:latin typeface="+mn-lt"/>
                <a:ea typeface="ＭＳ Ｐゴシック" charset="0"/>
                <a:cs typeface="ＭＳ Ｐゴシック" charset="0"/>
              </a:rPr>
              <a:t> !</a:t>
            </a:r>
          </a:p>
        </p:txBody>
      </p:sp>
      <p:pic>
        <p:nvPicPr>
          <p:cNvPr id="17" name="Picture 16" descr="llustration of a Thermometer Mascot Shivering, Hugging Itself and Freezin">
            <a:extLst>
              <a:ext uri="{FF2B5EF4-FFF2-40B4-BE49-F238E27FC236}">
                <a16:creationId xmlns:a16="http://schemas.microsoft.com/office/drawing/2014/main" id="{E86DF7C4-B3F8-59C2-8AA1-A4E884610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000" y="5236506"/>
            <a:ext cx="824400" cy="132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52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368" y="135197"/>
            <a:ext cx="7936632" cy="710027"/>
          </a:xfrm>
        </p:spPr>
        <p:txBody>
          <a:bodyPr/>
          <a:lstStyle/>
          <a:p>
            <a:pPr>
              <a:spcBef>
                <a:spcPts val="1200"/>
              </a:spcBef>
            </a:pPr>
            <a:r>
              <a:rPr lang="it-IT" dirty="0"/>
              <a:t>Primi esperimenti al CERN: camera a bolle</a:t>
            </a:r>
            <a:br>
              <a:rPr lang="it-IT" dirty="0"/>
            </a:br>
            <a:r>
              <a:rPr lang="it-IT" sz="2000" dirty="0"/>
              <a:t>(Anni 50 – 70)</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21</a:t>
            </a:fld>
            <a:endParaRPr lang="en-US"/>
          </a:p>
        </p:txBody>
      </p:sp>
      <p:sp>
        <p:nvSpPr>
          <p:cNvPr id="6" name="Text Box 3"/>
          <p:cNvSpPr txBox="1">
            <a:spLocks noChangeArrowheads="1"/>
          </p:cNvSpPr>
          <p:nvPr/>
        </p:nvSpPr>
        <p:spPr bwMode="auto">
          <a:xfrm>
            <a:off x="76200" y="959141"/>
            <a:ext cx="5320990" cy="507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Nel 1950 Donald </a:t>
            </a:r>
            <a:r>
              <a:rPr lang="it-IT" altLang="x-none" err="1">
                <a:solidFill>
                  <a:srgbClr val="002060"/>
                </a:solidFill>
              </a:rPr>
              <a:t>Glaser</a:t>
            </a:r>
            <a:r>
              <a:rPr lang="it-IT" altLang="x-none">
                <a:solidFill>
                  <a:srgbClr val="002060"/>
                </a:solidFill>
              </a:rPr>
              <a:t> costruì un rivelatore analogo alla camera a nebbia: </a:t>
            </a:r>
          </a:p>
          <a:p>
            <a:pPr algn="just"/>
            <a:r>
              <a:rPr lang="it-IT" altLang="x-none">
                <a:solidFill>
                  <a:srgbClr val="002060"/>
                </a:solidFill>
              </a:rPr>
              <a:t>	</a:t>
            </a:r>
          </a:p>
          <a:p>
            <a:pPr algn="just"/>
            <a:r>
              <a:rPr lang="it-IT" altLang="x-none">
                <a:solidFill>
                  <a:schemeClr val="accent2">
                    <a:lumMod val="75000"/>
                  </a:schemeClr>
                </a:solidFill>
              </a:rPr>
              <a:t>Invece di usare un gas con vapore saturo si può sopra-riscaldare un liquido. La ionizzazione prodotta dal passaggio di una particella carica farà iniziare il processo di ebollizione e le bolle riveleranno il percorso della traccia.  </a:t>
            </a:r>
          </a:p>
          <a:p>
            <a:pPr algn="just"/>
            <a:r>
              <a:rPr lang="it-IT" altLang="x-none">
                <a:solidFill>
                  <a:srgbClr val="008000"/>
                </a:solidFill>
              </a:rPr>
              <a:t> </a:t>
            </a:r>
          </a:p>
          <a:p>
            <a:pPr algn="just"/>
            <a:r>
              <a:rPr lang="it-IT" altLang="x-none">
                <a:solidFill>
                  <a:srgbClr val="002060"/>
                </a:solidFill>
              </a:rPr>
              <a:t>Nel 1952 </a:t>
            </a:r>
            <a:r>
              <a:rPr lang="it-IT" altLang="x-none" err="1">
                <a:solidFill>
                  <a:srgbClr val="002060"/>
                </a:solidFill>
              </a:rPr>
              <a:t>Glaser</a:t>
            </a:r>
            <a:r>
              <a:rPr lang="it-IT" altLang="x-none">
                <a:solidFill>
                  <a:srgbClr val="002060"/>
                </a:solidFill>
              </a:rPr>
              <a:t> fotografò la prima traccia in una camera a bolle. Luis Alvarez fu uno dei maggiori promotori della camera a bolle.</a:t>
            </a:r>
          </a:p>
          <a:p>
            <a:pPr algn="just"/>
            <a:endParaRPr lang="it-IT" altLang="x-none">
              <a:solidFill>
                <a:srgbClr val="0033CC"/>
              </a:solidFill>
            </a:endParaRPr>
          </a:p>
          <a:p>
            <a:pPr algn="just"/>
            <a:r>
              <a:rPr lang="it-IT" altLang="x-none">
                <a:solidFill>
                  <a:schemeClr val="accent2">
                    <a:lumMod val="75000"/>
                  </a:schemeClr>
                </a:solidFill>
              </a:rPr>
              <a:t>Le dimensioni delle camere crebbero molto rapidamente</a:t>
            </a:r>
          </a:p>
          <a:p>
            <a:pPr algn="just"/>
            <a:r>
              <a:rPr lang="it-IT" altLang="x-none">
                <a:solidFill>
                  <a:schemeClr val="accent2">
                    <a:lumMod val="75000"/>
                  </a:schemeClr>
                </a:solidFill>
              </a:rPr>
              <a:t>1954:	2.5’’(6.4cm)</a:t>
            </a:r>
          </a:p>
          <a:p>
            <a:pPr algn="just"/>
            <a:r>
              <a:rPr lang="it-IT" altLang="x-none">
                <a:solidFill>
                  <a:schemeClr val="accent2">
                    <a:lumMod val="75000"/>
                  </a:schemeClr>
                </a:solidFill>
              </a:rPr>
              <a:t>1954: 	4’’   (10cm) </a:t>
            </a:r>
          </a:p>
          <a:p>
            <a:pPr algn="just"/>
            <a:r>
              <a:rPr lang="it-IT" altLang="x-none">
                <a:solidFill>
                  <a:schemeClr val="accent2">
                    <a:lumMod val="75000"/>
                  </a:schemeClr>
                </a:solidFill>
              </a:rPr>
              <a:t>1956: 	10’’ (25cm) 	      </a:t>
            </a:r>
          </a:p>
          <a:p>
            <a:pPr algn="just"/>
            <a:r>
              <a:rPr lang="it-IT" altLang="x-none">
                <a:solidFill>
                  <a:schemeClr val="accent2">
                    <a:lumMod val="75000"/>
                  </a:schemeClr>
                </a:solidFill>
              </a:rPr>
              <a:t>1959: 	72’’ (183cm)</a:t>
            </a:r>
          </a:p>
          <a:p>
            <a:pPr algn="just"/>
            <a:r>
              <a:rPr lang="it-IT" altLang="x-none">
                <a:solidFill>
                  <a:schemeClr val="accent2">
                    <a:lumMod val="75000"/>
                  </a:schemeClr>
                </a:solidFill>
              </a:rPr>
              <a:t>1963: 	80’’ (203cm)</a:t>
            </a:r>
          </a:p>
          <a:p>
            <a:pPr algn="just"/>
            <a:r>
              <a:rPr lang="it-IT" altLang="x-none">
                <a:solidFill>
                  <a:schemeClr val="accent2">
                    <a:lumMod val="75000"/>
                  </a:schemeClr>
                </a:solidFill>
              </a:rPr>
              <a:t>1973: 	370 cm</a:t>
            </a:r>
          </a:p>
        </p:txBody>
      </p:sp>
      <p:pic>
        <p:nvPicPr>
          <p:cNvPr id="7" name="Picture 6"/>
          <p:cNvPicPr>
            <a:picLocks noChangeAspect="1"/>
          </p:cNvPicPr>
          <p:nvPr/>
        </p:nvPicPr>
        <p:blipFill>
          <a:blip r:embed="rId2"/>
          <a:stretch>
            <a:fillRect/>
          </a:stretch>
        </p:blipFill>
        <p:spPr>
          <a:xfrm>
            <a:off x="6299200" y="661639"/>
            <a:ext cx="2641600" cy="3505200"/>
          </a:xfrm>
          <a:prstGeom prst="rect">
            <a:avLst/>
          </a:prstGeom>
        </p:spPr>
      </p:pic>
      <p:pic>
        <p:nvPicPr>
          <p:cNvPr id="8" name="Picture 7" descr="bubble1"/>
          <p:cNvPicPr>
            <a:picLocks noChangeAspect="1" noChangeArrowheads="1"/>
          </p:cNvPicPr>
          <p:nvPr/>
        </p:nvPicPr>
        <p:blipFill rotWithShape="1">
          <a:blip r:embed="rId3">
            <a:extLst>
              <a:ext uri="{28A0092B-C50C-407E-A947-70E740481C1C}">
                <a14:useLocalDpi xmlns:a14="http://schemas.microsoft.com/office/drawing/2010/main" val="0"/>
              </a:ext>
            </a:extLst>
          </a:blip>
          <a:srcRect t="-7" b="55478"/>
          <a:stretch/>
        </p:blipFill>
        <p:spPr bwMode="auto">
          <a:xfrm>
            <a:off x="3362325" y="4542399"/>
            <a:ext cx="2657475"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ubble1"/>
          <p:cNvPicPr>
            <a:picLocks noChangeAspect="1" noChangeArrowheads="1"/>
          </p:cNvPicPr>
          <p:nvPr/>
        </p:nvPicPr>
        <p:blipFill rotWithShape="1">
          <a:blip r:embed="rId3">
            <a:extLst>
              <a:ext uri="{28A0092B-C50C-407E-A947-70E740481C1C}">
                <a14:useLocalDpi xmlns:a14="http://schemas.microsoft.com/office/drawing/2010/main" val="0"/>
              </a:ext>
            </a:extLst>
          </a:blip>
          <a:srcRect t="47465" b="9043"/>
          <a:stretch/>
        </p:blipFill>
        <p:spPr bwMode="auto">
          <a:xfrm>
            <a:off x="6283325" y="4542399"/>
            <a:ext cx="2657475" cy="15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094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Camera a bolle</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22</a:t>
            </a:fld>
            <a:endParaRPr lang="en-US"/>
          </a:p>
        </p:txBody>
      </p:sp>
      <p:pic>
        <p:nvPicPr>
          <p:cNvPr id="6" name="Picture 4" descr="bubble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32" y="856786"/>
            <a:ext cx="31877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ibce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918" y="960870"/>
            <a:ext cx="39624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915718" y="2637270"/>
            <a:ext cx="10302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t>‘new bubbles’</a:t>
            </a:r>
          </a:p>
        </p:txBody>
      </p:sp>
      <p:sp>
        <p:nvSpPr>
          <p:cNvPr id="9" name="Text Box 7"/>
          <p:cNvSpPr txBox="1">
            <a:spLocks noChangeArrowheads="1"/>
          </p:cNvSpPr>
          <p:nvPr/>
        </p:nvSpPr>
        <p:spPr bwMode="auto">
          <a:xfrm>
            <a:off x="5839518" y="732270"/>
            <a:ext cx="9747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t>‘old bubbles’</a:t>
            </a:r>
          </a:p>
        </p:txBody>
      </p:sp>
      <p:sp>
        <p:nvSpPr>
          <p:cNvPr id="10" name="Text Box 5"/>
          <p:cNvSpPr txBox="1">
            <a:spLocks noChangeArrowheads="1"/>
          </p:cNvSpPr>
          <p:nvPr/>
        </p:nvSpPr>
        <p:spPr bwMode="auto">
          <a:xfrm>
            <a:off x="4005036" y="2970666"/>
            <a:ext cx="4851652" cy="272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Differentemente dalla camera a nebbia, la Camera a Bolle non poteva essere “triggerata”, ossia la camera doveva già essere in uno stato soprariscaldato quando le particelle entravano nel volume del rivelatore. Quindi non fu utile per la fisica dei Raggi Cosmici ma, poiché` negli anni 50 la fisica delle particelle venne condotta con gli acceleratori, fu possibile sincronizzare la compressione della camera con l’arrivo del fascio. </a:t>
            </a:r>
          </a:p>
          <a:p>
            <a:pPr algn="just"/>
            <a:endParaRPr lang="it-IT" altLang="x-none">
              <a:solidFill>
                <a:srgbClr val="0033CC"/>
              </a:solidFill>
            </a:endParaRPr>
          </a:p>
          <a:p>
            <a:pPr algn="just"/>
            <a:r>
              <a:rPr lang="it-IT" altLang="x-none">
                <a:solidFill>
                  <a:schemeClr val="accent2">
                    <a:lumMod val="75000"/>
                  </a:schemeClr>
                </a:solidFill>
              </a:rPr>
              <a:t>L’analisi dati impone di passare in rassegna milioni di foto. </a:t>
            </a:r>
          </a:p>
        </p:txBody>
      </p:sp>
      <p:pic>
        <p:nvPicPr>
          <p:cNvPr id="13" name="Picture 12" descr="A person sitting at a computer&#10;&#10;Description automatically generated">
            <a:extLst>
              <a:ext uri="{FF2B5EF4-FFF2-40B4-BE49-F238E27FC236}">
                <a16:creationId xmlns:a16="http://schemas.microsoft.com/office/drawing/2014/main" id="{0EDD1DEF-09F4-CC29-A924-8F3D236DE90F}"/>
              </a:ext>
            </a:extLst>
          </p:cNvPr>
          <p:cNvPicPr>
            <a:picLocks noChangeAspect="1"/>
          </p:cNvPicPr>
          <p:nvPr/>
        </p:nvPicPr>
        <p:blipFill>
          <a:blip r:embed="rId4"/>
          <a:stretch>
            <a:fillRect/>
          </a:stretch>
        </p:blipFill>
        <p:spPr>
          <a:xfrm>
            <a:off x="147027" y="922248"/>
            <a:ext cx="3749548" cy="5601081"/>
          </a:xfrm>
          <a:prstGeom prst="rect">
            <a:avLst/>
          </a:prstGeom>
        </p:spPr>
      </p:pic>
    </p:spTree>
    <p:extLst>
      <p:ext uri="{BB962C8B-B14F-4D97-AF65-F5344CB8AC3E}">
        <p14:creationId xmlns:p14="http://schemas.microsoft.com/office/powerpoint/2010/main" val="1640893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Scoperta della </a:t>
            </a:r>
            <a:r>
              <a:rPr lang="it-IT" err="1">
                <a:latin typeface="Symbol" charset="2"/>
                <a:ea typeface="Symbol" charset="2"/>
                <a:cs typeface="Symbol" charset="2"/>
              </a:rPr>
              <a:t>W</a:t>
            </a:r>
            <a:r>
              <a:rPr lang="it-IT" baseline="30000">
                <a:latin typeface="Symbol" charset="2"/>
                <a:ea typeface="Symbol" charset="2"/>
                <a:cs typeface="Symbol" charset="2"/>
              </a:rPr>
              <a:t>-</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23</a:t>
            </a:fld>
            <a:endParaRPr lang="en-US"/>
          </a:p>
        </p:txBody>
      </p:sp>
      <p:pic>
        <p:nvPicPr>
          <p:cNvPr id="6" name="Picture 3" descr="bnl_b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95818"/>
            <a:ext cx="350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459152" y="598655"/>
            <a:ext cx="3768660"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BNL, Prime </a:t>
            </a:r>
            <a:r>
              <a:rPr lang="en-US" altLang="x-none" err="1">
                <a:solidFill>
                  <a:schemeClr val="accent2">
                    <a:lumMod val="75000"/>
                  </a:schemeClr>
                </a:solidFill>
              </a:rPr>
              <a:t>fotografie</a:t>
            </a:r>
            <a:r>
              <a:rPr lang="en-US" altLang="x-none">
                <a:solidFill>
                  <a:schemeClr val="accent2">
                    <a:lumMod val="75000"/>
                  </a:schemeClr>
                </a:solidFill>
              </a:rPr>
              <a:t> 1963, 0.03s cycle</a:t>
            </a:r>
          </a:p>
        </p:txBody>
      </p:sp>
      <p:pic>
        <p:nvPicPr>
          <p:cNvPr id="8" name="Picture 5" descr="omega-di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895818"/>
            <a:ext cx="5029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5559207" y="596875"/>
            <a:ext cx="2563202"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err="1">
                <a:solidFill>
                  <a:schemeClr val="accent2">
                    <a:lumMod val="75000"/>
                  </a:schemeClr>
                </a:solidFill>
              </a:rPr>
              <a:t>scoperta</a:t>
            </a:r>
            <a:r>
              <a:rPr lang="en-US" altLang="x-none">
                <a:solidFill>
                  <a:schemeClr val="accent2">
                    <a:lumMod val="75000"/>
                  </a:schemeClr>
                </a:solidFill>
              </a:rPr>
              <a:t> </a:t>
            </a:r>
            <a:r>
              <a:rPr lang="en-US" altLang="x-none" err="1">
                <a:solidFill>
                  <a:schemeClr val="accent2">
                    <a:lumMod val="75000"/>
                  </a:schemeClr>
                </a:solidFill>
              </a:rPr>
              <a:t>della</a:t>
            </a:r>
            <a:r>
              <a:rPr lang="en-US" altLang="x-none">
                <a:solidFill>
                  <a:schemeClr val="accent2">
                    <a:lumMod val="75000"/>
                  </a:schemeClr>
                </a:solidFill>
              </a:rPr>
              <a:t> </a:t>
            </a:r>
            <a:r>
              <a:rPr lang="en-US" altLang="x-none">
                <a:solidFill>
                  <a:schemeClr val="accent2">
                    <a:lumMod val="75000"/>
                  </a:schemeClr>
                </a:solidFill>
                <a:latin typeface="Symbol" charset="2"/>
                <a:ea typeface="Symbol" charset="2"/>
                <a:cs typeface="Symbol" charset="2"/>
              </a:rPr>
              <a:t>W</a:t>
            </a:r>
            <a:r>
              <a:rPr lang="en-US" altLang="x-none" baseline="30000">
                <a:solidFill>
                  <a:schemeClr val="accent2">
                    <a:lumMod val="75000"/>
                  </a:schemeClr>
                </a:solidFill>
                <a:latin typeface="Symbol" charset="2"/>
                <a:ea typeface="Symbol" charset="2"/>
                <a:cs typeface="Symbol" charset="2"/>
              </a:rPr>
              <a:t>-</a:t>
            </a:r>
            <a:r>
              <a:rPr lang="en-US" altLang="x-none">
                <a:solidFill>
                  <a:schemeClr val="accent2">
                    <a:lumMod val="75000"/>
                  </a:schemeClr>
                </a:solidFill>
              </a:rPr>
              <a:t> </a:t>
            </a:r>
            <a:r>
              <a:rPr lang="en-US" altLang="x-none" err="1">
                <a:solidFill>
                  <a:schemeClr val="accent2">
                    <a:lumMod val="75000"/>
                  </a:schemeClr>
                </a:solidFill>
                <a:sym typeface="Mathematica1" charset="0"/>
              </a:rPr>
              <a:t>nel</a:t>
            </a:r>
            <a:r>
              <a:rPr lang="en-US" altLang="x-none">
                <a:solidFill>
                  <a:schemeClr val="accent2">
                    <a:lumMod val="75000"/>
                  </a:schemeClr>
                </a:solidFill>
              </a:rPr>
              <a:t> 1964</a:t>
            </a:r>
          </a:p>
        </p:txBody>
      </p:sp>
      <p:pic>
        <p:nvPicPr>
          <p:cNvPr id="11" name="Picture 10"/>
          <p:cNvPicPr>
            <a:picLocks noChangeAspect="1"/>
          </p:cNvPicPr>
          <p:nvPr/>
        </p:nvPicPr>
        <p:blipFill rotWithShape="1">
          <a:blip r:embed="rId4"/>
          <a:srcRect b="2811"/>
          <a:stretch/>
        </p:blipFill>
        <p:spPr>
          <a:xfrm>
            <a:off x="4661208" y="4388704"/>
            <a:ext cx="4457700" cy="2160000"/>
          </a:xfrm>
          <a:prstGeom prst="rect">
            <a:avLst/>
          </a:prstGeom>
        </p:spPr>
      </p:pic>
      <p:sp>
        <p:nvSpPr>
          <p:cNvPr id="10" name="TextBox 9"/>
          <p:cNvSpPr txBox="1"/>
          <p:nvPr/>
        </p:nvSpPr>
        <p:spPr>
          <a:xfrm>
            <a:off x="111793" y="5893476"/>
            <a:ext cx="6840527" cy="461665"/>
          </a:xfrm>
          <a:prstGeom prst="rect">
            <a:avLst/>
          </a:prstGeom>
          <a:solidFill>
            <a:schemeClr val="tx1"/>
          </a:solidFill>
        </p:spPr>
        <p:txBody>
          <a:bodyPr wrap="none" rtlCol="0">
            <a:spAutoFit/>
          </a:bodyPr>
          <a:lstStyle/>
          <a:p>
            <a:r>
              <a:rPr lang="it-IT" sz="2400" b="1" err="1">
                <a:solidFill>
                  <a:schemeClr val="bg1"/>
                </a:solidFill>
                <a:effectLst>
                  <a:glow rad="38100">
                    <a:schemeClr val="accent1">
                      <a:lumMod val="40000"/>
                      <a:lumOff val="60000"/>
                      <a:alpha val="40000"/>
                    </a:schemeClr>
                  </a:glow>
                </a:effectLst>
              </a:rPr>
              <a:t>Ω</a:t>
            </a:r>
            <a:r>
              <a:rPr lang="it-IT" sz="2400" b="1">
                <a:solidFill>
                  <a:schemeClr val="bg1"/>
                </a:solidFill>
                <a:effectLst>
                  <a:glow rad="38100">
                    <a:schemeClr val="accent1">
                      <a:lumMod val="40000"/>
                      <a:lumOff val="60000"/>
                      <a:alpha val="40000"/>
                    </a:schemeClr>
                  </a:glow>
                </a:effectLst>
              </a:rPr>
              <a:t>- = sss   </a:t>
            </a:r>
            <a:r>
              <a:rPr lang="it-IT" sz="2400" b="1" u="sng">
                <a:solidFill>
                  <a:schemeClr val="bg1"/>
                </a:solidFill>
                <a:effectLst>
                  <a:glow rad="38100">
                    <a:schemeClr val="accent1">
                      <a:lumMod val="40000"/>
                      <a:lumOff val="60000"/>
                      <a:alpha val="40000"/>
                    </a:schemeClr>
                  </a:glow>
                </a:effectLst>
              </a:rPr>
              <a:t>conferma del modello a quark e del colore</a:t>
            </a:r>
            <a:r>
              <a:rPr lang="it-IT" sz="2400" b="1">
                <a:solidFill>
                  <a:schemeClr val="bg1"/>
                </a:solidFill>
                <a:effectLst>
                  <a:glow rad="38100">
                    <a:schemeClr val="accent1">
                      <a:lumMod val="40000"/>
                      <a:lumOff val="60000"/>
                      <a:alpha val="40000"/>
                    </a:schemeClr>
                  </a:glow>
                </a:effectLst>
              </a:rPr>
              <a:t>!</a:t>
            </a:r>
          </a:p>
        </p:txBody>
      </p:sp>
    </p:spTree>
    <p:extLst>
      <p:ext uri="{BB962C8B-B14F-4D97-AF65-F5344CB8AC3E}">
        <p14:creationId xmlns:p14="http://schemas.microsoft.com/office/powerpoint/2010/main" val="2133837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Gargamelle</a:t>
            </a:r>
            <a:r>
              <a:rPr lang="it-IT"/>
              <a:t>: le correnti neutre</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24</a:t>
            </a:fld>
            <a:endParaRPr lang="en-US"/>
          </a:p>
        </p:txBody>
      </p:sp>
      <p:pic>
        <p:nvPicPr>
          <p:cNvPr id="6" name="Picture 6" descr="gargam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7869"/>
            <a:ext cx="35814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p:nvSpPr>
        <p:spPr bwMode="auto">
          <a:xfrm>
            <a:off x="4038600" y="735210"/>
            <a:ext cx="4648200" cy="2590800"/>
          </a:xfrm>
          <a:prstGeom prst="rect">
            <a:avLst/>
          </a:prstGeom>
          <a:noFill/>
          <a:ln w="9525">
            <a:noFill/>
            <a:miter lim="800000"/>
            <a:headEnd/>
            <a:tailEnd/>
          </a:ln>
        </p:spPr>
        <p:txBody>
          <a:bodyPr lIns="92075" tIns="46038" rIns="92075" bIns="46038"/>
          <a:lstStyle/>
          <a:p>
            <a:pPr algn="just">
              <a:defRPr/>
            </a:pPr>
            <a:r>
              <a:rPr lang="it-IT" sz="1600">
                <a:solidFill>
                  <a:srgbClr val="002060"/>
                </a:solidFill>
                <a:latin typeface="Arial" pitchFamily="34" charset="0"/>
              </a:rPr>
              <a:t>Gargamelle, una camera a bolle a “liquido pesante” (freon) costruita all’ </a:t>
            </a:r>
            <a:r>
              <a:rPr lang="it-IT" sz="1600" err="1">
                <a:solidFill>
                  <a:srgbClr val="002060"/>
                </a:solidFill>
                <a:latin typeface="Arial" pitchFamily="34" charset="0"/>
              </a:rPr>
              <a:t>Ecole</a:t>
            </a:r>
            <a:r>
              <a:rPr lang="it-IT" sz="1600">
                <a:solidFill>
                  <a:srgbClr val="002060"/>
                </a:solidFill>
                <a:latin typeface="Arial" pitchFamily="34" charset="0"/>
              </a:rPr>
              <a:t> </a:t>
            </a:r>
            <a:r>
              <a:rPr lang="it-IT" sz="1600" err="1">
                <a:solidFill>
                  <a:srgbClr val="002060"/>
                </a:solidFill>
                <a:latin typeface="Arial" pitchFamily="34" charset="0"/>
              </a:rPr>
              <a:t>Polytechnique</a:t>
            </a:r>
            <a:r>
              <a:rPr lang="it-IT" sz="1600">
                <a:solidFill>
                  <a:srgbClr val="002060"/>
                </a:solidFill>
                <a:latin typeface="Arial" pitchFamily="34" charset="0"/>
              </a:rPr>
              <a:t> di Parigi, fu portata al CERN nel 1970. </a:t>
            </a:r>
          </a:p>
          <a:p>
            <a:pPr algn="just">
              <a:defRPr/>
            </a:pPr>
            <a:r>
              <a:rPr lang="it-IT" sz="1600">
                <a:solidFill>
                  <a:srgbClr val="002060"/>
                </a:solidFill>
                <a:latin typeface="Arial" pitchFamily="34" charset="0"/>
              </a:rPr>
              <a:t>Aveva un diametro di 2 m, 4 m di lunghezza ed era riempita con Freon a 20 atm. </a:t>
            </a:r>
          </a:p>
          <a:p>
            <a:pPr algn="just">
              <a:defRPr/>
            </a:pPr>
            <a:endParaRPr lang="it-IT" sz="1600">
              <a:solidFill>
                <a:srgbClr val="0033CC"/>
              </a:solidFill>
              <a:latin typeface="Arial" pitchFamily="34" charset="0"/>
            </a:endParaRPr>
          </a:p>
          <a:p>
            <a:pPr algn="just">
              <a:defRPr/>
            </a:pPr>
            <a:r>
              <a:rPr lang="it-IT" sz="1600">
                <a:solidFill>
                  <a:schemeClr val="accent2">
                    <a:lumMod val="75000"/>
                  </a:schemeClr>
                </a:solidFill>
                <a:latin typeface="Arial" pitchFamily="34" charset="0"/>
              </a:rPr>
              <a:t>Con un magnete convenzionale che produceva un campo di 2 T, Gargamelle è stato il rivelatore che nel  1973 ha permesso di scoprire le correnti neutre.</a:t>
            </a:r>
          </a:p>
          <a:p>
            <a:pPr>
              <a:defRPr/>
            </a:pPr>
            <a:br>
              <a:rPr lang="en-US" sz="1600" b="0">
                <a:solidFill>
                  <a:srgbClr val="000000"/>
                </a:solidFill>
                <a:latin typeface="Arial" pitchFamily="34" charset="0"/>
              </a:rPr>
            </a:br>
            <a:endParaRPr lang="en-US" sz="1600" b="0">
              <a:latin typeface="Times New Roman" pitchFamily="18" charset="0"/>
            </a:endParaRPr>
          </a:p>
        </p:txBody>
      </p:sp>
      <p:sp>
        <p:nvSpPr>
          <p:cNvPr id="10" name="TextBox 10"/>
          <p:cNvSpPr txBox="1">
            <a:spLocks noChangeArrowheads="1"/>
          </p:cNvSpPr>
          <p:nvPr/>
        </p:nvSpPr>
        <p:spPr bwMode="auto">
          <a:xfrm>
            <a:off x="100624" y="3688902"/>
            <a:ext cx="4296369"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it-IT" altLang="x-none" sz="1200"/>
              <a:t>Esposta all’esterno delle mostra “Microcosmo” al CERN</a:t>
            </a:r>
          </a:p>
        </p:txBody>
      </p:sp>
      <p:pic>
        <p:nvPicPr>
          <p:cNvPr id="7" name="Picture 7" descr="neutral_cur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55" y="3567604"/>
            <a:ext cx="2030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diagram of a galaxy&#10;&#10;Description automatically generated with medium confidence">
            <a:extLst>
              <a:ext uri="{FF2B5EF4-FFF2-40B4-BE49-F238E27FC236}">
                <a16:creationId xmlns:a16="http://schemas.microsoft.com/office/drawing/2014/main" id="{2B0AC1FF-3CFC-8301-D670-145481C767B4}"/>
              </a:ext>
            </a:extLst>
          </p:cNvPr>
          <p:cNvPicPr>
            <a:picLocks noChangeAspect="1"/>
          </p:cNvPicPr>
          <p:nvPr/>
        </p:nvPicPr>
        <p:blipFill>
          <a:blip r:embed="rId4"/>
          <a:stretch>
            <a:fillRect/>
          </a:stretch>
        </p:blipFill>
        <p:spPr>
          <a:xfrm>
            <a:off x="4933128" y="3218554"/>
            <a:ext cx="4185920" cy="3317240"/>
          </a:xfrm>
          <a:prstGeom prst="rect">
            <a:avLst/>
          </a:prstGeom>
        </p:spPr>
      </p:pic>
      <p:pic>
        <p:nvPicPr>
          <p:cNvPr id="15" name="Picture 14" descr="A diagram of a physical equation&#10;&#10;Description automatically generated with medium confidence">
            <a:extLst>
              <a:ext uri="{FF2B5EF4-FFF2-40B4-BE49-F238E27FC236}">
                <a16:creationId xmlns:a16="http://schemas.microsoft.com/office/drawing/2014/main" id="{B9EF6624-4C8E-59E7-A68D-6B05080A338F}"/>
              </a:ext>
            </a:extLst>
          </p:cNvPr>
          <p:cNvPicPr>
            <a:picLocks noChangeAspect="1"/>
          </p:cNvPicPr>
          <p:nvPr/>
        </p:nvPicPr>
        <p:blipFill>
          <a:blip r:embed="rId5"/>
          <a:stretch>
            <a:fillRect/>
          </a:stretch>
        </p:blipFill>
        <p:spPr>
          <a:xfrm>
            <a:off x="1394041" y="4158860"/>
            <a:ext cx="2186940" cy="1531620"/>
          </a:xfrm>
          <a:prstGeom prst="rect">
            <a:avLst/>
          </a:prstGeom>
        </p:spPr>
      </p:pic>
      <p:sp>
        <p:nvSpPr>
          <p:cNvPr id="16" name="TextBox 15">
            <a:extLst>
              <a:ext uri="{FF2B5EF4-FFF2-40B4-BE49-F238E27FC236}">
                <a16:creationId xmlns:a16="http://schemas.microsoft.com/office/drawing/2014/main" id="{BDE76B3F-2473-E1FC-E9D1-BC963513E210}"/>
              </a:ext>
            </a:extLst>
          </p:cNvPr>
          <p:cNvSpPr txBox="1"/>
          <p:nvPr/>
        </p:nvSpPr>
        <p:spPr>
          <a:xfrm>
            <a:off x="8031" y="5661125"/>
            <a:ext cx="4648200" cy="923330"/>
          </a:xfrm>
          <a:prstGeom prst="rect">
            <a:avLst/>
          </a:prstGeom>
          <a:noFill/>
        </p:spPr>
        <p:txBody>
          <a:bodyPr wrap="square" rtlCol="0">
            <a:spAutoFit/>
          </a:bodyPr>
          <a:lstStyle/>
          <a:p>
            <a:pPr algn="just"/>
            <a:r>
              <a:rPr lang="en-GB" dirty="0"/>
              <a:t>In 2 anni di presa </a:t>
            </a:r>
            <a:r>
              <a:rPr lang="en-GB" dirty="0" err="1"/>
              <a:t>dati</a:t>
            </a:r>
            <a:r>
              <a:rPr lang="en-GB" dirty="0"/>
              <a:t> (1.4 </a:t>
            </a:r>
            <a:r>
              <a:rPr lang="en-GB" dirty="0" err="1"/>
              <a:t>milioni</a:t>
            </a:r>
            <a:r>
              <a:rPr lang="en-GB" dirty="0"/>
              <a:t> di </a:t>
            </a:r>
            <a:r>
              <a:rPr lang="en-GB" dirty="0" err="1"/>
              <a:t>cicli</a:t>
            </a:r>
            <a:r>
              <a:rPr lang="en-GB" dirty="0"/>
              <a:t> di </a:t>
            </a:r>
            <a:r>
              <a:rPr lang="en-GB" dirty="0" err="1"/>
              <a:t>acceleratore</a:t>
            </a:r>
            <a:r>
              <a:rPr lang="en-GB" dirty="0"/>
              <a:t>, con 10</a:t>
            </a:r>
            <a:r>
              <a:rPr lang="en-GB" baseline="30000" dirty="0"/>
              <a:t>9</a:t>
            </a:r>
            <a:r>
              <a:rPr lang="en-GB" dirty="0"/>
              <a:t> </a:t>
            </a:r>
            <a:r>
              <a:rPr lang="en-GB" dirty="0" err="1"/>
              <a:t>neutrini</a:t>
            </a:r>
            <a:r>
              <a:rPr lang="en-GB" dirty="0"/>
              <a:t> per </a:t>
            </a:r>
            <a:r>
              <a:rPr lang="en-GB" dirty="0" err="1"/>
              <a:t>ciclo</a:t>
            </a:r>
            <a:r>
              <a:rPr lang="en-GB" dirty="0"/>
              <a:t>), </a:t>
            </a:r>
            <a:r>
              <a:rPr lang="en-GB" dirty="0" err="1"/>
              <a:t>furono</a:t>
            </a:r>
            <a:r>
              <a:rPr lang="en-GB" dirty="0"/>
              <a:t> </a:t>
            </a:r>
            <a:r>
              <a:rPr lang="en-GB" dirty="0" err="1"/>
              <a:t>osservati</a:t>
            </a:r>
            <a:r>
              <a:rPr lang="en-GB" dirty="0"/>
              <a:t> solo 3 </a:t>
            </a:r>
            <a:r>
              <a:rPr lang="en-GB" dirty="0" err="1"/>
              <a:t>eventi</a:t>
            </a:r>
            <a:r>
              <a:rPr lang="en-GB" dirty="0"/>
              <a:t> di </a:t>
            </a:r>
            <a:r>
              <a:rPr lang="en-GB" dirty="0" err="1"/>
              <a:t>questo</a:t>
            </a:r>
            <a:r>
              <a:rPr lang="en-GB" dirty="0"/>
              <a:t> </a:t>
            </a:r>
            <a:r>
              <a:rPr lang="en-GB" dirty="0" err="1"/>
              <a:t>tipo</a:t>
            </a:r>
            <a:r>
              <a:rPr lang="en-GB" dirty="0"/>
              <a:t>.</a:t>
            </a:r>
          </a:p>
        </p:txBody>
      </p:sp>
    </p:spTree>
    <p:extLst>
      <p:ext uri="{BB962C8B-B14F-4D97-AF65-F5344CB8AC3E}">
        <p14:creationId xmlns:p14="http://schemas.microsoft.com/office/powerpoint/2010/main" val="17706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Obsolescenza delle Camere a Bolle</a:t>
            </a:r>
          </a:p>
        </p:txBody>
      </p:sp>
      <p:sp>
        <p:nvSpPr>
          <p:cNvPr id="7" name="Content Placeholder 6"/>
          <p:cNvSpPr>
            <a:spLocks noGrp="1"/>
          </p:cNvSpPr>
          <p:nvPr>
            <p:ph idx="1"/>
          </p:nvPr>
        </p:nvSpPr>
        <p:spPr>
          <a:xfrm>
            <a:off x="100363" y="970156"/>
            <a:ext cx="8943278" cy="5588942"/>
          </a:xfrm>
        </p:spPr>
        <p:txBody>
          <a:bodyPr>
            <a:normAutofit fontScale="85000" lnSpcReduction="20000"/>
          </a:bodyPr>
          <a:lstStyle/>
          <a:p>
            <a:pPr algn="just"/>
            <a:r>
              <a:rPr lang="it-IT" altLang="x-none"/>
              <a:t>L’eccellente risoluzione sul singolo punto (75</a:t>
            </a:r>
            <a:r>
              <a:rPr lang="it-IT" altLang="x-none">
                <a:sym typeface="Symbol" charset="2"/>
              </a:rPr>
              <a:t></a:t>
            </a:r>
            <a:r>
              <a:rPr lang="it-IT" altLang="x-none"/>
              <a:t>m) unita al fatto che il bersaglio e il volume sensibile erano gli stessi (nelle camere a idrogeno) rendeva le camere a bolle i migliori dispositivi per la ricostruzione dei modi di decadimento complessi. </a:t>
            </a:r>
          </a:p>
          <a:p>
            <a:pPr algn="just"/>
            <a:endParaRPr lang="it-IT" altLang="x-none">
              <a:solidFill>
                <a:srgbClr val="0033CC"/>
              </a:solidFill>
            </a:endParaRPr>
          </a:p>
          <a:p>
            <a:pPr algn="just"/>
            <a:r>
              <a:rPr lang="it-IT" altLang="x-none">
                <a:solidFill>
                  <a:srgbClr val="0432FF"/>
                </a:solidFill>
              </a:rPr>
              <a:t>L’ inconveniente maggiore delle camere a bolle era il basso rateo di acquisizione degli eventi (poche decine di eventi al secondo). </a:t>
            </a:r>
          </a:p>
          <a:p>
            <a:pPr lvl="1" algn="just"/>
            <a:r>
              <a:rPr lang="it-IT" altLang="x-none">
                <a:solidFill>
                  <a:schemeClr val="accent2">
                    <a:lumMod val="75000"/>
                  </a:schemeClr>
                </a:solidFill>
              </a:rPr>
              <a:t>inadatto alla rivelazione di processi a bassa sezione d’urto per la cui produzione è necessaria un’alta frequenza di collisioni (LHC 10</a:t>
            </a:r>
            <a:r>
              <a:rPr lang="it-IT" altLang="x-none" baseline="30000">
                <a:solidFill>
                  <a:schemeClr val="accent2">
                    <a:lumMod val="75000"/>
                  </a:schemeClr>
                </a:solidFill>
              </a:rPr>
              <a:t>9</a:t>
            </a:r>
            <a:r>
              <a:rPr lang="it-IT" altLang="x-none">
                <a:solidFill>
                  <a:schemeClr val="accent2">
                    <a:lumMod val="75000"/>
                  </a:schemeClr>
                </a:solidFill>
              </a:rPr>
              <a:t> collisioni/</a:t>
            </a:r>
            <a:r>
              <a:rPr lang="it-IT" altLang="x-none" err="1">
                <a:solidFill>
                  <a:schemeClr val="accent2">
                    <a:lumMod val="75000"/>
                  </a:schemeClr>
                </a:solidFill>
              </a:rPr>
              <a:t>s</a:t>
            </a:r>
            <a:r>
              <a:rPr lang="it-IT" altLang="x-none">
                <a:solidFill>
                  <a:schemeClr val="accent2">
                    <a:lumMod val="75000"/>
                  </a:schemeClr>
                </a:solidFill>
              </a:rPr>
              <a:t>). </a:t>
            </a:r>
          </a:p>
          <a:p>
            <a:pPr algn="just"/>
            <a:endParaRPr lang="it-IT" altLang="x-none">
              <a:solidFill>
                <a:srgbClr val="008000"/>
              </a:solidFill>
            </a:endParaRPr>
          </a:p>
          <a:p>
            <a:pPr algn="just"/>
            <a:r>
              <a:rPr lang="it-IT" altLang="x-none">
                <a:solidFill>
                  <a:srgbClr val="0432FF"/>
                </a:solidFill>
              </a:rPr>
              <a:t>L'impossibilità di implementare un trigger selettivo sul rivelatore implica che ogni interazione debba essere fotografata (ossia acquisita).</a:t>
            </a:r>
          </a:p>
          <a:p>
            <a:pPr lvl="1" algn="just"/>
            <a:r>
              <a:rPr lang="it-IT" altLang="x-none">
                <a:solidFill>
                  <a:schemeClr val="accent2">
                    <a:lumMod val="75000"/>
                  </a:schemeClr>
                </a:solidFill>
              </a:rPr>
              <a:t>negli esperimenti odierni ad LHC il trigger opera una selezione online (tempi di latenza dell’ordine del secondo) degli eventi applicando un fattore di riduzione dell’ordine di 10</a:t>
            </a:r>
            <a:r>
              <a:rPr lang="it-IT" altLang="x-none" baseline="30000">
                <a:solidFill>
                  <a:schemeClr val="accent2">
                    <a:lumMod val="75000"/>
                  </a:schemeClr>
                </a:solidFill>
              </a:rPr>
              <a:t>5</a:t>
            </a:r>
            <a:r>
              <a:rPr lang="it-IT" altLang="x-none">
                <a:solidFill>
                  <a:schemeClr val="accent2">
                    <a:lumMod val="75000"/>
                  </a:schemeClr>
                </a:solidFill>
              </a:rPr>
              <a:t>.</a:t>
            </a:r>
          </a:p>
          <a:p>
            <a:pPr algn="just"/>
            <a:endParaRPr lang="it-IT" altLang="x-none">
              <a:solidFill>
                <a:srgbClr val="0033CC"/>
              </a:solidFill>
            </a:endParaRPr>
          </a:p>
          <a:p>
            <a:pPr algn="just"/>
            <a:r>
              <a:rPr lang="it-IT" altLang="x-none">
                <a:solidFill>
                  <a:srgbClr val="0432FF"/>
                </a:solidFill>
              </a:rPr>
              <a:t>L’analisi di milioni di immagini fatta da operatori è un compito laborioso che richiede molto tempo. </a:t>
            </a:r>
          </a:p>
          <a:p>
            <a:pPr algn="just"/>
            <a:endParaRPr lang="it-IT" altLang="x-none">
              <a:solidFill>
                <a:srgbClr val="008000"/>
              </a:solidFill>
            </a:endParaRPr>
          </a:p>
          <a:p>
            <a:pPr algn="just"/>
            <a:r>
              <a:rPr lang="it-IT" altLang="x-none"/>
              <a:t>Per questi motivi, alla fine degli anni 70, i rivelatori elettronici divennero l’unica tecnica di rivelazione possibile per la fisica delle alte energie.</a:t>
            </a:r>
            <a:endParaRPr lang="it-IT"/>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25</a:t>
            </a:fld>
            <a:endParaRPr lang="en-US"/>
          </a:p>
        </p:txBody>
      </p:sp>
    </p:spTree>
    <p:extLst>
      <p:ext uri="{BB962C8B-B14F-4D97-AF65-F5344CB8AC3E}">
        <p14:creationId xmlns:p14="http://schemas.microsoft.com/office/powerpoint/2010/main" val="1521887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a:t>Evoluzione della strumentazione</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26</a:t>
            </a:fld>
            <a:endParaRPr lang="en-US"/>
          </a:p>
        </p:txBody>
      </p:sp>
      <p:pic>
        <p:nvPicPr>
          <p:cNvPr id="10" name="Picture 5" descr="gargamelle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6" y="2052919"/>
            <a:ext cx="2573338" cy="3886200"/>
          </a:xfrm>
          <a:prstGeom prst="rect">
            <a:avLst/>
          </a:prstGeom>
          <a:noFill/>
          <a:ln>
            <a:noFill/>
          </a:ln>
          <a:scene3d>
            <a:camera prst="perspectiveHeroicExtremeRightFacing" fov="5400000">
              <a:rot lat="487347" lon="19200000" rev="174516"/>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ogic_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849" y="1596947"/>
            <a:ext cx="3206750" cy="4114800"/>
          </a:xfrm>
          <a:prstGeom prst="rect">
            <a:avLst/>
          </a:prstGeom>
          <a:noFill/>
          <a:ln>
            <a:noFill/>
          </a:ln>
          <a:scene3d>
            <a:camera prst="perspectiveHeroicExtremeLeftFacing" fov="5400000">
              <a:rot lat="500687" lon="2702827" rev="21468879"/>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58620" y="5271173"/>
            <a:ext cx="3140075" cy="300038"/>
          </a:xfrm>
          <a:prstGeom prst="rect">
            <a:avLst/>
          </a:prstGeom>
          <a:noFill/>
          <a:ln>
            <a:noFill/>
          </a:ln>
          <a:scene3d>
            <a:camera prst="perspectiveHeroicExtremeRightFacing" fov="5400000">
              <a:rot lat="487347" lon="18000000" rev="174516"/>
            </a:camera>
            <a:lightRig rig="threePt" dir="t"/>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Bubble chamber photograph</a:t>
            </a:r>
          </a:p>
        </p:txBody>
      </p:sp>
      <p:sp>
        <p:nvSpPr>
          <p:cNvPr id="17" name="Text Box 8"/>
          <p:cNvSpPr txBox="1">
            <a:spLocks noChangeArrowheads="1"/>
          </p:cNvSpPr>
          <p:nvPr/>
        </p:nvSpPr>
        <p:spPr bwMode="auto">
          <a:xfrm>
            <a:off x="5461463" y="5548580"/>
            <a:ext cx="3816350" cy="300038"/>
          </a:xfrm>
          <a:prstGeom prst="rect">
            <a:avLst/>
          </a:prstGeom>
          <a:noFill/>
          <a:ln>
            <a:noFill/>
          </a:ln>
          <a:scene3d>
            <a:camera prst="perspectiveHeroicExtremeLeftFacing">
              <a:rot lat="1711177" lon="2981277" rev="65495"/>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Early coincidence counting experiment </a:t>
            </a:r>
          </a:p>
        </p:txBody>
      </p:sp>
      <p:sp>
        <p:nvSpPr>
          <p:cNvPr id="19" name="TextBox 18"/>
          <p:cNvSpPr txBox="1"/>
          <p:nvPr/>
        </p:nvSpPr>
        <p:spPr>
          <a:xfrm>
            <a:off x="-61522" y="1345033"/>
            <a:ext cx="2554417" cy="707886"/>
          </a:xfrm>
          <a:prstGeom prst="rect">
            <a:avLst/>
          </a:prstGeom>
          <a:noFill/>
          <a:scene3d>
            <a:camera prst="perspectiveHeroicExtremeRightFacing">
              <a:rot lat="20573266" lon="19739098" rev="224453"/>
            </a:camera>
            <a:lightRig rig="threePt" dir="t"/>
          </a:scene3d>
        </p:spPr>
        <p:txBody>
          <a:bodyPr wrap="none" rtlCol="0">
            <a:spAutoFit/>
          </a:bodyPr>
          <a:lstStyle/>
          <a:p>
            <a:pPr algn="ctr"/>
            <a:r>
              <a:rPr lang="it-IT" sz="2000" b="1">
                <a:solidFill>
                  <a:srgbClr val="0432FF"/>
                </a:solidFill>
              </a:rPr>
              <a:t>Rivelatori visualizzanti</a:t>
            </a:r>
          </a:p>
          <a:p>
            <a:pPr algn="ctr"/>
            <a:r>
              <a:rPr lang="it-IT" sz="2000">
                <a:solidFill>
                  <a:srgbClr val="0432FF"/>
                </a:solidFill>
              </a:rPr>
              <a:t>(dal 1880)</a:t>
            </a:r>
          </a:p>
        </p:txBody>
      </p:sp>
      <p:sp>
        <p:nvSpPr>
          <p:cNvPr id="21" name="Text Box 8"/>
          <p:cNvSpPr txBox="1">
            <a:spLocks noChangeArrowheads="1"/>
          </p:cNvSpPr>
          <p:nvPr/>
        </p:nvSpPr>
        <p:spPr bwMode="auto">
          <a:xfrm>
            <a:off x="6304754" y="1033692"/>
            <a:ext cx="2768386" cy="577723"/>
          </a:xfrm>
          <a:prstGeom prst="rect">
            <a:avLst/>
          </a:prstGeom>
          <a:noFill/>
          <a:ln>
            <a:noFill/>
          </a:ln>
          <a:scene3d>
            <a:camera prst="perspectiveHeroicExtremeLeftFacing" fov="6300000">
              <a:rot lat="21182980" lon="2946319" rev="11083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err="1">
                <a:solidFill>
                  <a:srgbClr val="0432FF"/>
                </a:solidFill>
              </a:rPr>
              <a:t>Rivelatori</a:t>
            </a:r>
            <a:r>
              <a:rPr lang="en-US" altLang="x-none">
                <a:solidFill>
                  <a:srgbClr val="0432FF"/>
                </a:solidFill>
              </a:rPr>
              <a:t> </a:t>
            </a:r>
            <a:r>
              <a:rPr lang="en-US" altLang="x-none" err="1">
                <a:solidFill>
                  <a:srgbClr val="0432FF"/>
                </a:solidFill>
              </a:rPr>
              <a:t>logici</a:t>
            </a:r>
            <a:r>
              <a:rPr lang="en-US" altLang="x-none">
                <a:solidFill>
                  <a:srgbClr val="0432FF"/>
                </a:solidFill>
              </a:rPr>
              <a:t> (</a:t>
            </a:r>
            <a:r>
              <a:rPr lang="en-US" altLang="x-none" err="1">
                <a:solidFill>
                  <a:srgbClr val="0432FF"/>
                </a:solidFill>
              </a:rPr>
              <a:t>elettronici</a:t>
            </a:r>
            <a:r>
              <a:rPr lang="en-US" altLang="x-none">
                <a:solidFill>
                  <a:srgbClr val="0432FF"/>
                </a:solidFill>
              </a:rPr>
              <a:t>) </a:t>
            </a:r>
          </a:p>
          <a:p>
            <a:pPr algn="ctr"/>
            <a:r>
              <a:rPr lang="en-US" b="0">
                <a:solidFill>
                  <a:srgbClr val="0432FF"/>
                </a:solidFill>
              </a:rPr>
              <a:t>(dal 1908)</a:t>
            </a:r>
            <a:endParaRPr lang="it-IT" b="0">
              <a:solidFill>
                <a:srgbClr val="0432FF"/>
              </a:solidFill>
            </a:endParaRPr>
          </a:p>
        </p:txBody>
      </p:sp>
      <p:pic>
        <p:nvPicPr>
          <p:cNvPr id="22" name="Picture 11" descr="U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493" y="1922387"/>
            <a:ext cx="4206240" cy="2994843"/>
          </a:xfrm>
          <a:prstGeom prst="rect">
            <a:avLst/>
          </a:prstGeom>
          <a:noFill/>
          <a:ln>
            <a:no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572000" y="1208523"/>
            <a:ext cx="184731" cy="369332"/>
          </a:xfrm>
          <a:prstGeom prst="rect">
            <a:avLst/>
          </a:prstGeom>
          <a:noFill/>
        </p:spPr>
        <p:txBody>
          <a:bodyPr wrap="none" rtlCol="0">
            <a:spAutoFit/>
          </a:bodyPr>
          <a:lstStyle/>
          <a:p>
            <a:endParaRPr lang="it-IT"/>
          </a:p>
        </p:txBody>
      </p:sp>
      <p:sp>
        <p:nvSpPr>
          <p:cNvPr id="24" name="Text Box 12"/>
          <p:cNvSpPr txBox="1">
            <a:spLocks noChangeArrowheads="1"/>
          </p:cNvSpPr>
          <p:nvPr/>
        </p:nvSpPr>
        <p:spPr bwMode="auto">
          <a:xfrm>
            <a:off x="2520166" y="1292328"/>
            <a:ext cx="3781484" cy="61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sz="1600">
                <a:solidFill>
                  <a:srgbClr val="0432FF"/>
                </a:solidFill>
              </a:rPr>
              <a:t>Le due </a:t>
            </a:r>
            <a:r>
              <a:rPr lang="en-US" altLang="x-none" sz="1600" err="1">
                <a:solidFill>
                  <a:srgbClr val="0432FF"/>
                </a:solidFill>
              </a:rPr>
              <a:t>tradizioni</a:t>
            </a:r>
            <a:r>
              <a:rPr lang="en-US" altLang="x-none" sz="1600">
                <a:solidFill>
                  <a:srgbClr val="0432FF"/>
                </a:solidFill>
              </a:rPr>
              <a:t> </a:t>
            </a:r>
            <a:r>
              <a:rPr lang="en-US" altLang="x-none" sz="1600" err="1">
                <a:solidFill>
                  <a:srgbClr val="0432FF"/>
                </a:solidFill>
              </a:rPr>
              <a:t>si</a:t>
            </a:r>
            <a:r>
              <a:rPr lang="en-US" altLang="x-none" sz="1600">
                <a:solidFill>
                  <a:srgbClr val="0432FF"/>
                </a:solidFill>
              </a:rPr>
              <a:t> </a:t>
            </a:r>
            <a:r>
              <a:rPr lang="en-US" altLang="x-none" sz="1600" err="1">
                <a:solidFill>
                  <a:srgbClr val="0432FF"/>
                </a:solidFill>
              </a:rPr>
              <a:t>combinano</a:t>
            </a:r>
            <a:r>
              <a:rPr lang="en-US" altLang="x-none" sz="1600">
                <a:solidFill>
                  <a:srgbClr val="0432FF"/>
                </a:solidFill>
              </a:rPr>
              <a:t> </a:t>
            </a:r>
            <a:r>
              <a:rPr lang="en-US" altLang="x-none" sz="1600" err="1">
                <a:solidFill>
                  <a:srgbClr val="0432FF"/>
                </a:solidFill>
              </a:rPr>
              <a:t>nella</a:t>
            </a:r>
            <a:r>
              <a:rPr lang="en-US" altLang="x-none" sz="1600">
                <a:solidFill>
                  <a:srgbClr val="0432FF"/>
                </a:solidFill>
              </a:rPr>
              <a:t> </a:t>
            </a:r>
          </a:p>
          <a:p>
            <a:pPr algn="ctr"/>
            <a:r>
              <a:rPr lang="en-US" altLang="x-none" sz="1600">
                <a:solidFill>
                  <a:srgbClr val="0432FF"/>
                </a:solidFill>
              </a:rPr>
              <a:t>‘</a:t>
            </a:r>
            <a:r>
              <a:rPr lang="en-US" altLang="x-none" sz="1600" err="1">
                <a:solidFill>
                  <a:srgbClr val="0432FF"/>
                </a:solidFill>
              </a:rPr>
              <a:t>Immagine</a:t>
            </a:r>
            <a:r>
              <a:rPr lang="en-US" altLang="x-none" sz="1600">
                <a:solidFill>
                  <a:srgbClr val="0432FF"/>
                </a:solidFill>
              </a:rPr>
              <a:t> </a:t>
            </a:r>
            <a:r>
              <a:rPr lang="en-US" altLang="x-none" sz="1600" err="1">
                <a:solidFill>
                  <a:srgbClr val="0432FF"/>
                </a:solidFill>
              </a:rPr>
              <a:t>elettronica</a:t>
            </a:r>
            <a:r>
              <a:rPr lang="en-US" altLang="x-none" sz="1600">
                <a:solidFill>
                  <a:srgbClr val="0432FF"/>
                </a:solidFill>
              </a:rPr>
              <a:t>’  (fine </a:t>
            </a:r>
            <a:r>
              <a:rPr lang="en-US" altLang="x-none" sz="1600" err="1">
                <a:solidFill>
                  <a:srgbClr val="0432FF"/>
                </a:solidFill>
              </a:rPr>
              <a:t>anni</a:t>
            </a:r>
            <a:r>
              <a:rPr lang="en-US" altLang="x-none" sz="1600">
                <a:solidFill>
                  <a:srgbClr val="0432FF"/>
                </a:solidFill>
              </a:rPr>
              <a:t> 70)</a:t>
            </a:r>
          </a:p>
        </p:txBody>
      </p:sp>
      <p:sp>
        <p:nvSpPr>
          <p:cNvPr id="25" name="Text Box 13"/>
          <p:cNvSpPr txBox="1">
            <a:spLocks noChangeArrowheads="1"/>
          </p:cNvSpPr>
          <p:nvPr/>
        </p:nvSpPr>
        <p:spPr bwMode="auto">
          <a:xfrm>
            <a:off x="3285829" y="4950764"/>
            <a:ext cx="2117567" cy="28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400">
                <a:solidFill>
                  <a:schemeClr val="accent2">
                    <a:lumMod val="75000"/>
                  </a:schemeClr>
                </a:solidFill>
              </a:rPr>
              <a:t>Z-Event at UA1 / CERN</a:t>
            </a:r>
          </a:p>
        </p:txBody>
      </p:sp>
    </p:spTree>
    <p:extLst>
      <p:ext uri="{BB962C8B-B14F-4D97-AF65-F5344CB8AC3E}">
        <p14:creationId xmlns:p14="http://schemas.microsoft.com/office/powerpoint/2010/main" val="69848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B4FB-E682-667F-457F-7CC321B16B6D}"/>
              </a:ext>
            </a:extLst>
          </p:cNvPr>
          <p:cNvSpPr>
            <a:spLocks noGrp="1"/>
          </p:cNvSpPr>
          <p:nvPr>
            <p:ph type="title"/>
          </p:nvPr>
        </p:nvSpPr>
        <p:spPr/>
        <p:txBody>
          <a:bodyPr/>
          <a:lstStyle/>
          <a:p>
            <a:r>
              <a:rPr lang="en-GB" dirty="0" err="1"/>
              <a:t>Nascono</a:t>
            </a:r>
            <a:r>
              <a:rPr lang="en-GB" dirty="0"/>
              <a:t> </a:t>
            </a:r>
            <a:r>
              <a:rPr lang="en-GB" dirty="0" err="1"/>
              <a:t>gli</a:t>
            </a:r>
            <a:r>
              <a:rPr lang="en-GB" dirty="0"/>
              <a:t> </a:t>
            </a:r>
            <a:r>
              <a:rPr lang="en-GB" dirty="0" err="1"/>
              <a:t>apparati</a:t>
            </a:r>
            <a:r>
              <a:rPr lang="en-GB" dirty="0"/>
              <a:t> di </a:t>
            </a:r>
            <a:r>
              <a:rPr lang="en-GB" dirty="0" err="1"/>
              <a:t>rivelazione</a:t>
            </a:r>
            <a:endParaRPr lang="en-GB" dirty="0"/>
          </a:p>
        </p:txBody>
      </p:sp>
      <p:sp>
        <p:nvSpPr>
          <p:cNvPr id="3" name="Date Placeholder 2">
            <a:extLst>
              <a:ext uri="{FF2B5EF4-FFF2-40B4-BE49-F238E27FC236}">
                <a16:creationId xmlns:a16="http://schemas.microsoft.com/office/drawing/2014/main" id="{FE15EE2E-1C54-AA0E-CB43-E66D361A2F53}"/>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1A11F1C7-A932-6F24-9C3E-8561D3181C77}"/>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0EE751FA-195D-075E-2C28-416745D71218}"/>
              </a:ext>
            </a:extLst>
          </p:cNvPr>
          <p:cNvSpPr>
            <a:spLocks noGrp="1"/>
          </p:cNvSpPr>
          <p:nvPr>
            <p:ph type="sldNum" sz="quarter" idx="12"/>
          </p:nvPr>
        </p:nvSpPr>
        <p:spPr/>
        <p:txBody>
          <a:bodyPr/>
          <a:lstStyle/>
          <a:p>
            <a:fld id="{1080A019-C666-1340-8D07-B7EAA561FAEC}" type="slidenum">
              <a:rPr lang="en-US" smtClean="0"/>
              <a:t>27</a:t>
            </a:fld>
            <a:endParaRPr lang="en-US"/>
          </a:p>
        </p:txBody>
      </p:sp>
      <p:pic>
        <p:nvPicPr>
          <p:cNvPr id="9" name="Picture 8" descr="A group of colorful squares with symbols&#10;&#10;Description automatically generated">
            <a:extLst>
              <a:ext uri="{FF2B5EF4-FFF2-40B4-BE49-F238E27FC236}">
                <a16:creationId xmlns:a16="http://schemas.microsoft.com/office/drawing/2014/main" id="{0280454D-6174-1BF6-283A-51293333C879}"/>
              </a:ext>
            </a:extLst>
          </p:cNvPr>
          <p:cNvPicPr>
            <a:picLocks noChangeAspect="1"/>
          </p:cNvPicPr>
          <p:nvPr/>
        </p:nvPicPr>
        <p:blipFill>
          <a:blip r:embed="rId2"/>
          <a:stretch>
            <a:fillRect/>
          </a:stretch>
        </p:blipFill>
        <p:spPr>
          <a:xfrm>
            <a:off x="0" y="4451397"/>
            <a:ext cx="4472813" cy="2088007"/>
          </a:xfrm>
          <a:prstGeom prst="rect">
            <a:avLst/>
          </a:prstGeom>
        </p:spPr>
      </p:pic>
      <p:pic>
        <p:nvPicPr>
          <p:cNvPr id="11" name="Picture 10" descr="A diagram of a calorimeter&#10;&#10;Description automatically generated">
            <a:extLst>
              <a:ext uri="{FF2B5EF4-FFF2-40B4-BE49-F238E27FC236}">
                <a16:creationId xmlns:a16="http://schemas.microsoft.com/office/drawing/2014/main" id="{90C60068-6670-05DF-3B52-6DA263ABC84E}"/>
              </a:ext>
            </a:extLst>
          </p:cNvPr>
          <p:cNvPicPr>
            <a:picLocks noChangeAspect="1"/>
          </p:cNvPicPr>
          <p:nvPr/>
        </p:nvPicPr>
        <p:blipFill rotWithShape="1">
          <a:blip r:embed="rId3"/>
          <a:srcRect l="1" r="4856"/>
          <a:stretch/>
        </p:blipFill>
        <p:spPr>
          <a:xfrm>
            <a:off x="-35169" y="801591"/>
            <a:ext cx="5256000" cy="3640455"/>
          </a:xfrm>
          <a:prstGeom prst="rect">
            <a:avLst/>
          </a:prstGeom>
        </p:spPr>
      </p:pic>
      <p:pic>
        <p:nvPicPr>
          <p:cNvPr id="13" name="Picture 12" descr="A diagram of a particle&#10;&#10;Description automatically generated">
            <a:extLst>
              <a:ext uri="{FF2B5EF4-FFF2-40B4-BE49-F238E27FC236}">
                <a16:creationId xmlns:a16="http://schemas.microsoft.com/office/drawing/2014/main" id="{0DC53EA5-E5CA-B0F8-F315-8D2DDD7ACAA3}"/>
              </a:ext>
            </a:extLst>
          </p:cNvPr>
          <p:cNvPicPr>
            <a:picLocks noChangeAspect="1"/>
          </p:cNvPicPr>
          <p:nvPr/>
        </p:nvPicPr>
        <p:blipFill rotWithShape="1">
          <a:blip r:embed="rId4"/>
          <a:srcRect l="-10" t="1558" r="646" b="97"/>
          <a:stretch/>
        </p:blipFill>
        <p:spPr>
          <a:xfrm>
            <a:off x="5210358" y="1175541"/>
            <a:ext cx="3941958" cy="3127325"/>
          </a:xfrm>
          <a:prstGeom prst="rect">
            <a:avLst/>
          </a:prstGeom>
        </p:spPr>
      </p:pic>
      <p:sp>
        <p:nvSpPr>
          <p:cNvPr id="14" name="TextBox 13">
            <a:extLst>
              <a:ext uri="{FF2B5EF4-FFF2-40B4-BE49-F238E27FC236}">
                <a16:creationId xmlns:a16="http://schemas.microsoft.com/office/drawing/2014/main" id="{489C787D-5341-51F2-32FE-4453D99DF03B}"/>
              </a:ext>
            </a:extLst>
          </p:cNvPr>
          <p:cNvSpPr txBox="1"/>
          <p:nvPr/>
        </p:nvSpPr>
        <p:spPr>
          <a:xfrm>
            <a:off x="4472813" y="4846239"/>
            <a:ext cx="4472813" cy="1477328"/>
          </a:xfrm>
          <a:prstGeom prst="rect">
            <a:avLst/>
          </a:prstGeom>
          <a:noFill/>
        </p:spPr>
        <p:txBody>
          <a:bodyPr wrap="square" rtlCol="0">
            <a:spAutoFit/>
          </a:bodyPr>
          <a:lstStyle/>
          <a:p>
            <a:pPr algn="just"/>
            <a:r>
              <a:rPr lang="en-GB" sz="1800" dirty="0">
                <a:effectLst/>
                <a:latin typeface="Avenir" panose="02000503020000020003" pitchFamily="2" charset="0"/>
              </a:rPr>
              <a:t>Tutte le </a:t>
            </a:r>
            <a:r>
              <a:rPr lang="en-GB" sz="1800" dirty="0" err="1">
                <a:effectLst/>
                <a:latin typeface="Avenir" panose="02000503020000020003" pitchFamily="2" charset="0"/>
              </a:rPr>
              <a:t>particelle</a:t>
            </a:r>
            <a:r>
              <a:rPr lang="en-GB" sz="1800" dirty="0">
                <a:effectLst/>
                <a:latin typeface="Avenir" panose="02000503020000020003" pitchFamily="2" charset="0"/>
              </a:rPr>
              <a:t> con vita media &lt; 10</a:t>
            </a:r>
            <a:r>
              <a:rPr lang="en-GB" sz="1800" baseline="30000" dirty="0">
                <a:effectLst/>
                <a:latin typeface="Avenir" panose="02000503020000020003" pitchFamily="2" charset="0"/>
              </a:rPr>
              <a:t>-10</a:t>
            </a:r>
            <a:r>
              <a:rPr lang="en-GB" sz="1800" dirty="0">
                <a:effectLst/>
                <a:latin typeface="Avenir" panose="02000503020000020003" pitchFamily="2" charset="0"/>
              </a:rPr>
              <a:t> s </a:t>
            </a:r>
            <a:r>
              <a:rPr lang="en-GB" sz="1800" dirty="0" err="1">
                <a:effectLst/>
                <a:latin typeface="Avenir" panose="02000503020000020003" pitchFamily="2" charset="0"/>
              </a:rPr>
              <a:t>decadono</a:t>
            </a:r>
            <a:r>
              <a:rPr lang="en-GB" sz="1800" dirty="0">
                <a:effectLst/>
                <a:latin typeface="Avenir" panose="02000503020000020003" pitchFamily="2" charset="0"/>
              </a:rPr>
              <a:t> prima di </a:t>
            </a:r>
            <a:r>
              <a:rPr lang="en-GB" sz="1800" dirty="0" err="1">
                <a:effectLst/>
                <a:latin typeface="Avenir" panose="02000503020000020003" pitchFamily="2" charset="0"/>
              </a:rPr>
              <a:t>poter</a:t>
            </a:r>
            <a:r>
              <a:rPr lang="en-GB" sz="1800" dirty="0">
                <a:effectLst/>
                <a:latin typeface="Avenir" panose="02000503020000020003" pitchFamily="2" charset="0"/>
              </a:rPr>
              <a:t> </a:t>
            </a:r>
            <a:r>
              <a:rPr lang="en-GB" sz="1800" dirty="0" err="1">
                <a:effectLst/>
                <a:latin typeface="Avenir" panose="02000503020000020003" pitchFamily="2" charset="0"/>
              </a:rPr>
              <a:t>essere</a:t>
            </a:r>
            <a:r>
              <a:rPr lang="en-GB" sz="1800" dirty="0">
                <a:effectLst/>
                <a:latin typeface="Avenir" panose="02000503020000020003" pitchFamily="2" charset="0"/>
              </a:rPr>
              <a:t> </a:t>
            </a:r>
            <a:r>
              <a:rPr lang="en-GB" sz="1800" dirty="0" err="1">
                <a:effectLst/>
                <a:latin typeface="Avenir" panose="02000503020000020003" pitchFamily="2" charset="0"/>
              </a:rPr>
              <a:t>osservate</a:t>
            </a:r>
            <a:r>
              <a:rPr lang="en-GB" sz="1800" dirty="0">
                <a:effectLst/>
                <a:latin typeface="Avenir" panose="02000503020000020003" pitchFamily="2" charset="0"/>
              </a:rPr>
              <a:t> e </a:t>
            </a:r>
            <a:r>
              <a:rPr lang="en-GB" sz="1800" dirty="0" err="1">
                <a:effectLst/>
                <a:latin typeface="Avenir" panose="02000503020000020003" pitchFamily="2" charset="0"/>
              </a:rPr>
              <a:t>si</a:t>
            </a:r>
            <a:r>
              <a:rPr lang="en-GB" sz="1800" dirty="0">
                <a:effectLst/>
                <a:latin typeface="Avenir" panose="02000503020000020003" pitchFamily="2" charset="0"/>
              </a:rPr>
              <a:t> </a:t>
            </a:r>
            <a:r>
              <a:rPr lang="en-GB" sz="1800" dirty="0" err="1">
                <a:effectLst/>
                <a:latin typeface="Avenir" panose="02000503020000020003" pitchFamily="2" charset="0"/>
              </a:rPr>
              <a:t>identificano</a:t>
            </a:r>
            <a:r>
              <a:rPr lang="en-GB" sz="1800" dirty="0">
                <a:effectLst/>
                <a:latin typeface="Avenir" panose="02000503020000020003" pitchFamily="2" charset="0"/>
              </a:rPr>
              <a:t> </a:t>
            </a:r>
            <a:r>
              <a:rPr lang="en-GB" sz="1800" dirty="0" err="1">
                <a:effectLst/>
                <a:latin typeface="Avenir" panose="02000503020000020003" pitchFamily="2" charset="0"/>
              </a:rPr>
              <a:t>attraverso</a:t>
            </a:r>
            <a:r>
              <a:rPr lang="en-GB" sz="1800" dirty="0">
                <a:effectLst/>
                <a:latin typeface="Avenir" panose="02000503020000020003" pitchFamily="2" charset="0"/>
              </a:rPr>
              <a:t> </a:t>
            </a:r>
            <a:r>
              <a:rPr lang="en-GB" sz="1800" dirty="0" err="1">
                <a:effectLst/>
                <a:latin typeface="Avenir" panose="02000503020000020003" pitchFamily="2" charset="0"/>
              </a:rPr>
              <a:t>i</a:t>
            </a:r>
            <a:r>
              <a:rPr lang="en-GB" sz="1800" dirty="0">
                <a:effectLst/>
                <a:latin typeface="Avenir" panose="02000503020000020003" pitchFamily="2" charset="0"/>
              </a:rPr>
              <a:t> </a:t>
            </a:r>
            <a:r>
              <a:rPr lang="en-GB" sz="1800" dirty="0" err="1">
                <a:effectLst/>
                <a:latin typeface="Avenir" panose="02000503020000020003" pitchFamily="2" charset="0"/>
              </a:rPr>
              <a:t>loro</a:t>
            </a:r>
            <a:r>
              <a:rPr lang="en-GB" sz="1800" dirty="0">
                <a:effectLst/>
                <a:latin typeface="Avenir" panose="02000503020000020003" pitchFamily="2" charset="0"/>
              </a:rPr>
              <a:t> </a:t>
            </a:r>
            <a:r>
              <a:rPr lang="en-GB" sz="1800" dirty="0" err="1">
                <a:effectLst/>
                <a:latin typeface="Avenir" panose="02000503020000020003" pitchFamily="2" charset="0"/>
              </a:rPr>
              <a:t>prodotti</a:t>
            </a:r>
            <a:r>
              <a:rPr lang="en-GB" sz="1800" dirty="0">
                <a:effectLst/>
                <a:latin typeface="Avenir" panose="02000503020000020003" pitchFamily="2" charset="0"/>
              </a:rPr>
              <a:t> di </a:t>
            </a:r>
            <a:r>
              <a:rPr lang="en-GB" sz="1800" dirty="0" err="1">
                <a:effectLst/>
                <a:latin typeface="Avenir" panose="02000503020000020003" pitchFamily="2" charset="0"/>
              </a:rPr>
              <a:t>decadimento</a:t>
            </a:r>
            <a:r>
              <a:rPr lang="en-GB" sz="1800" dirty="0">
                <a:effectLst/>
                <a:latin typeface="Avenir" panose="02000503020000020003" pitchFamily="2" charset="0"/>
              </a:rPr>
              <a:t> </a:t>
            </a:r>
            <a:endParaRPr lang="en-GB" dirty="0">
              <a:effectLst/>
            </a:endParaRPr>
          </a:p>
          <a:p>
            <a:endParaRPr lang="en-GB" dirty="0"/>
          </a:p>
        </p:txBody>
      </p:sp>
    </p:spTree>
    <p:extLst>
      <p:ext uri="{BB962C8B-B14F-4D97-AF65-F5344CB8AC3E}">
        <p14:creationId xmlns:p14="http://schemas.microsoft.com/office/powerpoint/2010/main" val="401051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31B48-8619-2668-55BE-D071A69E918D}"/>
              </a:ext>
            </a:extLst>
          </p:cNvPr>
          <p:cNvSpPr>
            <a:spLocks noGrp="1"/>
          </p:cNvSpPr>
          <p:nvPr>
            <p:ph type="title"/>
          </p:nvPr>
        </p:nvSpPr>
        <p:spPr/>
        <p:txBody>
          <a:bodyPr/>
          <a:lstStyle/>
          <a:p>
            <a:r>
              <a:rPr lang="en-GB" dirty="0" err="1"/>
              <a:t>Calorimetri</a:t>
            </a:r>
            <a:r>
              <a:rPr lang="en-GB" dirty="0"/>
              <a:t> </a:t>
            </a:r>
            <a:r>
              <a:rPr lang="en-GB" dirty="0" err="1"/>
              <a:t>elettromagnetici</a:t>
            </a:r>
            <a:endParaRPr lang="en-GB" dirty="0"/>
          </a:p>
        </p:txBody>
      </p:sp>
      <p:sp>
        <p:nvSpPr>
          <p:cNvPr id="3" name="Date Placeholder 2">
            <a:extLst>
              <a:ext uri="{FF2B5EF4-FFF2-40B4-BE49-F238E27FC236}">
                <a16:creationId xmlns:a16="http://schemas.microsoft.com/office/drawing/2014/main" id="{E3AE1728-92F2-6D2A-9992-DC943277E1CE}"/>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898791F5-757D-8B58-842C-773F82EC63BB}"/>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5EAED206-6DF5-EF6C-7F2C-3162E800C8BA}"/>
              </a:ext>
            </a:extLst>
          </p:cNvPr>
          <p:cNvSpPr>
            <a:spLocks noGrp="1"/>
          </p:cNvSpPr>
          <p:nvPr>
            <p:ph type="sldNum" sz="quarter" idx="12"/>
          </p:nvPr>
        </p:nvSpPr>
        <p:spPr/>
        <p:txBody>
          <a:bodyPr/>
          <a:lstStyle/>
          <a:p>
            <a:fld id="{1080A019-C666-1340-8D07-B7EAA561FAEC}" type="slidenum">
              <a:rPr lang="en-US" smtClean="0"/>
              <a:t>28</a:t>
            </a:fld>
            <a:endParaRPr lang="en-US"/>
          </a:p>
        </p:txBody>
      </p:sp>
      <p:sp>
        <p:nvSpPr>
          <p:cNvPr id="6" name="TextBox 5">
            <a:extLst>
              <a:ext uri="{FF2B5EF4-FFF2-40B4-BE49-F238E27FC236}">
                <a16:creationId xmlns:a16="http://schemas.microsoft.com/office/drawing/2014/main" id="{060F2A63-6ACC-70A4-13A7-774EA1D49CBD}"/>
              </a:ext>
            </a:extLst>
          </p:cNvPr>
          <p:cNvSpPr txBox="1"/>
          <p:nvPr/>
        </p:nvSpPr>
        <p:spPr>
          <a:xfrm>
            <a:off x="216877" y="864872"/>
            <a:ext cx="8710246" cy="646331"/>
          </a:xfrm>
          <a:prstGeom prst="rect">
            <a:avLst/>
          </a:prstGeom>
          <a:noFill/>
        </p:spPr>
        <p:txBody>
          <a:bodyPr wrap="square" rtlCol="0">
            <a:spAutoFit/>
          </a:bodyPr>
          <a:lstStyle/>
          <a:p>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elettromagnetico permette di misurare interamente l'energia di elettroni e fotoni.</a:t>
            </a:r>
          </a:p>
        </p:txBody>
      </p:sp>
      <p:sp>
        <p:nvSpPr>
          <p:cNvPr id="7" name="TextBox 6">
            <a:extLst>
              <a:ext uri="{FF2B5EF4-FFF2-40B4-BE49-F238E27FC236}">
                <a16:creationId xmlns:a16="http://schemas.microsoft.com/office/drawing/2014/main" id="{D57BF063-90D2-1581-208E-EFB7CDDC27E4}"/>
              </a:ext>
            </a:extLst>
          </p:cNvPr>
          <p:cNvSpPr txBox="1"/>
          <p:nvPr/>
        </p:nvSpPr>
        <p:spPr>
          <a:xfrm>
            <a:off x="216878" y="1511203"/>
            <a:ext cx="4355122" cy="2877711"/>
          </a:xfrm>
          <a:prstGeom prst="rect">
            <a:avLst/>
          </a:prstGeom>
          <a:noFill/>
        </p:spPr>
        <p:txBody>
          <a:bodyPr wrap="square" rtlCol="0">
            <a:spAutoFit/>
          </a:bodyPr>
          <a:lstStyle/>
          <a:p>
            <a:pPr marL="342900" indent="-342900" algn="just">
              <a:spcBef>
                <a:spcPts val="300"/>
              </a:spcBef>
              <a:buFont typeface="Arial" panose="020B0604020202020204" pitchFamily="34" charset="0"/>
              <a:buChar char="•"/>
            </a:pPr>
            <a:r>
              <a:rPr lang="it-IT" sz="1600" dirty="0">
                <a:solidFill>
                  <a:srgbClr val="202124"/>
                </a:solidFill>
              </a:rPr>
              <a:t>Fotoni interagiscono emettendo coppie elettrone/positrone, che a loro volta possono produrre altri fotoni, e così via.</a:t>
            </a:r>
          </a:p>
          <a:p>
            <a:pPr marL="342900" indent="-342900" algn="just">
              <a:spcBef>
                <a:spcPts val="300"/>
              </a:spcBef>
              <a:buFont typeface="Arial" panose="020B0604020202020204" pitchFamily="34" charset="0"/>
              <a:buChar char="•"/>
            </a:pPr>
            <a:r>
              <a:rPr lang="it-IT" sz="1600" dirty="0">
                <a:solidFill>
                  <a:srgbClr val="202124"/>
                </a:solidFill>
              </a:rPr>
              <a:t>Le particelle cariche (elettroni/positroni) perdono parte della loro energia nel mezzo in cui sciamano, rilasciando un segnale proporzionale all’energia persa</a:t>
            </a:r>
          </a:p>
          <a:p>
            <a:pPr marL="342900" indent="-342900" algn="just">
              <a:spcBef>
                <a:spcPts val="300"/>
              </a:spcBef>
              <a:buFont typeface="Arial" panose="020B0604020202020204" pitchFamily="34" charset="0"/>
              <a:buChar char="•"/>
            </a:pPr>
            <a:r>
              <a:rPr lang="it-IT" sz="1600" dirty="0">
                <a:solidFill>
                  <a:srgbClr val="202124"/>
                </a:solidFill>
              </a:rPr>
              <a:t>Se il calorimetro è sufficientemente profondo da assorbire completamente tutte le particelle prodotte fornisce una misura della energia della particella primaria incidente</a:t>
            </a:r>
          </a:p>
        </p:txBody>
      </p:sp>
      <p:pic>
        <p:nvPicPr>
          <p:cNvPr id="9" name="Picture 8" descr="A diagram of a graph&#10;&#10;Description automatically generated">
            <a:extLst>
              <a:ext uri="{FF2B5EF4-FFF2-40B4-BE49-F238E27FC236}">
                <a16:creationId xmlns:a16="http://schemas.microsoft.com/office/drawing/2014/main" id="{7207B1EB-3768-56BD-F3BB-237ABB06E176}"/>
              </a:ext>
            </a:extLst>
          </p:cNvPr>
          <p:cNvPicPr>
            <a:picLocks noChangeAspect="1"/>
          </p:cNvPicPr>
          <p:nvPr/>
        </p:nvPicPr>
        <p:blipFill>
          <a:blip r:embed="rId2"/>
          <a:stretch>
            <a:fillRect/>
          </a:stretch>
        </p:blipFill>
        <p:spPr>
          <a:xfrm>
            <a:off x="4823833" y="1525381"/>
            <a:ext cx="4295775" cy="2811780"/>
          </a:xfrm>
          <a:prstGeom prst="rect">
            <a:avLst/>
          </a:prstGeom>
        </p:spPr>
      </p:pic>
      <p:pic>
        <p:nvPicPr>
          <p:cNvPr id="10" name="Immagine 9">
            <a:extLst>
              <a:ext uri="{FF2B5EF4-FFF2-40B4-BE49-F238E27FC236}">
                <a16:creationId xmlns:a16="http://schemas.microsoft.com/office/drawing/2014/main" id="{1AA43BEF-71BE-3A0A-D455-8775E6A45DCF}"/>
              </a:ext>
            </a:extLst>
          </p:cNvPr>
          <p:cNvPicPr>
            <a:picLocks noChangeAspect="1"/>
          </p:cNvPicPr>
          <p:nvPr/>
        </p:nvPicPr>
        <p:blipFill rotWithShape="1">
          <a:blip r:embed="rId3"/>
          <a:srcRect l="3004" t="-1" r="52868" b="1791"/>
          <a:stretch/>
        </p:blipFill>
        <p:spPr>
          <a:xfrm rot="16200000">
            <a:off x="5529749" y="2933470"/>
            <a:ext cx="2046903" cy="5132814"/>
          </a:xfrm>
          <a:prstGeom prst="rect">
            <a:avLst/>
          </a:prstGeom>
        </p:spPr>
      </p:pic>
      <p:sp>
        <p:nvSpPr>
          <p:cNvPr id="11" name="TextBox 10">
            <a:extLst>
              <a:ext uri="{FF2B5EF4-FFF2-40B4-BE49-F238E27FC236}">
                <a16:creationId xmlns:a16="http://schemas.microsoft.com/office/drawing/2014/main" id="{4F4CA4CA-C199-2AF0-71C6-C50AF1DC09E9}"/>
              </a:ext>
            </a:extLst>
          </p:cNvPr>
          <p:cNvSpPr txBox="1"/>
          <p:nvPr/>
        </p:nvSpPr>
        <p:spPr>
          <a:xfrm>
            <a:off x="100966" y="4442316"/>
            <a:ext cx="3769916" cy="2462213"/>
          </a:xfrm>
          <a:prstGeom prst="rect">
            <a:avLst/>
          </a:prstGeom>
          <a:noFill/>
        </p:spPr>
        <p:txBody>
          <a:bodyPr wrap="square" rtlCol="0">
            <a:spAutoFit/>
          </a:bodyPr>
          <a:lstStyle/>
          <a:p>
            <a:pPr algn="just"/>
            <a:r>
              <a:rPr lang="it-IT" dirty="0">
                <a:solidFill>
                  <a:schemeClr val="accent1"/>
                </a:solidFill>
              </a:rPr>
              <a:t>I calorimetri elettromagneti utilizzano tipicamente cristalli scintillanti che convertono l’energia rilasciata in luce visibile (omogenei)</a:t>
            </a:r>
          </a:p>
          <a:p>
            <a:pPr algn="just"/>
            <a:endParaRPr lang="it-IT" sz="1000" dirty="0">
              <a:solidFill>
                <a:srgbClr val="202124"/>
              </a:solidFill>
            </a:endParaRPr>
          </a:p>
          <a:p>
            <a:pPr algn="just"/>
            <a:r>
              <a:rPr lang="it-IT" dirty="0">
                <a:solidFill>
                  <a:schemeClr val="accent1"/>
                </a:solidFill>
              </a:rPr>
              <a:t>In qualche caso alternano materiale scintillante a materiale assorbente (campionamento)</a:t>
            </a:r>
            <a:endParaRPr lang="it-IT" sz="1800" dirty="0">
              <a:solidFill>
                <a:schemeClr val="accent1"/>
              </a:solidFill>
            </a:endParaRPr>
          </a:p>
          <a:p>
            <a:endParaRPr lang="en-GB" dirty="0"/>
          </a:p>
        </p:txBody>
      </p:sp>
      <p:sp>
        <p:nvSpPr>
          <p:cNvPr id="12" name="TextBox 11">
            <a:extLst>
              <a:ext uri="{FF2B5EF4-FFF2-40B4-BE49-F238E27FC236}">
                <a16:creationId xmlns:a16="http://schemas.microsoft.com/office/drawing/2014/main" id="{1DCD9F64-761E-FDD8-A085-370393E5302F}"/>
              </a:ext>
            </a:extLst>
          </p:cNvPr>
          <p:cNvSpPr txBox="1"/>
          <p:nvPr/>
        </p:nvSpPr>
        <p:spPr>
          <a:xfrm>
            <a:off x="6019800" y="1277622"/>
            <a:ext cx="2066528" cy="369332"/>
          </a:xfrm>
          <a:prstGeom prst="rect">
            <a:avLst/>
          </a:prstGeom>
          <a:noFill/>
        </p:spPr>
        <p:txBody>
          <a:bodyPr wrap="none" rtlCol="0">
            <a:spAutoFit/>
          </a:bodyPr>
          <a:lstStyle/>
          <a:p>
            <a:r>
              <a:rPr lang="en-GB" b="1" dirty="0" err="1">
                <a:solidFill>
                  <a:srgbClr val="C00000"/>
                </a:solidFill>
              </a:rPr>
              <a:t>Modello</a:t>
            </a:r>
            <a:r>
              <a:rPr lang="en-GB" b="1" dirty="0">
                <a:solidFill>
                  <a:srgbClr val="C00000"/>
                </a:solidFill>
              </a:rPr>
              <a:t> </a:t>
            </a:r>
            <a:r>
              <a:rPr lang="en-GB" b="1" dirty="0" err="1">
                <a:solidFill>
                  <a:srgbClr val="C00000"/>
                </a:solidFill>
              </a:rPr>
              <a:t>qualitativo</a:t>
            </a:r>
            <a:endParaRPr lang="en-GB" b="1" dirty="0">
              <a:solidFill>
                <a:srgbClr val="C00000"/>
              </a:solidFill>
            </a:endParaRPr>
          </a:p>
        </p:txBody>
      </p:sp>
    </p:spTree>
    <p:extLst>
      <p:ext uri="{BB962C8B-B14F-4D97-AF65-F5344CB8AC3E}">
        <p14:creationId xmlns:p14="http://schemas.microsoft.com/office/powerpoint/2010/main" val="2413562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6ACB-416C-28B7-BFCE-36A7DA61F902}"/>
              </a:ext>
            </a:extLst>
          </p:cNvPr>
          <p:cNvSpPr>
            <a:spLocks noGrp="1"/>
          </p:cNvSpPr>
          <p:nvPr>
            <p:ph type="title"/>
          </p:nvPr>
        </p:nvSpPr>
        <p:spPr/>
        <p:txBody>
          <a:bodyPr/>
          <a:lstStyle/>
          <a:p>
            <a:r>
              <a:rPr lang="en-GB" dirty="0" err="1"/>
              <a:t>Calorimetri</a:t>
            </a:r>
            <a:r>
              <a:rPr lang="en-GB" dirty="0"/>
              <a:t> </a:t>
            </a:r>
            <a:r>
              <a:rPr lang="en-GB" dirty="0" err="1"/>
              <a:t>adronici</a:t>
            </a:r>
            <a:endParaRPr lang="en-GB" dirty="0"/>
          </a:p>
        </p:txBody>
      </p:sp>
      <p:sp>
        <p:nvSpPr>
          <p:cNvPr id="3" name="Date Placeholder 2">
            <a:extLst>
              <a:ext uri="{FF2B5EF4-FFF2-40B4-BE49-F238E27FC236}">
                <a16:creationId xmlns:a16="http://schemas.microsoft.com/office/drawing/2014/main" id="{3FDBAF66-7618-47CA-E141-16F84D0EA931}"/>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04F3CBBC-BDF9-CEF1-E970-39DAE51ADB7F}"/>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A4C7B141-9139-77CA-7C1F-054C6458FAEE}"/>
              </a:ext>
            </a:extLst>
          </p:cNvPr>
          <p:cNvSpPr>
            <a:spLocks noGrp="1"/>
          </p:cNvSpPr>
          <p:nvPr>
            <p:ph type="sldNum" sz="quarter" idx="12"/>
          </p:nvPr>
        </p:nvSpPr>
        <p:spPr/>
        <p:txBody>
          <a:bodyPr/>
          <a:lstStyle/>
          <a:p>
            <a:fld id="{1080A019-C666-1340-8D07-B7EAA561FAEC}" type="slidenum">
              <a:rPr lang="en-US" smtClean="0"/>
              <a:t>29</a:t>
            </a:fld>
            <a:endParaRPr lang="en-US"/>
          </a:p>
        </p:txBody>
      </p:sp>
      <p:sp>
        <p:nvSpPr>
          <p:cNvPr id="6" name="TextBox 5">
            <a:extLst>
              <a:ext uri="{FF2B5EF4-FFF2-40B4-BE49-F238E27FC236}">
                <a16:creationId xmlns:a16="http://schemas.microsoft.com/office/drawing/2014/main" id="{084C32B7-54E7-45BA-6660-329674ADE823}"/>
              </a:ext>
            </a:extLst>
          </p:cNvPr>
          <p:cNvSpPr txBox="1"/>
          <p:nvPr/>
        </p:nvSpPr>
        <p:spPr>
          <a:xfrm>
            <a:off x="216877" y="835936"/>
            <a:ext cx="8710246" cy="923330"/>
          </a:xfrm>
          <a:prstGeom prst="rect">
            <a:avLst/>
          </a:prstGeom>
          <a:noFill/>
        </p:spPr>
        <p:txBody>
          <a:bodyPr wrap="square" rtlCol="0">
            <a:spAutoFit/>
          </a:bodyPr>
          <a:lstStyle/>
          <a:p>
            <a:pPr algn="just"/>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adronico usa il medesimo approccio del calorimetro elettromagnetico per misurare l'energia degli adroni carichi e neutri ....... ma i processi sono più complicati</a:t>
            </a:r>
          </a:p>
        </p:txBody>
      </p:sp>
      <p:pic>
        <p:nvPicPr>
          <p:cNvPr id="8" name="Picture 7">
            <a:extLst>
              <a:ext uri="{FF2B5EF4-FFF2-40B4-BE49-F238E27FC236}">
                <a16:creationId xmlns:a16="http://schemas.microsoft.com/office/drawing/2014/main" id="{553A36E1-7A38-9BC0-2C98-F665658BDB9F}"/>
              </a:ext>
            </a:extLst>
          </p:cNvPr>
          <p:cNvPicPr>
            <a:picLocks noChangeAspect="1"/>
          </p:cNvPicPr>
          <p:nvPr/>
        </p:nvPicPr>
        <p:blipFill>
          <a:blip r:embed="rId2"/>
          <a:stretch>
            <a:fillRect/>
          </a:stretch>
        </p:blipFill>
        <p:spPr>
          <a:xfrm>
            <a:off x="1123950" y="1897515"/>
            <a:ext cx="6896100" cy="4025900"/>
          </a:xfrm>
          <a:prstGeom prst="rect">
            <a:avLst/>
          </a:prstGeom>
        </p:spPr>
      </p:pic>
      <p:sp>
        <p:nvSpPr>
          <p:cNvPr id="9" name="TextBox 8">
            <a:extLst>
              <a:ext uri="{FF2B5EF4-FFF2-40B4-BE49-F238E27FC236}">
                <a16:creationId xmlns:a16="http://schemas.microsoft.com/office/drawing/2014/main" id="{B88A9992-FF77-E07B-D59F-BEB42803524F}"/>
              </a:ext>
            </a:extLst>
          </p:cNvPr>
          <p:cNvSpPr txBox="1"/>
          <p:nvPr/>
        </p:nvSpPr>
        <p:spPr>
          <a:xfrm>
            <a:off x="6254724" y="5600250"/>
            <a:ext cx="2432076" cy="323165"/>
          </a:xfrm>
          <a:prstGeom prst="rect">
            <a:avLst/>
          </a:prstGeom>
          <a:noFill/>
        </p:spPr>
        <p:txBody>
          <a:bodyPr wrap="none" rtlCol="0">
            <a:spAutoFit/>
          </a:bodyPr>
          <a:lstStyle/>
          <a:p>
            <a:r>
              <a:rPr lang="en-GB" sz="1500" dirty="0"/>
              <a:t>Taken from D. Barney (CERN)</a:t>
            </a:r>
          </a:p>
        </p:txBody>
      </p:sp>
      <p:sp>
        <p:nvSpPr>
          <p:cNvPr id="10" name="TextBox 9">
            <a:extLst>
              <a:ext uri="{FF2B5EF4-FFF2-40B4-BE49-F238E27FC236}">
                <a16:creationId xmlns:a16="http://schemas.microsoft.com/office/drawing/2014/main" id="{95D0A818-B3EE-BE22-26E8-674EB9A16537}"/>
              </a:ext>
            </a:extLst>
          </p:cNvPr>
          <p:cNvSpPr txBox="1"/>
          <p:nvPr/>
        </p:nvSpPr>
        <p:spPr>
          <a:xfrm>
            <a:off x="158921" y="6016184"/>
            <a:ext cx="8826157" cy="523220"/>
          </a:xfrm>
          <a:prstGeom prst="rect">
            <a:avLst/>
          </a:prstGeom>
          <a:noFill/>
        </p:spPr>
        <p:txBody>
          <a:bodyPr wrap="square" rtlCol="0">
            <a:spAutoFit/>
          </a:bodyPr>
          <a:lstStyle/>
          <a:p>
            <a:pPr algn="just"/>
            <a:endParaRPr lang="it-IT" sz="1000" dirty="0">
              <a:solidFill>
                <a:srgbClr val="202124"/>
              </a:solidFill>
            </a:endParaRPr>
          </a:p>
          <a:p>
            <a:pPr algn="just"/>
            <a:r>
              <a:rPr lang="it-IT" dirty="0">
                <a:solidFill>
                  <a:schemeClr val="accent1"/>
                </a:solidFill>
              </a:rPr>
              <a:t>I calorimetri adronici sono sempre a campionamento: materiale scintillante + assorbitore.</a:t>
            </a:r>
            <a:endParaRPr lang="it-IT" sz="1800" dirty="0">
              <a:solidFill>
                <a:schemeClr val="accent1"/>
              </a:solidFill>
            </a:endParaRPr>
          </a:p>
        </p:txBody>
      </p:sp>
    </p:spTree>
    <p:extLst>
      <p:ext uri="{BB962C8B-B14F-4D97-AF65-F5344CB8AC3E}">
        <p14:creationId xmlns:p14="http://schemas.microsoft.com/office/powerpoint/2010/main" val="114783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1C61-D84B-E692-52DE-270FE54D4E1C}"/>
              </a:ext>
            </a:extLst>
          </p:cNvPr>
          <p:cNvSpPr>
            <a:spLocks noGrp="1"/>
          </p:cNvSpPr>
          <p:nvPr>
            <p:ph type="title"/>
          </p:nvPr>
        </p:nvSpPr>
        <p:spPr/>
        <p:txBody>
          <a:bodyPr/>
          <a:lstStyle/>
          <a:p>
            <a:r>
              <a:rPr lang="en-GB" dirty="0"/>
              <a:t>Le </a:t>
            </a:r>
            <a:r>
              <a:rPr lang="en-GB" dirty="0" err="1"/>
              <a:t>particelle</a:t>
            </a:r>
            <a:r>
              <a:rPr lang="en-GB" dirty="0"/>
              <a:t> </a:t>
            </a:r>
            <a:r>
              <a:rPr lang="en-GB" dirty="0" err="1"/>
              <a:t>elementari</a:t>
            </a:r>
            <a:r>
              <a:rPr lang="en-GB" dirty="0"/>
              <a:t>: </a:t>
            </a:r>
            <a:r>
              <a:rPr lang="en-GB" dirty="0" err="1"/>
              <a:t>experimental’s</a:t>
            </a:r>
            <a:r>
              <a:rPr lang="en-GB" dirty="0"/>
              <a:t> view</a:t>
            </a:r>
          </a:p>
        </p:txBody>
      </p:sp>
      <p:sp>
        <p:nvSpPr>
          <p:cNvPr id="3" name="Content Placeholder 2">
            <a:extLst>
              <a:ext uri="{FF2B5EF4-FFF2-40B4-BE49-F238E27FC236}">
                <a16:creationId xmlns:a16="http://schemas.microsoft.com/office/drawing/2014/main" id="{9BD64A9C-6C8E-6A97-0A4B-7C82ECB1992C}"/>
              </a:ext>
            </a:extLst>
          </p:cNvPr>
          <p:cNvSpPr>
            <a:spLocks noGrp="1"/>
          </p:cNvSpPr>
          <p:nvPr>
            <p:ph idx="1"/>
          </p:nvPr>
        </p:nvSpPr>
        <p:spPr/>
        <p:txBody>
          <a:bodyPr>
            <a:normAutofit/>
          </a:bodyPr>
          <a:lstStyle/>
          <a:p>
            <a:pPr algn="just"/>
            <a:r>
              <a:rPr lang="it-IT" sz="2200" dirty="0"/>
              <a:t>Le particelle elementari, allo stato attuale della conoscenza, sono entità indivisibili (ossia che nessun esperimento ne ha evidenziato la struttura interna) e non costituite dall’unione di altre componenti. </a:t>
            </a:r>
          </a:p>
          <a:p>
            <a:pPr algn="just">
              <a:spcAft>
                <a:spcPts val="600"/>
              </a:spcAft>
            </a:pPr>
            <a:endParaRPr lang="it-IT" sz="2200" dirty="0"/>
          </a:p>
          <a:p>
            <a:pPr algn="just">
              <a:spcAft>
                <a:spcPts val="600"/>
              </a:spcAft>
            </a:pPr>
            <a:r>
              <a:rPr lang="it-IT" sz="2200" dirty="0"/>
              <a:t>La natura delle particelle è rivelata in base alla loro interazione con la materia. È necessaria una conoscenza precisa dei processi che producono segnali nei rilevatori di particelle.</a:t>
            </a:r>
          </a:p>
          <a:p>
            <a:pPr algn="just"/>
            <a:endParaRPr lang="it-IT" sz="2200" dirty="0"/>
          </a:p>
          <a:p>
            <a:pPr algn="just"/>
            <a:r>
              <a:rPr lang="it-IT" sz="2200" dirty="0"/>
              <a:t>Qualsiasi dispositivo che debba rilevare una particella deve interagire con essa in qualche modo</a:t>
            </a:r>
          </a:p>
          <a:p>
            <a:pPr lvl="1" algn="just">
              <a:spcAft>
                <a:spcPts val="600"/>
              </a:spcAft>
            </a:pPr>
            <a:r>
              <a:rPr lang="it-IT" sz="1900" dirty="0"/>
              <a:t>In molti esperimenti i neutrini vengono misurati in base alla quantità di moto trasversa mancante.</a:t>
            </a:r>
          </a:p>
          <a:p>
            <a:pPr marL="0" indent="0" algn="just">
              <a:buNone/>
            </a:pPr>
            <a:endParaRPr lang="it-IT" sz="2200" dirty="0">
              <a:solidFill>
                <a:srgbClr val="C00000"/>
              </a:solidFill>
            </a:endParaRPr>
          </a:p>
          <a:p>
            <a:pPr marL="0" indent="0" algn="just">
              <a:buNone/>
            </a:pPr>
            <a:r>
              <a:rPr lang="it-IT" sz="2200" dirty="0">
                <a:solidFill>
                  <a:srgbClr val="C00000"/>
                </a:solidFill>
              </a:rPr>
              <a:t>I rivelatori moderni raggiungono una precisione vicina al limite teoricamente ottenibile anche nei sistemi di grosse dimensioni</a:t>
            </a:r>
          </a:p>
          <a:p>
            <a:pPr marL="0" indent="0" algn="just">
              <a:buNone/>
            </a:pPr>
            <a:endParaRPr lang="it-IT" sz="2200" dirty="0"/>
          </a:p>
          <a:p>
            <a:endParaRPr lang="it-IT" sz="2200" dirty="0"/>
          </a:p>
        </p:txBody>
      </p:sp>
      <p:sp>
        <p:nvSpPr>
          <p:cNvPr id="4" name="Date Placeholder 3">
            <a:extLst>
              <a:ext uri="{FF2B5EF4-FFF2-40B4-BE49-F238E27FC236}">
                <a16:creationId xmlns:a16="http://schemas.microsoft.com/office/drawing/2014/main" id="{E280AB8D-BD98-4B11-CF06-B7F0FF0C8257}"/>
              </a:ext>
            </a:extLst>
          </p:cNvPr>
          <p:cNvSpPr>
            <a:spLocks noGrp="1"/>
          </p:cNvSpPr>
          <p:nvPr>
            <p:ph type="dt" sz="half" idx="10"/>
          </p:nvPr>
        </p:nvSpPr>
        <p:spPr/>
        <p:txBody>
          <a:bodyPr/>
          <a:lstStyle/>
          <a:p>
            <a:r>
              <a:rPr lang="it-IT"/>
              <a:t>25/02/25</a:t>
            </a:r>
            <a:endParaRPr lang="en-US"/>
          </a:p>
        </p:txBody>
      </p:sp>
      <p:sp>
        <p:nvSpPr>
          <p:cNvPr id="5" name="Footer Placeholder 4">
            <a:extLst>
              <a:ext uri="{FF2B5EF4-FFF2-40B4-BE49-F238E27FC236}">
                <a16:creationId xmlns:a16="http://schemas.microsoft.com/office/drawing/2014/main" id="{0B4CB883-32D4-51C5-61A8-E25ED561E46A}"/>
              </a:ext>
            </a:extLst>
          </p:cNvPr>
          <p:cNvSpPr>
            <a:spLocks noGrp="1"/>
          </p:cNvSpPr>
          <p:nvPr>
            <p:ph type="ftr" sz="quarter" idx="11"/>
          </p:nvPr>
        </p:nvSpPr>
        <p:spPr/>
        <p:txBody>
          <a:bodyPr/>
          <a:lstStyle/>
          <a:p>
            <a:r>
              <a:rPr lang="en-US"/>
              <a:t>CMS Masterclass - 2024</a:t>
            </a:r>
          </a:p>
        </p:txBody>
      </p:sp>
      <p:sp>
        <p:nvSpPr>
          <p:cNvPr id="6" name="Slide Number Placeholder 5">
            <a:extLst>
              <a:ext uri="{FF2B5EF4-FFF2-40B4-BE49-F238E27FC236}">
                <a16:creationId xmlns:a16="http://schemas.microsoft.com/office/drawing/2014/main" id="{0305CAAF-0F14-1133-873B-640C59DECDD4}"/>
              </a:ext>
            </a:extLst>
          </p:cNvPr>
          <p:cNvSpPr>
            <a:spLocks noGrp="1"/>
          </p:cNvSpPr>
          <p:nvPr>
            <p:ph type="sldNum" sz="quarter" idx="12"/>
          </p:nvPr>
        </p:nvSpPr>
        <p:spPr/>
        <p:txBody>
          <a:bodyPr/>
          <a:lstStyle/>
          <a:p>
            <a:fld id="{1080A019-C666-1340-8D07-B7EAA561FAEC}" type="slidenum">
              <a:rPr lang="en-US" smtClean="0"/>
              <a:pPr/>
              <a:t>3</a:t>
            </a:fld>
            <a:endParaRPr lang="en-US"/>
          </a:p>
        </p:txBody>
      </p:sp>
    </p:spTree>
    <p:extLst>
      <p:ext uri="{BB962C8B-B14F-4D97-AF65-F5344CB8AC3E}">
        <p14:creationId xmlns:p14="http://schemas.microsoft.com/office/powerpoint/2010/main" val="303293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UA1: scoperta del </a:t>
            </a:r>
            <a:r>
              <a:rPr lang="it-IT" err="1"/>
              <a:t>W</a:t>
            </a:r>
            <a:r>
              <a:rPr lang="it-IT"/>
              <a:t> e della </a:t>
            </a:r>
            <a:r>
              <a:rPr lang="it-IT" err="1"/>
              <a:t>Z</a:t>
            </a:r>
            <a:r>
              <a:rPr lang="it-IT"/>
              <a:t> (1983/84)</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30</a:t>
            </a:fld>
            <a:endParaRPr lang="en-US"/>
          </a:p>
        </p:txBody>
      </p:sp>
      <p:sp>
        <p:nvSpPr>
          <p:cNvPr id="6" name="TextBox 5"/>
          <p:cNvSpPr txBox="1"/>
          <p:nvPr/>
        </p:nvSpPr>
        <p:spPr>
          <a:xfrm>
            <a:off x="4226313" y="769481"/>
            <a:ext cx="4917687" cy="3000821"/>
          </a:xfrm>
          <a:prstGeom prst="rect">
            <a:avLst/>
          </a:prstGeom>
          <a:noFill/>
        </p:spPr>
        <p:txBody>
          <a:bodyPr wrap="square" rtlCol="0">
            <a:spAutoFit/>
          </a:bodyPr>
          <a:lstStyle/>
          <a:p>
            <a:r>
              <a:rPr lang="it-IT" b="1" dirty="0"/>
              <a:t>Rubbia &amp; Van </a:t>
            </a:r>
            <a:r>
              <a:rPr lang="it-IT" b="1" dirty="0" err="1"/>
              <a:t>der</a:t>
            </a:r>
            <a:r>
              <a:rPr lang="it-IT" b="1" dirty="0"/>
              <a:t> </a:t>
            </a:r>
            <a:r>
              <a:rPr lang="it-IT" b="1" dirty="0" err="1"/>
              <a:t>Meer</a:t>
            </a:r>
            <a:r>
              <a:rPr lang="it-IT" b="1" dirty="0"/>
              <a:t>, Premio Nobel 1984</a:t>
            </a:r>
          </a:p>
          <a:p>
            <a:endParaRPr lang="it-IT" sz="1000" dirty="0"/>
          </a:p>
          <a:p>
            <a:r>
              <a:rPr lang="it-IT" sz="1700" dirty="0">
                <a:solidFill>
                  <a:srgbClr val="0432FF"/>
                </a:solidFill>
              </a:rPr>
              <a:t>Van </a:t>
            </a:r>
            <a:r>
              <a:rPr lang="it-IT" sz="1700" dirty="0" err="1">
                <a:solidFill>
                  <a:srgbClr val="0432FF"/>
                </a:solidFill>
              </a:rPr>
              <a:t>der</a:t>
            </a:r>
            <a:r>
              <a:rPr lang="it-IT" sz="1700" dirty="0">
                <a:solidFill>
                  <a:srgbClr val="0432FF"/>
                </a:solidFill>
              </a:rPr>
              <a:t> </a:t>
            </a:r>
            <a:r>
              <a:rPr lang="it-IT" sz="1700" dirty="0" err="1">
                <a:solidFill>
                  <a:srgbClr val="0432FF"/>
                </a:solidFill>
              </a:rPr>
              <a:t>Meer</a:t>
            </a:r>
            <a:r>
              <a:rPr lang="it-IT" sz="1700" dirty="0">
                <a:solidFill>
                  <a:srgbClr val="0432FF"/>
                </a:solidFill>
              </a:rPr>
              <a:t> - una nuova macchina:</a:t>
            </a:r>
          </a:p>
          <a:p>
            <a:pPr marL="285750" indent="-285750">
              <a:buFont typeface="Arial" charset="0"/>
              <a:buChar char="•"/>
            </a:pPr>
            <a:r>
              <a:rPr lang="it-IT" sz="1500" dirty="0">
                <a:solidFill>
                  <a:schemeClr val="accent2">
                    <a:lumMod val="75000"/>
                  </a:schemeClr>
                </a:solidFill>
              </a:rPr>
              <a:t>SPS, collisioni protone </a:t>
            </a:r>
            <a:r>
              <a:rPr lang="mr-IN" sz="1500" dirty="0">
                <a:solidFill>
                  <a:schemeClr val="accent2">
                    <a:lumMod val="75000"/>
                  </a:schemeClr>
                </a:solidFill>
              </a:rPr>
              <a:t>–</a:t>
            </a:r>
            <a:r>
              <a:rPr lang="it-IT" sz="1500" dirty="0">
                <a:solidFill>
                  <a:schemeClr val="accent2">
                    <a:lumMod val="75000"/>
                  </a:schemeClr>
                </a:solidFill>
              </a:rPr>
              <a:t> antiprotone a 400 GeV;</a:t>
            </a:r>
          </a:p>
          <a:p>
            <a:pPr marL="285750" indent="-285750">
              <a:buFont typeface="Arial" charset="0"/>
              <a:buChar char="•"/>
            </a:pPr>
            <a:r>
              <a:rPr lang="it-IT" sz="1500" dirty="0" err="1">
                <a:solidFill>
                  <a:schemeClr val="accent2">
                    <a:lumMod val="75000"/>
                  </a:schemeClr>
                </a:solidFill>
              </a:rPr>
              <a:t>cooling</a:t>
            </a:r>
            <a:r>
              <a:rPr lang="it-IT" sz="1500" dirty="0">
                <a:solidFill>
                  <a:schemeClr val="accent2">
                    <a:lumMod val="75000"/>
                  </a:schemeClr>
                </a:solidFill>
              </a:rPr>
              <a:t> stocastico per creare fasci intensi di antiprotoni;</a:t>
            </a:r>
          </a:p>
          <a:p>
            <a:endParaRPr lang="it-IT" sz="500" dirty="0"/>
          </a:p>
          <a:p>
            <a:r>
              <a:rPr lang="it-IT" sz="1700" dirty="0">
                <a:solidFill>
                  <a:srgbClr val="0432FF"/>
                </a:solidFill>
              </a:rPr>
              <a:t>Rubbia - una detector general </a:t>
            </a:r>
            <a:r>
              <a:rPr lang="it-IT" sz="1700" dirty="0" err="1">
                <a:solidFill>
                  <a:srgbClr val="0432FF"/>
                </a:solidFill>
              </a:rPr>
              <a:t>purpose</a:t>
            </a:r>
            <a:r>
              <a:rPr lang="it-IT" sz="1700" dirty="0">
                <a:solidFill>
                  <a:srgbClr val="0432FF"/>
                </a:solidFill>
              </a:rPr>
              <a:t>: </a:t>
            </a:r>
            <a:r>
              <a:rPr lang="it-IT" sz="1700" dirty="0"/>
              <a:t>la più grande camera a </a:t>
            </a:r>
            <a:r>
              <a:rPr lang="it-IT" sz="1700" dirty="0" err="1"/>
              <a:t>drift</a:t>
            </a:r>
            <a:r>
              <a:rPr lang="it-IT" sz="1700" dirty="0"/>
              <a:t> mai costruita:</a:t>
            </a:r>
          </a:p>
          <a:p>
            <a:pPr marL="285750" indent="-285750">
              <a:buFont typeface="Arial" charset="0"/>
              <a:buChar char="•"/>
            </a:pPr>
            <a:r>
              <a:rPr lang="it-IT" sz="1500" dirty="0">
                <a:solidFill>
                  <a:schemeClr val="accent2">
                    <a:lumMod val="75000"/>
                  </a:schemeClr>
                </a:solidFill>
              </a:rPr>
              <a:t>17000 fili di campo, 6125 fili sensibili;</a:t>
            </a:r>
          </a:p>
          <a:p>
            <a:pPr marL="285750" indent="-285750">
              <a:buFont typeface="Arial" charset="0"/>
              <a:buChar char="•"/>
            </a:pPr>
            <a:r>
              <a:rPr lang="it-IT" sz="1500" dirty="0">
                <a:solidFill>
                  <a:schemeClr val="accent2">
                    <a:lumMod val="75000"/>
                  </a:schemeClr>
                </a:solidFill>
              </a:rPr>
              <a:t>misura di posizione e curvatura della traccia in campo magnetico (0.7 T) + perdita di energia (</a:t>
            </a:r>
            <a:r>
              <a:rPr lang="it-IT" sz="1500" dirty="0" err="1">
                <a:solidFill>
                  <a:schemeClr val="accent2">
                    <a:lumMod val="75000"/>
                  </a:schemeClr>
                </a:solidFill>
              </a:rPr>
              <a:t>dE</a:t>
            </a:r>
            <a:r>
              <a:rPr lang="it-IT" sz="1500" dirty="0">
                <a:solidFill>
                  <a:schemeClr val="accent2">
                    <a:lumMod val="75000"/>
                  </a:schemeClr>
                </a:solidFill>
              </a:rPr>
              <a:t>/dx); </a:t>
            </a:r>
          </a:p>
          <a:p>
            <a:pPr marL="285750" indent="-285750">
              <a:buFont typeface="Arial" charset="0"/>
              <a:buChar char="•"/>
            </a:pPr>
            <a:r>
              <a:rPr lang="it-IT" sz="1500" dirty="0">
                <a:solidFill>
                  <a:schemeClr val="accent2">
                    <a:lumMod val="75000"/>
                  </a:schemeClr>
                </a:solidFill>
              </a:rPr>
              <a:t>utilizzo di elaboratori elettronici per avere una ricostruzione 3D degli eventi (</a:t>
            </a:r>
            <a:r>
              <a:rPr lang="it-IT" sz="1500" u="sng" dirty="0">
                <a:solidFill>
                  <a:schemeClr val="accent2">
                    <a:lumMod val="75000"/>
                  </a:schemeClr>
                </a:solidFill>
              </a:rPr>
              <a:t>camera a bolle elettronica</a:t>
            </a:r>
            <a:r>
              <a:rPr lang="it-IT" sz="1500" dirty="0">
                <a:solidFill>
                  <a:schemeClr val="accent2">
                    <a:lumMod val="75000"/>
                  </a:schemeClr>
                </a:solidFill>
              </a:rPr>
              <a:t>);</a:t>
            </a:r>
          </a:p>
        </p:txBody>
      </p:sp>
      <p:pic>
        <p:nvPicPr>
          <p:cNvPr id="7" name="Picture 6"/>
          <p:cNvPicPr>
            <a:picLocks noChangeAspect="1"/>
          </p:cNvPicPr>
          <p:nvPr/>
        </p:nvPicPr>
        <p:blipFill>
          <a:blip r:embed="rId2"/>
          <a:stretch>
            <a:fillRect/>
          </a:stretch>
        </p:blipFill>
        <p:spPr>
          <a:xfrm>
            <a:off x="0" y="836387"/>
            <a:ext cx="4089400" cy="5207000"/>
          </a:xfrm>
          <a:prstGeom prst="rect">
            <a:avLst/>
          </a:prstGeom>
        </p:spPr>
      </p:pic>
      <p:pic>
        <p:nvPicPr>
          <p:cNvPr id="59394" name="Picture 2" descr="https://upload.wikimedia.org/wikipedia/commons/thumb/1/12/Rivelatore_UA1_Museo_scienza_e_tecnologia_Milano.jpg/220px-Rivelatore_UA1_Museo_scienza_e_tecnologia_Milano.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77" y="3851872"/>
            <a:ext cx="3638958" cy="24314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5020277" y="6283358"/>
            <a:ext cx="3329758"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dirty="0" err="1">
                <a:solidFill>
                  <a:srgbClr val="002060"/>
                </a:solidFill>
              </a:rPr>
              <a:t>Esposta</a:t>
            </a:r>
            <a:r>
              <a:rPr lang="en-US" altLang="x-none" sz="1200" dirty="0">
                <a:solidFill>
                  <a:srgbClr val="002060"/>
                </a:solidFill>
              </a:rPr>
              <a:t> </a:t>
            </a:r>
            <a:r>
              <a:rPr lang="en-US" altLang="x-none" sz="1200" dirty="0" err="1">
                <a:solidFill>
                  <a:srgbClr val="002060"/>
                </a:solidFill>
              </a:rPr>
              <a:t>nella</a:t>
            </a:r>
            <a:r>
              <a:rPr lang="en-US" altLang="x-none" sz="1200" dirty="0">
                <a:solidFill>
                  <a:srgbClr val="002060"/>
                </a:solidFill>
              </a:rPr>
              <a:t> </a:t>
            </a:r>
            <a:r>
              <a:rPr lang="en-US" altLang="x-none" sz="1200" dirty="0" err="1">
                <a:solidFill>
                  <a:srgbClr val="002060"/>
                </a:solidFill>
              </a:rPr>
              <a:t>mostra</a:t>
            </a:r>
            <a:r>
              <a:rPr lang="en-US" altLang="x-none" sz="1200" dirty="0">
                <a:solidFill>
                  <a:srgbClr val="002060"/>
                </a:solidFill>
              </a:rPr>
              <a:t> </a:t>
            </a:r>
            <a:r>
              <a:rPr lang="en-US" altLang="x-none" sz="1200" dirty="0" err="1">
                <a:solidFill>
                  <a:srgbClr val="002060"/>
                </a:solidFill>
              </a:rPr>
              <a:t>Microcosmo</a:t>
            </a:r>
            <a:r>
              <a:rPr lang="en-US" altLang="x-none" sz="1200" dirty="0">
                <a:solidFill>
                  <a:srgbClr val="002060"/>
                </a:solidFill>
              </a:rPr>
              <a:t> al CERN</a:t>
            </a:r>
          </a:p>
        </p:txBody>
      </p:sp>
    </p:spTree>
    <p:extLst>
      <p:ext uri="{BB962C8B-B14F-4D97-AF65-F5344CB8AC3E}">
        <p14:creationId xmlns:p14="http://schemas.microsoft.com/office/powerpoint/2010/main" val="675614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UA1: il calcolo diventa fondamentale</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31</a:t>
            </a:fld>
            <a:endParaRPr lang="en-US"/>
          </a:p>
        </p:txBody>
      </p:sp>
      <p:pic>
        <p:nvPicPr>
          <p:cNvPr id="6" name="Picture 5"/>
          <p:cNvPicPr>
            <a:picLocks noChangeAspect="1"/>
          </p:cNvPicPr>
          <p:nvPr/>
        </p:nvPicPr>
        <p:blipFill>
          <a:blip r:embed="rId2"/>
          <a:stretch>
            <a:fillRect/>
          </a:stretch>
        </p:blipFill>
        <p:spPr>
          <a:xfrm>
            <a:off x="5184000" y="1564856"/>
            <a:ext cx="3847465" cy="3647186"/>
          </a:xfrm>
          <a:prstGeom prst="rect">
            <a:avLst/>
          </a:prstGeom>
        </p:spPr>
      </p:pic>
      <p:pic>
        <p:nvPicPr>
          <p:cNvPr id="7" name="Picture 6"/>
          <p:cNvPicPr>
            <a:picLocks noChangeAspect="1"/>
          </p:cNvPicPr>
          <p:nvPr/>
        </p:nvPicPr>
        <p:blipFill>
          <a:blip r:embed="rId3"/>
          <a:stretch>
            <a:fillRect/>
          </a:stretch>
        </p:blipFill>
        <p:spPr>
          <a:xfrm>
            <a:off x="76200" y="1185714"/>
            <a:ext cx="5029200" cy="3581400"/>
          </a:xfrm>
          <a:prstGeom prst="rect">
            <a:avLst/>
          </a:prstGeom>
        </p:spPr>
      </p:pic>
      <p:sp>
        <p:nvSpPr>
          <p:cNvPr id="8" name="TextBox 7"/>
          <p:cNvSpPr txBox="1"/>
          <p:nvPr/>
        </p:nvSpPr>
        <p:spPr>
          <a:xfrm>
            <a:off x="38099" y="4898520"/>
            <a:ext cx="5236427" cy="1015663"/>
          </a:xfrm>
          <a:prstGeom prst="rect">
            <a:avLst/>
          </a:prstGeom>
          <a:noFill/>
        </p:spPr>
        <p:txBody>
          <a:bodyPr wrap="square" rtlCol="0">
            <a:spAutoFit/>
          </a:bodyPr>
          <a:lstStyle/>
          <a:p>
            <a:pPr algn="just">
              <a:lnSpc>
                <a:spcPct val="100000"/>
              </a:lnSpc>
              <a:spcBef>
                <a:spcPct val="0"/>
              </a:spcBef>
              <a:buClrTx/>
              <a:buSzTx/>
              <a:buFontTx/>
              <a:buNone/>
            </a:pPr>
            <a:r>
              <a:rPr lang="it-IT" altLang="x-none" sz="1500">
                <a:solidFill>
                  <a:schemeClr val="accent2">
                    <a:lumMod val="75000"/>
                  </a:schemeClr>
                </a:solidFill>
              </a:rPr>
              <a:t>Questa ricostruzione al computer mostra le tracce delle particelle cariche provenienti da una collisione protone-antiprotone. Le due tracce bianche rivelano il decadimento dello </a:t>
            </a:r>
            <a:r>
              <a:rPr lang="it-IT" altLang="x-none" sz="1500" err="1">
                <a:solidFill>
                  <a:schemeClr val="accent2">
                    <a:lumMod val="75000"/>
                  </a:schemeClr>
                </a:solidFill>
              </a:rPr>
              <a:t>Z</a:t>
            </a:r>
            <a:r>
              <a:rPr lang="it-IT" altLang="x-none" sz="1500">
                <a:solidFill>
                  <a:schemeClr val="accent2">
                    <a:lumMod val="75000"/>
                  </a:schemeClr>
                </a:solidFill>
              </a:rPr>
              <a:t>. In particolare sono tracce di una coppia e</a:t>
            </a:r>
            <a:r>
              <a:rPr lang="it-IT" altLang="x-none" sz="1500" baseline="30000">
                <a:solidFill>
                  <a:schemeClr val="accent2">
                    <a:lumMod val="75000"/>
                  </a:schemeClr>
                </a:solidFill>
              </a:rPr>
              <a:t>-</a:t>
            </a:r>
            <a:r>
              <a:rPr lang="it-IT" altLang="x-none" sz="1500">
                <a:solidFill>
                  <a:schemeClr val="accent2">
                    <a:lumMod val="75000"/>
                  </a:schemeClr>
                </a:solidFill>
              </a:rPr>
              <a:t> e</a:t>
            </a:r>
            <a:r>
              <a:rPr lang="it-IT" altLang="x-none" sz="1500" baseline="30000">
                <a:solidFill>
                  <a:schemeClr val="accent2">
                    <a:lumMod val="75000"/>
                  </a:schemeClr>
                </a:solidFill>
              </a:rPr>
              <a:t>+</a:t>
            </a:r>
            <a:r>
              <a:rPr lang="it-IT" altLang="x-none" sz="1500">
                <a:solidFill>
                  <a:schemeClr val="accent2">
                    <a:lumMod val="75000"/>
                  </a:schemeClr>
                </a:solidFill>
              </a:rPr>
              <a:t> di alto impulso. </a:t>
            </a:r>
          </a:p>
        </p:txBody>
      </p:sp>
      <p:sp>
        <p:nvSpPr>
          <p:cNvPr id="9" name="TextBox 8"/>
          <p:cNvSpPr txBox="1"/>
          <p:nvPr/>
        </p:nvSpPr>
        <p:spPr>
          <a:xfrm>
            <a:off x="6095371" y="1178248"/>
            <a:ext cx="2024721" cy="369332"/>
          </a:xfrm>
          <a:prstGeom prst="rect">
            <a:avLst/>
          </a:prstGeom>
          <a:noFill/>
        </p:spPr>
        <p:txBody>
          <a:bodyPr wrap="none" rtlCol="0">
            <a:spAutoFit/>
          </a:bodyPr>
          <a:lstStyle/>
          <a:p>
            <a:r>
              <a:rPr lang="it-IT" b="1"/>
              <a:t>Dopo </a:t>
            </a:r>
            <a:r>
              <a:rPr lang="it-IT" b="1" i="1"/>
              <a:t>O</a:t>
            </a:r>
            <a:r>
              <a:rPr lang="it-IT" b="1"/>
              <a:t>(10</a:t>
            </a:r>
            <a:r>
              <a:rPr lang="it-IT" b="1" baseline="30000"/>
              <a:t>9</a:t>
            </a:r>
            <a:r>
              <a:rPr lang="it-IT" b="1"/>
              <a:t>) eventi</a:t>
            </a:r>
          </a:p>
        </p:txBody>
      </p:sp>
    </p:spTree>
    <p:extLst>
      <p:ext uri="{BB962C8B-B14F-4D97-AF65-F5344CB8AC3E}">
        <p14:creationId xmlns:p14="http://schemas.microsoft.com/office/powerpoint/2010/main" val="214482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LEP (1988 </a:t>
            </a:r>
            <a:r>
              <a:rPr lang="mr-IN"/>
              <a:t>–</a:t>
            </a:r>
            <a:r>
              <a:rPr lang="it-IT"/>
              <a:t> 2000)</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32</a:t>
            </a:fld>
            <a:endParaRPr lang="en-US"/>
          </a:p>
        </p:txBody>
      </p:sp>
      <p:pic>
        <p:nvPicPr>
          <p:cNvPr id="6" name="Picture 4" descr="alep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7036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38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AC21-A537-C30A-B3D0-D4D71E6750F3}"/>
              </a:ext>
            </a:extLst>
          </p:cNvPr>
          <p:cNvSpPr>
            <a:spLocks noGrp="1"/>
          </p:cNvSpPr>
          <p:nvPr>
            <p:ph type="title"/>
          </p:nvPr>
        </p:nvSpPr>
        <p:spPr/>
        <p:txBody>
          <a:bodyPr/>
          <a:lstStyle/>
          <a:p>
            <a:r>
              <a:rPr lang="en-GB" dirty="0"/>
              <a:t>La </a:t>
            </a:r>
            <a:r>
              <a:rPr lang="en-GB" dirty="0" err="1"/>
              <a:t>rivoluzione</a:t>
            </a:r>
            <a:r>
              <a:rPr lang="en-GB" dirty="0"/>
              <a:t> </a:t>
            </a:r>
            <a:r>
              <a:rPr lang="en-GB" dirty="0" err="1"/>
              <a:t>dei</a:t>
            </a:r>
            <a:r>
              <a:rPr lang="en-GB" dirty="0"/>
              <a:t> detector di </a:t>
            </a:r>
            <a:r>
              <a:rPr lang="en-GB" dirty="0" err="1"/>
              <a:t>silicio</a:t>
            </a:r>
            <a:endParaRPr lang="en-GB" dirty="0"/>
          </a:p>
        </p:txBody>
      </p:sp>
      <p:sp>
        <p:nvSpPr>
          <p:cNvPr id="3" name="Date Placeholder 2">
            <a:extLst>
              <a:ext uri="{FF2B5EF4-FFF2-40B4-BE49-F238E27FC236}">
                <a16:creationId xmlns:a16="http://schemas.microsoft.com/office/drawing/2014/main" id="{9A2919F0-0F67-5783-67BF-E4172DD02DEB}"/>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92CB1014-C114-CA31-D13A-EE7E3163F5F3}"/>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CAB9661B-DE58-2916-4A91-9DAB14FF3F84}"/>
              </a:ext>
            </a:extLst>
          </p:cNvPr>
          <p:cNvSpPr>
            <a:spLocks noGrp="1"/>
          </p:cNvSpPr>
          <p:nvPr>
            <p:ph type="sldNum" sz="quarter" idx="12"/>
          </p:nvPr>
        </p:nvSpPr>
        <p:spPr/>
        <p:txBody>
          <a:bodyPr/>
          <a:lstStyle/>
          <a:p>
            <a:fld id="{1080A019-C666-1340-8D07-B7EAA561FAEC}" type="slidenum">
              <a:rPr lang="en-US" smtClean="0"/>
              <a:t>33</a:t>
            </a:fld>
            <a:endParaRPr lang="en-US"/>
          </a:p>
        </p:txBody>
      </p:sp>
      <p:pic>
        <p:nvPicPr>
          <p:cNvPr id="6" name="Picture 18">
            <a:extLst>
              <a:ext uri="{FF2B5EF4-FFF2-40B4-BE49-F238E27FC236}">
                <a16:creationId xmlns:a16="http://schemas.microsoft.com/office/drawing/2014/main" id="{C878CD52-D7DD-E809-9BDC-43D73D06E32C}"/>
              </a:ext>
            </a:extLst>
          </p:cNvPr>
          <p:cNvPicPr>
            <a:picLocks noChangeAspect="1" noChangeArrowheads="1"/>
          </p:cNvPicPr>
          <p:nvPr/>
        </p:nvPicPr>
        <p:blipFill>
          <a:blip r:embed="rId2" cstate="print"/>
          <a:srcRect/>
          <a:stretch>
            <a:fillRect/>
          </a:stretch>
        </p:blipFill>
        <p:spPr bwMode="auto">
          <a:xfrm>
            <a:off x="1981199" y="1121325"/>
            <a:ext cx="3657600" cy="2695575"/>
          </a:xfrm>
          <a:prstGeom prst="rect">
            <a:avLst/>
          </a:prstGeom>
          <a:noFill/>
          <a:ln w="9525">
            <a:noFill/>
            <a:miter lim="800000"/>
            <a:headEnd/>
            <a:tailEnd/>
          </a:ln>
        </p:spPr>
      </p:pic>
      <p:sp>
        <p:nvSpPr>
          <p:cNvPr id="7" name="TextBox 6">
            <a:extLst>
              <a:ext uri="{FF2B5EF4-FFF2-40B4-BE49-F238E27FC236}">
                <a16:creationId xmlns:a16="http://schemas.microsoft.com/office/drawing/2014/main" id="{02EC8978-2D36-32F0-056B-A1C42BF93B56}"/>
              </a:ext>
            </a:extLst>
          </p:cNvPr>
          <p:cNvSpPr txBox="1"/>
          <p:nvPr/>
        </p:nvSpPr>
        <p:spPr>
          <a:xfrm>
            <a:off x="145440" y="2274277"/>
            <a:ext cx="1835759" cy="646331"/>
          </a:xfrm>
          <a:prstGeom prst="rect">
            <a:avLst/>
          </a:prstGeom>
          <a:noFill/>
        </p:spPr>
        <p:txBody>
          <a:bodyPr wrap="none" rtlCol="0">
            <a:spAutoFit/>
          </a:bodyPr>
          <a:lstStyle/>
          <a:p>
            <a:r>
              <a:rPr lang="en-GB" dirty="0"/>
              <a:t>Zona </a:t>
            </a:r>
            <a:r>
              <a:rPr lang="en-GB" dirty="0" err="1"/>
              <a:t>svuotata</a:t>
            </a:r>
            <a:r>
              <a:rPr lang="en-GB" dirty="0"/>
              <a:t> </a:t>
            </a:r>
            <a:r>
              <a:rPr lang="en-GB" dirty="0" err="1"/>
              <a:t>dai</a:t>
            </a:r>
            <a:endParaRPr lang="en-GB" dirty="0"/>
          </a:p>
          <a:p>
            <a:r>
              <a:rPr lang="en-GB" dirty="0" err="1"/>
              <a:t>Portatori</a:t>
            </a:r>
            <a:r>
              <a:rPr lang="en-GB" dirty="0"/>
              <a:t> di </a:t>
            </a:r>
            <a:r>
              <a:rPr lang="en-GB" dirty="0" err="1"/>
              <a:t>carica</a:t>
            </a:r>
            <a:endParaRPr lang="en-GB" dirty="0"/>
          </a:p>
        </p:txBody>
      </p:sp>
      <p:sp>
        <p:nvSpPr>
          <p:cNvPr id="8" name="TextBox 7">
            <a:extLst>
              <a:ext uri="{FF2B5EF4-FFF2-40B4-BE49-F238E27FC236}">
                <a16:creationId xmlns:a16="http://schemas.microsoft.com/office/drawing/2014/main" id="{80BFE61A-8D4B-6765-3CEF-936705B3B3D5}"/>
              </a:ext>
            </a:extLst>
          </p:cNvPr>
          <p:cNvSpPr txBox="1"/>
          <p:nvPr/>
        </p:nvSpPr>
        <p:spPr>
          <a:xfrm>
            <a:off x="5968825" y="1219378"/>
            <a:ext cx="1505733" cy="369332"/>
          </a:xfrm>
          <a:prstGeom prst="rect">
            <a:avLst/>
          </a:prstGeom>
          <a:noFill/>
        </p:spPr>
        <p:txBody>
          <a:bodyPr wrap="none" rtlCol="0">
            <a:spAutoFit/>
          </a:bodyPr>
          <a:lstStyle/>
          <a:p>
            <a:r>
              <a:rPr lang="en-GB" dirty="0"/>
              <a:t>SiO</a:t>
            </a:r>
            <a:r>
              <a:rPr lang="en-GB" baseline="-25000" dirty="0"/>
              <a:t>2</a:t>
            </a:r>
            <a:r>
              <a:rPr lang="en-GB" dirty="0"/>
              <a:t> (</a:t>
            </a:r>
            <a:r>
              <a:rPr lang="en-GB" dirty="0" err="1"/>
              <a:t>isolante</a:t>
            </a:r>
            <a:r>
              <a:rPr lang="en-GB" dirty="0"/>
              <a:t>)</a:t>
            </a:r>
          </a:p>
        </p:txBody>
      </p:sp>
      <p:sp>
        <p:nvSpPr>
          <p:cNvPr id="9" name="TextBox 8">
            <a:extLst>
              <a:ext uri="{FF2B5EF4-FFF2-40B4-BE49-F238E27FC236}">
                <a16:creationId xmlns:a16="http://schemas.microsoft.com/office/drawing/2014/main" id="{24466815-A04A-DFA5-BA37-32B19C267D55}"/>
              </a:ext>
            </a:extLst>
          </p:cNvPr>
          <p:cNvSpPr txBox="1"/>
          <p:nvPr/>
        </p:nvSpPr>
        <p:spPr>
          <a:xfrm>
            <a:off x="3690958" y="636128"/>
            <a:ext cx="1947841" cy="369332"/>
          </a:xfrm>
          <a:prstGeom prst="rect">
            <a:avLst/>
          </a:prstGeom>
          <a:noFill/>
        </p:spPr>
        <p:txBody>
          <a:bodyPr wrap="none" rtlCol="0">
            <a:spAutoFit/>
          </a:bodyPr>
          <a:lstStyle/>
          <a:p>
            <a:r>
              <a:rPr lang="en-GB" dirty="0" err="1">
                <a:solidFill>
                  <a:srgbClr val="0070C0"/>
                </a:solidFill>
              </a:rPr>
              <a:t>Passo</a:t>
            </a:r>
            <a:r>
              <a:rPr lang="en-GB" dirty="0">
                <a:solidFill>
                  <a:srgbClr val="0070C0"/>
                </a:solidFill>
              </a:rPr>
              <a:t>: 50÷100 </a:t>
            </a:r>
            <a:r>
              <a:rPr lang="en-GB" dirty="0">
                <a:solidFill>
                  <a:srgbClr val="0070C0"/>
                </a:solidFill>
                <a:latin typeface="Symbol" pitchFamily="2" charset="2"/>
              </a:rPr>
              <a:t>m</a:t>
            </a:r>
            <a:r>
              <a:rPr lang="en-GB" dirty="0">
                <a:solidFill>
                  <a:srgbClr val="0070C0"/>
                </a:solidFill>
              </a:rPr>
              <a:t>m</a:t>
            </a:r>
          </a:p>
        </p:txBody>
      </p:sp>
      <p:cxnSp>
        <p:nvCxnSpPr>
          <p:cNvPr id="11" name="Straight Connector 10">
            <a:extLst>
              <a:ext uri="{FF2B5EF4-FFF2-40B4-BE49-F238E27FC236}">
                <a16:creationId xmlns:a16="http://schemas.microsoft.com/office/drawing/2014/main" id="{FEBBD142-61B7-27E8-6C25-36C3349DD1F6}"/>
              </a:ext>
            </a:extLst>
          </p:cNvPr>
          <p:cNvCxnSpPr>
            <a:stCxn id="6" idx="0"/>
          </p:cNvCxnSpPr>
          <p:nvPr/>
        </p:nvCxnSpPr>
        <p:spPr>
          <a:xfrm>
            <a:off x="3809999" y="1121325"/>
            <a:ext cx="128953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1860C63-B214-293C-FCAB-0438188B7F25}"/>
              </a:ext>
            </a:extLst>
          </p:cNvPr>
          <p:cNvCxnSpPr>
            <a:cxnSpLocks/>
          </p:cNvCxnSpPr>
          <p:nvPr/>
        </p:nvCxnSpPr>
        <p:spPr>
          <a:xfrm>
            <a:off x="3810002" y="1050987"/>
            <a:ext cx="0" cy="133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6DB9175-91F5-7B91-1B17-9871CE64086E}"/>
              </a:ext>
            </a:extLst>
          </p:cNvPr>
          <p:cNvCxnSpPr>
            <a:cxnSpLocks/>
          </p:cNvCxnSpPr>
          <p:nvPr/>
        </p:nvCxnSpPr>
        <p:spPr>
          <a:xfrm>
            <a:off x="5111266" y="1050988"/>
            <a:ext cx="0" cy="1330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FDFA56-25DE-F717-7D84-B893AC614E92}"/>
              </a:ext>
            </a:extLst>
          </p:cNvPr>
          <p:cNvCxnSpPr/>
          <p:nvPr/>
        </p:nvCxnSpPr>
        <p:spPr>
          <a:xfrm>
            <a:off x="5638799" y="2051538"/>
            <a:ext cx="0" cy="1148862"/>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095E973-F33C-D1B9-C526-CDD729C9D44C}"/>
              </a:ext>
            </a:extLst>
          </p:cNvPr>
          <p:cNvSpPr txBox="1"/>
          <p:nvPr/>
        </p:nvSpPr>
        <p:spPr>
          <a:xfrm>
            <a:off x="5764017" y="2412776"/>
            <a:ext cx="906017" cy="369332"/>
          </a:xfrm>
          <a:prstGeom prst="rect">
            <a:avLst/>
          </a:prstGeom>
          <a:noFill/>
        </p:spPr>
        <p:txBody>
          <a:bodyPr wrap="none" rtlCol="0">
            <a:spAutoFit/>
          </a:bodyPr>
          <a:lstStyle/>
          <a:p>
            <a:r>
              <a:rPr lang="en-GB" dirty="0">
                <a:solidFill>
                  <a:srgbClr val="0070C0"/>
                </a:solidFill>
              </a:rPr>
              <a:t>300 </a:t>
            </a:r>
            <a:r>
              <a:rPr lang="en-GB" dirty="0">
                <a:solidFill>
                  <a:srgbClr val="0070C0"/>
                </a:solidFill>
                <a:latin typeface="Symbol" pitchFamily="2" charset="2"/>
              </a:rPr>
              <a:t>m</a:t>
            </a:r>
            <a:r>
              <a:rPr lang="en-GB" dirty="0">
                <a:solidFill>
                  <a:srgbClr val="0070C0"/>
                </a:solidFill>
              </a:rPr>
              <a:t>m</a:t>
            </a:r>
          </a:p>
        </p:txBody>
      </p:sp>
      <p:cxnSp>
        <p:nvCxnSpPr>
          <p:cNvPr id="20" name="Straight Arrow Connector 19">
            <a:extLst>
              <a:ext uri="{FF2B5EF4-FFF2-40B4-BE49-F238E27FC236}">
                <a16:creationId xmlns:a16="http://schemas.microsoft.com/office/drawing/2014/main" id="{E79EFFD2-F33B-14C3-762C-2FCF5D4880D2}"/>
              </a:ext>
            </a:extLst>
          </p:cNvPr>
          <p:cNvCxnSpPr/>
          <p:nvPr/>
        </p:nvCxnSpPr>
        <p:spPr>
          <a:xfrm flipH="1">
            <a:off x="5638799" y="1588710"/>
            <a:ext cx="381001" cy="2049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1" name="Text Box 5">
                <a:extLst>
                  <a:ext uri="{FF2B5EF4-FFF2-40B4-BE49-F238E27FC236}">
                    <a16:creationId xmlns:a16="http://schemas.microsoft.com/office/drawing/2014/main" id="{912EF48F-957D-0A1A-67A2-085DEC15B9E1}"/>
                  </a:ext>
                </a:extLst>
              </p:cNvPr>
              <p:cNvSpPr txBox="1">
                <a:spLocks noChangeArrowheads="1"/>
              </p:cNvSpPr>
              <p:nvPr/>
            </p:nvSpPr>
            <p:spPr bwMode="auto">
              <a:xfrm>
                <a:off x="168985" y="3843830"/>
                <a:ext cx="8806030" cy="27810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marL="0" lvl="1" indent="0" algn="just"/>
                <a:r>
                  <a:rPr lang="it-IT" sz="1600" dirty="0">
                    <a:solidFill>
                      <a:srgbClr val="202124"/>
                    </a:solidFill>
                  </a:rPr>
                  <a:t>Le particelle cariche strappano gli elettroni dagli atomi di Silicio</a:t>
                </a:r>
              </a:p>
              <a:p>
                <a:pPr marL="0" lvl="1" indent="0" algn="just"/>
                <a:r>
                  <a:rPr lang="it-IT" sz="1600" dirty="0">
                    <a:solidFill>
                      <a:srgbClr val="202124"/>
                    </a:solidFill>
                  </a:rPr>
                  <a:t>Gli elettroni vengono accelerati da un campo elettrico</a:t>
                </a:r>
              </a:p>
              <a:p>
                <a:pPr marL="0" lvl="1" indent="0" algn="just"/>
                <a:r>
                  <a:rPr lang="it-IT" sz="1600" dirty="0">
                    <a:solidFill>
                      <a:srgbClr val="202124"/>
                    </a:solidFill>
                  </a:rPr>
                  <a:t>Il segnale elettrico viene amplificato e digitalizzato</a:t>
                </a:r>
              </a:p>
              <a:p>
                <a:pPr marL="0" lvl="1" indent="0" algn="just"/>
                <a:endParaRPr lang="it-IT" sz="1600" dirty="0">
                  <a:solidFill>
                    <a:srgbClr val="202124"/>
                  </a:solidFill>
                </a:endParaRPr>
              </a:p>
              <a:p>
                <a:pPr marL="0" lvl="1" indent="0" algn="just"/>
                <a:r>
                  <a:rPr lang="it-IT" sz="1600" dirty="0">
                    <a:solidFill>
                      <a:srgbClr val="C00000"/>
                    </a:solidFill>
                  </a:rPr>
                  <a:t>La risoluzione spaziale dipende dal passo di lettura (</a:t>
                </a:r>
                <a14:m>
                  <m:oMath xmlns:m="http://schemas.openxmlformats.org/officeDocument/2006/math">
                    <m:r>
                      <a:rPr lang="it-IT" sz="1600" i="1" smtClean="0">
                        <a:solidFill>
                          <a:srgbClr val="C00000"/>
                        </a:solidFill>
                        <a:latin typeface="Cambria Math" panose="02040503050406030204" pitchFamily="18" charset="0"/>
                        <a:ea typeface="Cambria Math" panose="02040503050406030204" pitchFamily="18" charset="0"/>
                      </a:rPr>
                      <m:t>𝝈</m:t>
                    </m:r>
                    <m:r>
                      <a:rPr lang="en-US" sz="1600" b="1" i="1" smtClean="0">
                        <a:solidFill>
                          <a:srgbClr val="C00000"/>
                        </a:solidFill>
                        <a:latin typeface="Cambria Math" panose="02040503050406030204" pitchFamily="18" charset="0"/>
                        <a:ea typeface="Cambria Math" panose="02040503050406030204" pitchFamily="18" charset="0"/>
                      </a:rPr>
                      <m:t>=</m:t>
                    </m:r>
                    <m:r>
                      <a:rPr lang="en-US" sz="1600" b="1" i="1" smtClean="0">
                        <a:solidFill>
                          <a:srgbClr val="C00000"/>
                        </a:solidFill>
                        <a:latin typeface="Cambria Math" panose="02040503050406030204" pitchFamily="18" charset="0"/>
                        <a:ea typeface="Cambria Math" panose="02040503050406030204" pitchFamily="18" charset="0"/>
                      </a:rPr>
                      <m:t>𝒑</m:t>
                    </m:r>
                    <m:r>
                      <a:rPr lang="en-US" sz="1600" b="1" i="1" smtClean="0">
                        <a:solidFill>
                          <a:srgbClr val="C00000"/>
                        </a:solidFill>
                        <a:latin typeface="Cambria Math" panose="02040503050406030204" pitchFamily="18" charset="0"/>
                        <a:ea typeface="Cambria Math" panose="02040503050406030204" pitchFamily="18" charset="0"/>
                      </a:rPr>
                      <m:t>/</m:t>
                    </m:r>
                    <m:rad>
                      <m:radPr>
                        <m:degHide m:val="on"/>
                        <m:ctrlPr>
                          <a:rPr lang="en-US" sz="1600" b="1" i="1" smtClean="0">
                            <a:solidFill>
                              <a:srgbClr val="C00000"/>
                            </a:solidFill>
                            <a:latin typeface="Cambria Math" panose="02040503050406030204" pitchFamily="18" charset="0"/>
                            <a:ea typeface="Cambria Math" panose="02040503050406030204" pitchFamily="18" charset="0"/>
                          </a:rPr>
                        </m:ctrlPr>
                      </m:radPr>
                      <m:deg/>
                      <m:e>
                        <m:r>
                          <a:rPr lang="en-US" sz="1600" b="1" i="1" smtClean="0">
                            <a:solidFill>
                              <a:srgbClr val="C00000"/>
                            </a:solidFill>
                            <a:latin typeface="Cambria Math" panose="02040503050406030204" pitchFamily="18" charset="0"/>
                            <a:ea typeface="Cambria Math" panose="02040503050406030204" pitchFamily="18" charset="0"/>
                          </a:rPr>
                          <m:t>𝟏𝟐</m:t>
                        </m:r>
                      </m:e>
                    </m:rad>
                  </m:oMath>
                </a14:m>
                <a:r>
                  <a:rPr lang="it-IT" sz="1600" dirty="0">
                    <a:solidFill>
                      <a:srgbClr val="C00000"/>
                    </a:solidFill>
                  </a:rPr>
                  <a:t>) ma può scendere fino a 10 </a:t>
                </a:r>
                <a:r>
                  <a:rPr lang="it-IT" sz="1600" dirty="0">
                    <a:solidFill>
                      <a:srgbClr val="C00000"/>
                    </a:solidFill>
                    <a:latin typeface="Symbol" pitchFamily="2" charset="2"/>
                  </a:rPr>
                  <a:t>m</a:t>
                </a:r>
                <a:r>
                  <a:rPr lang="it-IT" sz="1600" dirty="0">
                    <a:solidFill>
                      <a:srgbClr val="C00000"/>
                    </a:solidFill>
                  </a:rPr>
                  <a:t>m se si usano tecniche di </a:t>
                </a:r>
                <a:r>
                  <a:rPr lang="it-IT" sz="1600" dirty="0" err="1">
                    <a:solidFill>
                      <a:srgbClr val="C00000"/>
                    </a:solidFill>
                  </a:rPr>
                  <a:t>charge</a:t>
                </a:r>
                <a:r>
                  <a:rPr lang="it-IT" sz="1600" dirty="0">
                    <a:solidFill>
                      <a:srgbClr val="C00000"/>
                    </a:solidFill>
                  </a:rPr>
                  <a:t> sharing.</a:t>
                </a:r>
              </a:p>
              <a:p>
                <a:pPr marL="0" lvl="1" indent="0" algn="just"/>
                <a:endParaRPr lang="it-IT" sz="1600" dirty="0">
                  <a:solidFill>
                    <a:srgbClr val="C00000"/>
                  </a:solidFill>
                </a:endParaRPr>
              </a:p>
              <a:p>
                <a:pPr marL="0" lvl="1" indent="0" algn="just"/>
                <a:r>
                  <a:rPr lang="it-IT" sz="1600" dirty="0">
                    <a:solidFill>
                      <a:schemeClr val="accent1"/>
                    </a:solidFill>
                  </a:rPr>
                  <a:t>Permette di costruire </a:t>
                </a:r>
                <a:r>
                  <a:rPr lang="it-IT" sz="1600" dirty="0" err="1">
                    <a:solidFill>
                      <a:schemeClr val="accent1"/>
                    </a:solidFill>
                  </a:rPr>
                  <a:t>layer</a:t>
                </a:r>
                <a:r>
                  <a:rPr lang="it-IT" sz="1600" dirty="0">
                    <a:solidFill>
                      <a:schemeClr val="accent1"/>
                    </a:solidFill>
                  </a:rPr>
                  <a:t> di rivelazione ad alta segmentazione (pixel) atti a registrare l’enorme densità di tracce cariche prodotte a ridosso del vertice di interazione: possibilità di ricostruire i vertici secondari prodotti anche dentro la </a:t>
                </a:r>
                <a:r>
                  <a:rPr lang="it-IT" sz="1600" dirty="0" err="1">
                    <a:solidFill>
                      <a:schemeClr val="accent1"/>
                    </a:solidFill>
                  </a:rPr>
                  <a:t>beam</a:t>
                </a:r>
                <a:r>
                  <a:rPr lang="it-IT" sz="1600" dirty="0">
                    <a:solidFill>
                      <a:schemeClr val="accent1"/>
                    </a:solidFill>
                  </a:rPr>
                  <a:t> pipe</a:t>
                </a:r>
              </a:p>
            </p:txBody>
          </p:sp>
        </mc:Choice>
        <mc:Fallback xmlns="">
          <p:sp>
            <p:nvSpPr>
              <p:cNvPr id="21" name="Text Box 5">
                <a:extLst>
                  <a:ext uri="{FF2B5EF4-FFF2-40B4-BE49-F238E27FC236}">
                    <a16:creationId xmlns:a16="http://schemas.microsoft.com/office/drawing/2014/main" id="{912EF48F-957D-0A1A-67A2-085DEC15B9E1}"/>
                  </a:ext>
                </a:extLst>
              </p:cNvPr>
              <p:cNvSpPr txBox="1">
                <a:spLocks noRot="1" noChangeAspect="1" noMove="1" noResize="1" noEditPoints="1" noAdjustHandles="1" noChangeArrowheads="1" noChangeShapeType="1" noTextEdit="1"/>
              </p:cNvSpPr>
              <p:nvPr/>
            </p:nvSpPr>
            <p:spPr bwMode="auto">
              <a:xfrm>
                <a:off x="168985" y="3843830"/>
                <a:ext cx="8806030" cy="2781083"/>
              </a:xfrm>
              <a:prstGeom prst="rect">
                <a:avLst/>
              </a:prstGeom>
              <a:blipFill>
                <a:blip r:embed="rId3"/>
                <a:stretch>
                  <a:fillRect l="-288" t="-1364" r="-1009" b="-2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772753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Evoluzione dei detector di Silicio</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34</a:t>
            </a:fld>
            <a:endParaRPr lang="en-US"/>
          </a:p>
        </p:txBody>
      </p:sp>
      <p:pic>
        <p:nvPicPr>
          <p:cNvPr id="6" name="Picture 5"/>
          <p:cNvPicPr>
            <a:picLocks noChangeAspect="1"/>
          </p:cNvPicPr>
          <p:nvPr/>
        </p:nvPicPr>
        <p:blipFill>
          <a:blip r:embed="rId2"/>
          <a:stretch>
            <a:fillRect/>
          </a:stretch>
        </p:blipFill>
        <p:spPr>
          <a:xfrm>
            <a:off x="374015" y="937434"/>
            <a:ext cx="8395970" cy="5601970"/>
          </a:xfrm>
          <a:prstGeom prst="rect">
            <a:avLst/>
          </a:prstGeom>
        </p:spPr>
      </p:pic>
      <p:sp>
        <p:nvSpPr>
          <p:cNvPr id="7" name="TextBox 6"/>
          <p:cNvSpPr txBox="1"/>
          <p:nvPr/>
        </p:nvSpPr>
        <p:spPr>
          <a:xfrm>
            <a:off x="1368655" y="1103971"/>
            <a:ext cx="1755545" cy="461665"/>
          </a:xfrm>
          <a:prstGeom prst="rect">
            <a:avLst/>
          </a:prstGeom>
          <a:noFill/>
        </p:spPr>
        <p:txBody>
          <a:bodyPr wrap="none" rtlCol="0">
            <a:spAutoFit/>
          </a:bodyPr>
          <a:lstStyle/>
          <a:p>
            <a:r>
              <a:rPr lang="it-IT" sz="2400" b="1">
                <a:solidFill>
                  <a:schemeClr val="bg1"/>
                </a:solidFill>
              </a:rPr>
              <a:t>CMS </a:t>
            </a:r>
            <a:r>
              <a:rPr lang="it-IT" sz="2400" b="1" err="1">
                <a:solidFill>
                  <a:schemeClr val="bg1"/>
                </a:solidFill>
              </a:rPr>
              <a:t>Tracker</a:t>
            </a:r>
            <a:endParaRPr lang="it-IT" sz="2400" b="1">
              <a:solidFill>
                <a:schemeClr val="bg1"/>
              </a:solidFill>
            </a:endParaRPr>
          </a:p>
        </p:txBody>
      </p:sp>
      <p:sp>
        <p:nvSpPr>
          <p:cNvPr id="8" name="TextBox 7"/>
          <p:cNvSpPr txBox="1"/>
          <p:nvPr/>
        </p:nvSpPr>
        <p:spPr>
          <a:xfrm>
            <a:off x="4146146" y="4694663"/>
            <a:ext cx="931665" cy="461665"/>
          </a:xfrm>
          <a:prstGeom prst="rect">
            <a:avLst/>
          </a:prstGeom>
          <a:noFill/>
        </p:spPr>
        <p:txBody>
          <a:bodyPr wrap="none" rtlCol="0">
            <a:spAutoFit/>
          </a:bodyPr>
          <a:lstStyle/>
          <a:p>
            <a:r>
              <a:rPr lang="it-IT" sz="2400" b="1" dirty="0">
                <a:solidFill>
                  <a:schemeClr val="bg1"/>
                </a:solidFill>
              </a:rPr>
              <a:t>Aleph</a:t>
            </a:r>
          </a:p>
        </p:txBody>
      </p:sp>
      <p:sp>
        <p:nvSpPr>
          <p:cNvPr id="9" name="TextBox 8"/>
          <p:cNvSpPr txBox="1"/>
          <p:nvPr/>
        </p:nvSpPr>
        <p:spPr>
          <a:xfrm>
            <a:off x="3432232" y="5836767"/>
            <a:ext cx="2587568" cy="584775"/>
          </a:xfrm>
          <a:prstGeom prst="rect">
            <a:avLst/>
          </a:prstGeom>
          <a:noFill/>
        </p:spPr>
        <p:txBody>
          <a:bodyPr wrap="none" rtlCol="0">
            <a:spAutoFit/>
          </a:bodyPr>
          <a:lstStyle/>
          <a:p>
            <a:r>
              <a:rPr lang="it-IT" sz="3200" b="1">
                <a:solidFill>
                  <a:schemeClr val="bg1"/>
                </a:solidFill>
              </a:rPr>
              <a:t>Da LEP ad LHC</a:t>
            </a:r>
          </a:p>
        </p:txBody>
      </p:sp>
    </p:spTree>
    <p:extLst>
      <p:ext uri="{BB962C8B-B14F-4D97-AF65-F5344CB8AC3E}">
        <p14:creationId xmlns:p14="http://schemas.microsoft.com/office/powerpoint/2010/main" val="2126677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ED85-C055-AB6A-CC83-5FB09D8D0A96}"/>
              </a:ext>
            </a:extLst>
          </p:cNvPr>
          <p:cNvSpPr>
            <a:spLocks noGrp="1"/>
          </p:cNvSpPr>
          <p:nvPr>
            <p:ph type="title"/>
          </p:nvPr>
        </p:nvSpPr>
        <p:spPr/>
        <p:txBody>
          <a:bodyPr/>
          <a:lstStyle/>
          <a:p>
            <a:r>
              <a:rPr lang="en-GB" dirty="0"/>
              <a:t>Le </a:t>
            </a:r>
            <a:r>
              <a:rPr lang="en-GB" dirty="0" err="1"/>
              <a:t>collisioni</a:t>
            </a:r>
            <a:r>
              <a:rPr lang="en-GB" dirty="0"/>
              <a:t> ad LHC</a:t>
            </a:r>
          </a:p>
        </p:txBody>
      </p:sp>
      <p:sp>
        <p:nvSpPr>
          <p:cNvPr id="3" name="Date Placeholder 2">
            <a:extLst>
              <a:ext uri="{FF2B5EF4-FFF2-40B4-BE49-F238E27FC236}">
                <a16:creationId xmlns:a16="http://schemas.microsoft.com/office/drawing/2014/main" id="{B170A1E1-E412-6F4B-D67D-AD61B3D403E0}"/>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0C2B156B-658E-B8F4-DDC4-66A42420BA4B}"/>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4AECC927-824B-3623-C548-685D181CE798}"/>
              </a:ext>
            </a:extLst>
          </p:cNvPr>
          <p:cNvSpPr>
            <a:spLocks noGrp="1"/>
          </p:cNvSpPr>
          <p:nvPr>
            <p:ph type="sldNum" sz="quarter" idx="12"/>
          </p:nvPr>
        </p:nvSpPr>
        <p:spPr/>
        <p:txBody>
          <a:bodyPr/>
          <a:lstStyle/>
          <a:p>
            <a:fld id="{1080A019-C666-1340-8D07-B7EAA561FAEC}" type="slidenum">
              <a:rPr lang="en-US" smtClean="0"/>
              <a:t>35</a:t>
            </a:fld>
            <a:endParaRPr lang="en-US"/>
          </a:p>
        </p:txBody>
      </p:sp>
      <p:sp>
        <p:nvSpPr>
          <p:cNvPr id="6" name="TextBox 11">
            <a:extLst>
              <a:ext uri="{FF2B5EF4-FFF2-40B4-BE49-F238E27FC236}">
                <a16:creationId xmlns:a16="http://schemas.microsoft.com/office/drawing/2014/main" id="{E1DF54E9-4B01-1A69-EBE1-D574F4902F55}"/>
              </a:ext>
            </a:extLst>
          </p:cNvPr>
          <p:cNvSpPr txBox="1"/>
          <p:nvPr/>
        </p:nvSpPr>
        <p:spPr>
          <a:xfrm>
            <a:off x="-1" y="754601"/>
            <a:ext cx="8839201" cy="1938992"/>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rgbClr val="202124"/>
                </a:solidFill>
              </a:rPr>
              <a:t>~2800 pacchetti da 100 miliardi di protoni si incrociano ogni 25 ns</a:t>
            </a:r>
          </a:p>
          <a:p>
            <a:pPr marL="800100" lvl="1" indent="-342900">
              <a:buFont typeface="Arial" panose="020B0604020202020204" pitchFamily="34" charset="0"/>
              <a:buChar char="•"/>
            </a:pPr>
            <a:r>
              <a:rPr lang="it-IT" sz="2400" dirty="0">
                <a:solidFill>
                  <a:srgbClr val="202124"/>
                </a:solidFill>
              </a:rPr>
              <a:t>~80 collisioni ogni 25 ns</a:t>
            </a:r>
          </a:p>
          <a:p>
            <a:pPr marL="800100" lvl="1" indent="-342900">
              <a:buFont typeface="Arial" panose="020B0604020202020204" pitchFamily="34" charset="0"/>
              <a:buChar char="•"/>
            </a:pPr>
            <a:r>
              <a:rPr lang="it-IT" sz="2400" dirty="0">
                <a:solidFill>
                  <a:srgbClr val="202124"/>
                </a:solidFill>
              </a:rPr>
              <a:t>~3 miliardi di collisioni al secondo</a:t>
            </a:r>
          </a:p>
          <a:p>
            <a:pPr marL="1257300" lvl="2" indent="-342900">
              <a:buFont typeface="Arial" panose="020B0604020202020204" pitchFamily="34" charset="0"/>
              <a:buChar char="•"/>
            </a:pPr>
            <a:r>
              <a:rPr lang="it-IT" sz="2400" dirty="0">
                <a:solidFill>
                  <a:srgbClr val="202124"/>
                </a:solidFill>
              </a:rPr>
              <a:t>Gran parte ‘‘inutili’’…</a:t>
            </a:r>
          </a:p>
          <a:p>
            <a:pPr marL="1257300" lvl="2" indent="-342900">
              <a:buFont typeface="Arial" panose="020B0604020202020204" pitchFamily="34" charset="0"/>
              <a:buChar char="•"/>
            </a:pPr>
            <a:r>
              <a:rPr lang="it-IT" sz="2400" dirty="0">
                <a:solidFill>
                  <a:srgbClr val="202124"/>
                </a:solidFill>
              </a:rPr>
              <a:t>Gli eventi interessanti sono rari!</a:t>
            </a:r>
          </a:p>
        </p:txBody>
      </p:sp>
      <p:pic>
        <p:nvPicPr>
          <p:cNvPr id="8" name="Picture 7" descr="A yellow lines with a red line in the center&#10;&#10;Description automatically generated">
            <a:extLst>
              <a:ext uri="{FF2B5EF4-FFF2-40B4-BE49-F238E27FC236}">
                <a16:creationId xmlns:a16="http://schemas.microsoft.com/office/drawing/2014/main" id="{E5E5FDE4-C35E-C51C-3026-A4A949685BEF}"/>
              </a:ext>
            </a:extLst>
          </p:cNvPr>
          <p:cNvPicPr>
            <a:picLocks noChangeAspect="1"/>
          </p:cNvPicPr>
          <p:nvPr/>
        </p:nvPicPr>
        <p:blipFill>
          <a:blip r:embed="rId2"/>
          <a:stretch>
            <a:fillRect/>
          </a:stretch>
        </p:blipFill>
        <p:spPr>
          <a:xfrm>
            <a:off x="685800" y="2618839"/>
            <a:ext cx="7772400" cy="3944011"/>
          </a:xfrm>
          <a:prstGeom prst="rect">
            <a:avLst/>
          </a:prstGeom>
        </p:spPr>
      </p:pic>
    </p:spTree>
    <p:extLst>
      <p:ext uri="{BB962C8B-B14F-4D97-AF65-F5344CB8AC3E}">
        <p14:creationId xmlns:p14="http://schemas.microsoft.com/office/powerpoint/2010/main" val="90896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2C77-30BE-6513-6154-0DCAAE30E05A}"/>
              </a:ext>
            </a:extLst>
          </p:cNvPr>
          <p:cNvSpPr>
            <a:spLocks noGrp="1"/>
          </p:cNvSpPr>
          <p:nvPr>
            <p:ph type="title"/>
          </p:nvPr>
        </p:nvSpPr>
        <p:spPr/>
        <p:txBody>
          <a:bodyPr/>
          <a:lstStyle/>
          <a:p>
            <a:r>
              <a:rPr lang="en-GB" dirty="0" err="1"/>
              <a:t>L’esperimento</a:t>
            </a:r>
            <a:r>
              <a:rPr lang="en-GB" dirty="0"/>
              <a:t> CMS</a:t>
            </a:r>
          </a:p>
        </p:txBody>
      </p:sp>
      <p:sp>
        <p:nvSpPr>
          <p:cNvPr id="3" name="Date Placeholder 2">
            <a:extLst>
              <a:ext uri="{FF2B5EF4-FFF2-40B4-BE49-F238E27FC236}">
                <a16:creationId xmlns:a16="http://schemas.microsoft.com/office/drawing/2014/main" id="{724AF4B0-2D39-AFD0-A92F-C1FBEAA2628B}"/>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E95840BC-E396-49EB-EFBE-B70263F598BC}"/>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9EF5615F-F9AE-4A70-D29B-935270CF732A}"/>
              </a:ext>
            </a:extLst>
          </p:cNvPr>
          <p:cNvSpPr>
            <a:spLocks noGrp="1"/>
          </p:cNvSpPr>
          <p:nvPr>
            <p:ph type="sldNum" sz="quarter" idx="12"/>
          </p:nvPr>
        </p:nvSpPr>
        <p:spPr/>
        <p:txBody>
          <a:bodyPr/>
          <a:lstStyle/>
          <a:p>
            <a:fld id="{1080A019-C666-1340-8D07-B7EAA561FAEC}" type="slidenum">
              <a:rPr lang="en-US" smtClean="0"/>
              <a:t>36</a:t>
            </a:fld>
            <a:endParaRPr lang="en-US"/>
          </a:p>
        </p:txBody>
      </p:sp>
      <p:sp>
        <p:nvSpPr>
          <p:cNvPr id="6" name="TextBox 11">
            <a:extLst>
              <a:ext uri="{FF2B5EF4-FFF2-40B4-BE49-F238E27FC236}">
                <a16:creationId xmlns:a16="http://schemas.microsoft.com/office/drawing/2014/main" id="{193D0D74-01B4-045F-30B0-E9904EB632FA}"/>
              </a:ext>
            </a:extLst>
          </p:cNvPr>
          <p:cNvSpPr txBox="1"/>
          <p:nvPr/>
        </p:nvSpPr>
        <p:spPr>
          <a:xfrm>
            <a:off x="4668416" y="1849657"/>
            <a:ext cx="4475584" cy="2169825"/>
          </a:xfrm>
          <a:prstGeom prst="rect">
            <a:avLst/>
          </a:prstGeom>
          <a:noFill/>
        </p:spPr>
        <p:txBody>
          <a:bodyPr wrap="square" rtlCol="0">
            <a:spAutoFit/>
          </a:bodyPr>
          <a:lstStyle/>
          <a:p>
            <a:r>
              <a:rPr lang="it-IT" sz="2200" dirty="0">
                <a:solidFill>
                  <a:srgbClr val="202124"/>
                </a:solidFill>
              </a:rPr>
              <a:t>    </a:t>
            </a:r>
            <a:r>
              <a:rPr lang="it-IT" sz="2200" u="sng" dirty="0">
                <a:solidFill>
                  <a:srgbClr val="202124"/>
                </a:solidFill>
              </a:rPr>
              <a:t>La collaborazione CMS:</a:t>
            </a:r>
          </a:p>
          <a:p>
            <a:pPr marL="800100" lvl="1" indent="-342900">
              <a:buFont typeface="Arial" panose="020B0604020202020204" pitchFamily="34" charset="0"/>
              <a:buChar char="•"/>
            </a:pPr>
            <a:r>
              <a:rPr lang="it-IT" sz="2200" b="1" dirty="0">
                <a:solidFill>
                  <a:srgbClr val="202124"/>
                </a:solidFill>
              </a:rPr>
              <a:t>Ricercatori:</a:t>
            </a:r>
            <a:r>
              <a:rPr lang="it-IT" sz="2200" dirty="0">
                <a:solidFill>
                  <a:srgbClr val="202124"/>
                </a:solidFill>
              </a:rPr>
              <a:t> 6000 (10% italiani)</a:t>
            </a:r>
          </a:p>
          <a:p>
            <a:pPr marL="800100" lvl="1" indent="-342900">
              <a:buFont typeface="Arial" panose="020B0604020202020204" pitchFamily="34" charset="0"/>
              <a:buChar char="•"/>
            </a:pPr>
            <a:r>
              <a:rPr lang="it-IT" sz="2200" b="1" dirty="0">
                <a:solidFill>
                  <a:srgbClr val="202124"/>
                </a:solidFill>
              </a:rPr>
              <a:t>Istituti:</a:t>
            </a:r>
            <a:r>
              <a:rPr lang="it-IT" sz="2200" dirty="0">
                <a:solidFill>
                  <a:srgbClr val="202124"/>
                </a:solidFill>
              </a:rPr>
              <a:t> 255</a:t>
            </a:r>
          </a:p>
          <a:p>
            <a:pPr marL="800100" lvl="1" indent="-342900">
              <a:buFont typeface="Arial" panose="020B0604020202020204" pitchFamily="34" charset="0"/>
              <a:buChar char="•"/>
            </a:pPr>
            <a:r>
              <a:rPr lang="it-IT" sz="2200" b="1" dirty="0">
                <a:solidFill>
                  <a:srgbClr val="202124"/>
                </a:solidFill>
              </a:rPr>
              <a:t>Nazioni:</a:t>
            </a:r>
            <a:r>
              <a:rPr lang="it-IT" sz="2200" dirty="0">
                <a:solidFill>
                  <a:srgbClr val="202124"/>
                </a:solidFill>
              </a:rPr>
              <a:t> 57</a:t>
            </a:r>
          </a:p>
          <a:p>
            <a:pPr marL="342900" indent="-342900">
              <a:buFont typeface="Arial" panose="020B0604020202020204" pitchFamily="34" charset="0"/>
              <a:buChar char="•"/>
            </a:pPr>
            <a:r>
              <a:rPr lang="it-IT" sz="1100" dirty="0">
                <a:hlinkClick r:id="rId2"/>
              </a:rPr>
              <a:t>https://greybook.cern.ch/experiment/detail?id=CMS</a:t>
            </a:r>
            <a:endParaRPr lang="it-IT" sz="1100" dirty="0"/>
          </a:p>
          <a:p>
            <a:pPr marL="342900" indent="-342900">
              <a:buFont typeface="Arial" panose="020B0604020202020204" pitchFamily="34" charset="0"/>
              <a:buChar char="•"/>
            </a:pPr>
            <a:r>
              <a:rPr lang="en-US" sz="1400" dirty="0">
                <a:solidFill>
                  <a:srgbClr val="202124"/>
                </a:solidFill>
                <a:hlinkClick r:id="rId3"/>
              </a:rPr>
              <a:t>https://cms.cern/collaboration/people-statistics</a:t>
            </a:r>
            <a:endParaRPr lang="it-IT" sz="1400" dirty="0">
              <a:solidFill>
                <a:srgbClr val="202124"/>
              </a:solidFill>
            </a:endParaRPr>
          </a:p>
          <a:p>
            <a:pPr marL="800100" lvl="1" indent="-342900">
              <a:buFont typeface="Arial" panose="020B0604020202020204" pitchFamily="34" charset="0"/>
              <a:buChar char="•"/>
            </a:pPr>
            <a:endParaRPr lang="en-US" sz="2200" dirty="0">
              <a:solidFill>
                <a:srgbClr val="202124"/>
              </a:solidFill>
            </a:endParaRPr>
          </a:p>
        </p:txBody>
      </p:sp>
      <p:sp>
        <p:nvSpPr>
          <p:cNvPr id="7" name="TextBox 11">
            <a:extLst>
              <a:ext uri="{FF2B5EF4-FFF2-40B4-BE49-F238E27FC236}">
                <a16:creationId xmlns:a16="http://schemas.microsoft.com/office/drawing/2014/main" id="{0ED9A445-7D6E-FEC1-895D-5E7D5CC548B1}"/>
              </a:ext>
            </a:extLst>
          </p:cNvPr>
          <p:cNvSpPr txBox="1"/>
          <p:nvPr/>
        </p:nvSpPr>
        <p:spPr>
          <a:xfrm>
            <a:off x="-173190" y="1642080"/>
            <a:ext cx="3309556" cy="1446550"/>
          </a:xfrm>
          <a:prstGeom prst="rect">
            <a:avLst/>
          </a:prstGeom>
          <a:noFill/>
        </p:spPr>
        <p:txBody>
          <a:bodyPr wrap="square" rtlCol="0">
            <a:spAutoFit/>
          </a:bodyPr>
          <a:lstStyle/>
          <a:p>
            <a:r>
              <a:rPr lang="it-IT" sz="2200" dirty="0">
                <a:solidFill>
                  <a:srgbClr val="202124"/>
                </a:solidFill>
              </a:rPr>
              <a:t>    </a:t>
            </a:r>
            <a:r>
              <a:rPr lang="it-IT" sz="2200" u="sng" dirty="0">
                <a:solidFill>
                  <a:srgbClr val="202124"/>
                </a:solidFill>
              </a:rPr>
              <a:t>Il rivelatore CMS:</a:t>
            </a:r>
          </a:p>
          <a:p>
            <a:pPr marL="800100" lvl="1" indent="-342900">
              <a:buFont typeface="Arial" panose="020B0604020202020204" pitchFamily="34" charset="0"/>
              <a:buChar char="•"/>
            </a:pPr>
            <a:r>
              <a:rPr lang="it-IT" sz="2200" b="1" dirty="0">
                <a:solidFill>
                  <a:srgbClr val="202124"/>
                </a:solidFill>
              </a:rPr>
              <a:t>Peso:</a:t>
            </a:r>
            <a:r>
              <a:rPr lang="it-IT" sz="2200" dirty="0">
                <a:solidFill>
                  <a:srgbClr val="202124"/>
                </a:solidFill>
              </a:rPr>
              <a:t> 14 tonnellate</a:t>
            </a:r>
          </a:p>
          <a:p>
            <a:pPr marL="800100" lvl="1" indent="-342900">
              <a:buFont typeface="Arial" panose="020B0604020202020204" pitchFamily="34" charset="0"/>
              <a:buChar char="•"/>
            </a:pPr>
            <a:r>
              <a:rPr lang="it-IT" sz="2200" b="1" dirty="0">
                <a:solidFill>
                  <a:srgbClr val="202124"/>
                </a:solidFill>
              </a:rPr>
              <a:t>Lunghezza:</a:t>
            </a:r>
            <a:r>
              <a:rPr lang="it-IT" sz="2200" dirty="0">
                <a:solidFill>
                  <a:srgbClr val="202124"/>
                </a:solidFill>
              </a:rPr>
              <a:t> 28 metri</a:t>
            </a:r>
          </a:p>
          <a:p>
            <a:pPr marL="800100" lvl="1" indent="-342900">
              <a:buFont typeface="Arial" panose="020B0604020202020204" pitchFamily="34" charset="0"/>
              <a:buChar char="•"/>
            </a:pPr>
            <a:r>
              <a:rPr lang="it-IT" sz="2200" b="1" dirty="0">
                <a:solidFill>
                  <a:srgbClr val="202124"/>
                </a:solidFill>
              </a:rPr>
              <a:t>Diametro:</a:t>
            </a:r>
            <a:r>
              <a:rPr lang="it-IT" sz="2200" dirty="0">
                <a:solidFill>
                  <a:srgbClr val="202124"/>
                </a:solidFill>
              </a:rPr>
              <a:t> 15 metri</a:t>
            </a:r>
          </a:p>
        </p:txBody>
      </p:sp>
      <p:pic>
        <p:nvPicPr>
          <p:cNvPr id="8" name="Picture 2">
            <a:extLst>
              <a:ext uri="{FF2B5EF4-FFF2-40B4-BE49-F238E27FC236}">
                <a16:creationId xmlns:a16="http://schemas.microsoft.com/office/drawing/2014/main" id="{0D5FB8DA-9963-BE49-2027-CC74D187C061}"/>
              </a:ext>
            </a:extLst>
          </p:cNvPr>
          <p:cNvPicPr>
            <a:picLocks noChangeAspect="1" noChangeArrowheads="1"/>
          </p:cNvPicPr>
          <p:nvPr/>
        </p:nvPicPr>
        <p:blipFill>
          <a:blip r:embed="rId4"/>
          <a:srcRect/>
          <a:stretch/>
        </p:blipFill>
        <p:spPr bwMode="auto">
          <a:xfrm>
            <a:off x="28529" y="3077057"/>
            <a:ext cx="4856480" cy="3446272"/>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1E049CD-ED02-7F33-3264-ED3C6D9F0877}"/>
              </a:ext>
            </a:extLst>
          </p:cNvPr>
          <p:cNvSpPr txBox="1"/>
          <p:nvPr/>
        </p:nvSpPr>
        <p:spPr>
          <a:xfrm>
            <a:off x="2034494" y="515774"/>
            <a:ext cx="5893822" cy="1107996"/>
          </a:xfrm>
          <a:prstGeom prst="rect">
            <a:avLst/>
          </a:prstGeom>
          <a:noFill/>
        </p:spPr>
        <p:txBody>
          <a:bodyPr wrap="square">
            <a:spAutoFit/>
          </a:bodyPr>
          <a:lstStyle/>
          <a:p>
            <a:pPr marL="342900" indent="-342900">
              <a:buFont typeface="Arial" panose="020B0604020202020204" pitchFamily="34" charset="0"/>
              <a:buChar char="•"/>
            </a:pPr>
            <a:r>
              <a:rPr lang="it-IT" sz="2200" u="sng" dirty="0">
                <a:solidFill>
                  <a:srgbClr val="202124"/>
                </a:solidFill>
              </a:rPr>
              <a:t>L’esperimento CMS:</a:t>
            </a:r>
            <a:r>
              <a:rPr lang="it-IT" sz="2200" dirty="0">
                <a:solidFill>
                  <a:srgbClr val="202124"/>
                </a:solidFill>
              </a:rPr>
              <a:t>  </a:t>
            </a:r>
            <a:r>
              <a:rPr lang="it-IT" sz="2200" b="1" dirty="0">
                <a:solidFill>
                  <a:srgbClr val="202124"/>
                </a:solidFill>
              </a:rPr>
              <a:t>Compact </a:t>
            </a:r>
            <a:r>
              <a:rPr lang="it-IT" sz="2200" b="1" dirty="0" err="1">
                <a:solidFill>
                  <a:srgbClr val="202124"/>
                </a:solidFill>
              </a:rPr>
              <a:t>Muon</a:t>
            </a:r>
            <a:r>
              <a:rPr lang="it-IT" sz="2200" b="1" dirty="0">
                <a:solidFill>
                  <a:srgbClr val="202124"/>
                </a:solidFill>
              </a:rPr>
              <a:t> </a:t>
            </a:r>
            <a:r>
              <a:rPr lang="it-IT" sz="2200" b="1" dirty="0" err="1">
                <a:solidFill>
                  <a:srgbClr val="202124"/>
                </a:solidFill>
              </a:rPr>
              <a:t>Solenoid</a:t>
            </a:r>
            <a:endParaRPr lang="it-IT" sz="2200" b="1" dirty="0">
              <a:solidFill>
                <a:srgbClr val="202124"/>
              </a:solidFill>
            </a:endParaRPr>
          </a:p>
          <a:p>
            <a:pPr marL="800100" lvl="1" indent="-342900">
              <a:buFont typeface="Arial" panose="020B0604020202020204" pitchFamily="34" charset="0"/>
              <a:buChar char="•"/>
            </a:pPr>
            <a:r>
              <a:rPr lang="it-IT" sz="2200" dirty="0">
                <a:solidFill>
                  <a:srgbClr val="202124"/>
                </a:solidFill>
              </a:rPr>
              <a:t>Utilizza il più grande volume magnetico al mondo 3.8 Tesla</a:t>
            </a:r>
          </a:p>
        </p:txBody>
      </p:sp>
      <p:pic>
        <p:nvPicPr>
          <p:cNvPr id="10" name="Picture 2" descr="CMS Collaboration">
            <a:extLst>
              <a:ext uri="{FF2B5EF4-FFF2-40B4-BE49-F238E27FC236}">
                <a16:creationId xmlns:a16="http://schemas.microsoft.com/office/drawing/2014/main" id="{2134832A-A927-F92D-C745-1405B35D6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009" y="3685460"/>
            <a:ext cx="4294378" cy="285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64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24">
            <a:extLst>
              <a:ext uri="{FF2B5EF4-FFF2-40B4-BE49-F238E27FC236}">
                <a16:creationId xmlns:a16="http://schemas.microsoft.com/office/drawing/2014/main" id="{E7F6577F-E390-27CF-146E-5A3877A3673E}"/>
              </a:ext>
            </a:extLst>
          </p:cNvPr>
          <p:cNvPicPr>
            <a:picLocks noChangeAspect="1"/>
          </p:cNvPicPr>
          <p:nvPr/>
        </p:nvPicPr>
        <p:blipFill>
          <a:blip r:embed="rId2">
            <a:alphaModFix/>
          </a:blip>
          <a:stretch>
            <a:fillRect/>
          </a:stretch>
        </p:blipFill>
        <p:spPr>
          <a:xfrm>
            <a:off x="5600945" y="2925080"/>
            <a:ext cx="3378073" cy="3565271"/>
          </a:xfrm>
          <a:prstGeom prst="rect">
            <a:avLst/>
          </a:prstGeom>
        </p:spPr>
      </p:pic>
      <p:sp>
        <p:nvSpPr>
          <p:cNvPr id="2" name="Title 1">
            <a:extLst>
              <a:ext uri="{FF2B5EF4-FFF2-40B4-BE49-F238E27FC236}">
                <a16:creationId xmlns:a16="http://schemas.microsoft.com/office/drawing/2014/main" id="{F23E03C8-32AE-1817-97E9-7ECFB02D5888}"/>
              </a:ext>
            </a:extLst>
          </p:cNvPr>
          <p:cNvSpPr>
            <a:spLocks noGrp="1"/>
          </p:cNvSpPr>
          <p:nvPr>
            <p:ph type="title"/>
          </p:nvPr>
        </p:nvSpPr>
        <p:spPr/>
        <p:txBody>
          <a:bodyPr/>
          <a:lstStyle/>
          <a:p>
            <a:r>
              <a:rPr lang="en-GB" dirty="0"/>
              <a:t>La </a:t>
            </a:r>
            <a:r>
              <a:rPr lang="en-GB" dirty="0" err="1"/>
              <a:t>collaborazione</a:t>
            </a:r>
            <a:r>
              <a:rPr lang="en-GB" dirty="0"/>
              <a:t> CMS</a:t>
            </a:r>
          </a:p>
        </p:txBody>
      </p:sp>
      <p:sp>
        <p:nvSpPr>
          <p:cNvPr id="3" name="Date Placeholder 2">
            <a:extLst>
              <a:ext uri="{FF2B5EF4-FFF2-40B4-BE49-F238E27FC236}">
                <a16:creationId xmlns:a16="http://schemas.microsoft.com/office/drawing/2014/main" id="{6414B0A0-1592-42D8-B3AC-365F79E23DBC}"/>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E0D64D4A-7132-A2CD-B996-EDF4BF3CDC3C}"/>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49B3FA77-C1A7-2798-8B3F-10E11E434C6F}"/>
              </a:ext>
            </a:extLst>
          </p:cNvPr>
          <p:cNvSpPr>
            <a:spLocks noGrp="1"/>
          </p:cNvSpPr>
          <p:nvPr>
            <p:ph type="sldNum" sz="quarter" idx="12"/>
          </p:nvPr>
        </p:nvSpPr>
        <p:spPr/>
        <p:txBody>
          <a:bodyPr/>
          <a:lstStyle/>
          <a:p>
            <a:fld id="{1080A019-C666-1340-8D07-B7EAA561FAEC}" type="slidenum">
              <a:rPr lang="en-US" smtClean="0"/>
              <a:t>37</a:t>
            </a:fld>
            <a:endParaRPr lang="en-US"/>
          </a:p>
        </p:txBody>
      </p:sp>
      <p:pic>
        <p:nvPicPr>
          <p:cNvPr id="7" name="Immagine 1">
            <a:extLst>
              <a:ext uri="{FF2B5EF4-FFF2-40B4-BE49-F238E27FC236}">
                <a16:creationId xmlns:a16="http://schemas.microsoft.com/office/drawing/2014/main" id="{4E4F0534-C66E-CF34-A910-E2D62876F177}"/>
              </a:ext>
            </a:extLst>
          </p:cNvPr>
          <p:cNvPicPr>
            <a:picLocks noChangeAspect="1"/>
          </p:cNvPicPr>
          <p:nvPr/>
        </p:nvPicPr>
        <p:blipFill rotWithShape="1">
          <a:blip r:embed="rId3"/>
          <a:srcRect l="123" t="6785" r="297" b="2653"/>
          <a:stretch/>
        </p:blipFill>
        <p:spPr>
          <a:xfrm>
            <a:off x="-3174" y="3401395"/>
            <a:ext cx="5721349" cy="3121934"/>
          </a:xfrm>
          <a:prstGeom prst="rect">
            <a:avLst/>
          </a:prstGeom>
        </p:spPr>
      </p:pic>
      <p:pic>
        <p:nvPicPr>
          <p:cNvPr id="8" name="Immagine 2">
            <a:extLst>
              <a:ext uri="{FF2B5EF4-FFF2-40B4-BE49-F238E27FC236}">
                <a16:creationId xmlns:a16="http://schemas.microsoft.com/office/drawing/2014/main" id="{6AFFD104-B452-A506-E464-80F69C9734D6}"/>
              </a:ext>
            </a:extLst>
          </p:cNvPr>
          <p:cNvPicPr>
            <a:picLocks noChangeAspect="1"/>
          </p:cNvPicPr>
          <p:nvPr/>
        </p:nvPicPr>
        <p:blipFill>
          <a:blip r:embed="rId4"/>
          <a:stretch>
            <a:fillRect/>
          </a:stretch>
        </p:blipFill>
        <p:spPr>
          <a:xfrm>
            <a:off x="63345" y="2524903"/>
            <a:ext cx="5608320" cy="800354"/>
          </a:xfrm>
          <a:prstGeom prst="rect">
            <a:avLst/>
          </a:prstGeom>
        </p:spPr>
      </p:pic>
      <p:sp>
        <p:nvSpPr>
          <p:cNvPr id="9" name="CasellaDiTesto 13">
            <a:extLst>
              <a:ext uri="{FF2B5EF4-FFF2-40B4-BE49-F238E27FC236}">
                <a16:creationId xmlns:a16="http://schemas.microsoft.com/office/drawing/2014/main" id="{703FF957-66EF-97B1-E056-D80407CD7B37}"/>
              </a:ext>
            </a:extLst>
          </p:cNvPr>
          <p:cNvSpPr txBox="1"/>
          <p:nvPr/>
        </p:nvSpPr>
        <p:spPr>
          <a:xfrm>
            <a:off x="63345" y="1024929"/>
            <a:ext cx="8935312" cy="1107996"/>
          </a:xfrm>
          <a:prstGeom prst="rect">
            <a:avLst/>
          </a:prstGeom>
          <a:noFill/>
        </p:spPr>
        <p:txBody>
          <a:bodyPr wrap="square">
            <a:spAutoFit/>
          </a:bodyPr>
          <a:lstStyle/>
          <a:p>
            <a:pPr marL="342900" indent="-342900">
              <a:buFont typeface="Arial" panose="020B0604020202020204" pitchFamily="34" charset="0"/>
              <a:buChar char="•"/>
            </a:pPr>
            <a:r>
              <a:rPr lang="it-IT" sz="2200" dirty="0">
                <a:solidFill>
                  <a:srgbClr val="202124"/>
                </a:solidFill>
              </a:rPr>
              <a:t>La collaborazione CMS nasce più di 30 anni fa: 1 Ottobre 1992</a:t>
            </a:r>
          </a:p>
          <a:p>
            <a:pPr marL="800100" lvl="1" indent="-342900">
              <a:buFont typeface="Arial" panose="020B0604020202020204" pitchFamily="34" charset="0"/>
              <a:buChar char="•"/>
            </a:pPr>
            <a:r>
              <a:rPr lang="it-IT" sz="2200" dirty="0">
                <a:solidFill>
                  <a:srgbClr val="202124"/>
                </a:solidFill>
              </a:rPr>
              <a:t>Circa 6000 persone (in continuo aumento)</a:t>
            </a:r>
          </a:p>
          <a:p>
            <a:pPr marL="800100" lvl="1" indent="-342900">
              <a:buFont typeface="Arial" panose="020B0604020202020204" pitchFamily="34" charset="0"/>
              <a:buChar char="•"/>
            </a:pPr>
            <a:r>
              <a:rPr lang="it-IT" sz="2200" dirty="0">
                <a:solidFill>
                  <a:srgbClr val="202124"/>
                </a:solidFill>
              </a:rPr>
              <a:t>…di cui 2350 autori degli articoli scientifici</a:t>
            </a:r>
          </a:p>
        </p:txBody>
      </p:sp>
      <p:sp>
        <p:nvSpPr>
          <p:cNvPr id="10" name="CasellaDiTesto 25">
            <a:extLst>
              <a:ext uri="{FF2B5EF4-FFF2-40B4-BE49-F238E27FC236}">
                <a16:creationId xmlns:a16="http://schemas.microsoft.com/office/drawing/2014/main" id="{4E2A57DC-3B21-59DC-3607-7055ED7865F3}"/>
              </a:ext>
            </a:extLst>
          </p:cNvPr>
          <p:cNvSpPr txBox="1"/>
          <p:nvPr/>
        </p:nvSpPr>
        <p:spPr>
          <a:xfrm>
            <a:off x="7620000" y="3401395"/>
            <a:ext cx="1987307" cy="861774"/>
          </a:xfrm>
          <a:prstGeom prst="rect">
            <a:avLst/>
          </a:prstGeom>
          <a:noFill/>
        </p:spPr>
        <p:txBody>
          <a:bodyPr wrap="square">
            <a:spAutoFit/>
          </a:bodyPr>
          <a:lstStyle/>
          <a:p>
            <a:pPr marL="342900" indent="-198900">
              <a:buFont typeface="Arial" panose="020B0604020202020204" pitchFamily="34" charset="0"/>
              <a:buChar char="•"/>
            </a:pPr>
            <a:r>
              <a:rPr lang="it-IT" sz="1600" dirty="0">
                <a:solidFill>
                  <a:srgbClr val="202124"/>
                </a:solidFill>
              </a:rPr>
              <a:t>15 istituti</a:t>
            </a:r>
          </a:p>
          <a:p>
            <a:pPr marL="342900" indent="-198900">
              <a:buFont typeface="Arial" panose="020B0604020202020204" pitchFamily="34" charset="0"/>
              <a:buChar char="•"/>
            </a:pPr>
            <a:r>
              <a:rPr lang="it-IT" sz="1600" dirty="0">
                <a:solidFill>
                  <a:srgbClr val="202124"/>
                </a:solidFill>
              </a:rPr>
              <a:t>250 autori</a:t>
            </a:r>
          </a:p>
          <a:p>
            <a:pPr marL="342900" indent="-198900">
              <a:buFont typeface="Arial" panose="020B0604020202020204" pitchFamily="34" charset="0"/>
              <a:buChar char="•"/>
            </a:pPr>
            <a:r>
              <a:rPr lang="it-IT" sz="1600" dirty="0">
                <a:solidFill>
                  <a:srgbClr val="202124"/>
                </a:solidFill>
              </a:rPr>
              <a:t>550 membri  </a:t>
            </a:r>
          </a:p>
        </p:txBody>
      </p:sp>
      <p:pic>
        <p:nvPicPr>
          <p:cNvPr id="11" name="Picture 4">
            <a:extLst>
              <a:ext uri="{FF2B5EF4-FFF2-40B4-BE49-F238E27FC236}">
                <a16:creationId xmlns:a16="http://schemas.microsoft.com/office/drawing/2014/main" id="{1DF75412-4CB2-5D35-D197-BF07D4D1A4A4}"/>
              </a:ext>
            </a:extLst>
          </p:cNvPr>
          <p:cNvPicPr>
            <a:picLocks noChangeAspect="1" noChangeArrowheads="1"/>
          </p:cNvPicPr>
          <p:nvPr/>
        </p:nvPicPr>
        <p:blipFill>
          <a:blip r:embed="rId5">
            <a:duotone>
              <a:prstClr val="black"/>
              <a:srgbClr val="0563C1">
                <a:tint val="45000"/>
                <a:satMod val="400000"/>
              </a:srgb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94071" y="2104746"/>
            <a:ext cx="1069848" cy="1280160"/>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9">
            <a:extLst>
              <a:ext uri="{FF2B5EF4-FFF2-40B4-BE49-F238E27FC236}">
                <a16:creationId xmlns:a16="http://schemas.microsoft.com/office/drawing/2014/main" id="{8DDA5DAF-A75D-5875-287A-0E7BC7C91439}"/>
              </a:ext>
            </a:extLst>
          </p:cNvPr>
          <p:cNvSpPr txBox="1"/>
          <p:nvPr/>
        </p:nvSpPr>
        <p:spPr>
          <a:xfrm>
            <a:off x="7755236" y="1718316"/>
            <a:ext cx="1716833" cy="400110"/>
          </a:xfrm>
          <a:prstGeom prst="rect">
            <a:avLst/>
          </a:prstGeom>
          <a:noFill/>
        </p:spPr>
        <p:txBody>
          <a:bodyPr wrap="square">
            <a:spAutoFit/>
          </a:bodyPr>
          <a:lstStyle/>
          <a:p>
            <a:r>
              <a:rPr lang="it-IT" sz="2000" dirty="0">
                <a:solidFill>
                  <a:srgbClr val="202124"/>
                </a:solidFill>
                <a:hlinkClick r:id="rId7"/>
              </a:rPr>
              <a:t>cms.infn.it</a:t>
            </a:r>
            <a:endParaRPr lang="it-IT" sz="2000" dirty="0">
              <a:solidFill>
                <a:srgbClr val="202124"/>
              </a:solidFill>
            </a:endParaRPr>
          </a:p>
        </p:txBody>
      </p:sp>
    </p:spTree>
    <p:extLst>
      <p:ext uri="{BB962C8B-B14F-4D97-AF65-F5344CB8AC3E}">
        <p14:creationId xmlns:p14="http://schemas.microsoft.com/office/powerpoint/2010/main" val="3473938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7B8-992E-C08A-FC02-E9416DBDC98E}"/>
              </a:ext>
            </a:extLst>
          </p:cNvPr>
          <p:cNvSpPr>
            <a:spLocks noGrp="1"/>
          </p:cNvSpPr>
          <p:nvPr>
            <p:ph type="title"/>
          </p:nvPr>
        </p:nvSpPr>
        <p:spPr/>
        <p:txBody>
          <a:bodyPr/>
          <a:lstStyle/>
          <a:p>
            <a:r>
              <a:rPr lang="en-GB" dirty="0"/>
              <a:t>Il </a:t>
            </a:r>
            <a:r>
              <a:rPr lang="en-GB" dirty="0" err="1"/>
              <a:t>sito</a:t>
            </a:r>
            <a:r>
              <a:rPr lang="en-GB" dirty="0"/>
              <a:t> </a:t>
            </a:r>
            <a:r>
              <a:rPr lang="en-GB" dirty="0" err="1"/>
              <a:t>sperimentale</a:t>
            </a:r>
            <a:endParaRPr lang="en-GB" dirty="0"/>
          </a:p>
        </p:txBody>
      </p:sp>
      <p:sp>
        <p:nvSpPr>
          <p:cNvPr id="3" name="Date Placeholder 2">
            <a:extLst>
              <a:ext uri="{FF2B5EF4-FFF2-40B4-BE49-F238E27FC236}">
                <a16:creationId xmlns:a16="http://schemas.microsoft.com/office/drawing/2014/main" id="{3B097F29-0E53-5D3F-FE24-D69CF0D7BA32}"/>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C30E7075-3E8E-225E-763B-A2B8719031D0}"/>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78921628-AA6E-0933-0507-7F901A3C7A34}"/>
              </a:ext>
            </a:extLst>
          </p:cNvPr>
          <p:cNvSpPr>
            <a:spLocks noGrp="1"/>
          </p:cNvSpPr>
          <p:nvPr>
            <p:ph type="sldNum" sz="quarter" idx="12"/>
          </p:nvPr>
        </p:nvSpPr>
        <p:spPr/>
        <p:txBody>
          <a:bodyPr/>
          <a:lstStyle/>
          <a:p>
            <a:fld id="{1080A019-C666-1340-8D07-B7EAA561FAEC}" type="slidenum">
              <a:rPr lang="en-US" smtClean="0"/>
              <a:t>38</a:t>
            </a:fld>
            <a:endParaRPr lang="en-US"/>
          </a:p>
        </p:txBody>
      </p:sp>
      <p:pic>
        <p:nvPicPr>
          <p:cNvPr id="6" name="Immagine 11">
            <a:extLst>
              <a:ext uri="{FF2B5EF4-FFF2-40B4-BE49-F238E27FC236}">
                <a16:creationId xmlns:a16="http://schemas.microsoft.com/office/drawing/2014/main" id="{06EB75FD-1E48-797B-5AC1-25A05CBD4D8B}"/>
              </a:ext>
            </a:extLst>
          </p:cNvPr>
          <p:cNvPicPr>
            <a:picLocks noChangeAspect="1"/>
          </p:cNvPicPr>
          <p:nvPr/>
        </p:nvPicPr>
        <p:blipFill>
          <a:blip r:embed="rId2"/>
          <a:srcRect t="310" b="310"/>
          <a:stretch/>
        </p:blipFill>
        <p:spPr>
          <a:xfrm>
            <a:off x="3775133" y="2455718"/>
            <a:ext cx="5228189" cy="4024111"/>
          </a:xfrm>
          <a:prstGeom prst="rect">
            <a:avLst/>
          </a:prstGeom>
        </p:spPr>
      </p:pic>
      <p:pic>
        <p:nvPicPr>
          <p:cNvPr id="8" name="Immagine 8">
            <a:extLst>
              <a:ext uri="{FF2B5EF4-FFF2-40B4-BE49-F238E27FC236}">
                <a16:creationId xmlns:a16="http://schemas.microsoft.com/office/drawing/2014/main" id="{557EEC37-2EB4-CB05-582F-22CD43434744}"/>
              </a:ext>
            </a:extLst>
          </p:cNvPr>
          <p:cNvPicPr>
            <a:picLocks noChangeAspect="1"/>
          </p:cNvPicPr>
          <p:nvPr/>
        </p:nvPicPr>
        <p:blipFill>
          <a:blip r:embed="rId3"/>
          <a:stretch>
            <a:fillRect/>
          </a:stretch>
        </p:blipFill>
        <p:spPr>
          <a:xfrm>
            <a:off x="102750" y="3622279"/>
            <a:ext cx="2857550" cy="2857550"/>
          </a:xfrm>
          <a:prstGeom prst="rect">
            <a:avLst/>
          </a:prstGeom>
        </p:spPr>
      </p:pic>
      <p:sp>
        <p:nvSpPr>
          <p:cNvPr id="9" name="TextBox 11">
            <a:extLst>
              <a:ext uri="{FF2B5EF4-FFF2-40B4-BE49-F238E27FC236}">
                <a16:creationId xmlns:a16="http://schemas.microsoft.com/office/drawing/2014/main" id="{B59DAB6C-46DD-E77C-512C-C1AFE35FCDDF}"/>
              </a:ext>
            </a:extLst>
          </p:cNvPr>
          <p:cNvSpPr txBox="1"/>
          <p:nvPr/>
        </p:nvSpPr>
        <p:spPr>
          <a:xfrm>
            <a:off x="0" y="3930799"/>
            <a:ext cx="4041677" cy="2354491"/>
          </a:xfrm>
          <a:prstGeom prst="rect">
            <a:avLst/>
          </a:prstGeom>
          <a:noFill/>
        </p:spPr>
        <p:txBody>
          <a:bodyPr wrap="square" rtlCol="0">
            <a:spAutoFit/>
          </a:bodyPr>
          <a:lstStyle/>
          <a:p>
            <a:pPr marL="342900" indent="-342900">
              <a:buFont typeface="Arial" panose="020B0604020202020204" pitchFamily="34" charset="0"/>
              <a:buChar char="•"/>
            </a:pPr>
            <a:r>
              <a:rPr lang="it-IT" sz="2100" dirty="0" err="1">
                <a:solidFill>
                  <a:srgbClr val="202124"/>
                </a:solidFill>
              </a:rPr>
              <a:t>Cessy</a:t>
            </a:r>
            <a:r>
              <a:rPr lang="it-IT" sz="2100" dirty="0">
                <a:solidFill>
                  <a:srgbClr val="202124"/>
                </a:solidFill>
              </a:rPr>
              <a:t>, nella campagna francese</a:t>
            </a:r>
          </a:p>
          <a:p>
            <a:pPr marL="342900" indent="-342900">
              <a:buFont typeface="Arial" panose="020B0604020202020204" pitchFamily="34" charset="0"/>
              <a:buChar char="•"/>
            </a:pPr>
            <a:r>
              <a:rPr lang="it-IT" sz="2100" dirty="0">
                <a:solidFill>
                  <a:srgbClr val="202124"/>
                </a:solidFill>
              </a:rPr>
              <a:t>In superficie:</a:t>
            </a:r>
          </a:p>
          <a:p>
            <a:pPr marL="800100" lvl="1" indent="-342900">
              <a:buFont typeface="Arial" panose="020B0604020202020204" pitchFamily="34" charset="0"/>
              <a:buChar char="•"/>
            </a:pPr>
            <a:r>
              <a:rPr lang="it-IT" sz="2100" dirty="0">
                <a:solidFill>
                  <a:srgbClr val="202124"/>
                </a:solidFill>
              </a:rPr>
              <a:t>La sala di controllo</a:t>
            </a:r>
          </a:p>
          <a:p>
            <a:pPr marL="800100" lvl="1" indent="-342900">
              <a:buFont typeface="Arial" panose="020B0604020202020204" pitchFamily="34" charset="0"/>
              <a:buChar char="•"/>
            </a:pPr>
            <a:r>
              <a:rPr lang="it-IT" sz="2100" dirty="0">
                <a:solidFill>
                  <a:srgbClr val="202124"/>
                </a:solidFill>
              </a:rPr>
              <a:t>Gli edifici di servizio</a:t>
            </a:r>
          </a:p>
          <a:p>
            <a:pPr marL="342900" indent="-342900">
              <a:buFont typeface="Arial" panose="020B0604020202020204" pitchFamily="34" charset="0"/>
              <a:buChar char="•"/>
            </a:pPr>
            <a:r>
              <a:rPr lang="it-IT" sz="2100" dirty="0">
                <a:solidFill>
                  <a:srgbClr val="202124"/>
                </a:solidFill>
              </a:rPr>
              <a:t>Circa 100 m sotto terra:</a:t>
            </a:r>
          </a:p>
          <a:p>
            <a:pPr marL="800100" lvl="1" indent="-342900">
              <a:buFont typeface="Arial" panose="020B0604020202020204" pitchFamily="34" charset="0"/>
              <a:buChar char="•"/>
            </a:pPr>
            <a:r>
              <a:rPr lang="it-IT" sz="2100" dirty="0">
                <a:solidFill>
                  <a:srgbClr val="202124"/>
                </a:solidFill>
              </a:rPr>
              <a:t>Caverna di servizio</a:t>
            </a:r>
          </a:p>
          <a:p>
            <a:pPr marL="800100" lvl="1" indent="-342900">
              <a:buFont typeface="Arial" panose="020B0604020202020204" pitchFamily="34" charset="0"/>
              <a:buChar char="•"/>
            </a:pPr>
            <a:r>
              <a:rPr lang="it-IT" sz="2100" dirty="0">
                <a:solidFill>
                  <a:srgbClr val="202124"/>
                </a:solidFill>
              </a:rPr>
              <a:t>Caverna sperimentale</a:t>
            </a:r>
          </a:p>
        </p:txBody>
      </p:sp>
      <p:pic>
        <p:nvPicPr>
          <p:cNvPr id="11" name="Immagine 20">
            <a:extLst>
              <a:ext uri="{FF2B5EF4-FFF2-40B4-BE49-F238E27FC236}">
                <a16:creationId xmlns:a16="http://schemas.microsoft.com/office/drawing/2014/main" id="{1ADE86A0-4621-F80B-568D-6D7A8817ECF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1204" r="5200"/>
          <a:stretch/>
        </p:blipFill>
        <p:spPr>
          <a:xfrm>
            <a:off x="147855" y="775139"/>
            <a:ext cx="2903552" cy="2739456"/>
          </a:xfrm>
          <a:prstGeom prst="rect">
            <a:avLst/>
          </a:prstGeom>
        </p:spPr>
      </p:pic>
      <p:pic>
        <p:nvPicPr>
          <p:cNvPr id="12" name="Immagine 23">
            <a:extLst>
              <a:ext uri="{FF2B5EF4-FFF2-40B4-BE49-F238E27FC236}">
                <a16:creationId xmlns:a16="http://schemas.microsoft.com/office/drawing/2014/main" id="{903D4BE9-CD88-F3EC-54E1-D9DD08DF5D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 contrast="36000"/>
                    </a14:imgEffect>
                  </a14:imgLayer>
                </a14:imgProps>
              </a:ext>
            </a:extLst>
          </a:blip>
          <a:stretch>
            <a:fillRect/>
          </a:stretch>
        </p:blipFill>
        <p:spPr>
          <a:xfrm>
            <a:off x="5950621" y="742235"/>
            <a:ext cx="3130556" cy="1711402"/>
          </a:xfrm>
          <a:prstGeom prst="rect">
            <a:avLst/>
          </a:prstGeom>
        </p:spPr>
      </p:pic>
      <p:sp>
        <p:nvSpPr>
          <p:cNvPr id="13" name="TextBox 11">
            <a:extLst>
              <a:ext uri="{FF2B5EF4-FFF2-40B4-BE49-F238E27FC236}">
                <a16:creationId xmlns:a16="http://schemas.microsoft.com/office/drawing/2014/main" id="{2867FF5B-3133-0E89-737C-B49FAD04B52A}"/>
              </a:ext>
            </a:extLst>
          </p:cNvPr>
          <p:cNvSpPr txBox="1"/>
          <p:nvPr/>
        </p:nvSpPr>
        <p:spPr>
          <a:xfrm>
            <a:off x="339784" y="1339353"/>
            <a:ext cx="811572" cy="415498"/>
          </a:xfrm>
          <a:prstGeom prst="rect">
            <a:avLst/>
          </a:prstGeom>
          <a:noFill/>
        </p:spPr>
        <p:txBody>
          <a:bodyPr wrap="square" rtlCol="0">
            <a:spAutoFit/>
          </a:bodyPr>
          <a:lstStyle/>
          <a:p>
            <a:pPr algn="ctr"/>
            <a:r>
              <a:rPr lang="it-IT" sz="2100" b="1" dirty="0" err="1">
                <a:solidFill>
                  <a:srgbClr val="C00000"/>
                </a:solidFill>
              </a:rPr>
              <a:t>Cessy</a:t>
            </a:r>
            <a:endParaRPr lang="it-IT" sz="2100" b="1" dirty="0">
              <a:solidFill>
                <a:srgbClr val="C00000"/>
              </a:solidFill>
            </a:endParaRPr>
          </a:p>
        </p:txBody>
      </p:sp>
      <p:sp>
        <p:nvSpPr>
          <p:cNvPr id="14" name="TextBox 11">
            <a:extLst>
              <a:ext uri="{FF2B5EF4-FFF2-40B4-BE49-F238E27FC236}">
                <a16:creationId xmlns:a16="http://schemas.microsoft.com/office/drawing/2014/main" id="{07098335-68F4-9A13-FFD7-D03F83C67B80}"/>
              </a:ext>
            </a:extLst>
          </p:cNvPr>
          <p:cNvSpPr txBox="1"/>
          <p:nvPr/>
        </p:nvSpPr>
        <p:spPr>
          <a:xfrm>
            <a:off x="1514180" y="2718365"/>
            <a:ext cx="811572" cy="415498"/>
          </a:xfrm>
          <a:prstGeom prst="rect">
            <a:avLst/>
          </a:prstGeom>
          <a:noFill/>
        </p:spPr>
        <p:txBody>
          <a:bodyPr wrap="square" rtlCol="0">
            <a:spAutoFit/>
          </a:bodyPr>
          <a:lstStyle/>
          <a:p>
            <a:pPr algn="ctr"/>
            <a:r>
              <a:rPr lang="it-IT" sz="2100" b="1" dirty="0">
                <a:solidFill>
                  <a:srgbClr val="C00000"/>
                </a:solidFill>
              </a:rPr>
              <a:t>CMS</a:t>
            </a:r>
          </a:p>
        </p:txBody>
      </p:sp>
      <p:pic>
        <p:nvPicPr>
          <p:cNvPr id="7" name="Immagine 2">
            <a:extLst>
              <a:ext uri="{FF2B5EF4-FFF2-40B4-BE49-F238E27FC236}">
                <a16:creationId xmlns:a16="http://schemas.microsoft.com/office/drawing/2014/main" id="{3CBBB37D-5514-78AD-DF46-2F811C945141}"/>
              </a:ext>
            </a:extLst>
          </p:cNvPr>
          <p:cNvPicPr>
            <a:picLocks noChangeAspect="1"/>
          </p:cNvPicPr>
          <p:nvPr/>
        </p:nvPicPr>
        <p:blipFill rotWithShape="1">
          <a:blip r:embed="rId8"/>
          <a:srcRect r="7769"/>
          <a:stretch/>
        </p:blipFill>
        <p:spPr>
          <a:xfrm>
            <a:off x="102750" y="751693"/>
            <a:ext cx="3935681" cy="2779014"/>
          </a:xfrm>
          <a:prstGeom prst="rect">
            <a:avLst/>
          </a:prstGeom>
        </p:spPr>
      </p:pic>
      <p:pic>
        <p:nvPicPr>
          <p:cNvPr id="10" name="Immagine 10">
            <a:extLst>
              <a:ext uri="{FF2B5EF4-FFF2-40B4-BE49-F238E27FC236}">
                <a16:creationId xmlns:a16="http://schemas.microsoft.com/office/drawing/2014/main" id="{4291F681-C77A-D7E5-E5F0-FF30E8984D0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t="19184" r="41122"/>
          <a:stretch/>
        </p:blipFill>
        <p:spPr>
          <a:xfrm>
            <a:off x="3928873" y="749495"/>
            <a:ext cx="1973239" cy="1688568"/>
          </a:xfrm>
          <a:prstGeom prst="rect">
            <a:avLst/>
          </a:prstGeom>
        </p:spPr>
      </p:pic>
    </p:spTree>
    <p:extLst>
      <p:ext uri="{BB962C8B-B14F-4D97-AF65-F5344CB8AC3E}">
        <p14:creationId xmlns:p14="http://schemas.microsoft.com/office/powerpoint/2010/main" val="5868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3"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linds(horizontal)">
                                      <p:cBhvr>
                                        <p:cTn id="9" dur="500"/>
                                        <p:tgtEl>
                                          <p:spTgt spid="8"/>
                                        </p:tgtEl>
                                      </p:cBhvr>
                                    </p:animEffect>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CB02-06CA-DA53-B21D-41B537DF3DEA}"/>
              </a:ext>
            </a:extLst>
          </p:cNvPr>
          <p:cNvSpPr>
            <a:spLocks noGrp="1"/>
          </p:cNvSpPr>
          <p:nvPr>
            <p:ph type="title"/>
          </p:nvPr>
        </p:nvSpPr>
        <p:spPr/>
        <p:txBody>
          <a:bodyPr/>
          <a:lstStyle/>
          <a:p>
            <a:r>
              <a:rPr lang="en-GB" dirty="0" err="1"/>
              <a:t>Immagini</a:t>
            </a:r>
            <a:r>
              <a:rPr lang="en-GB" dirty="0"/>
              <a:t> del detector</a:t>
            </a:r>
          </a:p>
        </p:txBody>
      </p:sp>
      <p:sp>
        <p:nvSpPr>
          <p:cNvPr id="3" name="Date Placeholder 2">
            <a:extLst>
              <a:ext uri="{FF2B5EF4-FFF2-40B4-BE49-F238E27FC236}">
                <a16:creationId xmlns:a16="http://schemas.microsoft.com/office/drawing/2014/main" id="{7566E12D-37C0-D174-5D64-A756F465A777}"/>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365ED2DC-2CEC-11FB-D52A-EBAD01BBBBBA}"/>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F82316E8-DE2C-FD6C-8124-14E1F56F6FE4}"/>
              </a:ext>
            </a:extLst>
          </p:cNvPr>
          <p:cNvSpPr>
            <a:spLocks noGrp="1"/>
          </p:cNvSpPr>
          <p:nvPr>
            <p:ph type="sldNum" sz="quarter" idx="12"/>
          </p:nvPr>
        </p:nvSpPr>
        <p:spPr/>
        <p:txBody>
          <a:bodyPr/>
          <a:lstStyle/>
          <a:p>
            <a:fld id="{1080A019-C666-1340-8D07-B7EAA561FAEC}" type="slidenum">
              <a:rPr lang="en-US" smtClean="0"/>
              <a:t>39</a:t>
            </a:fld>
            <a:endParaRPr lang="en-US"/>
          </a:p>
        </p:txBody>
      </p:sp>
      <p:pic>
        <p:nvPicPr>
          <p:cNvPr id="6" name="Immagine 15">
            <a:extLst>
              <a:ext uri="{FF2B5EF4-FFF2-40B4-BE49-F238E27FC236}">
                <a16:creationId xmlns:a16="http://schemas.microsoft.com/office/drawing/2014/main" id="{FA13968D-2504-6ED2-6804-151AC6F5B3A6}"/>
              </a:ext>
            </a:extLst>
          </p:cNvPr>
          <p:cNvPicPr>
            <a:picLocks noChangeAspect="1"/>
          </p:cNvPicPr>
          <p:nvPr/>
        </p:nvPicPr>
        <p:blipFill rotWithShape="1">
          <a:blip r:embed="rId2"/>
          <a:srcRect t="-1" b="1287"/>
          <a:stretch/>
        </p:blipFill>
        <p:spPr>
          <a:xfrm>
            <a:off x="368865" y="3535203"/>
            <a:ext cx="4478695" cy="2940016"/>
          </a:xfrm>
          <a:prstGeom prst="rect">
            <a:avLst/>
          </a:prstGeom>
        </p:spPr>
      </p:pic>
      <p:pic>
        <p:nvPicPr>
          <p:cNvPr id="8" name="Immagine 16" descr="Immagine che contiene industria, ingegneria, tubo, acciaio&#10;&#10;Descrizione generata automaticamente">
            <a:extLst>
              <a:ext uri="{FF2B5EF4-FFF2-40B4-BE49-F238E27FC236}">
                <a16:creationId xmlns:a16="http://schemas.microsoft.com/office/drawing/2014/main" id="{DDAF59D0-6788-4B2B-8D67-FA7B28E67B36}"/>
              </a:ext>
            </a:extLst>
          </p:cNvPr>
          <p:cNvPicPr>
            <a:picLocks noChangeAspect="1"/>
          </p:cNvPicPr>
          <p:nvPr/>
        </p:nvPicPr>
        <p:blipFill rotWithShape="1">
          <a:blip r:embed="rId3"/>
          <a:srcRect l="3150" r="1690" b="4822"/>
          <a:stretch/>
        </p:blipFill>
        <p:spPr>
          <a:xfrm>
            <a:off x="422515" y="690055"/>
            <a:ext cx="3676260" cy="2798256"/>
          </a:xfrm>
          <a:prstGeom prst="rect">
            <a:avLst/>
          </a:prstGeom>
        </p:spPr>
      </p:pic>
      <p:pic>
        <p:nvPicPr>
          <p:cNvPr id="9" name="Picture 2">
            <a:extLst>
              <a:ext uri="{FF2B5EF4-FFF2-40B4-BE49-F238E27FC236}">
                <a16:creationId xmlns:a16="http://schemas.microsoft.com/office/drawing/2014/main" id="{C2EF1984-49D4-BE57-890C-0DC175AB9B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3" r="11636" b="7193"/>
          <a:stretch/>
        </p:blipFill>
        <p:spPr bwMode="auto">
          <a:xfrm>
            <a:off x="4954554" y="676250"/>
            <a:ext cx="4037045" cy="28003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931FD94-3BE8-566D-F8B8-AB414328B3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2" r="225" b="1311"/>
          <a:stretch/>
        </p:blipFill>
        <p:spPr bwMode="auto">
          <a:xfrm>
            <a:off x="4980858" y="3535203"/>
            <a:ext cx="4010742" cy="294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13">
            <a:extLst>
              <a:ext uri="{FF2B5EF4-FFF2-40B4-BE49-F238E27FC236}">
                <a16:creationId xmlns:a16="http://schemas.microsoft.com/office/drawing/2014/main" id="{4C64B911-F888-BF45-EA74-470C00594516}"/>
              </a:ext>
            </a:extLst>
          </p:cNvPr>
          <p:cNvGrpSpPr>
            <a:grpSpLocks/>
          </p:cNvGrpSpPr>
          <p:nvPr/>
        </p:nvGrpSpPr>
        <p:grpSpPr bwMode="auto">
          <a:xfrm>
            <a:off x="228600" y="685800"/>
            <a:ext cx="8077200" cy="3292475"/>
            <a:chOff x="228600" y="685800"/>
            <a:chExt cx="8077200" cy="3292257"/>
          </a:xfrm>
        </p:grpSpPr>
        <p:grpSp>
          <p:nvGrpSpPr>
            <p:cNvPr id="10251" name="Group 18">
              <a:extLst>
                <a:ext uri="{FF2B5EF4-FFF2-40B4-BE49-F238E27FC236}">
                  <a16:creationId xmlns:a16="http://schemas.microsoft.com/office/drawing/2014/main" id="{9C2DC405-BA82-9D82-B8A2-9E4728C0033E}"/>
                </a:ext>
              </a:extLst>
            </p:cNvPr>
            <p:cNvGrpSpPr>
              <a:grpSpLocks/>
            </p:cNvGrpSpPr>
            <p:nvPr/>
          </p:nvGrpSpPr>
          <p:grpSpPr bwMode="auto">
            <a:xfrm>
              <a:off x="2590800" y="2073057"/>
              <a:ext cx="990600" cy="1066800"/>
              <a:chOff x="2286000" y="1447800"/>
              <a:chExt cx="990600" cy="1066800"/>
            </a:xfrm>
          </p:grpSpPr>
          <p:sp>
            <p:nvSpPr>
              <p:cNvPr id="5" name="Oval 4">
                <a:extLst>
                  <a:ext uri="{FF2B5EF4-FFF2-40B4-BE49-F238E27FC236}">
                    <a16:creationId xmlns:a16="http://schemas.microsoft.com/office/drawing/2014/main" id="{38140CAA-84DE-30CA-CB74-DABDA2D26E53}"/>
                  </a:ext>
                </a:extLst>
              </p:cNvPr>
              <p:cNvSpPr/>
              <p:nvPr/>
            </p:nvSpPr>
            <p:spPr>
              <a:xfrm>
                <a:off x="2706688" y="195430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a:extLst>
                  <a:ext uri="{FF2B5EF4-FFF2-40B4-BE49-F238E27FC236}">
                    <a16:creationId xmlns:a16="http://schemas.microsoft.com/office/drawing/2014/main" id="{9FFD8B79-A156-44AA-486E-FB258364C0C5}"/>
                  </a:ext>
                </a:extLst>
              </p:cNvPr>
              <p:cNvSpPr/>
              <p:nvPr/>
            </p:nvSpPr>
            <p:spPr>
              <a:xfrm>
                <a:off x="2819400" y="175270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a:extLst>
                  <a:ext uri="{FF2B5EF4-FFF2-40B4-BE49-F238E27FC236}">
                    <a16:creationId xmlns:a16="http://schemas.microsoft.com/office/drawing/2014/main" id="{4642C4F3-286B-D588-B943-C829D155A0DB}"/>
                  </a:ext>
                </a:extLst>
              </p:cNvPr>
              <p:cNvSpPr/>
              <p:nvPr/>
            </p:nvSpPr>
            <p:spPr>
              <a:xfrm>
                <a:off x="3200400" y="190509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a:extLst>
                  <a:ext uri="{FF2B5EF4-FFF2-40B4-BE49-F238E27FC236}">
                    <a16:creationId xmlns:a16="http://schemas.microsoft.com/office/drawing/2014/main" id="{225E6ADD-D910-7C09-63E2-6B246C35D047}"/>
                  </a:ext>
                </a:extLst>
              </p:cNvPr>
              <p:cNvSpPr/>
              <p:nvPr/>
            </p:nvSpPr>
            <p:spPr>
              <a:xfrm>
                <a:off x="2667000" y="243846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a:extLst>
                  <a:ext uri="{FF2B5EF4-FFF2-40B4-BE49-F238E27FC236}">
                    <a16:creationId xmlns:a16="http://schemas.microsoft.com/office/drawing/2014/main" id="{FC17DCF2-A717-CE0F-C29A-CA3E6AF6E98F}"/>
                  </a:ext>
                </a:extLst>
              </p:cNvPr>
              <p:cNvSpPr/>
              <p:nvPr/>
            </p:nvSpPr>
            <p:spPr>
              <a:xfrm>
                <a:off x="2590800" y="220987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a:extLst>
                  <a:ext uri="{FF2B5EF4-FFF2-40B4-BE49-F238E27FC236}">
                    <a16:creationId xmlns:a16="http://schemas.microsoft.com/office/drawing/2014/main" id="{771C3269-6FC9-E383-AC9D-1F1A828AB5A0}"/>
                  </a:ext>
                </a:extLst>
              </p:cNvPr>
              <p:cNvSpPr/>
              <p:nvPr/>
            </p:nvSpPr>
            <p:spPr>
              <a:xfrm>
                <a:off x="2362200" y="167651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a:extLst>
                  <a:ext uri="{FF2B5EF4-FFF2-40B4-BE49-F238E27FC236}">
                    <a16:creationId xmlns:a16="http://schemas.microsoft.com/office/drawing/2014/main" id="{5A26868B-4D33-A026-F609-53D16752DFFF}"/>
                  </a:ext>
                </a:extLst>
              </p:cNvPr>
              <p:cNvSpPr/>
              <p:nvPr/>
            </p:nvSpPr>
            <p:spPr>
              <a:xfrm>
                <a:off x="3124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a:extLst>
                  <a:ext uri="{FF2B5EF4-FFF2-40B4-BE49-F238E27FC236}">
                    <a16:creationId xmlns:a16="http://schemas.microsoft.com/office/drawing/2014/main" id="{08C8697E-ACBC-8107-7D4E-305741E22F8D}"/>
                  </a:ext>
                </a:extLst>
              </p:cNvPr>
              <p:cNvSpPr/>
              <p:nvPr/>
            </p:nvSpPr>
            <p:spPr>
              <a:xfrm>
                <a:off x="2743200" y="14479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a:extLst>
                  <a:ext uri="{FF2B5EF4-FFF2-40B4-BE49-F238E27FC236}">
                    <a16:creationId xmlns:a16="http://schemas.microsoft.com/office/drawing/2014/main" id="{8BF69529-8109-BEE7-781C-0B51864EF90E}"/>
                  </a:ext>
                </a:extLst>
              </p:cNvPr>
              <p:cNvSpPr/>
              <p:nvPr/>
            </p:nvSpPr>
            <p:spPr>
              <a:xfrm>
                <a:off x="3048000" y="16003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Oval 13">
                <a:extLst>
                  <a:ext uri="{FF2B5EF4-FFF2-40B4-BE49-F238E27FC236}">
                    <a16:creationId xmlns:a16="http://schemas.microsoft.com/office/drawing/2014/main" id="{5A1BD37C-0CB9-EA37-A361-B4C8C5CBA506}"/>
                  </a:ext>
                </a:extLst>
              </p:cNvPr>
              <p:cNvSpPr/>
              <p:nvPr/>
            </p:nvSpPr>
            <p:spPr>
              <a:xfrm>
                <a:off x="2362200" y="228607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Oval 14">
                <a:extLst>
                  <a:ext uri="{FF2B5EF4-FFF2-40B4-BE49-F238E27FC236}">
                    <a16:creationId xmlns:a16="http://schemas.microsoft.com/office/drawing/2014/main" id="{F80F9485-7BF4-0089-1019-96255D781D8F}"/>
                  </a:ext>
                </a:extLst>
              </p:cNvPr>
              <p:cNvSpPr/>
              <p:nvPr/>
            </p:nvSpPr>
            <p:spPr>
              <a:xfrm>
                <a:off x="2286000" y="198129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a:extLst>
                  <a:ext uri="{FF2B5EF4-FFF2-40B4-BE49-F238E27FC236}">
                    <a16:creationId xmlns:a16="http://schemas.microsoft.com/office/drawing/2014/main" id="{A0D6E44C-61B0-EE98-FBED-EB353314F7E5}"/>
                  </a:ext>
                </a:extLst>
              </p:cNvPr>
              <p:cNvSpPr/>
              <p:nvPr/>
            </p:nvSpPr>
            <p:spPr>
              <a:xfrm>
                <a:off x="2514600" y="175270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a:extLst>
                  <a:ext uri="{FF2B5EF4-FFF2-40B4-BE49-F238E27FC236}">
                    <a16:creationId xmlns:a16="http://schemas.microsoft.com/office/drawing/2014/main" id="{02F50366-651F-EECF-93BC-A495E0EDDC04}"/>
                  </a:ext>
                </a:extLst>
              </p:cNvPr>
              <p:cNvSpPr/>
              <p:nvPr/>
            </p:nvSpPr>
            <p:spPr>
              <a:xfrm>
                <a:off x="2286000" y="152412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2" name="Group 19">
              <a:extLst>
                <a:ext uri="{FF2B5EF4-FFF2-40B4-BE49-F238E27FC236}">
                  <a16:creationId xmlns:a16="http://schemas.microsoft.com/office/drawing/2014/main" id="{EAF7EA16-73C0-509C-D72F-7E227465BD54}"/>
                </a:ext>
              </a:extLst>
            </p:cNvPr>
            <p:cNvGrpSpPr>
              <a:grpSpLocks/>
            </p:cNvGrpSpPr>
            <p:nvPr/>
          </p:nvGrpSpPr>
          <p:grpSpPr bwMode="auto">
            <a:xfrm>
              <a:off x="3886200" y="2454057"/>
              <a:ext cx="990600" cy="1066800"/>
              <a:chOff x="2286000" y="1447800"/>
              <a:chExt cx="990600" cy="1066800"/>
            </a:xfrm>
          </p:grpSpPr>
          <p:sp>
            <p:nvSpPr>
              <p:cNvPr id="21" name="Oval 20">
                <a:extLst>
                  <a:ext uri="{FF2B5EF4-FFF2-40B4-BE49-F238E27FC236}">
                    <a16:creationId xmlns:a16="http://schemas.microsoft.com/office/drawing/2014/main" id="{D9E3148D-99E0-2E18-029C-A4B238BFE1A7}"/>
                  </a:ext>
                </a:extLst>
              </p:cNvPr>
              <p:cNvSpPr/>
              <p:nvPr/>
            </p:nvSpPr>
            <p:spPr>
              <a:xfrm>
                <a:off x="2706688" y="1954280"/>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Oval 21">
                <a:extLst>
                  <a:ext uri="{FF2B5EF4-FFF2-40B4-BE49-F238E27FC236}">
                    <a16:creationId xmlns:a16="http://schemas.microsoft.com/office/drawing/2014/main" id="{77CC9339-07D2-210F-7030-25DFB7ADE745}"/>
                  </a:ext>
                </a:extLst>
              </p:cNvPr>
              <p:cNvSpPr/>
              <p:nvPr/>
            </p:nvSpPr>
            <p:spPr>
              <a:xfrm>
                <a:off x="2819400" y="175268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Oval 22">
                <a:extLst>
                  <a:ext uri="{FF2B5EF4-FFF2-40B4-BE49-F238E27FC236}">
                    <a16:creationId xmlns:a16="http://schemas.microsoft.com/office/drawing/2014/main" id="{D46F10CB-7AFA-C9DF-B1E6-B0CAEB584FC2}"/>
                  </a:ext>
                </a:extLst>
              </p:cNvPr>
              <p:cNvSpPr/>
              <p:nvPr/>
            </p:nvSpPr>
            <p:spPr>
              <a:xfrm>
                <a:off x="3200400" y="19050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Oval 23">
                <a:extLst>
                  <a:ext uri="{FF2B5EF4-FFF2-40B4-BE49-F238E27FC236}">
                    <a16:creationId xmlns:a16="http://schemas.microsoft.com/office/drawing/2014/main" id="{471B1821-93D7-763D-9FC7-3E461838EF1D}"/>
                  </a:ext>
                </a:extLst>
              </p:cNvPr>
              <p:cNvSpPr/>
              <p:nvPr/>
            </p:nvSpPr>
            <p:spPr>
              <a:xfrm>
                <a:off x="2667000" y="24384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Oval 24">
                <a:extLst>
                  <a:ext uri="{FF2B5EF4-FFF2-40B4-BE49-F238E27FC236}">
                    <a16:creationId xmlns:a16="http://schemas.microsoft.com/office/drawing/2014/main" id="{13D98FCD-F794-0770-7870-CEDEF8D8254C}"/>
                  </a:ext>
                </a:extLst>
              </p:cNvPr>
              <p:cNvSpPr/>
              <p:nvPr/>
            </p:nvSpPr>
            <p:spPr>
              <a:xfrm>
                <a:off x="2590800" y="22098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Oval 25">
                <a:extLst>
                  <a:ext uri="{FF2B5EF4-FFF2-40B4-BE49-F238E27FC236}">
                    <a16:creationId xmlns:a16="http://schemas.microsoft.com/office/drawing/2014/main" id="{57AB663F-1B93-FB80-2EFB-7471D27A9C0E}"/>
                  </a:ext>
                </a:extLst>
              </p:cNvPr>
              <p:cNvSpPr/>
              <p:nvPr/>
            </p:nvSpPr>
            <p:spPr>
              <a:xfrm>
                <a:off x="2362200" y="16764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Oval 26">
                <a:extLst>
                  <a:ext uri="{FF2B5EF4-FFF2-40B4-BE49-F238E27FC236}">
                    <a16:creationId xmlns:a16="http://schemas.microsoft.com/office/drawing/2014/main" id="{97FDB5F4-5C4D-709E-193E-15977228BE35}"/>
                  </a:ext>
                </a:extLst>
              </p:cNvPr>
              <p:cNvSpPr/>
              <p:nvPr/>
            </p:nvSpPr>
            <p:spPr>
              <a:xfrm>
                <a:off x="3124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 name="Oval 27">
                <a:extLst>
                  <a:ext uri="{FF2B5EF4-FFF2-40B4-BE49-F238E27FC236}">
                    <a16:creationId xmlns:a16="http://schemas.microsoft.com/office/drawing/2014/main" id="{F63C540E-E015-42A9-B0A3-DF79E28575DA}"/>
                  </a:ext>
                </a:extLst>
              </p:cNvPr>
              <p:cNvSpPr/>
              <p:nvPr/>
            </p:nvSpPr>
            <p:spPr>
              <a:xfrm>
                <a:off x="2743200" y="144790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Oval 28">
                <a:extLst>
                  <a:ext uri="{FF2B5EF4-FFF2-40B4-BE49-F238E27FC236}">
                    <a16:creationId xmlns:a16="http://schemas.microsoft.com/office/drawing/2014/main" id="{9E5128FD-C827-4252-59B8-D7F2D43653CE}"/>
                  </a:ext>
                </a:extLst>
              </p:cNvPr>
              <p:cNvSpPr/>
              <p:nvPr/>
            </p:nvSpPr>
            <p:spPr>
              <a:xfrm>
                <a:off x="3048000" y="160029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Oval 29">
                <a:extLst>
                  <a:ext uri="{FF2B5EF4-FFF2-40B4-BE49-F238E27FC236}">
                    <a16:creationId xmlns:a16="http://schemas.microsoft.com/office/drawing/2014/main" id="{F3D600F0-DCFD-161D-468A-9329CC8C8F23}"/>
                  </a:ext>
                </a:extLst>
              </p:cNvPr>
              <p:cNvSpPr/>
              <p:nvPr/>
            </p:nvSpPr>
            <p:spPr>
              <a:xfrm>
                <a:off x="2362200" y="228604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Oval 30">
                <a:extLst>
                  <a:ext uri="{FF2B5EF4-FFF2-40B4-BE49-F238E27FC236}">
                    <a16:creationId xmlns:a16="http://schemas.microsoft.com/office/drawing/2014/main" id="{F2A33FBA-00AD-F594-5268-4854FE617B5A}"/>
                  </a:ext>
                </a:extLst>
              </p:cNvPr>
              <p:cNvSpPr/>
              <p:nvPr/>
            </p:nvSpPr>
            <p:spPr>
              <a:xfrm>
                <a:off x="2286000" y="198126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Oval 31">
                <a:extLst>
                  <a:ext uri="{FF2B5EF4-FFF2-40B4-BE49-F238E27FC236}">
                    <a16:creationId xmlns:a16="http://schemas.microsoft.com/office/drawing/2014/main" id="{6F49CCB5-782A-A23D-EE2E-BA48BE1D9F6C}"/>
                  </a:ext>
                </a:extLst>
              </p:cNvPr>
              <p:cNvSpPr/>
              <p:nvPr/>
            </p:nvSpPr>
            <p:spPr>
              <a:xfrm>
                <a:off x="2514600" y="1752681"/>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Oval 32">
                <a:extLst>
                  <a:ext uri="{FF2B5EF4-FFF2-40B4-BE49-F238E27FC236}">
                    <a16:creationId xmlns:a16="http://schemas.microsoft.com/office/drawing/2014/main" id="{5C708EC5-DD0D-CE29-5849-D6DB023F7AB4}"/>
                  </a:ext>
                </a:extLst>
              </p:cNvPr>
              <p:cNvSpPr/>
              <p:nvPr/>
            </p:nvSpPr>
            <p:spPr>
              <a:xfrm>
                <a:off x="2286000" y="1524096"/>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3" name="Group 47">
              <a:extLst>
                <a:ext uri="{FF2B5EF4-FFF2-40B4-BE49-F238E27FC236}">
                  <a16:creationId xmlns:a16="http://schemas.microsoft.com/office/drawing/2014/main" id="{8E2929E8-2FB5-896D-540D-719831D479C9}"/>
                </a:ext>
              </a:extLst>
            </p:cNvPr>
            <p:cNvGrpSpPr>
              <a:grpSpLocks/>
            </p:cNvGrpSpPr>
            <p:nvPr/>
          </p:nvGrpSpPr>
          <p:grpSpPr bwMode="auto">
            <a:xfrm>
              <a:off x="4876800" y="1234857"/>
              <a:ext cx="990600" cy="1066800"/>
              <a:chOff x="2286000" y="1447800"/>
              <a:chExt cx="990600" cy="1066800"/>
            </a:xfrm>
          </p:grpSpPr>
          <p:sp>
            <p:nvSpPr>
              <p:cNvPr id="49" name="Oval 48">
                <a:extLst>
                  <a:ext uri="{FF2B5EF4-FFF2-40B4-BE49-F238E27FC236}">
                    <a16:creationId xmlns:a16="http://schemas.microsoft.com/office/drawing/2014/main" id="{F2DB1B2E-8151-D67E-5F87-40EF70E65796}"/>
                  </a:ext>
                </a:extLst>
              </p:cNvPr>
              <p:cNvSpPr/>
              <p:nvPr/>
            </p:nvSpPr>
            <p:spPr>
              <a:xfrm>
                <a:off x="2706688" y="195436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Oval 49">
                <a:extLst>
                  <a:ext uri="{FF2B5EF4-FFF2-40B4-BE49-F238E27FC236}">
                    <a16:creationId xmlns:a16="http://schemas.microsoft.com/office/drawing/2014/main" id="{5E5CCA49-5A95-F436-5A6E-320A0E3A171A}"/>
                  </a:ext>
                </a:extLst>
              </p:cNvPr>
              <p:cNvSpPr/>
              <p:nvPr/>
            </p:nvSpPr>
            <p:spPr>
              <a:xfrm>
                <a:off x="2819400" y="17527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 name="Oval 50">
                <a:extLst>
                  <a:ext uri="{FF2B5EF4-FFF2-40B4-BE49-F238E27FC236}">
                    <a16:creationId xmlns:a16="http://schemas.microsoft.com/office/drawing/2014/main" id="{09C96550-6845-3A8E-98E9-2C7AAA619524}"/>
                  </a:ext>
                </a:extLst>
              </p:cNvPr>
              <p:cNvSpPr/>
              <p:nvPr/>
            </p:nvSpPr>
            <p:spPr>
              <a:xfrm>
                <a:off x="3200400" y="190515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2" name="Oval 51">
                <a:extLst>
                  <a:ext uri="{FF2B5EF4-FFF2-40B4-BE49-F238E27FC236}">
                    <a16:creationId xmlns:a16="http://schemas.microsoft.com/office/drawing/2014/main" id="{AD19CF04-F98B-1F35-1E1E-E1A4AAB4825E}"/>
                  </a:ext>
                </a:extLst>
              </p:cNvPr>
              <p:cNvSpPr/>
              <p:nvPr/>
            </p:nvSpPr>
            <p:spPr>
              <a:xfrm>
                <a:off x="2667000" y="243851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 name="Oval 52">
                <a:extLst>
                  <a:ext uri="{FF2B5EF4-FFF2-40B4-BE49-F238E27FC236}">
                    <a16:creationId xmlns:a16="http://schemas.microsoft.com/office/drawing/2014/main" id="{B82C8428-784F-9557-A3AE-841B3E1666E8}"/>
                  </a:ext>
                </a:extLst>
              </p:cNvPr>
              <p:cNvSpPr/>
              <p:nvPr/>
            </p:nvSpPr>
            <p:spPr>
              <a:xfrm>
                <a:off x="2590800" y="220993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 name="Oval 53">
                <a:extLst>
                  <a:ext uri="{FF2B5EF4-FFF2-40B4-BE49-F238E27FC236}">
                    <a16:creationId xmlns:a16="http://schemas.microsoft.com/office/drawing/2014/main" id="{F4B02733-102D-ABA7-F4A3-C127D61333AC}"/>
                  </a:ext>
                </a:extLst>
              </p:cNvPr>
              <p:cNvSpPr/>
              <p:nvPr/>
            </p:nvSpPr>
            <p:spPr>
              <a:xfrm>
                <a:off x="2362200" y="167656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 name="Oval 54">
                <a:extLst>
                  <a:ext uri="{FF2B5EF4-FFF2-40B4-BE49-F238E27FC236}">
                    <a16:creationId xmlns:a16="http://schemas.microsoft.com/office/drawing/2014/main" id="{25D8A555-AD41-9243-FA51-14BE0C7DF5DE}"/>
                  </a:ext>
                </a:extLst>
              </p:cNvPr>
              <p:cNvSpPr/>
              <p:nvPr/>
            </p:nvSpPr>
            <p:spPr>
              <a:xfrm>
                <a:off x="3124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 name="Oval 55">
                <a:extLst>
                  <a:ext uri="{FF2B5EF4-FFF2-40B4-BE49-F238E27FC236}">
                    <a16:creationId xmlns:a16="http://schemas.microsoft.com/office/drawing/2014/main" id="{2516B5D2-51FC-3B9F-619B-BB5D51CBE4C0}"/>
                  </a:ext>
                </a:extLst>
              </p:cNvPr>
              <p:cNvSpPr/>
              <p:nvPr/>
            </p:nvSpPr>
            <p:spPr>
              <a:xfrm>
                <a:off x="2743200" y="14479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7" name="Oval 56">
                <a:extLst>
                  <a:ext uri="{FF2B5EF4-FFF2-40B4-BE49-F238E27FC236}">
                    <a16:creationId xmlns:a16="http://schemas.microsoft.com/office/drawing/2014/main" id="{AB7F80EB-B3B7-5B40-50E0-893697C64713}"/>
                  </a:ext>
                </a:extLst>
              </p:cNvPr>
              <p:cNvSpPr/>
              <p:nvPr/>
            </p:nvSpPr>
            <p:spPr>
              <a:xfrm>
                <a:off x="3048000" y="16003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8" name="Oval 57">
                <a:extLst>
                  <a:ext uri="{FF2B5EF4-FFF2-40B4-BE49-F238E27FC236}">
                    <a16:creationId xmlns:a16="http://schemas.microsoft.com/office/drawing/2014/main" id="{523F2DDF-5DE5-F828-AC73-C13B62F83741}"/>
                  </a:ext>
                </a:extLst>
              </p:cNvPr>
              <p:cNvSpPr/>
              <p:nvPr/>
            </p:nvSpPr>
            <p:spPr>
              <a:xfrm>
                <a:off x="2362200" y="22861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9" name="Oval 58">
                <a:extLst>
                  <a:ext uri="{FF2B5EF4-FFF2-40B4-BE49-F238E27FC236}">
                    <a16:creationId xmlns:a16="http://schemas.microsoft.com/office/drawing/2014/main" id="{5F8AB454-6431-E1DF-0498-9581DAEE37FE}"/>
                  </a:ext>
                </a:extLst>
              </p:cNvPr>
              <p:cNvSpPr/>
              <p:nvPr/>
            </p:nvSpPr>
            <p:spPr>
              <a:xfrm>
                <a:off x="2286000" y="198134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0" name="Oval 59">
                <a:extLst>
                  <a:ext uri="{FF2B5EF4-FFF2-40B4-BE49-F238E27FC236}">
                    <a16:creationId xmlns:a16="http://schemas.microsoft.com/office/drawing/2014/main" id="{26BE5D35-136B-F4E1-3916-0B91306DA11D}"/>
                  </a:ext>
                </a:extLst>
              </p:cNvPr>
              <p:cNvSpPr/>
              <p:nvPr/>
            </p:nvSpPr>
            <p:spPr>
              <a:xfrm>
                <a:off x="2514600" y="175276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 name="Oval 60">
                <a:extLst>
                  <a:ext uri="{FF2B5EF4-FFF2-40B4-BE49-F238E27FC236}">
                    <a16:creationId xmlns:a16="http://schemas.microsoft.com/office/drawing/2014/main" id="{E03E6FCB-ADA6-8E08-89FF-53A24A696464}"/>
                  </a:ext>
                </a:extLst>
              </p:cNvPr>
              <p:cNvSpPr/>
              <p:nvPr/>
            </p:nvSpPr>
            <p:spPr>
              <a:xfrm>
                <a:off x="2286000" y="152417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4" name="Group 103">
              <a:extLst>
                <a:ext uri="{FF2B5EF4-FFF2-40B4-BE49-F238E27FC236}">
                  <a16:creationId xmlns:a16="http://schemas.microsoft.com/office/drawing/2014/main" id="{5AC2AF71-301E-8C3F-155B-3C964D5621F0}"/>
                </a:ext>
              </a:extLst>
            </p:cNvPr>
            <p:cNvGrpSpPr>
              <a:grpSpLocks/>
            </p:cNvGrpSpPr>
            <p:nvPr/>
          </p:nvGrpSpPr>
          <p:grpSpPr bwMode="auto">
            <a:xfrm>
              <a:off x="3200400" y="1082457"/>
              <a:ext cx="990600" cy="1066800"/>
              <a:chOff x="2286000" y="1447800"/>
              <a:chExt cx="990600" cy="1066800"/>
            </a:xfrm>
          </p:grpSpPr>
          <p:sp>
            <p:nvSpPr>
              <p:cNvPr id="105" name="Oval 104">
                <a:extLst>
                  <a:ext uri="{FF2B5EF4-FFF2-40B4-BE49-F238E27FC236}">
                    <a16:creationId xmlns:a16="http://schemas.microsoft.com/office/drawing/2014/main" id="{A83E1B9B-AA4D-ACB9-DABF-84C5403846FE}"/>
                  </a:ext>
                </a:extLst>
              </p:cNvPr>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6" name="Oval 105">
                <a:extLst>
                  <a:ext uri="{FF2B5EF4-FFF2-40B4-BE49-F238E27FC236}">
                    <a16:creationId xmlns:a16="http://schemas.microsoft.com/office/drawing/2014/main" id="{EA39471D-7391-A53B-2EE2-145EE3829E41}"/>
                  </a:ext>
                </a:extLst>
              </p:cNvPr>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7" name="Oval 106">
                <a:extLst>
                  <a:ext uri="{FF2B5EF4-FFF2-40B4-BE49-F238E27FC236}">
                    <a16:creationId xmlns:a16="http://schemas.microsoft.com/office/drawing/2014/main" id="{EDE6EF9D-D64C-467D-29A3-015219F01B4A}"/>
                  </a:ext>
                </a:extLst>
              </p:cNvPr>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Oval 107">
                <a:extLst>
                  <a:ext uri="{FF2B5EF4-FFF2-40B4-BE49-F238E27FC236}">
                    <a16:creationId xmlns:a16="http://schemas.microsoft.com/office/drawing/2014/main" id="{6874DA42-6F55-7FD5-995B-F18ECDFC7B4F}"/>
                  </a:ext>
                </a:extLst>
              </p:cNvPr>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9" name="Oval 108">
                <a:extLst>
                  <a:ext uri="{FF2B5EF4-FFF2-40B4-BE49-F238E27FC236}">
                    <a16:creationId xmlns:a16="http://schemas.microsoft.com/office/drawing/2014/main" id="{0BBD10CD-2770-6B18-ED51-E899EDCF51DA}"/>
                  </a:ext>
                </a:extLst>
              </p:cNvPr>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 name="Oval 109">
                <a:extLst>
                  <a:ext uri="{FF2B5EF4-FFF2-40B4-BE49-F238E27FC236}">
                    <a16:creationId xmlns:a16="http://schemas.microsoft.com/office/drawing/2014/main" id="{9D3E51E2-04BB-F50F-3B03-9787A3B16C82}"/>
                  </a:ext>
                </a:extLst>
              </p:cNvPr>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Oval 110">
                <a:extLst>
                  <a:ext uri="{FF2B5EF4-FFF2-40B4-BE49-F238E27FC236}">
                    <a16:creationId xmlns:a16="http://schemas.microsoft.com/office/drawing/2014/main" id="{D1CABB80-05A2-9FC1-891B-87E136F56D75}"/>
                  </a:ext>
                </a:extLst>
              </p:cNvPr>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2" name="Oval 111">
                <a:extLst>
                  <a:ext uri="{FF2B5EF4-FFF2-40B4-BE49-F238E27FC236}">
                    <a16:creationId xmlns:a16="http://schemas.microsoft.com/office/drawing/2014/main" id="{A74BF6F3-D8EC-087D-EC76-055F60F7E12E}"/>
                  </a:ext>
                </a:extLst>
              </p:cNvPr>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3" name="Oval 112">
                <a:extLst>
                  <a:ext uri="{FF2B5EF4-FFF2-40B4-BE49-F238E27FC236}">
                    <a16:creationId xmlns:a16="http://schemas.microsoft.com/office/drawing/2014/main" id="{F27F5054-9933-06B2-A967-E67DDC6E4C3E}"/>
                  </a:ext>
                </a:extLst>
              </p:cNvPr>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4" name="Oval 113">
                <a:extLst>
                  <a:ext uri="{FF2B5EF4-FFF2-40B4-BE49-F238E27FC236}">
                    <a16:creationId xmlns:a16="http://schemas.microsoft.com/office/drawing/2014/main" id="{DD18B494-48A2-D40F-085D-1B5841854376}"/>
                  </a:ext>
                </a:extLst>
              </p:cNvPr>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5" name="Oval 114">
                <a:extLst>
                  <a:ext uri="{FF2B5EF4-FFF2-40B4-BE49-F238E27FC236}">
                    <a16:creationId xmlns:a16="http://schemas.microsoft.com/office/drawing/2014/main" id="{6B3E3DA5-4B9B-75CE-CE9F-A9AF3C905F73}"/>
                  </a:ext>
                </a:extLst>
              </p:cNvPr>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Oval 115">
                <a:extLst>
                  <a:ext uri="{FF2B5EF4-FFF2-40B4-BE49-F238E27FC236}">
                    <a16:creationId xmlns:a16="http://schemas.microsoft.com/office/drawing/2014/main" id="{296B2EFC-0ABD-998A-B117-C6A493F676CA}"/>
                  </a:ext>
                </a:extLst>
              </p:cNvPr>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7" name="Oval 116">
                <a:extLst>
                  <a:ext uri="{FF2B5EF4-FFF2-40B4-BE49-F238E27FC236}">
                    <a16:creationId xmlns:a16="http://schemas.microsoft.com/office/drawing/2014/main" id="{FDD40B1E-8CEA-AC27-E06B-732C47B3CCD3}"/>
                  </a:ext>
                </a:extLst>
              </p:cNvPr>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5" name="Group 117">
              <a:extLst>
                <a:ext uri="{FF2B5EF4-FFF2-40B4-BE49-F238E27FC236}">
                  <a16:creationId xmlns:a16="http://schemas.microsoft.com/office/drawing/2014/main" id="{99942538-6C28-1AA1-A6A9-1CA81D73C538}"/>
                </a:ext>
              </a:extLst>
            </p:cNvPr>
            <p:cNvGrpSpPr>
              <a:grpSpLocks/>
            </p:cNvGrpSpPr>
            <p:nvPr/>
          </p:nvGrpSpPr>
          <p:grpSpPr bwMode="auto">
            <a:xfrm>
              <a:off x="5105400" y="2682657"/>
              <a:ext cx="990600" cy="1066800"/>
              <a:chOff x="2286000" y="1447800"/>
              <a:chExt cx="990600" cy="1066800"/>
            </a:xfrm>
          </p:grpSpPr>
          <p:sp>
            <p:nvSpPr>
              <p:cNvPr id="119" name="Oval 118">
                <a:extLst>
                  <a:ext uri="{FF2B5EF4-FFF2-40B4-BE49-F238E27FC236}">
                    <a16:creationId xmlns:a16="http://schemas.microsoft.com/office/drawing/2014/main" id="{E40D42FA-9936-991E-BC87-22B5FBBA8838}"/>
                  </a:ext>
                </a:extLst>
              </p:cNvPr>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0" name="Oval 119">
                <a:extLst>
                  <a:ext uri="{FF2B5EF4-FFF2-40B4-BE49-F238E27FC236}">
                    <a16:creationId xmlns:a16="http://schemas.microsoft.com/office/drawing/2014/main" id="{030BD3AE-FBB0-F1F2-0265-8E8D5C95AEEF}"/>
                  </a:ext>
                </a:extLst>
              </p:cNvPr>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1" name="Oval 120">
                <a:extLst>
                  <a:ext uri="{FF2B5EF4-FFF2-40B4-BE49-F238E27FC236}">
                    <a16:creationId xmlns:a16="http://schemas.microsoft.com/office/drawing/2014/main" id="{8A78BB57-FE7C-1CC3-912C-6C4A9C5BF9E9}"/>
                  </a:ext>
                </a:extLst>
              </p:cNvPr>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2" name="Oval 121">
                <a:extLst>
                  <a:ext uri="{FF2B5EF4-FFF2-40B4-BE49-F238E27FC236}">
                    <a16:creationId xmlns:a16="http://schemas.microsoft.com/office/drawing/2014/main" id="{98F221C0-EB04-03DB-69D8-51BA77892665}"/>
                  </a:ext>
                </a:extLst>
              </p:cNvPr>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3" name="Oval 122">
                <a:extLst>
                  <a:ext uri="{FF2B5EF4-FFF2-40B4-BE49-F238E27FC236}">
                    <a16:creationId xmlns:a16="http://schemas.microsoft.com/office/drawing/2014/main" id="{CC3BB04B-1C64-43D8-51A2-FEF8F2B49CC6}"/>
                  </a:ext>
                </a:extLst>
              </p:cNvPr>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4" name="Oval 123">
                <a:extLst>
                  <a:ext uri="{FF2B5EF4-FFF2-40B4-BE49-F238E27FC236}">
                    <a16:creationId xmlns:a16="http://schemas.microsoft.com/office/drawing/2014/main" id="{9D9A4D45-A383-044F-FF9B-F0C95FFD6F57}"/>
                  </a:ext>
                </a:extLst>
              </p:cNvPr>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5" name="Oval 124">
                <a:extLst>
                  <a:ext uri="{FF2B5EF4-FFF2-40B4-BE49-F238E27FC236}">
                    <a16:creationId xmlns:a16="http://schemas.microsoft.com/office/drawing/2014/main" id="{2A4E7DFF-6D28-CBE4-216E-1E000246D0F5}"/>
                  </a:ext>
                </a:extLst>
              </p:cNvPr>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6" name="Oval 125">
                <a:extLst>
                  <a:ext uri="{FF2B5EF4-FFF2-40B4-BE49-F238E27FC236}">
                    <a16:creationId xmlns:a16="http://schemas.microsoft.com/office/drawing/2014/main" id="{4C662F54-EF96-356E-0F98-4C49CB594E0F}"/>
                  </a:ext>
                </a:extLst>
              </p:cNvPr>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7" name="Oval 126">
                <a:extLst>
                  <a:ext uri="{FF2B5EF4-FFF2-40B4-BE49-F238E27FC236}">
                    <a16:creationId xmlns:a16="http://schemas.microsoft.com/office/drawing/2014/main" id="{B47B0879-5478-318A-77AE-A6059D7AB8E9}"/>
                  </a:ext>
                </a:extLst>
              </p:cNvPr>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8" name="Oval 127">
                <a:extLst>
                  <a:ext uri="{FF2B5EF4-FFF2-40B4-BE49-F238E27FC236}">
                    <a16:creationId xmlns:a16="http://schemas.microsoft.com/office/drawing/2014/main" id="{5FCD5163-B711-72FE-053B-35C5A1F75BCD}"/>
                  </a:ext>
                </a:extLst>
              </p:cNvPr>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9" name="Oval 128">
                <a:extLst>
                  <a:ext uri="{FF2B5EF4-FFF2-40B4-BE49-F238E27FC236}">
                    <a16:creationId xmlns:a16="http://schemas.microsoft.com/office/drawing/2014/main" id="{C1781398-D28B-05EF-6B76-981596AF2E0F}"/>
                  </a:ext>
                </a:extLst>
              </p:cNvPr>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 name="Oval 129">
                <a:extLst>
                  <a:ext uri="{FF2B5EF4-FFF2-40B4-BE49-F238E27FC236}">
                    <a16:creationId xmlns:a16="http://schemas.microsoft.com/office/drawing/2014/main" id="{6E72CDF7-B578-FA09-1D74-6F298979D92A}"/>
                  </a:ext>
                </a:extLst>
              </p:cNvPr>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 name="Oval 130">
                <a:extLst>
                  <a:ext uri="{FF2B5EF4-FFF2-40B4-BE49-F238E27FC236}">
                    <a16:creationId xmlns:a16="http://schemas.microsoft.com/office/drawing/2014/main" id="{A4149A6C-F33D-FD11-FCE9-154D62024B43}"/>
                  </a:ext>
                </a:extLst>
              </p:cNvPr>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6" name="Group 145">
              <a:extLst>
                <a:ext uri="{FF2B5EF4-FFF2-40B4-BE49-F238E27FC236}">
                  <a16:creationId xmlns:a16="http://schemas.microsoft.com/office/drawing/2014/main" id="{A20ED2BD-8181-9476-0153-E3A76CAF7AB7}"/>
                </a:ext>
              </a:extLst>
            </p:cNvPr>
            <p:cNvGrpSpPr>
              <a:grpSpLocks/>
            </p:cNvGrpSpPr>
            <p:nvPr/>
          </p:nvGrpSpPr>
          <p:grpSpPr bwMode="auto">
            <a:xfrm>
              <a:off x="1600200" y="1082457"/>
              <a:ext cx="990600" cy="1066800"/>
              <a:chOff x="2286000" y="1447800"/>
              <a:chExt cx="990600" cy="1066800"/>
            </a:xfrm>
          </p:grpSpPr>
          <p:sp>
            <p:nvSpPr>
              <p:cNvPr id="147" name="Oval 146">
                <a:extLst>
                  <a:ext uri="{FF2B5EF4-FFF2-40B4-BE49-F238E27FC236}">
                    <a16:creationId xmlns:a16="http://schemas.microsoft.com/office/drawing/2014/main" id="{DD012CA4-3D03-C4F5-DEE8-6650F14F21AF}"/>
                  </a:ext>
                </a:extLst>
              </p:cNvPr>
              <p:cNvSpPr/>
              <p:nvPr/>
            </p:nvSpPr>
            <p:spPr>
              <a:xfrm>
                <a:off x="2706688" y="1954371"/>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8" name="Oval 147">
                <a:extLst>
                  <a:ext uri="{FF2B5EF4-FFF2-40B4-BE49-F238E27FC236}">
                    <a16:creationId xmlns:a16="http://schemas.microsoft.com/office/drawing/2014/main" id="{C1894D93-D719-A407-8A96-5E1F57D88102}"/>
                  </a:ext>
                </a:extLst>
              </p:cNvPr>
              <p:cNvSpPr/>
              <p:nvPr/>
            </p:nvSpPr>
            <p:spPr>
              <a:xfrm>
                <a:off x="2819400" y="175277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9" name="Oval 148">
                <a:extLst>
                  <a:ext uri="{FF2B5EF4-FFF2-40B4-BE49-F238E27FC236}">
                    <a16:creationId xmlns:a16="http://schemas.microsoft.com/office/drawing/2014/main" id="{F924E9C6-A5A2-161A-310E-A6203CDCD14E}"/>
                  </a:ext>
                </a:extLst>
              </p:cNvPr>
              <p:cNvSpPr/>
              <p:nvPr/>
            </p:nvSpPr>
            <p:spPr>
              <a:xfrm>
                <a:off x="3200400" y="190516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0" name="Oval 149">
                <a:extLst>
                  <a:ext uri="{FF2B5EF4-FFF2-40B4-BE49-F238E27FC236}">
                    <a16:creationId xmlns:a16="http://schemas.microsoft.com/office/drawing/2014/main" id="{F715A805-329B-4C8A-F370-5F8BD89C7EF6}"/>
                  </a:ext>
                </a:extLst>
              </p:cNvPr>
              <p:cNvSpPr/>
              <p:nvPr/>
            </p:nvSpPr>
            <p:spPr>
              <a:xfrm>
                <a:off x="2667000" y="243852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1" name="Oval 150">
                <a:extLst>
                  <a:ext uri="{FF2B5EF4-FFF2-40B4-BE49-F238E27FC236}">
                    <a16:creationId xmlns:a16="http://schemas.microsoft.com/office/drawing/2014/main" id="{E40FE913-D9F8-493D-2282-4FDFF4C9D809}"/>
                  </a:ext>
                </a:extLst>
              </p:cNvPr>
              <p:cNvSpPr/>
              <p:nvPr/>
            </p:nvSpPr>
            <p:spPr>
              <a:xfrm>
                <a:off x="2590800" y="220994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2" name="Oval 151">
                <a:extLst>
                  <a:ext uri="{FF2B5EF4-FFF2-40B4-BE49-F238E27FC236}">
                    <a16:creationId xmlns:a16="http://schemas.microsoft.com/office/drawing/2014/main" id="{E9F50532-771D-39AF-539E-6F0600F4A8DB}"/>
                  </a:ext>
                </a:extLst>
              </p:cNvPr>
              <p:cNvSpPr/>
              <p:nvPr/>
            </p:nvSpPr>
            <p:spPr>
              <a:xfrm>
                <a:off x="2362200" y="1676577"/>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Oval 152">
                <a:extLst>
                  <a:ext uri="{FF2B5EF4-FFF2-40B4-BE49-F238E27FC236}">
                    <a16:creationId xmlns:a16="http://schemas.microsoft.com/office/drawing/2014/main" id="{8CDA4466-1792-4BEB-E0C6-BD91469C93FE}"/>
                  </a:ext>
                </a:extLst>
              </p:cNvPr>
              <p:cNvSpPr/>
              <p:nvPr/>
            </p:nvSpPr>
            <p:spPr>
              <a:xfrm>
                <a:off x="3124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Oval 153">
                <a:extLst>
                  <a:ext uri="{FF2B5EF4-FFF2-40B4-BE49-F238E27FC236}">
                    <a16:creationId xmlns:a16="http://schemas.microsoft.com/office/drawing/2014/main" id="{92844A8E-EB10-BA87-A4E6-0B946F01F77E}"/>
                  </a:ext>
                </a:extLst>
              </p:cNvPr>
              <p:cNvSpPr/>
              <p:nvPr/>
            </p:nvSpPr>
            <p:spPr>
              <a:xfrm>
                <a:off x="2743200" y="144799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5" name="Oval 154">
                <a:extLst>
                  <a:ext uri="{FF2B5EF4-FFF2-40B4-BE49-F238E27FC236}">
                    <a16:creationId xmlns:a16="http://schemas.microsoft.com/office/drawing/2014/main" id="{A3E6AE34-03D0-3F08-5DA8-6A26C8A953E0}"/>
                  </a:ext>
                </a:extLst>
              </p:cNvPr>
              <p:cNvSpPr/>
              <p:nvPr/>
            </p:nvSpPr>
            <p:spPr>
              <a:xfrm>
                <a:off x="3048000" y="1600382"/>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6" name="Oval 155">
                <a:extLst>
                  <a:ext uri="{FF2B5EF4-FFF2-40B4-BE49-F238E27FC236}">
                    <a16:creationId xmlns:a16="http://schemas.microsoft.com/office/drawing/2014/main" id="{88CD2C9E-A38E-39C3-CD84-485F4BEAF94F}"/>
                  </a:ext>
                </a:extLst>
              </p:cNvPr>
              <p:cNvSpPr/>
              <p:nvPr/>
            </p:nvSpPr>
            <p:spPr>
              <a:xfrm>
                <a:off x="2362200" y="228613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7" name="Oval 156">
                <a:extLst>
                  <a:ext uri="{FF2B5EF4-FFF2-40B4-BE49-F238E27FC236}">
                    <a16:creationId xmlns:a16="http://schemas.microsoft.com/office/drawing/2014/main" id="{B3460532-8D07-BFFD-EFFF-7B20AEA2C042}"/>
                  </a:ext>
                </a:extLst>
              </p:cNvPr>
              <p:cNvSpPr/>
              <p:nvPr/>
            </p:nvSpPr>
            <p:spPr>
              <a:xfrm>
                <a:off x="2286000" y="19813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8" name="Oval 157">
                <a:extLst>
                  <a:ext uri="{FF2B5EF4-FFF2-40B4-BE49-F238E27FC236}">
                    <a16:creationId xmlns:a16="http://schemas.microsoft.com/office/drawing/2014/main" id="{DE990BCB-B551-7396-AE19-F598037797F5}"/>
                  </a:ext>
                </a:extLst>
              </p:cNvPr>
              <p:cNvSpPr/>
              <p:nvPr/>
            </p:nvSpPr>
            <p:spPr>
              <a:xfrm>
                <a:off x="2514600" y="1752772"/>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9" name="Oval 158">
                <a:extLst>
                  <a:ext uri="{FF2B5EF4-FFF2-40B4-BE49-F238E27FC236}">
                    <a16:creationId xmlns:a16="http://schemas.microsoft.com/office/drawing/2014/main" id="{7C08C348-74A0-0EB5-A42E-6125842489AC}"/>
                  </a:ext>
                </a:extLst>
              </p:cNvPr>
              <p:cNvSpPr/>
              <p:nvPr/>
            </p:nvSpPr>
            <p:spPr>
              <a:xfrm>
                <a:off x="2286000" y="1524187"/>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10257" name="Group 159">
              <a:extLst>
                <a:ext uri="{FF2B5EF4-FFF2-40B4-BE49-F238E27FC236}">
                  <a16:creationId xmlns:a16="http://schemas.microsoft.com/office/drawing/2014/main" id="{7AB7403B-3FF5-EF19-20A4-BC4D015775F6}"/>
                </a:ext>
              </a:extLst>
            </p:cNvPr>
            <p:cNvGrpSpPr>
              <a:grpSpLocks/>
            </p:cNvGrpSpPr>
            <p:nvPr/>
          </p:nvGrpSpPr>
          <p:grpSpPr bwMode="auto">
            <a:xfrm>
              <a:off x="1371600" y="2682657"/>
              <a:ext cx="990600" cy="1066800"/>
              <a:chOff x="2286000" y="1447800"/>
              <a:chExt cx="990600" cy="1066800"/>
            </a:xfrm>
          </p:grpSpPr>
          <p:sp>
            <p:nvSpPr>
              <p:cNvPr id="161" name="Oval 160">
                <a:extLst>
                  <a:ext uri="{FF2B5EF4-FFF2-40B4-BE49-F238E27FC236}">
                    <a16:creationId xmlns:a16="http://schemas.microsoft.com/office/drawing/2014/main" id="{2C66B4AC-D7EF-D506-CC5E-F19C63C1FA7C}"/>
                  </a:ext>
                </a:extLst>
              </p:cNvPr>
              <p:cNvSpPr/>
              <p:nvPr/>
            </p:nvSpPr>
            <p:spPr>
              <a:xfrm>
                <a:off x="2706688" y="1954265"/>
                <a:ext cx="152400" cy="1523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2" name="Oval 161">
                <a:extLst>
                  <a:ext uri="{FF2B5EF4-FFF2-40B4-BE49-F238E27FC236}">
                    <a16:creationId xmlns:a16="http://schemas.microsoft.com/office/drawing/2014/main" id="{AD527779-FA0C-F6A3-246B-A757EA56510E}"/>
                  </a:ext>
                </a:extLst>
              </p:cNvPr>
              <p:cNvSpPr/>
              <p:nvPr/>
            </p:nvSpPr>
            <p:spPr>
              <a:xfrm>
                <a:off x="2819400" y="175266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3" name="Oval 162">
                <a:extLst>
                  <a:ext uri="{FF2B5EF4-FFF2-40B4-BE49-F238E27FC236}">
                    <a16:creationId xmlns:a16="http://schemas.microsoft.com/office/drawing/2014/main" id="{5C51FE08-EC4E-64A8-48E3-9F4825817EBC}"/>
                  </a:ext>
                </a:extLst>
              </p:cNvPr>
              <p:cNvSpPr/>
              <p:nvPr/>
            </p:nvSpPr>
            <p:spPr>
              <a:xfrm>
                <a:off x="3200400" y="190505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4" name="Oval 163">
                <a:extLst>
                  <a:ext uri="{FF2B5EF4-FFF2-40B4-BE49-F238E27FC236}">
                    <a16:creationId xmlns:a16="http://schemas.microsoft.com/office/drawing/2014/main" id="{E1EE79F6-FB90-6DBC-4238-0890F97A1D9B}"/>
                  </a:ext>
                </a:extLst>
              </p:cNvPr>
              <p:cNvSpPr/>
              <p:nvPr/>
            </p:nvSpPr>
            <p:spPr>
              <a:xfrm>
                <a:off x="2667000" y="243842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5" name="Oval 164">
                <a:extLst>
                  <a:ext uri="{FF2B5EF4-FFF2-40B4-BE49-F238E27FC236}">
                    <a16:creationId xmlns:a16="http://schemas.microsoft.com/office/drawing/2014/main" id="{6097AEFE-5342-6AE7-C237-5BE9CA20B222}"/>
                  </a:ext>
                </a:extLst>
              </p:cNvPr>
              <p:cNvSpPr/>
              <p:nvPr/>
            </p:nvSpPr>
            <p:spPr>
              <a:xfrm>
                <a:off x="2590800" y="2209835"/>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6" name="Oval 165">
                <a:extLst>
                  <a:ext uri="{FF2B5EF4-FFF2-40B4-BE49-F238E27FC236}">
                    <a16:creationId xmlns:a16="http://schemas.microsoft.com/office/drawing/2014/main" id="{2021864A-397A-ADEA-D33B-AAE993EB13CE}"/>
                  </a:ext>
                </a:extLst>
              </p:cNvPr>
              <p:cNvSpPr/>
              <p:nvPr/>
            </p:nvSpPr>
            <p:spPr>
              <a:xfrm>
                <a:off x="2362200" y="1676471"/>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7" name="Oval 166">
                <a:extLst>
                  <a:ext uri="{FF2B5EF4-FFF2-40B4-BE49-F238E27FC236}">
                    <a16:creationId xmlns:a16="http://schemas.microsoft.com/office/drawing/2014/main" id="{5DDABFEB-F8DB-88A2-638D-F245835FE84F}"/>
                  </a:ext>
                </a:extLst>
              </p:cNvPr>
              <p:cNvSpPr/>
              <p:nvPr/>
            </p:nvSpPr>
            <p:spPr>
              <a:xfrm>
                <a:off x="3124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8" name="Oval 167">
                <a:extLst>
                  <a:ext uri="{FF2B5EF4-FFF2-40B4-BE49-F238E27FC236}">
                    <a16:creationId xmlns:a16="http://schemas.microsoft.com/office/drawing/2014/main" id="{A430ED74-BEF3-2D09-5DF6-7AD36D66D6F2}"/>
                  </a:ext>
                </a:extLst>
              </p:cNvPr>
              <p:cNvSpPr/>
              <p:nvPr/>
            </p:nvSpPr>
            <p:spPr>
              <a:xfrm>
                <a:off x="2743200" y="144788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9" name="Oval 168">
                <a:extLst>
                  <a:ext uri="{FF2B5EF4-FFF2-40B4-BE49-F238E27FC236}">
                    <a16:creationId xmlns:a16="http://schemas.microsoft.com/office/drawing/2014/main" id="{6E51FBB3-09AD-97EA-1A4E-1456AE3D4894}"/>
                  </a:ext>
                </a:extLst>
              </p:cNvPr>
              <p:cNvSpPr/>
              <p:nvPr/>
            </p:nvSpPr>
            <p:spPr>
              <a:xfrm>
                <a:off x="3048000" y="1600276"/>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0" name="Oval 169">
                <a:extLst>
                  <a:ext uri="{FF2B5EF4-FFF2-40B4-BE49-F238E27FC236}">
                    <a16:creationId xmlns:a16="http://schemas.microsoft.com/office/drawing/2014/main" id="{F9917581-23D5-FE5C-57FA-EF056271B26F}"/>
                  </a:ext>
                </a:extLst>
              </p:cNvPr>
              <p:cNvSpPr/>
              <p:nvPr/>
            </p:nvSpPr>
            <p:spPr>
              <a:xfrm>
                <a:off x="2362200" y="228603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1" name="Oval 170">
                <a:extLst>
                  <a:ext uri="{FF2B5EF4-FFF2-40B4-BE49-F238E27FC236}">
                    <a16:creationId xmlns:a16="http://schemas.microsoft.com/office/drawing/2014/main" id="{FC0652D8-3C0B-7C58-18E4-A83BDA9F6B47}"/>
                  </a:ext>
                </a:extLst>
              </p:cNvPr>
              <p:cNvSpPr/>
              <p:nvPr/>
            </p:nvSpPr>
            <p:spPr>
              <a:xfrm>
                <a:off x="2286000" y="1981250"/>
                <a:ext cx="76200" cy="76195"/>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2" name="Oval 171">
                <a:extLst>
                  <a:ext uri="{FF2B5EF4-FFF2-40B4-BE49-F238E27FC236}">
                    <a16:creationId xmlns:a16="http://schemas.microsoft.com/office/drawing/2014/main" id="{A7E4A2F1-4F6B-5E27-C1CA-582D8A8F3B6B}"/>
                  </a:ext>
                </a:extLst>
              </p:cNvPr>
              <p:cNvSpPr/>
              <p:nvPr/>
            </p:nvSpPr>
            <p:spPr>
              <a:xfrm>
                <a:off x="2514600" y="1752666"/>
                <a:ext cx="533400" cy="53336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3" name="Oval 172">
                <a:extLst>
                  <a:ext uri="{FF2B5EF4-FFF2-40B4-BE49-F238E27FC236}">
                    <a16:creationId xmlns:a16="http://schemas.microsoft.com/office/drawing/2014/main" id="{A0657F25-30B4-ADE9-D3B2-6B602CA93110}"/>
                  </a:ext>
                </a:extLst>
              </p:cNvPr>
              <p:cNvSpPr/>
              <p:nvPr/>
            </p:nvSpPr>
            <p:spPr>
              <a:xfrm>
                <a:off x="2286000" y="1524081"/>
                <a:ext cx="990600" cy="99053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cxnSp>
          <p:nvCxnSpPr>
            <p:cNvPr id="175" name="Straight Connector 174">
              <a:extLst>
                <a:ext uri="{FF2B5EF4-FFF2-40B4-BE49-F238E27FC236}">
                  <a16:creationId xmlns:a16="http://schemas.microsoft.com/office/drawing/2014/main" id="{F018AADE-CEC6-F8B2-C78A-046AF53234D1}"/>
                </a:ext>
              </a:extLst>
            </p:cNvPr>
            <p:cNvCxnSpPr/>
            <p:nvPr/>
          </p:nvCxnSpPr>
          <p:spPr>
            <a:xfrm flipV="1">
              <a:off x="3124200" y="1616013"/>
              <a:ext cx="4038600" cy="685755"/>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79" name="Straight Connector 178">
              <a:extLst>
                <a:ext uri="{FF2B5EF4-FFF2-40B4-BE49-F238E27FC236}">
                  <a16:creationId xmlns:a16="http://schemas.microsoft.com/office/drawing/2014/main" id="{5609A636-D54E-E717-54AD-5039B6C6A441}"/>
                </a:ext>
              </a:extLst>
            </p:cNvPr>
            <p:cNvCxnSpPr/>
            <p:nvPr/>
          </p:nvCxnSpPr>
          <p:spPr>
            <a:xfrm>
              <a:off x="228600" y="2285894"/>
              <a:ext cx="2895600" cy="17462"/>
            </a:xfrm>
            <a:prstGeom prst="line">
              <a:avLst/>
            </a:prstGeom>
          </p:spPr>
          <p:style>
            <a:lnRef idx="2">
              <a:schemeClr val="dk1"/>
            </a:lnRef>
            <a:fillRef idx="0">
              <a:schemeClr val="dk1"/>
            </a:fillRef>
            <a:effectRef idx="1">
              <a:schemeClr val="dk1"/>
            </a:effectRef>
            <a:fontRef idx="minor">
              <a:schemeClr val="tx1"/>
            </a:fontRef>
          </p:style>
        </p:cxnSp>
        <p:cxnSp>
          <p:nvCxnSpPr>
            <p:cNvPr id="184" name="Straight Arrow Connector 183">
              <a:extLst>
                <a:ext uri="{FF2B5EF4-FFF2-40B4-BE49-F238E27FC236}">
                  <a16:creationId xmlns:a16="http://schemas.microsoft.com/office/drawing/2014/main" id="{2D666C92-8E62-30D1-98C1-53A019B8F3FA}"/>
                </a:ext>
              </a:extLst>
            </p:cNvPr>
            <p:cNvCxnSpPr/>
            <p:nvPr/>
          </p:nvCxnSpPr>
          <p:spPr>
            <a:xfrm rot="16200000" flipH="1">
              <a:off x="1524013" y="2377955"/>
              <a:ext cx="392087" cy="239713"/>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88" name="Straight Arrow Connector 187">
              <a:extLst>
                <a:ext uri="{FF2B5EF4-FFF2-40B4-BE49-F238E27FC236}">
                  <a16:creationId xmlns:a16="http://schemas.microsoft.com/office/drawing/2014/main" id="{EE5D16EE-1B48-7AAC-825A-F2F0ADD4905E}"/>
                </a:ext>
              </a:extLst>
            </p:cNvPr>
            <p:cNvCxnSpPr/>
            <p:nvPr/>
          </p:nvCxnSpPr>
          <p:spPr>
            <a:xfrm rot="16200000" flipH="1">
              <a:off x="2929740" y="2420028"/>
              <a:ext cx="276207" cy="39688"/>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201" name="Straight Arrow Connector 200">
              <a:extLst>
                <a:ext uri="{FF2B5EF4-FFF2-40B4-BE49-F238E27FC236}">
                  <a16:creationId xmlns:a16="http://schemas.microsoft.com/office/drawing/2014/main" id="{F3D1CAF0-3E4B-4537-4538-228EBD822F12}"/>
                </a:ext>
              </a:extLst>
            </p:cNvPr>
            <p:cNvCxnSpPr/>
            <p:nvPr/>
          </p:nvCxnSpPr>
          <p:spPr>
            <a:xfrm>
              <a:off x="3200400" y="2301768"/>
              <a:ext cx="762000" cy="30478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06" name="Rectangle 205">
              <a:extLst>
                <a:ext uri="{FF2B5EF4-FFF2-40B4-BE49-F238E27FC236}">
                  <a16:creationId xmlns:a16="http://schemas.microsoft.com/office/drawing/2014/main" id="{2854F7DC-F01C-30C6-5B68-03A16BE87FD4}"/>
                </a:ext>
              </a:extLst>
            </p:cNvPr>
            <p:cNvSpPr/>
            <p:nvPr/>
          </p:nvSpPr>
          <p:spPr>
            <a:xfrm>
              <a:off x="4876800" y="701674"/>
              <a:ext cx="1905000" cy="3276383"/>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7" name="Rectangle 206">
              <a:extLst>
                <a:ext uri="{FF2B5EF4-FFF2-40B4-BE49-F238E27FC236}">
                  <a16:creationId xmlns:a16="http://schemas.microsoft.com/office/drawing/2014/main" id="{71EB5F03-8B45-21A7-3D70-C7FEC549FEBA}"/>
                </a:ext>
              </a:extLst>
            </p:cNvPr>
            <p:cNvSpPr/>
            <p:nvPr/>
          </p:nvSpPr>
          <p:spPr>
            <a:xfrm>
              <a:off x="6781800" y="701674"/>
              <a:ext cx="1524000" cy="3276383"/>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65" name="Rectangle 211">
              <a:extLst>
                <a:ext uri="{FF2B5EF4-FFF2-40B4-BE49-F238E27FC236}">
                  <a16:creationId xmlns:a16="http://schemas.microsoft.com/office/drawing/2014/main" id="{17B2E598-EDAA-CAA3-DB5A-7D2A66E9BB9D}"/>
                </a:ext>
              </a:extLst>
            </p:cNvPr>
            <p:cNvSpPr>
              <a:spLocks noChangeArrowheads="1"/>
            </p:cNvSpPr>
            <p:nvPr/>
          </p:nvSpPr>
          <p:spPr bwMode="auto">
            <a:xfrm>
              <a:off x="1524000" y="685800"/>
              <a:ext cx="1943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IT" b="1">
                  <a:solidFill>
                    <a:srgbClr val="000000"/>
                  </a:solidFill>
                  <a:latin typeface="Calibri" panose="020F0502020204030204" pitchFamily="34" charset="0"/>
                </a:rPr>
                <a:t>Z</a:t>
              </a:r>
              <a:r>
                <a:rPr lang="en-US" altLang="en-IT" b="1" baseline="-25000">
                  <a:solidFill>
                    <a:srgbClr val="000000"/>
                  </a:solidFill>
                  <a:latin typeface="Calibri" panose="020F0502020204030204" pitchFamily="34" charset="0"/>
                </a:rPr>
                <a:t>2 </a:t>
              </a:r>
              <a:r>
                <a:rPr lang="en-US" altLang="en-IT" b="1">
                  <a:solidFill>
                    <a:srgbClr val="000000"/>
                  </a:solidFill>
                  <a:latin typeface="Calibri" panose="020F0502020204030204" pitchFamily="34" charset="0"/>
                </a:rPr>
                <a:t>electrons, q=-e</a:t>
              </a:r>
              <a:r>
                <a:rPr lang="en-US" altLang="en-IT" b="1" baseline="-25000">
                  <a:solidFill>
                    <a:srgbClr val="000000"/>
                  </a:solidFill>
                  <a:latin typeface="Calibri" panose="020F0502020204030204" pitchFamily="34" charset="0"/>
                </a:rPr>
                <a:t>0</a:t>
              </a:r>
              <a:endParaRPr lang="en-US" altLang="en-IT" baseline="-25000">
                <a:solidFill>
                  <a:srgbClr val="000000"/>
                </a:solidFill>
                <a:latin typeface="Calibri" panose="020F0502020204030204" pitchFamily="34" charset="0"/>
              </a:endParaRPr>
            </a:p>
          </p:txBody>
        </p:sp>
      </p:grpSp>
      <p:sp>
        <p:nvSpPr>
          <p:cNvPr id="9219" name="Date Placeholder 1">
            <a:extLst>
              <a:ext uri="{FF2B5EF4-FFF2-40B4-BE49-F238E27FC236}">
                <a16:creationId xmlns:a16="http://schemas.microsoft.com/office/drawing/2014/main" id="{BE6FAAA2-F53C-A1E6-EB8C-7DADDE8D5796}"/>
              </a:ext>
            </a:extLst>
          </p:cNvPr>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a:solidFill>
                  <a:srgbClr val="898989"/>
                </a:solidFill>
              </a:rPr>
              <a:t>25/02/25</a:t>
            </a:r>
            <a:endParaRPr lang="en-US">
              <a:solidFill>
                <a:srgbClr val="898989"/>
              </a:solidFill>
            </a:endParaRPr>
          </a:p>
        </p:txBody>
      </p:sp>
      <p:sp>
        <p:nvSpPr>
          <p:cNvPr id="9220" name="Footer Placeholder 2">
            <a:extLst>
              <a:ext uri="{FF2B5EF4-FFF2-40B4-BE49-F238E27FC236}">
                <a16:creationId xmlns:a16="http://schemas.microsoft.com/office/drawing/2014/main" id="{4DD8E840-CA71-1BF2-397F-93F32496720A}"/>
              </a:ext>
            </a:extLst>
          </p:cNvPr>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898989"/>
                </a:solidFill>
              </a:rPr>
              <a:t>CMS Masterclass - 2024</a:t>
            </a:r>
          </a:p>
        </p:txBody>
      </p:sp>
      <p:sp>
        <p:nvSpPr>
          <p:cNvPr id="9221" name="Slide Number Placeholder 3">
            <a:extLst>
              <a:ext uri="{FF2B5EF4-FFF2-40B4-BE49-F238E27FC236}">
                <a16:creationId xmlns:a16="http://schemas.microsoft.com/office/drawing/2014/main" id="{1E2D6521-A66D-D62B-2B94-65C93D957000}"/>
              </a:ext>
            </a:extLst>
          </p:cNvPr>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3E27A4-6BE6-4944-9506-C2C11606138D}" type="slidenum">
              <a:rPr lang="en-US" altLang="en-IT">
                <a:solidFill>
                  <a:srgbClr val="898989"/>
                </a:solidFill>
                <a:latin typeface="Calibri" panose="020F0502020204030204" pitchFamily="34" charset="0"/>
              </a:rPr>
              <a:pPr eaLnBrk="1" hangingPunct="1"/>
              <a:t>4</a:t>
            </a:fld>
            <a:endParaRPr lang="en-US" altLang="en-IT">
              <a:solidFill>
                <a:srgbClr val="898989"/>
              </a:solidFill>
              <a:latin typeface="Calibri" panose="020F0502020204030204" pitchFamily="34" charset="0"/>
            </a:endParaRPr>
          </a:p>
        </p:txBody>
      </p:sp>
      <p:sp>
        <p:nvSpPr>
          <p:cNvPr id="10246" name="TextBox 186">
            <a:extLst>
              <a:ext uri="{FF2B5EF4-FFF2-40B4-BE49-F238E27FC236}">
                <a16:creationId xmlns:a16="http://schemas.microsoft.com/office/drawing/2014/main" id="{186A7693-E56F-F372-FF91-4DF16A1CB35D}"/>
              </a:ext>
            </a:extLst>
          </p:cNvPr>
          <p:cNvSpPr txBox="1">
            <a:spLocks noChangeArrowheads="1"/>
          </p:cNvSpPr>
          <p:nvPr/>
        </p:nvSpPr>
        <p:spPr bwMode="auto">
          <a:xfrm>
            <a:off x="38100" y="3824450"/>
            <a:ext cx="2311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t>Interazione con gli elettroni atomici. La particella in arrivo perde energia e gli atomi vengono </a:t>
            </a:r>
            <a:r>
              <a:rPr lang="it-IT" sz="1400" b="1" u="sng"/>
              <a:t>eccitati</a:t>
            </a:r>
            <a:r>
              <a:rPr lang="it-IT" sz="1400"/>
              <a:t> o </a:t>
            </a:r>
            <a:r>
              <a:rPr lang="it-IT" sz="1400" b="1" u="sng"/>
              <a:t>ionizzati</a:t>
            </a:r>
            <a:r>
              <a:rPr lang="it-IT" sz="1400"/>
              <a:t>.</a:t>
            </a:r>
            <a:r>
              <a:rPr lang="en-US" altLang="en-IT" sz="1400" b="1">
                <a:solidFill>
                  <a:srgbClr val="002060"/>
                </a:solidFill>
                <a:cs typeface="Arial" panose="020B0604020202020204" pitchFamily="34" charset="0"/>
              </a:rPr>
              <a:t> </a:t>
            </a: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p:txBody>
      </p:sp>
      <p:sp>
        <p:nvSpPr>
          <p:cNvPr id="10247" name="TextBox 193">
            <a:extLst>
              <a:ext uri="{FF2B5EF4-FFF2-40B4-BE49-F238E27FC236}">
                <a16:creationId xmlns:a16="http://schemas.microsoft.com/office/drawing/2014/main" id="{EDE3B4F7-B9AB-0984-9041-3FE4879BC685}"/>
              </a:ext>
            </a:extLst>
          </p:cNvPr>
          <p:cNvSpPr txBox="1">
            <a:spLocks noChangeArrowheads="1"/>
          </p:cNvSpPr>
          <p:nvPr/>
        </p:nvSpPr>
        <p:spPr bwMode="auto">
          <a:xfrm>
            <a:off x="2171700" y="4130675"/>
            <a:ext cx="3160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solidFill>
                  <a:srgbClr val="C00000"/>
                </a:solidFill>
              </a:rPr>
              <a:t>Interazione con il nucleo atomico. La particella viene deviata (dispersa) causando una </a:t>
            </a:r>
            <a:r>
              <a:rPr lang="it-IT" sz="1400" b="1">
                <a:solidFill>
                  <a:srgbClr val="C00000"/>
                </a:solidFill>
              </a:rPr>
              <a:t>dispersione multipla </a:t>
            </a:r>
            <a:r>
              <a:rPr lang="it-IT" sz="1400">
                <a:solidFill>
                  <a:srgbClr val="C00000"/>
                </a:solidFill>
              </a:rPr>
              <a:t>della particella nel materiale. Durante questa diffusione può essere emesso un fotone di </a:t>
            </a:r>
            <a:r>
              <a:rPr lang="it-IT" sz="1400" b="1" u="sng">
                <a:solidFill>
                  <a:srgbClr val="C00000"/>
                </a:solidFill>
              </a:rPr>
              <a:t>Bremsstrahlung</a:t>
            </a:r>
            <a:r>
              <a:rPr lang="it-IT" sz="1400">
                <a:solidFill>
                  <a:srgbClr val="C00000"/>
                </a:solidFill>
              </a:rPr>
              <a:t>.</a:t>
            </a:r>
            <a:endParaRPr lang="en-US" altLang="en-IT" sz="1400" b="1">
              <a:solidFill>
                <a:srgbClr val="C00000"/>
              </a:solidFill>
              <a:cs typeface="Arial" panose="020B0604020202020204" pitchFamily="34" charset="0"/>
            </a:endParaRPr>
          </a:p>
        </p:txBody>
      </p:sp>
      <p:sp>
        <p:nvSpPr>
          <p:cNvPr id="10248" name="TextBox 204">
            <a:extLst>
              <a:ext uri="{FF2B5EF4-FFF2-40B4-BE49-F238E27FC236}">
                <a16:creationId xmlns:a16="http://schemas.microsoft.com/office/drawing/2014/main" id="{C9A056D8-04F0-8C28-9BCE-24DA67B63DE6}"/>
              </a:ext>
            </a:extLst>
          </p:cNvPr>
          <p:cNvSpPr txBox="1">
            <a:spLocks noChangeArrowheads="1"/>
          </p:cNvSpPr>
          <p:nvPr/>
        </p:nvSpPr>
        <p:spPr bwMode="auto">
          <a:xfrm>
            <a:off x="5295900" y="4180744"/>
            <a:ext cx="38227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1400"/>
              <a:t>Nel caso in cui la velocità della particella sia maggiore della velocità della luce nel mezzo, l’onda d’urto EM risultante si manifesta come radiazione </a:t>
            </a:r>
            <a:r>
              <a:rPr lang="it-IT" sz="1400" b="1" u="sng" err="1"/>
              <a:t>Cherenkov</a:t>
            </a:r>
            <a:r>
              <a:rPr lang="it-IT" sz="1400"/>
              <a:t>. Quando la particella attraversa il confine tra due mezzi, c'è una probabilità dell'ordine dell'1% di produrre un fotone di raggi X, chiamato </a:t>
            </a:r>
            <a:r>
              <a:rPr lang="it-IT" sz="1400" b="1" u="sng"/>
              <a:t>radiazione di transizione</a:t>
            </a:r>
            <a:r>
              <a:rPr lang="it-IT" sz="1400"/>
              <a:t>.</a:t>
            </a:r>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a:p>
            <a:pPr eaLnBrk="1" hangingPunct="1"/>
            <a:endParaRPr lang="en-US" altLang="en-IT" sz="1400" b="1">
              <a:solidFill>
                <a:srgbClr val="009644"/>
              </a:solidFill>
              <a:cs typeface="Arial" panose="020B0604020202020204" pitchFamily="34" charset="0"/>
            </a:endParaRPr>
          </a:p>
        </p:txBody>
      </p:sp>
      <p:sp>
        <p:nvSpPr>
          <p:cNvPr id="10250" name="Rectangle 212">
            <a:extLst>
              <a:ext uri="{FF2B5EF4-FFF2-40B4-BE49-F238E27FC236}">
                <a16:creationId xmlns:a16="http://schemas.microsoft.com/office/drawing/2014/main" id="{0579EBB2-4D8D-9392-F3EA-19DBC443DE6F}"/>
              </a:ext>
            </a:extLst>
          </p:cNvPr>
          <p:cNvSpPr>
            <a:spLocks noChangeArrowheads="1"/>
          </p:cNvSpPr>
          <p:nvPr/>
        </p:nvSpPr>
        <p:spPr bwMode="auto">
          <a:xfrm>
            <a:off x="63500" y="1905000"/>
            <a:ext cx="115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IT" b="1">
                <a:solidFill>
                  <a:srgbClr val="000000"/>
                </a:solidFill>
                <a:latin typeface="Calibri" panose="020F0502020204030204" pitchFamily="34" charset="0"/>
              </a:rPr>
              <a:t>M, q=Z</a:t>
            </a:r>
            <a:r>
              <a:rPr lang="en-US" altLang="en-IT" b="1" baseline="-25000">
                <a:solidFill>
                  <a:srgbClr val="000000"/>
                </a:solidFill>
                <a:latin typeface="Calibri" panose="020F0502020204030204" pitchFamily="34" charset="0"/>
              </a:rPr>
              <a:t>1 </a:t>
            </a:r>
            <a:r>
              <a:rPr lang="en-US" altLang="en-IT" b="1">
                <a:solidFill>
                  <a:srgbClr val="000000"/>
                </a:solidFill>
                <a:latin typeface="Calibri" panose="020F0502020204030204" pitchFamily="34" charset="0"/>
              </a:rPr>
              <a:t>e</a:t>
            </a:r>
            <a:r>
              <a:rPr lang="en-US" altLang="en-IT" b="1" baseline="-25000">
                <a:solidFill>
                  <a:srgbClr val="000000"/>
                </a:solidFill>
                <a:latin typeface="Calibri" panose="020F0502020204030204" pitchFamily="34" charset="0"/>
              </a:rPr>
              <a:t>0</a:t>
            </a:r>
            <a:endParaRPr lang="en-US" altLang="en-IT">
              <a:solidFill>
                <a:srgbClr val="000000"/>
              </a:solidFill>
              <a:latin typeface="Calibri" panose="020F0502020204030204" pitchFamily="34" charset="0"/>
            </a:endParaRPr>
          </a:p>
        </p:txBody>
      </p:sp>
      <p:sp>
        <p:nvSpPr>
          <p:cNvPr id="2" name="Title 1">
            <a:extLst>
              <a:ext uri="{FF2B5EF4-FFF2-40B4-BE49-F238E27FC236}">
                <a16:creationId xmlns:a16="http://schemas.microsoft.com/office/drawing/2014/main" id="{AC2BC7DF-758A-01BA-4073-5651DBA09013}"/>
              </a:ext>
            </a:extLst>
          </p:cNvPr>
          <p:cNvSpPr txBox="1">
            <a:spLocks/>
          </p:cNvSpPr>
          <p:nvPr/>
        </p:nvSpPr>
        <p:spPr>
          <a:xfrm>
            <a:off x="1182030" y="0"/>
            <a:ext cx="7961970" cy="535259"/>
          </a:xfrm>
          <a:prstGeom prst="rect">
            <a:avLst/>
          </a:prstGeom>
        </p:spPr>
        <p:txBody>
          <a:bodyPr/>
          <a:lstStyle>
            <a:lvl1pPr algn="ctr" defTabSz="342900" rtl="0" eaLnBrk="1" latinLnBrk="0" hangingPunct="1">
              <a:spcBef>
                <a:spcPct val="0"/>
              </a:spcBef>
              <a:buNone/>
              <a:defRPr sz="2800" b="1" kern="1200" baseline="0">
                <a:solidFill>
                  <a:srgbClr val="0070C0"/>
                </a:solidFill>
                <a:effectLst>
                  <a:glow rad="88900">
                    <a:schemeClr val="bg1"/>
                  </a:glow>
                </a:effectLst>
                <a:latin typeface="+mj-lt"/>
                <a:ea typeface="+mj-ea"/>
                <a:cs typeface="+mj-cs"/>
              </a:defRPr>
            </a:lvl1pPr>
          </a:lstStyle>
          <a:p>
            <a:r>
              <a:rPr lang="it-IT"/>
              <a:t>Interazione elettromagnetica nella materia</a:t>
            </a:r>
          </a:p>
        </p:txBody>
      </p:sp>
      <p:sp>
        <p:nvSpPr>
          <p:cNvPr id="3" name="TextBox 2">
            <a:extLst>
              <a:ext uri="{FF2B5EF4-FFF2-40B4-BE49-F238E27FC236}">
                <a16:creationId xmlns:a16="http://schemas.microsoft.com/office/drawing/2014/main" id="{EA4CD5D6-47F0-55EB-088B-FDA600C4A49E}"/>
              </a:ext>
            </a:extLst>
          </p:cNvPr>
          <p:cNvSpPr txBox="1"/>
          <p:nvPr/>
        </p:nvSpPr>
        <p:spPr>
          <a:xfrm>
            <a:off x="-35328" y="6291892"/>
            <a:ext cx="3324628" cy="323165"/>
          </a:xfrm>
          <a:prstGeom prst="rect">
            <a:avLst/>
          </a:prstGeom>
          <a:noFill/>
        </p:spPr>
        <p:txBody>
          <a:bodyPr wrap="none" rtlCol="0">
            <a:spAutoFit/>
          </a:bodyPr>
          <a:lstStyle/>
          <a:p>
            <a:r>
              <a:rPr lang="en-GB" sz="1500" dirty="0"/>
              <a:t>Taken from: W. </a:t>
            </a:r>
            <a:r>
              <a:rPr lang="en-GB" sz="1500" dirty="0" err="1"/>
              <a:t>Riegler</a:t>
            </a:r>
            <a:r>
              <a:rPr lang="en-GB" sz="1500" dirty="0"/>
              <a:t>, Particle Detector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A4FE-548F-B6BD-C4B3-703783694946}"/>
              </a:ext>
            </a:extLst>
          </p:cNvPr>
          <p:cNvSpPr>
            <a:spLocks noGrp="1"/>
          </p:cNvSpPr>
          <p:nvPr>
            <p:ph type="title"/>
          </p:nvPr>
        </p:nvSpPr>
        <p:spPr/>
        <p:txBody>
          <a:bodyPr/>
          <a:lstStyle/>
          <a:p>
            <a:r>
              <a:rPr lang="en-GB" dirty="0" err="1"/>
              <a:t>Identificazione</a:t>
            </a:r>
            <a:r>
              <a:rPr lang="en-GB" dirty="0"/>
              <a:t> </a:t>
            </a:r>
            <a:r>
              <a:rPr lang="en-GB" dirty="0" err="1"/>
              <a:t>delle</a:t>
            </a:r>
            <a:r>
              <a:rPr lang="en-GB" dirty="0"/>
              <a:t> </a:t>
            </a:r>
            <a:r>
              <a:rPr lang="en-GB" dirty="0" err="1"/>
              <a:t>particelle</a:t>
            </a:r>
            <a:endParaRPr lang="en-GB" dirty="0"/>
          </a:p>
        </p:txBody>
      </p:sp>
      <p:sp>
        <p:nvSpPr>
          <p:cNvPr id="3" name="Date Placeholder 2">
            <a:extLst>
              <a:ext uri="{FF2B5EF4-FFF2-40B4-BE49-F238E27FC236}">
                <a16:creationId xmlns:a16="http://schemas.microsoft.com/office/drawing/2014/main" id="{38D5CFC2-2D33-7442-6412-19FFAC6B71C3}"/>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2D834CE7-F8C8-0B71-DED1-F992195F6746}"/>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1ED83397-35EA-F9CD-8C4D-31B5F1E042A1}"/>
              </a:ext>
            </a:extLst>
          </p:cNvPr>
          <p:cNvSpPr>
            <a:spLocks noGrp="1"/>
          </p:cNvSpPr>
          <p:nvPr>
            <p:ph type="sldNum" sz="quarter" idx="12"/>
          </p:nvPr>
        </p:nvSpPr>
        <p:spPr/>
        <p:txBody>
          <a:bodyPr/>
          <a:lstStyle/>
          <a:p>
            <a:fld id="{1080A019-C666-1340-8D07-B7EAA561FAEC}" type="slidenum">
              <a:rPr lang="en-US" smtClean="0"/>
              <a:t>40</a:t>
            </a:fld>
            <a:endParaRPr lang="en-US"/>
          </a:p>
        </p:txBody>
      </p:sp>
      <p:pic>
        <p:nvPicPr>
          <p:cNvPr id="6" name="Immagine 10" descr="Immagine che contiene testo, diagramma, schermata, linea">
            <a:extLst>
              <a:ext uri="{FF2B5EF4-FFF2-40B4-BE49-F238E27FC236}">
                <a16:creationId xmlns:a16="http://schemas.microsoft.com/office/drawing/2014/main" id="{FCA5671E-0A54-2878-0463-2ABCEE62CBB6}"/>
              </a:ext>
            </a:extLst>
          </p:cNvPr>
          <p:cNvPicPr>
            <a:picLocks noChangeAspect="1"/>
          </p:cNvPicPr>
          <p:nvPr/>
        </p:nvPicPr>
        <p:blipFill rotWithShape="1">
          <a:blip r:embed="rId2"/>
          <a:srcRect t="16449"/>
          <a:stretch/>
        </p:blipFill>
        <p:spPr>
          <a:xfrm>
            <a:off x="109728" y="1618511"/>
            <a:ext cx="8924544" cy="4904818"/>
          </a:xfrm>
          <a:prstGeom prst="rect">
            <a:avLst/>
          </a:prstGeom>
        </p:spPr>
      </p:pic>
      <p:pic>
        <p:nvPicPr>
          <p:cNvPr id="7" name="Immagine 14">
            <a:extLst>
              <a:ext uri="{FF2B5EF4-FFF2-40B4-BE49-F238E27FC236}">
                <a16:creationId xmlns:a16="http://schemas.microsoft.com/office/drawing/2014/main" id="{B8728978-AC42-57D6-603C-C401809F5275}"/>
              </a:ext>
            </a:extLst>
          </p:cNvPr>
          <p:cNvPicPr>
            <a:picLocks noChangeAspect="1"/>
          </p:cNvPicPr>
          <p:nvPr/>
        </p:nvPicPr>
        <p:blipFill>
          <a:blip r:embed="rId3"/>
          <a:srcRect l="800" r="800"/>
          <a:stretch/>
        </p:blipFill>
        <p:spPr>
          <a:xfrm>
            <a:off x="109728" y="826348"/>
            <a:ext cx="2616580" cy="1215390"/>
          </a:xfrm>
          <a:prstGeom prst="rect">
            <a:avLst/>
          </a:prstGeom>
        </p:spPr>
      </p:pic>
    </p:spTree>
    <p:extLst>
      <p:ext uri="{BB962C8B-B14F-4D97-AF65-F5344CB8AC3E}">
        <p14:creationId xmlns:p14="http://schemas.microsoft.com/office/powerpoint/2010/main" val="50916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7C41A-1ADD-1828-697A-6BBA9E6F0F3E}"/>
              </a:ext>
            </a:extLst>
          </p:cNvPr>
          <p:cNvSpPr>
            <a:spLocks noGrp="1"/>
          </p:cNvSpPr>
          <p:nvPr>
            <p:ph type="title"/>
          </p:nvPr>
        </p:nvSpPr>
        <p:spPr/>
        <p:txBody>
          <a:bodyPr/>
          <a:lstStyle/>
          <a:p>
            <a:r>
              <a:rPr lang="en-GB" dirty="0"/>
              <a:t>I </a:t>
            </a:r>
            <a:r>
              <a:rPr lang="en-GB" dirty="0" err="1"/>
              <a:t>vari</a:t>
            </a:r>
            <a:r>
              <a:rPr lang="en-GB" dirty="0"/>
              <a:t> strati </a:t>
            </a:r>
            <a:r>
              <a:rPr lang="en-GB" dirty="0" err="1"/>
              <a:t>della</a:t>
            </a:r>
            <a:r>
              <a:rPr lang="en-GB" dirty="0"/>
              <a:t> “</a:t>
            </a:r>
            <a:r>
              <a:rPr lang="en-GB" dirty="0" err="1"/>
              <a:t>cipolla</a:t>
            </a:r>
            <a:r>
              <a:rPr lang="en-GB" dirty="0"/>
              <a:t>”</a:t>
            </a:r>
          </a:p>
        </p:txBody>
      </p:sp>
      <p:sp>
        <p:nvSpPr>
          <p:cNvPr id="3" name="Date Placeholder 2">
            <a:extLst>
              <a:ext uri="{FF2B5EF4-FFF2-40B4-BE49-F238E27FC236}">
                <a16:creationId xmlns:a16="http://schemas.microsoft.com/office/drawing/2014/main" id="{4677C4A3-9661-C9EA-1374-5DAA4D839A0C}"/>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9F51D222-98AB-E16C-5ED9-39218EF6143D}"/>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28226B88-6028-87D8-3426-D60A3E03CABA}"/>
              </a:ext>
            </a:extLst>
          </p:cNvPr>
          <p:cNvSpPr>
            <a:spLocks noGrp="1"/>
          </p:cNvSpPr>
          <p:nvPr>
            <p:ph type="sldNum" sz="quarter" idx="12"/>
          </p:nvPr>
        </p:nvSpPr>
        <p:spPr/>
        <p:txBody>
          <a:bodyPr/>
          <a:lstStyle/>
          <a:p>
            <a:fld id="{1080A019-C666-1340-8D07-B7EAA561FAEC}" type="slidenum">
              <a:rPr lang="en-US" smtClean="0"/>
              <a:t>41</a:t>
            </a:fld>
            <a:endParaRPr lang="en-US"/>
          </a:p>
        </p:txBody>
      </p:sp>
      <p:pic>
        <p:nvPicPr>
          <p:cNvPr id="6" name="Immagine 2">
            <a:extLst>
              <a:ext uri="{FF2B5EF4-FFF2-40B4-BE49-F238E27FC236}">
                <a16:creationId xmlns:a16="http://schemas.microsoft.com/office/drawing/2014/main" id="{13608F79-D489-CC85-BA40-190C2A4D64F5}"/>
              </a:ext>
            </a:extLst>
          </p:cNvPr>
          <p:cNvPicPr>
            <a:picLocks noChangeAspect="1"/>
          </p:cNvPicPr>
          <p:nvPr/>
        </p:nvPicPr>
        <p:blipFill>
          <a:blip r:embed="rId2"/>
          <a:stretch>
            <a:fillRect/>
          </a:stretch>
        </p:blipFill>
        <p:spPr>
          <a:xfrm>
            <a:off x="2116306" y="652437"/>
            <a:ext cx="5750427" cy="5736193"/>
          </a:xfrm>
          <a:prstGeom prst="rect">
            <a:avLst/>
          </a:prstGeom>
        </p:spPr>
      </p:pic>
      <p:grpSp>
        <p:nvGrpSpPr>
          <p:cNvPr id="27" name="Group 26">
            <a:extLst>
              <a:ext uri="{FF2B5EF4-FFF2-40B4-BE49-F238E27FC236}">
                <a16:creationId xmlns:a16="http://schemas.microsoft.com/office/drawing/2014/main" id="{CC22527C-1B00-7A36-00CD-C70252E4269A}"/>
              </a:ext>
            </a:extLst>
          </p:cNvPr>
          <p:cNvGrpSpPr/>
          <p:nvPr/>
        </p:nvGrpSpPr>
        <p:grpSpPr>
          <a:xfrm>
            <a:off x="93466" y="655522"/>
            <a:ext cx="5202853" cy="3180172"/>
            <a:chOff x="93466" y="655522"/>
            <a:chExt cx="5202853" cy="3180172"/>
          </a:xfrm>
        </p:grpSpPr>
        <p:grpSp>
          <p:nvGrpSpPr>
            <p:cNvPr id="16" name="Group 15">
              <a:extLst>
                <a:ext uri="{FF2B5EF4-FFF2-40B4-BE49-F238E27FC236}">
                  <a16:creationId xmlns:a16="http://schemas.microsoft.com/office/drawing/2014/main" id="{7D765985-1A21-CBC5-797E-F2EAAC681E2B}"/>
                </a:ext>
              </a:extLst>
            </p:cNvPr>
            <p:cNvGrpSpPr/>
            <p:nvPr/>
          </p:nvGrpSpPr>
          <p:grpSpPr>
            <a:xfrm>
              <a:off x="93466" y="655522"/>
              <a:ext cx="2030730" cy="2584520"/>
              <a:chOff x="93466" y="655522"/>
              <a:chExt cx="2030730" cy="2584520"/>
            </a:xfrm>
          </p:grpSpPr>
          <p:pic>
            <p:nvPicPr>
              <p:cNvPr id="8" name="Immagine 8">
                <a:extLst>
                  <a:ext uri="{FF2B5EF4-FFF2-40B4-BE49-F238E27FC236}">
                    <a16:creationId xmlns:a16="http://schemas.microsoft.com/office/drawing/2014/main" id="{C043395F-AEEA-DA3A-8221-121011ACD736}"/>
                  </a:ext>
                </a:extLst>
              </p:cNvPr>
              <p:cNvPicPr>
                <a:picLocks noChangeAspect="1"/>
              </p:cNvPicPr>
              <p:nvPr/>
            </p:nvPicPr>
            <p:blipFill rotWithShape="1">
              <a:blip r:embed="rId3"/>
              <a:srcRect t="139" b="15014"/>
              <a:stretch/>
            </p:blipFill>
            <p:spPr>
              <a:xfrm>
                <a:off x="93466" y="655522"/>
                <a:ext cx="2030730" cy="2584520"/>
              </a:xfrm>
              <a:prstGeom prst="rect">
                <a:avLst/>
              </a:prstGeom>
            </p:spPr>
          </p:pic>
          <p:sp>
            <p:nvSpPr>
              <p:cNvPr id="15" name="CasellaDiTesto 24">
                <a:extLst>
                  <a:ext uri="{FF2B5EF4-FFF2-40B4-BE49-F238E27FC236}">
                    <a16:creationId xmlns:a16="http://schemas.microsoft.com/office/drawing/2014/main" id="{75F91F78-5064-3D95-C963-B6D15B805BE6}"/>
                  </a:ext>
                </a:extLst>
              </p:cNvPr>
              <p:cNvSpPr txBox="1"/>
              <p:nvPr/>
            </p:nvSpPr>
            <p:spPr>
              <a:xfrm>
                <a:off x="93466" y="661140"/>
                <a:ext cx="2030730" cy="369332"/>
              </a:xfrm>
              <a:prstGeom prst="rect">
                <a:avLst/>
              </a:prstGeom>
              <a:solidFill>
                <a:srgbClr val="85D1FB"/>
              </a:solidFill>
            </p:spPr>
            <p:txBody>
              <a:bodyPr wrap="square">
                <a:spAutoFit/>
              </a:bodyPr>
              <a:lstStyle/>
              <a:p>
                <a:pPr algn="ctr"/>
                <a:r>
                  <a:rPr lang="it-IT" dirty="0">
                    <a:solidFill>
                      <a:srgbClr val="202124"/>
                    </a:solidFill>
                  </a:rPr>
                  <a:t>Tracciatore (Silicio)</a:t>
                </a:r>
              </a:p>
            </p:txBody>
          </p:sp>
        </p:grpSp>
        <p:sp>
          <p:nvSpPr>
            <p:cNvPr id="23" name="Oval 22">
              <a:extLst>
                <a:ext uri="{FF2B5EF4-FFF2-40B4-BE49-F238E27FC236}">
                  <a16:creationId xmlns:a16="http://schemas.microsoft.com/office/drawing/2014/main" id="{5EA613E8-B57A-F380-BB94-BE0C96F79529}"/>
                </a:ext>
              </a:extLst>
            </p:cNvPr>
            <p:cNvSpPr/>
            <p:nvPr/>
          </p:nvSpPr>
          <p:spPr>
            <a:xfrm>
              <a:off x="4663272" y="3205371"/>
              <a:ext cx="633047" cy="630323"/>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DB7C7469-A6CC-BBED-8211-C78C440D463C}"/>
                </a:ext>
              </a:extLst>
            </p:cNvPr>
            <p:cNvCxnSpPr>
              <a:cxnSpLocks/>
              <a:stCxn id="23" idx="1"/>
              <a:endCxn id="15" idx="3"/>
            </p:cNvCxnSpPr>
            <p:nvPr/>
          </p:nvCxnSpPr>
          <p:spPr>
            <a:xfrm flipH="1" flipV="1">
              <a:off x="2124196" y="845806"/>
              <a:ext cx="2631784" cy="245187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5C984DAC-1F9D-6771-B3EC-5F2EE4CE391C}"/>
              </a:ext>
            </a:extLst>
          </p:cNvPr>
          <p:cNvGrpSpPr/>
          <p:nvPr/>
        </p:nvGrpSpPr>
        <p:grpSpPr>
          <a:xfrm>
            <a:off x="59929" y="794349"/>
            <a:ext cx="7627504" cy="5758891"/>
            <a:chOff x="59929" y="794349"/>
            <a:chExt cx="7627504" cy="5758891"/>
          </a:xfrm>
        </p:grpSpPr>
        <p:grpSp>
          <p:nvGrpSpPr>
            <p:cNvPr id="22" name="Group 21">
              <a:extLst>
                <a:ext uri="{FF2B5EF4-FFF2-40B4-BE49-F238E27FC236}">
                  <a16:creationId xmlns:a16="http://schemas.microsoft.com/office/drawing/2014/main" id="{4A6C3130-89E0-FB64-8D09-5C456571ABD1}"/>
                </a:ext>
              </a:extLst>
            </p:cNvPr>
            <p:cNvGrpSpPr/>
            <p:nvPr/>
          </p:nvGrpSpPr>
          <p:grpSpPr>
            <a:xfrm>
              <a:off x="59929" y="3440728"/>
              <a:ext cx="2064267" cy="3112512"/>
              <a:chOff x="59929" y="3358667"/>
              <a:chExt cx="2064267" cy="3112512"/>
            </a:xfrm>
          </p:grpSpPr>
          <p:pic>
            <p:nvPicPr>
              <p:cNvPr id="7" name="Immagine 16">
                <a:extLst>
                  <a:ext uri="{FF2B5EF4-FFF2-40B4-BE49-F238E27FC236}">
                    <a16:creationId xmlns:a16="http://schemas.microsoft.com/office/drawing/2014/main" id="{32E5DA00-F2D2-877C-0C23-CE4996A524C7}"/>
                  </a:ext>
                </a:extLst>
              </p:cNvPr>
              <p:cNvPicPr>
                <a:picLocks noChangeAspect="1"/>
              </p:cNvPicPr>
              <p:nvPr/>
            </p:nvPicPr>
            <p:blipFill>
              <a:blip r:embed="rId4">
                <a:lum bright="7000"/>
              </a:blip>
              <a:stretch>
                <a:fillRect/>
              </a:stretch>
            </p:blipFill>
            <p:spPr>
              <a:xfrm>
                <a:off x="70020" y="3788304"/>
                <a:ext cx="2030730" cy="2682875"/>
              </a:xfrm>
              <a:prstGeom prst="rect">
                <a:avLst/>
              </a:prstGeom>
            </p:spPr>
          </p:pic>
          <p:sp>
            <p:nvSpPr>
              <p:cNvPr id="21" name="CasellaDiTesto 27">
                <a:extLst>
                  <a:ext uri="{FF2B5EF4-FFF2-40B4-BE49-F238E27FC236}">
                    <a16:creationId xmlns:a16="http://schemas.microsoft.com/office/drawing/2014/main" id="{D1CE4E62-5318-4B0F-6049-49853EB6CC55}"/>
                  </a:ext>
                </a:extLst>
              </p:cNvPr>
              <p:cNvSpPr txBox="1"/>
              <p:nvPr/>
            </p:nvSpPr>
            <p:spPr>
              <a:xfrm>
                <a:off x="59929" y="3358667"/>
                <a:ext cx="2064267" cy="646331"/>
              </a:xfrm>
              <a:prstGeom prst="rect">
                <a:avLst/>
              </a:prstGeom>
              <a:solidFill>
                <a:srgbClr val="85D1FB"/>
              </a:solidFill>
            </p:spPr>
            <p:txBody>
              <a:bodyPr wrap="square">
                <a:spAutoFit/>
              </a:bodyPr>
              <a:lstStyle/>
              <a:p>
                <a:pPr algn="ctr"/>
                <a:r>
                  <a:rPr lang="it-IT" dirty="0">
                    <a:solidFill>
                      <a:srgbClr val="202124"/>
                    </a:solidFill>
                  </a:rPr>
                  <a:t>Rivelatore di muoni (camere a gas)</a:t>
                </a:r>
              </a:p>
            </p:txBody>
          </p:sp>
        </p:grpSp>
        <p:sp>
          <p:nvSpPr>
            <p:cNvPr id="38" name="Oval 37">
              <a:extLst>
                <a:ext uri="{FF2B5EF4-FFF2-40B4-BE49-F238E27FC236}">
                  <a16:creationId xmlns:a16="http://schemas.microsoft.com/office/drawing/2014/main" id="{FD4A0A0C-5955-BD48-7803-04753259B775}"/>
                </a:ext>
              </a:extLst>
            </p:cNvPr>
            <p:cNvSpPr>
              <a:spLocks noChangeAspect="1"/>
            </p:cNvSpPr>
            <p:nvPr/>
          </p:nvSpPr>
          <p:spPr>
            <a:xfrm>
              <a:off x="3414573" y="1994345"/>
              <a:ext cx="3084329" cy="307106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AF967108-A3AC-7471-89B2-E1271B137B3F}"/>
                </a:ext>
              </a:extLst>
            </p:cNvPr>
            <p:cNvSpPr txBox="1"/>
            <p:nvPr/>
          </p:nvSpPr>
          <p:spPr>
            <a:xfrm>
              <a:off x="4341082" y="4551913"/>
              <a:ext cx="1266693" cy="369332"/>
            </a:xfrm>
            <a:prstGeom prst="rect">
              <a:avLst/>
            </a:prstGeom>
            <a:noFill/>
          </p:spPr>
          <p:txBody>
            <a:bodyPr wrap="none" rtlCol="0">
              <a:spAutoFit/>
            </a:bodyPr>
            <a:lstStyle/>
            <a:p>
              <a:r>
                <a:rPr lang="en-GB" dirty="0">
                  <a:solidFill>
                    <a:schemeClr val="bg1"/>
                  </a:solidFill>
                </a:rPr>
                <a:t>SOLENOIDE</a:t>
              </a:r>
            </a:p>
          </p:txBody>
        </p:sp>
        <p:sp>
          <p:nvSpPr>
            <p:cNvPr id="41" name="Oval 40">
              <a:extLst>
                <a:ext uri="{FF2B5EF4-FFF2-40B4-BE49-F238E27FC236}">
                  <a16:creationId xmlns:a16="http://schemas.microsoft.com/office/drawing/2014/main" id="{53E6AD80-7644-7CA3-0938-E333A1C3FFB1}"/>
                </a:ext>
              </a:extLst>
            </p:cNvPr>
            <p:cNvSpPr>
              <a:spLocks noChangeAspect="1"/>
            </p:cNvSpPr>
            <p:nvPr/>
          </p:nvSpPr>
          <p:spPr>
            <a:xfrm>
              <a:off x="2128123" y="794349"/>
              <a:ext cx="5559310" cy="553540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5676DECD-6103-9003-08A5-E8CD3819EF81}"/>
                </a:ext>
              </a:extLst>
            </p:cNvPr>
            <p:cNvCxnSpPr>
              <a:cxnSpLocks/>
              <a:stCxn id="41" idx="3"/>
              <a:endCxn id="7" idx="3"/>
            </p:cNvCxnSpPr>
            <p:nvPr/>
          </p:nvCxnSpPr>
          <p:spPr>
            <a:xfrm flipH="1" flipV="1">
              <a:off x="2100750" y="5211803"/>
              <a:ext cx="841515" cy="30730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C53B343A-6236-2789-7E2A-8A28E2CB5E9D}"/>
              </a:ext>
            </a:extLst>
          </p:cNvPr>
          <p:cNvGrpSpPr/>
          <p:nvPr/>
        </p:nvGrpSpPr>
        <p:grpSpPr>
          <a:xfrm>
            <a:off x="4443175" y="652437"/>
            <a:ext cx="4700826" cy="3391723"/>
            <a:chOff x="4443175" y="652437"/>
            <a:chExt cx="4700826" cy="3391723"/>
          </a:xfrm>
        </p:grpSpPr>
        <p:grpSp>
          <p:nvGrpSpPr>
            <p:cNvPr id="18" name="Group 17">
              <a:extLst>
                <a:ext uri="{FF2B5EF4-FFF2-40B4-BE49-F238E27FC236}">
                  <a16:creationId xmlns:a16="http://schemas.microsoft.com/office/drawing/2014/main" id="{12729439-BD72-5285-2FDF-80382805D17B}"/>
                </a:ext>
              </a:extLst>
            </p:cNvPr>
            <p:cNvGrpSpPr/>
            <p:nvPr/>
          </p:nvGrpSpPr>
          <p:grpSpPr>
            <a:xfrm>
              <a:off x="7236000" y="652437"/>
              <a:ext cx="1908001" cy="2385215"/>
              <a:chOff x="7236000" y="652437"/>
              <a:chExt cx="1908001" cy="2385215"/>
            </a:xfrm>
          </p:grpSpPr>
          <p:pic>
            <p:nvPicPr>
              <p:cNvPr id="14" name="Picture 13" descr="A large circular metal tunnel with a ladder&#10;&#10;Description automatically generated with medium confidence">
                <a:extLst>
                  <a:ext uri="{FF2B5EF4-FFF2-40B4-BE49-F238E27FC236}">
                    <a16:creationId xmlns:a16="http://schemas.microsoft.com/office/drawing/2014/main" id="{30803CFD-2F7E-EA83-CB18-11E339DD2C6B}"/>
                  </a:ext>
                </a:extLst>
              </p:cNvPr>
              <p:cNvPicPr>
                <a:picLocks noChangeAspect="1"/>
              </p:cNvPicPr>
              <p:nvPr/>
            </p:nvPicPr>
            <p:blipFill rotWithShape="1">
              <a:blip r:embed="rId5"/>
              <a:srcRect l="1" r="19164"/>
              <a:stretch/>
            </p:blipFill>
            <p:spPr>
              <a:xfrm>
                <a:off x="7236000" y="652437"/>
                <a:ext cx="1908000" cy="1738884"/>
              </a:xfrm>
              <a:prstGeom prst="rect">
                <a:avLst/>
              </a:prstGeom>
            </p:spPr>
          </p:pic>
          <p:sp>
            <p:nvSpPr>
              <p:cNvPr id="17" name="CasellaDiTesto 25">
                <a:extLst>
                  <a:ext uri="{FF2B5EF4-FFF2-40B4-BE49-F238E27FC236}">
                    <a16:creationId xmlns:a16="http://schemas.microsoft.com/office/drawing/2014/main" id="{AA7DA8DA-851C-9849-2221-3049DC8FDED9}"/>
                  </a:ext>
                </a:extLst>
              </p:cNvPr>
              <p:cNvSpPr txBox="1"/>
              <p:nvPr/>
            </p:nvSpPr>
            <p:spPr>
              <a:xfrm>
                <a:off x="7236001" y="2391321"/>
                <a:ext cx="1908000" cy="646331"/>
              </a:xfrm>
              <a:prstGeom prst="rect">
                <a:avLst/>
              </a:prstGeom>
              <a:solidFill>
                <a:srgbClr val="85D1FB"/>
              </a:solidFill>
            </p:spPr>
            <p:txBody>
              <a:bodyPr wrap="square">
                <a:spAutoFit/>
              </a:bodyPr>
              <a:lstStyle/>
              <a:p>
                <a:pPr algn="ctr"/>
                <a:r>
                  <a:rPr lang="it-IT" dirty="0">
                    <a:solidFill>
                      <a:srgbClr val="202124"/>
                    </a:solidFill>
                  </a:rPr>
                  <a:t>Calorimetro E.M. </a:t>
                </a:r>
              </a:p>
              <a:p>
                <a:pPr algn="ctr"/>
                <a:r>
                  <a:rPr lang="it-IT" dirty="0">
                    <a:solidFill>
                      <a:srgbClr val="202124"/>
                    </a:solidFill>
                  </a:rPr>
                  <a:t>(cristalli)</a:t>
                </a:r>
              </a:p>
            </p:txBody>
          </p:sp>
        </p:grpSp>
        <p:sp>
          <p:nvSpPr>
            <p:cNvPr id="28" name="Oval 27">
              <a:extLst>
                <a:ext uri="{FF2B5EF4-FFF2-40B4-BE49-F238E27FC236}">
                  <a16:creationId xmlns:a16="http://schemas.microsoft.com/office/drawing/2014/main" id="{77C29505-B6A9-8A52-D10F-F2C9443E9FE8}"/>
                </a:ext>
              </a:extLst>
            </p:cNvPr>
            <p:cNvSpPr>
              <a:spLocks noChangeAspect="1"/>
            </p:cNvSpPr>
            <p:nvPr/>
          </p:nvSpPr>
          <p:spPr>
            <a:xfrm>
              <a:off x="4443175" y="2986218"/>
              <a:ext cx="1062509" cy="1057942"/>
            </a:xfrm>
            <a:prstGeom prst="ellipse">
              <a:avLst/>
            </a:prstGeom>
            <a:no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AF7FF2D1-E830-B78D-3A53-ED246A73F58D}"/>
                </a:ext>
              </a:extLst>
            </p:cNvPr>
            <p:cNvCxnSpPr>
              <a:cxnSpLocks/>
              <a:stCxn id="28" idx="7"/>
            </p:cNvCxnSpPr>
            <p:nvPr/>
          </p:nvCxnSpPr>
          <p:spPr>
            <a:xfrm flipV="1">
              <a:off x="5350083" y="2737945"/>
              <a:ext cx="1885917" cy="40320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8461C5FE-6060-BFA0-C73C-4454220F7FD3}"/>
              </a:ext>
            </a:extLst>
          </p:cNvPr>
          <p:cNvGrpSpPr/>
          <p:nvPr/>
        </p:nvGrpSpPr>
        <p:grpSpPr>
          <a:xfrm>
            <a:off x="3991511" y="2512357"/>
            <a:ext cx="5152489" cy="4134255"/>
            <a:chOff x="3991511" y="2512357"/>
            <a:chExt cx="5152489" cy="4134255"/>
          </a:xfrm>
        </p:grpSpPr>
        <p:grpSp>
          <p:nvGrpSpPr>
            <p:cNvPr id="20" name="Group 19">
              <a:extLst>
                <a:ext uri="{FF2B5EF4-FFF2-40B4-BE49-F238E27FC236}">
                  <a16:creationId xmlns:a16="http://schemas.microsoft.com/office/drawing/2014/main" id="{951FBD95-962B-FE8C-DA06-C015B0F48B62}"/>
                </a:ext>
              </a:extLst>
            </p:cNvPr>
            <p:cNvGrpSpPr/>
            <p:nvPr/>
          </p:nvGrpSpPr>
          <p:grpSpPr>
            <a:xfrm>
              <a:off x="6673096" y="3716851"/>
              <a:ext cx="2470904" cy="2929761"/>
              <a:chOff x="6673096" y="3716851"/>
              <a:chExt cx="2470904" cy="2929761"/>
            </a:xfrm>
          </p:grpSpPr>
          <p:pic>
            <p:nvPicPr>
              <p:cNvPr id="9" name="Immagine 23">
                <a:extLst>
                  <a:ext uri="{FF2B5EF4-FFF2-40B4-BE49-F238E27FC236}">
                    <a16:creationId xmlns:a16="http://schemas.microsoft.com/office/drawing/2014/main" id="{4CA0361B-92B4-4622-423A-808E7C01BE02}"/>
                  </a:ext>
                </a:extLst>
              </p:cNvPr>
              <p:cNvPicPr>
                <a:picLocks noChangeAspect="1"/>
              </p:cNvPicPr>
              <p:nvPr/>
            </p:nvPicPr>
            <p:blipFill rotWithShape="1">
              <a:blip r:embed="rId6"/>
              <a:srcRect t="33179" b="-20090"/>
              <a:stretch/>
            </p:blipFill>
            <p:spPr>
              <a:xfrm>
                <a:off x="6673096" y="3716851"/>
                <a:ext cx="2468867" cy="2929761"/>
              </a:xfrm>
              <a:prstGeom prst="rect">
                <a:avLst/>
              </a:prstGeom>
            </p:spPr>
          </p:pic>
          <p:sp>
            <p:nvSpPr>
              <p:cNvPr id="19" name="CasellaDiTesto 26">
                <a:extLst>
                  <a:ext uri="{FF2B5EF4-FFF2-40B4-BE49-F238E27FC236}">
                    <a16:creationId xmlns:a16="http://schemas.microsoft.com/office/drawing/2014/main" id="{8AF97E2D-2662-A457-63CA-0AFD68453AAF}"/>
                  </a:ext>
                </a:extLst>
              </p:cNvPr>
              <p:cNvSpPr txBox="1"/>
              <p:nvPr/>
            </p:nvSpPr>
            <p:spPr>
              <a:xfrm>
                <a:off x="6675133" y="5942670"/>
                <a:ext cx="2468867" cy="646331"/>
              </a:xfrm>
              <a:prstGeom prst="rect">
                <a:avLst/>
              </a:prstGeom>
              <a:solidFill>
                <a:srgbClr val="85D1FB"/>
              </a:solidFill>
            </p:spPr>
            <p:txBody>
              <a:bodyPr wrap="square">
                <a:spAutoFit/>
              </a:bodyPr>
              <a:lstStyle/>
              <a:p>
                <a:pPr algn="ctr"/>
                <a:r>
                  <a:rPr lang="it-IT" dirty="0">
                    <a:solidFill>
                      <a:srgbClr val="202124"/>
                    </a:solidFill>
                  </a:rPr>
                  <a:t>Calorimetro Adronico (ottone + scintillatore)</a:t>
                </a:r>
              </a:p>
            </p:txBody>
          </p:sp>
        </p:grpSp>
        <p:sp>
          <p:nvSpPr>
            <p:cNvPr id="34" name="Oval 33">
              <a:extLst>
                <a:ext uri="{FF2B5EF4-FFF2-40B4-BE49-F238E27FC236}">
                  <a16:creationId xmlns:a16="http://schemas.microsoft.com/office/drawing/2014/main" id="{56E43DC4-2AE0-58DB-49D3-9A6385181BA5}"/>
                </a:ext>
              </a:extLst>
            </p:cNvPr>
            <p:cNvSpPr>
              <a:spLocks noChangeAspect="1"/>
            </p:cNvSpPr>
            <p:nvPr/>
          </p:nvSpPr>
          <p:spPr>
            <a:xfrm>
              <a:off x="3991511" y="2512357"/>
              <a:ext cx="1965836" cy="1957383"/>
            </a:xfrm>
            <a:prstGeom prst="ellipse">
              <a:avLst/>
            </a:prstGeom>
            <a:noFill/>
            <a:ln w="25400">
              <a:solidFill>
                <a:srgbClr val="00FD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22478BC4-1215-104F-BD26-8CC5727A1A27}"/>
                </a:ext>
              </a:extLst>
            </p:cNvPr>
            <p:cNvCxnSpPr>
              <a:cxnSpLocks/>
              <a:stCxn id="34" idx="5"/>
            </p:cNvCxnSpPr>
            <p:nvPr/>
          </p:nvCxnSpPr>
          <p:spPr>
            <a:xfrm>
              <a:off x="5669457" y="4183088"/>
              <a:ext cx="976266" cy="963381"/>
            </a:xfrm>
            <a:prstGeom prst="straightConnector1">
              <a:avLst/>
            </a:prstGeom>
            <a:ln>
              <a:solidFill>
                <a:srgbClr val="00FDFF"/>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608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linds(horizont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7CFC-88DE-AB49-797C-151732DC76E7}"/>
              </a:ext>
            </a:extLst>
          </p:cNvPr>
          <p:cNvSpPr>
            <a:spLocks noGrp="1"/>
          </p:cNvSpPr>
          <p:nvPr>
            <p:ph type="title"/>
          </p:nvPr>
        </p:nvSpPr>
        <p:spPr/>
        <p:txBody>
          <a:bodyPr/>
          <a:lstStyle/>
          <a:p>
            <a:r>
              <a:rPr lang="en-GB" dirty="0"/>
              <a:t>Il </a:t>
            </a:r>
            <a:r>
              <a:rPr lang="en-GB" dirty="0" err="1"/>
              <a:t>Tracciatore</a:t>
            </a:r>
            <a:r>
              <a:rPr lang="en-GB" dirty="0"/>
              <a:t> di </a:t>
            </a:r>
            <a:r>
              <a:rPr lang="en-GB" dirty="0" err="1"/>
              <a:t>silicio</a:t>
            </a:r>
            <a:endParaRPr lang="en-GB" dirty="0"/>
          </a:p>
        </p:txBody>
      </p:sp>
      <p:sp>
        <p:nvSpPr>
          <p:cNvPr id="3" name="Date Placeholder 2">
            <a:extLst>
              <a:ext uri="{FF2B5EF4-FFF2-40B4-BE49-F238E27FC236}">
                <a16:creationId xmlns:a16="http://schemas.microsoft.com/office/drawing/2014/main" id="{156D06C1-CFDA-AB7B-B277-945CFE6C4116}"/>
              </a:ext>
            </a:extLst>
          </p:cNvPr>
          <p:cNvSpPr>
            <a:spLocks noGrp="1"/>
          </p:cNvSpPr>
          <p:nvPr>
            <p:ph type="dt" sz="half" idx="10"/>
          </p:nvPr>
        </p:nvSpPr>
        <p:spPr/>
        <p:txBody>
          <a:bodyPr/>
          <a:lstStyle/>
          <a:p>
            <a:r>
              <a:rPr lang="it-IT"/>
              <a:t>25/02/25</a:t>
            </a:r>
            <a:endParaRPr lang="en-US" dirty="0"/>
          </a:p>
        </p:txBody>
      </p:sp>
      <p:sp>
        <p:nvSpPr>
          <p:cNvPr id="4" name="Footer Placeholder 3">
            <a:extLst>
              <a:ext uri="{FF2B5EF4-FFF2-40B4-BE49-F238E27FC236}">
                <a16:creationId xmlns:a16="http://schemas.microsoft.com/office/drawing/2014/main" id="{41BC0917-59B3-1AC6-6342-C9050D3EDFD6}"/>
              </a:ext>
            </a:extLst>
          </p:cNvPr>
          <p:cNvSpPr>
            <a:spLocks noGrp="1"/>
          </p:cNvSpPr>
          <p:nvPr>
            <p:ph type="ftr" sz="quarter" idx="11"/>
          </p:nvPr>
        </p:nvSpPr>
        <p:spPr/>
        <p:txBody>
          <a:bodyPr/>
          <a:lstStyle/>
          <a:p>
            <a:r>
              <a:rPr lang="en-US" dirty="0"/>
              <a:t>CMS Masterclass - 2024</a:t>
            </a:r>
          </a:p>
        </p:txBody>
      </p:sp>
      <p:sp>
        <p:nvSpPr>
          <p:cNvPr id="5" name="Slide Number Placeholder 4">
            <a:extLst>
              <a:ext uri="{FF2B5EF4-FFF2-40B4-BE49-F238E27FC236}">
                <a16:creationId xmlns:a16="http://schemas.microsoft.com/office/drawing/2014/main" id="{A534E797-B1D2-E99F-094E-C33B79173429}"/>
              </a:ext>
            </a:extLst>
          </p:cNvPr>
          <p:cNvSpPr>
            <a:spLocks noGrp="1"/>
          </p:cNvSpPr>
          <p:nvPr>
            <p:ph type="sldNum" sz="quarter" idx="12"/>
          </p:nvPr>
        </p:nvSpPr>
        <p:spPr/>
        <p:txBody>
          <a:bodyPr/>
          <a:lstStyle/>
          <a:p>
            <a:fld id="{1080A019-C666-1340-8D07-B7EAA561FAEC}" type="slidenum">
              <a:rPr lang="en-US" smtClean="0"/>
              <a:t>42</a:t>
            </a:fld>
            <a:endParaRPr lang="en-US" dirty="0"/>
          </a:p>
        </p:txBody>
      </p:sp>
      <p:sp>
        <p:nvSpPr>
          <p:cNvPr id="6" name="TextBox 5">
            <a:extLst>
              <a:ext uri="{FF2B5EF4-FFF2-40B4-BE49-F238E27FC236}">
                <a16:creationId xmlns:a16="http://schemas.microsoft.com/office/drawing/2014/main" id="{BD5E26F2-1DEE-B633-78FA-A43836F304BD}"/>
              </a:ext>
            </a:extLst>
          </p:cNvPr>
          <p:cNvSpPr txBox="1"/>
          <p:nvPr/>
        </p:nvSpPr>
        <p:spPr>
          <a:xfrm>
            <a:off x="329389" y="704607"/>
            <a:ext cx="6821688" cy="2623795"/>
          </a:xfrm>
          <a:prstGeom prst="rect">
            <a:avLst/>
          </a:prstGeom>
          <a:solidFill>
            <a:schemeClr val="bg1"/>
          </a:solidFill>
        </p:spPr>
        <p:txBody>
          <a:bodyPr wrap="square" rtlCol="0">
            <a:spAutoFit/>
          </a:bodyPr>
          <a:lstStyle/>
          <a:p>
            <a:r>
              <a:rPr lang="it-IT" b="1" dirty="0">
                <a:latin typeface="Verdana" panose="020B0604030504040204" pitchFamily="34" charset="0"/>
                <a:ea typeface="Verdana" panose="020B0604030504040204" pitchFamily="34" charset="0"/>
                <a:cs typeface="Verdana" panose="020B0604030504040204" pitchFamily="34" charset="0"/>
              </a:rPr>
              <a:t>Il  tracciatore è il cuore dell’esperimento CMS</a:t>
            </a:r>
          </a:p>
          <a:p>
            <a:pPr marL="285750" indent="-285750">
              <a:spcBef>
                <a:spcPts val="300"/>
              </a:spcBef>
              <a:buFont typeface="Arial" panose="020B0604020202020204" pitchFamily="34" charset="0"/>
              <a:buChar char="•"/>
            </a:pPr>
            <a:r>
              <a:rPr lang="it-IT" dirty="0"/>
              <a:t>rivela le tracce cariche prodotte al vertice di interazione</a:t>
            </a:r>
          </a:p>
          <a:p>
            <a:pPr marL="285750" indent="-285750">
              <a:spcBef>
                <a:spcPts val="300"/>
              </a:spcBef>
              <a:buFont typeface="Arial" panose="020B0604020202020204" pitchFamily="34" charset="0"/>
              <a:buChar char="•"/>
            </a:pPr>
            <a:r>
              <a:rPr lang="it-IT" dirty="0"/>
              <a:t>ricostruisce l’impulso e la carica delle particelle cariche attraverso la misura della curvature sul piano trasverso</a:t>
            </a:r>
          </a:p>
          <a:p>
            <a:pPr marL="285750" indent="-285750">
              <a:spcBef>
                <a:spcPts val="300"/>
              </a:spcBef>
              <a:buFont typeface="Arial" panose="020B0604020202020204" pitchFamily="34" charset="0"/>
              <a:buChar char="•"/>
            </a:pPr>
            <a:r>
              <a:rPr lang="it-IT" dirty="0"/>
              <a:t>composto da:</a:t>
            </a:r>
          </a:p>
          <a:p>
            <a:pPr marL="742950" lvl="1" indent="-285750">
              <a:buFont typeface="System Font Regular"/>
              <a:buChar char="−"/>
            </a:pPr>
            <a:r>
              <a:rPr lang="it-IT" sz="1700" b="1" dirty="0"/>
              <a:t>Pixel detector</a:t>
            </a:r>
            <a:r>
              <a:rPr lang="it-IT" sz="1700" dirty="0"/>
              <a:t>:  ~ 120⋅10</a:t>
            </a:r>
            <a:r>
              <a:rPr lang="it-IT" sz="1700" baseline="30000" dirty="0"/>
              <a:t>6</a:t>
            </a:r>
            <a:r>
              <a:rPr lang="it-IT" sz="1700" dirty="0"/>
              <a:t> canali, area pixel 100 × 150 </a:t>
            </a:r>
            <a:r>
              <a:rPr lang="it-IT" sz="1700" dirty="0">
                <a:latin typeface="Symbol" pitchFamily="2" charset="2"/>
              </a:rPr>
              <a:t>m</a:t>
            </a:r>
            <a:r>
              <a:rPr lang="it-IT" sz="1700" dirty="0"/>
              <a:t>m</a:t>
            </a:r>
            <a:r>
              <a:rPr lang="it-IT" sz="1700" baseline="30000" dirty="0"/>
              <a:t>2</a:t>
            </a:r>
          </a:p>
          <a:p>
            <a:pPr marL="742950" lvl="1" indent="-285750">
              <a:buFont typeface="System Font Regular"/>
              <a:buChar char="−"/>
            </a:pPr>
            <a:r>
              <a:rPr lang="it-IT" sz="1700" b="1" dirty="0"/>
              <a:t>Strip detector</a:t>
            </a:r>
            <a:r>
              <a:rPr lang="it-IT" sz="1700" dirty="0"/>
              <a:t>: 9.6⋅10</a:t>
            </a:r>
            <a:r>
              <a:rPr lang="it-IT" sz="1700" baseline="30000" dirty="0"/>
              <a:t>6</a:t>
            </a:r>
            <a:r>
              <a:rPr lang="it-IT" sz="1700" dirty="0"/>
              <a:t> canali, passo strip 80÷200 </a:t>
            </a:r>
            <a:r>
              <a:rPr lang="it-IT" sz="1700" dirty="0">
                <a:latin typeface="Symbol" pitchFamily="2" charset="2"/>
              </a:rPr>
              <a:t>m</a:t>
            </a:r>
            <a:r>
              <a:rPr lang="it-IT" sz="1700" dirty="0"/>
              <a:t>m </a:t>
            </a:r>
          </a:p>
          <a:p>
            <a:pPr marL="742950" lvl="1" indent="-285750">
              <a:buFont typeface="System Font Regular"/>
              <a:buChar char="−"/>
            </a:pPr>
            <a:r>
              <a:rPr lang="it-IT" sz="1600" dirty="0"/>
              <a:t>superficie attiva:  220 m</a:t>
            </a:r>
            <a:r>
              <a:rPr lang="it-IT" sz="1600" baseline="30000" dirty="0"/>
              <a:t>2</a:t>
            </a:r>
            <a:r>
              <a:rPr lang="it-IT" sz="1600" dirty="0"/>
              <a:t> di silicio</a:t>
            </a:r>
          </a:p>
          <a:p>
            <a:pPr marL="742950" lvl="1" indent="-285750">
              <a:buFont typeface="Arial" panose="020B0604020202020204" pitchFamily="34" charset="0"/>
              <a:buChar char="•"/>
            </a:pPr>
            <a:endParaRPr lang="it-IT" sz="1700" dirty="0"/>
          </a:p>
        </p:txBody>
      </p:sp>
      <p:pic>
        <p:nvPicPr>
          <p:cNvPr id="7" name="Immagine 12">
            <a:extLst>
              <a:ext uri="{FF2B5EF4-FFF2-40B4-BE49-F238E27FC236}">
                <a16:creationId xmlns:a16="http://schemas.microsoft.com/office/drawing/2014/main" id="{B7832562-1B5D-0799-AD4F-042161E5B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616" y="631426"/>
            <a:ext cx="1625600" cy="1625600"/>
          </a:xfrm>
          <a:prstGeom prst="rect">
            <a:avLst/>
          </a:prstGeom>
        </p:spPr>
      </p:pic>
      <p:pic>
        <p:nvPicPr>
          <p:cNvPr id="9" name="Picture 8">
            <a:extLst>
              <a:ext uri="{FF2B5EF4-FFF2-40B4-BE49-F238E27FC236}">
                <a16:creationId xmlns:a16="http://schemas.microsoft.com/office/drawing/2014/main" id="{19DFD108-0B94-3FB4-D1F3-FFEEFA998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389" y="3549388"/>
            <a:ext cx="4393565" cy="2687955"/>
          </a:xfrm>
          <a:prstGeom prst="rect">
            <a:avLst/>
          </a:prstGeom>
          <a:ln w="25400">
            <a:solidFill>
              <a:schemeClr val="tx1"/>
            </a:solidFill>
          </a:ln>
        </p:spPr>
      </p:pic>
      <p:pic>
        <p:nvPicPr>
          <p:cNvPr id="10" name="Picture 9">
            <a:extLst>
              <a:ext uri="{FF2B5EF4-FFF2-40B4-BE49-F238E27FC236}">
                <a16:creationId xmlns:a16="http://schemas.microsoft.com/office/drawing/2014/main" id="{41304650-B9A5-9B73-E0E1-966FDEF4C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357" y="3187819"/>
            <a:ext cx="3689223" cy="3049524"/>
          </a:xfrm>
          <a:prstGeom prst="rect">
            <a:avLst/>
          </a:prstGeom>
        </p:spPr>
      </p:pic>
      <p:cxnSp>
        <p:nvCxnSpPr>
          <p:cNvPr id="13" name="Straight Arrow Connector 12">
            <a:extLst>
              <a:ext uri="{FF2B5EF4-FFF2-40B4-BE49-F238E27FC236}">
                <a16:creationId xmlns:a16="http://schemas.microsoft.com/office/drawing/2014/main" id="{5DB2874E-D7A1-9292-4628-D994C27C267A}"/>
              </a:ext>
            </a:extLst>
          </p:cNvPr>
          <p:cNvCxnSpPr>
            <a:cxnSpLocks/>
            <a:stCxn id="9" idx="3"/>
          </p:cNvCxnSpPr>
          <p:nvPr/>
        </p:nvCxnSpPr>
        <p:spPr>
          <a:xfrm flipV="1">
            <a:off x="4722954" y="4806462"/>
            <a:ext cx="2334338" cy="869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573AAF0-2AD8-8487-C7B2-39C71D4269D2}"/>
              </a:ext>
            </a:extLst>
          </p:cNvPr>
          <p:cNvSpPr txBox="1"/>
          <p:nvPr/>
        </p:nvSpPr>
        <p:spPr>
          <a:xfrm>
            <a:off x="2439685" y="5834376"/>
            <a:ext cx="2132315"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cs typeface="Verdana" panose="020B0604030504040204" pitchFamily="34" charset="0"/>
              </a:rPr>
              <a:t>PIXEL detector</a:t>
            </a:r>
          </a:p>
        </p:txBody>
      </p:sp>
      <p:sp>
        <p:nvSpPr>
          <p:cNvPr id="16" name="TextBox 15">
            <a:extLst>
              <a:ext uri="{FF2B5EF4-FFF2-40B4-BE49-F238E27FC236}">
                <a16:creationId xmlns:a16="http://schemas.microsoft.com/office/drawing/2014/main" id="{33704F3C-768A-75A6-5FD5-D028C5997F58}"/>
              </a:ext>
            </a:extLst>
          </p:cNvPr>
          <p:cNvSpPr txBox="1"/>
          <p:nvPr/>
        </p:nvSpPr>
        <p:spPr>
          <a:xfrm>
            <a:off x="6969245" y="5834376"/>
            <a:ext cx="2153154"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cs typeface="Verdana" panose="020B0604030504040204" pitchFamily="34" charset="0"/>
              </a:rPr>
              <a:t>STRIP detector</a:t>
            </a:r>
          </a:p>
        </p:txBody>
      </p:sp>
      <p:pic>
        <p:nvPicPr>
          <p:cNvPr id="11" name="Picture 2" descr="Nessuna descrizione della foto disponibile.">
            <a:extLst>
              <a:ext uri="{FF2B5EF4-FFF2-40B4-BE49-F238E27FC236}">
                <a16:creationId xmlns:a16="http://schemas.microsoft.com/office/drawing/2014/main" id="{68E8773B-A339-DFB1-6B89-AEC369889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36" y="3082631"/>
            <a:ext cx="4924806" cy="348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Il Tracciatore di silicio</a:t>
            </a:r>
          </a:p>
        </p:txBody>
      </p:sp>
      <p:sp>
        <p:nvSpPr>
          <p:cNvPr id="3" name="Date Placeholder 2"/>
          <p:cNvSpPr>
            <a:spLocks noGrp="1"/>
          </p:cNvSpPr>
          <p:nvPr>
            <p:ph type="dt" sz="half" idx="10"/>
          </p:nvPr>
        </p:nvSpPr>
        <p:spPr/>
        <p:txBody>
          <a:bodyPr/>
          <a:lstStyle/>
          <a:p>
            <a:r>
              <a:rPr lang="it-IT"/>
              <a:t>25/02/25</a:t>
            </a:r>
            <a:endParaRPr lang="en-US" dirty="0"/>
          </a:p>
        </p:txBody>
      </p:sp>
      <p:sp>
        <p:nvSpPr>
          <p:cNvPr id="4" name="Footer Placeholder 3"/>
          <p:cNvSpPr>
            <a:spLocks noGrp="1"/>
          </p:cNvSpPr>
          <p:nvPr>
            <p:ph type="ftr" sz="quarter" idx="11"/>
          </p:nvPr>
        </p:nvSpPr>
        <p:spPr/>
        <p:txBody>
          <a:bodyPr/>
          <a:lstStyle/>
          <a:p>
            <a:r>
              <a:rPr lang="en-US" dirty="0"/>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43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735"/>
            <a:ext cx="4936236" cy="2436876"/>
          </a:xfrm>
          <a:prstGeom prst="rect">
            <a:avLst/>
          </a:prstGeom>
        </p:spPr>
      </p:pic>
      <p:sp>
        <p:nvSpPr>
          <p:cNvPr id="8" name="TextBox 7"/>
          <p:cNvSpPr txBox="1"/>
          <p:nvPr/>
        </p:nvSpPr>
        <p:spPr>
          <a:xfrm>
            <a:off x="2227608" y="2818806"/>
            <a:ext cx="1793183" cy="369332"/>
          </a:xfrm>
          <a:prstGeom prst="rect">
            <a:avLst/>
          </a:prstGeom>
          <a:noFill/>
        </p:spPr>
        <p:txBody>
          <a:bodyPr wrap="none" rtlCol="0">
            <a:spAutoFit/>
          </a:bodyPr>
          <a:lstStyle/>
          <a:p>
            <a:r>
              <a:rPr lang="it-IT" b="1" dirty="0"/>
              <a:t>CMS Silicon Strip</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368" y="3002962"/>
            <a:ext cx="4675632" cy="3536442"/>
          </a:xfrm>
          <a:prstGeom prst="rect">
            <a:avLst/>
          </a:prstGeom>
        </p:spPr>
      </p:pic>
      <p:pic>
        <p:nvPicPr>
          <p:cNvPr id="13" name="Immagine 1">
            <a:extLst>
              <a:ext uri="{FF2B5EF4-FFF2-40B4-BE49-F238E27FC236}">
                <a16:creationId xmlns:a16="http://schemas.microsoft.com/office/drawing/2014/main" id="{98EBB12E-9005-1AE1-5F12-7FE2A9D7CD0C}"/>
              </a:ext>
            </a:extLst>
          </p:cNvPr>
          <p:cNvPicPr>
            <a:picLocks noChangeAspect="1"/>
          </p:cNvPicPr>
          <p:nvPr/>
        </p:nvPicPr>
        <p:blipFill>
          <a:blip r:embed="rId4"/>
          <a:stretch>
            <a:fillRect/>
          </a:stretch>
        </p:blipFill>
        <p:spPr>
          <a:xfrm>
            <a:off x="187570" y="3343056"/>
            <a:ext cx="3398584" cy="3063875"/>
          </a:xfrm>
          <a:prstGeom prst="rect">
            <a:avLst/>
          </a:prstGeom>
        </p:spPr>
      </p:pic>
      <p:pic>
        <p:nvPicPr>
          <p:cNvPr id="14" name="Immagine 2">
            <a:extLst>
              <a:ext uri="{FF2B5EF4-FFF2-40B4-BE49-F238E27FC236}">
                <a16:creationId xmlns:a16="http://schemas.microsoft.com/office/drawing/2014/main" id="{522305CB-7081-5934-9392-15E25013551F}"/>
              </a:ext>
            </a:extLst>
          </p:cNvPr>
          <p:cNvPicPr>
            <a:picLocks noChangeAspect="1"/>
          </p:cNvPicPr>
          <p:nvPr/>
        </p:nvPicPr>
        <p:blipFill rotWithShape="1">
          <a:blip r:embed="rId5"/>
          <a:srcRect l="5067" t="9497"/>
          <a:stretch/>
        </p:blipFill>
        <p:spPr>
          <a:xfrm>
            <a:off x="5124092" y="669589"/>
            <a:ext cx="3925835" cy="2333373"/>
          </a:xfrm>
          <a:prstGeom prst="rect">
            <a:avLst/>
          </a:prstGeom>
        </p:spPr>
      </p:pic>
    </p:spTree>
    <p:extLst>
      <p:ext uri="{BB962C8B-B14F-4D97-AF65-F5344CB8AC3E}">
        <p14:creationId xmlns:p14="http://schemas.microsoft.com/office/powerpoint/2010/main" val="514051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B35-3B8F-E391-1F0F-11CAEC43DFB8}"/>
              </a:ext>
            </a:extLst>
          </p:cNvPr>
          <p:cNvSpPr>
            <a:spLocks noGrp="1"/>
          </p:cNvSpPr>
          <p:nvPr>
            <p:ph type="title"/>
          </p:nvPr>
        </p:nvSpPr>
        <p:spPr/>
        <p:txBody>
          <a:bodyPr/>
          <a:lstStyle/>
          <a:p>
            <a:r>
              <a:rPr lang="en-GB" dirty="0" err="1"/>
              <a:t>Calorimetro</a:t>
            </a:r>
            <a:r>
              <a:rPr lang="en-GB" dirty="0"/>
              <a:t> </a:t>
            </a:r>
            <a:r>
              <a:rPr lang="en-GB" dirty="0" err="1"/>
              <a:t>Elettromagnetico</a:t>
            </a:r>
            <a:endParaRPr lang="en-GB" dirty="0"/>
          </a:p>
        </p:txBody>
      </p:sp>
      <p:sp>
        <p:nvSpPr>
          <p:cNvPr id="3" name="Date Placeholder 2">
            <a:extLst>
              <a:ext uri="{FF2B5EF4-FFF2-40B4-BE49-F238E27FC236}">
                <a16:creationId xmlns:a16="http://schemas.microsoft.com/office/drawing/2014/main" id="{3E1E16DA-4D4C-ABFE-F6DB-09FC91EF4AB8}"/>
              </a:ext>
            </a:extLst>
          </p:cNvPr>
          <p:cNvSpPr>
            <a:spLocks noGrp="1"/>
          </p:cNvSpPr>
          <p:nvPr>
            <p:ph type="dt" sz="half" idx="10"/>
          </p:nvPr>
        </p:nvSpPr>
        <p:spPr/>
        <p:txBody>
          <a:bodyPr/>
          <a:lstStyle/>
          <a:p>
            <a:r>
              <a:rPr lang="it-IT"/>
              <a:t>25/02/25</a:t>
            </a:r>
            <a:endParaRPr lang="en-US" dirty="0"/>
          </a:p>
        </p:txBody>
      </p:sp>
      <p:sp>
        <p:nvSpPr>
          <p:cNvPr id="4" name="Footer Placeholder 3">
            <a:extLst>
              <a:ext uri="{FF2B5EF4-FFF2-40B4-BE49-F238E27FC236}">
                <a16:creationId xmlns:a16="http://schemas.microsoft.com/office/drawing/2014/main" id="{4555E4E2-99D3-609D-4C50-F02510E9625C}"/>
              </a:ext>
            </a:extLst>
          </p:cNvPr>
          <p:cNvSpPr>
            <a:spLocks noGrp="1"/>
          </p:cNvSpPr>
          <p:nvPr>
            <p:ph type="ftr" sz="quarter" idx="11"/>
          </p:nvPr>
        </p:nvSpPr>
        <p:spPr/>
        <p:txBody>
          <a:bodyPr/>
          <a:lstStyle/>
          <a:p>
            <a:r>
              <a:rPr lang="en-US" dirty="0"/>
              <a:t>CMS Masterclass - 2024</a:t>
            </a:r>
          </a:p>
        </p:txBody>
      </p:sp>
      <p:sp>
        <p:nvSpPr>
          <p:cNvPr id="5" name="Slide Number Placeholder 4">
            <a:extLst>
              <a:ext uri="{FF2B5EF4-FFF2-40B4-BE49-F238E27FC236}">
                <a16:creationId xmlns:a16="http://schemas.microsoft.com/office/drawing/2014/main" id="{6FE684AC-9147-4E64-4E7E-B02CF3EC9513}"/>
              </a:ext>
            </a:extLst>
          </p:cNvPr>
          <p:cNvSpPr>
            <a:spLocks noGrp="1"/>
          </p:cNvSpPr>
          <p:nvPr>
            <p:ph type="sldNum" sz="quarter" idx="12"/>
          </p:nvPr>
        </p:nvSpPr>
        <p:spPr/>
        <p:txBody>
          <a:bodyPr/>
          <a:lstStyle/>
          <a:p>
            <a:fld id="{1080A019-C666-1340-8D07-B7EAA561FAEC}" type="slidenum">
              <a:rPr lang="en-US" smtClean="0"/>
              <a:t>44</a:t>
            </a:fld>
            <a:endParaRPr lang="en-US" dirty="0"/>
          </a:p>
        </p:txBody>
      </p:sp>
      <p:sp>
        <p:nvSpPr>
          <p:cNvPr id="7" name="TextBox 6">
            <a:extLst>
              <a:ext uri="{FF2B5EF4-FFF2-40B4-BE49-F238E27FC236}">
                <a16:creationId xmlns:a16="http://schemas.microsoft.com/office/drawing/2014/main" id="{7DED5CD1-A30A-DCF6-798F-1CA3BE9117C3}"/>
              </a:ext>
            </a:extLst>
          </p:cNvPr>
          <p:cNvSpPr txBox="1"/>
          <p:nvPr/>
        </p:nvSpPr>
        <p:spPr>
          <a:xfrm>
            <a:off x="141668" y="794899"/>
            <a:ext cx="9002332" cy="369332"/>
          </a:xfrm>
          <a:prstGeom prst="rect">
            <a:avLst/>
          </a:prstGeom>
          <a:noFill/>
        </p:spPr>
        <p:txBody>
          <a:bodyPr wrap="square" rtlCol="0">
            <a:spAutoFit/>
          </a:bodyPr>
          <a:lstStyle/>
          <a:p>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EM utilizza cristalli di tungstato di piombo (PbWO</a:t>
            </a:r>
            <a:r>
              <a:rPr lang="it-IT" sz="1800" b="1" baseline="-25000" dirty="0">
                <a:solidFill>
                  <a:srgbClr val="202124"/>
                </a:solidFill>
                <a:latin typeface="Verdana" panose="020B0604030504040204" pitchFamily="34" charset="0"/>
                <a:ea typeface="Verdana" panose="020B0604030504040204" pitchFamily="34" charset="0"/>
                <a:cs typeface="Verdana" panose="020B0604030504040204" pitchFamily="34" charset="0"/>
              </a:rPr>
              <a:t>4</a:t>
            </a:r>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a:t>
            </a:r>
          </a:p>
        </p:txBody>
      </p:sp>
      <p:pic>
        <p:nvPicPr>
          <p:cNvPr id="13" name="Picture 12" descr="A close-up of a device&#10;&#10;Description automatically generated">
            <a:extLst>
              <a:ext uri="{FF2B5EF4-FFF2-40B4-BE49-F238E27FC236}">
                <a16:creationId xmlns:a16="http://schemas.microsoft.com/office/drawing/2014/main" id="{70DF5FDC-03C8-5175-9C8D-FE1296293CD3}"/>
              </a:ext>
            </a:extLst>
          </p:cNvPr>
          <p:cNvPicPr>
            <a:picLocks noChangeAspect="1"/>
          </p:cNvPicPr>
          <p:nvPr/>
        </p:nvPicPr>
        <p:blipFill>
          <a:blip r:embed="rId2"/>
          <a:stretch>
            <a:fillRect/>
          </a:stretch>
        </p:blipFill>
        <p:spPr>
          <a:xfrm>
            <a:off x="3402774" y="1342338"/>
            <a:ext cx="5599557" cy="1947672"/>
          </a:xfrm>
          <a:prstGeom prst="rect">
            <a:avLst/>
          </a:prstGeom>
        </p:spPr>
      </p:pic>
      <p:sp>
        <p:nvSpPr>
          <p:cNvPr id="15" name="TextBox 14">
            <a:extLst>
              <a:ext uri="{FF2B5EF4-FFF2-40B4-BE49-F238E27FC236}">
                <a16:creationId xmlns:a16="http://schemas.microsoft.com/office/drawing/2014/main" id="{7B953682-C15D-585C-CB65-FCA7EF61E149}"/>
              </a:ext>
            </a:extLst>
          </p:cNvPr>
          <p:cNvSpPr txBox="1"/>
          <p:nvPr/>
        </p:nvSpPr>
        <p:spPr>
          <a:xfrm>
            <a:off x="5273890" y="1355456"/>
            <a:ext cx="745910" cy="369332"/>
          </a:xfrm>
          <a:prstGeom prst="rect">
            <a:avLst/>
          </a:prstGeom>
          <a:noFill/>
        </p:spPr>
        <p:txBody>
          <a:bodyPr wrap="none" rtlCol="0">
            <a:spAutoFit/>
          </a:bodyPr>
          <a:lstStyle/>
          <a:p>
            <a:r>
              <a:rPr lang="en-GB" dirty="0">
                <a:solidFill>
                  <a:schemeClr val="bg1"/>
                </a:solidFill>
              </a:rPr>
              <a:t>Barrel</a:t>
            </a:r>
          </a:p>
        </p:txBody>
      </p:sp>
      <p:sp>
        <p:nvSpPr>
          <p:cNvPr id="17" name="TextBox 16">
            <a:extLst>
              <a:ext uri="{FF2B5EF4-FFF2-40B4-BE49-F238E27FC236}">
                <a16:creationId xmlns:a16="http://schemas.microsoft.com/office/drawing/2014/main" id="{8C9BB365-7433-8225-334F-8962F913D633}"/>
              </a:ext>
            </a:extLst>
          </p:cNvPr>
          <p:cNvSpPr txBox="1"/>
          <p:nvPr/>
        </p:nvSpPr>
        <p:spPr>
          <a:xfrm>
            <a:off x="8025728" y="1355456"/>
            <a:ext cx="1014680" cy="369332"/>
          </a:xfrm>
          <a:prstGeom prst="rect">
            <a:avLst/>
          </a:prstGeom>
          <a:noFill/>
        </p:spPr>
        <p:txBody>
          <a:bodyPr wrap="square">
            <a:spAutoFit/>
          </a:bodyPr>
          <a:lstStyle/>
          <a:p>
            <a:r>
              <a:rPr lang="it-IT" sz="1800" dirty="0" err="1">
                <a:solidFill>
                  <a:schemeClr val="bg1"/>
                </a:solidFill>
              </a:rPr>
              <a:t>Endcap</a:t>
            </a:r>
            <a:endParaRPr lang="en-US" sz="1800" dirty="0">
              <a:solidFill>
                <a:schemeClr val="bg1"/>
              </a:solidFill>
            </a:endParaRPr>
          </a:p>
        </p:txBody>
      </p:sp>
      <p:sp>
        <p:nvSpPr>
          <p:cNvPr id="18" name="TextBox 17">
            <a:extLst>
              <a:ext uri="{FF2B5EF4-FFF2-40B4-BE49-F238E27FC236}">
                <a16:creationId xmlns:a16="http://schemas.microsoft.com/office/drawing/2014/main" id="{B34B7CA4-5CC9-93F1-119B-2F5E8CF165DC}"/>
              </a:ext>
            </a:extLst>
          </p:cNvPr>
          <p:cNvSpPr txBox="1"/>
          <p:nvPr/>
        </p:nvSpPr>
        <p:spPr>
          <a:xfrm>
            <a:off x="141668" y="1425318"/>
            <a:ext cx="3126294" cy="2616101"/>
          </a:xfrm>
          <a:prstGeom prst="rect">
            <a:avLst/>
          </a:prstGeom>
          <a:noFill/>
        </p:spPr>
        <p:txBody>
          <a:bodyPr wrap="square" rtlCol="0">
            <a:spAutoFit/>
          </a:bodyPr>
          <a:lstStyle/>
          <a:p>
            <a:pPr algn="just"/>
            <a:r>
              <a:rPr lang="it-IT" dirty="0"/>
              <a:t>Proprietà necessarie per l’utilizzo ad LHC: compattezza e resistenza alle radiazioni</a:t>
            </a:r>
          </a:p>
          <a:p>
            <a:endParaRPr lang="it-IT" sz="1000" dirty="0"/>
          </a:p>
          <a:p>
            <a:r>
              <a:rPr lang="it-IT" b="1" dirty="0"/>
              <a:t>Densità</a:t>
            </a:r>
            <a:r>
              <a:rPr lang="it-IT" dirty="0"/>
              <a:t>	8 g/cc</a:t>
            </a:r>
          </a:p>
          <a:p>
            <a:r>
              <a:rPr lang="it-IT" b="1" dirty="0"/>
              <a:t>X</a:t>
            </a:r>
            <a:r>
              <a:rPr lang="it-IT" b="1" baseline="-25000" dirty="0"/>
              <a:t>0</a:t>
            </a:r>
            <a:r>
              <a:rPr lang="it-IT" dirty="0"/>
              <a:t>	0.89 cm</a:t>
            </a:r>
          </a:p>
          <a:p>
            <a:r>
              <a:rPr lang="it-IT" b="1" dirty="0" err="1"/>
              <a:t>R</a:t>
            </a:r>
            <a:r>
              <a:rPr lang="it-IT" b="1" baseline="-25000" dirty="0" err="1"/>
              <a:t>m</a:t>
            </a:r>
            <a:r>
              <a:rPr lang="it-IT" dirty="0"/>
              <a:t> 	2.2 cm</a:t>
            </a:r>
          </a:p>
          <a:p>
            <a:endParaRPr lang="it-IT" sz="1000" dirty="0"/>
          </a:p>
          <a:p>
            <a:r>
              <a:rPr lang="it-IT" b="1" dirty="0">
                <a:solidFill>
                  <a:srgbClr val="0070C0"/>
                </a:solidFill>
              </a:rPr>
              <a:t>Scintillazione veloce</a:t>
            </a:r>
            <a:r>
              <a:rPr lang="it-IT" dirty="0"/>
              <a:t>: 80% della luce rilasciata in 25 ns</a:t>
            </a:r>
          </a:p>
        </p:txBody>
      </p:sp>
      <p:pic>
        <p:nvPicPr>
          <p:cNvPr id="19" name="Immagine 11">
            <a:extLst>
              <a:ext uri="{FF2B5EF4-FFF2-40B4-BE49-F238E27FC236}">
                <a16:creationId xmlns:a16="http://schemas.microsoft.com/office/drawing/2014/main" id="{1BF94A28-ECBA-CCA4-C50E-0DAABDA407C9}"/>
              </a:ext>
            </a:extLst>
          </p:cNvPr>
          <p:cNvPicPr>
            <a:picLocks noChangeAspect="1"/>
          </p:cNvPicPr>
          <p:nvPr/>
        </p:nvPicPr>
        <p:blipFill rotWithShape="1">
          <a:blip r:embed="rId3"/>
          <a:srcRect r="3282"/>
          <a:stretch/>
        </p:blipFill>
        <p:spPr>
          <a:xfrm>
            <a:off x="188455" y="4225264"/>
            <a:ext cx="2402345" cy="2298065"/>
          </a:xfrm>
          <a:prstGeom prst="rect">
            <a:avLst/>
          </a:prstGeom>
        </p:spPr>
      </p:pic>
      <p:pic>
        <p:nvPicPr>
          <p:cNvPr id="23" name="Picture 22" descr="A diagram of a nuclear reactor&#10;&#10;Description automatically generated">
            <a:extLst>
              <a:ext uri="{FF2B5EF4-FFF2-40B4-BE49-F238E27FC236}">
                <a16:creationId xmlns:a16="http://schemas.microsoft.com/office/drawing/2014/main" id="{07C6D4BC-9D72-26E2-A716-77319FD7107F}"/>
              </a:ext>
            </a:extLst>
          </p:cNvPr>
          <p:cNvPicPr>
            <a:picLocks noChangeAspect="1"/>
          </p:cNvPicPr>
          <p:nvPr/>
        </p:nvPicPr>
        <p:blipFill>
          <a:blip r:embed="rId4"/>
          <a:stretch>
            <a:fillRect/>
          </a:stretch>
        </p:blipFill>
        <p:spPr>
          <a:xfrm>
            <a:off x="4687698" y="3290010"/>
            <a:ext cx="4449445" cy="3169920"/>
          </a:xfrm>
          <a:prstGeom prst="rect">
            <a:avLst/>
          </a:prstGeom>
        </p:spPr>
      </p:pic>
      <p:sp>
        <p:nvSpPr>
          <p:cNvPr id="14" name="TextBox 13">
            <a:extLst>
              <a:ext uri="{FF2B5EF4-FFF2-40B4-BE49-F238E27FC236}">
                <a16:creationId xmlns:a16="http://schemas.microsoft.com/office/drawing/2014/main" id="{FFE5FF6D-F7E5-9EA1-E7F5-AE163B1E28A9}"/>
              </a:ext>
            </a:extLst>
          </p:cNvPr>
          <p:cNvSpPr txBox="1"/>
          <p:nvPr/>
        </p:nvSpPr>
        <p:spPr>
          <a:xfrm>
            <a:off x="2590800" y="5934670"/>
            <a:ext cx="2402345" cy="923330"/>
          </a:xfrm>
          <a:prstGeom prst="rect">
            <a:avLst/>
          </a:prstGeom>
          <a:noFill/>
        </p:spPr>
        <p:txBody>
          <a:bodyPr wrap="square" rtlCol="0">
            <a:spAutoFit/>
          </a:bodyPr>
          <a:lstStyle/>
          <a:p>
            <a:r>
              <a:rPr lang="it-IT" sz="1800" dirty="0">
                <a:solidFill>
                  <a:srgbClr val="202124"/>
                </a:solidFill>
              </a:rPr>
              <a:t>trasparenti, nonostante siano ~80%  metallo</a:t>
            </a:r>
            <a:endParaRPr lang="en-US" sz="1800" dirty="0">
              <a:solidFill>
                <a:srgbClr val="202124"/>
              </a:solidFill>
            </a:endParaRPr>
          </a:p>
          <a:p>
            <a:endParaRPr lang="en-GB" dirty="0"/>
          </a:p>
        </p:txBody>
      </p:sp>
    </p:spTree>
    <p:extLst>
      <p:ext uri="{BB962C8B-B14F-4D97-AF65-F5344CB8AC3E}">
        <p14:creationId xmlns:p14="http://schemas.microsoft.com/office/powerpoint/2010/main" val="2399224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88D2-9D05-A622-778C-D7B43E2D90D6}"/>
              </a:ext>
            </a:extLst>
          </p:cNvPr>
          <p:cNvSpPr>
            <a:spLocks noGrp="1"/>
          </p:cNvSpPr>
          <p:nvPr>
            <p:ph type="title"/>
          </p:nvPr>
        </p:nvSpPr>
        <p:spPr/>
        <p:txBody>
          <a:bodyPr/>
          <a:lstStyle/>
          <a:p>
            <a:r>
              <a:rPr lang="en-GB" dirty="0" err="1"/>
              <a:t>Struttura</a:t>
            </a:r>
            <a:r>
              <a:rPr lang="en-GB" dirty="0"/>
              <a:t> del </a:t>
            </a:r>
            <a:r>
              <a:rPr lang="en-GB" dirty="0" err="1"/>
              <a:t>calorimetro</a:t>
            </a:r>
            <a:r>
              <a:rPr lang="en-GB" dirty="0"/>
              <a:t> </a:t>
            </a:r>
            <a:r>
              <a:rPr lang="en-GB" dirty="0" err="1"/>
              <a:t>elettromagnetico</a:t>
            </a:r>
            <a:endParaRPr lang="en-GB" dirty="0"/>
          </a:p>
        </p:txBody>
      </p:sp>
      <p:sp>
        <p:nvSpPr>
          <p:cNvPr id="3" name="Date Placeholder 2">
            <a:extLst>
              <a:ext uri="{FF2B5EF4-FFF2-40B4-BE49-F238E27FC236}">
                <a16:creationId xmlns:a16="http://schemas.microsoft.com/office/drawing/2014/main" id="{0A8B020F-DB74-8B7C-29DC-4D463752E0AA}"/>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7761FAEB-01AA-E71F-5815-D9114F6CF41E}"/>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AF11892F-6DD2-EB61-1339-D27B4B96CF54}"/>
              </a:ext>
            </a:extLst>
          </p:cNvPr>
          <p:cNvSpPr>
            <a:spLocks noGrp="1"/>
          </p:cNvSpPr>
          <p:nvPr>
            <p:ph type="sldNum" sz="quarter" idx="12"/>
          </p:nvPr>
        </p:nvSpPr>
        <p:spPr/>
        <p:txBody>
          <a:bodyPr/>
          <a:lstStyle/>
          <a:p>
            <a:fld id="{1080A019-C666-1340-8D07-B7EAA561FAEC}" type="slidenum">
              <a:rPr lang="en-US" smtClean="0"/>
              <a:t>45</a:t>
            </a:fld>
            <a:endParaRPr lang="en-US"/>
          </a:p>
        </p:txBody>
      </p:sp>
      <p:pic>
        <p:nvPicPr>
          <p:cNvPr id="6" name="Picture 5" descr="A diagram of a pre shower&#10;&#10;Description automatically generated">
            <a:extLst>
              <a:ext uri="{FF2B5EF4-FFF2-40B4-BE49-F238E27FC236}">
                <a16:creationId xmlns:a16="http://schemas.microsoft.com/office/drawing/2014/main" id="{62459690-FDBE-352F-0670-510940506BFB}"/>
              </a:ext>
            </a:extLst>
          </p:cNvPr>
          <p:cNvPicPr>
            <a:picLocks noChangeAspect="1"/>
          </p:cNvPicPr>
          <p:nvPr/>
        </p:nvPicPr>
        <p:blipFill>
          <a:blip r:embed="rId2"/>
          <a:stretch>
            <a:fillRect/>
          </a:stretch>
        </p:blipFill>
        <p:spPr>
          <a:xfrm>
            <a:off x="136144" y="1036623"/>
            <a:ext cx="8871712" cy="4529836"/>
          </a:xfrm>
          <a:prstGeom prst="rect">
            <a:avLst/>
          </a:prstGeom>
        </p:spPr>
      </p:pic>
      <p:pic>
        <p:nvPicPr>
          <p:cNvPr id="7" name="Immagine 2">
            <a:extLst>
              <a:ext uri="{FF2B5EF4-FFF2-40B4-BE49-F238E27FC236}">
                <a16:creationId xmlns:a16="http://schemas.microsoft.com/office/drawing/2014/main" id="{3D710639-EAA2-3E34-71A3-DC976B932BF7}"/>
              </a:ext>
            </a:extLst>
          </p:cNvPr>
          <p:cNvPicPr>
            <a:picLocks noChangeAspect="1"/>
          </p:cNvPicPr>
          <p:nvPr/>
        </p:nvPicPr>
        <p:blipFill>
          <a:blip r:embed="rId3"/>
          <a:stretch>
            <a:fillRect/>
          </a:stretch>
        </p:blipFill>
        <p:spPr>
          <a:xfrm>
            <a:off x="271662" y="814630"/>
            <a:ext cx="8600676" cy="5708699"/>
          </a:xfrm>
          <a:prstGeom prst="rect">
            <a:avLst/>
          </a:prstGeom>
        </p:spPr>
      </p:pic>
    </p:spTree>
    <p:extLst>
      <p:ext uri="{BB962C8B-B14F-4D97-AF65-F5344CB8AC3E}">
        <p14:creationId xmlns:p14="http://schemas.microsoft.com/office/powerpoint/2010/main" val="1001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looking through a magnifying glass&#10;&#10;Description automatically generated">
            <a:extLst>
              <a:ext uri="{FF2B5EF4-FFF2-40B4-BE49-F238E27FC236}">
                <a16:creationId xmlns:a16="http://schemas.microsoft.com/office/drawing/2014/main" id="{F59D817A-AF71-93E1-AC14-1C3096AB5F9D}"/>
              </a:ext>
            </a:extLst>
          </p:cNvPr>
          <p:cNvPicPr>
            <a:picLocks noChangeAspect="1"/>
          </p:cNvPicPr>
          <p:nvPr/>
        </p:nvPicPr>
        <p:blipFill>
          <a:blip r:embed="rId2"/>
          <a:stretch>
            <a:fillRect/>
          </a:stretch>
        </p:blipFill>
        <p:spPr>
          <a:xfrm>
            <a:off x="2774306" y="4431964"/>
            <a:ext cx="2565400" cy="1981200"/>
          </a:xfrm>
          <a:prstGeom prst="rect">
            <a:avLst/>
          </a:prstGeom>
        </p:spPr>
      </p:pic>
      <p:sp>
        <p:nvSpPr>
          <p:cNvPr id="2" name="Title 1">
            <a:extLst>
              <a:ext uri="{FF2B5EF4-FFF2-40B4-BE49-F238E27FC236}">
                <a16:creationId xmlns:a16="http://schemas.microsoft.com/office/drawing/2014/main" id="{5D62E439-2590-0981-1F0E-916039D23B15}"/>
              </a:ext>
            </a:extLst>
          </p:cNvPr>
          <p:cNvSpPr>
            <a:spLocks noGrp="1"/>
          </p:cNvSpPr>
          <p:nvPr>
            <p:ph type="title"/>
          </p:nvPr>
        </p:nvSpPr>
        <p:spPr/>
        <p:txBody>
          <a:bodyPr/>
          <a:lstStyle/>
          <a:p>
            <a:r>
              <a:rPr lang="en-GB" dirty="0"/>
              <a:t>Il </a:t>
            </a:r>
            <a:r>
              <a:rPr lang="en-GB" dirty="0" err="1"/>
              <a:t>Calorimetro</a:t>
            </a:r>
            <a:r>
              <a:rPr lang="en-GB" dirty="0"/>
              <a:t> </a:t>
            </a:r>
            <a:r>
              <a:rPr lang="en-GB" dirty="0" err="1"/>
              <a:t>adronico</a:t>
            </a:r>
            <a:r>
              <a:rPr lang="en-GB" dirty="0"/>
              <a:t> di CMS</a:t>
            </a:r>
          </a:p>
        </p:txBody>
      </p:sp>
      <p:sp>
        <p:nvSpPr>
          <p:cNvPr id="3" name="Date Placeholder 2">
            <a:extLst>
              <a:ext uri="{FF2B5EF4-FFF2-40B4-BE49-F238E27FC236}">
                <a16:creationId xmlns:a16="http://schemas.microsoft.com/office/drawing/2014/main" id="{BB2E9AD1-A66C-1766-5075-CBD4437C919A}"/>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3E756216-C627-95E6-F22F-D3BFEB66E591}"/>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D36D9A13-5A54-D26F-B447-BC2371CBCA3D}"/>
              </a:ext>
            </a:extLst>
          </p:cNvPr>
          <p:cNvSpPr>
            <a:spLocks noGrp="1"/>
          </p:cNvSpPr>
          <p:nvPr>
            <p:ph type="sldNum" sz="quarter" idx="12"/>
          </p:nvPr>
        </p:nvSpPr>
        <p:spPr/>
        <p:txBody>
          <a:bodyPr/>
          <a:lstStyle/>
          <a:p>
            <a:fld id="{1080A019-C666-1340-8D07-B7EAA561FAEC}" type="slidenum">
              <a:rPr lang="en-US" smtClean="0"/>
              <a:t>46</a:t>
            </a:fld>
            <a:endParaRPr lang="en-US"/>
          </a:p>
        </p:txBody>
      </p:sp>
      <p:sp>
        <p:nvSpPr>
          <p:cNvPr id="7" name="TextBox 6">
            <a:extLst>
              <a:ext uri="{FF2B5EF4-FFF2-40B4-BE49-F238E27FC236}">
                <a16:creationId xmlns:a16="http://schemas.microsoft.com/office/drawing/2014/main" id="{512C48A4-B1DC-0124-9F5C-A67829B795C6}"/>
              </a:ext>
            </a:extLst>
          </p:cNvPr>
          <p:cNvSpPr txBox="1"/>
          <p:nvPr/>
        </p:nvSpPr>
        <p:spPr>
          <a:xfrm>
            <a:off x="136837" y="838998"/>
            <a:ext cx="8870325" cy="923330"/>
          </a:xfrm>
          <a:prstGeom prst="rect">
            <a:avLst/>
          </a:prstGeom>
          <a:noFill/>
        </p:spPr>
        <p:txBody>
          <a:bodyPr wrap="square">
            <a:spAutoFit/>
          </a:bodyPr>
          <a:lstStyle/>
          <a:p>
            <a:pPr algn="just"/>
            <a:r>
              <a:rPr lang="it-IT" sz="1800" b="1" dirty="0">
                <a:solidFill>
                  <a:srgbClr val="202124"/>
                </a:solidFill>
                <a:latin typeface="Verdana" panose="020B0604030504040204" pitchFamily="34" charset="0"/>
                <a:ea typeface="Verdana" panose="020B0604030504040204" pitchFamily="34" charset="0"/>
                <a:cs typeface="Verdana" panose="020B0604030504040204" pitchFamily="34" charset="0"/>
              </a:rPr>
              <a:t>Il calorimetro adronico è costituito da lastre di ottone o di acciaio, dove avviene l'interazione adronica, e da uno strato di scintillatore, dove viene misurata parte dell'energia rilasciata dalla particelle.</a:t>
            </a:r>
            <a:endParaRPr lang="en-US" sz="1800" b="1" dirty="0">
              <a:solidFill>
                <a:srgbClr val="202124"/>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4">
            <a:extLst>
              <a:ext uri="{FF2B5EF4-FFF2-40B4-BE49-F238E27FC236}">
                <a16:creationId xmlns:a16="http://schemas.microsoft.com/office/drawing/2014/main" id="{9EFC3F74-8367-74B0-1A04-524C3CD35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2" t="25169" b="26260"/>
          <a:stretch/>
        </p:blipFill>
        <p:spPr bwMode="auto">
          <a:xfrm>
            <a:off x="2833406" y="1822074"/>
            <a:ext cx="6173756" cy="2499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E53FED58-6159-52EE-5439-73ED6F03AB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797"/>
          <a:stretch/>
        </p:blipFill>
        <p:spPr bwMode="auto">
          <a:xfrm>
            <a:off x="136837" y="1811622"/>
            <a:ext cx="2637469" cy="2535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laser show&#10;&#10;Description automatically generated">
            <a:extLst>
              <a:ext uri="{FF2B5EF4-FFF2-40B4-BE49-F238E27FC236}">
                <a16:creationId xmlns:a16="http://schemas.microsoft.com/office/drawing/2014/main" id="{42D17AD1-53EE-0B26-38A9-1ECABAE65F04}"/>
              </a:ext>
            </a:extLst>
          </p:cNvPr>
          <p:cNvPicPr>
            <a:picLocks noChangeAspect="1"/>
          </p:cNvPicPr>
          <p:nvPr/>
        </p:nvPicPr>
        <p:blipFill>
          <a:blip r:embed="rId5"/>
          <a:stretch>
            <a:fillRect/>
          </a:stretch>
        </p:blipFill>
        <p:spPr>
          <a:xfrm>
            <a:off x="5067345" y="4321800"/>
            <a:ext cx="3945255" cy="2232025"/>
          </a:xfrm>
          <a:prstGeom prst="rect">
            <a:avLst/>
          </a:prstGeom>
        </p:spPr>
      </p:pic>
      <p:pic>
        <p:nvPicPr>
          <p:cNvPr id="12" name="Immagine 10">
            <a:extLst>
              <a:ext uri="{FF2B5EF4-FFF2-40B4-BE49-F238E27FC236}">
                <a16:creationId xmlns:a16="http://schemas.microsoft.com/office/drawing/2014/main" id="{1CCB7126-D2C6-9BDA-2B17-B75ACA53CB06}"/>
              </a:ext>
            </a:extLst>
          </p:cNvPr>
          <p:cNvPicPr>
            <a:picLocks noChangeAspect="1"/>
          </p:cNvPicPr>
          <p:nvPr/>
        </p:nvPicPr>
        <p:blipFill rotWithShape="1">
          <a:blip r:embed="rId6"/>
          <a:srcRect l="4625" r="7830"/>
          <a:stretch/>
        </p:blipFill>
        <p:spPr>
          <a:xfrm>
            <a:off x="9936" y="4426503"/>
            <a:ext cx="2772000" cy="1992122"/>
          </a:xfrm>
          <a:prstGeom prst="rect">
            <a:avLst/>
          </a:prstGeom>
        </p:spPr>
      </p:pic>
    </p:spTree>
    <p:extLst>
      <p:ext uri="{BB962C8B-B14F-4D97-AF65-F5344CB8AC3E}">
        <p14:creationId xmlns:p14="http://schemas.microsoft.com/office/powerpoint/2010/main" val="187143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C8D7-61EC-662F-E241-CAD8BABFA0C0}"/>
              </a:ext>
            </a:extLst>
          </p:cNvPr>
          <p:cNvSpPr>
            <a:spLocks noGrp="1"/>
          </p:cNvSpPr>
          <p:nvPr>
            <p:ph type="title"/>
          </p:nvPr>
        </p:nvSpPr>
        <p:spPr/>
        <p:txBody>
          <a:bodyPr/>
          <a:lstStyle/>
          <a:p>
            <a:r>
              <a:rPr lang="en-GB" dirty="0" err="1"/>
              <a:t>Struttura</a:t>
            </a:r>
            <a:r>
              <a:rPr lang="en-GB" dirty="0"/>
              <a:t> del </a:t>
            </a:r>
            <a:r>
              <a:rPr lang="en-GB" dirty="0" err="1"/>
              <a:t>calorimetro</a:t>
            </a:r>
            <a:r>
              <a:rPr lang="en-GB" dirty="0"/>
              <a:t> </a:t>
            </a:r>
            <a:r>
              <a:rPr lang="en-GB" dirty="0" err="1"/>
              <a:t>adronico</a:t>
            </a:r>
            <a:endParaRPr lang="en-GB" dirty="0"/>
          </a:p>
        </p:txBody>
      </p:sp>
      <p:sp>
        <p:nvSpPr>
          <p:cNvPr id="3" name="Date Placeholder 2">
            <a:extLst>
              <a:ext uri="{FF2B5EF4-FFF2-40B4-BE49-F238E27FC236}">
                <a16:creationId xmlns:a16="http://schemas.microsoft.com/office/drawing/2014/main" id="{7492AC66-5E1C-31F6-117C-0A3426B793F1}"/>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A96E6D26-EE69-6FA2-0D8C-0AB4007FF46D}"/>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B6D0C3AB-3841-A281-2875-BE0E4D42B088}"/>
              </a:ext>
            </a:extLst>
          </p:cNvPr>
          <p:cNvSpPr>
            <a:spLocks noGrp="1"/>
          </p:cNvSpPr>
          <p:nvPr>
            <p:ph type="sldNum" sz="quarter" idx="12"/>
          </p:nvPr>
        </p:nvSpPr>
        <p:spPr/>
        <p:txBody>
          <a:bodyPr/>
          <a:lstStyle/>
          <a:p>
            <a:fld id="{1080A019-C666-1340-8D07-B7EAA561FAEC}" type="slidenum">
              <a:rPr lang="en-US" smtClean="0"/>
              <a:t>47</a:t>
            </a:fld>
            <a:endParaRPr lang="en-US"/>
          </a:p>
        </p:txBody>
      </p:sp>
      <p:pic>
        <p:nvPicPr>
          <p:cNvPr id="6" name="Picture 2" descr="The science behind the Higgs particle">
            <a:extLst>
              <a:ext uri="{FF2B5EF4-FFF2-40B4-BE49-F238E27FC236}">
                <a16:creationId xmlns:a16="http://schemas.microsoft.com/office/drawing/2014/main" id="{45B6274C-1390-42AD-C5AC-69B1DAAB94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3" y="993433"/>
            <a:ext cx="90424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33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466E-E502-0082-8532-CB4133CBBCA6}"/>
              </a:ext>
            </a:extLst>
          </p:cNvPr>
          <p:cNvSpPr>
            <a:spLocks noGrp="1"/>
          </p:cNvSpPr>
          <p:nvPr>
            <p:ph type="title"/>
          </p:nvPr>
        </p:nvSpPr>
        <p:spPr/>
        <p:txBody>
          <a:bodyPr/>
          <a:lstStyle/>
          <a:p>
            <a:r>
              <a:rPr lang="en-GB" dirty="0"/>
              <a:t>Lo </a:t>
            </a:r>
            <a:r>
              <a:rPr lang="en-GB" dirty="0" err="1"/>
              <a:t>Spettrometro</a:t>
            </a:r>
            <a:r>
              <a:rPr lang="en-GB" dirty="0"/>
              <a:t> per </a:t>
            </a:r>
            <a:r>
              <a:rPr lang="en-GB" dirty="0" err="1"/>
              <a:t>muoni</a:t>
            </a:r>
            <a:endParaRPr lang="en-GB" dirty="0"/>
          </a:p>
        </p:txBody>
      </p:sp>
      <p:sp>
        <p:nvSpPr>
          <p:cNvPr id="3" name="Date Placeholder 2">
            <a:extLst>
              <a:ext uri="{FF2B5EF4-FFF2-40B4-BE49-F238E27FC236}">
                <a16:creationId xmlns:a16="http://schemas.microsoft.com/office/drawing/2014/main" id="{A7B0C301-93AE-F8FD-6D44-5DD514A32ABA}"/>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C55D1908-2491-A0F0-7C68-65F89BC13855}"/>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F0C11390-09A5-9501-CF8C-15CA000D148F}"/>
              </a:ext>
            </a:extLst>
          </p:cNvPr>
          <p:cNvSpPr>
            <a:spLocks noGrp="1"/>
          </p:cNvSpPr>
          <p:nvPr>
            <p:ph type="sldNum" sz="quarter" idx="12"/>
          </p:nvPr>
        </p:nvSpPr>
        <p:spPr/>
        <p:txBody>
          <a:bodyPr/>
          <a:lstStyle/>
          <a:p>
            <a:fld id="{1080A019-C666-1340-8D07-B7EAA561FAEC}" type="slidenum">
              <a:rPr lang="en-US" smtClean="0"/>
              <a:t>48</a:t>
            </a:fld>
            <a:endParaRPr lang="en-US"/>
          </a:p>
        </p:txBody>
      </p:sp>
      <p:sp>
        <p:nvSpPr>
          <p:cNvPr id="6" name="TextBox 11">
            <a:extLst>
              <a:ext uri="{FF2B5EF4-FFF2-40B4-BE49-F238E27FC236}">
                <a16:creationId xmlns:a16="http://schemas.microsoft.com/office/drawing/2014/main" id="{68090218-A276-938F-B66B-D2D0462EAEB9}"/>
              </a:ext>
            </a:extLst>
          </p:cNvPr>
          <p:cNvSpPr txBox="1"/>
          <p:nvPr/>
        </p:nvSpPr>
        <p:spPr>
          <a:xfrm>
            <a:off x="103030" y="678855"/>
            <a:ext cx="9221274" cy="923330"/>
          </a:xfrm>
          <a:prstGeom prst="rect">
            <a:avLst/>
          </a:prstGeom>
          <a:noFill/>
        </p:spPr>
        <p:txBody>
          <a:bodyPr wrap="square" rtlCol="0">
            <a:spAutoFit/>
          </a:bodyPr>
          <a:lstStyle/>
          <a:p>
            <a:r>
              <a:rPr lang="it-IT" b="1" dirty="0">
                <a:solidFill>
                  <a:srgbClr val="202124"/>
                </a:solidFill>
                <a:latin typeface="Verdana" panose="020B0604030504040204" pitchFamily="34" charset="0"/>
                <a:ea typeface="Verdana" panose="020B0604030504040204" pitchFamily="34" charset="0"/>
                <a:cs typeface="Verdana" panose="020B0604030504040204" pitchFamily="34" charset="0"/>
              </a:rPr>
              <a:t>I muoni (e i neutrini) sono le uniche particelle che attraversano tutto l’esperimento CMS. Le camere per muoni sono i rivelatori più esterni e servono per identificare i muoni.</a:t>
            </a:r>
            <a:endParaRPr lang="it-IT" sz="2000" dirty="0">
              <a:solidFill>
                <a:srgbClr val="202124"/>
              </a:solidFill>
            </a:endParaRPr>
          </a:p>
        </p:txBody>
      </p:sp>
      <p:sp>
        <p:nvSpPr>
          <p:cNvPr id="7" name="TextBox 11">
            <a:extLst>
              <a:ext uri="{FF2B5EF4-FFF2-40B4-BE49-F238E27FC236}">
                <a16:creationId xmlns:a16="http://schemas.microsoft.com/office/drawing/2014/main" id="{76F461A5-2738-0A9E-A8DC-805B10E6AE43}"/>
              </a:ext>
            </a:extLst>
          </p:cNvPr>
          <p:cNvSpPr txBox="1"/>
          <p:nvPr/>
        </p:nvSpPr>
        <p:spPr>
          <a:xfrm>
            <a:off x="79997" y="1633147"/>
            <a:ext cx="4752304" cy="1661993"/>
          </a:xfrm>
          <a:prstGeom prst="rect">
            <a:avLst/>
          </a:prstGeom>
          <a:noFill/>
        </p:spPr>
        <p:txBody>
          <a:bodyPr wrap="square" rtlCol="0">
            <a:spAutoFit/>
          </a:bodyPr>
          <a:lstStyle/>
          <a:p>
            <a:pPr marL="342900" indent="-342900">
              <a:buFont typeface="Arial" panose="020B0604020202020204" pitchFamily="34" charset="0"/>
              <a:buChar char="•"/>
            </a:pPr>
            <a:r>
              <a:rPr lang="it-IT" sz="1700" dirty="0">
                <a:solidFill>
                  <a:srgbClr val="202124"/>
                </a:solidFill>
              </a:rPr>
              <a:t>Per tracciare il passaggio dei muoni, vengono usate 4 diverse tecnologie di rivelatori a gas:</a:t>
            </a:r>
          </a:p>
          <a:p>
            <a:pPr marL="800100" lvl="1" indent="-342900">
              <a:buFont typeface="Arial" panose="020B0604020202020204" pitchFamily="34" charset="0"/>
              <a:buChar char="•"/>
            </a:pPr>
            <a:r>
              <a:rPr lang="it-IT" sz="1700" dirty="0">
                <a:solidFill>
                  <a:schemeClr val="accent2"/>
                </a:solidFill>
              </a:rPr>
              <a:t>250 </a:t>
            </a:r>
            <a:r>
              <a:rPr lang="it-IT" sz="1700" b="1" dirty="0">
                <a:solidFill>
                  <a:schemeClr val="accent2"/>
                </a:solidFill>
              </a:rPr>
              <a:t>DT</a:t>
            </a:r>
            <a:r>
              <a:rPr lang="it-IT" sz="1700" dirty="0">
                <a:solidFill>
                  <a:schemeClr val="accent2"/>
                </a:solidFill>
              </a:rPr>
              <a:t>: </a:t>
            </a:r>
            <a:r>
              <a:rPr lang="it-IT" sz="1700" dirty="0" err="1">
                <a:solidFill>
                  <a:schemeClr val="accent2"/>
                </a:solidFill>
              </a:rPr>
              <a:t>Drift</a:t>
            </a:r>
            <a:r>
              <a:rPr lang="it-IT" sz="1700" dirty="0">
                <a:solidFill>
                  <a:schemeClr val="accent2"/>
                </a:solidFill>
              </a:rPr>
              <a:t> </a:t>
            </a:r>
            <a:r>
              <a:rPr lang="it-IT" sz="1700" dirty="0" err="1">
                <a:solidFill>
                  <a:schemeClr val="accent2"/>
                </a:solidFill>
              </a:rPr>
              <a:t>Tubes</a:t>
            </a:r>
            <a:endParaRPr lang="it-IT" sz="1700" dirty="0">
              <a:solidFill>
                <a:schemeClr val="accent2"/>
              </a:solidFill>
            </a:endParaRPr>
          </a:p>
          <a:p>
            <a:pPr marL="800100" lvl="1" indent="-342900">
              <a:buFont typeface="Arial" panose="020B0604020202020204" pitchFamily="34" charset="0"/>
              <a:buChar char="•"/>
            </a:pPr>
            <a:r>
              <a:rPr lang="it-IT" sz="1700" dirty="0">
                <a:solidFill>
                  <a:srgbClr val="00B050"/>
                </a:solidFill>
              </a:rPr>
              <a:t>540 </a:t>
            </a:r>
            <a:r>
              <a:rPr lang="it-IT" sz="1700" b="1" dirty="0">
                <a:solidFill>
                  <a:srgbClr val="00B050"/>
                </a:solidFill>
              </a:rPr>
              <a:t>CSC</a:t>
            </a:r>
            <a:r>
              <a:rPr lang="it-IT" sz="1700" dirty="0">
                <a:solidFill>
                  <a:srgbClr val="00B050"/>
                </a:solidFill>
              </a:rPr>
              <a:t>: </a:t>
            </a:r>
            <a:r>
              <a:rPr lang="it-IT" sz="1700" dirty="0" err="1">
                <a:solidFill>
                  <a:srgbClr val="00B050"/>
                </a:solidFill>
              </a:rPr>
              <a:t>Cathode</a:t>
            </a:r>
            <a:r>
              <a:rPr lang="it-IT" sz="1700" dirty="0">
                <a:solidFill>
                  <a:srgbClr val="00B050"/>
                </a:solidFill>
              </a:rPr>
              <a:t> Strip Chambers</a:t>
            </a:r>
          </a:p>
          <a:p>
            <a:pPr marL="800100" lvl="1" indent="-342900">
              <a:buFont typeface="Arial" panose="020B0604020202020204" pitchFamily="34" charset="0"/>
              <a:buChar char="•"/>
            </a:pPr>
            <a:r>
              <a:rPr lang="it-IT" sz="1700" dirty="0">
                <a:solidFill>
                  <a:srgbClr val="3026EE"/>
                </a:solidFill>
              </a:rPr>
              <a:t>610 </a:t>
            </a:r>
            <a:r>
              <a:rPr lang="it-IT" sz="1700" b="1" dirty="0">
                <a:solidFill>
                  <a:srgbClr val="3026EE"/>
                </a:solidFill>
              </a:rPr>
              <a:t>RPC</a:t>
            </a:r>
            <a:r>
              <a:rPr lang="it-IT" sz="1700" dirty="0">
                <a:solidFill>
                  <a:srgbClr val="3026EE"/>
                </a:solidFill>
              </a:rPr>
              <a:t>: Resistive Plate Chambers</a:t>
            </a:r>
          </a:p>
          <a:p>
            <a:pPr marL="800100" lvl="1" indent="-342900">
              <a:buFont typeface="Arial" panose="020B0604020202020204" pitchFamily="34" charset="0"/>
              <a:buChar char="•"/>
            </a:pPr>
            <a:r>
              <a:rPr lang="it-IT" sz="1700" dirty="0">
                <a:solidFill>
                  <a:srgbClr val="FF0000"/>
                </a:solidFill>
              </a:rPr>
              <a:t>144 </a:t>
            </a:r>
            <a:r>
              <a:rPr lang="it-IT" sz="1700" b="1" dirty="0">
                <a:solidFill>
                  <a:srgbClr val="FF0000"/>
                </a:solidFill>
              </a:rPr>
              <a:t>GEM</a:t>
            </a:r>
            <a:r>
              <a:rPr lang="it-IT" sz="1700" dirty="0">
                <a:solidFill>
                  <a:srgbClr val="FF0000"/>
                </a:solidFill>
              </a:rPr>
              <a:t>: Gas Electron </a:t>
            </a:r>
            <a:r>
              <a:rPr lang="it-IT" sz="1700" dirty="0" err="1">
                <a:solidFill>
                  <a:srgbClr val="FF0000"/>
                </a:solidFill>
              </a:rPr>
              <a:t>Multiplier</a:t>
            </a:r>
            <a:endParaRPr lang="it-IT" sz="1700" dirty="0">
              <a:solidFill>
                <a:srgbClr val="FF0000"/>
              </a:solidFill>
            </a:endParaRPr>
          </a:p>
        </p:txBody>
      </p:sp>
      <p:sp>
        <p:nvSpPr>
          <p:cNvPr id="8" name="CasellaDiTesto 9">
            <a:extLst>
              <a:ext uri="{FF2B5EF4-FFF2-40B4-BE49-F238E27FC236}">
                <a16:creationId xmlns:a16="http://schemas.microsoft.com/office/drawing/2014/main" id="{434B1AC4-CB91-AA68-1EC8-38ABF3A37794}"/>
              </a:ext>
            </a:extLst>
          </p:cNvPr>
          <p:cNvSpPr txBox="1"/>
          <p:nvPr/>
        </p:nvSpPr>
        <p:spPr>
          <a:xfrm>
            <a:off x="4713666" y="1628536"/>
            <a:ext cx="4610637" cy="1661993"/>
          </a:xfrm>
          <a:prstGeom prst="rect">
            <a:avLst/>
          </a:prstGeom>
          <a:solidFill>
            <a:schemeClr val="bg1"/>
          </a:solidFill>
          <a:ln>
            <a:noFill/>
          </a:ln>
        </p:spPr>
        <p:txBody>
          <a:bodyPr wrap="square">
            <a:spAutoFit/>
          </a:bodyPr>
          <a:lstStyle/>
          <a:p>
            <a:r>
              <a:rPr lang="it-IT" sz="1700" b="1" dirty="0">
                <a:solidFill>
                  <a:srgbClr val="202124"/>
                </a:solidFill>
              </a:rPr>
              <a:t>2 obiettivi:</a:t>
            </a:r>
          </a:p>
          <a:p>
            <a:pPr marL="342900" indent="-342900">
              <a:buFont typeface="Arial" panose="020B0604020202020204" pitchFamily="34" charset="0"/>
              <a:buChar char="•"/>
            </a:pPr>
            <a:r>
              <a:rPr lang="it-IT" sz="1700" dirty="0">
                <a:solidFill>
                  <a:srgbClr val="202124"/>
                </a:solidFill>
              </a:rPr>
              <a:t>Tracking: precisione spaziale</a:t>
            </a:r>
          </a:p>
          <a:p>
            <a:pPr marL="342900" indent="-342900">
              <a:buFont typeface="Arial" panose="020B0604020202020204" pitchFamily="34" charset="0"/>
              <a:buChar char="•"/>
            </a:pPr>
            <a:r>
              <a:rPr lang="it-IT" sz="1700" dirty="0">
                <a:solidFill>
                  <a:srgbClr val="202124"/>
                </a:solidFill>
              </a:rPr>
              <a:t>Trigger: velocità di risposta</a:t>
            </a:r>
          </a:p>
          <a:p>
            <a:r>
              <a:rPr lang="it-IT" sz="1700" b="1" dirty="0">
                <a:solidFill>
                  <a:srgbClr val="202124"/>
                </a:solidFill>
              </a:rPr>
              <a:t>Necessità/vantaggi rispetto a tracciatori di silicio</a:t>
            </a:r>
          </a:p>
          <a:p>
            <a:pPr marL="342900" indent="-342900">
              <a:buFont typeface="Arial" panose="020B0604020202020204" pitchFamily="34" charset="0"/>
              <a:buChar char="•"/>
            </a:pPr>
            <a:r>
              <a:rPr lang="it-IT" sz="1700" dirty="0">
                <a:solidFill>
                  <a:srgbClr val="202124"/>
                </a:solidFill>
              </a:rPr>
              <a:t>Minore risoluzione spaziale (100 vs 10 µm)</a:t>
            </a:r>
          </a:p>
          <a:p>
            <a:pPr marL="342900" indent="-342900">
              <a:buFont typeface="Arial" panose="020B0604020202020204" pitchFamily="34" charset="0"/>
              <a:buChar char="•"/>
            </a:pPr>
            <a:r>
              <a:rPr lang="it-IT" sz="1700" dirty="0">
                <a:solidFill>
                  <a:srgbClr val="202124"/>
                </a:solidFill>
              </a:rPr>
              <a:t>Grandi superfici (minore costo)</a:t>
            </a:r>
          </a:p>
        </p:txBody>
      </p:sp>
      <p:grpSp>
        <p:nvGrpSpPr>
          <p:cNvPr id="16" name="Group 15">
            <a:extLst>
              <a:ext uri="{FF2B5EF4-FFF2-40B4-BE49-F238E27FC236}">
                <a16:creationId xmlns:a16="http://schemas.microsoft.com/office/drawing/2014/main" id="{3AD2CDF4-9F8F-75E8-502D-F7502DC8E2A0}"/>
              </a:ext>
            </a:extLst>
          </p:cNvPr>
          <p:cNvGrpSpPr/>
          <p:nvPr/>
        </p:nvGrpSpPr>
        <p:grpSpPr>
          <a:xfrm>
            <a:off x="1692539" y="4508266"/>
            <a:ext cx="5748727" cy="2015063"/>
            <a:chOff x="6443273" y="775085"/>
            <a:chExt cx="5748727" cy="2015063"/>
          </a:xfrm>
        </p:grpSpPr>
        <p:pic>
          <p:nvPicPr>
            <p:cNvPr id="17" name="Picture 6" descr="Schema of a Triple-GEM detector together with the typical values of... |  Download Scientific Diagram">
              <a:extLst>
                <a:ext uri="{FF2B5EF4-FFF2-40B4-BE49-F238E27FC236}">
                  <a16:creationId xmlns:a16="http://schemas.microsoft.com/office/drawing/2014/main" id="{DBD7FE89-B961-ECD3-71BD-0A5888786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58" r="36502" b="13480"/>
            <a:stretch/>
          </p:blipFill>
          <p:spPr bwMode="auto">
            <a:xfrm>
              <a:off x="6599018" y="775085"/>
              <a:ext cx="2831122" cy="201506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026B6F8-C299-1DB9-2F9A-9645BB432F90}"/>
                </a:ext>
              </a:extLst>
            </p:cNvPr>
            <p:cNvGrpSpPr/>
            <p:nvPr/>
          </p:nvGrpSpPr>
          <p:grpSpPr>
            <a:xfrm>
              <a:off x="6443273" y="917028"/>
              <a:ext cx="5748727" cy="1855121"/>
              <a:chOff x="6443273" y="917028"/>
              <a:chExt cx="5748727" cy="1855121"/>
            </a:xfrm>
          </p:grpSpPr>
          <p:pic>
            <p:nvPicPr>
              <p:cNvPr id="19" name="Picture 4" descr="GEM">
                <a:extLst>
                  <a:ext uri="{FF2B5EF4-FFF2-40B4-BE49-F238E27FC236}">
                    <a16:creationId xmlns:a16="http://schemas.microsoft.com/office/drawing/2014/main" id="{ABA751AC-CF6A-903E-FE48-138527F08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08" b="23600"/>
              <a:stretch/>
            </p:blipFill>
            <p:spPr bwMode="auto">
              <a:xfrm>
                <a:off x="9430139" y="917028"/>
                <a:ext cx="2761861" cy="1855121"/>
              </a:xfrm>
              <a:prstGeom prst="rect">
                <a:avLst/>
              </a:prstGeom>
              <a:noFill/>
              <a:extLst>
                <a:ext uri="{909E8E84-426E-40DD-AFC4-6F175D3DCCD1}">
                  <a14:hiddenFill xmlns:a14="http://schemas.microsoft.com/office/drawing/2010/main">
                    <a:solidFill>
                      <a:srgbClr val="FFFFFF"/>
                    </a:solidFill>
                  </a14:hiddenFill>
                </a:ext>
              </a:extLst>
            </p:spPr>
          </p:pic>
          <p:sp>
            <p:nvSpPr>
              <p:cNvPr id="20" name="Parentesi quadra chiusa 12">
                <a:extLst>
                  <a:ext uri="{FF2B5EF4-FFF2-40B4-BE49-F238E27FC236}">
                    <a16:creationId xmlns:a16="http://schemas.microsoft.com/office/drawing/2014/main" id="{07B48E03-3930-9B54-14D9-93896347529F}"/>
                  </a:ext>
                </a:extLst>
              </p:cNvPr>
              <p:cNvSpPr/>
              <p:nvPr/>
            </p:nvSpPr>
            <p:spPr>
              <a:xfrm rot="10800000">
                <a:off x="6443273" y="954349"/>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14">
                <a:extLst>
                  <a:ext uri="{FF2B5EF4-FFF2-40B4-BE49-F238E27FC236}">
                    <a16:creationId xmlns:a16="http://schemas.microsoft.com/office/drawing/2014/main" id="{64671183-5B07-9486-1433-C4AFAD9AC2A8}"/>
                  </a:ext>
                </a:extLst>
              </p:cNvPr>
              <p:cNvSpPr txBox="1"/>
              <p:nvPr/>
            </p:nvSpPr>
            <p:spPr>
              <a:xfrm rot="16200000">
                <a:off x="6470702" y="1585910"/>
                <a:ext cx="594826" cy="369332"/>
              </a:xfrm>
              <a:prstGeom prst="rect">
                <a:avLst/>
              </a:prstGeom>
              <a:noFill/>
            </p:spPr>
            <p:txBody>
              <a:bodyPr wrap="square">
                <a:spAutoFit/>
              </a:bodyPr>
              <a:lstStyle/>
              <a:p>
                <a:r>
                  <a:rPr lang="it-IT" sz="1800" u="sng" dirty="0">
                    <a:solidFill>
                      <a:srgbClr val="202124"/>
                    </a:solidFill>
                  </a:rPr>
                  <a:t>Gas</a:t>
                </a:r>
                <a:endParaRPr lang="it-IT" u="sng" dirty="0"/>
              </a:p>
            </p:txBody>
          </p:sp>
          <p:sp>
            <p:nvSpPr>
              <p:cNvPr id="22" name="Parentesi quadra chiusa 15">
                <a:extLst>
                  <a:ext uri="{FF2B5EF4-FFF2-40B4-BE49-F238E27FC236}">
                    <a16:creationId xmlns:a16="http://schemas.microsoft.com/office/drawing/2014/main" id="{1E160FF6-FEE3-2D36-F7B0-2DA0F29F72CE}"/>
                  </a:ext>
                </a:extLst>
              </p:cNvPr>
              <p:cNvSpPr/>
              <p:nvPr/>
            </p:nvSpPr>
            <p:spPr>
              <a:xfrm rot="10800000">
                <a:off x="6443273" y="139091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3" name="Parentesi quadra chiusa 16">
                <a:extLst>
                  <a:ext uri="{FF2B5EF4-FFF2-40B4-BE49-F238E27FC236}">
                    <a16:creationId xmlns:a16="http://schemas.microsoft.com/office/drawing/2014/main" id="{44EC1547-3B5B-A35C-A84C-2993A55DACF7}"/>
                  </a:ext>
                </a:extLst>
              </p:cNvPr>
              <p:cNvSpPr/>
              <p:nvPr/>
            </p:nvSpPr>
            <p:spPr>
              <a:xfrm rot="10800000">
                <a:off x="6443273" y="183230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4" name="Parentesi quadra chiusa 17">
                <a:extLst>
                  <a:ext uri="{FF2B5EF4-FFF2-40B4-BE49-F238E27FC236}">
                    <a16:creationId xmlns:a16="http://schemas.microsoft.com/office/drawing/2014/main" id="{B32DA7B7-7ABF-56F4-FC5E-1C5160A56A6D}"/>
                  </a:ext>
                </a:extLst>
              </p:cNvPr>
              <p:cNvSpPr/>
              <p:nvPr/>
            </p:nvSpPr>
            <p:spPr>
              <a:xfrm rot="10800000">
                <a:off x="6443273" y="2273695"/>
                <a:ext cx="89634" cy="391833"/>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sp>
        <p:nvSpPr>
          <p:cNvPr id="25" name="TextBox 24">
            <a:extLst>
              <a:ext uri="{FF2B5EF4-FFF2-40B4-BE49-F238E27FC236}">
                <a16:creationId xmlns:a16="http://schemas.microsoft.com/office/drawing/2014/main" id="{6DF2BBC7-9B35-7419-A624-A6B4A643E62D}"/>
              </a:ext>
            </a:extLst>
          </p:cNvPr>
          <p:cNvSpPr txBox="1"/>
          <p:nvPr/>
        </p:nvSpPr>
        <p:spPr>
          <a:xfrm>
            <a:off x="226909" y="3558642"/>
            <a:ext cx="5359224" cy="1200329"/>
          </a:xfrm>
          <a:prstGeom prst="rect">
            <a:avLst/>
          </a:prstGeom>
          <a:noFill/>
        </p:spPr>
        <p:txBody>
          <a:bodyPr wrap="none" rtlCol="0">
            <a:spAutoFit/>
          </a:bodyPr>
          <a:lstStyle/>
          <a:p>
            <a:pPr marL="342900" indent="-342900">
              <a:buFont typeface="Arial" panose="020B0604020202020204" pitchFamily="34" charset="0"/>
              <a:buChar char="•"/>
            </a:pPr>
            <a:r>
              <a:rPr lang="it-IT" dirty="0">
                <a:solidFill>
                  <a:srgbClr val="202124"/>
                </a:solidFill>
              </a:rPr>
              <a:t>GEM di CMS in particolare hanno:</a:t>
            </a:r>
          </a:p>
          <a:p>
            <a:pPr marL="800100" lvl="1" indent="-342900">
              <a:buFont typeface="Arial" panose="020B0604020202020204" pitchFamily="34" charset="0"/>
              <a:buChar char="•"/>
            </a:pPr>
            <a:r>
              <a:rPr lang="it-IT" dirty="0">
                <a:solidFill>
                  <a:srgbClr val="202124"/>
                </a:solidFill>
              </a:rPr>
              <a:t>Gas: </a:t>
            </a:r>
            <a:r>
              <a:rPr lang="en-US" dirty="0">
                <a:solidFill>
                  <a:srgbClr val="202124"/>
                </a:solidFill>
              </a:rPr>
              <a:t>Argon 70% + CO2 30%</a:t>
            </a:r>
          </a:p>
          <a:p>
            <a:pPr marL="800100" lvl="1" indent="-342900">
              <a:buFont typeface="Arial" panose="020B0604020202020204" pitchFamily="34" charset="0"/>
              <a:buChar char="•"/>
            </a:pPr>
            <a:r>
              <a:rPr lang="it-IT" dirty="0">
                <a:solidFill>
                  <a:srgbClr val="202124"/>
                </a:solidFill>
              </a:rPr>
              <a:t>3 </a:t>
            </a:r>
            <a:r>
              <a:rPr lang="it-IT" dirty="0" err="1">
                <a:solidFill>
                  <a:srgbClr val="202124"/>
                </a:solidFill>
              </a:rPr>
              <a:t>layer</a:t>
            </a:r>
            <a:r>
              <a:rPr lang="it-IT" dirty="0">
                <a:solidFill>
                  <a:srgbClr val="202124"/>
                </a:solidFill>
              </a:rPr>
              <a:t> (triple-GEM): </a:t>
            </a:r>
            <a:r>
              <a:rPr lang="it-IT" dirty="0" err="1">
                <a:solidFill>
                  <a:srgbClr val="202124"/>
                </a:solidFill>
              </a:rPr>
              <a:t>kapton+rame</a:t>
            </a:r>
            <a:r>
              <a:rPr lang="it-IT" dirty="0">
                <a:solidFill>
                  <a:srgbClr val="202124"/>
                </a:solidFill>
              </a:rPr>
              <a:t> microforato</a:t>
            </a:r>
            <a:endParaRPr lang="en-US" dirty="0">
              <a:solidFill>
                <a:srgbClr val="202124"/>
              </a:solidFill>
            </a:endParaRPr>
          </a:p>
          <a:p>
            <a:endParaRPr lang="en-GB" dirty="0"/>
          </a:p>
        </p:txBody>
      </p:sp>
      <p:sp>
        <p:nvSpPr>
          <p:cNvPr id="26" name="CasellaDiTesto 13">
            <a:extLst>
              <a:ext uri="{FF2B5EF4-FFF2-40B4-BE49-F238E27FC236}">
                <a16:creationId xmlns:a16="http://schemas.microsoft.com/office/drawing/2014/main" id="{F898012A-6B55-45E7-406F-B12905FEBBE7}"/>
              </a:ext>
            </a:extLst>
          </p:cNvPr>
          <p:cNvSpPr txBox="1"/>
          <p:nvPr/>
        </p:nvSpPr>
        <p:spPr>
          <a:xfrm>
            <a:off x="1048440" y="5158895"/>
            <a:ext cx="470688" cy="369332"/>
          </a:xfrm>
          <a:prstGeom prst="rect">
            <a:avLst/>
          </a:prstGeom>
          <a:noFill/>
        </p:spPr>
        <p:txBody>
          <a:bodyPr wrap="square">
            <a:spAutoFit/>
          </a:bodyPr>
          <a:lstStyle/>
          <a:p>
            <a:r>
              <a:rPr lang="it-IT" sz="1800" b="1" dirty="0">
                <a:solidFill>
                  <a:srgbClr val="202124"/>
                </a:solidFill>
              </a:rPr>
              <a:t>HV</a:t>
            </a:r>
            <a:endParaRPr lang="it-IT" b="1" dirty="0"/>
          </a:p>
        </p:txBody>
      </p:sp>
    </p:spTree>
    <p:extLst>
      <p:ext uri="{BB962C8B-B14F-4D97-AF65-F5344CB8AC3E}">
        <p14:creationId xmlns:p14="http://schemas.microsoft.com/office/powerpoint/2010/main" val="741358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2B9A-FE85-8E12-02E2-24E3BF073134}"/>
              </a:ext>
            </a:extLst>
          </p:cNvPr>
          <p:cNvSpPr>
            <a:spLocks noGrp="1"/>
          </p:cNvSpPr>
          <p:nvPr>
            <p:ph type="title"/>
          </p:nvPr>
        </p:nvSpPr>
        <p:spPr/>
        <p:txBody>
          <a:bodyPr/>
          <a:lstStyle/>
          <a:p>
            <a:r>
              <a:rPr lang="en-GB" dirty="0" err="1"/>
              <a:t>Struttura</a:t>
            </a:r>
            <a:r>
              <a:rPr lang="en-GB" dirty="0"/>
              <a:t> </a:t>
            </a:r>
            <a:r>
              <a:rPr lang="en-GB" dirty="0" err="1"/>
              <a:t>dello</a:t>
            </a:r>
            <a:r>
              <a:rPr lang="en-GB" dirty="0"/>
              <a:t> </a:t>
            </a:r>
            <a:r>
              <a:rPr lang="en-GB" dirty="0" err="1"/>
              <a:t>Spettrometro</a:t>
            </a:r>
            <a:endParaRPr lang="en-GB" dirty="0"/>
          </a:p>
        </p:txBody>
      </p:sp>
      <p:sp>
        <p:nvSpPr>
          <p:cNvPr id="3" name="Date Placeholder 2">
            <a:extLst>
              <a:ext uri="{FF2B5EF4-FFF2-40B4-BE49-F238E27FC236}">
                <a16:creationId xmlns:a16="http://schemas.microsoft.com/office/drawing/2014/main" id="{024BB019-C5A6-33EF-6CB9-DC09647C10C9}"/>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439E43FC-5FB2-B5E6-5A21-B80AF79D1E7E}"/>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1CEB0F94-228E-548B-EE94-B09705F6F12C}"/>
              </a:ext>
            </a:extLst>
          </p:cNvPr>
          <p:cNvSpPr>
            <a:spLocks noGrp="1"/>
          </p:cNvSpPr>
          <p:nvPr>
            <p:ph type="sldNum" sz="quarter" idx="12"/>
          </p:nvPr>
        </p:nvSpPr>
        <p:spPr/>
        <p:txBody>
          <a:bodyPr/>
          <a:lstStyle/>
          <a:p>
            <a:fld id="{1080A019-C666-1340-8D07-B7EAA561FAEC}" type="slidenum">
              <a:rPr lang="en-US" smtClean="0"/>
              <a:t>49</a:t>
            </a:fld>
            <a:endParaRPr lang="en-US"/>
          </a:p>
        </p:txBody>
      </p:sp>
      <p:pic>
        <p:nvPicPr>
          <p:cNvPr id="6" name="Immagine 9">
            <a:extLst>
              <a:ext uri="{FF2B5EF4-FFF2-40B4-BE49-F238E27FC236}">
                <a16:creationId xmlns:a16="http://schemas.microsoft.com/office/drawing/2014/main" id="{B01D57C9-5306-48EE-D8C0-0BCC522D8025}"/>
              </a:ext>
            </a:extLst>
          </p:cNvPr>
          <p:cNvPicPr>
            <a:picLocks noChangeAspect="1"/>
          </p:cNvPicPr>
          <p:nvPr/>
        </p:nvPicPr>
        <p:blipFill rotWithShape="1">
          <a:blip r:embed="rId2"/>
          <a:srcRect b="6271"/>
          <a:stretch/>
        </p:blipFill>
        <p:spPr>
          <a:xfrm>
            <a:off x="192786" y="816877"/>
            <a:ext cx="8758428" cy="5439461"/>
          </a:xfrm>
          <a:prstGeom prst="rect">
            <a:avLst/>
          </a:prstGeom>
        </p:spPr>
      </p:pic>
    </p:spTree>
    <p:extLst>
      <p:ext uri="{BB962C8B-B14F-4D97-AF65-F5344CB8AC3E}">
        <p14:creationId xmlns:p14="http://schemas.microsoft.com/office/powerpoint/2010/main" val="327571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Interazione dei fotoni con la materia</a:t>
            </a:r>
          </a:p>
        </p:txBody>
      </p:sp>
      <p:sp>
        <p:nvSpPr>
          <p:cNvPr id="3" name="Content Placeholder 2"/>
          <p:cNvSpPr>
            <a:spLocks noGrp="1"/>
          </p:cNvSpPr>
          <p:nvPr>
            <p:ph idx="1"/>
          </p:nvPr>
        </p:nvSpPr>
        <p:spPr>
          <a:xfrm>
            <a:off x="100363" y="1079501"/>
            <a:ext cx="8943278" cy="5209788"/>
          </a:xfrm>
        </p:spPr>
        <p:txBody>
          <a:bodyPr>
            <a:normAutofit/>
          </a:bodyPr>
          <a:lstStyle/>
          <a:p>
            <a:pPr marL="0" indent="0" algn="just">
              <a:lnSpc>
                <a:spcPct val="80000"/>
              </a:lnSpc>
              <a:buNone/>
            </a:pPr>
            <a:r>
              <a:rPr lang="it-IT" dirty="0"/>
              <a:t>La produzione di coppie è il processo di interazione dei fotoni dominante alte energie, centinaia di MeV o più.</a:t>
            </a:r>
          </a:p>
          <a:p>
            <a:pPr algn="just">
              <a:lnSpc>
                <a:spcPct val="80000"/>
              </a:lnSpc>
            </a:pPr>
            <a:endParaRPr lang="it-IT" altLang="x-none" dirty="0"/>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a:t>
            </a:fld>
            <a:endParaRPr lang="en-US"/>
          </a:p>
        </p:txBody>
      </p:sp>
      <p:pic>
        <p:nvPicPr>
          <p:cNvPr id="8" name="Picture 7" descr="A drawing of a line with a circle and a yellow circle with a yellow circle with a yellow circle with a red line and a yellow circle with a yellow circle with a yellow circle with a red&#10;&#10;Description automatically generated">
            <a:extLst>
              <a:ext uri="{FF2B5EF4-FFF2-40B4-BE49-F238E27FC236}">
                <a16:creationId xmlns:a16="http://schemas.microsoft.com/office/drawing/2014/main" id="{7CCD49D6-165C-2AC5-DB89-54D0C71B609F}"/>
              </a:ext>
            </a:extLst>
          </p:cNvPr>
          <p:cNvPicPr>
            <a:picLocks noChangeAspect="1"/>
          </p:cNvPicPr>
          <p:nvPr/>
        </p:nvPicPr>
        <p:blipFill>
          <a:blip r:embed="rId2"/>
          <a:stretch>
            <a:fillRect/>
          </a:stretch>
        </p:blipFill>
        <p:spPr>
          <a:xfrm>
            <a:off x="4116037" y="1678796"/>
            <a:ext cx="4927600" cy="3149600"/>
          </a:xfrm>
          <a:prstGeom prst="rect">
            <a:avLst/>
          </a:prstGeom>
        </p:spPr>
      </p:pic>
      <p:sp>
        <p:nvSpPr>
          <p:cNvPr id="9" name="TextBox 8">
            <a:extLst>
              <a:ext uri="{FF2B5EF4-FFF2-40B4-BE49-F238E27FC236}">
                <a16:creationId xmlns:a16="http://schemas.microsoft.com/office/drawing/2014/main" id="{459FF003-B28F-9163-E540-41DF0C7DDED2}"/>
              </a:ext>
            </a:extLst>
          </p:cNvPr>
          <p:cNvSpPr txBox="1"/>
          <p:nvPr/>
        </p:nvSpPr>
        <p:spPr>
          <a:xfrm>
            <a:off x="100359" y="3595200"/>
            <a:ext cx="5081241" cy="1107996"/>
          </a:xfrm>
          <a:prstGeom prst="rect">
            <a:avLst/>
          </a:prstGeom>
          <a:noFill/>
        </p:spPr>
        <p:txBody>
          <a:bodyPr wrap="square" rtlCol="0">
            <a:spAutoFit/>
          </a:bodyPr>
          <a:lstStyle/>
          <a:p>
            <a:pPr algn="just"/>
            <a:r>
              <a:rPr lang="en-GB" sz="2200" dirty="0"/>
              <a:t>E` un </a:t>
            </a:r>
            <a:r>
              <a:rPr lang="en-GB" sz="2200" dirty="0" err="1"/>
              <a:t>processo</a:t>
            </a:r>
            <a:r>
              <a:rPr lang="en-GB" sz="2200" dirty="0"/>
              <a:t> a </a:t>
            </a:r>
            <a:r>
              <a:rPr lang="en-GB" sz="2200" dirty="0" err="1"/>
              <a:t>soglia</a:t>
            </a:r>
            <a:r>
              <a:rPr lang="en-GB" sz="2200" dirty="0"/>
              <a:t>: </a:t>
            </a:r>
            <a:r>
              <a:rPr lang="en-GB" sz="2200" dirty="0" err="1"/>
              <a:t>energia</a:t>
            </a:r>
            <a:r>
              <a:rPr lang="en-GB" sz="2200" dirty="0"/>
              <a:t> a </a:t>
            </a:r>
            <a:r>
              <a:rPr lang="en-GB" sz="2200" dirty="0" err="1"/>
              <a:t>riposo</a:t>
            </a:r>
            <a:r>
              <a:rPr lang="en-GB" sz="2200" dirty="0"/>
              <a:t> </a:t>
            </a:r>
            <a:r>
              <a:rPr lang="en-GB" sz="2200" dirty="0" err="1"/>
              <a:t>della</a:t>
            </a:r>
            <a:r>
              <a:rPr lang="en-GB" sz="2200" dirty="0"/>
              <a:t> </a:t>
            </a:r>
            <a:r>
              <a:rPr lang="en-GB" sz="2200" dirty="0" err="1"/>
              <a:t>coppia</a:t>
            </a:r>
            <a:r>
              <a:rPr lang="en-GB" sz="2200" dirty="0"/>
              <a:t> e</a:t>
            </a:r>
            <a:r>
              <a:rPr lang="en-GB" sz="2200" baseline="30000" dirty="0"/>
              <a:t>+</a:t>
            </a:r>
            <a:r>
              <a:rPr lang="en-GB" sz="2200" dirty="0"/>
              <a:t> e</a:t>
            </a:r>
            <a:r>
              <a:rPr lang="en-GB" sz="2200" baseline="30000" dirty="0"/>
              <a:t>-</a:t>
            </a:r>
            <a:r>
              <a:rPr lang="en-GB" sz="2200" dirty="0"/>
              <a:t> piu` </a:t>
            </a:r>
            <a:r>
              <a:rPr lang="en-GB" sz="2200" dirty="0" err="1"/>
              <a:t>energia</a:t>
            </a:r>
            <a:r>
              <a:rPr lang="en-GB" sz="2200" dirty="0"/>
              <a:t> di </a:t>
            </a:r>
            <a:r>
              <a:rPr lang="en-GB" sz="2200" dirty="0" err="1"/>
              <a:t>rinculo</a:t>
            </a:r>
            <a:r>
              <a:rPr lang="en-GB" sz="2200" dirty="0"/>
              <a:t> del </a:t>
            </a:r>
            <a:r>
              <a:rPr lang="en-GB" sz="2200" dirty="0" err="1"/>
              <a:t>nucleo</a:t>
            </a:r>
            <a:endParaRPr lang="en-GB" sz="2200" dirty="0"/>
          </a:p>
        </p:txBody>
      </p:sp>
      <p:sp>
        <p:nvSpPr>
          <p:cNvPr id="10" name="TextBox 9">
            <a:extLst>
              <a:ext uri="{FF2B5EF4-FFF2-40B4-BE49-F238E27FC236}">
                <a16:creationId xmlns:a16="http://schemas.microsoft.com/office/drawing/2014/main" id="{C346BA5A-98A1-9826-CD37-CEB7942C9362}"/>
              </a:ext>
            </a:extLst>
          </p:cNvPr>
          <p:cNvSpPr txBox="1"/>
          <p:nvPr/>
        </p:nvSpPr>
        <p:spPr>
          <a:xfrm>
            <a:off x="1735678" y="4593622"/>
            <a:ext cx="1388522" cy="430887"/>
          </a:xfrm>
          <a:prstGeom prst="rect">
            <a:avLst/>
          </a:prstGeom>
          <a:noFill/>
        </p:spPr>
        <p:txBody>
          <a:bodyPr wrap="none" rtlCol="0">
            <a:spAutoFit/>
          </a:bodyPr>
          <a:lstStyle/>
          <a:p>
            <a:r>
              <a:rPr lang="en-GB" sz="2200" dirty="0">
                <a:solidFill>
                  <a:srgbClr val="C00000"/>
                </a:solidFill>
              </a:rPr>
              <a:t>E  ∼ </a:t>
            </a:r>
            <a:r>
              <a:rPr lang="en-GB" sz="2200" dirty="0">
                <a:solidFill>
                  <a:srgbClr val="C00000"/>
                </a:solidFill>
                <a:latin typeface="Symbol" pitchFamily="2" charset="2"/>
              </a:rPr>
              <a:t>2</a:t>
            </a:r>
            <a:r>
              <a:rPr lang="en-GB" sz="2200" dirty="0">
                <a:solidFill>
                  <a:srgbClr val="C00000"/>
                </a:solidFill>
              </a:rPr>
              <a:t>m</a:t>
            </a:r>
            <a:r>
              <a:rPr lang="en-GB" sz="2200" baseline="-25000" dirty="0">
                <a:solidFill>
                  <a:srgbClr val="C00000"/>
                </a:solidFill>
              </a:rPr>
              <a:t>e</a:t>
            </a:r>
            <a:r>
              <a:rPr lang="en-GB" sz="2200" dirty="0">
                <a:solidFill>
                  <a:srgbClr val="C00000"/>
                </a:solidFill>
              </a:rPr>
              <a:t>c</a:t>
            </a:r>
            <a:r>
              <a:rPr lang="en-GB" sz="2200" baseline="30000" dirty="0">
                <a:solidFill>
                  <a:srgbClr val="C00000"/>
                </a:solidFill>
                <a:latin typeface="Symbol" pitchFamily="2" charset="2"/>
              </a:rPr>
              <a:t>2</a:t>
            </a:r>
            <a:endParaRPr lang="en-GB" sz="2200" baseline="30000" dirty="0">
              <a:solidFill>
                <a:srgbClr val="C00000"/>
              </a:solidFill>
            </a:endParaRPr>
          </a:p>
        </p:txBody>
      </p:sp>
      <p:sp>
        <p:nvSpPr>
          <p:cNvPr id="11" name="TextBox 10">
            <a:extLst>
              <a:ext uri="{FF2B5EF4-FFF2-40B4-BE49-F238E27FC236}">
                <a16:creationId xmlns:a16="http://schemas.microsoft.com/office/drawing/2014/main" id="{9B4C2130-F408-7617-483F-FEB4DF5E0D87}"/>
              </a:ext>
            </a:extLst>
          </p:cNvPr>
          <p:cNvSpPr txBox="1"/>
          <p:nvPr/>
        </p:nvSpPr>
        <p:spPr>
          <a:xfrm>
            <a:off x="100359" y="5747660"/>
            <a:ext cx="8383241" cy="707886"/>
          </a:xfrm>
          <a:prstGeom prst="rect">
            <a:avLst/>
          </a:prstGeom>
          <a:noFill/>
        </p:spPr>
        <p:txBody>
          <a:bodyPr wrap="square" rtlCol="0">
            <a:spAutoFit/>
          </a:bodyPr>
          <a:lstStyle/>
          <a:p>
            <a:pPr algn="ct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Nei</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processi</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di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assorbimeto</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fotoelettrico</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e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produzione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di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coppie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il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fotone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muore</a:t>
            </a:r>
            <a:r>
              <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rPr>
              <a:t>” dove ha </a:t>
            </a:r>
            <a:r>
              <a:rPr lang="en-GB" sz="2000" dirty="0" err="1">
                <a:solidFill>
                  <a:srgbClr val="0432FF"/>
                </a:solidFill>
                <a:latin typeface="Verdana" panose="020B0604030504040204" pitchFamily="34" charset="0"/>
                <a:ea typeface="Verdana" panose="020B0604030504040204" pitchFamily="34" charset="0"/>
                <a:cs typeface="Verdana" panose="020B0604030504040204" pitchFamily="34" charset="0"/>
              </a:rPr>
              <a:t>interagito</a:t>
            </a:r>
            <a:endParaRPr lang="en-GB" sz="2000" dirty="0">
              <a:solidFill>
                <a:srgbClr val="0432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9189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711B-7C7C-39DF-AF68-94F6899DFB72}"/>
              </a:ext>
            </a:extLst>
          </p:cNvPr>
          <p:cNvSpPr>
            <a:spLocks noGrp="1"/>
          </p:cNvSpPr>
          <p:nvPr>
            <p:ph type="title"/>
          </p:nvPr>
        </p:nvSpPr>
        <p:spPr/>
        <p:txBody>
          <a:bodyPr/>
          <a:lstStyle/>
          <a:p>
            <a:r>
              <a:rPr lang="en-GB" dirty="0"/>
              <a:t>Il Trigger</a:t>
            </a:r>
          </a:p>
        </p:txBody>
      </p:sp>
      <p:sp>
        <p:nvSpPr>
          <p:cNvPr id="3" name="Date Placeholder 2">
            <a:extLst>
              <a:ext uri="{FF2B5EF4-FFF2-40B4-BE49-F238E27FC236}">
                <a16:creationId xmlns:a16="http://schemas.microsoft.com/office/drawing/2014/main" id="{A9B2AAA4-9C95-A598-DC59-617B0D3B2599}"/>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5AF36721-3871-695B-585D-975C5F469F72}"/>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AA606FC0-4648-8704-98D8-E8D7CF88AF3E}"/>
              </a:ext>
            </a:extLst>
          </p:cNvPr>
          <p:cNvSpPr>
            <a:spLocks noGrp="1"/>
          </p:cNvSpPr>
          <p:nvPr>
            <p:ph type="sldNum" sz="quarter" idx="12"/>
          </p:nvPr>
        </p:nvSpPr>
        <p:spPr/>
        <p:txBody>
          <a:bodyPr/>
          <a:lstStyle/>
          <a:p>
            <a:fld id="{1080A019-C666-1340-8D07-B7EAA561FAEC}" type="slidenum">
              <a:rPr lang="en-US" smtClean="0"/>
              <a:t>50</a:t>
            </a:fld>
            <a:endParaRPr lang="en-US"/>
          </a:p>
        </p:txBody>
      </p:sp>
      <p:sp>
        <p:nvSpPr>
          <p:cNvPr id="6" name="TextBox 11">
            <a:extLst>
              <a:ext uri="{FF2B5EF4-FFF2-40B4-BE49-F238E27FC236}">
                <a16:creationId xmlns:a16="http://schemas.microsoft.com/office/drawing/2014/main" id="{4003EEFF-D390-FC09-3A90-7A524D6C23B0}"/>
              </a:ext>
            </a:extLst>
          </p:cNvPr>
          <p:cNvSpPr txBox="1"/>
          <p:nvPr/>
        </p:nvSpPr>
        <p:spPr>
          <a:xfrm>
            <a:off x="2355" y="736946"/>
            <a:ext cx="8948462" cy="5893921"/>
          </a:xfrm>
          <a:prstGeom prst="rect">
            <a:avLst/>
          </a:prstGeom>
          <a:noFill/>
        </p:spPr>
        <p:txBody>
          <a:bodyPr wrap="square" rtlCol="0">
            <a:spAutoFit/>
          </a:bodyPr>
          <a:lstStyle/>
          <a:p>
            <a:r>
              <a:rPr lang="it-IT" sz="2000" b="1" dirty="0">
                <a:solidFill>
                  <a:srgbClr val="202124"/>
                </a:solidFill>
              </a:rPr>
              <a:t>Il Trigger è il sistema che seleziona quali collisioni salvare su disco</a:t>
            </a:r>
          </a:p>
          <a:p>
            <a:pPr marL="342900" indent="-342900">
              <a:spcBef>
                <a:spcPts val="300"/>
              </a:spcBef>
              <a:buFont typeface="Arial" panose="020B0604020202020204" pitchFamily="34" charset="0"/>
              <a:buChar char="•"/>
            </a:pPr>
            <a:r>
              <a:rPr lang="it-IT" dirty="0">
                <a:solidFill>
                  <a:srgbClr val="202124"/>
                </a:solidFill>
              </a:rPr>
              <a:t>3 miliardi di collisioni al secondo gran parte di poco interesse; bisogna individuare quelle interessanti  per le analisi fisiche;</a:t>
            </a:r>
          </a:p>
          <a:p>
            <a:pPr marL="342900" indent="-342900">
              <a:spcBef>
                <a:spcPts val="300"/>
              </a:spcBef>
              <a:buFont typeface="Arial" panose="020B0604020202020204" pitchFamily="34" charset="0"/>
              <a:buChar char="•"/>
            </a:pPr>
            <a:r>
              <a:rPr lang="it-IT" dirty="0">
                <a:solidFill>
                  <a:srgbClr val="202124"/>
                </a:solidFill>
                <a:sym typeface="Wingdings" panose="05000000000000000000" pitchFamily="2" charset="2"/>
              </a:rPr>
              <a:t>Impossibile trasferire la mole di dati prodotta ogni 25 ns! </a:t>
            </a:r>
          </a:p>
          <a:p>
            <a:endParaRPr lang="it-IT" sz="1000" dirty="0">
              <a:solidFill>
                <a:srgbClr val="202124"/>
              </a:solidFill>
              <a:sym typeface="Wingdings" panose="05000000000000000000" pitchFamily="2" charset="2"/>
            </a:endParaRPr>
          </a:p>
          <a:p>
            <a:r>
              <a:rPr lang="it-IT" sz="2000" b="1" dirty="0">
                <a:solidFill>
                  <a:srgbClr val="202124"/>
                </a:solidFill>
                <a:sym typeface="Wingdings" panose="05000000000000000000" pitchFamily="2" charset="2"/>
              </a:rPr>
              <a:t>Soluzione</a:t>
            </a:r>
            <a:r>
              <a:rPr lang="it-IT" sz="2000" dirty="0">
                <a:solidFill>
                  <a:srgbClr val="202124"/>
                </a:solidFill>
                <a:sym typeface="Wingdings" panose="05000000000000000000" pitchFamily="2" charset="2"/>
              </a:rPr>
              <a:t>: memorie temporanee sul detector per tenere i dati fino alla decisione del trigger </a:t>
            </a:r>
            <a:endParaRPr lang="it-IT" sz="2000" dirty="0">
              <a:solidFill>
                <a:srgbClr val="202124"/>
              </a:solidFill>
            </a:endParaRPr>
          </a:p>
          <a:p>
            <a:pPr marL="342900" indent="-342900">
              <a:spcBef>
                <a:spcPts val="300"/>
              </a:spcBef>
              <a:buFont typeface="Arial" panose="020B0604020202020204" pitchFamily="34" charset="0"/>
              <a:buChar char="•"/>
            </a:pPr>
            <a:endParaRPr lang="it-IT" sz="2000" dirty="0">
              <a:solidFill>
                <a:srgbClr val="202124"/>
              </a:solidFill>
            </a:endParaRPr>
          </a:p>
          <a:p>
            <a:pPr>
              <a:spcBef>
                <a:spcPts val="300"/>
              </a:spcBef>
            </a:pPr>
            <a:r>
              <a:rPr lang="it-IT" sz="2000" b="1" dirty="0">
                <a:solidFill>
                  <a:srgbClr val="202124"/>
                </a:solidFill>
              </a:rPr>
              <a:t>Il Trigger ha 2 livelli:</a:t>
            </a:r>
          </a:p>
          <a:p>
            <a:pPr marL="342900" indent="-342900">
              <a:buFont typeface="Arial" panose="020B0604020202020204" pitchFamily="34" charset="0"/>
              <a:buChar char="•"/>
            </a:pPr>
            <a:r>
              <a:rPr lang="it-IT" dirty="0">
                <a:solidFill>
                  <a:srgbClr val="202124"/>
                </a:solidFill>
              </a:rPr>
              <a:t>L1T: Level 1 Trigger </a:t>
            </a:r>
            <a:r>
              <a:rPr lang="it-IT" dirty="0">
                <a:solidFill>
                  <a:srgbClr val="202124"/>
                </a:solidFill>
                <a:sym typeface="Wingdings" panose="05000000000000000000" pitchFamily="2" charset="2"/>
              </a:rPr>
              <a:t> hardware, veloce e sincrono con l’acceleratore</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Tempo di latenza 3.2 </a:t>
            </a:r>
            <a:r>
              <a:rPr lang="it-IT" dirty="0" err="1">
                <a:solidFill>
                  <a:srgbClr val="202124"/>
                </a:solidFill>
                <a:sym typeface="Wingdings" panose="05000000000000000000" pitchFamily="2" charset="2"/>
              </a:rPr>
              <a:t>ms</a:t>
            </a:r>
            <a:r>
              <a:rPr lang="it-IT" dirty="0">
                <a:solidFill>
                  <a:srgbClr val="202124"/>
                </a:solidFill>
                <a:sym typeface="Wingdings" panose="05000000000000000000" pitchFamily="2" charset="2"/>
              </a:rPr>
              <a:t>,  </a:t>
            </a:r>
            <a:r>
              <a:rPr lang="it-IT" dirty="0" err="1">
                <a:solidFill>
                  <a:srgbClr val="202124"/>
                </a:solidFill>
                <a:sym typeface="Wingdings" panose="05000000000000000000" pitchFamily="2" charset="2"/>
              </a:rPr>
              <a:t>frequena</a:t>
            </a:r>
            <a:r>
              <a:rPr lang="it-IT" dirty="0">
                <a:solidFill>
                  <a:srgbClr val="202124"/>
                </a:solidFill>
                <a:sym typeface="Wingdings" panose="05000000000000000000" pitchFamily="2" charset="2"/>
              </a:rPr>
              <a:t> </a:t>
            </a:r>
            <a:r>
              <a:rPr lang="it-IT" dirty="0" err="1">
                <a:solidFill>
                  <a:srgbClr val="202124"/>
                </a:solidFill>
                <a:sym typeface="Wingdings" panose="05000000000000000000" pitchFamily="2" charset="2"/>
              </a:rPr>
              <a:t>masima</a:t>
            </a:r>
            <a:r>
              <a:rPr lang="it-IT" dirty="0">
                <a:solidFill>
                  <a:srgbClr val="202124"/>
                </a:solidFill>
                <a:sym typeface="Wingdings" panose="05000000000000000000" pitchFamily="2" charset="2"/>
              </a:rPr>
              <a:t> di uscita 110 KHz (1 collisione ogni 300);</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Basato su coincidenza rapide su torri calorimetriche e torri dello spettrometro;</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La latenza del trigger determina la profondità delle memorie temporanee;</a:t>
            </a:r>
          </a:p>
          <a:p>
            <a:pPr marL="800100" lvl="1" indent="-342900">
              <a:buFont typeface="Arial" panose="020B0604020202020204" pitchFamily="34" charset="0"/>
              <a:buChar char="•"/>
            </a:pPr>
            <a:r>
              <a:rPr lang="it-IT" dirty="0">
                <a:solidFill>
                  <a:srgbClr val="202124"/>
                </a:solidFill>
                <a:sym typeface="Wingdings" panose="05000000000000000000" pitchFamily="2" charset="2"/>
              </a:rPr>
              <a:t>I dati possono essere trasferiti dal front-end alla farm di calcolo del livello successivo</a:t>
            </a:r>
          </a:p>
          <a:p>
            <a:pPr marL="800100" lvl="1" indent="-342900">
              <a:buFont typeface="Arial" panose="020B0604020202020204" pitchFamily="34" charset="0"/>
              <a:buChar char="•"/>
            </a:pPr>
            <a:endParaRPr lang="it-IT" dirty="0">
              <a:solidFill>
                <a:srgbClr val="202124"/>
              </a:solidFill>
            </a:endParaRPr>
          </a:p>
          <a:p>
            <a:pPr marL="342900" indent="-342900">
              <a:buFont typeface="Arial" panose="020B0604020202020204" pitchFamily="34" charset="0"/>
              <a:buChar char="•"/>
            </a:pPr>
            <a:r>
              <a:rPr lang="it-IT" dirty="0">
                <a:solidFill>
                  <a:srgbClr val="202124"/>
                </a:solidFill>
              </a:rPr>
              <a:t>HLT: High Level Trigger </a:t>
            </a:r>
            <a:r>
              <a:rPr lang="it-IT" dirty="0">
                <a:solidFill>
                  <a:srgbClr val="202124"/>
                </a:solidFill>
                <a:sym typeface="Wingdings" panose="05000000000000000000" pitchFamily="2" charset="2"/>
              </a:rPr>
              <a:t> software, meno veloce ma più accurato, asincrono</a:t>
            </a:r>
          </a:p>
          <a:p>
            <a:pPr marL="800100" lvl="1" indent="-342900">
              <a:spcBef>
                <a:spcPts val="300"/>
              </a:spcBef>
              <a:buFont typeface="Arial" panose="020B0604020202020204" pitchFamily="34" charset="0"/>
              <a:buChar char="•"/>
            </a:pPr>
            <a:r>
              <a:rPr lang="it-IT" dirty="0">
                <a:solidFill>
                  <a:srgbClr val="202124"/>
                </a:solidFill>
                <a:sym typeface="Wingdings" panose="05000000000000000000" pitchFamily="2" charset="2"/>
              </a:rPr>
              <a:t>Tempo di latenza medio ~ 150 </a:t>
            </a:r>
            <a:r>
              <a:rPr lang="it-IT" dirty="0" err="1">
                <a:solidFill>
                  <a:srgbClr val="202124"/>
                </a:solidFill>
                <a:sym typeface="Wingdings" panose="05000000000000000000" pitchFamily="2" charset="2"/>
              </a:rPr>
              <a:t>ms</a:t>
            </a:r>
            <a:r>
              <a:rPr lang="it-IT" dirty="0">
                <a:solidFill>
                  <a:srgbClr val="202124"/>
                </a:solidFill>
                <a:sym typeface="Wingdings" panose="05000000000000000000" pitchFamily="2" charset="2"/>
              </a:rPr>
              <a:t>, può arrivare fino ad un secondo; </a:t>
            </a:r>
          </a:p>
          <a:p>
            <a:pPr marL="800100" lvl="1" indent="-342900">
              <a:spcBef>
                <a:spcPts val="300"/>
              </a:spcBef>
              <a:buFont typeface="Arial" panose="020B0604020202020204" pitchFamily="34" charset="0"/>
              <a:buChar char="•"/>
            </a:pPr>
            <a:r>
              <a:rPr lang="it-IT" dirty="0">
                <a:solidFill>
                  <a:srgbClr val="202124"/>
                </a:solidFill>
                <a:sym typeface="Wingdings" panose="05000000000000000000" pitchFamily="2" charset="2"/>
              </a:rPr>
              <a:t>Frequenza massima di uscita ~ 1 kHz (generalmente 800 Hz)</a:t>
            </a:r>
            <a:endParaRPr lang="it-IT" u="sng" dirty="0">
              <a:solidFill>
                <a:srgbClr val="202124"/>
              </a:solidFill>
              <a:sym typeface="Wingdings" panose="05000000000000000000" pitchFamily="2" charset="2"/>
            </a:endParaRPr>
          </a:p>
          <a:p>
            <a:pPr marL="800100" lvl="1" indent="-342900">
              <a:buFont typeface="Arial" panose="020B0604020202020204" pitchFamily="34" charset="0"/>
              <a:buChar char="•"/>
            </a:pPr>
            <a:r>
              <a:rPr lang="it-IT" dirty="0">
                <a:solidFill>
                  <a:srgbClr val="202124"/>
                </a:solidFill>
                <a:sym typeface="Wingdings" panose="05000000000000000000" pitchFamily="2" charset="2"/>
              </a:rPr>
              <a:t>Viene analizzata tutta l’informazione del rivelatore per cercare oggetti ad alta energia trasversa oppure combinazioni particolari di oggetti;</a:t>
            </a:r>
          </a:p>
        </p:txBody>
      </p:sp>
    </p:spTree>
    <p:extLst>
      <p:ext uri="{BB962C8B-B14F-4D97-AF65-F5344CB8AC3E}">
        <p14:creationId xmlns:p14="http://schemas.microsoft.com/office/powerpoint/2010/main" val="55320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BC1-32E1-23DE-836A-0CF629800E22}"/>
              </a:ext>
            </a:extLst>
          </p:cNvPr>
          <p:cNvSpPr>
            <a:spLocks noGrp="1"/>
          </p:cNvSpPr>
          <p:nvPr>
            <p:ph type="title"/>
          </p:nvPr>
        </p:nvSpPr>
        <p:spPr/>
        <p:txBody>
          <a:bodyPr/>
          <a:lstStyle/>
          <a:p>
            <a:r>
              <a:rPr lang="en-GB" dirty="0"/>
              <a:t>Il trigger</a:t>
            </a:r>
          </a:p>
        </p:txBody>
      </p:sp>
      <p:sp>
        <p:nvSpPr>
          <p:cNvPr id="3" name="Date Placeholder 2">
            <a:extLst>
              <a:ext uri="{FF2B5EF4-FFF2-40B4-BE49-F238E27FC236}">
                <a16:creationId xmlns:a16="http://schemas.microsoft.com/office/drawing/2014/main" id="{E5A03925-0631-1AB1-6D63-EFAA2756DA4C}"/>
              </a:ext>
            </a:extLst>
          </p:cNvPr>
          <p:cNvSpPr>
            <a:spLocks noGrp="1"/>
          </p:cNvSpPr>
          <p:nvPr>
            <p:ph type="dt" sz="half" idx="10"/>
          </p:nvPr>
        </p:nvSpPr>
        <p:spPr/>
        <p:txBody>
          <a:bodyPr/>
          <a:lstStyle/>
          <a:p>
            <a:r>
              <a:rPr lang="it-IT"/>
              <a:t>25/02/25</a:t>
            </a:r>
            <a:endParaRPr lang="en-US" dirty="0"/>
          </a:p>
        </p:txBody>
      </p:sp>
      <p:sp>
        <p:nvSpPr>
          <p:cNvPr id="4" name="Footer Placeholder 3">
            <a:extLst>
              <a:ext uri="{FF2B5EF4-FFF2-40B4-BE49-F238E27FC236}">
                <a16:creationId xmlns:a16="http://schemas.microsoft.com/office/drawing/2014/main" id="{45F8FA79-7623-56CB-2C90-8BF0328D5848}"/>
              </a:ext>
            </a:extLst>
          </p:cNvPr>
          <p:cNvSpPr>
            <a:spLocks noGrp="1"/>
          </p:cNvSpPr>
          <p:nvPr>
            <p:ph type="ftr" sz="quarter" idx="11"/>
          </p:nvPr>
        </p:nvSpPr>
        <p:spPr/>
        <p:txBody>
          <a:bodyPr/>
          <a:lstStyle/>
          <a:p>
            <a:r>
              <a:rPr lang="en-US" dirty="0"/>
              <a:t>CMS Masterclass - 2024</a:t>
            </a:r>
          </a:p>
        </p:txBody>
      </p:sp>
      <p:sp>
        <p:nvSpPr>
          <p:cNvPr id="5" name="Slide Number Placeholder 4">
            <a:extLst>
              <a:ext uri="{FF2B5EF4-FFF2-40B4-BE49-F238E27FC236}">
                <a16:creationId xmlns:a16="http://schemas.microsoft.com/office/drawing/2014/main" id="{11C11D49-5097-8158-3070-6E3F06C9C830}"/>
              </a:ext>
            </a:extLst>
          </p:cNvPr>
          <p:cNvSpPr>
            <a:spLocks noGrp="1"/>
          </p:cNvSpPr>
          <p:nvPr>
            <p:ph type="sldNum" sz="quarter" idx="12"/>
          </p:nvPr>
        </p:nvSpPr>
        <p:spPr/>
        <p:txBody>
          <a:bodyPr/>
          <a:lstStyle/>
          <a:p>
            <a:fld id="{1080A019-C666-1340-8D07-B7EAA561FAEC}" type="slidenum">
              <a:rPr lang="en-US" smtClean="0"/>
              <a:t>51</a:t>
            </a:fld>
            <a:endParaRPr lang="en-US" dirty="0"/>
          </a:p>
        </p:txBody>
      </p:sp>
      <p:pic>
        <p:nvPicPr>
          <p:cNvPr id="6" name="Picture 4">
            <a:extLst>
              <a:ext uri="{FF2B5EF4-FFF2-40B4-BE49-F238E27FC236}">
                <a16:creationId xmlns:a16="http://schemas.microsoft.com/office/drawing/2014/main" id="{615354AD-BBED-2B91-009D-09CB3247C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624" y="736946"/>
            <a:ext cx="3769567" cy="1884784"/>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2">
            <a:extLst>
              <a:ext uri="{FF2B5EF4-FFF2-40B4-BE49-F238E27FC236}">
                <a16:creationId xmlns:a16="http://schemas.microsoft.com/office/drawing/2014/main" id="{4D2417B1-853C-3ED0-E4C3-D57A318FCB8A}"/>
              </a:ext>
            </a:extLst>
          </p:cNvPr>
          <p:cNvPicPr>
            <a:picLocks noChangeAspect="1"/>
          </p:cNvPicPr>
          <p:nvPr/>
        </p:nvPicPr>
        <p:blipFill rotWithShape="1">
          <a:blip r:embed="rId3"/>
          <a:srcRect t="19153" r="1229"/>
          <a:stretch/>
        </p:blipFill>
        <p:spPr>
          <a:xfrm>
            <a:off x="5307415" y="4152122"/>
            <a:ext cx="3780775" cy="2321016"/>
          </a:xfrm>
          <a:prstGeom prst="rect">
            <a:avLst/>
          </a:prstGeom>
        </p:spPr>
      </p:pic>
      <p:sp>
        <p:nvSpPr>
          <p:cNvPr id="8" name="CasellaDiTesto 10">
            <a:extLst>
              <a:ext uri="{FF2B5EF4-FFF2-40B4-BE49-F238E27FC236}">
                <a16:creationId xmlns:a16="http://schemas.microsoft.com/office/drawing/2014/main" id="{935124B2-3DDD-D493-C211-966669EF76CA}"/>
              </a:ext>
            </a:extLst>
          </p:cNvPr>
          <p:cNvSpPr txBox="1"/>
          <p:nvPr/>
        </p:nvSpPr>
        <p:spPr>
          <a:xfrm>
            <a:off x="5228430" y="2649723"/>
            <a:ext cx="2079406" cy="923330"/>
          </a:xfrm>
          <a:prstGeom prst="rect">
            <a:avLst/>
          </a:prstGeom>
          <a:noFill/>
        </p:spPr>
        <p:txBody>
          <a:bodyPr wrap="square">
            <a:spAutoFit/>
          </a:bodyPr>
          <a:lstStyle/>
          <a:p>
            <a:pPr algn="ctr"/>
            <a:r>
              <a:rPr lang="it-IT" sz="1800" dirty="0">
                <a:solidFill>
                  <a:srgbClr val="202124"/>
                </a:solidFill>
              </a:rPr>
              <a:t>L1T vicino CMS</a:t>
            </a:r>
          </a:p>
          <a:p>
            <a:pPr algn="ctr"/>
            <a:r>
              <a:rPr lang="it-IT" dirty="0">
                <a:solidFill>
                  <a:srgbClr val="202124"/>
                </a:solidFill>
              </a:rPr>
              <a:t>(</a:t>
            </a:r>
            <a:r>
              <a:rPr lang="it-IT" sz="1800" dirty="0">
                <a:solidFill>
                  <a:srgbClr val="202124"/>
                </a:solidFill>
              </a:rPr>
              <a:t>caverna di servizio)</a:t>
            </a:r>
          </a:p>
          <a:p>
            <a:pPr algn="ctr"/>
            <a:r>
              <a:rPr lang="it-IT" dirty="0">
                <a:solidFill>
                  <a:srgbClr val="202124"/>
                </a:solidFill>
              </a:rPr>
              <a:t>Esempio di schede</a:t>
            </a:r>
            <a:endParaRPr lang="it-IT" dirty="0"/>
          </a:p>
        </p:txBody>
      </p:sp>
      <p:sp>
        <p:nvSpPr>
          <p:cNvPr id="9" name="CasellaDiTesto 11">
            <a:extLst>
              <a:ext uri="{FF2B5EF4-FFF2-40B4-BE49-F238E27FC236}">
                <a16:creationId xmlns:a16="http://schemas.microsoft.com/office/drawing/2014/main" id="{52413C9D-8BC1-31BC-EE88-7F9BB5467129}"/>
              </a:ext>
            </a:extLst>
          </p:cNvPr>
          <p:cNvSpPr txBox="1"/>
          <p:nvPr/>
        </p:nvSpPr>
        <p:spPr>
          <a:xfrm>
            <a:off x="5200437" y="3780709"/>
            <a:ext cx="3898962" cy="369332"/>
          </a:xfrm>
          <a:prstGeom prst="rect">
            <a:avLst/>
          </a:prstGeom>
          <a:noFill/>
        </p:spPr>
        <p:txBody>
          <a:bodyPr wrap="square">
            <a:spAutoFit/>
          </a:bodyPr>
          <a:lstStyle/>
          <a:p>
            <a:pPr algn="ctr"/>
            <a:r>
              <a:rPr lang="it-IT" sz="1800" dirty="0">
                <a:solidFill>
                  <a:srgbClr val="202124"/>
                </a:solidFill>
              </a:rPr>
              <a:t>HLT in superficie: farm con 26000 cores</a:t>
            </a:r>
            <a:endParaRPr lang="it-IT" dirty="0"/>
          </a:p>
        </p:txBody>
      </p:sp>
      <p:pic>
        <p:nvPicPr>
          <p:cNvPr id="10" name="Immagine 8">
            <a:extLst>
              <a:ext uri="{FF2B5EF4-FFF2-40B4-BE49-F238E27FC236}">
                <a16:creationId xmlns:a16="http://schemas.microsoft.com/office/drawing/2014/main" id="{43F96B5A-A4FF-93D3-79A7-1EA3B15AB7F3}"/>
              </a:ext>
            </a:extLst>
          </p:cNvPr>
          <p:cNvPicPr>
            <a:picLocks noChangeAspect="1"/>
          </p:cNvPicPr>
          <p:nvPr/>
        </p:nvPicPr>
        <p:blipFill>
          <a:blip r:embed="rId4"/>
          <a:stretch>
            <a:fillRect/>
          </a:stretch>
        </p:blipFill>
        <p:spPr>
          <a:xfrm>
            <a:off x="7279842" y="2241068"/>
            <a:ext cx="1808349" cy="1371762"/>
          </a:xfrm>
          <a:prstGeom prst="rect">
            <a:avLst/>
          </a:prstGeom>
        </p:spPr>
      </p:pic>
      <p:sp>
        <p:nvSpPr>
          <p:cNvPr id="11" name="TextBox 10">
            <a:extLst>
              <a:ext uri="{FF2B5EF4-FFF2-40B4-BE49-F238E27FC236}">
                <a16:creationId xmlns:a16="http://schemas.microsoft.com/office/drawing/2014/main" id="{FA3D7872-50C9-A2C6-D7C6-79C92D1591C4}"/>
              </a:ext>
            </a:extLst>
          </p:cNvPr>
          <p:cNvSpPr txBox="1"/>
          <p:nvPr/>
        </p:nvSpPr>
        <p:spPr>
          <a:xfrm>
            <a:off x="200708" y="4287857"/>
            <a:ext cx="4780183" cy="1477328"/>
          </a:xfrm>
          <a:prstGeom prst="rect">
            <a:avLst/>
          </a:prstGeom>
          <a:noFill/>
        </p:spPr>
        <p:txBody>
          <a:bodyPr wrap="square" rtlCol="0">
            <a:spAutoFit/>
          </a:bodyPr>
          <a:lstStyle/>
          <a:p>
            <a:pPr algn="just"/>
            <a:r>
              <a:rPr lang="en-GB" dirty="0"/>
              <a:t>Il software HLT </a:t>
            </a:r>
            <a:r>
              <a:rPr lang="en-GB" dirty="0" err="1"/>
              <a:t>implementa</a:t>
            </a:r>
            <a:r>
              <a:rPr lang="en-GB" dirty="0"/>
              <a:t> </a:t>
            </a:r>
            <a:r>
              <a:rPr lang="en-GB" i="1" dirty="0"/>
              <a:t>O</a:t>
            </a:r>
            <a:r>
              <a:rPr lang="en-GB" dirty="0"/>
              <a:t>(10</a:t>
            </a:r>
            <a:r>
              <a:rPr lang="en-GB" baseline="30000" dirty="0"/>
              <a:t>3</a:t>
            </a:r>
            <a:r>
              <a:rPr lang="en-GB" dirty="0"/>
              <a:t>) </a:t>
            </a:r>
            <a:r>
              <a:rPr lang="en-GB" dirty="0" err="1"/>
              <a:t>catene</a:t>
            </a:r>
            <a:r>
              <a:rPr lang="en-GB" dirty="0"/>
              <a:t> di </a:t>
            </a:r>
            <a:r>
              <a:rPr lang="en-GB" dirty="0" err="1"/>
              <a:t>selezione</a:t>
            </a:r>
            <a:endParaRPr lang="en-GB" dirty="0"/>
          </a:p>
          <a:p>
            <a:pPr marL="285750" indent="-285750" algn="just">
              <a:buFont typeface="Arial" panose="020B0604020202020204" pitchFamily="34" charset="0"/>
              <a:buChar char="•"/>
            </a:pPr>
            <a:r>
              <a:rPr lang="en-GB" dirty="0" err="1"/>
              <a:t>separato</a:t>
            </a:r>
            <a:r>
              <a:rPr lang="en-GB" dirty="0"/>
              <a:t> in </a:t>
            </a:r>
            <a:r>
              <a:rPr lang="en-GB" dirty="0" err="1"/>
              <a:t>sottolivelli</a:t>
            </a:r>
            <a:r>
              <a:rPr lang="en-GB" dirty="0"/>
              <a:t> per </a:t>
            </a:r>
            <a:r>
              <a:rPr lang="en-GB" dirty="0" err="1"/>
              <a:t>analizzare</a:t>
            </a:r>
            <a:r>
              <a:rPr lang="en-GB" dirty="0"/>
              <a:t> le </a:t>
            </a:r>
            <a:r>
              <a:rPr lang="en-GB" dirty="0" err="1"/>
              <a:t>informazioni</a:t>
            </a:r>
            <a:r>
              <a:rPr lang="en-GB" dirty="0"/>
              <a:t> del </a:t>
            </a:r>
            <a:r>
              <a:rPr lang="en-GB" dirty="0" err="1"/>
              <a:t>detetector</a:t>
            </a:r>
            <a:r>
              <a:rPr lang="en-GB" dirty="0"/>
              <a:t> in </a:t>
            </a:r>
            <a:r>
              <a:rPr lang="en-GB" dirty="0" err="1"/>
              <a:t>maniera</a:t>
            </a:r>
            <a:r>
              <a:rPr lang="en-GB" dirty="0"/>
              <a:t> </a:t>
            </a:r>
            <a:r>
              <a:rPr lang="en-GB" dirty="0" err="1"/>
              <a:t>incrementale</a:t>
            </a:r>
            <a:endParaRPr lang="en-GB" dirty="0"/>
          </a:p>
        </p:txBody>
      </p:sp>
      <p:sp>
        <p:nvSpPr>
          <p:cNvPr id="12" name="TextBox 11">
            <a:extLst>
              <a:ext uri="{FF2B5EF4-FFF2-40B4-BE49-F238E27FC236}">
                <a16:creationId xmlns:a16="http://schemas.microsoft.com/office/drawing/2014/main" id="{8FBC7396-CE7B-BB40-58CB-5AA369997056}"/>
              </a:ext>
            </a:extLst>
          </p:cNvPr>
          <p:cNvSpPr txBox="1"/>
          <p:nvPr/>
        </p:nvSpPr>
        <p:spPr>
          <a:xfrm>
            <a:off x="200707" y="1264729"/>
            <a:ext cx="4780183" cy="2031325"/>
          </a:xfrm>
          <a:prstGeom prst="rect">
            <a:avLst/>
          </a:prstGeom>
          <a:noFill/>
        </p:spPr>
        <p:txBody>
          <a:bodyPr wrap="square" rtlCol="0">
            <a:spAutoFit/>
          </a:bodyPr>
          <a:lstStyle/>
          <a:p>
            <a:pPr algn="just"/>
            <a:r>
              <a:rPr lang="it-IT" dirty="0"/>
              <a:t>La sincronizzazione dei segnali di Livello-1 deve tener conto del ritardo della trasmissione (propagazione su rame circa 2/3 velocità della luce) </a:t>
            </a:r>
          </a:p>
          <a:p>
            <a:pPr marL="285750" indent="-285750" algn="just">
              <a:buFont typeface="Arial" panose="020B0604020202020204" pitchFamily="34" charset="0"/>
              <a:buChar char="•"/>
            </a:pPr>
            <a:r>
              <a:rPr lang="it-IT" dirty="0"/>
              <a:t>ritardi applicati alla trasmissione dei segnali multipli del clock </a:t>
            </a:r>
            <a:r>
              <a:rPr lang="it-IT" dirty="0" err="1"/>
              <a:t>tick</a:t>
            </a:r>
            <a:r>
              <a:rPr lang="it-IT" dirty="0"/>
              <a:t> di macchina (320 MHz ➝ 3.125 ns)</a:t>
            </a:r>
          </a:p>
        </p:txBody>
      </p:sp>
    </p:spTree>
    <p:extLst>
      <p:ext uri="{BB962C8B-B14F-4D97-AF65-F5344CB8AC3E}">
        <p14:creationId xmlns:p14="http://schemas.microsoft.com/office/powerpoint/2010/main" val="1764963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17144-09CF-44A7-4E84-86D50B6C29A4}"/>
              </a:ext>
            </a:extLst>
          </p:cNvPr>
          <p:cNvSpPr>
            <a:spLocks noGrp="1"/>
          </p:cNvSpPr>
          <p:nvPr>
            <p:ph type="title"/>
          </p:nvPr>
        </p:nvSpPr>
        <p:spPr/>
        <p:txBody>
          <a:bodyPr/>
          <a:lstStyle/>
          <a:p>
            <a:r>
              <a:rPr lang="en-GB" dirty="0"/>
              <a:t>Grid e Data </a:t>
            </a:r>
            <a:r>
              <a:rPr lang="en-GB" dirty="0" err="1"/>
              <a:t>Center</a:t>
            </a:r>
            <a:endParaRPr lang="en-GB" dirty="0"/>
          </a:p>
        </p:txBody>
      </p:sp>
      <p:sp>
        <p:nvSpPr>
          <p:cNvPr id="3" name="Date Placeholder 2">
            <a:extLst>
              <a:ext uri="{FF2B5EF4-FFF2-40B4-BE49-F238E27FC236}">
                <a16:creationId xmlns:a16="http://schemas.microsoft.com/office/drawing/2014/main" id="{89645F38-1121-D424-6834-12FC77F853F7}"/>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5132261B-2938-86C7-AAAF-03DCD8B46165}"/>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04F94605-C94F-D082-2CC1-83E6EFCCE61C}"/>
              </a:ext>
            </a:extLst>
          </p:cNvPr>
          <p:cNvSpPr>
            <a:spLocks noGrp="1"/>
          </p:cNvSpPr>
          <p:nvPr>
            <p:ph type="sldNum" sz="quarter" idx="12"/>
          </p:nvPr>
        </p:nvSpPr>
        <p:spPr/>
        <p:txBody>
          <a:bodyPr/>
          <a:lstStyle/>
          <a:p>
            <a:fld id="{1080A019-C666-1340-8D07-B7EAA561FAEC}" type="slidenum">
              <a:rPr lang="en-US" smtClean="0"/>
              <a:t>52</a:t>
            </a:fld>
            <a:endParaRPr lang="en-US" dirty="0"/>
          </a:p>
        </p:txBody>
      </p:sp>
      <p:pic>
        <p:nvPicPr>
          <p:cNvPr id="6" name="Picture 5">
            <a:extLst>
              <a:ext uri="{FF2B5EF4-FFF2-40B4-BE49-F238E27FC236}">
                <a16:creationId xmlns:a16="http://schemas.microsoft.com/office/drawing/2014/main" id="{7716A400-84C8-D43D-036C-68F3363AD3C4}"/>
              </a:ext>
            </a:extLst>
          </p:cNvPr>
          <p:cNvPicPr>
            <a:picLocks noChangeAspect="1"/>
          </p:cNvPicPr>
          <p:nvPr/>
        </p:nvPicPr>
        <p:blipFill rotWithShape="1">
          <a:blip r:embed="rId2">
            <a:extLst>
              <a:ext uri="{28A0092B-C50C-407E-A947-70E740481C1C}">
                <a14:useLocalDpi xmlns:a14="http://schemas.microsoft.com/office/drawing/2010/main" val="0"/>
              </a:ext>
            </a:extLst>
          </a:blip>
          <a:srcRect t="7493" b="10785"/>
          <a:stretch/>
        </p:blipFill>
        <p:spPr>
          <a:xfrm>
            <a:off x="1490193" y="850801"/>
            <a:ext cx="7581900" cy="3720777"/>
          </a:xfrm>
          <a:prstGeom prst="rect">
            <a:avLst/>
          </a:prstGeom>
        </p:spPr>
      </p:pic>
      <p:pic>
        <p:nvPicPr>
          <p:cNvPr id="7" name="Picture 4">
            <a:extLst>
              <a:ext uri="{FF2B5EF4-FFF2-40B4-BE49-F238E27FC236}">
                <a16:creationId xmlns:a16="http://schemas.microsoft.com/office/drawing/2014/main" id="{FAF1BCDF-A938-5642-EEB1-F5505F76C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7" y="3646779"/>
            <a:ext cx="4286250" cy="2876550"/>
          </a:xfrm>
          <a:prstGeom prst="rect">
            <a:avLst/>
          </a:prstGeom>
        </p:spPr>
      </p:pic>
      <p:sp>
        <p:nvSpPr>
          <p:cNvPr id="8" name="TextBox 7">
            <a:extLst>
              <a:ext uri="{FF2B5EF4-FFF2-40B4-BE49-F238E27FC236}">
                <a16:creationId xmlns:a16="http://schemas.microsoft.com/office/drawing/2014/main" id="{595D8748-7C93-7E35-08F1-B4603D1DE609}"/>
              </a:ext>
            </a:extLst>
          </p:cNvPr>
          <p:cNvSpPr txBox="1"/>
          <p:nvPr/>
        </p:nvSpPr>
        <p:spPr>
          <a:xfrm>
            <a:off x="4358157" y="4597514"/>
            <a:ext cx="4794159" cy="2031325"/>
          </a:xfrm>
          <a:prstGeom prst="rect">
            <a:avLst/>
          </a:prstGeom>
          <a:noFill/>
        </p:spPr>
        <p:txBody>
          <a:bodyPr wrap="square" rtlCol="0">
            <a:spAutoFit/>
          </a:bodyPr>
          <a:lstStyle/>
          <a:p>
            <a:pPr algn="just"/>
            <a:r>
              <a:rPr lang="en-GB" b="1" dirty="0"/>
              <a:t>Il </a:t>
            </a:r>
            <a:r>
              <a:rPr lang="en-GB" b="1" dirty="0" err="1"/>
              <a:t>calcolo</a:t>
            </a:r>
            <a:r>
              <a:rPr lang="en-GB" b="1" dirty="0"/>
              <a:t> di CMS </a:t>
            </a:r>
            <a:r>
              <a:rPr lang="en-GB" b="1" dirty="0" err="1"/>
              <a:t>si</a:t>
            </a:r>
            <a:r>
              <a:rPr lang="en-GB" b="1" dirty="0"/>
              <a:t> </a:t>
            </a:r>
            <a:r>
              <a:rPr lang="en-GB" b="1" dirty="0" err="1"/>
              <a:t>avvale</a:t>
            </a:r>
            <a:r>
              <a:rPr lang="en-GB" b="1" dirty="0"/>
              <a:t> di </a:t>
            </a:r>
            <a:r>
              <a:rPr lang="en-GB" b="1" dirty="0" err="1"/>
              <a:t>centri</a:t>
            </a:r>
            <a:r>
              <a:rPr lang="en-GB" b="1" dirty="0"/>
              <a:t> </a:t>
            </a:r>
            <a:r>
              <a:rPr lang="en-GB" b="1" dirty="0" err="1"/>
              <a:t>organizzati</a:t>
            </a:r>
            <a:r>
              <a:rPr lang="en-GB" b="1" dirty="0"/>
              <a:t> </a:t>
            </a:r>
          </a:p>
          <a:p>
            <a:pPr algn="just"/>
            <a:r>
              <a:rPr lang="en-GB" b="1" dirty="0"/>
              <a:t>secondo un </a:t>
            </a:r>
            <a:r>
              <a:rPr lang="en-GB" b="1" dirty="0" err="1"/>
              <a:t>modello</a:t>
            </a:r>
            <a:r>
              <a:rPr lang="en-GB" b="1" dirty="0"/>
              <a:t> </a:t>
            </a:r>
            <a:r>
              <a:rPr lang="en-GB" b="1" dirty="0" err="1"/>
              <a:t>gerarchico</a:t>
            </a:r>
            <a:r>
              <a:rPr lang="en-GB" b="1" dirty="0"/>
              <a:t> </a:t>
            </a:r>
          </a:p>
          <a:p>
            <a:pPr marL="285750" indent="-285750" algn="just">
              <a:buFont typeface="Arial" panose="020B0604020202020204" pitchFamily="34" charset="0"/>
              <a:buChar char="•"/>
            </a:pPr>
            <a:r>
              <a:rPr lang="en-GB" dirty="0"/>
              <a:t>Tier-0 / Tier-1 / Tier-2 </a:t>
            </a:r>
          </a:p>
          <a:p>
            <a:pPr marL="285750" indent="-285750" algn="just">
              <a:buFont typeface="Arial" panose="020B0604020202020204" pitchFamily="34" charset="0"/>
              <a:buChar char="•"/>
            </a:pPr>
            <a:r>
              <a:rPr lang="en-GB" dirty="0"/>
              <a:t>I </a:t>
            </a:r>
            <a:r>
              <a:rPr lang="en-GB" dirty="0" err="1"/>
              <a:t>dati</a:t>
            </a:r>
            <a:r>
              <a:rPr lang="en-GB" dirty="0"/>
              <a:t> </a:t>
            </a:r>
            <a:r>
              <a:rPr lang="en-GB" dirty="0" err="1"/>
              <a:t>sono</a:t>
            </a:r>
            <a:r>
              <a:rPr lang="en-GB" dirty="0"/>
              <a:t> </a:t>
            </a:r>
            <a:r>
              <a:rPr lang="en-GB" dirty="0" err="1"/>
              <a:t>distribuiti</a:t>
            </a:r>
            <a:endParaRPr lang="en-GB" dirty="0"/>
          </a:p>
          <a:p>
            <a:pPr marL="285750" indent="-285750" algn="just">
              <a:buFont typeface="Arial" panose="020B0604020202020204" pitchFamily="34" charset="0"/>
              <a:buChar char="•"/>
            </a:pPr>
            <a:r>
              <a:rPr lang="en-GB" dirty="0"/>
              <a:t>La </a:t>
            </a:r>
            <a:r>
              <a:rPr lang="en-GB" dirty="0" err="1"/>
              <a:t>gestione</a:t>
            </a:r>
            <a:r>
              <a:rPr lang="en-GB" dirty="0"/>
              <a:t> del </a:t>
            </a:r>
            <a:r>
              <a:rPr lang="en-GB" dirty="0" err="1"/>
              <a:t>processamento</a:t>
            </a:r>
            <a:r>
              <a:rPr lang="en-GB" dirty="0"/>
              <a:t> </a:t>
            </a:r>
            <a:r>
              <a:rPr lang="en-GB" dirty="0" err="1"/>
              <a:t>ottimizza</a:t>
            </a:r>
            <a:r>
              <a:rPr lang="en-GB" dirty="0"/>
              <a:t> </a:t>
            </a:r>
            <a:r>
              <a:rPr lang="en-GB" dirty="0" err="1"/>
              <a:t>sia</a:t>
            </a:r>
            <a:r>
              <a:rPr lang="en-GB" dirty="0"/>
              <a:t> </a:t>
            </a:r>
            <a:r>
              <a:rPr lang="en-GB" dirty="0" err="1"/>
              <a:t>l’uso</a:t>
            </a:r>
            <a:r>
              <a:rPr lang="en-GB" dirty="0"/>
              <a:t> </a:t>
            </a:r>
            <a:r>
              <a:rPr lang="en-GB" dirty="0" err="1"/>
              <a:t>delle</a:t>
            </a:r>
            <a:r>
              <a:rPr lang="en-GB" dirty="0"/>
              <a:t> </a:t>
            </a:r>
            <a:r>
              <a:rPr lang="en-GB" dirty="0" err="1"/>
              <a:t>risorse</a:t>
            </a:r>
            <a:r>
              <a:rPr lang="en-GB" dirty="0"/>
              <a:t> di </a:t>
            </a:r>
            <a:r>
              <a:rPr lang="en-GB" dirty="0" err="1"/>
              <a:t>calcolo</a:t>
            </a:r>
            <a:r>
              <a:rPr lang="en-GB" dirty="0"/>
              <a:t> </a:t>
            </a:r>
            <a:r>
              <a:rPr lang="en-GB" dirty="0" err="1"/>
              <a:t>sia</a:t>
            </a:r>
            <a:r>
              <a:rPr lang="en-GB" dirty="0"/>
              <a:t> il </a:t>
            </a:r>
            <a:r>
              <a:rPr lang="en-GB" dirty="0" err="1"/>
              <a:t>trasferimento</a:t>
            </a:r>
            <a:r>
              <a:rPr lang="en-GB" dirty="0"/>
              <a:t> </a:t>
            </a:r>
            <a:r>
              <a:rPr lang="en-GB" dirty="0" err="1"/>
              <a:t>dei</a:t>
            </a:r>
            <a:r>
              <a:rPr lang="en-GB" dirty="0"/>
              <a:t> </a:t>
            </a:r>
            <a:r>
              <a:rPr lang="en-GB" dirty="0" err="1"/>
              <a:t>dati</a:t>
            </a:r>
            <a:r>
              <a:rPr lang="en-GB" dirty="0"/>
              <a:t> </a:t>
            </a:r>
            <a:r>
              <a:rPr lang="en-GB" dirty="0" err="1"/>
              <a:t>sulla</a:t>
            </a:r>
            <a:r>
              <a:rPr lang="en-GB" dirty="0"/>
              <a:t> rete</a:t>
            </a:r>
          </a:p>
        </p:txBody>
      </p:sp>
      <p:sp>
        <p:nvSpPr>
          <p:cNvPr id="9" name="TextBox 8">
            <a:extLst>
              <a:ext uri="{FF2B5EF4-FFF2-40B4-BE49-F238E27FC236}">
                <a16:creationId xmlns:a16="http://schemas.microsoft.com/office/drawing/2014/main" id="{DC9A2F3E-0718-477E-D7F8-B443EFCCDC78}"/>
              </a:ext>
            </a:extLst>
          </p:cNvPr>
          <p:cNvSpPr txBox="1"/>
          <p:nvPr/>
        </p:nvSpPr>
        <p:spPr>
          <a:xfrm>
            <a:off x="1490193" y="604274"/>
            <a:ext cx="7581900" cy="369332"/>
          </a:xfrm>
          <a:prstGeom prst="rect">
            <a:avLst/>
          </a:prstGeom>
          <a:solidFill>
            <a:schemeClr val="tx1"/>
          </a:solidFill>
        </p:spPr>
        <p:txBody>
          <a:bodyPr wrap="squar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140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TByte</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prodotti</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in un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giorno</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di presa </a:t>
            </a:r>
            <a:r>
              <a:rPr lang="en-GB" b="1" dirty="0" err="1">
                <a:solidFill>
                  <a:schemeClr val="bg1"/>
                </a:solidFill>
                <a:latin typeface="Verdana" panose="020B0604030504040204" pitchFamily="34" charset="0"/>
                <a:ea typeface="Verdana" panose="020B0604030504040204" pitchFamily="34" charset="0"/>
                <a:cs typeface="Verdana" panose="020B0604030504040204" pitchFamily="34" charset="0"/>
              </a:rPr>
              <a:t>dati</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520249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Scoperta Bosone di Higgs ad ATLAS e CMS (2012)</a:t>
            </a:r>
          </a:p>
        </p:txBody>
      </p:sp>
      <p:sp>
        <p:nvSpPr>
          <p:cNvPr id="3" name="Date Placeholder 2"/>
          <p:cNvSpPr>
            <a:spLocks noGrp="1"/>
          </p:cNvSpPr>
          <p:nvPr>
            <p:ph type="dt" sz="half" idx="10"/>
          </p:nvPr>
        </p:nvSpPr>
        <p:spPr/>
        <p:txBody>
          <a:bodyPr/>
          <a:lstStyle/>
          <a:p>
            <a:r>
              <a:rPr lang="it-IT"/>
              <a:t>25/02/25</a:t>
            </a:r>
            <a:endParaRPr lang="en-US" dirty="0"/>
          </a:p>
        </p:txBody>
      </p:sp>
      <p:sp>
        <p:nvSpPr>
          <p:cNvPr id="4" name="Footer Placeholder 3"/>
          <p:cNvSpPr>
            <a:spLocks noGrp="1"/>
          </p:cNvSpPr>
          <p:nvPr>
            <p:ph type="ftr" sz="quarter" idx="11"/>
          </p:nvPr>
        </p:nvSpPr>
        <p:spPr/>
        <p:txBody>
          <a:bodyPr/>
          <a:lstStyle/>
          <a:p>
            <a:r>
              <a:rPr lang="en-US" dirty="0"/>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53</a:t>
            </a:fld>
            <a:endParaRPr lang="en-US" dirty="0"/>
          </a:p>
        </p:txBody>
      </p:sp>
      <p:pic>
        <p:nvPicPr>
          <p:cNvPr id="6" name="Picture 5"/>
          <p:cNvPicPr>
            <a:picLocks noChangeAspect="1"/>
          </p:cNvPicPr>
          <p:nvPr/>
        </p:nvPicPr>
        <p:blipFill>
          <a:blip r:embed="rId2"/>
          <a:stretch>
            <a:fillRect/>
          </a:stretch>
        </p:blipFill>
        <p:spPr>
          <a:xfrm>
            <a:off x="247650" y="935329"/>
            <a:ext cx="8648700" cy="5588000"/>
          </a:xfrm>
          <a:prstGeom prst="rect">
            <a:avLst/>
          </a:prstGeom>
        </p:spPr>
      </p:pic>
      <p:pic>
        <p:nvPicPr>
          <p:cNvPr id="7" name="Picture 6"/>
          <p:cNvPicPr>
            <a:picLocks noChangeAspect="1"/>
          </p:cNvPicPr>
          <p:nvPr/>
        </p:nvPicPr>
        <p:blipFill>
          <a:blip r:embed="rId3"/>
          <a:stretch>
            <a:fillRect/>
          </a:stretch>
        </p:blipFill>
        <p:spPr>
          <a:xfrm>
            <a:off x="247650" y="949221"/>
            <a:ext cx="5842000" cy="3505200"/>
          </a:xfrm>
          <a:prstGeom prst="rect">
            <a:avLst/>
          </a:prstGeom>
        </p:spPr>
      </p:pic>
      <p:sp>
        <p:nvSpPr>
          <p:cNvPr id="9" name="TextBox 8"/>
          <p:cNvSpPr txBox="1"/>
          <p:nvPr/>
        </p:nvSpPr>
        <p:spPr>
          <a:xfrm>
            <a:off x="1524000" y="610303"/>
            <a:ext cx="6545766" cy="369332"/>
          </a:xfrm>
          <a:prstGeom prst="rect">
            <a:avLst/>
          </a:prstGeom>
          <a:noFill/>
        </p:spPr>
        <p:txBody>
          <a:bodyPr wrap="none" rtlCol="0">
            <a:spAutoFit/>
          </a:bodyPr>
          <a:lstStyle/>
          <a:p>
            <a:r>
              <a:rPr lang="en-US" b="1" dirty="0"/>
              <a:t>H -&gt; 2e2</a:t>
            </a:r>
            <a:r>
              <a:rPr lang="en-US" b="1" dirty="0">
                <a:latin typeface="Symbol" charset="2"/>
                <a:ea typeface="Symbol" charset="2"/>
                <a:cs typeface="Symbol" charset="2"/>
              </a:rPr>
              <a:t>m</a:t>
            </a:r>
            <a:r>
              <a:rPr lang="en-US" b="1" dirty="0"/>
              <a:t> candidate event with m(4l) = 122.6 (123-2.91) 99GeV-15 </a:t>
            </a:r>
            <a:endParaRPr lang="it-IT" b="1" dirty="0"/>
          </a:p>
        </p:txBody>
      </p:sp>
      <p:pic>
        <p:nvPicPr>
          <p:cNvPr id="10" name="Picture 9"/>
          <p:cNvPicPr>
            <a:picLocks noChangeAspect="1"/>
          </p:cNvPicPr>
          <p:nvPr/>
        </p:nvPicPr>
        <p:blipFill>
          <a:blip r:embed="rId4"/>
          <a:stretch>
            <a:fillRect/>
          </a:stretch>
        </p:blipFill>
        <p:spPr>
          <a:xfrm>
            <a:off x="4057650" y="3513429"/>
            <a:ext cx="4838700" cy="3009900"/>
          </a:xfrm>
          <a:prstGeom prst="rect">
            <a:avLst/>
          </a:prstGeom>
        </p:spPr>
      </p:pic>
      <p:sp>
        <p:nvSpPr>
          <p:cNvPr id="8" name="TextBox 7">
            <a:extLst>
              <a:ext uri="{FF2B5EF4-FFF2-40B4-BE49-F238E27FC236}">
                <a16:creationId xmlns:a16="http://schemas.microsoft.com/office/drawing/2014/main" id="{68E98448-FD8F-1C79-50CF-356F2CAA65BC}"/>
              </a:ext>
            </a:extLst>
          </p:cNvPr>
          <p:cNvSpPr txBox="1"/>
          <p:nvPr/>
        </p:nvSpPr>
        <p:spPr>
          <a:xfrm>
            <a:off x="1193511" y="2882657"/>
            <a:ext cx="6756978" cy="1169551"/>
          </a:xfrm>
          <a:prstGeom prst="rect">
            <a:avLst/>
          </a:prstGeom>
          <a:noFill/>
        </p:spPr>
        <p:txBody>
          <a:bodyPr wrap="none" rtlCol="0">
            <a:spAutoFit/>
          </a:bodyPr>
          <a:lstStyle/>
          <a:p>
            <a:r>
              <a:rPr lang="en-GB" sz="7000" b="1" dirty="0" err="1">
                <a:solidFill>
                  <a:schemeClr val="bg1"/>
                </a:solidFill>
                <a:latin typeface="Verdana" panose="020B0604030504040204" pitchFamily="34" charset="0"/>
                <a:ea typeface="Verdana" panose="020B0604030504040204" pitchFamily="34" charset="0"/>
                <a:cs typeface="Verdana" panose="020B0604030504040204" pitchFamily="34" charset="0"/>
              </a:rPr>
              <a:t>Buona</a:t>
            </a:r>
            <a:r>
              <a:rPr lang="en-GB" sz="7000" b="1" dirty="0">
                <a:solidFill>
                  <a:schemeClr val="bg1"/>
                </a:solidFill>
                <a:latin typeface="Verdana" panose="020B0604030504040204" pitchFamily="34" charset="0"/>
                <a:ea typeface="Verdana" panose="020B0604030504040204" pitchFamily="34" charset="0"/>
                <a:cs typeface="Verdana" panose="020B0604030504040204" pitchFamily="34" charset="0"/>
              </a:rPr>
              <a:t> caccia</a:t>
            </a:r>
          </a:p>
        </p:txBody>
      </p:sp>
    </p:spTree>
    <p:extLst>
      <p:ext uri="{BB962C8B-B14F-4D97-AF65-F5344CB8AC3E}">
        <p14:creationId xmlns:p14="http://schemas.microsoft.com/office/powerpoint/2010/main" val="42764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it-IT" dirty="0"/>
          </a:p>
        </p:txBody>
      </p:sp>
      <p:sp>
        <p:nvSpPr>
          <p:cNvPr id="6" name="Content Placeholder 5"/>
          <p:cNvSpPr>
            <a:spLocks noGrp="1"/>
          </p:cNvSpPr>
          <p:nvPr>
            <p:ph idx="1"/>
          </p:nvPr>
        </p:nvSpPr>
        <p:spPr/>
        <p:txBody>
          <a:bodyPr/>
          <a:lstStyle/>
          <a:p>
            <a:endParaRPr lang="it-IT" dirty="0"/>
          </a:p>
          <a:p>
            <a:endParaRPr lang="it-IT" dirty="0"/>
          </a:p>
          <a:p>
            <a:endParaRPr lang="it-IT" dirty="0">
              <a:solidFill>
                <a:srgbClr val="002060"/>
              </a:solidFill>
            </a:endParaRPr>
          </a:p>
          <a:p>
            <a:endParaRPr lang="it-IT" dirty="0"/>
          </a:p>
          <a:p>
            <a:endParaRPr lang="it-IT" dirty="0"/>
          </a:p>
          <a:p>
            <a:pPr marL="0" indent="0" algn="ctr">
              <a:buNone/>
            </a:pPr>
            <a:r>
              <a:rPr lang="it-IT" sz="4000" b="1" dirty="0">
                <a:solidFill>
                  <a:srgbClr val="0432FF"/>
                </a:solidFill>
              </a:rPr>
              <a:t>BACKUP</a:t>
            </a:r>
          </a:p>
        </p:txBody>
      </p:sp>
      <p:sp>
        <p:nvSpPr>
          <p:cNvPr id="2" name="Date Placeholder 1"/>
          <p:cNvSpPr>
            <a:spLocks noGrp="1"/>
          </p:cNvSpPr>
          <p:nvPr>
            <p:ph type="dt" sz="half" idx="10"/>
          </p:nvPr>
        </p:nvSpPr>
        <p:spPr/>
        <p:txBody>
          <a:bodyPr/>
          <a:lstStyle/>
          <a:p>
            <a:r>
              <a:rPr lang="it-IT"/>
              <a:t>25/02/25</a:t>
            </a:r>
            <a:endParaRPr lang="en-US" dirty="0"/>
          </a:p>
        </p:txBody>
      </p:sp>
      <p:sp>
        <p:nvSpPr>
          <p:cNvPr id="3" name="Footer Placeholder 2"/>
          <p:cNvSpPr>
            <a:spLocks noGrp="1"/>
          </p:cNvSpPr>
          <p:nvPr>
            <p:ph type="ftr" sz="quarter" idx="11"/>
          </p:nvPr>
        </p:nvSpPr>
        <p:spPr/>
        <p:txBody>
          <a:bodyPr/>
          <a:lstStyle/>
          <a:p>
            <a:r>
              <a:rPr lang="en-US" dirty="0"/>
              <a:t>CMS Masterclass - 2024</a:t>
            </a:r>
          </a:p>
        </p:txBody>
      </p:sp>
      <p:sp>
        <p:nvSpPr>
          <p:cNvPr id="4" name="Slide Number Placeholder 3"/>
          <p:cNvSpPr>
            <a:spLocks noGrp="1"/>
          </p:cNvSpPr>
          <p:nvPr>
            <p:ph type="sldNum" sz="quarter" idx="12"/>
          </p:nvPr>
        </p:nvSpPr>
        <p:spPr/>
        <p:txBody>
          <a:bodyPr/>
          <a:lstStyle/>
          <a:p>
            <a:fld id="{1080A019-C666-1340-8D07-B7EAA561FAEC}" type="slidenum">
              <a:rPr lang="en-US" smtClean="0"/>
              <a:t>54</a:t>
            </a:fld>
            <a:endParaRPr lang="en-US" dirty="0"/>
          </a:p>
        </p:txBody>
      </p:sp>
    </p:spTree>
    <p:extLst>
      <p:ext uri="{BB962C8B-B14F-4D97-AF65-F5344CB8AC3E}">
        <p14:creationId xmlns:p14="http://schemas.microsoft.com/office/powerpoint/2010/main" val="1499965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Sommario</a:t>
            </a:r>
          </a:p>
        </p:txBody>
      </p:sp>
      <p:sp>
        <p:nvSpPr>
          <p:cNvPr id="3" name="Content Placeholder 2"/>
          <p:cNvSpPr>
            <a:spLocks noGrp="1"/>
          </p:cNvSpPr>
          <p:nvPr>
            <p:ph idx="1"/>
          </p:nvPr>
        </p:nvSpPr>
        <p:spPr>
          <a:xfrm>
            <a:off x="100363" y="1215481"/>
            <a:ext cx="8943278" cy="5073807"/>
          </a:xfrm>
        </p:spPr>
        <p:txBody>
          <a:bodyPr>
            <a:normAutofit fontScale="92500" lnSpcReduction="10000"/>
          </a:bodyPr>
          <a:lstStyle/>
          <a:p>
            <a:pPr algn="just">
              <a:lnSpc>
                <a:spcPct val="80000"/>
              </a:lnSpc>
            </a:pPr>
            <a:r>
              <a:rPr lang="it-IT" altLang="x-none" dirty="0"/>
              <a:t>La fisica delle particelle “nasce” con la scoperta della radioattività e dell’elettrone alla fine del 19</a:t>
            </a:r>
            <a:r>
              <a:rPr lang="it-IT" altLang="x-none" baseline="30000" dirty="0"/>
              <a:t>th</a:t>
            </a:r>
            <a:r>
              <a:rPr lang="it-IT" altLang="x-none" dirty="0"/>
              <a:t> secolo, ed è divenuta una branca fondamentale della fisica negli ultimi 100 anni.</a:t>
            </a:r>
          </a:p>
          <a:p>
            <a:pPr algn="just">
              <a:lnSpc>
                <a:spcPct val="80000"/>
              </a:lnSpc>
            </a:pPr>
            <a:endParaRPr lang="it-IT" altLang="x-none" dirty="0"/>
          </a:p>
          <a:p>
            <a:pPr algn="just">
              <a:lnSpc>
                <a:spcPct val="80000"/>
              </a:lnSpc>
            </a:pPr>
            <a:r>
              <a:rPr lang="it-IT" altLang="x-none" dirty="0"/>
              <a:t>Una gran varietà di strumenti e tecniche sono state sviluppate per studiare il mondo delle particelle.</a:t>
            </a:r>
          </a:p>
          <a:p>
            <a:pPr algn="just">
              <a:lnSpc>
                <a:spcPct val="80000"/>
              </a:lnSpc>
            </a:pPr>
            <a:endParaRPr lang="it-IT" altLang="x-none" dirty="0"/>
          </a:p>
          <a:p>
            <a:pPr algn="just">
              <a:lnSpc>
                <a:spcPct val="80000"/>
              </a:lnSpc>
            </a:pPr>
            <a:r>
              <a:rPr lang="it-IT" altLang="x-none" dirty="0"/>
              <a:t>Dispositivi ad immagine come le camere a nebbia, le emulsioni e le camere a bolle fotografarono le tracce delle particelle.</a:t>
            </a:r>
          </a:p>
          <a:p>
            <a:pPr algn="just">
              <a:lnSpc>
                <a:spcPct val="80000"/>
              </a:lnSpc>
            </a:pPr>
            <a:endParaRPr lang="it-IT" altLang="x-none" dirty="0"/>
          </a:p>
          <a:p>
            <a:pPr algn="just">
              <a:lnSpc>
                <a:spcPct val="80000"/>
              </a:lnSpc>
            </a:pPr>
            <a:r>
              <a:rPr lang="it-IT" altLang="x-none" dirty="0"/>
              <a:t>Dispositivi logici come I contatori Geiger M</a:t>
            </a:r>
            <a:r>
              <a:rPr lang="it-IT" altLang="x-none" dirty="0">
                <a:ea typeface="Arial" charset="0"/>
                <a:cs typeface="Arial" charset="0"/>
              </a:rPr>
              <a:t>ü</a:t>
            </a:r>
            <a:r>
              <a:rPr lang="it-IT" altLang="x-none" dirty="0"/>
              <a:t>ller, gli scintillatori o i rivelatori </a:t>
            </a:r>
            <a:r>
              <a:rPr lang="it-IT" altLang="x-none" dirty="0" err="1"/>
              <a:t>Cerenkov</a:t>
            </a:r>
            <a:r>
              <a:rPr lang="it-IT" altLang="x-none" dirty="0"/>
              <a:t> sono stati (e sono tuttora)  largamente usati. </a:t>
            </a:r>
          </a:p>
          <a:p>
            <a:pPr algn="just">
              <a:lnSpc>
                <a:spcPct val="80000"/>
              </a:lnSpc>
            </a:pPr>
            <a:endParaRPr lang="it-IT" altLang="x-none" dirty="0"/>
          </a:p>
          <a:p>
            <a:pPr algn="just">
              <a:lnSpc>
                <a:spcPct val="80000"/>
              </a:lnSpc>
            </a:pPr>
            <a:r>
              <a:rPr lang="it-IT" altLang="x-none" dirty="0"/>
              <a:t>Grazie alla rivoluzione operata dall’elettronica e allo sviluppo di nuovi rivelatori le due tecniche di rivelazione si fondono per produrre una immagine elettronica degli eventi (anni 70).</a:t>
            </a:r>
          </a:p>
          <a:p>
            <a:pPr algn="just">
              <a:lnSpc>
                <a:spcPct val="80000"/>
              </a:lnSpc>
            </a:pPr>
            <a:endParaRPr lang="it-IT" altLang="x-none" dirty="0"/>
          </a:p>
          <a:p>
            <a:pPr algn="just">
              <a:lnSpc>
                <a:spcPct val="80000"/>
              </a:lnSpc>
            </a:pPr>
            <a:r>
              <a:rPr lang="it-IT" altLang="x-none" dirty="0"/>
              <a:t>I rivelatori di particelle in uso hanno oltre 100 milioni di canali di </a:t>
            </a:r>
            <a:r>
              <a:rPr lang="it-IT" altLang="x-none" dirty="0" err="1"/>
              <a:t>readout</a:t>
            </a:r>
            <a:r>
              <a:rPr lang="it-IT" altLang="x-none" dirty="0"/>
              <a:t>. </a:t>
            </a:r>
            <a:endParaRPr lang="it-IT" dirty="0"/>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55</a:t>
            </a:fld>
            <a:endParaRPr lang="en-US"/>
          </a:p>
        </p:txBody>
      </p:sp>
    </p:spTree>
    <p:extLst>
      <p:ext uri="{BB962C8B-B14F-4D97-AF65-F5344CB8AC3E}">
        <p14:creationId xmlns:p14="http://schemas.microsoft.com/office/powerpoint/2010/main" val="281571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24196" y="1847424"/>
            <a:ext cx="4728589" cy="1661231"/>
            <a:chOff x="3628800" y="1847424"/>
            <a:chExt cx="4728589" cy="1661231"/>
          </a:xfrm>
        </p:grpSpPr>
        <p:grpSp>
          <p:nvGrpSpPr>
            <p:cNvPr id="16" name="Group 15"/>
            <p:cNvGrpSpPr/>
            <p:nvPr/>
          </p:nvGrpSpPr>
          <p:grpSpPr>
            <a:xfrm>
              <a:off x="3628800" y="1847424"/>
              <a:ext cx="4728589" cy="1661231"/>
              <a:chOff x="2590800" y="1728935"/>
              <a:chExt cx="4728589" cy="1661231"/>
            </a:xfrm>
          </p:grpSpPr>
          <p:grpSp>
            <p:nvGrpSpPr>
              <p:cNvPr id="14" name="Group 13"/>
              <p:cNvGrpSpPr/>
              <p:nvPr/>
            </p:nvGrpSpPr>
            <p:grpSpPr>
              <a:xfrm>
                <a:off x="2590800" y="1728935"/>
                <a:ext cx="4728589" cy="1661231"/>
                <a:chOff x="3124200" y="2141335"/>
                <a:chExt cx="4728589" cy="1661231"/>
              </a:xfrm>
            </p:grpSpPr>
            <p:pic>
              <p:nvPicPr>
                <p:cNvPr id="12" name="Picture 11"/>
                <p:cNvPicPr>
                  <a:picLocks noChangeAspect="1"/>
                </p:cNvPicPr>
                <p:nvPr/>
              </p:nvPicPr>
              <p:blipFill rotWithShape="1">
                <a:blip r:embed="rId2"/>
                <a:srcRect b="32817"/>
                <a:stretch/>
              </p:blipFill>
              <p:spPr>
                <a:xfrm>
                  <a:off x="3167378" y="2141335"/>
                  <a:ext cx="4685411" cy="1584000"/>
                </a:xfrm>
                <a:prstGeom prst="rect">
                  <a:avLst/>
                </a:prstGeom>
              </p:spPr>
            </p:pic>
            <p:sp>
              <p:nvSpPr>
                <p:cNvPr id="13" name="Rectangle 12"/>
                <p:cNvSpPr/>
                <p:nvPr/>
              </p:nvSpPr>
              <p:spPr>
                <a:xfrm>
                  <a:off x="3124200" y="3231872"/>
                  <a:ext cx="2038815" cy="5706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15" name="Rectangle 14"/>
              <p:cNvSpPr/>
              <p:nvPr/>
            </p:nvSpPr>
            <p:spPr>
              <a:xfrm>
                <a:off x="5558846" y="3139676"/>
                <a:ext cx="328999" cy="173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21" name="Rectangle 20"/>
            <p:cNvSpPr/>
            <p:nvPr/>
          </p:nvSpPr>
          <p:spPr>
            <a:xfrm>
              <a:off x="4371278" y="2159999"/>
              <a:ext cx="200722" cy="343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grpSp>
      <p:sp>
        <p:nvSpPr>
          <p:cNvPr id="2" name="Title 1"/>
          <p:cNvSpPr>
            <a:spLocks noGrp="1"/>
          </p:cNvSpPr>
          <p:nvPr>
            <p:ph type="title"/>
          </p:nvPr>
        </p:nvSpPr>
        <p:spPr/>
        <p:txBody>
          <a:bodyPr/>
          <a:lstStyle/>
          <a:p>
            <a:r>
              <a:rPr lang="it-IT" dirty="0"/>
              <a:t>La linea temporale della fisica delle particelle</a:t>
            </a:r>
          </a:p>
        </p:txBody>
      </p:sp>
      <p:sp>
        <p:nvSpPr>
          <p:cNvPr id="3" name="Content Placeholder 2"/>
          <p:cNvSpPr>
            <a:spLocks noGrp="1"/>
          </p:cNvSpPr>
          <p:nvPr>
            <p:ph idx="1"/>
          </p:nvPr>
        </p:nvSpPr>
        <p:spPr>
          <a:xfrm>
            <a:off x="100363" y="3910352"/>
            <a:ext cx="8943278" cy="2648745"/>
          </a:xfrm>
        </p:spPr>
        <p:txBody>
          <a:bodyPr>
            <a:normAutofit lnSpcReduction="10000"/>
          </a:bodyPr>
          <a:lstStyle/>
          <a:p>
            <a:pPr marL="0" indent="0">
              <a:buNone/>
            </a:pPr>
            <a:r>
              <a:rPr lang="it-IT" sz="1800" b="1" dirty="0"/>
              <a:t>La linea temporale ricalca lo sviluppo tecnologico dei rivelatori</a:t>
            </a:r>
            <a:r>
              <a:rPr lang="it-IT" sz="1800" dirty="0"/>
              <a:t>, gli strumenti che misurano tutte le proprietà delle particelle (E, </a:t>
            </a:r>
            <a:r>
              <a:rPr lang="it-IT" sz="1800" dirty="0" err="1"/>
              <a:t>p</a:t>
            </a:r>
            <a:r>
              <a:rPr lang="it-IT" sz="1800"/>
              <a:t>, m, vita media, numeri quantici) e le identificano.</a:t>
            </a:r>
          </a:p>
          <a:p>
            <a:r>
              <a:rPr lang="it-IT" sz="1800">
                <a:solidFill>
                  <a:srgbClr val="0432FF"/>
                </a:solidFill>
              </a:rPr>
              <a:t>circa 200 particelle catalogate nel PDG:</a:t>
            </a:r>
          </a:p>
          <a:p>
            <a:r>
              <a:rPr lang="it-IT" sz="1800">
                <a:solidFill>
                  <a:srgbClr val="0432FF"/>
                </a:solidFill>
              </a:rPr>
              <a:t>14 stabili, con </a:t>
            </a:r>
            <a:r>
              <a:rPr lang="it-IT" sz="1800" err="1">
                <a:solidFill>
                  <a:srgbClr val="0432FF"/>
                </a:solidFill>
              </a:rPr>
              <a:t>c</a:t>
            </a:r>
            <a:r>
              <a:rPr lang="it-IT" sz="1800" err="1">
                <a:solidFill>
                  <a:srgbClr val="0432FF"/>
                </a:solidFill>
                <a:latin typeface="Symbol" charset="2"/>
                <a:ea typeface="Symbol" charset="2"/>
                <a:cs typeface="Symbol" charset="2"/>
              </a:rPr>
              <a:t>t</a:t>
            </a:r>
            <a:r>
              <a:rPr lang="it-IT" sz="1800">
                <a:solidFill>
                  <a:srgbClr val="0432FF"/>
                </a:solidFill>
              </a:rPr>
              <a:t> &gt; qualche cm:</a:t>
            </a:r>
          </a:p>
          <a:p>
            <a:pPr lvl="1"/>
            <a:r>
              <a:rPr lang="it-IT" sz="1500">
                <a:solidFill>
                  <a:schemeClr val="accent2">
                    <a:lumMod val="75000"/>
                  </a:schemeClr>
                </a:solidFill>
              </a:rPr>
              <a:t>producono tracce nel rivelatore;</a:t>
            </a:r>
          </a:p>
          <a:p>
            <a:pPr lvl="1"/>
            <a:r>
              <a:rPr lang="it-IT" sz="1500">
                <a:solidFill>
                  <a:schemeClr val="accent2">
                    <a:lumMod val="75000"/>
                  </a:schemeClr>
                </a:solidFill>
              </a:rPr>
              <a:t>e±, µ±, </a:t>
            </a:r>
            <a:r>
              <a:rPr lang="it-IT" sz="1500" err="1">
                <a:solidFill>
                  <a:schemeClr val="accent2">
                    <a:lumMod val="75000"/>
                  </a:schemeClr>
                </a:solidFill>
              </a:rPr>
              <a:t>γ</a:t>
            </a:r>
            <a:r>
              <a:rPr lang="it-IT" sz="1500">
                <a:solidFill>
                  <a:schemeClr val="accent2">
                    <a:lumMod val="75000"/>
                  </a:schemeClr>
                </a:solidFill>
              </a:rPr>
              <a:t>, π±, K±,K0, </a:t>
            </a:r>
            <a:r>
              <a:rPr lang="it-IT" sz="1500" err="1">
                <a:solidFill>
                  <a:schemeClr val="accent2">
                    <a:lumMod val="75000"/>
                  </a:schemeClr>
                </a:solidFill>
              </a:rPr>
              <a:t>p</a:t>
            </a:r>
            <a:r>
              <a:rPr lang="it-IT" sz="1500">
                <a:solidFill>
                  <a:schemeClr val="accent2">
                    <a:lumMod val="75000"/>
                  </a:schemeClr>
                </a:solidFill>
              </a:rPr>
              <a:t>, </a:t>
            </a:r>
            <a:r>
              <a:rPr lang="it-IT" sz="1500" err="1">
                <a:solidFill>
                  <a:schemeClr val="accent2">
                    <a:lumMod val="75000"/>
                  </a:schemeClr>
                </a:solidFill>
              </a:rPr>
              <a:t>n</a:t>
            </a:r>
            <a:r>
              <a:rPr lang="it-IT" sz="1500">
                <a:solidFill>
                  <a:schemeClr val="accent2">
                    <a:lumMod val="75000"/>
                  </a:schemeClr>
                </a:solidFill>
              </a:rPr>
              <a:t>, devono essere identificate dal rivelatore;</a:t>
            </a:r>
          </a:p>
          <a:p>
            <a:r>
              <a:rPr lang="it-IT" sz="1800">
                <a:solidFill>
                  <a:srgbClr val="0432FF"/>
                </a:solidFill>
              </a:rPr>
              <a:t>13 con µm &lt; </a:t>
            </a:r>
            <a:r>
              <a:rPr lang="it-IT" sz="1800" err="1">
                <a:solidFill>
                  <a:srgbClr val="0432FF"/>
                </a:solidFill>
              </a:rPr>
              <a:t>cτ</a:t>
            </a:r>
            <a:r>
              <a:rPr lang="it-IT" sz="1800">
                <a:solidFill>
                  <a:srgbClr val="0432FF"/>
                </a:solidFill>
              </a:rPr>
              <a:t> &lt; 500-600 µm:</a:t>
            </a:r>
          </a:p>
          <a:p>
            <a:pPr lvl="1"/>
            <a:r>
              <a:rPr lang="it-IT" sz="1500">
                <a:solidFill>
                  <a:schemeClr val="accent2">
                    <a:lumMod val="75000"/>
                  </a:schemeClr>
                </a:solidFill>
              </a:rPr>
              <a:t>producono vertici secondari;</a:t>
            </a:r>
          </a:p>
          <a:p>
            <a:pPr lvl="1"/>
            <a:r>
              <a:rPr lang="el-GR" sz="1500">
                <a:solidFill>
                  <a:schemeClr val="accent2">
                    <a:lumMod val="75000"/>
                  </a:schemeClr>
                </a:solidFill>
              </a:rPr>
              <a:t>D±, D0, B±, B0,Λc, </a:t>
            </a:r>
            <a:r>
              <a:rPr lang="el-GR" sz="1500" err="1">
                <a:solidFill>
                  <a:schemeClr val="accent2">
                    <a:lumMod val="75000"/>
                  </a:schemeClr>
                </a:solidFill>
              </a:rPr>
              <a:t>Λb</a:t>
            </a:r>
            <a:r>
              <a:rPr lang="el-GR" sz="1500">
                <a:solidFill>
                  <a:schemeClr val="accent2">
                    <a:lumMod val="75000"/>
                  </a:schemeClr>
                </a:solidFill>
              </a:rPr>
              <a:t> </a:t>
            </a:r>
            <a:r>
              <a:rPr lang="el-GR" sz="1500" err="1">
                <a:solidFill>
                  <a:schemeClr val="accent2">
                    <a:lumMod val="75000"/>
                  </a:schemeClr>
                </a:solidFill>
              </a:rPr>
              <a:t>etc</a:t>
            </a:r>
            <a:r>
              <a:rPr lang="en-US" sz="1500">
                <a:solidFill>
                  <a:schemeClr val="accent2">
                    <a:lumMod val="75000"/>
                  </a:schemeClr>
                </a:solidFill>
              </a:rPr>
              <a:t>.</a:t>
            </a:r>
            <a:endParaRPr lang="it-IT" sz="1500">
              <a:solidFill>
                <a:schemeClr val="accent2">
                  <a:lumMod val="75000"/>
                </a:schemeClr>
              </a:solidFill>
            </a:endParaRPr>
          </a:p>
          <a:p>
            <a:endParaRPr lang="it-IT" sz="1800">
              <a:solidFill>
                <a:schemeClr val="accent2">
                  <a:lumMod val="75000"/>
                </a:schemeClr>
              </a:solidFill>
            </a:endParaRPr>
          </a:p>
          <a:p>
            <a:endParaRPr lang="it-IT" sz="1800"/>
          </a:p>
          <a:p>
            <a:endParaRPr lang="it-IT"/>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56</a:t>
            </a:fld>
            <a:endParaRPr lang="en-US"/>
          </a:p>
        </p:txBody>
      </p:sp>
      <p:pic>
        <p:nvPicPr>
          <p:cNvPr id="7" name="Picture 6"/>
          <p:cNvPicPr>
            <a:picLocks noChangeAspect="1"/>
          </p:cNvPicPr>
          <p:nvPr/>
        </p:nvPicPr>
        <p:blipFill rotWithShape="1">
          <a:blip r:embed="rId3"/>
          <a:srcRect t="-1" b="73247"/>
          <a:stretch/>
        </p:blipFill>
        <p:spPr>
          <a:xfrm>
            <a:off x="0" y="1058861"/>
            <a:ext cx="4766310" cy="792000"/>
          </a:xfrm>
          <a:prstGeom prst="rect">
            <a:avLst/>
          </a:prstGeom>
        </p:spPr>
      </p:pic>
      <p:pic>
        <p:nvPicPr>
          <p:cNvPr id="10" name="Picture 9"/>
          <p:cNvPicPr>
            <a:picLocks noChangeAspect="1"/>
          </p:cNvPicPr>
          <p:nvPr/>
        </p:nvPicPr>
        <p:blipFill rotWithShape="1">
          <a:blip r:embed="rId3"/>
          <a:srcRect l="3775" t="26899" r="301" b="45133"/>
          <a:stretch/>
        </p:blipFill>
        <p:spPr>
          <a:xfrm>
            <a:off x="4633200" y="1011600"/>
            <a:ext cx="4521235" cy="818756"/>
          </a:xfrm>
          <a:prstGeom prst="rect">
            <a:avLst/>
          </a:prstGeom>
        </p:spPr>
      </p:pic>
      <p:pic>
        <p:nvPicPr>
          <p:cNvPr id="9" name="Picture 8"/>
          <p:cNvPicPr>
            <a:picLocks noChangeAspect="1"/>
          </p:cNvPicPr>
          <p:nvPr/>
        </p:nvPicPr>
        <p:blipFill rotWithShape="1">
          <a:blip r:embed="rId3"/>
          <a:srcRect l="-107" t="55478" r="50459" b="-2213"/>
          <a:stretch/>
        </p:blipFill>
        <p:spPr>
          <a:xfrm>
            <a:off x="-12600" y="2220079"/>
            <a:ext cx="2340000" cy="1368000"/>
          </a:xfrm>
          <a:prstGeom prst="rect">
            <a:avLst/>
          </a:prstGeom>
        </p:spPr>
      </p:pic>
      <p:cxnSp>
        <p:nvCxnSpPr>
          <p:cNvPr id="18" name="Straight Arrow Connector 17"/>
          <p:cNvCxnSpPr/>
          <p:nvPr/>
        </p:nvCxnSpPr>
        <p:spPr>
          <a:xfrm>
            <a:off x="1981715" y="2159999"/>
            <a:ext cx="0" cy="324000"/>
          </a:xfrm>
          <a:prstGeom prst="straightConnector1">
            <a:avLst/>
          </a:prstGeom>
          <a:ln w="25400">
            <a:solidFill>
              <a:srgbClr val="00FA00"/>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5986347" y="1915200"/>
            <a:ext cx="3276000" cy="1334736"/>
            <a:chOff x="6019800" y="1923429"/>
            <a:chExt cx="3276000" cy="1334736"/>
          </a:xfrm>
        </p:grpSpPr>
        <p:pic>
          <p:nvPicPr>
            <p:cNvPr id="8" name="Picture 7"/>
            <p:cNvPicPr>
              <a:picLocks noChangeAspect="1"/>
            </p:cNvPicPr>
            <p:nvPr/>
          </p:nvPicPr>
          <p:blipFill rotWithShape="1">
            <a:blip r:embed="rId2"/>
            <a:srcRect l="3517" t="47175" r="26562" b="-616"/>
            <a:stretch/>
          </p:blipFill>
          <p:spPr>
            <a:xfrm>
              <a:off x="6019800" y="1998165"/>
              <a:ext cx="3276000" cy="1260000"/>
            </a:xfrm>
            <a:prstGeom prst="rect">
              <a:avLst/>
            </a:prstGeom>
          </p:spPr>
        </p:pic>
        <p:sp>
          <p:nvSpPr>
            <p:cNvPr id="23" name="Rectangle 22"/>
            <p:cNvSpPr/>
            <p:nvPr/>
          </p:nvSpPr>
          <p:spPr>
            <a:xfrm>
              <a:off x="7593263" y="1923429"/>
              <a:ext cx="1605776" cy="383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5" name="TextBox 24"/>
          <p:cNvSpPr txBox="1"/>
          <p:nvPr/>
        </p:nvSpPr>
        <p:spPr>
          <a:xfrm>
            <a:off x="7818737" y="2958669"/>
            <a:ext cx="1301318" cy="646331"/>
          </a:xfrm>
          <a:prstGeom prst="rect">
            <a:avLst/>
          </a:prstGeom>
          <a:noFill/>
        </p:spPr>
        <p:txBody>
          <a:bodyPr wrap="none" rtlCol="0">
            <a:spAutoFit/>
          </a:bodyPr>
          <a:lstStyle/>
          <a:p>
            <a:pPr algn="ctr"/>
            <a:r>
              <a:rPr lang="it-IT" sz="1200" b="1"/>
              <a:t>H</a:t>
            </a:r>
          </a:p>
          <a:p>
            <a:pPr algn="ctr"/>
            <a:r>
              <a:rPr lang="it-IT" sz="1200"/>
              <a:t>completamento</a:t>
            </a:r>
          </a:p>
          <a:p>
            <a:pPr algn="ctr"/>
            <a:r>
              <a:rPr lang="it-IT" sz="1200"/>
              <a:t>Modello Standard</a:t>
            </a:r>
          </a:p>
        </p:txBody>
      </p:sp>
      <p:sp>
        <p:nvSpPr>
          <p:cNvPr id="26" name="Rectangle 25"/>
          <p:cNvSpPr/>
          <p:nvPr/>
        </p:nvSpPr>
        <p:spPr>
          <a:xfrm>
            <a:off x="7839307" y="2220079"/>
            <a:ext cx="836814" cy="220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8" name="Straight Arrow Connector 27"/>
          <p:cNvCxnSpPr/>
          <p:nvPr/>
        </p:nvCxnSpPr>
        <p:spPr>
          <a:xfrm flipV="1">
            <a:off x="8586439" y="2651409"/>
            <a:ext cx="533616" cy="364941"/>
          </a:xfrm>
          <a:prstGeom prst="straightConnector1">
            <a:avLst/>
          </a:prstGeom>
          <a:ln w="28575">
            <a:solidFill>
              <a:srgbClr val="00B0F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587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Emulsioni nucleari</a:t>
            </a:r>
          </a:p>
        </p:txBody>
      </p:sp>
      <p:sp>
        <p:nvSpPr>
          <p:cNvPr id="4" name="Date Placeholder 3"/>
          <p:cNvSpPr>
            <a:spLocks noGrp="1"/>
          </p:cNvSpPr>
          <p:nvPr>
            <p:ph type="dt" sz="half" idx="10"/>
          </p:nvPr>
        </p:nvSpPr>
        <p:spPr/>
        <p:txBody>
          <a:bodyPr/>
          <a:lstStyle/>
          <a:p>
            <a:r>
              <a:rPr lang="it-IT"/>
              <a:t>25/02/25</a:t>
            </a:r>
            <a:endParaRPr lang="en-US"/>
          </a:p>
        </p:txBody>
      </p:sp>
      <p:sp>
        <p:nvSpPr>
          <p:cNvPr id="5" name="Footer Placeholder 4"/>
          <p:cNvSpPr>
            <a:spLocks noGrp="1"/>
          </p:cNvSpPr>
          <p:nvPr>
            <p:ph type="ftr" sz="quarter" idx="11"/>
          </p:nvPr>
        </p:nvSpPr>
        <p:spPr/>
        <p:txBody>
          <a:bodyPr/>
          <a:lstStyle/>
          <a:p>
            <a:r>
              <a:rPr lang="en-US"/>
              <a:t>CMS Masterclass - 2024</a:t>
            </a:r>
          </a:p>
        </p:txBody>
      </p:sp>
      <p:sp>
        <p:nvSpPr>
          <p:cNvPr id="6" name="Slide Number Placeholder 5"/>
          <p:cNvSpPr>
            <a:spLocks noGrp="1"/>
          </p:cNvSpPr>
          <p:nvPr>
            <p:ph type="sldNum" sz="quarter" idx="12"/>
          </p:nvPr>
        </p:nvSpPr>
        <p:spPr/>
        <p:txBody>
          <a:bodyPr/>
          <a:lstStyle/>
          <a:p>
            <a:fld id="{1080A019-C666-1340-8D07-B7EAA561FAEC}" type="slidenum">
              <a:rPr lang="en-US" smtClean="0"/>
              <a:pPr/>
              <a:t>57</a:t>
            </a:fld>
            <a:endParaRPr lang="en-US"/>
          </a:p>
        </p:txBody>
      </p:sp>
      <p:pic>
        <p:nvPicPr>
          <p:cNvPr id="7" name="Picture 6" descr="emulnuc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14866"/>
            <a:ext cx="71628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903801" y="1502964"/>
            <a:ext cx="5336397" cy="30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it-IT" altLang="x-none">
                <a:solidFill>
                  <a:srgbClr val="002060"/>
                </a:solidFill>
              </a:rPr>
              <a:t>La perdita di energia è proporzionale a Z</a:t>
            </a:r>
            <a:r>
              <a:rPr lang="it-IT" altLang="x-none" baseline="30000">
                <a:solidFill>
                  <a:srgbClr val="002060"/>
                </a:solidFill>
              </a:rPr>
              <a:t>2</a:t>
            </a:r>
            <a:r>
              <a:rPr lang="it-IT" altLang="x-none">
                <a:solidFill>
                  <a:srgbClr val="002060"/>
                </a:solidFill>
              </a:rPr>
              <a:t> della particella</a:t>
            </a:r>
          </a:p>
        </p:txBody>
      </p:sp>
      <p:sp>
        <p:nvSpPr>
          <p:cNvPr id="9" name="Text Box 8"/>
          <p:cNvSpPr txBox="1">
            <a:spLocks noChangeArrowheads="1"/>
          </p:cNvSpPr>
          <p:nvPr/>
        </p:nvSpPr>
        <p:spPr bwMode="auto">
          <a:xfrm>
            <a:off x="1849243" y="5100573"/>
            <a:ext cx="5445512" cy="50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chemeClr val="accent2">
                    <a:lumMod val="75000"/>
                  </a:schemeClr>
                </a:solidFill>
              </a:rPr>
              <a:t>La </a:t>
            </a:r>
            <a:r>
              <a:rPr lang="en-US" altLang="x-none" err="1">
                <a:solidFill>
                  <a:schemeClr val="accent2">
                    <a:lumMod val="75000"/>
                  </a:schemeClr>
                </a:solidFill>
              </a:rPr>
              <a:t>composizione</a:t>
            </a:r>
            <a:r>
              <a:rPr lang="en-US" altLang="x-none">
                <a:solidFill>
                  <a:schemeClr val="accent2">
                    <a:lumMod val="75000"/>
                  </a:schemeClr>
                </a:solidFill>
              </a:rPr>
              <a:t> </a:t>
            </a:r>
            <a:r>
              <a:rPr lang="en-US" altLang="x-none" err="1">
                <a:solidFill>
                  <a:schemeClr val="accent2">
                    <a:lumMod val="75000"/>
                  </a:schemeClr>
                </a:solidFill>
              </a:rPr>
              <a:t>dei</a:t>
            </a:r>
            <a:r>
              <a:rPr lang="en-US" altLang="x-none">
                <a:solidFill>
                  <a:schemeClr val="accent2">
                    <a:lumMod val="75000"/>
                  </a:schemeClr>
                </a:solidFill>
              </a:rPr>
              <a:t> </a:t>
            </a:r>
            <a:r>
              <a:rPr lang="en-US" altLang="x-none" err="1">
                <a:solidFill>
                  <a:schemeClr val="accent2">
                    <a:lumMod val="75000"/>
                  </a:schemeClr>
                </a:solidFill>
              </a:rPr>
              <a:t>raggi</a:t>
            </a:r>
            <a:r>
              <a:rPr lang="en-US" altLang="x-none">
                <a:solidFill>
                  <a:schemeClr val="accent2">
                    <a:lumMod val="75000"/>
                  </a:schemeClr>
                </a:solidFill>
              </a:rPr>
              <a:t> </a:t>
            </a:r>
            <a:r>
              <a:rPr lang="en-US" altLang="x-none" err="1">
                <a:solidFill>
                  <a:schemeClr val="accent2">
                    <a:lumMod val="75000"/>
                  </a:schemeClr>
                </a:solidFill>
              </a:rPr>
              <a:t>cosmici</a:t>
            </a:r>
            <a:r>
              <a:rPr lang="en-US" altLang="x-none">
                <a:solidFill>
                  <a:schemeClr val="accent2">
                    <a:lumMod val="75000"/>
                  </a:schemeClr>
                </a:solidFill>
              </a:rPr>
              <a:t> </a:t>
            </a:r>
            <a:r>
              <a:rPr lang="en-US" altLang="x-none" err="1">
                <a:solidFill>
                  <a:schemeClr val="accent2">
                    <a:lumMod val="75000"/>
                  </a:schemeClr>
                </a:solidFill>
              </a:rPr>
              <a:t>fu</a:t>
            </a:r>
            <a:r>
              <a:rPr lang="en-US" altLang="x-none">
                <a:solidFill>
                  <a:schemeClr val="accent2">
                    <a:lumMod val="75000"/>
                  </a:schemeClr>
                </a:solidFill>
              </a:rPr>
              <a:t> </a:t>
            </a:r>
            <a:r>
              <a:rPr lang="en-US" altLang="x-none" err="1">
                <a:solidFill>
                  <a:schemeClr val="accent2">
                    <a:lumMod val="75000"/>
                  </a:schemeClr>
                </a:solidFill>
              </a:rPr>
              <a:t>studiata</a:t>
            </a:r>
            <a:r>
              <a:rPr lang="en-US" altLang="x-none">
                <a:solidFill>
                  <a:schemeClr val="accent2">
                    <a:lumMod val="75000"/>
                  </a:schemeClr>
                </a:solidFill>
              </a:rPr>
              <a:t> </a:t>
            </a:r>
            <a:r>
              <a:rPr lang="en-US" altLang="x-none" err="1">
                <a:solidFill>
                  <a:schemeClr val="accent2">
                    <a:lumMod val="75000"/>
                  </a:schemeClr>
                </a:solidFill>
              </a:rPr>
              <a:t>mandando</a:t>
            </a:r>
            <a:r>
              <a:rPr lang="en-US" altLang="x-none">
                <a:solidFill>
                  <a:schemeClr val="accent2">
                    <a:lumMod val="75000"/>
                  </a:schemeClr>
                </a:solidFill>
              </a:rPr>
              <a:t> le </a:t>
            </a:r>
            <a:r>
              <a:rPr lang="en-US" altLang="x-none" err="1">
                <a:solidFill>
                  <a:schemeClr val="accent2">
                    <a:lumMod val="75000"/>
                  </a:schemeClr>
                </a:solidFill>
              </a:rPr>
              <a:t>emulsioni</a:t>
            </a:r>
            <a:r>
              <a:rPr lang="en-US" altLang="x-none">
                <a:solidFill>
                  <a:schemeClr val="accent2">
                    <a:lumMod val="75000"/>
                  </a:schemeClr>
                </a:solidFill>
              </a:rPr>
              <a:t> </a:t>
            </a:r>
            <a:r>
              <a:rPr lang="en-US" altLang="x-none" err="1">
                <a:solidFill>
                  <a:schemeClr val="accent2">
                    <a:lumMod val="75000"/>
                  </a:schemeClr>
                </a:solidFill>
              </a:rPr>
              <a:t>nucleari</a:t>
            </a:r>
            <a:r>
              <a:rPr lang="en-US" altLang="x-none">
                <a:solidFill>
                  <a:schemeClr val="accent2">
                    <a:lumMod val="75000"/>
                  </a:schemeClr>
                </a:solidFill>
              </a:rPr>
              <a:t> ad </a:t>
            </a:r>
            <a:r>
              <a:rPr lang="en-US" altLang="x-none" err="1">
                <a:solidFill>
                  <a:schemeClr val="accent2">
                    <a:lumMod val="75000"/>
                  </a:schemeClr>
                </a:solidFill>
              </a:rPr>
              <a:t>alta</a:t>
            </a:r>
            <a:r>
              <a:rPr lang="en-US" altLang="x-none">
                <a:solidFill>
                  <a:schemeClr val="accent2">
                    <a:lumMod val="75000"/>
                  </a:schemeClr>
                </a:solidFill>
              </a:rPr>
              <a:t> quota </a:t>
            </a:r>
            <a:r>
              <a:rPr lang="en-US" altLang="x-none" err="1">
                <a:solidFill>
                  <a:schemeClr val="accent2">
                    <a:lumMod val="75000"/>
                  </a:schemeClr>
                </a:solidFill>
              </a:rPr>
              <a:t>su</a:t>
            </a:r>
            <a:r>
              <a:rPr lang="en-US" altLang="x-none">
                <a:solidFill>
                  <a:schemeClr val="accent2">
                    <a:lumMod val="75000"/>
                  </a:schemeClr>
                </a:solidFill>
              </a:rPr>
              <a:t> </a:t>
            </a:r>
            <a:r>
              <a:rPr lang="en-US" altLang="x-none" err="1">
                <a:solidFill>
                  <a:schemeClr val="accent2">
                    <a:lumMod val="75000"/>
                  </a:schemeClr>
                </a:solidFill>
              </a:rPr>
              <a:t>palloni</a:t>
            </a:r>
            <a:r>
              <a:rPr lang="en-US" altLang="x-none">
                <a:solidFill>
                  <a:schemeClr val="accent2">
                    <a:lumMod val="75000"/>
                  </a:schemeClr>
                </a:solidFill>
              </a:rPr>
              <a:t> </a:t>
            </a:r>
            <a:r>
              <a:rPr lang="en-US" altLang="x-none" err="1">
                <a:solidFill>
                  <a:schemeClr val="accent2">
                    <a:lumMod val="75000"/>
                  </a:schemeClr>
                </a:solidFill>
              </a:rPr>
              <a:t>aerostatici</a:t>
            </a:r>
            <a:r>
              <a:rPr lang="en-US" altLang="x-none">
                <a:solidFill>
                  <a:schemeClr val="accent2">
                    <a:lumMod val="75000"/>
                  </a:schemeClr>
                </a:solidFill>
              </a:rPr>
              <a:t>. </a:t>
            </a:r>
          </a:p>
        </p:txBody>
      </p:sp>
    </p:spTree>
    <p:extLst>
      <p:ext uri="{BB962C8B-B14F-4D97-AF65-F5344CB8AC3E}">
        <p14:creationId xmlns:p14="http://schemas.microsoft.com/office/powerpoint/2010/main" val="1247570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fld id="{D6A32BE4-CB42-6244-870B-8CEC9152B32A}" type="slidenum">
              <a:rPr lang="en-US" altLang="x-none" sz="1000" b="0">
                <a:latin typeface="Times New Roman" charset="0"/>
              </a:rPr>
              <a:pPr>
                <a:lnSpc>
                  <a:spcPct val="100000"/>
                </a:lnSpc>
                <a:spcBef>
                  <a:spcPct val="0"/>
                </a:spcBef>
                <a:buClrTx/>
                <a:buSzTx/>
                <a:buFontTx/>
                <a:buNone/>
              </a:pPr>
              <a:t>58</a:t>
            </a:fld>
            <a:endParaRPr lang="en-US" altLang="x-none" sz="1000" b="0">
              <a:latin typeface="Times New Roman" charset="0"/>
            </a:endParaRPr>
          </a:p>
        </p:txBody>
      </p:sp>
      <p:sp>
        <p:nvSpPr>
          <p:cNvPr id="34819" name="Footer Placeholder 4"/>
          <p:cNvSpPr>
            <a:spLocks noGrp="1"/>
          </p:cNvSpPr>
          <p:nvPr>
            <p:ph type="ftr" sz="quarter" idx="12"/>
          </p:nvPr>
        </p:nvSpPr>
        <p:spPr/>
        <p:txBody>
          <a:bodyPr/>
          <a:lstStyle/>
          <a:p>
            <a:pPr>
              <a:defRPr/>
            </a:pPr>
            <a:r>
              <a:rPr lang="en-US"/>
              <a:t>CMS Masterclass - 2024</a:t>
            </a:r>
          </a:p>
        </p:txBody>
      </p:sp>
      <p:sp>
        <p:nvSpPr>
          <p:cNvPr id="49155" name="Rectangle 2"/>
          <p:cNvSpPr>
            <a:spLocks noGrp="1" noChangeArrowheads="1"/>
          </p:cNvSpPr>
          <p:nvPr>
            <p:ph type="title" idx="4294967295"/>
          </p:nvPr>
        </p:nvSpPr>
        <p:spPr>
          <a:xfrm>
            <a:off x="1295400" y="152400"/>
            <a:ext cx="6019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ffectLst/>
              </a:rPr>
              <a:t>Bubble Chamber</a:t>
            </a:r>
          </a:p>
        </p:txBody>
      </p:sp>
      <p:pic>
        <p:nvPicPr>
          <p:cNvPr id="49156" name="Picture 3" descr="charmed-di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990600"/>
            <a:ext cx="46259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7-ft-schemati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242093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5"/>
          <p:cNvSpPr txBox="1">
            <a:spLocks noChangeArrowheads="1"/>
          </p:cNvSpPr>
          <p:nvPr/>
        </p:nvSpPr>
        <p:spPr bwMode="auto">
          <a:xfrm>
            <a:off x="3200400" y="4267200"/>
            <a:ext cx="58674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000">
                <a:solidFill>
                  <a:srgbClr val="002060"/>
                </a:solidFill>
              </a:rPr>
              <a:t>The photograph of the event in the Brookhaven 7-foot bubble chamber which led to the discovery of the charmed baryon (a three-quark particle) is shown at left. </a:t>
            </a:r>
          </a:p>
          <a:p>
            <a:endParaRPr lang="en-US" altLang="x-none" sz="1000">
              <a:solidFill>
                <a:srgbClr val="0033CC"/>
              </a:solidFill>
            </a:endParaRPr>
          </a:p>
          <a:p>
            <a:r>
              <a:rPr lang="en-US" altLang="x-none" sz="1000">
                <a:solidFill>
                  <a:srgbClr val="008000"/>
                </a:solidFill>
              </a:rPr>
              <a:t>A neutrino enters the picture from below (dashed line) and collides with a proton in the chamber's liquid. The collision produces five charged particles: </a:t>
            </a:r>
          </a:p>
          <a:p>
            <a:endParaRPr lang="en-US" altLang="x-none" sz="1000">
              <a:solidFill>
                <a:srgbClr val="008000"/>
              </a:solidFill>
            </a:endParaRPr>
          </a:p>
          <a:p>
            <a:r>
              <a:rPr lang="en-US" altLang="x-none" sz="1000">
                <a:solidFill>
                  <a:srgbClr val="002060"/>
                </a:solidFill>
              </a:rPr>
              <a:t>A negative muon, three positive pions, and a negative pion and a neutral lambda. </a:t>
            </a:r>
          </a:p>
          <a:p>
            <a:endParaRPr lang="en-US" altLang="x-none" sz="1000">
              <a:solidFill>
                <a:srgbClr val="0033CC"/>
              </a:solidFill>
            </a:endParaRPr>
          </a:p>
          <a:p>
            <a:r>
              <a:rPr lang="en-US" altLang="x-none" sz="1000">
                <a:solidFill>
                  <a:srgbClr val="008000"/>
                </a:solidFill>
              </a:rPr>
              <a:t>The lambda produces a characteristic 'V' when it decays into a proton and a pi-minus. </a:t>
            </a:r>
          </a:p>
          <a:p>
            <a:endParaRPr lang="en-US" altLang="x-none" sz="1000">
              <a:solidFill>
                <a:srgbClr val="0033CC"/>
              </a:solidFill>
            </a:endParaRPr>
          </a:p>
          <a:p>
            <a:r>
              <a:rPr lang="en-US" altLang="x-none" sz="1000">
                <a:solidFill>
                  <a:srgbClr val="002060"/>
                </a:solidFill>
              </a:rPr>
              <a:t>The momenta and angles of the tracks together imply that the lambda and the four pions produced with it have come from the decay of a charmed sigma particle, with a mass of about 2.4 GeV. </a:t>
            </a:r>
          </a:p>
        </p:txBody>
      </p:sp>
      <p:sp>
        <p:nvSpPr>
          <p:cNvPr id="49159" name="Rectangle 8"/>
          <p:cNvSpPr>
            <a:spLocks noChangeArrowheads="1"/>
          </p:cNvSpPr>
          <p:nvPr/>
        </p:nvSpPr>
        <p:spPr bwMode="auto">
          <a:xfrm>
            <a:off x="152400" y="5410200"/>
            <a:ext cx="2895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r>
              <a:rPr lang="en-US" altLang="x-none" sz="1000" b="0">
                <a:solidFill>
                  <a:schemeClr val="tx2"/>
                </a:solidFill>
                <a:latin typeface="Verdana" charset="0"/>
              </a:rPr>
              <a:t>The detector began routine operations in 1974.  The following year, the 7-foot chamber was used to discover the charmed baryon, a particle composed of three quarks, one of which was the "charmed" quark. </a:t>
            </a:r>
            <a:endParaRPr lang="en-US" altLang="x-none" sz="1000" b="0">
              <a:solidFill>
                <a:schemeClr val="tx2"/>
              </a:solidFill>
              <a:latin typeface="Times New Roman" charset="0"/>
            </a:endParaRPr>
          </a:p>
        </p:txBody>
      </p:sp>
      <p:sp>
        <p:nvSpPr>
          <p:cNvPr id="2" name="Date Placeholder 1">
            <a:extLst>
              <a:ext uri="{FF2B5EF4-FFF2-40B4-BE49-F238E27FC236}">
                <a16:creationId xmlns:a16="http://schemas.microsoft.com/office/drawing/2014/main" id="{0D99B507-648D-6863-AAE4-48DDD4368AB0}"/>
              </a:ext>
            </a:extLst>
          </p:cNvPr>
          <p:cNvSpPr>
            <a:spLocks noGrp="1"/>
          </p:cNvSpPr>
          <p:nvPr>
            <p:ph type="dt" sz="half" idx="10"/>
          </p:nvPr>
        </p:nvSpPr>
        <p:spPr/>
        <p:txBody>
          <a:bodyPr/>
          <a:lstStyle/>
          <a:p>
            <a:r>
              <a:rPr lang="it-IT"/>
              <a:t>25/02/25</a:t>
            </a:r>
            <a:endParaRPr lang="en-US"/>
          </a:p>
        </p:txBody>
      </p:sp>
    </p:spTree>
    <p:extLst>
      <p:ext uri="{BB962C8B-B14F-4D97-AF65-F5344CB8AC3E}">
        <p14:creationId xmlns:p14="http://schemas.microsoft.com/office/powerpoint/2010/main" val="1489703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a:t>Un nuovo concetto: </a:t>
            </a:r>
            <a:r>
              <a:rPr lang="it-IT" sz="2400" err="1"/>
              <a:t>Multiwire</a:t>
            </a:r>
            <a:r>
              <a:rPr lang="it-IT" sz="2400"/>
              <a:t> </a:t>
            </a:r>
            <a:r>
              <a:rPr lang="it-IT" sz="2400" err="1"/>
              <a:t>Proportional</a:t>
            </a:r>
            <a:r>
              <a:rPr lang="it-IT" sz="2400"/>
              <a:t> </a:t>
            </a:r>
            <a:r>
              <a:rPr lang="it-IT" sz="2400" err="1"/>
              <a:t>Chambers</a:t>
            </a:r>
            <a:endParaRPr lang="it-IT" sz="2400"/>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59</a:t>
            </a:fld>
            <a:endParaRPr lang="en-US"/>
          </a:p>
        </p:txBody>
      </p:sp>
      <p:sp>
        <p:nvSpPr>
          <p:cNvPr id="6" name="Text Box 4"/>
          <p:cNvSpPr txBox="1">
            <a:spLocks noChangeArrowheads="1"/>
          </p:cNvSpPr>
          <p:nvPr/>
        </p:nvSpPr>
        <p:spPr bwMode="auto">
          <a:xfrm>
            <a:off x="914400" y="812189"/>
            <a:ext cx="2552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Tube, Geiger- Müller, 1928</a:t>
            </a:r>
          </a:p>
        </p:txBody>
      </p:sp>
      <p:sp>
        <p:nvSpPr>
          <p:cNvPr id="7" name="Text Box 5"/>
          <p:cNvSpPr txBox="1">
            <a:spLocks noChangeArrowheads="1"/>
          </p:cNvSpPr>
          <p:nvPr/>
        </p:nvSpPr>
        <p:spPr bwMode="auto">
          <a:xfrm>
            <a:off x="4274634" y="823111"/>
            <a:ext cx="4130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Multi Wire Geometry, in H. </a:t>
            </a:r>
            <a:r>
              <a:rPr lang="en-US" altLang="x-none" err="1">
                <a:solidFill>
                  <a:srgbClr val="0432FF"/>
                </a:solidFill>
              </a:rPr>
              <a:t>Friedmann</a:t>
            </a:r>
            <a:r>
              <a:rPr lang="en-US" altLang="x-none">
                <a:solidFill>
                  <a:srgbClr val="0432FF"/>
                </a:solidFill>
              </a:rPr>
              <a:t> 1949 </a:t>
            </a:r>
          </a:p>
        </p:txBody>
      </p:sp>
      <p:pic>
        <p:nvPicPr>
          <p:cNvPr id="8" name="Picture 6" descr="C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317" y="3315298"/>
            <a:ext cx="3429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4" y="1080895"/>
            <a:ext cx="1088263" cy="10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S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451" y="1192845"/>
            <a:ext cx="3749040" cy="85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2068917" y="2524343"/>
            <a:ext cx="5006178" cy="57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ctr"/>
            <a:r>
              <a:rPr lang="en-US" altLang="x-none">
                <a:solidFill>
                  <a:srgbClr val="0432FF"/>
                </a:solidFill>
              </a:rPr>
              <a:t>G. </a:t>
            </a:r>
            <a:r>
              <a:rPr lang="en-US" altLang="x-none" err="1">
                <a:solidFill>
                  <a:srgbClr val="0432FF"/>
                </a:solidFill>
              </a:rPr>
              <a:t>Charpak</a:t>
            </a:r>
            <a:r>
              <a:rPr lang="en-US" altLang="x-none">
                <a:solidFill>
                  <a:srgbClr val="0432FF"/>
                </a:solidFill>
              </a:rPr>
              <a:t> 1968, Multi Wire Proportional Chamber, </a:t>
            </a:r>
          </a:p>
          <a:p>
            <a:pPr algn="ctr"/>
            <a:r>
              <a:rPr lang="en-US" altLang="x-none" u="sng" err="1">
                <a:solidFill>
                  <a:srgbClr val="0432FF"/>
                </a:solidFill>
              </a:rPr>
              <a:t>lettura</a:t>
            </a:r>
            <a:r>
              <a:rPr lang="en-US" altLang="x-none" u="sng">
                <a:solidFill>
                  <a:srgbClr val="0432FF"/>
                </a:solidFill>
              </a:rPr>
              <a:t> </a:t>
            </a:r>
            <a:r>
              <a:rPr lang="en-US" altLang="x-none" u="sng" err="1">
                <a:solidFill>
                  <a:srgbClr val="0432FF"/>
                </a:solidFill>
              </a:rPr>
              <a:t>individuale</a:t>
            </a:r>
            <a:r>
              <a:rPr lang="en-US" altLang="x-none" u="sng">
                <a:solidFill>
                  <a:srgbClr val="0432FF"/>
                </a:solidFill>
              </a:rPr>
              <a:t> </a:t>
            </a:r>
            <a:r>
              <a:rPr lang="en-US" altLang="x-none" u="sng" err="1">
                <a:solidFill>
                  <a:srgbClr val="0432FF"/>
                </a:solidFill>
              </a:rPr>
              <a:t>dei</a:t>
            </a:r>
            <a:r>
              <a:rPr lang="en-US" altLang="x-none" u="sng">
                <a:solidFill>
                  <a:srgbClr val="0432FF"/>
                </a:solidFill>
              </a:rPr>
              <a:t> </a:t>
            </a:r>
            <a:r>
              <a:rPr lang="en-US" altLang="x-none" u="sng" err="1">
                <a:solidFill>
                  <a:srgbClr val="0432FF"/>
                </a:solidFill>
              </a:rPr>
              <a:t>fili</a:t>
            </a:r>
            <a:r>
              <a:rPr lang="en-US" altLang="x-none" u="sng">
                <a:solidFill>
                  <a:srgbClr val="0432FF"/>
                </a:solidFill>
              </a:rPr>
              <a:t> e regime </a:t>
            </a:r>
            <a:r>
              <a:rPr lang="en-US" altLang="x-none" u="sng" err="1">
                <a:solidFill>
                  <a:srgbClr val="0432FF"/>
                </a:solidFill>
              </a:rPr>
              <a:t>proporzionale</a:t>
            </a:r>
            <a:r>
              <a:rPr lang="en-US" altLang="x-none">
                <a:solidFill>
                  <a:srgbClr val="0432FF"/>
                </a:solidFill>
              </a:rPr>
              <a:t>.</a:t>
            </a:r>
          </a:p>
        </p:txBody>
      </p:sp>
      <p:sp>
        <p:nvSpPr>
          <p:cNvPr id="12" name="Text Box 5"/>
          <p:cNvSpPr txBox="1">
            <a:spLocks noChangeArrowheads="1"/>
          </p:cNvSpPr>
          <p:nvPr/>
        </p:nvSpPr>
        <p:spPr bwMode="auto">
          <a:xfrm>
            <a:off x="362414" y="4519250"/>
            <a:ext cx="8419171" cy="113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dirty="0">
                <a:solidFill>
                  <a:srgbClr val="002060"/>
                </a:solidFill>
              </a:rPr>
              <a:t>Lettura individuale dei fili: una particella carica attraversa il rivelatore lasciando una scia di elettroni e ioni. I fili sono a potenziale positivo ad alto voltaggio. Guidati dal campo elettrico gli elettroni si muovono (</a:t>
            </a:r>
            <a:r>
              <a:rPr lang="it-IT" altLang="x-none" dirty="0" err="1">
                <a:solidFill>
                  <a:srgbClr val="002060"/>
                </a:solidFill>
              </a:rPr>
              <a:t>drift</a:t>
            </a:r>
            <a:r>
              <a:rPr lang="it-IT" altLang="x-none" dirty="0">
                <a:solidFill>
                  <a:srgbClr val="002060"/>
                </a:solidFill>
              </a:rPr>
              <a:t>) verso il filo ed iniziano a formare una valanga una volta entrati nel campo elettrico intenso vicino al filo. Questo induce un segnale sul filo che può essere letto con un amplificatore. </a:t>
            </a:r>
          </a:p>
        </p:txBody>
      </p:sp>
      <p:sp>
        <p:nvSpPr>
          <p:cNvPr id="13" name="Line 7"/>
          <p:cNvSpPr>
            <a:spLocks noChangeShapeType="1"/>
          </p:cNvSpPr>
          <p:nvPr/>
        </p:nvSpPr>
        <p:spPr bwMode="auto">
          <a:xfrm flipH="1" flipV="1">
            <a:off x="3757960" y="3102192"/>
            <a:ext cx="11151" cy="114814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endParaRPr lang="it-IT"/>
          </a:p>
        </p:txBody>
      </p:sp>
      <p:sp>
        <p:nvSpPr>
          <p:cNvPr id="14" name="Text Box 4"/>
          <p:cNvSpPr txBox="1">
            <a:spLocks noChangeArrowheads="1"/>
          </p:cNvSpPr>
          <p:nvPr/>
        </p:nvSpPr>
        <p:spPr bwMode="auto">
          <a:xfrm>
            <a:off x="362413" y="5803067"/>
            <a:ext cx="8419171" cy="7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chemeClr val="accent2">
                    <a:lumMod val="75000"/>
                  </a:schemeClr>
                </a:solidFill>
              </a:rPr>
              <a:t>Evoluzione successiva: misurando il tempo di </a:t>
            </a:r>
            <a:r>
              <a:rPr lang="it-IT" altLang="x-none" err="1">
                <a:solidFill>
                  <a:schemeClr val="accent2">
                    <a:lumMod val="75000"/>
                  </a:schemeClr>
                </a:solidFill>
              </a:rPr>
              <a:t>drift</a:t>
            </a:r>
            <a:r>
              <a:rPr lang="it-IT" altLang="x-none">
                <a:solidFill>
                  <a:schemeClr val="accent2">
                    <a:lumMod val="75000"/>
                  </a:schemeClr>
                </a:solidFill>
              </a:rPr>
              <a:t>, ossia il tempo  intercorso dal passaggio della particella all’arrivo degli elettroni sul filo si ottiene un rivelatore di posizione molto preciso ( </a:t>
            </a:r>
            <a:r>
              <a:rPr lang="it-IT" altLang="x-none" err="1">
                <a:solidFill>
                  <a:schemeClr val="accent2">
                    <a:lumMod val="75000"/>
                  </a:schemeClr>
                </a:solidFill>
                <a:latin typeface="Symbol" charset="2"/>
                <a:ea typeface="Symbol" charset="2"/>
                <a:cs typeface="Symbol" charset="2"/>
              </a:rPr>
              <a:t>s</a:t>
            </a:r>
            <a:r>
              <a:rPr lang="it-IT" altLang="x-none">
                <a:solidFill>
                  <a:schemeClr val="accent2">
                    <a:lumMod val="75000"/>
                  </a:schemeClr>
                </a:solidFill>
                <a:latin typeface="Symbol" charset="2"/>
                <a:ea typeface="Symbol" charset="2"/>
                <a:cs typeface="Symbol" charset="2"/>
              </a:rPr>
              <a:t> ∼  </a:t>
            </a:r>
            <a:r>
              <a:rPr lang="it-IT" altLang="x-none">
                <a:solidFill>
                  <a:schemeClr val="accent2">
                    <a:lumMod val="75000"/>
                  </a:schemeClr>
                </a:solidFill>
              </a:rPr>
              <a:t>50 </a:t>
            </a:r>
            <a:r>
              <a:rPr lang="en-US" altLang="x-none">
                <a:solidFill>
                  <a:schemeClr val="accent2">
                    <a:lumMod val="75000"/>
                  </a:schemeClr>
                </a:solidFill>
              </a:rPr>
              <a:t>÷ </a:t>
            </a:r>
            <a:r>
              <a:rPr lang="it-IT" altLang="x-none">
                <a:solidFill>
                  <a:schemeClr val="accent2">
                    <a:lumMod val="75000"/>
                  </a:schemeClr>
                </a:solidFill>
              </a:rPr>
              <a:t>100 </a:t>
            </a:r>
            <a:r>
              <a:rPr lang="it-IT" altLang="x-none">
                <a:solidFill>
                  <a:schemeClr val="accent2">
                    <a:lumMod val="75000"/>
                  </a:schemeClr>
                </a:solidFill>
                <a:latin typeface="Symbol" charset="2"/>
                <a:ea typeface="Symbol" charset="2"/>
                <a:cs typeface="Symbol" charset="2"/>
              </a:rPr>
              <a:t>m</a:t>
            </a:r>
            <a:r>
              <a:rPr lang="it-IT" altLang="x-none">
                <a:solidFill>
                  <a:schemeClr val="accent2">
                    <a:lumMod val="75000"/>
                  </a:schemeClr>
                </a:solidFill>
              </a:rPr>
              <a:t>m).</a:t>
            </a:r>
          </a:p>
        </p:txBody>
      </p:sp>
    </p:spTree>
    <p:extLst>
      <p:ext uri="{BB962C8B-B14F-4D97-AF65-F5344CB8AC3E}">
        <p14:creationId xmlns:p14="http://schemas.microsoft.com/office/powerpoint/2010/main" val="213354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Cloud </a:t>
            </a:r>
            <a:r>
              <a:rPr lang="it-IT" dirty="0" err="1"/>
              <a:t>chamber</a:t>
            </a:r>
            <a:endParaRPr lang="it-IT"/>
          </a:p>
        </p:txBody>
      </p:sp>
      <p:sp>
        <p:nvSpPr>
          <p:cNvPr id="6" name="Content Placeholder 5"/>
          <p:cNvSpPr>
            <a:spLocks noGrp="1"/>
          </p:cNvSpPr>
          <p:nvPr>
            <p:ph sz="half" idx="1"/>
          </p:nvPr>
        </p:nvSpPr>
        <p:spPr>
          <a:xfrm>
            <a:off x="0" y="4682644"/>
            <a:ext cx="4395439" cy="1985935"/>
          </a:xfrm>
        </p:spPr>
        <p:txBody>
          <a:bodyPr>
            <a:normAutofit fontScale="92500" lnSpcReduction="20000"/>
          </a:bodyPr>
          <a:lstStyle/>
          <a:p>
            <a:pPr marL="0" indent="0" algn="just">
              <a:spcBef>
                <a:spcPts val="1056"/>
              </a:spcBef>
              <a:buNone/>
            </a:pPr>
            <a:r>
              <a:rPr lang="it-IT" b="1" dirty="0"/>
              <a:t>La camera a nebbia contiene vapore saturo di acqua o alcohol</a:t>
            </a:r>
          </a:p>
          <a:p>
            <a:pPr lvl="1" algn="just">
              <a:spcBef>
                <a:spcPts val="1056"/>
              </a:spcBef>
            </a:pPr>
            <a:r>
              <a:rPr lang="it-IT" dirty="0">
                <a:solidFill>
                  <a:srgbClr val="0432FF"/>
                </a:solidFill>
              </a:rPr>
              <a:t>una particella carica interagisce con il gas creando ioni;</a:t>
            </a:r>
          </a:p>
          <a:p>
            <a:pPr lvl="1" algn="just">
              <a:spcBef>
                <a:spcPts val="1056"/>
              </a:spcBef>
            </a:pPr>
            <a:r>
              <a:rPr lang="it-IT" dirty="0">
                <a:solidFill>
                  <a:srgbClr val="0432FF"/>
                </a:solidFill>
              </a:rPr>
              <a:t>gli ioni agiscono come nuclei di condensazione attorno ai quali si forma nebbia</a:t>
            </a:r>
          </a:p>
          <a:p>
            <a:pPr algn="just">
              <a:spcBef>
                <a:spcPts val="1056"/>
              </a:spcBef>
            </a:pPr>
            <a:endParaRPr lang="it-IT" sz="600" dirty="0"/>
          </a:p>
        </p:txBody>
      </p:sp>
      <p:sp>
        <p:nvSpPr>
          <p:cNvPr id="7" name="Content Placeholder 6"/>
          <p:cNvSpPr>
            <a:spLocks noGrp="1"/>
          </p:cNvSpPr>
          <p:nvPr>
            <p:ph sz="half" idx="2"/>
          </p:nvPr>
        </p:nvSpPr>
        <p:spPr/>
        <p:txBody>
          <a:bodyPr>
            <a:normAutofit fontScale="92500" lnSpcReduction="20000"/>
          </a:bodyPr>
          <a:lstStyle/>
          <a:p>
            <a:pPr marL="0" indent="0" algn="ctr">
              <a:buNone/>
            </a:pPr>
            <a:r>
              <a:rPr lang="it-IT" sz="2800" dirty="0">
                <a:solidFill>
                  <a:srgbClr val="002060"/>
                </a:solidFill>
              </a:rPr>
              <a:t>Cenni storici</a:t>
            </a:r>
          </a:p>
          <a:p>
            <a:pPr marL="0" indent="0" algn="ctr">
              <a:buNone/>
            </a:pPr>
            <a:endParaRPr lang="it-IT" sz="2800" dirty="0"/>
          </a:p>
          <a:p>
            <a:pPr marL="0" indent="0" algn="ctr">
              <a:buNone/>
            </a:pPr>
            <a:endParaRPr lang="it-IT" sz="2800" dirty="0"/>
          </a:p>
          <a:p>
            <a:pPr marL="0" indent="0" algn="just">
              <a:buNone/>
            </a:pPr>
            <a:r>
              <a:rPr lang="it-IT" altLang="x-none" dirty="0">
                <a:solidFill>
                  <a:srgbClr val="002060"/>
                </a:solidFill>
              </a:rPr>
              <a:t>Charles Thomson Rees Wilson, * 1869, Scotland:</a:t>
            </a:r>
          </a:p>
          <a:p>
            <a:pPr marL="0" indent="0" algn="just">
              <a:buNone/>
            </a:pPr>
            <a:endParaRPr lang="it-IT" altLang="x-none" sz="1800" dirty="0">
              <a:solidFill>
                <a:srgbClr val="0000FF"/>
              </a:solidFill>
            </a:endParaRPr>
          </a:p>
          <a:p>
            <a:pPr marL="0" indent="0" algn="just">
              <a:buNone/>
            </a:pPr>
            <a:r>
              <a:rPr lang="it-IT" altLang="x-none" dirty="0">
                <a:solidFill>
                  <a:schemeClr val="accent2">
                    <a:lumMod val="75000"/>
                  </a:schemeClr>
                </a:solidFill>
              </a:rPr>
              <a:t>Wilson era un meteorologo che, tra le altre cose, era interessato  alla formazione delle nuvole per via dell’ elettricità.  </a:t>
            </a:r>
          </a:p>
          <a:p>
            <a:pPr marL="0" indent="0" algn="just">
              <a:buNone/>
            </a:pPr>
            <a:endParaRPr lang="it-IT" altLang="x-none" dirty="0">
              <a:solidFill>
                <a:srgbClr val="008000"/>
              </a:solidFill>
            </a:endParaRPr>
          </a:p>
          <a:p>
            <a:pPr marL="0" indent="0" algn="just">
              <a:buNone/>
            </a:pPr>
            <a:r>
              <a:rPr lang="it-IT" altLang="x-none" dirty="0">
                <a:solidFill>
                  <a:srgbClr val="002060"/>
                </a:solidFill>
              </a:rPr>
              <a:t>Nel 1895 arrivo al Cavendish </a:t>
            </a:r>
            <a:r>
              <a:rPr lang="it-IT" altLang="x-none" dirty="0" err="1">
                <a:solidFill>
                  <a:srgbClr val="002060"/>
                </a:solidFill>
              </a:rPr>
              <a:t>Laboratory</a:t>
            </a:r>
            <a:r>
              <a:rPr lang="it-IT" altLang="x-none" dirty="0">
                <a:solidFill>
                  <a:srgbClr val="002060"/>
                </a:solidFill>
              </a:rPr>
              <a:t> dove J.J. Thompson, uno dei principali proponenti della natura corpuscolare della elettricità, aveva studiato la scarica della elettricità attraverso i gas dal 1886. </a:t>
            </a:r>
          </a:p>
          <a:p>
            <a:pPr marL="0" indent="0" algn="just">
              <a:buNone/>
            </a:pPr>
            <a:endParaRPr lang="it-IT" altLang="x-none" dirty="0">
              <a:solidFill>
                <a:srgbClr val="0000FF"/>
              </a:solidFill>
            </a:endParaRPr>
          </a:p>
          <a:p>
            <a:pPr marL="0" indent="0" algn="just">
              <a:buNone/>
            </a:pPr>
            <a:r>
              <a:rPr lang="it-IT" altLang="x-none" dirty="0">
                <a:solidFill>
                  <a:schemeClr val="accent2">
                    <a:lumMod val="75000"/>
                  </a:schemeClr>
                </a:solidFill>
              </a:rPr>
              <a:t>Wilson usò una camera con ‘</a:t>
            </a:r>
            <a:r>
              <a:rPr lang="it-IT" altLang="x-none" dirty="0" err="1">
                <a:solidFill>
                  <a:schemeClr val="accent2">
                    <a:lumMod val="75000"/>
                  </a:schemeClr>
                </a:solidFill>
              </a:rPr>
              <a:t>dust</a:t>
            </a:r>
            <a:r>
              <a:rPr lang="it-IT" altLang="x-none" dirty="0">
                <a:solidFill>
                  <a:schemeClr val="accent2">
                    <a:lumMod val="75000"/>
                  </a:schemeClr>
                </a:solidFill>
              </a:rPr>
              <a:t> free’ riempita con vapore acqueo saturo per studiare la formazione delle nuvole causata dagli ioni presenti nella camera. </a:t>
            </a:r>
            <a:endParaRPr lang="it-IT" sz="2800" dirty="0"/>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a:t>
            </a:fld>
            <a:endParaRPr lang="en-US"/>
          </a:p>
        </p:txBody>
      </p:sp>
      <p:pic>
        <p:nvPicPr>
          <p:cNvPr id="8" name="Picture 2053" descr="wilson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31" y="1148869"/>
            <a:ext cx="3314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52"/>
          <p:cNvSpPr txBox="1">
            <a:spLocks noChangeArrowheads="1"/>
          </p:cNvSpPr>
          <p:nvPr/>
        </p:nvSpPr>
        <p:spPr bwMode="auto">
          <a:xfrm>
            <a:off x="886793" y="901310"/>
            <a:ext cx="2822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432FF"/>
                </a:solidFill>
              </a:rPr>
              <a:t>Cloud Chamber, Wilson 1895</a:t>
            </a:r>
          </a:p>
        </p:txBody>
      </p:sp>
      <p:pic>
        <p:nvPicPr>
          <p:cNvPr id="10" name="Picture 10" descr="wilcloud">
            <a:extLst>
              <a:ext uri="{FF2B5EF4-FFF2-40B4-BE49-F238E27FC236}">
                <a16:creationId xmlns:a16="http://schemas.microsoft.com/office/drawing/2014/main" id="{349667C0-5E55-316A-EBE2-34BF58DD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 y="1133050"/>
            <a:ext cx="462724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340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1982: impossibile l’uso dei tracciatori ad </a:t>
            </a:r>
            <a:r>
              <a:rPr lang="it-IT" err="1"/>
              <a:t>p-p</a:t>
            </a:r>
            <a:r>
              <a:rPr lang="it-IT"/>
              <a:t> HL</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60</a:t>
            </a:fld>
            <a:endParaRPr lang="en-US"/>
          </a:p>
        </p:txBody>
      </p:sp>
      <p:pic>
        <p:nvPicPr>
          <p:cNvPr id="6" name="Picture 5"/>
          <p:cNvPicPr>
            <a:picLocks noChangeAspect="1"/>
          </p:cNvPicPr>
          <p:nvPr/>
        </p:nvPicPr>
        <p:blipFill>
          <a:blip r:embed="rId2"/>
          <a:stretch>
            <a:fillRect/>
          </a:stretch>
        </p:blipFill>
        <p:spPr>
          <a:xfrm>
            <a:off x="1760283" y="4176950"/>
            <a:ext cx="5662676" cy="2362454"/>
          </a:xfrm>
          <a:prstGeom prst="rect">
            <a:avLst/>
          </a:prstGeom>
        </p:spPr>
      </p:pic>
      <p:pic>
        <p:nvPicPr>
          <p:cNvPr id="7" name="Picture 6"/>
          <p:cNvPicPr>
            <a:picLocks noChangeAspect="1"/>
          </p:cNvPicPr>
          <p:nvPr/>
        </p:nvPicPr>
        <p:blipFill>
          <a:blip r:embed="rId3"/>
          <a:stretch>
            <a:fillRect/>
          </a:stretch>
        </p:blipFill>
        <p:spPr>
          <a:xfrm>
            <a:off x="2075497" y="3204757"/>
            <a:ext cx="5032248" cy="663702"/>
          </a:xfrm>
          <a:prstGeom prst="rect">
            <a:avLst/>
          </a:prstGeom>
        </p:spPr>
      </p:pic>
      <p:pic>
        <p:nvPicPr>
          <p:cNvPr id="8" name="Picture 7"/>
          <p:cNvPicPr>
            <a:picLocks noChangeAspect="1"/>
          </p:cNvPicPr>
          <p:nvPr/>
        </p:nvPicPr>
        <p:blipFill>
          <a:blip r:embed="rId4"/>
          <a:stretch>
            <a:fillRect/>
          </a:stretch>
        </p:blipFill>
        <p:spPr>
          <a:xfrm>
            <a:off x="2055876" y="2038953"/>
            <a:ext cx="5071491" cy="720090"/>
          </a:xfrm>
          <a:prstGeom prst="rect">
            <a:avLst/>
          </a:prstGeom>
        </p:spPr>
      </p:pic>
      <p:pic>
        <p:nvPicPr>
          <p:cNvPr id="9" name="Picture 8"/>
          <p:cNvPicPr>
            <a:picLocks noChangeAspect="1"/>
          </p:cNvPicPr>
          <p:nvPr/>
        </p:nvPicPr>
        <p:blipFill>
          <a:blip r:embed="rId5"/>
          <a:stretch>
            <a:fillRect/>
          </a:stretch>
        </p:blipFill>
        <p:spPr>
          <a:xfrm>
            <a:off x="1847659" y="611084"/>
            <a:ext cx="5487924" cy="1119378"/>
          </a:xfrm>
          <a:prstGeom prst="rect">
            <a:avLst/>
          </a:prstGeom>
        </p:spPr>
      </p:pic>
      <p:sp>
        <p:nvSpPr>
          <p:cNvPr id="10" name="Rectangle 9"/>
          <p:cNvSpPr/>
          <p:nvPr/>
        </p:nvSpPr>
        <p:spPr>
          <a:xfrm>
            <a:off x="3624146" y="2219093"/>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ctangle 10"/>
          <p:cNvSpPr/>
          <p:nvPr/>
        </p:nvSpPr>
        <p:spPr>
          <a:xfrm>
            <a:off x="2075498" y="2393617"/>
            <a:ext cx="2619166" cy="161733"/>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ctangle 11"/>
          <p:cNvSpPr/>
          <p:nvPr/>
        </p:nvSpPr>
        <p:spPr>
          <a:xfrm>
            <a:off x="2728332" y="2583037"/>
            <a:ext cx="1051931" cy="14683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ctangle 12"/>
          <p:cNvSpPr/>
          <p:nvPr/>
        </p:nvSpPr>
        <p:spPr>
          <a:xfrm>
            <a:off x="2075497" y="3229759"/>
            <a:ext cx="5032248" cy="149062"/>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ctangle 14"/>
          <p:cNvSpPr/>
          <p:nvPr/>
        </p:nvSpPr>
        <p:spPr>
          <a:xfrm>
            <a:off x="2075497" y="3447416"/>
            <a:ext cx="5051870"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ctangle 15"/>
          <p:cNvSpPr/>
          <p:nvPr/>
        </p:nvSpPr>
        <p:spPr>
          <a:xfrm>
            <a:off x="2086649" y="3656910"/>
            <a:ext cx="1537498" cy="167625"/>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3851984" y="5188572"/>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a:off x="1821305" y="5379707"/>
            <a:ext cx="5514278" cy="173600"/>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Rectangle 18"/>
          <p:cNvSpPr/>
          <p:nvPr/>
        </p:nvSpPr>
        <p:spPr>
          <a:xfrm>
            <a:off x="1791904" y="5575609"/>
            <a:ext cx="3281901" cy="165666"/>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ectangle 19"/>
          <p:cNvSpPr/>
          <p:nvPr/>
        </p:nvSpPr>
        <p:spPr>
          <a:xfrm>
            <a:off x="2908260" y="5772588"/>
            <a:ext cx="3483599" cy="156117"/>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TextBox 20"/>
          <p:cNvSpPr txBox="1"/>
          <p:nvPr/>
        </p:nvSpPr>
        <p:spPr>
          <a:xfrm>
            <a:off x="3228588" y="776471"/>
            <a:ext cx="3047053" cy="307777"/>
          </a:xfrm>
          <a:prstGeom prst="rect">
            <a:avLst/>
          </a:prstGeom>
          <a:noFill/>
        </p:spPr>
        <p:txBody>
          <a:bodyPr wrap="none" rtlCol="0">
            <a:spAutoFit/>
          </a:bodyPr>
          <a:lstStyle/>
          <a:p>
            <a:r>
              <a:rPr lang="it-IT" sz="1400">
                <a:solidFill>
                  <a:srgbClr val="FF0000"/>
                </a:solidFill>
              </a:rPr>
              <a:t>( .. </a:t>
            </a:r>
            <a:r>
              <a:rPr lang="it-IT" sz="1400" err="1">
                <a:solidFill>
                  <a:srgbClr val="FF0000"/>
                </a:solidFill>
              </a:rPr>
              <a:t>why</a:t>
            </a:r>
            <a:r>
              <a:rPr lang="it-IT" sz="1400">
                <a:solidFill>
                  <a:srgbClr val="FF0000"/>
                </a:solidFill>
              </a:rPr>
              <a:t> </a:t>
            </a:r>
            <a:r>
              <a:rPr lang="it-IT" sz="1400" err="1">
                <a:solidFill>
                  <a:srgbClr val="FF0000"/>
                </a:solidFill>
              </a:rPr>
              <a:t>we</a:t>
            </a:r>
            <a:r>
              <a:rPr lang="it-IT" sz="1400">
                <a:solidFill>
                  <a:srgbClr val="FF0000"/>
                </a:solidFill>
              </a:rPr>
              <a:t> </a:t>
            </a:r>
            <a:r>
              <a:rPr lang="it-IT" sz="1400" err="1">
                <a:solidFill>
                  <a:srgbClr val="FF0000"/>
                </a:solidFill>
              </a:rPr>
              <a:t>can’t</a:t>
            </a:r>
            <a:r>
              <a:rPr lang="it-IT" sz="1400">
                <a:solidFill>
                  <a:srgbClr val="FF0000"/>
                </a:solidFill>
              </a:rPr>
              <a:t> </a:t>
            </a:r>
            <a:r>
              <a:rPr lang="it-IT" sz="1400" err="1">
                <a:solidFill>
                  <a:srgbClr val="FF0000"/>
                </a:solidFill>
              </a:rPr>
              <a:t>make</a:t>
            </a:r>
            <a:r>
              <a:rPr lang="it-IT" sz="1400">
                <a:solidFill>
                  <a:srgbClr val="FF0000"/>
                </a:solidFill>
              </a:rPr>
              <a:t> </a:t>
            </a:r>
            <a:r>
              <a:rPr lang="it-IT" sz="1400" err="1">
                <a:solidFill>
                  <a:srgbClr val="FF0000"/>
                </a:solidFill>
              </a:rPr>
              <a:t>physics</a:t>
            </a:r>
            <a:r>
              <a:rPr lang="it-IT" sz="1400">
                <a:solidFill>
                  <a:srgbClr val="FF0000"/>
                </a:solidFill>
              </a:rPr>
              <a:t> </a:t>
            </a:r>
            <a:r>
              <a:rPr lang="it-IT" sz="1400" err="1">
                <a:solidFill>
                  <a:srgbClr val="FF0000"/>
                </a:solidFill>
              </a:rPr>
              <a:t>at</a:t>
            </a:r>
            <a:r>
              <a:rPr lang="it-IT" sz="1400">
                <a:solidFill>
                  <a:srgbClr val="FF0000"/>
                </a:solidFill>
              </a:rPr>
              <a:t> 10 </a:t>
            </a:r>
            <a:r>
              <a:rPr lang="it-IT" sz="1400" baseline="30000">
                <a:solidFill>
                  <a:srgbClr val="FF0000"/>
                </a:solidFill>
              </a:rPr>
              <a:t>33 </a:t>
            </a:r>
            <a:r>
              <a:rPr lang="it-IT" sz="1400">
                <a:solidFill>
                  <a:srgbClr val="FF0000"/>
                </a:solidFill>
              </a:rPr>
              <a:t>)</a:t>
            </a:r>
          </a:p>
        </p:txBody>
      </p:sp>
    </p:spTree>
    <p:extLst>
      <p:ext uri="{BB962C8B-B14F-4D97-AF65-F5344CB8AC3E}">
        <p14:creationId xmlns:p14="http://schemas.microsoft.com/office/powerpoint/2010/main" val="474523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Charme and Beauty</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59" y="4205389"/>
            <a:ext cx="4706874" cy="23263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994" y="2210704"/>
            <a:ext cx="4463796" cy="1535811"/>
          </a:xfrm>
          <a:prstGeom prst="rect">
            <a:avLst/>
          </a:prstGeom>
        </p:spPr>
      </p:pic>
      <p:sp>
        <p:nvSpPr>
          <p:cNvPr id="9" name="TextBox 8"/>
          <p:cNvSpPr txBox="1"/>
          <p:nvPr/>
        </p:nvSpPr>
        <p:spPr>
          <a:xfrm>
            <a:off x="1014761" y="2286000"/>
            <a:ext cx="184731" cy="369332"/>
          </a:xfrm>
          <a:prstGeom prst="rect">
            <a:avLst/>
          </a:prstGeom>
          <a:noFill/>
        </p:spPr>
        <p:txBody>
          <a:bodyPr wrap="none" rtlCol="0">
            <a:spAutoFit/>
          </a:bodyPr>
          <a:lstStyle/>
          <a:p>
            <a:endParaRPr lang="it-IT"/>
          </a:p>
        </p:txBody>
      </p:sp>
      <mc:AlternateContent xmlns:mc="http://schemas.openxmlformats.org/markup-compatibility/2006" xmlns:a14="http://schemas.microsoft.com/office/drawing/2010/main">
        <mc:Choice Requires="a14">
          <p:sp>
            <p:nvSpPr>
              <p:cNvPr id="10" name="TextBox 9"/>
              <p:cNvSpPr txBox="1"/>
              <p:nvPr/>
            </p:nvSpPr>
            <p:spPr>
              <a:xfrm flipH="1">
                <a:off x="647303" y="1251608"/>
                <a:ext cx="4427044" cy="626710"/>
              </a:xfrm>
              <a:prstGeom prst="rect">
                <a:avLst/>
              </a:prstGeom>
              <a:noFill/>
            </p:spPr>
            <p:txBody>
              <a:bodyPr wrap="square" lIns="0" tIns="0" rIns="0" bIns="0" rtlCol="0">
                <a:spAutoFit/>
              </a:bodyPr>
              <a:lstStyle/>
              <a:p>
                <a14:m>
                  <m:oMath xmlns:m="http://schemas.openxmlformats.org/officeDocument/2006/math">
                    <m:r>
                      <m:rPr>
                        <m:sty m:val="p"/>
                      </m:rPr>
                      <a:rPr lang="el-GR" sz="2000" b="0" i="1" smtClean="0">
                        <a:latin typeface="Cambria Math" charset="0"/>
                        <a:ea typeface="Cambria Math" charset="0"/>
                        <a:cs typeface="Cambria Math" charset="0"/>
                      </a:rPr>
                      <m:t>Γ</m:t>
                    </m:r>
                    <m:r>
                      <a:rPr lang="en-US" sz="2000" b="0" i="1" smtClean="0">
                        <a:latin typeface="Cambria Math" charset="0"/>
                        <a:ea typeface="Cambria Math" charset="0"/>
                        <a:cs typeface="Cambria Math" charset="0"/>
                      </a:rPr>
                      <m:t> ≅ </m:t>
                    </m:r>
                    <m:f>
                      <m:fPr>
                        <m:ctrlPr>
                          <a:rPr lang="mr-IN" sz="2000" b="0" i="1" smtClean="0">
                            <a:latin typeface="Cambria Math" panose="02040503050406030204" pitchFamily="18" charset="0"/>
                            <a:ea typeface="Cambria Math" charset="0"/>
                            <a:cs typeface="Cambria Math" charset="0"/>
                          </a:rPr>
                        </m:ctrlPr>
                      </m:fPr>
                      <m:num>
                        <m:sSubSup>
                          <m:sSubSupPr>
                            <m:ctrlPr>
                              <a:rPr lang="en-US" sz="2000" b="0" i="1" smtClean="0">
                                <a:latin typeface="Cambria Math" panose="02040503050406030204" pitchFamily="18" charset="0"/>
                                <a:ea typeface="Cambria Math" charset="0"/>
                                <a:cs typeface="Cambria Math" charset="0"/>
                              </a:rPr>
                            </m:ctrlPr>
                          </m:sSubSup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𝑐</m:t>
                            </m:r>
                          </m:sub>
                          <m:sup>
                            <m:r>
                              <a:rPr lang="en-US" sz="2000" b="0" i="1" smtClean="0">
                                <a:latin typeface="Cambria Math" charset="0"/>
                                <a:ea typeface="Cambria Math" charset="0"/>
                                <a:cs typeface="Cambria Math" charset="0"/>
                              </a:rPr>
                              <m:t>5</m:t>
                            </m:r>
                          </m:sup>
                        </m:sSubSup>
                        <m:sSup>
                          <m:sSupPr>
                            <m:ctrlPr>
                              <a:rPr lang="mr-IN" sz="2000" b="0" i="1" smtClean="0">
                                <a:latin typeface="Cambria Math" panose="02040503050406030204" pitchFamily="18" charset="0"/>
                                <a:ea typeface="Cambria Math" charset="0"/>
                                <a:cs typeface="Cambria Math" charset="0"/>
                              </a:rPr>
                            </m:ctrlPr>
                          </m:sSupPr>
                          <m:e>
                            <m:d>
                              <m:dPr>
                                <m:ctrlPr>
                                  <a:rPr lang="mr-IN" sz="2000" b="0" i="1" smtClean="0">
                                    <a:latin typeface="Cambria Math" panose="02040503050406030204" pitchFamily="18" charset="0"/>
                                    <a:ea typeface="Cambria Math" charset="0"/>
                                    <a:cs typeface="Cambria Math" charset="0"/>
                                  </a:rPr>
                                </m:ctrlPr>
                              </m:dPr>
                              <m:e>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𝐺</m:t>
                                    </m:r>
                                  </m:e>
                                  <m:sub>
                                    <m:r>
                                      <a:rPr lang="en-US" sz="2000" b="0" i="1" smtClean="0">
                                        <a:latin typeface="Cambria Math" charset="0"/>
                                        <a:ea typeface="Cambria Math" charset="0"/>
                                        <a:cs typeface="Cambria Math" charset="0"/>
                                      </a:rPr>
                                      <m:t>𝑓</m:t>
                                    </m:r>
                                  </m:sub>
                                </m:sSub>
                                <m:func>
                                  <m:funcPr>
                                    <m:ctrlPr>
                                      <a:rPr lang="en-US" sz="2000" b="0" i="1" smtClean="0">
                                        <a:latin typeface="Cambria Math" panose="02040503050406030204" pitchFamily="18" charset="0"/>
                                        <a:ea typeface="Cambria Math" charset="0"/>
                                        <a:cs typeface="Cambria Math" charset="0"/>
                                      </a:rPr>
                                    </m:ctrlPr>
                                  </m:funcPr>
                                  <m:fName>
                                    <m:r>
                                      <m:rPr>
                                        <m:sty m:val="p"/>
                                      </m:rPr>
                                      <a:rPr lang="en-US" sz="2000" b="0" i="0" smtClean="0">
                                        <a:latin typeface="Cambria Math" charset="0"/>
                                        <a:ea typeface="Cambria Math" charset="0"/>
                                        <a:cs typeface="Cambria Math" charset="0"/>
                                      </a:rPr>
                                      <m:t>cos</m:t>
                                    </m:r>
                                  </m:fName>
                                  <m:e>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𝜃</m:t>
                                        </m:r>
                                      </m:e>
                                      <m:sub>
                                        <m:r>
                                          <a:rPr lang="en-US" sz="2000" b="0" i="1" smtClean="0">
                                            <a:latin typeface="Cambria Math" charset="0"/>
                                            <a:ea typeface="Cambria Math" charset="0"/>
                                            <a:cs typeface="Cambria Math" charset="0"/>
                                          </a:rPr>
                                          <m:t>𝑐</m:t>
                                        </m:r>
                                      </m:sub>
                                    </m:sSub>
                                  </m:e>
                                </m:func>
                              </m:e>
                            </m:d>
                          </m:e>
                          <m:sup>
                            <m:r>
                              <a:rPr lang="en-US" sz="2000" b="0" i="1" smtClean="0">
                                <a:latin typeface="Cambria Math" charset="0"/>
                                <a:ea typeface="Cambria Math" charset="0"/>
                                <a:cs typeface="Cambria Math" charset="0"/>
                              </a:rPr>
                              <m:t>2</m:t>
                            </m:r>
                          </m:sup>
                        </m:sSup>
                      </m:num>
                      <m:den>
                        <m:r>
                          <a:rPr lang="en-US" sz="2000" b="0" i="1" smtClean="0">
                            <a:latin typeface="Cambria Math" charset="0"/>
                            <a:ea typeface="Cambria Math" charset="0"/>
                            <a:cs typeface="Cambria Math" charset="0"/>
                          </a:rPr>
                          <m:t>192</m:t>
                        </m:r>
                        <m:sSup>
                          <m:sSupPr>
                            <m:ctrlPr>
                              <a:rPr lang="en-US" sz="2000" b="0" i="1" smtClean="0">
                                <a:latin typeface="Cambria Math" panose="02040503050406030204" pitchFamily="18" charset="0"/>
                                <a:ea typeface="Cambria Math" charset="0"/>
                                <a:cs typeface="Cambria Math" charset="0"/>
                              </a:rPr>
                            </m:ctrlPr>
                          </m:sSupPr>
                          <m:e>
                            <m:r>
                              <a:rPr lang="en-US" sz="2000" b="0" i="1" smtClean="0">
                                <a:latin typeface="Cambria Math" charset="0"/>
                                <a:ea typeface="Cambria Math" charset="0"/>
                                <a:cs typeface="Cambria Math" charset="0"/>
                              </a:rPr>
                              <m:t>𝜋</m:t>
                            </m:r>
                          </m:e>
                          <m:sup>
                            <m:r>
                              <a:rPr lang="en-US" sz="2000" b="0" i="1" smtClean="0">
                                <a:latin typeface="Cambria Math" charset="0"/>
                                <a:ea typeface="Cambria Math" charset="0"/>
                                <a:cs typeface="Cambria Math" charset="0"/>
                              </a:rPr>
                              <m:t>3</m:t>
                            </m:r>
                          </m:sup>
                        </m:sSup>
                      </m:den>
                    </m:f>
                    <m:r>
                      <a:rPr lang="en-US" sz="2000" b="0" i="0"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m:t>
                    </m:r>
                    <m:sSup>
                      <m:sSupPr>
                        <m:ctrlPr>
                          <a:rPr lang="en-US" sz="2000" b="0" i="1" smtClean="0">
                            <a:latin typeface="Cambria Math" panose="02040503050406030204" pitchFamily="18" charset="0"/>
                            <a:ea typeface="Cambria Math" charset="0"/>
                            <a:cs typeface="Cambria Math" charset="0"/>
                          </a:rPr>
                        </m:ctrlPr>
                      </m:sSupPr>
                      <m:e>
                        <m:d>
                          <m:dPr>
                            <m:ctrlPr>
                              <a:rPr lang="mr-IN" sz="2000" b="0" i="1" smtClean="0">
                                <a:latin typeface="Cambria Math" panose="02040503050406030204" pitchFamily="18" charset="0"/>
                                <a:ea typeface="Cambria Math" charset="0"/>
                                <a:cs typeface="Cambria Math" charset="0"/>
                              </a:rPr>
                            </m:ctrlPr>
                          </m:dPr>
                          <m:e>
                            <m:f>
                              <m:fPr>
                                <m:ctrlPr>
                                  <a:rPr lang="mr-IN" sz="2000" b="0" i="1" smtClean="0">
                                    <a:latin typeface="Cambria Math" panose="02040503050406030204" pitchFamily="18" charset="0"/>
                                    <a:ea typeface="Cambria Math" charset="0"/>
                                    <a:cs typeface="Cambria Math" charset="0"/>
                                  </a:rPr>
                                </m:ctrlPr>
                              </m:fPr>
                              <m:num>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𝑐</m:t>
                                    </m:r>
                                  </m:sub>
                                </m:sSub>
                              </m:num>
                              <m:den>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𝜇</m:t>
                                    </m:r>
                                  </m:sub>
                                </m:sSub>
                              </m:den>
                            </m:f>
                          </m:e>
                        </m:d>
                      </m:e>
                      <m:sup>
                        <m:r>
                          <a:rPr lang="en-US" sz="2000" b="0" i="1" smtClean="0">
                            <a:latin typeface="Cambria Math" charset="0"/>
                            <a:ea typeface="Cambria Math" charset="0"/>
                            <a:cs typeface="Cambria Math" charset="0"/>
                          </a:rPr>
                          <m:t>5</m:t>
                        </m:r>
                      </m:sup>
                    </m:sSup>
                    <m:r>
                      <a:rPr lang="en-US" sz="2000" b="0" i="1" smtClean="0">
                        <a:latin typeface="Cambria Math" charset="0"/>
                        <a:ea typeface="Cambria Math" charset="0"/>
                        <a:cs typeface="Cambria Math" charset="0"/>
                      </a:rPr>
                      <m:t>× </m:t>
                    </m:r>
                    <m:sSup>
                      <m:sSupPr>
                        <m:ctrlPr>
                          <a:rPr lang="en-US" sz="2000" b="0" i="1" smtClean="0">
                            <a:latin typeface="Cambria Math" panose="02040503050406030204" pitchFamily="18" charset="0"/>
                            <a:ea typeface="Cambria Math" charset="0"/>
                            <a:cs typeface="Cambria Math" charset="0"/>
                          </a:rPr>
                        </m:ctrlPr>
                      </m:sSupPr>
                      <m:e>
                        <m:r>
                          <a:rPr lang="en-US" sz="2000" b="0" i="1" smtClean="0">
                            <a:latin typeface="Cambria Math" charset="0"/>
                            <a:ea typeface="Cambria Math" charset="0"/>
                            <a:cs typeface="Cambria Math" charset="0"/>
                          </a:rPr>
                          <m:t>10</m:t>
                        </m:r>
                      </m:e>
                      <m:sup>
                        <m:r>
                          <a:rPr lang="en-US" sz="2000" b="0" i="1" smtClean="0">
                            <a:latin typeface="Cambria Math" charset="0"/>
                            <a:ea typeface="Cambria Math" charset="0"/>
                            <a:cs typeface="Cambria Math" charset="0"/>
                          </a:rPr>
                          <m:t>7</m:t>
                        </m:r>
                      </m:sup>
                    </m:sSup>
                    <m:r>
                      <m:rPr>
                        <m:nor/>
                      </m:rPr>
                      <a:rPr lang="en-US" sz="2000" b="0" i="0" smtClean="0">
                        <a:latin typeface="Cambria Math" charset="0"/>
                        <a:ea typeface="Cambria Math" charset="0"/>
                        <a:cs typeface="Cambria Math" charset="0"/>
                      </a:rPr>
                      <m:t> </m:t>
                    </m:r>
                    <m:sSup>
                      <m:sSupPr>
                        <m:ctrlPr>
                          <a:rPr lang="en-US" sz="2000" b="0" i="1" smtClean="0">
                            <a:latin typeface="Cambria Math" panose="02040503050406030204" pitchFamily="18" charset="0"/>
                            <a:ea typeface="Cambria Math" charset="0"/>
                            <a:cs typeface="Cambria Math" charset="0"/>
                          </a:rPr>
                        </m:ctrlPr>
                      </m:sSupPr>
                      <m:e>
                        <m:r>
                          <m:rPr>
                            <m:nor/>
                          </m:rPr>
                          <a:rPr lang="en-US" sz="2000" b="0" i="0" smtClean="0">
                            <a:latin typeface="Cambria Math" charset="0"/>
                            <a:ea typeface="Cambria Math" charset="0"/>
                            <a:cs typeface="Cambria Math" charset="0"/>
                          </a:rPr>
                          <m:t>sec</m:t>
                        </m:r>
                      </m:e>
                      <m:sup>
                        <m:r>
                          <a:rPr lang="en-US" sz="2000" b="0" i="1" smtClean="0">
                            <a:latin typeface="Cambria Math" charset="0"/>
                            <a:ea typeface="Cambria Math" charset="0"/>
                            <a:cs typeface="Cambria Math" charset="0"/>
                          </a:rPr>
                          <m:t>−1</m:t>
                        </m:r>
                      </m:sup>
                    </m:sSup>
                  </m:oMath>
                </a14:m>
                <a:r>
                  <a:rPr lang="it-IT" sz="2000"/>
                  <a:t>  </a:t>
                </a:r>
              </a:p>
            </p:txBody>
          </p:sp>
        </mc:Choice>
        <mc:Fallback xmlns="">
          <p:sp>
            <p:nvSpPr>
              <p:cNvPr id="10" name="TextBox 9"/>
              <p:cNvSpPr txBox="1">
                <a:spLocks noRot="1" noChangeAspect="1" noMove="1" noResize="1" noEditPoints="1" noAdjustHandles="1" noChangeArrowheads="1" noChangeShapeType="1" noTextEdit="1"/>
              </p:cNvSpPr>
              <p:nvPr/>
            </p:nvSpPr>
            <p:spPr>
              <a:xfrm flipH="1">
                <a:off x="647303" y="1251608"/>
                <a:ext cx="4427044" cy="626710"/>
              </a:xfrm>
              <a:prstGeom prst="rect">
                <a:avLst/>
              </a:prstGeom>
              <a:blipFill rotWithShape="0">
                <a:blip r:embed="rId4"/>
                <a:stretch>
                  <a:fillRect/>
                </a:stretch>
              </a:blipFill>
            </p:spPr>
            <p:txBody>
              <a:bodyPr/>
              <a:lstStyle/>
              <a:p>
                <a:r>
                  <a:rPr lang="it-IT">
                    <a:noFill/>
                  </a:rPr>
                  <a:t> </a:t>
                </a:r>
              </a:p>
            </p:txBody>
          </p:sp>
        </mc:Fallback>
      </mc:AlternateContent>
      <p:sp>
        <p:nvSpPr>
          <p:cNvPr id="11" name="TextBox 10"/>
          <p:cNvSpPr txBox="1"/>
          <p:nvPr/>
        </p:nvSpPr>
        <p:spPr>
          <a:xfrm>
            <a:off x="547532" y="837825"/>
            <a:ext cx="8048935" cy="369332"/>
          </a:xfrm>
          <a:prstGeom prst="rect">
            <a:avLst/>
          </a:prstGeom>
          <a:noFill/>
        </p:spPr>
        <p:txBody>
          <a:bodyPr wrap="none" rtlCol="0">
            <a:spAutoFit/>
          </a:bodyPr>
          <a:lstStyle/>
          <a:p>
            <a:r>
              <a:rPr lang="it-IT"/>
              <a:t>Le vite medie dei quark pesanti erano stimate essere dell’ordine di 10</a:t>
            </a:r>
            <a:r>
              <a:rPr lang="en-US" baseline="30000"/>
              <a:t>-</a:t>
            </a:r>
            <a:r>
              <a:rPr lang="it-IT" baseline="30000"/>
              <a:t>12 </a:t>
            </a:r>
            <a:r>
              <a:rPr lang="it-IT"/>
              <a:t>e  10</a:t>
            </a:r>
            <a:r>
              <a:rPr lang="it-IT" baseline="30000"/>
              <a:t>-13</a:t>
            </a:r>
            <a:r>
              <a:rPr lang="it-IT"/>
              <a:t> sec. </a:t>
            </a:r>
          </a:p>
        </p:txBody>
      </p:sp>
      <p:sp>
        <p:nvSpPr>
          <p:cNvPr id="12" name="TextBox 11"/>
          <p:cNvSpPr txBox="1"/>
          <p:nvPr/>
        </p:nvSpPr>
        <p:spPr>
          <a:xfrm>
            <a:off x="236179" y="2353355"/>
            <a:ext cx="4145815" cy="553998"/>
          </a:xfrm>
          <a:prstGeom prst="rect">
            <a:avLst/>
          </a:prstGeom>
          <a:noFill/>
        </p:spPr>
        <p:txBody>
          <a:bodyPr wrap="square" rtlCol="0">
            <a:spAutoFit/>
          </a:bodyPr>
          <a:lstStyle/>
          <a:p>
            <a:pPr algn="ctr"/>
            <a:r>
              <a:rPr lang="it-IT" sz="1500" b="1">
                <a:solidFill>
                  <a:schemeClr val="accent2">
                    <a:lumMod val="75000"/>
                  </a:schemeClr>
                </a:solidFill>
              </a:rPr>
              <a:t>Rivelazione dei vertici secondari attraverso </a:t>
            </a:r>
          </a:p>
          <a:p>
            <a:pPr algn="ctr"/>
            <a:r>
              <a:rPr lang="it-IT" sz="1500" b="1">
                <a:solidFill>
                  <a:schemeClr val="accent2">
                    <a:lumMod val="75000"/>
                  </a:schemeClr>
                </a:solidFill>
              </a:rPr>
              <a:t>Il metodo del parametro di impatto</a:t>
            </a:r>
          </a:p>
        </p:txBody>
      </p:sp>
      <mc:AlternateContent xmlns:mc="http://schemas.openxmlformats.org/markup-compatibility/2006" xmlns:a14="http://schemas.microsoft.com/office/drawing/2010/main">
        <mc:Choice Requires="a14">
          <p:sp>
            <p:nvSpPr>
              <p:cNvPr id="13" name="TextBox 12"/>
              <p:cNvSpPr txBox="1"/>
              <p:nvPr/>
            </p:nvSpPr>
            <p:spPr>
              <a:xfrm>
                <a:off x="361726" y="2991457"/>
                <a:ext cx="4020268" cy="423834"/>
              </a:xfrm>
              <a:prstGeom prst="rect">
                <a:avLst/>
              </a:prstGeom>
              <a:noFill/>
            </p:spPr>
            <p:txBody>
              <a:bodyPr wrap="none" lIns="0" tIns="0" rIns="0" bIns="0" rtlCol="0">
                <a:spAutoFit/>
              </a:bodyPr>
              <a:lstStyle/>
              <a:p>
                <a14:m>
                  <m:oMath xmlns:m="http://schemas.openxmlformats.org/officeDocument/2006/math">
                    <m:r>
                      <m:rPr>
                        <m:sty m:val="p"/>
                      </m:rPr>
                      <a:rPr lang="en-US" i="1" smtClean="0">
                        <a:latin typeface="Cambria Math" charset="0"/>
                      </a:rPr>
                      <m:t>d</m:t>
                    </m:r>
                    <m:r>
                      <a:rPr lang="en-US" b="0" i="1" smtClean="0">
                        <a:latin typeface="Cambria Math" charset="0"/>
                      </a:rPr>
                      <m:t> </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𝛾</m:t>
                    </m:r>
                    <m:r>
                      <a:rPr lang="en-US" b="0" i="1" smtClean="0">
                        <a:latin typeface="Cambria Math" charset="0"/>
                        <a:ea typeface="Cambria Math" charset="0"/>
                        <a:cs typeface="Cambria Math" charset="0"/>
                      </a:rPr>
                      <m:t>𝑐</m:t>
                    </m:r>
                    <m:r>
                      <a:rPr lang="en-US" b="0"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 × </m:t>
                    </m:r>
                    <m:f>
                      <m:fPr>
                        <m:ctrlPr>
                          <a:rPr lang="mr-IN"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1</m:t>
                        </m:r>
                      </m:num>
                      <m:den>
                        <m:r>
                          <a:rPr lang="mr-IN" b="0" i="1" smtClean="0">
                            <a:latin typeface="Cambria Math" charset="0"/>
                            <a:ea typeface="Cambria Math" charset="0"/>
                            <a:cs typeface="Cambria Math" charset="0"/>
                          </a:rPr>
                          <m:t>𝛾</m:t>
                        </m:r>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m:t>
                    </m:r>
                    <m:r>
                      <a:rPr lang="en-US" b="0"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 ≈30÷300  </m:t>
                    </m:r>
                    <m:r>
                      <m:rPr>
                        <m:nor/>
                      </m:rPr>
                      <a:rPr lang="en-US" b="0" i="0" smtClean="0">
                        <a:latin typeface="Cambria Math" charset="0"/>
                        <a:ea typeface="Cambria Math" charset="0"/>
                        <a:cs typeface="Cambria Math" charset="0"/>
                      </a:rPr>
                      <m:t>microns</m:t>
                    </m:r>
                  </m:oMath>
                </a14:m>
                <a:r>
                  <a:rPr lang="it-IT"/>
                  <a:t> </a:t>
                </a:r>
              </a:p>
            </p:txBody>
          </p:sp>
        </mc:Choice>
        <mc:Fallback xmlns="">
          <p:sp>
            <p:nvSpPr>
              <p:cNvPr id="13" name="TextBox 12"/>
              <p:cNvSpPr txBox="1">
                <a:spLocks noRot="1" noChangeAspect="1" noMove="1" noResize="1" noEditPoints="1" noAdjustHandles="1" noChangeArrowheads="1" noChangeShapeType="1" noTextEdit="1"/>
              </p:cNvSpPr>
              <p:nvPr/>
            </p:nvSpPr>
            <p:spPr>
              <a:xfrm>
                <a:off x="361726" y="2991457"/>
                <a:ext cx="4020268" cy="423834"/>
              </a:xfrm>
              <a:prstGeom prst="rect">
                <a:avLst/>
              </a:prstGeom>
              <a:blipFill rotWithShape="0">
                <a:blip r:embed="rId5"/>
                <a:stretch>
                  <a:fillRect l="-2121" t="-81159" b="-97101"/>
                </a:stretch>
              </a:blipFill>
            </p:spPr>
            <p:txBody>
              <a:bodyPr/>
              <a:lstStyle/>
              <a:p>
                <a:r>
                  <a:rPr lang="it-IT">
                    <a:noFill/>
                  </a:rPr>
                  <a:t> </a:t>
                </a:r>
              </a:p>
            </p:txBody>
          </p:sp>
        </mc:Fallback>
      </mc:AlternateContent>
      <p:sp>
        <p:nvSpPr>
          <p:cNvPr id="14" name="TextBox 13"/>
          <p:cNvSpPr txBox="1"/>
          <p:nvPr/>
        </p:nvSpPr>
        <p:spPr>
          <a:xfrm>
            <a:off x="148912" y="4427272"/>
            <a:ext cx="3742863" cy="1754326"/>
          </a:xfrm>
          <a:prstGeom prst="rect">
            <a:avLst/>
          </a:prstGeom>
          <a:noFill/>
        </p:spPr>
        <p:txBody>
          <a:bodyPr wrap="square" rtlCol="0">
            <a:spAutoFit/>
          </a:bodyPr>
          <a:lstStyle/>
          <a:p>
            <a:pPr algn="just"/>
            <a:r>
              <a:rPr lang="it-IT"/>
              <a:t>La tecnologia degli anni 70 non forniva la necessaria combinazione di risoluzione sulla misura del singolo punto e risoluzione temporale necessaria per identificare i decadimenti del charm e del beauty</a:t>
            </a:r>
          </a:p>
        </p:txBody>
      </p:sp>
      <p:sp>
        <p:nvSpPr>
          <p:cNvPr id="15" name="TextBox 14"/>
          <p:cNvSpPr txBox="1"/>
          <p:nvPr/>
        </p:nvSpPr>
        <p:spPr>
          <a:xfrm>
            <a:off x="1238953" y="3436534"/>
            <a:ext cx="1912703" cy="323165"/>
          </a:xfrm>
          <a:prstGeom prst="rect">
            <a:avLst/>
          </a:prstGeom>
          <a:noFill/>
        </p:spPr>
        <p:txBody>
          <a:bodyPr wrap="none" rtlCol="0">
            <a:spAutoFit/>
          </a:bodyPr>
          <a:lstStyle/>
          <a:p>
            <a:r>
              <a:rPr lang="it-IT" sz="1500"/>
              <a:t>( per charm e beauty )</a:t>
            </a:r>
          </a:p>
        </p:txBody>
      </p:sp>
      <p:sp>
        <p:nvSpPr>
          <p:cNvPr id="16" name="TextBox 15"/>
          <p:cNvSpPr txBox="1"/>
          <p:nvPr/>
        </p:nvSpPr>
        <p:spPr>
          <a:xfrm>
            <a:off x="5351267" y="3840152"/>
            <a:ext cx="2850589" cy="307777"/>
          </a:xfrm>
          <a:prstGeom prst="rect">
            <a:avLst/>
          </a:prstGeom>
          <a:noFill/>
        </p:spPr>
        <p:txBody>
          <a:bodyPr wrap="none" rtlCol="0">
            <a:spAutoFit/>
          </a:bodyPr>
          <a:lstStyle/>
          <a:p>
            <a:r>
              <a:rPr lang="it-IT" sz="1400" b="1" err="1"/>
              <a:t>Review</a:t>
            </a:r>
            <a:r>
              <a:rPr lang="it-IT" sz="1400" b="1"/>
              <a:t> of </a:t>
            </a:r>
            <a:r>
              <a:rPr lang="it-IT" sz="1400" b="1" err="1"/>
              <a:t>Particle</a:t>
            </a:r>
            <a:r>
              <a:rPr lang="it-IT" sz="1400" b="1"/>
              <a:t> </a:t>
            </a:r>
            <a:r>
              <a:rPr lang="it-IT" sz="1400" b="1" err="1"/>
              <a:t>Properties</a:t>
            </a:r>
            <a:r>
              <a:rPr lang="it-IT" sz="1400" b="1"/>
              <a:t> (1978)</a:t>
            </a:r>
          </a:p>
        </p:txBody>
      </p:sp>
      <p:sp>
        <p:nvSpPr>
          <p:cNvPr id="17" name="Rectangle 16"/>
          <p:cNvSpPr/>
          <p:nvPr/>
        </p:nvSpPr>
        <p:spPr>
          <a:xfrm>
            <a:off x="4260455" y="3871012"/>
            <a:ext cx="4805486" cy="2652317"/>
          </a:xfrm>
          <a:prstGeom prst="rect">
            <a:avLst/>
          </a:prstGeom>
          <a:blipFill dpi="0" rotWithShape="1">
            <a:blip r:embed="rId6">
              <a:alphaModFix amt="12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9128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La rivoluzione del Silicio</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62</a:t>
            </a:fld>
            <a:endParaRPr lang="en-US"/>
          </a:p>
        </p:txBody>
      </p:sp>
      <p:pic>
        <p:nvPicPr>
          <p:cNvPr id="6" name="Picture 5"/>
          <p:cNvPicPr>
            <a:picLocks noChangeAspect="1"/>
          </p:cNvPicPr>
          <p:nvPr/>
        </p:nvPicPr>
        <p:blipFill>
          <a:blip r:embed="rId2"/>
          <a:stretch>
            <a:fillRect/>
          </a:stretch>
        </p:blipFill>
        <p:spPr>
          <a:xfrm>
            <a:off x="4956098" y="4232682"/>
            <a:ext cx="4165600" cy="2324100"/>
          </a:xfrm>
          <a:prstGeom prst="rect">
            <a:avLst/>
          </a:prstGeom>
        </p:spPr>
      </p:pic>
      <p:pic>
        <p:nvPicPr>
          <p:cNvPr id="7" name="Picture 6"/>
          <p:cNvPicPr>
            <a:picLocks noChangeAspect="1"/>
          </p:cNvPicPr>
          <p:nvPr/>
        </p:nvPicPr>
        <p:blipFill>
          <a:blip r:embed="rId3"/>
          <a:stretch>
            <a:fillRect/>
          </a:stretch>
        </p:blipFill>
        <p:spPr>
          <a:xfrm>
            <a:off x="4699610" y="750612"/>
            <a:ext cx="3263900" cy="1308100"/>
          </a:xfrm>
          <a:prstGeom prst="rect">
            <a:avLst/>
          </a:prstGeom>
        </p:spPr>
      </p:pic>
      <p:sp>
        <p:nvSpPr>
          <p:cNvPr id="8" name="TextBox 7"/>
          <p:cNvSpPr txBox="1"/>
          <p:nvPr/>
        </p:nvSpPr>
        <p:spPr>
          <a:xfrm>
            <a:off x="244270" y="896830"/>
            <a:ext cx="4112942" cy="1015663"/>
          </a:xfrm>
          <a:prstGeom prst="rect">
            <a:avLst/>
          </a:prstGeom>
          <a:noFill/>
        </p:spPr>
        <p:txBody>
          <a:bodyPr wrap="square" rtlCol="0">
            <a:spAutoFit/>
          </a:bodyPr>
          <a:lstStyle/>
          <a:p>
            <a:r>
              <a:rPr lang="it-IT" sz="1500" b="1"/>
              <a:t>La tecnologia di produzione planare permise la</a:t>
            </a:r>
          </a:p>
          <a:p>
            <a:r>
              <a:rPr lang="it-IT" sz="1500" b="1"/>
              <a:t>creazione dei rivelatori a </a:t>
            </a:r>
            <a:r>
              <a:rPr lang="it-IT" sz="1500" b="1" err="1"/>
              <a:t>microstrip</a:t>
            </a:r>
            <a:r>
              <a:rPr lang="it-IT" sz="1500" b="1"/>
              <a:t> di silicio: </a:t>
            </a:r>
          </a:p>
          <a:p>
            <a:pPr marL="285750" indent="-285750">
              <a:buFont typeface="Arial" charset="0"/>
              <a:buChar char="•"/>
            </a:pPr>
            <a:r>
              <a:rPr lang="it-IT" sz="1500"/>
              <a:t>veloce, ottima risoluzione spaziale, basso tempo morto e resistenza alle radiazioni</a:t>
            </a:r>
          </a:p>
        </p:txBody>
      </p:sp>
      <p:sp>
        <p:nvSpPr>
          <p:cNvPr id="9" name="TextBox 8"/>
          <p:cNvSpPr txBox="1"/>
          <p:nvPr/>
        </p:nvSpPr>
        <p:spPr>
          <a:xfrm>
            <a:off x="7038898" y="1251465"/>
            <a:ext cx="1849224" cy="369332"/>
          </a:xfrm>
          <a:prstGeom prst="rect">
            <a:avLst/>
          </a:prstGeom>
          <a:noFill/>
        </p:spPr>
        <p:txBody>
          <a:bodyPr wrap="none" rtlCol="0">
            <a:spAutoFit/>
          </a:bodyPr>
          <a:lstStyle/>
          <a:p>
            <a:r>
              <a:rPr lang="it-IT" b="1" err="1"/>
              <a:t>J</a:t>
            </a:r>
            <a:r>
              <a:rPr lang="it-IT" b="1"/>
              <a:t>. </a:t>
            </a:r>
            <a:r>
              <a:rPr lang="it-IT" b="1" err="1"/>
              <a:t>Kemmer</a:t>
            </a:r>
            <a:r>
              <a:rPr lang="it-IT" b="1"/>
              <a:t> (1979)</a:t>
            </a:r>
          </a:p>
        </p:txBody>
      </p:sp>
      <p:pic>
        <p:nvPicPr>
          <p:cNvPr id="10" name="Picture 9"/>
          <p:cNvPicPr>
            <a:picLocks noChangeAspect="1"/>
          </p:cNvPicPr>
          <p:nvPr/>
        </p:nvPicPr>
        <p:blipFill>
          <a:blip r:embed="rId4"/>
          <a:stretch>
            <a:fillRect/>
          </a:stretch>
        </p:blipFill>
        <p:spPr>
          <a:xfrm>
            <a:off x="141249" y="2058712"/>
            <a:ext cx="3898900" cy="2578100"/>
          </a:xfrm>
          <a:prstGeom prst="rect">
            <a:avLst/>
          </a:prstGeom>
        </p:spPr>
      </p:pic>
      <p:sp>
        <p:nvSpPr>
          <p:cNvPr id="11" name="TextBox 10"/>
          <p:cNvSpPr txBox="1"/>
          <p:nvPr/>
        </p:nvSpPr>
        <p:spPr>
          <a:xfrm>
            <a:off x="4847079" y="2499366"/>
            <a:ext cx="4041043" cy="1292662"/>
          </a:xfrm>
          <a:prstGeom prst="rect">
            <a:avLst/>
          </a:prstGeom>
          <a:noFill/>
        </p:spPr>
        <p:txBody>
          <a:bodyPr wrap="none" rtlCol="0">
            <a:spAutoFit/>
          </a:bodyPr>
          <a:lstStyle/>
          <a:p>
            <a:r>
              <a:rPr lang="en-US" b="1"/>
              <a:t>N</a:t>
            </a:r>
            <a:r>
              <a:rPr lang="mr-IN" b="1" err="1"/>
              <a:t>A</a:t>
            </a:r>
            <a:r>
              <a:rPr lang="mr-IN" b="1"/>
              <a:t> 11- NA32 (1981-1984)</a:t>
            </a:r>
            <a:endParaRPr lang="en-US" b="1"/>
          </a:p>
          <a:p>
            <a:pPr marL="285750" indent="-285750">
              <a:buFont typeface="Arial" charset="0"/>
              <a:buChar char="•"/>
            </a:pPr>
            <a:r>
              <a:rPr lang="en-US" sz="1500"/>
              <a:t>first position-sensitive silicon detector in HEP;</a:t>
            </a:r>
          </a:p>
          <a:p>
            <a:pPr marL="285750" indent="-285750">
              <a:buFont typeface="Arial" charset="0"/>
              <a:buChar char="•"/>
            </a:pPr>
            <a:r>
              <a:rPr lang="en-US" sz="1500"/>
              <a:t>Measurement of charm quark lifetimes;</a:t>
            </a:r>
          </a:p>
          <a:p>
            <a:pPr marL="285750" indent="-285750">
              <a:buFont typeface="Arial" charset="0"/>
              <a:buChar char="•"/>
            </a:pPr>
            <a:r>
              <a:rPr lang="en-US" sz="1500"/>
              <a:t>1200 diode strips on 24x 36 mm</a:t>
            </a:r>
            <a:r>
              <a:rPr lang="en-US" sz="1500" baseline="30000"/>
              <a:t>2</a:t>
            </a:r>
            <a:r>
              <a:rPr lang="en-US" sz="1500"/>
              <a:t>;</a:t>
            </a:r>
          </a:p>
          <a:p>
            <a:pPr marL="285750" indent="-285750">
              <a:buFont typeface="Arial" charset="0"/>
              <a:buChar char="•"/>
            </a:pPr>
            <a:r>
              <a:rPr lang="en-US" sz="1500"/>
              <a:t>4.5 µm resolution;</a:t>
            </a:r>
            <a:endParaRPr lang="it-IT" sz="1500"/>
          </a:p>
        </p:txBody>
      </p:sp>
      <p:sp>
        <p:nvSpPr>
          <p:cNvPr id="12" name="TextBox 11"/>
          <p:cNvSpPr txBox="1"/>
          <p:nvPr/>
        </p:nvSpPr>
        <p:spPr>
          <a:xfrm>
            <a:off x="141249" y="5107250"/>
            <a:ext cx="3944028" cy="923330"/>
          </a:xfrm>
          <a:prstGeom prst="rect">
            <a:avLst/>
          </a:prstGeom>
          <a:noFill/>
        </p:spPr>
        <p:txBody>
          <a:bodyPr wrap="none" rtlCol="0">
            <a:spAutoFit/>
          </a:bodyPr>
          <a:lstStyle/>
          <a:p>
            <a:r>
              <a:rPr lang="it-IT" b="1"/>
              <a:t>MARKII </a:t>
            </a:r>
            <a:r>
              <a:rPr lang="mr-IN" b="1"/>
              <a:t>–</a:t>
            </a:r>
            <a:r>
              <a:rPr lang="it-IT" b="1"/>
              <a:t> Rivelatore di Vertice di Silicio </a:t>
            </a:r>
          </a:p>
          <a:p>
            <a:pPr marL="285750" indent="-285750">
              <a:buFont typeface="Arial" charset="0"/>
              <a:buChar char="•"/>
            </a:pPr>
            <a:r>
              <a:rPr lang="it-IT"/>
              <a:t>proposto nel 1985</a:t>
            </a:r>
          </a:p>
          <a:p>
            <a:endParaRPr lang="it-IT"/>
          </a:p>
        </p:txBody>
      </p:sp>
    </p:spTree>
    <p:extLst>
      <p:ext uri="{BB962C8B-B14F-4D97-AF65-F5344CB8AC3E}">
        <p14:creationId xmlns:p14="http://schemas.microsoft.com/office/powerpoint/2010/main" val="849687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Ottimizzazione dei detector</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63</a:t>
            </a:fld>
            <a:endParaRPr lang="en-US"/>
          </a:p>
        </p:txBody>
      </p:sp>
      <p:pic>
        <p:nvPicPr>
          <p:cNvPr id="6" name="Picture 5"/>
          <p:cNvPicPr>
            <a:picLocks noChangeAspect="1"/>
          </p:cNvPicPr>
          <p:nvPr/>
        </p:nvPicPr>
        <p:blipFill>
          <a:blip r:embed="rId2"/>
          <a:stretch>
            <a:fillRect/>
          </a:stretch>
        </p:blipFill>
        <p:spPr>
          <a:xfrm>
            <a:off x="6184901" y="533813"/>
            <a:ext cx="2899918" cy="2202942"/>
          </a:xfrm>
          <a:prstGeom prst="rect">
            <a:avLst/>
          </a:prstGeom>
        </p:spPr>
      </p:pic>
      <p:pic>
        <p:nvPicPr>
          <p:cNvPr id="7" name="Picture 6"/>
          <p:cNvPicPr>
            <a:picLocks noChangeAspect="1"/>
          </p:cNvPicPr>
          <p:nvPr/>
        </p:nvPicPr>
        <p:blipFill>
          <a:blip r:embed="rId3"/>
          <a:stretch>
            <a:fillRect/>
          </a:stretch>
        </p:blipFill>
        <p:spPr>
          <a:xfrm>
            <a:off x="6195983" y="2736755"/>
            <a:ext cx="2907665" cy="1894205"/>
          </a:xfrm>
          <a:prstGeom prst="rect">
            <a:avLst/>
          </a:prstGeom>
        </p:spPr>
      </p:pic>
      <p:pic>
        <p:nvPicPr>
          <p:cNvPr id="8" name="Picture 7"/>
          <p:cNvPicPr>
            <a:picLocks noChangeAspect="1"/>
          </p:cNvPicPr>
          <p:nvPr/>
        </p:nvPicPr>
        <p:blipFill>
          <a:blip r:embed="rId4"/>
          <a:stretch>
            <a:fillRect/>
          </a:stretch>
        </p:blipFill>
        <p:spPr>
          <a:xfrm>
            <a:off x="6183614" y="4625365"/>
            <a:ext cx="2916936" cy="1936242"/>
          </a:xfrm>
          <a:prstGeom prst="rect">
            <a:avLst/>
          </a:prstGeom>
        </p:spPr>
      </p:pic>
      <p:sp>
        <p:nvSpPr>
          <p:cNvPr id="9" name="TextBox 8"/>
          <p:cNvSpPr txBox="1"/>
          <p:nvPr/>
        </p:nvSpPr>
        <p:spPr>
          <a:xfrm>
            <a:off x="457200" y="1201950"/>
            <a:ext cx="5162567" cy="4637167"/>
          </a:xfrm>
          <a:prstGeom prst="rect">
            <a:avLst/>
          </a:prstGeom>
          <a:noFill/>
        </p:spPr>
        <p:txBody>
          <a:bodyPr wrap="none" rtlCol="0">
            <a:spAutoFit/>
          </a:bodyPr>
          <a:lstStyle/>
          <a:p>
            <a:pPr>
              <a:spcBef>
                <a:spcPts val="600"/>
              </a:spcBef>
            </a:pPr>
            <a:r>
              <a:rPr lang="it-IT" b="1"/>
              <a:t>Che tipo di particelle dobbiamo rivelare?</a:t>
            </a:r>
          </a:p>
          <a:p>
            <a:pPr>
              <a:spcBef>
                <a:spcPts val="600"/>
              </a:spcBef>
            </a:pPr>
            <a:r>
              <a:rPr lang="it-IT" b="1"/>
              <a:t>Qual è la dimensione richiesta del nostro rivelatore?</a:t>
            </a:r>
          </a:p>
          <a:p>
            <a:pPr>
              <a:spcBef>
                <a:spcPts val="600"/>
              </a:spcBef>
            </a:pPr>
            <a:r>
              <a:rPr lang="it-IT" b="1"/>
              <a:t>Quali proprietà delle particelle dobbiamo misurare?</a:t>
            </a:r>
          </a:p>
          <a:p>
            <a:pPr marL="285750" indent="-285750">
              <a:spcBef>
                <a:spcPts val="200"/>
              </a:spcBef>
              <a:buFont typeface="Arial" charset="0"/>
              <a:buChar char="•"/>
            </a:pPr>
            <a:r>
              <a:rPr lang="it-IT">
                <a:solidFill>
                  <a:srgbClr val="0432FF"/>
                </a:solidFill>
              </a:rPr>
              <a:t>posizione</a:t>
            </a:r>
          </a:p>
          <a:p>
            <a:pPr marL="285750" indent="-285750">
              <a:spcBef>
                <a:spcPts val="200"/>
              </a:spcBef>
              <a:buFont typeface="Arial" charset="0"/>
              <a:buChar char="•"/>
            </a:pPr>
            <a:r>
              <a:rPr lang="it-IT">
                <a:solidFill>
                  <a:srgbClr val="0432FF"/>
                </a:solidFill>
              </a:rPr>
              <a:t>vita Media</a:t>
            </a:r>
          </a:p>
          <a:p>
            <a:pPr marL="285750" indent="-285750">
              <a:spcBef>
                <a:spcPts val="200"/>
              </a:spcBef>
              <a:buFont typeface="Arial" charset="0"/>
              <a:buChar char="•"/>
            </a:pPr>
            <a:r>
              <a:rPr lang="it-IT">
                <a:solidFill>
                  <a:srgbClr val="0432FF"/>
                </a:solidFill>
              </a:rPr>
              <a:t>numeri quantici</a:t>
            </a:r>
          </a:p>
          <a:p>
            <a:pPr marL="285750" indent="-285750">
              <a:spcBef>
                <a:spcPts val="200"/>
              </a:spcBef>
              <a:buFont typeface="Arial" charset="0"/>
              <a:buChar char="•"/>
            </a:pPr>
            <a:r>
              <a:rPr lang="it-IT">
                <a:solidFill>
                  <a:srgbClr val="0432FF"/>
                </a:solidFill>
              </a:rPr>
              <a:t>energia</a:t>
            </a:r>
          </a:p>
          <a:p>
            <a:pPr marL="285750" indent="-285750">
              <a:spcBef>
                <a:spcPts val="200"/>
              </a:spcBef>
              <a:buFont typeface="Arial" charset="0"/>
              <a:buChar char="•"/>
            </a:pPr>
            <a:r>
              <a:rPr lang="it-IT">
                <a:solidFill>
                  <a:srgbClr val="0432FF"/>
                </a:solidFill>
              </a:rPr>
              <a:t>carica</a:t>
            </a:r>
          </a:p>
          <a:p>
            <a:endParaRPr lang="it-IT"/>
          </a:p>
          <a:p>
            <a:pPr>
              <a:spcBef>
                <a:spcPts val="600"/>
              </a:spcBef>
            </a:pPr>
            <a:r>
              <a:rPr lang="it-IT" b="1"/>
              <a:t>Qual è la massima frequenza di conteggio?</a:t>
            </a:r>
          </a:p>
          <a:p>
            <a:pPr>
              <a:spcBef>
                <a:spcPts val="600"/>
              </a:spcBef>
            </a:pPr>
            <a:r>
              <a:rPr lang="it-IT" b="1"/>
              <a:t>Qual è la distribuzione temporale degli eventi?</a:t>
            </a:r>
          </a:p>
          <a:p>
            <a:pPr>
              <a:spcBef>
                <a:spcPts val="600"/>
              </a:spcBef>
            </a:pPr>
            <a:r>
              <a:rPr lang="it-IT" b="1"/>
              <a:t>Qual è la risoluzione richiesta?</a:t>
            </a:r>
          </a:p>
          <a:p>
            <a:pPr>
              <a:spcBef>
                <a:spcPts val="600"/>
              </a:spcBef>
            </a:pPr>
            <a:r>
              <a:rPr lang="it-IT" b="1"/>
              <a:t>Qual è il tempo morto?</a:t>
            </a:r>
          </a:p>
          <a:p>
            <a:pPr>
              <a:spcBef>
                <a:spcPts val="600"/>
              </a:spcBef>
            </a:pPr>
            <a:r>
              <a:rPr lang="it-IT" b="1"/>
              <a:t>Qual è la </a:t>
            </a:r>
            <a:r>
              <a:rPr lang="it-IT" b="1" err="1"/>
              <a:t>occupancy</a:t>
            </a:r>
            <a:r>
              <a:rPr lang="it-IT" b="1"/>
              <a:t>?</a:t>
            </a:r>
          </a:p>
        </p:txBody>
      </p:sp>
    </p:spTree>
    <p:extLst>
      <p:ext uri="{BB962C8B-B14F-4D97-AF65-F5344CB8AC3E}">
        <p14:creationId xmlns:p14="http://schemas.microsoft.com/office/powerpoint/2010/main" val="1253248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ma lo </a:t>
            </a:r>
            <a:r>
              <a:rPr lang="en-US" err="1"/>
              <a:t>sviluppo</a:t>
            </a:r>
            <a:r>
              <a:rPr lang="en-US"/>
              <a:t> </a:t>
            </a:r>
            <a:r>
              <a:rPr lang="en-US" err="1"/>
              <a:t>tecnolgico</a:t>
            </a:r>
            <a:r>
              <a:rPr lang="en-US"/>
              <a:t> lo rese </a:t>
            </a:r>
            <a:r>
              <a:rPr lang="en-US" err="1"/>
              <a:t>possibile</a:t>
            </a:r>
            <a:r>
              <a:rPr lang="en-US"/>
              <a:t> </a:t>
            </a:r>
            <a:endParaRPr lang="it-IT"/>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64</a:t>
            </a:fld>
            <a:endParaRPr lang="en-US"/>
          </a:p>
        </p:txBody>
      </p:sp>
      <p:pic>
        <p:nvPicPr>
          <p:cNvPr id="6" name="Picture 5"/>
          <p:cNvPicPr>
            <a:picLocks noChangeAspect="1"/>
          </p:cNvPicPr>
          <p:nvPr/>
        </p:nvPicPr>
        <p:blipFill>
          <a:blip r:embed="rId2"/>
          <a:stretch>
            <a:fillRect/>
          </a:stretch>
        </p:blipFill>
        <p:spPr>
          <a:xfrm>
            <a:off x="133428" y="2098101"/>
            <a:ext cx="3632200" cy="3657600"/>
          </a:xfrm>
          <a:prstGeom prst="rect">
            <a:avLst/>
          </a:prstGeom>
        </p:spPr>
      </p:pic>
      <p:pic>
        <p:nvPicPr>
          <p:cNvPr id="7" name="Picture 6"/>
          <p:cNvPicPr>
            <a:picLocks noChangeAspect="1"/>
          </p:cNvPicPr>
          <p:nvPr/>
        </p:nvPicPr>
        <p:blipFill>
          <a:blip r:embed="rId3"/>
          <a:stretch>
            <a:fillRect/>
          </a:stretch>
        </p:blipFill>
        <p:spPr>
          <a:xfrm>
            <a:off x="4288264" y="1958401"/>
            <a:ext cx="4775200" cy="3797300"/>
          </a:xfrm>
          <a:prstGeom prst="rect">
            <a:avLst/>
          </a:prstGeom>
        </p:spPr>
      </p:pic>
      <p:sp>
        <p:nvSpPr>
          <p:cNvPr id="8" name="TextBox 7"/>
          <p:cNvSpPr txBox="1"/>
          <p:nvPr/>
        </p:nvSpPr>
        <p:spPr>
          <a:xfrm>
            <a:off x="524105" y="1035071"/>
            <a:ext cx="2850845" cy="923330"/>
          </a:xfrm>
          <a:prstGeom prst="rect">
            <a:avLst/>
          </a:prstGeom>
          <a:noFill/>
        </p:spPr>
        <p:txBody>
          <a:bodyPr wrap="none" rtlCol="0">
            <a:spAutoFit/>
          </a:bodyPr>
          <a:lstStyle/>
          <a:p>
            <a:pPr algn="ctr"/>
            <a:r>
              <a:rPr lang="it-IT"/>
              <a:t>1974 </a:t>
            </a:r>
            <a:r>
              <a:rPr lang="mr-IN"/>
              <a:t>–</a:t>
            </a:r>
            <a:r>
              <a:rPr lang="it-IT"/>
              <a:t> Mark-I detector SLAC</a:t>
            </a:r>
          </a:p>
          <a:p>
            <a:pPr algn="ctr"/>
            <a:r>
              <a:rPr lang="it-IT"/>
              <a:t>e+ e- @ 3 </a:t>
            </a:r>
            <a:r>
              <a:rPr lang="it-IT" err="1"/>
              <a:t>GeV</a:t>
            </a:r>
            <a:endParaRPr lang="it-IT"/>
          </a:p>
          <a:p>
            <a:pPr algn="ctr"/>
            <a:r>
              <a:rPr lang="it-IT"/>
              <a:t>𝝭’ (stato eccitato della </a:t>
            </a:r>
            <a:r>
              <a:rPr lang="it-IT" err="1"/>
              <a:t>J</a:t>
            </a:r>
            <a:r>
              <a:rPr lang="it-IT"/>
              <a:t>/𝝭)</a:t>
            </a:r>
          </a:p>
        </p:txBody>
      </p:sp>
      <p:sp>
        <p:nvSpPr>
          <p:cNvPr id="9" name="TextBox 8"/>
          <p:cNvSpPr txBox="1"/>
          <p:nvPr/>
        </p:nvSpPr>
        <p:spPr>
          <a:xfrm>
            <a:off x="5250441" y="1035071"/>
            <a:ext cx="2850844" cy="923330"/>
          </a:xfrm>
          <a:prstGeom prst="rect">
            <a:avLst/>
          </a:prstGeom>
          <a:noFill/>
        </p:spPr>
        <p:txBody>
          <a:bodyPr wrap="none" rtlCol="0">
            <a:spAutoFit/>
          </a:bodyPr>
          <a:lstStyle/>
          <a:p>
            <a:pPr algn="ctr"/>
            <a:r>
              <a:rPr lang="it-IT"/>
              <a:t>1994 </a:t>
            </a:r>
            <a:r>
              <a:rPr lang="mr-IN"/>
              <a:t>–</a:t>
            </a:r>
            <a:r>
              <a:rPr lang="it-IT"/>
              <a:t> Mark-I detector SLAC</a:t>
            </a:r>
          </a:p>
          <a:p>
            <a:pPr algn="ctr"/>
            <a:r>
              <a:rPr lang="it-IT"/>
              <a:t>Top quark a CDF e D0</a:t>
            </a:r>
          </a:p>
          <a:p>
            <a:pPr algn="ctr"/>
            <a:r>
              <a:rPr lang="it-IT" err="1"/>
              <a:t>pp</a:t>
            </a:r>
            <a:r>
              <a:rPr lang="it-IT"/>
              <a:t>̅ @ 1.8 </a:t>
            </a:r>
            <a:r>
              <a:rPr lang="it-IT" err="1"/>
              <a:t>TeV</a:t>
            </a:r>
            <a:endParaRPr lang="it-IT"/>
          </a:p>
        </p:txBody>
      </p:sp>
    </p:spTree>
    <p:extLst>
      <p:ext uri="{BB962C8B-B14F-4D97-AF65-F5344CB8AC3E}">
        <p14:creationId xmlns:p14="http://schemas.microsoft.com/office/powerpoint/2010/main" val="1168101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ALEPH </a:t>
            </a:r>
            <a:r>
              <a:rPr lang="it-IT" err="1"/>
              <a:t>at</a:t>
            </a:r>
            <a:r>
              <a:rPr lang="it-IT"/>
              <a:t> LEP, 1988 - 2000</a:t>
            </a:r>
          </a:p>
        </p:txBody>
      </p:sp>
      <p:sp>
        <p:nvSpPr>
          <p:cNvPr id="2" name="Date Placeholder 1"/>
          <p:cNvSpPr>
            <a:spLocks noGrp="1"/>
          </p:cNvSpPr>
          <p:nvPr>
            <p:ph type="dt" sz="half" idx="10"/>
          </p:nvPr>
        </p:nvSpPr>
        <p:spPr/>
        <p:txBody>
          <a:bodyPr/>
          <a:lstStyle/>
          <a:p>
            <a:r>
              <a:rPr lang="it-IT"/>
              <a:t>25/02/25</a:t>
            </a:r>
            <a:endParaRPr lang="en-US"/>
          </a:p>
        </p:txBody>
      </p:sp>
      <p:sp>
        <p:nvSpPr>
          <p:cNvPr id="3" name="Footer Placeholder 2"/>
          <p:cNvSpPr>
            <a:spLocks noGrp="1"/>
          </p:cNvSpPr>
          <p:nvPr>
            <p:ph type="ftr" sz="quarter" idx="11"/>
          </p:nvPr>
        </p:nvSpPr>
        <p:spPr/>
        <p:txBody>
          <a:bodyPr/>
          <a:lstStyle/>
          <a:p>
            <a:r>
              <a:rPr lang="en-US"/>
              <a:t>CMS Masterclass - 2024</a:t>
            </a:r>
          </a:p>
        </p:txBody>
      </p:sp>
      <p:sp>
        <p:nvSpPr>
          <p:cNvPr id="4" name="Slide Number Placeholder 3"/>
          <p:cNvSpPr>
            <a:spLocks noGrp="1"/>
          </p:cNvSpPr>
          <p:nvPr>
            <p:ph type="sldNum" sz="quarter" idx="12"/>
          </p:nvPr>
        </p:nvSpPr>
        <p:spPr/>
        <p:txBody>
          <a:bodyPr/>
          <a:lstStyle/>
          <a:p>
            <a:fld id="{1080A019-C666-1340-8D07-B7EAA561FAEC}" type="slidenum">
              <a:rPr lang="en-US" smtClean="0"/>
              <a:t>65</a:t>
            </a:fld>
            <a:endParaRPr lang="en-US"/>
          </a:p>
        </p:txBody>
      </p:sp>
      <p:pic>
        <p:nvPicPr>
          <p:cNvPr id="6" name="Picture 2" descr="E:\vorlesung\Summer_student_lecture\aleph_higgs_candidate.jpg"/>
          <p:cNvPicPr>
            <a:picLocks noChangeAspect="1" noChangeArrowheads="1"/>
          </p:cNvPicPr>
          <p:nvPr/>
        </p:nvPicPr>
        <p:blipFill>
          <a:blip r:embed="rId2">
            <a:extLst>
              <a:ext uri="{28A0092B-C50C-407E-A947-70E740481C1C}">
                <a14:useLocalDpi xmlns:a14="http://schemas.microsoft.com/office/drawing/2010/main" val="0"/>
              </a:ext>
            </a:extLst>
          </a:blip>
          <a:srcRect l="1051" t="8398"/>
          <a:stretch>
            <a:fillRect/>
          </a:stretch>
        </p:blipFill>
        <p:spPr bwMode="auto">
          <a:xfrm>
            <a:off x="838200" y="1295400"/>
            <a:ext cx="717232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752600" y="838200"/>
            <a:ext cx="48799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Aleph Higgs Candidate Event:   e</a:t>
            </a:r>
            <a:r>
              <a:rPr lang="en-US" altLang="x-none" baseline="30000">
                <a:solidFill>
                  <a:srgbClr val="002060"/>
                </a:solidFill>
              </a:rPr>
              <a:t>+</a:t>
            </a:r>
            <a:r>
              <a:rPr lang="en-US" altLang="x-none">
                <a:solidFill>
                  <a:srgbClr val="002060"/>
                </a:solidFill>
              </a:rPr>
              <a:t> e</a:t>
            </a:r>
            <a:r>
              <a:rPr lang="en-US" altLang="x-none" baseline="30000">
                <a:solidFill>
                  <a:srgbClr val="002060"/>
                </a:solidFill>
              </a:rPr>
              <a:t>-</a:t>
            </a:r>
            <a:r>
              <a:rPr lang="en-US" altLang="x-none">
                <a:solidFill>
                  <a:srgbClr val="002060"/>
                </a:solidFill>
              </a:rPr>
              <a:t> </a:t>
            </a:r>
            <a:r>
              <a:rPr lang="en-US" altLang="x-none">
                <a:solidFill>
                  <a:srgbClr val="002060"/>
                </a:solidFill>
                <a:sym typeface="Wingdings" charset="2"/>
              </a:rPr>
              <a:t> HZ  bb + jj</a:t>
            </a:r>
            <a:endParaRPr lang="en-US" altLang="x-none">
              <a:solidFill>
                <a:srgbClr val="002060"/>
              </a:solidFill>
            </a:endParaRPr>
          </a:p>
        </p:txBody>
      </p:sp>
    </p:spTree>
    <p:extLst>
      <p:ext uri="{BB962C8B-B14F-4D97-AF65-F5344CB8AC3E}">
        <p14:creationId xmlns:p14="http://schemas.microsoft.com/office/powerpoint/2010/main" val="942268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nSpc>
                <a:spcPct val="100000"/>
              </a:lnSpc>
              <a:spcBef>
                <a:spcPct val="0"/>
              </a:spcBef>
              <a:buClrTx/>
              <a:buSzTx/>
              <a:buFontTx/>
              <a:buNone/>
            </a:pPr>
            <a:fld id="{338DC513-AFB3-CA4E-B874-5EB0FC49085F}" type="slidenum">
              <a:rPr lang="en-US" altLang="x-none" sz="1000" b="0">
                <a:latin typeface="Times New Roman" charset="0"/>
              </a:rPr>
              <a:pPr>
                <a:lnSpc>
                  <a:spcPct val="100000"/>
                </a:lnSpc>
                <a:spcBef>
                  <a:spcPct val="0"/>
                </a:spcBef>
                <a:buClrTx/>
                <a:buSzTx/>
                <a:buFontTx/>
                <a:buNone/>
              </a:pPr>
              <a:t>66</a:t>
            </a:fld>
            <a:endParaRPr lang="en-US" altLang="x-none" sz="1000" b="0">
              <a:latin typeface="Times New Roman" charset="0"/>
            </a:endParaRPr>
          </a:p>
        </p:txBody>
      </p:sp>
      <p:sp>
        <p:nvSpPr>
          <p:cNvPr id="54275" name="Footer Placeholder 4"/>
          <p:cNvSpPr>
            <a:spLocks noGrp="1"/>
          </p:cNvSpPr>
          <p:nvPr>
            <p:ph type="ftr" sz="quarter" idx="12"/>
          </p:nvPr>
        </p:nvSpPr>
        <p:spPr/>
        <p:txBody>
          <a:bodyPr/>
          <a:lstStyle/>
          <a:p>
            <a:pPr>
              <a:defRPr/>
            </a:pPr>
            <a:r>
              <a:rPr lang="en-US"/>
              <a:t>CMS Masterclass - 2024</a:t>
            </a:r>
          </a:p>
        </p:txBody>
      </p:sp>
      <p:sp>
        <p:nvSpPr>
          <p:cNvPr id="69635" name="Rectangle 2"/>
          <p:cNvSpPr>
            <a:spLocks noGrp="1" noChangeArrowheads="1"/>
          </p:cNvSpPr>
          <p:nvPr>
            <p:ph type="title" idx="4294967295"/>
          </p:nvPr>
        </p:nvSpPr>
        <p:spPr>
          <a:xfrm>
            <a:off x="1295400" y="152400"/>
            <a:ext cx="6019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ffectLst/>
              </a:rPr>
              <a:t>LEP 1988-2000</a:t>
            </a:r>
          </a:p>
        </p:txBody>
      </p:sp>
      <p:pic>
        <p:nvPicPr>
          <p:cNvPr id="69636" name="Picture 2" descr="E:\vorlesung\Summer_student_lecture\aleph_higgs_candidate.jpg"/>
          <p:cNvPicPr>
            <a:picLocks noChangeAspect="1" noChangeArrowheads="1"/>
          </p:cNvPicPr>
          <p:nvPr/>
        </p:nvPicPr>
        <p:blipFill>
          <a:blip r:embed="rId2">
            <a:extLst>
              <a:ext uri="{28A0092B-C50C-407E-A947-70E740481C1C}">
                <a14:useLocalDpi xmlns:a14="http://schemas.microsoft.com/office/drawing/2010/main" val="0"/>
              </a:ext>
            </a:extLst>
          </a:blip>
          <a:srcRect l="1051" t="8398"/>
          <a:stretch>
            <a:fillRect/>
          </a:stretch>
        </p:blipFill>
        <p:spPr bwMode="auto">
          <a:xfrm>
            <a:off x="838200" y="1295400"/>
            <a:ext cx="7172325"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1752600" y="838200"/>
            <a:ext cx="48799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Aleph Higgs Candidate Event:   e</a:t>
            </a:r>
            <a:r>
              <a:rPr lang="en-US" altLang="x-none" baseline="30000">
                <a:solidFill>
                  <a:srgbClr val="002060"/>
                </a:solidFill>
              </a:rPr>
              <a:t>+</a:t>
            </a:r>
            <a:r>
              <a:rPr lang="en-US" altLang="x-none">
                <a:solidFill>
                  <a:srgbClr val="002060"/>
                </a:solidFill>
              </a:rPr>
              <a:t> e</a:t>
            </a:r>
            <a:r>
              <a:rPr lang="en-US" altLang="x-none" baseline="30000">
                <a:solidFill>
                  <a:srgbClr val="002060"/>
                </a:solidFill>
              </a:rPr>
              <a:t>-</a:t>
            </a:r>
            <a:r>
              <a:rPr lang="en-US" altLang="x-none">
                <a:solidFill>
                  <a:srgbClr val="002060"/>
                </a:solidFill>
              </a:rPr>
              <a:t> </a:t>
            </a:r>
            <a:r>
              <a:rPr lang="en-US" altLang="x-none">
                <a:solidFill>
                  <a:srgbClr val="002060"/>
                </a:solidFill>
                <a:sym typeface="Wingdings" charset="2"/>
              </a:rPr>
              <a:t> HZ  bb + jj</a:t>
            </a:r>
            <a:endParaRPr lang="en-US" altLang="x-none">
              <a:solidFill>
                <a:srgbClr val="002060"/>
              </a:solidFill>
            </a:endParaRPr>
          </a:p>
        </p:txBody>
      </p:sp>
      <p:cxnSp>
        <p:nvCxnSpPr>
          <p:cNvPr id="13" name="Straight Connector 12"/>
          <p:cNvCxnSpPr/>
          <p:nvPr/>
        </p:nvCxnSpPr>
        <p:spPr bwMode="auto">
          <a:xfrm>
            <a:off x="5943600" y="838200"/>
            <a:ext cx="76200" cy="1588"/>
          </a:xfrm>
          <a:prstGeom prst="line">
            <a:avLst/>
          </a:prstGeom>
          <a:ln>
            <a:solidFill>
              <a:srgbClr val="0033C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8E7686E-502F-CB20-DB8D-6E8E5E75ABF6}"/>
              </a:ext>
            </a:extLst>
          </p:cNvPr>
          <p:cNvSpPr>
            <a:spLocks noGrp="1"/>
          </p:cNvSpPr>
          <p:nvPr>
            <p:ph type="dt" sz="half" idx="10"/>
          </p:nvPr>
        </p:nvSpPr>
        <p:spPr/>
        <p:txBody>
          <a:bodyPr/>
          <a:lstStyle/>
          <a:p>
            <a:r>
              <a:rPr lang="it-IT"/>
              <a:t>25/02/25</a:t>
            </a:r>
            <a:endParaRPr lang="en-US"/>
          </a:p>
        </p:txBody>
      </p:sp>
    </p:spTree>
    <p:extLst>
      <p:ext uri="{BB962C8B-B14F-4D97-AF65-F5344CB8AC3E}">
        <p14:creationId xmlns:p14="http://schemas.microsoft.com/office/powerpoint/2010/main" val="43476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Scala della molteplicità nelle collisioni </a:t>
            </a:r>
            <a:r>
              <a:rPr lang="it-IT" err="1"/>
              <a:t>Heavy</a:t>
            </a:r>
            <a:r>
              <a:rPr lang="it-IT"/>
              <a:t> </a:t>
            </a:r>
            <a:r>
              <a:rPr lang="it-IT" err="1"/>
              <a:t>Ion</a:t>
            </a:r>
            <a:endParaRPr lang="it-IT"/>
          </a:p>
        </p:txBody>
      </p:sp>
      <p:sp>
        <p:nvSpPr>
          <p:cNvPr id="2" name="Date Placeholder 1"/>
          <p:cNvSpPr>
            <a:spLocks noGrp="1"/>
          </p:cNvSpPr>
          <p:nvPr>
            <p:ph type="dt" sz="half" idx="10"/>
          </p:nvPr>
        </p:nvSpPr>
        <p:spPr/>
        <p:txBody>
          <a:bodyPr/>
          <a:lstStyle/>
          <a:p>
            <a:r>
              <a:rPr lang="it-IT"/>
              <a:t>25/02/25</a:t>
            </a:r>
            <a:endParaRPr lang="en-US"/>
          </a:p>
        </p:txBody>
      </p:sp>
      <p:sp>
        <p:nvSpPr>
          <p:cNvPr id="3" name="Footer Placeholder 2"/>
          <p:cNvSpPr>
            <a:spLocks noGrp="1"/>
          </p:cNvSpPr>
          <p:nvPr>
            <p:ph type="ftr" sz="quarter" idx="11"/>
          </p:nvPr>
        </p:nvSpPr>
        <p:spPr/>
        <p:txBody>
          <a:bodyPr/>
          <a:lstStyle/>
          <a:p>
            <a:r>
              <a:rPr lang="en-US"/>
              <a:t>CMS Masterclass - 2024</a:t>
            </a:r>
          </a:p>
        </p:txBody>
      </p:sp>
      <p:sp>
        <p:nvSpPr>
          <p:cNvPr id="4" name="Slide Number Placeholder 3"/>
          <p:cNvSpPr>
            <a:spLocks noGrp="1"/>
          </p:cNvSpPr>
          <p:nvPr>
            <p:ph type="sldNum" sz="quarter" idx="12"/>
          </p:nvPr>
        </p:nvSpPr>
        <p:spPr/>
        <p:txBody>
          <a:bodyPr/>
          <a:lstStyle/>
          <a:p>
            <a:fld id="{1080A019-C666-1340-8D07-B7EAA561FAEC}" type="slidenum">
              <a:rPr lang="en-US" smtClean="0"/>
              <a:t>67</a:t>
            </a:fld>
            <a:endParaRPr lang="en-US"/>
          </a:p>
        </p:txBody>
      </p:sp>
      <p:pic>
        <p:nvPicPr>
          <p:cNvPr id="6" name="Picture 2" descr="higgs.bmp"/>
          <p:cNvPicPr>
            <a:picLocks noChangeAspect="1"/>
          </p:cNvPicPr>
          <p:nvPr/>
        </p:nvPicPr>
        <p:blipFill>
          <a:blip r:embed="rId2">
            <a:extLst>
              <a:ext uri="{28A0092B-C50C-407E-A947-70E740481C1C}">
                <a14:useLocalDpi xmlns:a14="http://schemas.microsoft.com/office/drawing/2010/main" val="0"/>
              </a:ext>
            </a:extLst>
          </a:blip>
          <a:srcRect r="32001"/>
          <a:stretch>
            <a:fillRect/>
          </a:stretch>
        </p:blipFill>
        <p:spPr bwMode="auto">
          <a:xfrm>
            <a:off x="152400" y="2748969"/>
            <a:ext cx="2590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74369"/>
            <a:ext cx="28114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228600" y="1128131"/>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e+ e- collision in the ALEPH Experiment/LEP. </a:t>
            </a:r>
          </a:p>
          <a:p>
            <a:endParaRPr lang="de-AT" altLang="x-none" sz="1600">
              <a:solidFill>
                <a:srgbClr val="002060"/>
              </a:solidFill>
            </a:endParaRPr>
          </a:p>
        </p:txBody>
      </p:sp>
      <p:sp>
        <p:nvSpPr>
          <p:cNvPr id="9" name="Text Box 8"/>
          <p:cNvSpPr txBox="1">
            <a:spLocks noChangeArrowheads="1"/>
          </p:cNvSpPr>
          <p:nvPr/>
        </p:nvSpPr>
        <p:spPr bwMode="auto">
          <a:xfrm>
            <a:off x="3048000" y="1128131"/>
            <a:ext cx="25908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Au+ Au+ collision in the STAR Experiment/RHIC</a:t>
            </a:r>
          </a:p>
          <a:p>
            <a:r>
              <a:rPr lang="de-AT" altLang="x-none" sz="1600">
                <a:solidFill>
                  <a:srgbClr val="002060"/>
                </a:solidFill>
              </a:rPr>
              <a:t>Up to 2000 tracks </a:t>
            </a:r>
          </a:p>
          <a:p>
            <a:endParaRPr lang="de-AT" altLang="x-none" sz="1600">
              <a:solidFill>
                <a:srgbClr val="002060"/>
              </a:solidFill>
            </a:endParaRPr>
          </a:p>
        </p:txBody>
      </p:sp>
      <p:sp>
        <p:nvSpPr>
          <p:cNvPr id="10" name="Text Box 8"/>
          <p:cNvSpPr txBox="1">
            <a:spLocks noChangeArrowheads="1"/>
          </p:cNvSpPr>
          <p:nvPr/>
        </p:nvSpPr>
        <p:spPr bwMode="auto">
          <a:xfrm>
            <a:off x="5867400" y="1128131"/>
            <a:ext cx="304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de-AT" altLang="x-none" sz="1600">
                <a:solidFill>
                  <a:srgbClr val="002060"/>
                </a:solidFill>
              </a:rPr>
              <a:t>Pb+ Pb+ collision in the ALICE Experiment/LHC</a:t>
            </a:r>
            <a:r>
              <a:rPr lang="de-AT" altLang="x-none" sz="1600">
                <a:solidFill>
                  <a:srgbClr val="008000"/>
                </a:solidFill>
              </a:rPr>
              <a:t> </a:t>
            </a:r>
          </a:p>
          <a:p>
            <a:r>
              <a:rPr lang="de-AT" altLang="x-none" sz="1600">
                <a:solidFill>
                  <a:srgbClr val="008000"/>
                </a:solidFill>
              </a:rPr>
              <a:t>Up to 10 000 tracks/collision</a:t>
            </a:r>
          </a:p>
        </p:txBody>
      </p:sp>
      <p:pic>
        <p:nvPicPr>
          <p:cNvPr id="11" name="Picture 5" descr="1011251_01-A4-at-144-dpi"/>
          <p:cNvPicPr>
            <a:picLocks noChangeAspect="1" noChangeArrowheads="1"/>
          </p:cNvPicPr>
          <p:nvPr/>
        </p:nvPicPr>
        <p:blipFill>
          <a:blip r:embed="rId4">
            <a:lum bright="30000" contrast="24000"/>
            <a:extLst>
              <a:ext uri="{28A0092B-C50C-407E-A947-70E740481C1C}">
                <a14:useLocalDpi xmlns:a14="http://schemas.microsoft.com/office/drawing/2010/main" val="0"/>
              </a:ext>
            </a:extLst>
          </a:blip>
          <a:srcRect/>
          <a:stretch>
            <a:fillRect/>
          </a:stretch>
        </p:blipFill>
        <p:spPr bwMode="auto">
          <a:xfrm>
            <a:off x="5638800" y="2804531"/>
            <a:ext cx="34290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16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ATLAS </a:t>
            </a:r>
            <a:r>
              <a:rPr lang="it-IT" err="1"/>
              <a:t>experiment</a:t>
            </a:r>
            <a:r>
              <a:rPr lang="it-IT"/>
              <a:t> </a:t>
            </a:r>
            <a:r>
              <a:rPr lang="it-IT" err="1"/>
              <a:t>at</a:t>
            </a:r>
            <a:r>
              <a:rPr lang="it-IT"/>
              <a:t> LHC</a:t>
            </a:r>
          </a:p>
        </p:txBody>
      </p:sp>
      <p:sp>
        <p:nvSpPr>
          <p:cNvPr id="2" name="Date Placeholder 1"/>
          <p:cNvSpPr>
            <a:spLocks noGrp="1"/>
          </p:cNvSpPr>
          <p:nvPr>
            <p:ph type="dt" sz="half" idx="10"/>
          </p:nvPr>
        </p:nvSpPr>
        <p:spPr/>
        <p:txBody>
          <a:bodyPr/>
          <a:lstStyle/>
          <a:p>
            <a:r>
              <a:rPr lang="it-IT"/>
              <a:t>25/02/25</a:t>
            </a:r>
            <a:endParaRPr lang="en-US"/>
          </a:p>
        </p:txBody>
      </p:sp>
      <p:sp>
        <p:nvSpPr>
          <p:cNvPr id="3" name="Footer Placeholder 2"/>
          <p:cNvSpPr>
            <a:spLocks noGrp="1"/>
          </p:cNvSpPr>
          <p:nvPr>
            <p:ph type="ftr" sz="quarter" idx="11"/>
          </p:nvPr>
        </p:nvSpPr>
        <p:spPr/>
        <p:txBody>
          <a:bodyPr/>
          <a:lstStyle/>
          <a:p>
            <a:r>
              <a:rPr lang="en-US"/>
              <a:t>CMS Masterclass - 2024</a:t>
            </a:r>
          </a:p>
        </p:txBody>
      </p:sp>
      <p:sp>
        <p:nvSpPr>
          <p:cNvPr id="4" name="Slide Number Placeholder 3"/>
          <p:cNvSpPr>
            <a:spLocks noGrp="1"/>
          </p:cNvSpPr>
          <p:nvPr>
            <p:ph type="sldNum" sz="quarter" idx="12"/>
          </p:nvPr>
        </p:nvSpPr>
        <p:spPr/>
        <p:txBody>
          <a:bodyPr/>
          <a:lstStyle/>
          <a:p>
            <a:fld id="{1080A019-C666-1340-8D07-B7EAA561FAEC}" type="slidenum">
              <a:rPr lang="en-US" smtClean="0"/>
              <a:t>68</a:t>
            </a:fld>
            <a:endParaRPr lang="en-US"/>
          </a:p>
        </p:txBody>
      </p:sp>
      <p:pic>
        <p:nvPicPr>
          <p:cNvPr id="6" name="Picture 7" descr="http://atlas.ch/images_atlas1/what-is-atlas/atlas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 y="951571"/>
            <a:ext cx="91440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876800" y="5562600"/>
            <a:ext cx="40386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Large Hadron Collider at CERN.</a:t>
            </a:r>
          </a:p>
          <a:p>
            <a:endParaRPr lang="en-US" altLang="x-none">
              <a:solidFill>
                <a:srgbClr val="0000FF"/>
              </a:solidFill>
            </a:endParaRPr>
          </a:p>
          <a:p>
            <a:r>
              <a:rPr lang="en-US" altLang="x-none">
                <a:solidFill>
                  <a:srgbClr val="008000"/>
                </a:solidFill>
              </a:rPr>
              <a:t>The ATLAS detector uses more than 100 million detector channels</a:t>
            </a:r>
            <a:r>
              <a:rPr lang="en-US" altLang="x-none"/>
              <a:t>.</a:t>
            </a:r>
          </a:p>
        </p:txBody>
      </p:sp>
    </p:spTree>
    <p:extLst>
      <p:ext uri="{BB962C8B-B14F-4D97-AF65-F5344CB8AC3E}">
        <p14:creationId xmlns:p14="http://schemas.microsoft.com/office/powerpoint/2010/main" val="395846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ATLAS, alcuni eventi candidati</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69</a:t>
            </a:fld>
            <a:endParaRPr lang="en-US"/>
          </a:p>
        </p:txBody>
      </p:sp>
      <p:pic>
        <p:nvPicPr>
          <p:cNvPr id="6" name="Picture 4" descr="https://twiki.cern.ch/twiki/pub/Atlas/EventDisplayPublicResults/Atlantis-Wenu-lego-r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804" y="952690"/>
            <a:ext cx="47244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twiki.cern.ch/twiki/pub/Atlas/EventDisplayPublicResults/VP1-W-mu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02" y="941537"/>
            <a:ext cx="38100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s://twiki.cern.ch/twiki/pub/Atlas/EventDisplayPublicResults/atlas2010_vp1_run154822_evt143215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31565"/>
            <a:ext cx="3869408" cy="271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https://twiki.cern.ch/twiki/pub/Atlas/EventDisplayPublicResults/Atlantis_154817_968871-3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954" y="3809263"/>
            <a:ext cx="4650472" cy="273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50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Cloud </a:t>
            </a:r>
            <a:r>
              <a:rPr lang="it-IT" err="1"/>
              <a:t>chamber</a:t>
            </a:r>
            <a:r>
              <a:rPr lang="it-IT"/>
              <a:t>: conseguenze impreviste </a:t>
            </a:r>
            <a:r>
              <a:rPr lang="mr-IN"/>
              <a:t>…</a:t>
            </a:r>
            <a:r>
              <a:rPr lang="en-US"/>
              <a:t>..</a:t>
            </a:r>
            <a:endParaRPr lang="it-IT"/>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7</a:t>
            </a:fld>
            <a:endParaRPr lang="en-US"/>
          </a:p>
        </p:txBody>
      </p:sp>
      <p:sp>
        <p:nvSpPr>
          <p:cNvPr id="6" name="Text Box 1028"/>
          <p:cNvSpPr txBox="1">
            <a:spLocks noChangeArrowheads="1"/>
          </p:cNvSpPr>
          <p:nvPr/>
        </p:nvSpPr>
        <p:spPr bwMode="auto">
          <a:xfrm>
            <a:off x="554869" y="4332211"/>
            <a:ext cx="14843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a:t>Worthington 1908</a:t>
            </a:r>
          </a:p>
        </p:txBody>
      </p:sp>
      <p:sp>
        <p:nvSpPr>
          <p:cNvPr id="7" name="Text Box 1031"/>
          <p:cNvSpPr txBox="1">
            <a:spLocks noChangeArrowheads="1"/>
          </p:cNvSpPr>
          <p:nvPr/>
        </p:nvSpPr>
        <p:spPr bwMode="auto">
          <a:xfrm>
            <a:off x="124618" y="6313188"/>
            <a:ext cx="293211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sz="1200"/>
              <a:t>Early Alpha-Ray picture, Wilson 1912 </a:t>
            </a:r>
          </a:p>
        </p:txBody>
      </p:sp>
      <p:pic>
        <p:nvPicPr>
          <p:cNvPr id="8" name="Picture 1032" descr="drop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1" y="908817"/>
            <a:ext cx="22669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4" descr="alphas1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716960"/>
            <a:ext cx="28765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30"/>
          <p:cNvSpPr txBox="1">
            <a:spLocks noChangeArrowheads="1"/>
          </p:cNvSpPr>
          <p:nvPr/>
        </p:nvSpPr>
        <p:spPr bwMode="auto">
          <a:xfrm>
            <a:off x="3352800" y="1247077"/>
            <a:ext cx="5456663" cy="45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pPr algn="just"/>
            <a:r>
              <a:rPr lang="it-IT" altLang="x-none">
                <a:solidFill>
                  <a:srgbClr val="002060"/>
                </a:solidFill>
              </a:rPr>
              <a:t>Usando la camera a nebbia Wilson eseguì anche esperimenti sulla pioggia, ossia studiò come le gocce di condensazione </a:t>
            </a:r>
            <a:r>
              <a:rPr lang="it-IT" altLang="x-none" err="1">
                <a:solidFill>
                  <a:srgbClr val="002060"/>
                </a:solidFill>
              </a:rPr>
              <a:t>coalescano</a:t>
            </a:r>
            <a:r>
              <a:rPr lang="it-IT" altLang="x-none">
                <a:solidFill>
                  <a:srgbClr val="002060"/>
                </a:solidFill>
              </a:rPr>
              <a:t> per formare gocce più grandi.</a:t>
            </a:r>
          </a:p>
          <a:p>
            <a:pPr algn="just"/>
            <a:endParaRPr lang="it-IT" altLang="x-none">
              <a:solidFill>
                <a:srgbClr val="0000FF"/>
              </a:solidFill>
            </a:endParaRPr>
          </a:p>
          <a:p>
            <a:pPr algn="just"/>
            <a:r>
              <a:rPr lang="it-IT" altLang="x-none">
                <a:solidFill>
                  <a:schemeClr val="accent2">
                    <a:lumMod val="75000"/>
                  </a:schemeClr>
                </a:solidFill>
              </a:rPr>
              <a:t>Nel 1908 Worthington pubblicò un libro su “Uno studio degli spruzzi” dove mostrò una tecnica di fotografia ad alta velocità che utilizzava la luce di scintille di durata di qualche millisecondo. </a:t>
            </a:r>
          </a:p>
          <a:p>
            <a:pPr algn="just"/>
            <a:endParaRPr lang="it-IT" altLang="x-none">
              <a:solidFill>
                <a:srgbClr val="008000"/>
              </a:solidFill>
            </a:endParaRPr>
          </a:p>
          <a:p>
            <a:pPr algn="just"/>
            <a:r>
              <a:rPr lang="it-IT" altLang="x-none">
                <a:solidFill>
                  <a:srgbClr val="002060"/>
                </a:solidFill>
              </a:rPr>
              <a:t>Questo metodo ad alta velocità offrì a Wilson il mezzo tecnico per rivelare i processi elementari della condensazione e della coalescenza. </a:t>
            </a:r>
          </a:p>
          <a:p>
            <a:pPr algn="just"/>
            <a:endParaRPr lang="it-IT" altLang="x-none">
              <a:solidFill>
                <a:srgbClr val="0000FF"/>
              </a:solidFill>
            </a:endParaRPr>
          </a:p>
          <a:p>
            <a:pPr algn="just"/>
            <a:r>
              <a:rPr lang="it-IT" altLang="x-none">
                <a:solidFill>
                  <a:schemeClr val="accent2">
                    <a:lumMod val="75000"/>
                  </a:schemeClr>
                </a:solidFill>
              </a:rPr>
              <a:t>Con una lampada molto luminosa Wilson cominciò a  vedere le tracce delle particelle anche ad occhio nudo!</a:t>
            </a:r>
          </a:p>
          <a:p>
            <a:pPr algn="just"/>
            <a:endParaRPr lang="it-IT" altLang="x-none">
              <a:solidFill>
                <a:schemeClr val="accent2">
                  <a:lumMod val="75000"/>
                </a:schemeClr>
              </a:solidFill>
            </a:endParaRPr>
          </a:p>
          <a:p>
            <a:pPr algn="just"/>
            <a:r>
              <a:rPr lang="it-IT" altLang="x-none">
                <a:solidFill>
                  <a:srgbClr val="002060"/>
                </a:solidFill>
              </a:rPr>
              <a:t>Nella primavera del 1911 Wilson fece le prime fotografie delle tracce lasciate dai raggi alfa, dai raggi X e dai raggi gamma. </a:t>
            </a:r>
          </a:p>
        </p:txBody>
      </p:sp>
    </p:spTree>
    <p:extLst>
      <p:ext uri="{BB962C8B-B14F-4D97-AF65-F5344CB8AC3E}">
        <p14:creationId xmlns:p14="http://schemas.microsoft.com/office/powerpoint/2010/main" val="1301827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a:t>CMS </a:t>
            </a:r>
            <a:r>
              <a:rPr lang="it-IT" err="1"/>
              <a:t>experiment</a:t>
            </a:r>
            <a:r>
              <a:rPr lang="it-IT"/>
              <a:t> </a:t>
            </a:r>
            <a:r>
              <a:rPr lang="it-IT" err="1"/>
              <a:t>at</a:t>
            </a:r>
            <a:r>
              <a:rPr lang="it-IT"/>
              <a:t> LHC</a:t>
            </a:r>
          </a:p>
        </p:txBody>
      </p:sp>
      <p:sp>
        <p:nvSpPr>
          <p:cNvPr id="2" name="Date Placeholder 1"/>
          <p:cNvSpPr>
            <a:spLocks noGrp="1"/>
          </p:cNvSpPr>
          <p:nvPr>
            <p:ph type="dt" sz="half" idx="10"/>
          </p:nvPr>
        </p:nvSpPr>
        <p:spPr/>
        <p:txBody>
          <a:bodyPr/>
          <a:lstStyle/>
          <a:p>
            <a:r>
              <a:rPr lang="it-IT"/>
              <a:t>25/02/25</a:t>
            </a:r>
            <a:endParaRPr lang="en-US"/>
          </a:p>
        </p:txBody>
      </p:sp>
      <p:sp>
        <p:nvSpPr>
          <p:cNvPr id="3" name="Footer Placeholder 2"/>
          <p:cNvSpPr>
            <a:spLocks noGrp="1"/>
          </p:cNvSpPr>
          <p:nvPr>
            <p:ph type="ftr" sz="quarter" idx="11"/>
          </p:nvPr>
        </p:nvSpPr>
        <p:spPr/>
        <p:txBody>
          <a:bodyPr/>
          <a:lstStyle/>
          <a:p>
            <a:r>
              <a:rPr lang="en-US"/>
              <a:t>CMS Masterclass - 2024</a:t>
            </a:r>
          </a:p>
        </p:txBody>
      </p:sp>
      <p:sp>
        <p:nvSpPr>
          <p:cNvPr id="4" name="Slide Number Placeholder 3"/>
          <p:cNvSpPr>
            <a:spLocks noGrp="1"/>
          </p:cNvSpPr>
          <p:nvPr>
            <p:ph type="sldNum" sz="quarter" idx="12"/>
          </p:nvPr>
        </p:nvSpPr>
        <p:spPr/>
        <p:txBody>
          <a:bodyPr/>
          <a:lstStyle/>
          <a:p>
            <a:fld id="{1080A019-C666-1340-8D07-B7EAA561FAEC}" type="slidenum">
              <a:rPr lang="en-US" smtClean="0"/>
              <a:t>70</a:t>
            </a:fld>
            <a:endParaRPr lang="en-US"/>
          </a:p>
        </p:txBody>
      </p:sp>
      <p:pic>
        <p:nvPicPr>
          <p:cNvPr id="8" name="Picture 3" descr="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44841"/>
            <a:ext cx="73152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260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F6AE-116C-F667-85A6-09CEC31789ED}"/>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1D2628AF-ACD1-C247-E962-2E6B0577F398}"/>
              </a:ext>
            </a:extLst>
          </p:cNvPr>
          <p:cNvSpPr>
            <a:spLocks noGrp="1"/>
          </p:cNvSpPr>
          <p:nvPr>
            <p:ph type="dt" sz="half" idx="10"/>
          </p:nvPr>
        </p:nvSpPr>
        <p:spPr/>
        <p:txBody>
          <a:bodyPr/>
          <a:lstStyle/>
          <a:p>
            <a:r>
              <a:rPr lang="it-IT"/>
              <a:t>25/02/25</a:t>
            </a:r>
            <a:endParaRPr lang="en-US"/>
          </a:p>
        </p:txBody>
      </p:sp>
      <p:sp>
        <p:nvSpPr>
          <p:cNvPr id="4" name="Footer Placeholder 3">
            <a:extLst>
              <a:ext uri="{FF2B5EF4-FFF2-40B4-BE49-F238E27FC236}">
                <a16:creationId xmlns:a16="http://schemas.microsoft.com/office/drawing/2014/main" id="{136D03D6-986D-EBE1-D9CB-764F450B962D}"/>
              </a:ext>
            </a:extLst>
          </p:cNvPr>
          <p:cNvSpPr>
            <a:spLocks noGrp="1"/>
          </p:cNvSpPr>
          <p:nvPr>
            <p:ph type="ftr" sz="quarter" idx="11"/>
          </p:nvPr>
        </p:nvSpPr>
        <p:spPr/>
        <p:txBody>
          <a:bodyPr/>
          <a:lstStyle/>
          <a:p>
            <a:r>
              <a:rPr lang="en-US"/>
              <a:t>CMS Masterclass - 2024</a:t>
            </a:r>
          </a:p>
        </p:txBody>
      </p:sp>
      <p:sp>
        <p:nvSpPr>
          <p:cNvPr id="5" name="Slide Number Placeholder 4">
            <a:extLst>
              <a:ext uri="{FF2B5EF4-FFF2-40B4-BE49-F238E27FC236}">
                <a16:creationId xmlns:a16="http://schemas.microsoft.com/office/drawing/2014/main" id="{0634210B-0285-E252-1542-85169B8A4E33}"/>
              </a:ext>
            </a:extLst>
          </p:cNvPr>
          <p:cNvSpPr>
            <a:spLocks noGrp="1"/>
          </p:cNvSpPr>
          <p:nvPr>
            <p:ph type="sldNum" sz="quarter" idx="12"/>
          </p:nvPr>
        </p:nvSpPr>
        <p:spPr/>
        <p:txBody>
          <a:bodyPr/>
          <a:lstStyle/>
          <a:p>
            <a:fld id="{1080A019-C666-1340-8D07-B7EAA561FAEC}" type="slidenum">
              <a:rPr lang="en-US" smtClean="0"/>
              <a:t>71</a:t>
            </a:fld>
            <a:endParaRPr lang="en-US"/>
          </a:p>
        </p:txBody>
      </p:sp>
      <p:pic>
        <p:nvPicPr>
          <p:cNvPr id="7" name="Picture 6" descr="A diagram of a circuit board&#10;&#10;Description automatically generated">
            <a:extLst>
              <a:ext uri="{FF2B5EF4-FFF2-40B4-BE49-F238E27FC236}">
                <a16:creationId xmlns:a16="http://schemas.microsoft.com/office/drawing/2014/main" id="{1ADA3654-4468-53C6-0C76-6FD5227A2C83}"/>
              </a:ext>
            </a:extLst>
          </p:cNvPr>
          <p:cNvPicPr>
            <a:picLocks noChangeAspect="1"/>
          </p:cNvPicPr>
          <p:nvPr/>
        </p:nvPicPr>
        <p:blipFill>
          <a:blip r:embed="rId2"/>
          <a:stretch>
            <a:fillRect/>
          </a:stretch>
        </p:blipFill>
        <p:spPr>
          <a:xfrm>
            <a:off x="1149350" y="2387600"/>
            <a:ext cx="6845300" cy="2082800"/>
          </a:xfrm>
          <a:prstGeom prst="rect">
            <a:avLst/>
          </a:prstGeom>
        </p:spPr>
      </p:pic>
    </p:spTree>
    <p:extLst>
      <p:ext uri="{BB962C8B-B14F-4D97-AF65-F5344CB8AC3E}">
        <p14:creationId xmlns:p14="http://schemas.microsoft.com/office/powerpoint/2010/main" val="82533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err="1"/>
              <a:t>Cloud</a:t>
            </a:r>
            <a:r>
              <a:rPr lang="it-IT"/>
              <a:t> </a:t>
            </a:r>
            <a:r>
              <a:rPr lang="it-IT" err="1"/>
              <a:t>chamber</a:t>
            </a:r>
            <a:r>
              <a:rPr lang="it-IT"/>
              <a:t>: le prime foto</a:t>
            </a:r>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8</a:t>
            </a:fld>
            <a:endParaRPr lang="en-US"/>
          </a:p>
        </p:txBody>
      </p:sp>
      <p:pic>
        <p:nvPicPr>
          <p:cNvPr id="6" name="Picture 3" descr="x-ray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69" y="1312126"/>
            <a:ext cx="36083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lphas2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569" y="1312126"/>
            <a:ext cx="4038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828369" y="5731726"/>
            <a:ext cx="205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Alphas, Philipp 1926</a:t>
            </a:r>
          </a:p>
        </p:txBody>
      </p:sp>
      <p:sp>
        <p:nvSpPr>
          <p:cNvPr id="9" name="Text Box 6"/>
          <p:cNvSpPr txBox="1">
            <a:spLocks noChangeArrowheads="1"/>
          </p:cNvSpPr>
          <p:nvPr/>
        </p:nvSpPr>
        <p:spPr bwMode="auto">
          <a:xfrm>
            <a:off x="1103969" y="5731726"/>
            <a:ext cx="1990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90000"/>
              </a:lnSpc>
              <a:spcBef>
                <a:spcPct val="30000"/>
              </a:spcBef>
              <a:buClr>
                <a:srgbClr val="008000"/>
              </a:buClr>
              <a:buSzPct val="70000"/>
              <a:buFont typeface="Wingdings" charset="2"/>
              <a:defRPr sz="1500" b="1">
                <a:solidFill>
                  <a:schemeClr val="tx1"/>
                </a:solidFill>
                <a:latin typeface="Arial" charset="0"/>
              </a:defRPr>
            </a:lvl1pPr>
            <a:lvl2pPr marL="742950" indent="-285750">
              <a:lnSpc>
                <a:spcPct val="90000"/>
              </a:lnSpc>
              <a:spcBef>
                <a:spcPct val="30000"/>
              </a:spcBef>
              <a:buClr>
                <a:srgbClr val="008000"/>
              </a:buClr>
              <a:buSzPct val="70000"/>
              <a:buFont typeface="Wingdings" charset="2"/>
              <a:defRPr sz="1500" b="1">
                <a:solidFill>
                  <a:schemeClr val="tx1"/>
                </a:solidFill>
                <a:latin typeface="Arial" charset="0"/>
              </a:defRPr>
            </a:lvl2pPr>
            <a:lvl3pPr marL="1143000" indent="-228600">
              <a:lnSpc>
                <a:spcPct val="90000"/>
              </a:lnSpc>
              <a:spcBef>
                <a:spcPct val="30000"/>
              </a:spcBef>
              <a:buClr>
                <a:srgbClr val="008000"/>
              </a:buClr>
              <a:buSzPct val="70000"/>
              <a:buFont typeface="Wingdings" charset="2"/>
              <a:defRPr sz="1500" b="1">
                <a:solidFill>
                  <a:schemeClr val="tx1"/>
                </a:solidFill>
                <a:latin typeface="Arial" charset="0"/>
              </a:defRPr>
            </a:lvl3pPr>
            <a:lvl4pPr marL="1600200" indent="-228600">
              <a:lnSpc>
                <a:spcPct val="90000"/>
              </a:lnSpc>
              <a:spcBef>
                <a:spcPct val="30000"/>
              </a:spcBef>
              <a:buClr>
                <a:srgbClr val="008000"/>
              </a:buClr>
              <a:buSzPct val="70000"/>
              <a:buFont typeface="Wingdings" charset="2"/>
              <a:defRPr sz="1500" b="1">
                <a:solidFill>
                  <a:schemeClr val="tx1"/>
                </a:solidFill>
                <a:latin typeface="Arial" charset="0"/>
              </a:defRPr>
            </a:lvl4pPr>
            <a:lvl5pPr marL="2057400" indent="-228600">
              <a:lnSpc>
                <a:spcPct val="90000"/>
              </a:lnSpc>
              <a:spcBef>
                <a:spcPct val="30000"/>
              </a:spcBef>
              <a:buClr>
                <a:srgbClr val="008000"/>
              </a:buClr>
              <a:buSzPct val="70000"/>
              <a:buFont typeface="Wingdings" charset="2"/>
              <a:defRPr sz="1500" b="1">
                <a:solidFill>
                  <a:schemeClr val="tx1"/>
                </a:solidFill>
                <a:latin typeface="Arial" charset="0"/>
              </a:defRPr>
            </a:lvl5pPr>
            <a:lvl6pPr marL="25146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6pPr>
            <a:lvl7pPr marL="29718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7pPr>
            <a:lvl8pPr marL="34290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8pPr>
            <a:lvl9pPr marL="3886200" indent="-228600" eaLnBrk="0" fontAlgn="base" hangingPunct="0">
              <a:lnSpc>
                <a:spcPct val="90000"/>
              </a:lnSpc>
              <a:spcBef>
                <a:spcPct val="30000"/>
              </a:spcBef>
              <a:spcAft>
                <a:spcPct val="0"/>
              </a:spcAft>
              <a:buClr>
                <a:srgbClr val="008000"/>
              </a:buClr>
              <a:buSzPct val="70000"/>
              <a:buFont typeface="Wingdings" charset="2"/>
              <a:defRPr sz="1500" b="1">
                <a:solidFill>
                  <a:schemeClr val="tx1"/>
                </a:solidFill>
                <a:latin typeface="Arial" charset="0"/>
              </a:defRPr>
            </a:lvl9pPr>
          </a:lstStyle>
          <a:p>
            <a:r>
              <a:rPr lang="en-US" altLang="x-none">
                <a:solidFill>
                  <a:srgbClr val="002060"/>
                </a:solidFill>
              </a:rPr>
              <a:t>X-rays, Wilson 1912</a:t>
            </a:r>
          </a:p>
        </p:txBody>
      </p:sp>
    </p:spTree>
    <p:extLst>
      <p:ext uri="{BB962C8B-B14F-4D97-AF65-F5344CB8AC3E}">
        <p14:creationId xmlns:p14="http://schemas.microsoft.com/office/powerpoint/2010/main" val="1749303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Il positrone</a:t>
            </a:r>
          </a:p>
        </p:txBody>
      </p:sp>
      <p:sp>
        <p:nvSpPr>
          <p:cNvPr id="7" name="Content Placeholder 6"/>
          <p:cNvSpPr>
            <a:spLocks noGrp="1"/>
          </p:cNvSpPr>
          <p:nvPr>
            <p:ph idx="1"/>
          </p:nvPr>
        </p:nvSpPr>
        <p:spPr>
          <a:xfrm>
            <a:off x="100363" y="1817649"/>
            <a:ext cx="4393578" cy="3941374"/>
          </a:xfrm>
        </p:spPr>
        <p:txBody>
          <a:bodyPr>
            <a:normAutofit fontScale="85000" lnSpcReduction="10000"/>
          </a:bodyPr>
          <a:lstStyle/>
          <a:p>
            <a:pPr algn="just"/>
            <a:r>
              <a:rPr lang="it-IT" dirty="0">
                <a:effectLst/>
              </a:rPr>
              <a:t>Campo magnetico di 15000 Gauss, camera a nebbia di diametro  15cm. </a:t>
            </a:r>
            <a:endParaRPr lang="it-IT" dirty="0"/>
          </a:p>
          <a:p>
            <a:pPr algn="just"/>
            <a:endParaRPr lang="it-IT" dirty="0">
              <a:effectLst/>
            </a:endParaRPr>
          </a:p>
          <a:p>
            <a:pPr algn="just"/>
            <a:r>
              <a:rPr lang="it-IT" dirty="0">
                <a:effectLst/>
              </a:rPr>
              <a:t>Un positrone di 63 MeV attraversa uno spessore di piombo di 6mm e fuoriesce con un energia di 23 MeV. </a:t>
            </a:r>
          </a:p>
          <a:p>
            <a:pPr algn="just"/>
            <a:endParaRPr lang="it-IT" dirty="0">
              <a:effectLst/>
            </a:endParaRPr>
          </a:p>
          <a:p>
            <a:pPr algn="just"/>
            <a:r>
              <a:rPr lang="it-IT" dirty="0">
                <a:effectLst/>
              </a:rPr>
              <a:t>La ionizzazione della particella ed il suo comportamento durante il passaggio nel piombo era lo stesso di un elettrone ma con carica positiva. </a:t>
            </a:r>
            <a:endParaRPr lang="it-IT" dirty="0"/>
          </a:p>
        </p:txBody>
      </p:sp>
      <p:sp>
        <p:nvSpPr>
          <p:cNvPr id="3" name="Date Placeholder 2"/>
          <p:cNvSpPr>
            <a:spLocks noGrp="1"/>
          </p:cNvSpPr>
          <p:nvPr>
            <p:ph type="dt" sz="half" idx="10"/>
          </p:nvPr>
        </p:nvSpPr>
        <p:spPr/>
        <p:txBody>
          <a:bodyPr/>
          <a:lstStyle/>
          <a:p>
            <a:r>
              <a:rPr lang="it-IT"/>
              <a:t>25/02/25</a:t>
            </a:r>
            <a:endParaRPr lang="en-US"/>
          </a:p>
        </p:txBody>
      </p:sp>
      <p:sp>
        <p:nvSpPr>
          <p:cNvPr id="4" name="Footer Placeholder 3"/>
          <p:cNvSpPr>
            <a:spLocks noGrp="1"/>
          </p:cNvSpPr>
          <p:nvPr>
            <p:ph type="ftr" sz="quarter" idx="11"/>
          </p:nvPr>
        </p:nvSpPr>
        <p:spPr/>
        <p:txBody>
          <a:bodyPr/>
          <a:lstStyle/>
          <a:p>
            <a:r>
              <a:rPr lang="en-US"/>
              <a:t>CMS Masterclass - 2024</a:t>
            </a:r>
          </a:p>
        </p:txBody>
      </p:sp>
      <p:sp>
        <p:nvSpPr>
          <p:cNvPr id="5" name="Slide Number Placeholder 4"/>
          <p:cNvSpPr>
            <a:spLocks noGrp="1"/>
          </p:cNvSpPr>
          <p:nvPr>
            <p:ph type="sldNum" sz="quarter" idx="12"/>
          </p:nvPr>
        </p:nvSpPr>
        <p:spPr/>
        <p:txBody>
          <a:bodyPr/>
          <a:lstStyle/>
          <a:p>
            <a:fld id="{1080A019-C666-1340-8D07-B7EAA561FAEC}" type="slidenum">
              <a:rPr lang="en-US" smtClean="0"/>
              <a:t>9</a:t>
            </a:fld>
            <a:endParaRPr lang="en-US"/>
          </a:p>
        </p:txBody>
      </p:sp>
      <p:pic>
        <p:nvPicPr>
          <p:cNvPr id="8" name="Picture 7"/>
          <p:cNvPicPr>
            <a:picLocks noChangeAspect="1"/>
          </p:cNvPicPr>
          <p:nvPr/>
        </p:nvPicPr>
        <p:blipFill>
          <a:blip r:embed="rId2"/>
          <a:stretch>
            <a:fillRect/>
          </a:stretch>
        </p:blipFill>
        <p:spPr>
          <a:xfrm>
            <a:off x="5163015" y="1649938"/>
            <a:ext cx="3937000" cy="3568700"/>
          </a:xfrm>
          <a:prstGeom prst="rect">
            <a:avLst/>
          </a:prstGeom>
        </p:spPr>
      </p:pic>
      <p:sp>
        <p:nvSpPr>
          <p:cNvPr id="9" name="TextBox 8"/>
          <p:cNvSpPr txBox="1"/>
          <p:nvPr/>
        </p:nvSpPr>
        <p:spPr>
          <a:xfrm>
            <a:off x="1729158" y="893228"/>
            <a:ext cx="6867714" cy="400110"/>
          </a:xfrm>
          <a:prstGeom prst="rect">
            <a:avLst/>
          </a:prstGeom>
          <a:noFill/>
        </p:spPr>
        <p:txBody>
          <a:bodyPr wrap="none" rtlCol="0">
            <a:spAutoFit/>
          </a:bodyPr>
          <a:lstStyle/>
          <a:p>
            <a:r>
              <a:rPr lang="en-US" sz="2000" b="1" err="1"/>
              <a:t>Scoperta</a:t>
            </a:r>
            <a:r>
              <a:rPr lang="en-US" sz="2000" b="1"/>
              <a:t> del </a:t>
            </a:r>
            <a:r>
              <a:rPr lang="en-US" sz="2000" b="1" err="1"/>
              <a:t>positrone</a:t>
            </a:r>
            <a:r>
              <a:rPr lang="en-US" sz="2000" b="1"/>
              <a:t>, Carl Andersen 1933 [Nobel price 1936] </a:t>
            </a:r>
          </a:p>
        </p:txBody>
      </p:sp>
      <p:sp>
        <p:nvSpPr>
          <p:cNvPr id="10" name="TextBox 9"/>
          <p:cNvSpPr txBox="1"/>
          <p:nvPr/>
        </p:nvSpPr>
        <p:spPr>
          <a:xfrm>
            <a:off x="1688358" y="5821669"/>
            <a:ext cx="5767284" cy="461665"/>
          </a:xfrm>
          <a:prstGeom prst="rect">
            <a:avLst/>
          </a:prstGeom>
          <a:solidFill>
            <a:schemeClr val="tx1"/>
          </a:solidFill>
          <a:effectLst>
            <a:glow rad="38100">
              <a:schemeClr val="accent1">
                <a:lumMod val="40000"/>
                <a:lumOff val="60000"/>
                <a:alpha val="40000"/>
              </a:schemeClr>
            </a:glow>
          </a:effectLst>
        </p:spPr>
        <p:txBody>
          <a:bodyPr wrap="none" rtlCol="0">
            <a:spAutoFit/>
          </a:bodyPr>
          <a:lstStyle/>
          <a:p>
            <a:r>
              <a:rPr lang="it-IT" sz="2400" b="1">
                <a:solidFill>
                  <a:schemeClr val="bg1"/>
                </a:solidFill>
                <a:effectLst>
                  <a:glow rad="88900">
                    <a:schemeClr val="tx1">
                      <a:lumMod val="50000"/>
                      <a:lumOff val="50000"/>
                      <a:alpha val="40000"/>
                    </a:schemeClr>
                  </a:glow>
                </a:effectLst>
              </a:rPr>
              <a:t>Conferma dell’esistenza delle antiparticelle!</a:t>
            </a:r>
          </a:p>
        </p:txBody>
      </p:sp>
      <p:pic>
        <p:nvPicPr>
          <p:cNvPr id="11" name="Picture 10">
            <a:extLst>
              <a:ext uri="{FF2B5EF4-FFF2-40B4-BE49-F238E27FC236}">
                <a16:creationId xmlns:a16="http://schemas.microsoft.com/office/drawing/2014/main" id="{41794DB5-5CA8-91EE-36C4-174FCBA1AF59}"/>
              </a:ext>
            </a:extLst>
          </p:cNvPr>
          <p:cNvPicPr>
            <a:picLocks noChangeAspect="1"/>
          </p:cNvPicPr>
          <p:nvPr/>
        </p:nvPicPr>
        <p:blipFill>
          <a:blip r:embed="rId3"/>
          <a:stretch>
            <a:fillRect/>
          </a:stretch>
        </p:blipFill>
        <p:spPr>
          <a:xfrm>
            <a:off x="100362" y="1309760"/>
            <a:ext cx="8952738" cy="5055108"/>
          </a:xfrm>
          <a:prstGeom prst="rect">
            <a:avLst/>
          </a:prstGeom>
        </p:spPr>
      </p:pic>
    </p:spTree>
    <p:extLst>
      <p:ext uri="{BB962C8B-B14F-4D97-AF65-F5344CB8AC3E}">
        <p14:creationId xmlns:p14="http://schemas.microsoft.com/office/powerpoint/2010/main" val="8839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FN-lecture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FN-lecture_2" id="{9AAB8278-4AAE-8646-8B1D-48A9283CE953}" vid="{19F2C0C1-2142-8E40-9E41-1A603990F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INFN-lecture_2</Template>
  <TotalTime>30506</TotalTime>
  <Words>5133</Words>
  <Application>Microsoft Macintosh PowerPoint</Application>
  <PresentationFormat>On-screen Show (4:3)</PresentationFormat>
  <Paragraphs>735</Paragraphs>
  <Slides>71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71</vt:i4>
      </vt:variant>
    </vt:vector>
  </HeadingPairs>
  <TitlesOfParts>
    <vt:vector size="86" baseType="lpstr">
      <vt:lpstr>Arial</vt:lpstr>
      <vt:lpstr>ArialMT</vt:lpstr>
      <vt:lpstr>Avenir</vt:lpstr>
      <vt:lpstr>Calibri</vt:lpstr>
      <vt:lpstr>Cambria Math</vt:lpstr>
      <vt:lpstr>Comic Sans MS</vt:lpstr>
      <vt:lpstr>Helvetica</vt:lpstr>
      <vt:lpstr>Mathematica1</vt:lpstr>
      <vt:lpstr>Symbol</vt:lpstr>
      <vt:lpstr>SymbolMT</vt:lpstr>
      <vt:lpstr>System Font Regular</vt:lpstr>
      <vt:lpstr>Times New Roman</vt:lpstr>
      <vt:lpstr>Verdana</vt:lpstr>
      <vt:lpstr>Wingdings</vt:lpstr>
      <vt:lpstr>INFN-lecture_2</vt:lpstr>
      <vt:lpstr>L’esperimento CMS al CERN attraverso l’evoluzione dei rivelatori</vt:lpstr>
      <vt:lpstr>Le particelle: the theorist’s view</vt:lpstr>
      <vt:lpstr>Le particelle elementari: experimental’s view</vt:lpstr>
      <vt:lpstr>PowerPoint Presentation</vt:lpstr>
      <vt:lpstr>Interazione dei fotoni con la materia</vt:lpstr>
      <vt:lpstr>Cloud chamber</vt:lpstr>
      <vt:lpstr>Cloud chamber: conseguenze impreviste …..</vt:lpstr>
      <vt:lpstr>Cloud chamber: le prime foto</vt:lpstr>
      <vt:lpstr>Il positrone</vt:lpstr>
      <vt:lpstr>Scoperta del muone</vt:lpstr>
      <vt:lpstr>Rivelatori + Elettronica: 1930 - 1934</vt:lpstr>
      <vt:lpstr>Acceleratori di particelle</vt:lpstr>
      <vt:lpstr>Accelerazione e focalizzazione</vt:lpstr>
      <vt:lpstr>Primi acceleratori: lineare</vt:lpstr>
      <vt:lpstr>Il sincrotrone</vt:lpstr>
      <vt:lpstr>Setup sperimentale: bersaglio fisso …….</vt:lpstr>
      <vt:lpstr>….. o collisore?</vt:lpstr>
      <vt:lpstr>La catena di accelerazione al CERN</vt:lpstr>
      <vt:lpstr>LHC - parametri</vt:lpstr>
      <vt:lpstr>Alta complessità, alta tecnologia</vt:lpstr>
      <vt:lpstr>Primi esperimenti al CERN: camera a bolle (Anni 50 – 70)</vt:lpstr>
      <vt:lpstr>Camera a bolle</vt:lpstr>
      <vt:lpstr>Scoperta della W-</vt:lpstr>
      <vt:lpstr>Gargamelle: le correnti neutre</vt:lpstr>
      <vt:lpstr>Obsolescenza delle Camere a Bolle</vt:lpstr>
      <vt:lpstr>Evoluzione della strumentazione</vt:lpstr>
      <vt:lpstr>Nascono gli apparati di rivelazione</vt:lpstr>
      <vt:lpstr>Calorimetri elettromagnetici</vt:lpstr>
      <vt:lpstr>Calorimetri adronici</vt:lpstr>
      <vt:lpstr>UA1: scoperta del W e della Z (1983/84)</vt:lpstr>
      <vt:lpstr>UA1: il calcolo diventa fondamentale</vt:lpstr>
      <vt:lpstr>LEP (1988 – 2000)</vt:lpstr>
      <vt:lpstr>La rivoluzione dei detector di silicio</vt:lpstr>
      <vt:lpstr>Evoluzione dei detector di Silicio</vt:lpstr>
      <vt:lpstr>Le collisioni ad LHC</vt:lpstr>
      <vt:lpstr>L’esperimento CMS</vt:lpstr>
      <vt:lpstr>La collaborazione CMS</vt:lpstr>
      <vt:lpstr>Il sito sperimentale</vt:lpstr>
      <vt:lpstr>Immagini del detector</vt:lpstr>
      <vt:lpstr>Identificazione delle particelle</vt:lpstr>
      <vt:lpstr>I vari strati della “cipolla”</vt:lpstr>
      <vt:lpstr>Il Tracciatore di silicio</vt:lpstr>
      <vt:lpstr>Il Tracciatore di silicio</vt:lpstr>
      <vt:lpstr>Calorimetro Elettromagnetico</vt:lpstr>
      <vt:lpstr>Struttura del calorimetro elettromagnetico</vt:lpstr>
      <vt:lpstr>Il Calorimetro adronico di CMS</vt:lpstr>
      <vt:lpstr>Struttura del calorimetro adronico</vt:lpstr>
      <vt:lpstr>Lo Spettrometro per muoni</vt:lpstr>
      <vt:lpstr>Struttura dello Spettrometro</vt:lpstr>
      <vt:lpstr>Il Trigger</vt:lpstr>
      <vt:lpstr>Il trigger</vt:lpstr>
      <vt:lpstr>Grid e Data Center</vt:lpstr>
      <vt:lpstr>Scoperta Bosone di Higgs ad ATLAS e CMS (2012)</vt:lpstr>
      <vt:lpstr>PowerPoint Presentation</vt:lpstr>
      <vt:lpstr>Sommario</vt:lpstr>
      <vt:lpstr>La linea temporale della fisica delle particelle</vt:lpstr>
      <vt:lpstr>Emulsioni nucleari</vt:lpstr>
      <vt:lpstr>Bubble Chamber</vt:lpstr>
      <vt:lpstr>Un nuovo concetto: Multiwire Proportional Chambers</vt:lpstr>
      <vt:lpstr>1982: impossibile l’uso dei tracciatori ad p-p HL</vt:lpstr>
      <vt:lpstr>Charme and Beauty</vt:lpstr>
      <vt:lpstr>La rivoluzione del Silicio</vt:lpstr>
      <vt:lpstr>Ottimizzazione dei detector</vt:lpstr>
      <vt:lpstr>.. ma lo sviluppo tecnolgico lo rese possibile </vt:lpstr>
      <vt:lpstr>ALEPH at LEP, 1988 - 2000</vt:lpstr>
      <vt:lpstr>LEP 1988-2000</vt:lpstr>
      <vt:lpstr>Scala della molteplicità nelle collisioni Heavy Ion</vt:lpstr>
      <vt:lpstr>ATLAS experiment at LHC</vt:lpstr>
      <vt:lpstr>ATLAS, alcuni eventi candidati</vt:lpstr>
      <vt:lpstr>CMS experiment at LHC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Sandro Di Mattia</cp:lastModifiedBy>
  <cp:revision>325</cp:revision>
  <dcterms:created xsi:type="dcterms:W3CDTF">2017-02-23T09:15:38Z</dcterms:created>
  <dcterms:modified xsi:type="dcterms:W3CDTF">2025-02-24T16:39:28Z</dcterms:modified>
</cp:coreProperties>
</file>