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1" r:id="rId1"/>
  </p:sldMasterIdLst>
  <p:notesMasterIdLst>
    <p:notesMasterId r:id="rId7"/>
  </p:notesMasterIdLst>
  <p:sldIdLst>
    <p:sldId id="276" r:id="rId2"/>
    <p:sldId id="280" r:id="rId3"/>
    <p:sldId id="277" r:id="rId4"/>
    <p:sldId id="278" r:id="rId5"/>
    <p:sldId id="27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C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5859"/>
  </p:normalViewPr>
  <p:slideViewPr>
    <p:cSldViewPr snapToGrid="0" snapToObjects="1">
      <p:cViewPr varScale="1">
        <p:scale>
          <a:sx n="111" d="100"/>
          <a:sy n="111" d="100"/>
        </p:scale>
        <p:origin x="768"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4FCC7-B95D-9C4B-B6EB-09F413291004}" type="datetimeFigureOut">
              <a:rPr lang="en-GB" smtClean="0"/>
              <a:t>10/12/2024</a:t>
            </a:fld>
            <a:endParaRPr lang="en-GB"/>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FDB19C-B3E7-6A40-8800-BDF518439DA3}" type="slidenum">
              <a:rPr lang="en-GB" smtClean="0"/>
              <a:t>‹N›</a:t>
            </a:fld>
            <a:endParaRPr lang="en-GB"/>
          </a:p>
        </p:txBody>
      </p:sp>
    </p:spTree>
    <p:extLst>
      <p:ext uri="{BB962C8B-B14F-4D97-AF65-F5344CB8AC3E}">
        <p14:creationId xmlns:p14="http://schemas.microsoft.com/office/powerpoint/2010/main" val="1526711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userDrawn="1"/>
        </p:nvGrpSpPr>
        <p:grpSpPr>
          <a:xfrm>
            <a:off x="0" y="-8467"/>
            <a:ext cx="12188825" cy="6866467"/>
            <a:chOff x="0" y="-8467"/>
            <a:chExt cx="12188825"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938999" y="3589867"/>
              <a:ext cx="1249826"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727341" y="6041362"/>
            <a:ext cx="911939" cy="365125"/>
          </a:xfrm>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a:xfrm>
            <a:off x="146304" y="6041362"/>
            <a:ext cx="4840564" cy="365125"/>
          </a:xfrm>
        </p:spPr>
        <p:txBody>
          <a:bodyPr/>
          <a:lstStyle/>
          <a:p>
            <a:endParaRPr lang="it-IT"/>
          </a:p>
        </p:txBody>
      </p:sp>
      <p:sp>
        <p:nvSpPr>
          <p:cNvPr id="6" name="Slide Number Placeholder 5"/>
          <p:cNvSpPr>
            <a:spLocks noGrp="1"/>
          </p:cNvSpPr>
          <p:nvPr>
            <p:ph type="sldNum" sz="quarter" idx="12"/>
          </p:nvPr>
        </p:nvSpPr>
        <p:spPr>
          <a:xfrm>
            <a:off x="10166028" y="6041362"/>
            <a:ext cx="683339" cy="365125"/>
          </a:xfrm>
        </p:spPr>
        <p:txBody>
          <a:bodyPr/>
          <a:lstStyle/>
          <a:p>
            <a:fld id="{5F166092-FE09-1C49-A08F-40532F8F732C}" type="slidenum">
              <a:rPr lang="it-IT" smtClean="0"/>
              <a:t>‹N›</a:t>
            </a:fld>
            <a:endParaRPr lang="it-IT"/>
          </a:p>
        </p:txBody>
      </p:sp>
      <p:pic>
        <p:nvPicPr>
          <p:cNvPr id="8" name="Immagine 7">
            <a:extLst>
              <a:ext uri="{FF2B5EF4-FFF2-40B4-BE49-F238E27FC236}">
                <a16:creationId xmlns:a16="http://schemas.microsoft.com/office/drawing/2014/main" id="{37E3C895-7AF6-B4CE-B8B5-9ABDF598FDB2}"/>
              </a:ext>
            </a:extLst>
          </p:cNvPr>
          <p:cNvPicPr>
            <a:picLocks noChangeAspect="1"/>
          </p:cNvPicPr>
          <p:nvPr userDrawn="1"/>
        </p:nvPicPr>
        <p:blipFill>
          <a:blip r:embed="rId2"/>
          <a:stretch>
            <a:fillRect/>
          </a:stretch>
        </p:blipFill>
        <p:spPr>
          <a:xfrm>
            <a:off x="4968346" y="0"/>
            <a:ext cx="2006600" cy="1511300"/>
          </a:xfrm>
          <a:prstGeom prst="rect">
            <a:avLst/>
          </a:prstGeom>
        </p:spPr>
      </p:pic>
      <p:pic>
        <p:nvPicPr>
          <p:cNvPr id="1025" name="Picture 1" descr="page1image18046064">
            <a:extLst>
              <a:ext uri="{FF2B5EF4-FFF2-40B4-BE49-F238E27FC236}">
                <a16:creationId xmlns:a16="http://schemas.microsoft.com/office/drawing/2014/main" id="{A8BB3CEA-D7E7-89FB-392E-385B521BDD7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69429" y="5979848"/>
            <a:ext cx="2197833" cy="853277"/>
          </a:xfrm>
          <a:prstGeom prst="rect">
            <a:avLst/>
          </a:prstGeom>
          <a:noFill/>
          <a:extLst>
            <a:ext uri="{909E8E84-426E-40DD-AFC4-6F175D3DCCD1}">
              <a14:hiddenFill xmlns:a14="http://schemas.microsoft.com/office/drawing/2010/main">
                <a:solidFill>
                  <a:srgbClr val="FFFFFF"/>
                </a:solidFill>
              </a14:hiddenFill>
            </a:ext>
          </a:extLst>
        </p:spPr>
      </p:pic>
      <p:pic>
        <p:nvPicPr>
          <p:cNvPr id="9" name="Immagine 8">
            <a:extLst>
              <a:ext uri="{FF2B5EF4-FFF2-40B4-BE49-F238E27FC236}">
                <a16:creationId xmlns:a16="http://schemas.microsoft.com/office/drawing/2014/main" id="{210D4F6F-D595-B5CF-B763-E4400E19BB84}"/>
              </a:ext>
            </a:extLst>
          </p:cNvPr>
          <p:cNvPicPr>
            <a:picLocks noChangeAspect="1"/>
          </p:cNvPicPr>
          <p:nvPr userDrawn="1"/>
        </p:nvPicPr>
        <p:blipFill>
          <a:blip r:embed="rId4"/>
          <a:stretch>
            <a:fillRect/>
          </a:stretch>
        </p:blipFill>
        <p:spPr>
          <a:xfrm>
            <a:off x="6131153" y="6098994"/>
            <a:ext cx="993404" cy="662269"/>
          </a:xfrm>
          <a:prstGeom prst="rect">
            <a:avLst/>
          </a:prstGeom>
        </p:spPr>
      </p:pic>
      <p:sp>
        <p:nvSpPr>
          <p:cNvPr id="10" name="CasellaDiTesto 9">
            <a:extLst>
              <a:ext uri="{FF2B5EF4-FFF2-40B4-BE49-F238E27FC236}">
                <a16:creationId xmlns:a16="http://schemas.microsoft.com/office/drawing/2014/main" id="{7DF1BB25-0894-E8BF-2931-F9A614DED238}"/>
              </a:ext>
            </a:extLst>
          </p:cNvPr>
          <p:cNvSpPr txBox="1"/>
          <p:nvPr userDrawn="1"/>
        </p:nvSpPr>
        <p:spPr>
          <a:xfrm>
            <a:off x="7059424" y="6098994"/>
            <a:ext cx="1249825" cy="630942"/>
          </a:xfrm>
          <a:prstGeom prst="rect">
            <a:avLst/>
          </a:prstGeom>
          <a:noFill/>
        </p:spPr>
        <p:txBody>
          <a:bodyPr wrap="square" rtlCol="0">
            <a:spAutoFit/>
          </a:bodyPr>
          <a:lstStyle/>
          <a:p>
            <a:pPr algn="just"/>
            <a:r>
              <a:rPr lang="it-IT" sz="700" b="0" dirty="0">
                <a:solidFill>
                  <a:srgbClr val="212121"/>
                </a:solidFill>
                <a:effectLst/>
                <a:latin typeface="Roboto Condensed" panose="020F0502020204030204" pitchFamily="34" charset="0"/>
              </a:rPr>
              <a:t>PRIMA </a:t>
            </a:r>
            <a:r>
              <a:rPr lang="it-IT" sz="700" b="0" dirty="0" err="1">
                <a:solidFill>
                  <a:srgbClr val="212121"/>
                </a:solidFill>
                <a:effectLst/>
                <a:latin typeface="Roboto Condensed" panose="020F0502020204030204" pitchFamily="34" charset="0"/>
              </a:rPr>
              <a:t>programme</a:t>
            </a:r>
            <a:r>
              <a:rPr lang="it-IT" sz="700" b="0" dirty="0">
                <a:solidFill>
                  <a:srgbClr val="212121"/>
                </a:solidFill>
                <a:effectLst/>
                <a:latin typeface="Roboto Condensed" panose="020F0502020204030204" pitchFamily="34" charset="0"/>
              </a:rPr>
              <a:t> </a:t>
            </a:r>
            <a:r>
              <a:rPr lang="it-IT" sz="700" b="0" dirty="0" err="1">
                <a:solidFill>
                  <a:srgbClr val="212121"/>
                </a:solidFill>
                <a:effectLst/>
                <a:latin typeface="Roboto Condensed" panose="020F0502020204030204" pitchFamily="34" charset="0"/>
              </a:rPr>
              <a:t>is</a:t>
            </a:r>
            <a:r>
              <a:rPr lang="it-IT" sz="700" b="0" dirty="0">
                <a:solidFill>
                  <a:srgbClr val="212121"/>
                </a:solidFill>
                <a:effectLst/>
                <a:latin typeface="Roboto Condensed" panose="020F0502020204030204" pitchFamily="34" charset="0"/>
              </a:rPr>
              <a:t> </a:t>
            </a:r>
            <a:r>
              <a:rPr lang="it-IT" sz="700" b="0" dirty="0" err="1">
                <a:solidFill>
                  <a:srgbClr val="212121"/>
                </a:solidFill>
                <a:effectLst/>
                <a:latin typeface="Roboto Condensed" panose="020F0502020204030204" pitchFamily="34" charset="0"/>
              </a:rPr>
              <a:t>supported</a:t>
            </a:r>
            <a:r>
              <a:rPr lang="it-IT" sz="700" b="0" dirty="0">
                <a:solidFill>
                  <a:srgbClr val="212121"/>
                </a:solidFill>
                <a:effectLst/>
                <a:latin typeface="Roboto Condensed" panose="020F0502020204030204" pitchFamily="34" charset="0"/>
              </a:rPr>
              <a:t> by Horizon 2020, the </a:t>
            </a:r>
            <a:r>
              <a:rPr lang="it-IT" sz="700" b="0" dirty="0" err="1">
                <a:solidFill>
                  <a:srgbClr val="212121"/>
                </a:solidFill>
                <a:effectLst/>
                <a:latin typeface="Roboto Condensed" panose="020F0502020204030204" pitchFamily="34" charset="0"/>
              </a:rPr>
              <a:t>European</a:t>
            </a:r>
            <a:r>
              <a:rPr lang="it-IT" sz="700" b="0" dirty="0">
                <a:solidFill>
                  <a:srgbClr val="212121"/>
                </a:solidFill>
                <a:effectLst/>
                <a:latin typeface="Roboto Condensed" panose="020F0502020204030204" pitchFamily="34" charset="0"/>
              </a:rPr>
              <a:t> </a:t>
            </a:r>
            <a:r>
              <a:rPr lang="it-IT" sz="700" b="0" dirty="0" err="1">
                <a:solidFill>
                  <a:srgbClr val="212121"/>
                </a:solidFill>
                <a:effectLst/>
                <a:latin typeface="Roboto Condensed" panose="020F0502020204030204" pitchFamily="34" charset="0"/>
              </a:rPr>
              <a:t>Union’s</a:t>
            </a:r>
            <a:r>
              <a:rPr lang="it-IT" sz="700" b="0" dirty="0">
                <a:solidFill>
                  <a:srgbClr val="212121"/>
                </a:solidFill>
                <a:effectLst/>
                <a:latin typeface="Roboto Condensed" panose="020F0502020204030204" pitchFamily="34" charset="0"/>
              </a:rPr>
              <a:t> Framework </a:t>
            </a:r>
            <a:r>
              <a:rPr lang="it-IT" sz="700" b="0" dirty="0" err="1">
                <a:solidFill>
                  <a:srgbClr val="212121"/>
                </a:solidFill>
                <a:effectLst/>
                <a:latin typeface="Roboto Condensed" panose="020F0502020204030204" pitchFamily="34" charset="0"/>
              </a:rPr>
              <a:t>Programme</a:t>
            </a:r>
            <a:r>
              <a:rPr lang="it-IT" sz="700" b="0" dirty="0">
                <a:solidFill>
                  <a:srgbClr val="212121"/>
                </a:solidFill>
                <a:effectLst/>
                <a:latin typeface="Roboto Condensed" panose="020F0502020204030204" pitchFamily="34" charset="0"/>
              </a:rPr>
              <a:t> for </a:t>
            </a:r>
            <a:r>
              <a:rPr lang="it-IT" sz="700" b="0" dirty="0" err="1">
                <a:solidFill>
                  <a:srgbClr val="212121"/>
                </a:solidFill>
                <a:effectLst/>
                <a:latin typeface="Roboto Condensed" panose="020F0502020204030204" pitchFamily="34" charset="0"/>
              </a:rPr>
              <a:t>Research</a:t>
            </a:r>
            <a:r>
              <a:rPr lang="it-IT" sz="700" b="0" dirty="0">
                <a:solidFill>
                  <a:srgbClr val="212121"/>
                </a:solidFill>
                <a:effectLst/>
                <a:latin typeface="Roboto Condensed" panose="020F0502020204030204" pitchFamily="34" charset="0"/>
              </a:rPr>
              <a:t> and Innovation.</a:t>
            </a:r>
          </a:p>
        </p:txBody>
      </p:sp>
    </p:spTree>
    <p:extLst>
      <p:ext uri="{BB962C8B-B14F-4D97-AF65-F5344CB8AC3E}">
        <p14:creationId xmlns:p14="http://schemas.microsoft.com/office/powerpoint/2010/main" val="22649836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136002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00404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589294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016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382621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511146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96896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68366" cy="132080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677334" y="2160589"/>
            <a:ext cx="9368366"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157633" y="6065837"/>
            <a:ext cx="911939" cy="365125"/>
          </a:xfrm>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a:xfrm>
            <a:off x="677334" y="6041362"/>
            <a:ext cx="7187510" cy="365125"/>
          </a:xfrm>
        </p:spPr>
        <p:txBody>
          <a:bodyPr/>
          <a:lstStyle/>
          <a:p>
            <a:endParaRPr lang="it-IT"/>
          </a:p>
        </p:txBody>
      </p:sp>
      <p:sp>
        <p:nvSpPr>
          <p:cNvPr id="6" name="Slide Number Placeholder 5"/>
          <p:cNvSpPr>
            <a:spLocks noGrp="1"/>
          </p:cNvSpPr>
          <p:nvPr>
            <p:ph type="sldNum" sz="quarter" idx="12"/>
          </p:nvPr>
        </p:nvSpPr>
        <p:spPr>
          <a:xfrm>
            <a:off x="9362361" y="6065837"/>
            <a:ext cx="683339" cy="365125"/>
          </a:xfrm>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0506145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244196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B15BF0B-501F-7041-A4A3-6C7656AADF06}" type="datetimeFigureOut">
              <a:rPr lang="it-IT" smtClean="0"/>
              <a:t>10/12/2024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15279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B15BF0B-501F-7041-A4A3-6C7656AADF06}" type="datetimeFigureOut">
              <a:rPr lang="it-IT" smtClean="0"/>
              <a:t>10/12/2024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2441136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B15BF0B-501F-7041-A4A3-6C7656AADF06}" type="datetimeFigureOut">
              <a:rPr lang="it-IT" smtClean="0"/>
              <a:t>10/12/2024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213083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5BF0B-501F-7041-A4A3-6C7656AADF06}" type="datetimeFigureOut">
              <a:rPr lang="it-IT" smtClean="0"/>
              <a:t>10/12/2024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703421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B15BF0B-501F-7041-A4A3-6C7656AADF06}" type="datetimeFigureOut">
              <a:rPr lang="it-IT" smtClean="0"/>
              <a:t>10/12/2024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728885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166092-FE09-1C49-A08F-40532F8F732C}" type="slidenum">
              <a:rPr lang="it-IT" smtClean="0"/>
              <a:t>‹N›</a:t>
            </a:fld>
            <a:endParaRPr lang="it-IT"/>
          </a:p>
        </p:txBody>
      </p:sp>
      <p:sp>
        <p:nvSpPr>
          <p:cNvPr id="5" name="Date Placeholder 4"/>
          <p:cNvSpPr>
            <a:spLocks noGrp="1"/>
          </p:cNvSpPr>
          <p:nvPr>
            <p:ph type="dt" sz="half" idx="10"/>
          </p:nvPr>
        </p:nvSpPr>
        <p:spPr/>
        <p:txBody>
          <a:bodyPr/>
          <a:lstStyle/>
          <a:p>
            <a:fld id="{BB15BF0B-501F-7041-A4A3-6C7656AADF06}" type="datetimeFigureOut">
              <a:rPr lang="it-IT" smtClean="0"/>
              <a:t>10/12/2024</a:t>
            </a:fld>
            <a:endParaRPr lang="it-IT"/>
          </a:p>
        </p:txBody>
      </p:sp>
    </p:spTree>
    <p:extLst>
      <p:ext uri="{BB962C8B-B14F-4D97-AF65-F5344CB8AC3E}">
        <p14:creationId xmlns:p14="http://schemas.microsoft.com/office/powerpoint/2010/main" val="1002859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userDrawn="1"/>
        </p:nvGrpSpPr>
        <p:grpSpPr>
          <a:xfrm>
            <a:off x="0" y="-8467"/>
            <a:ext cx="12188825" cy="6866467"/>
            <a:chOff x="0" y="-8467"/>
            <a:chExt cx="12188825" cy="6866467"/>
          </a:xfrm>
        </p:grpSpPr>
        <p:sp>
          <p:nvSpPr>
            <p:cNvPr id="28" name="Isosceles Triangle 27"/>
            <p:cNvSpPr/>
            <p:nvPr/>
          </p:nvSpPr>
          <p:spPr>
            <a:xfrm>
              <a:off x="9747593" y="4397829"/>
              <a:ext cx="2441232" cy="2460171"/>
            </a:xfrm>
            <a:prstGeom prst="triangle">
              <a:avLst>
                <a:gd name="adj" fmla="val 100000"/>
              </a:avLst>
            </a:prstGeom>
            <a:solidFill>
              <a:schemeClr val="accent1">
                <a:lumMod val="60000"/>
                <a:lumOff val="4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p>
          </p:txBody>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alpha val="80279"/>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B15BF0B-501F-7041-A4A3-6C7656AADF06}" type="datetimeFigureOut">
              <a:rPr lang="it-IT" smtClean="0"/>
              <a:t>10/12/2024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166092-FE09-1C49-A08F-40532F8F732C}" type="slidenum">
              <a:rPr lang="it-IT" smtClean="0"/>
              <a:t>‹N›</a:t>
            </a:fld>
            <a:endParaRPr lang="it-IT"/>
          </a:p>
        </p:txBody>
      </p:sp>
      <p:pic>
        <p:nvPicPr>
          <p:cNvPr id="7" name="Immagine 6">
            <a:extLst>
              <a:ext uri="{FF2B5EF4-FFF2-40B4-BE49-F238E27FC236}">
                <a16:creationId xmlns:a16="http://schemas.microsoft.com/office/drawing/2014/main" id="{291DAE06-F419-DA25-072E-6961264734EE}"/>
              </a:ext>
            </a:extLst>
          </p:cNvPr>
          <p:cNvPicPr>
            <a:picLocks noChangeAspect="1"/>
          </p:cNvPicPr>
          <p:nvPr userDrawn="1"/>
        </p:nvPicPr>
        <p:blipFill>
          <a:blip r:embed="rId18"/>
          <a:stretch>
            <a:fillRect/>
          </a:stretch>
        </p:blipFill>
        <p:spPr>
          <a:xfrm>
            <a:off x="10557834" y="5723136"/>
            <a:ext cx="1433951" cy="1080000"/>
          </a:xfrm>
          <a:prstGeom prst="rect">
            <a:avLst/>
          </a:prstGeom>
        </p:spPr>
      </p:pic>
    </p:spTree>
    <p:extLst>
      <p:ext uri="{BB962C8B-B14F-4D97-AF65-F5344CB8AC3E}">
        <p14:creationId xmlns:p14="http://schemas.microsoft.com/office/powerpoint/2010/main" val="525755039"/>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 id="2147483834" r:id="rId13"/>
    <p:sldLayoutId id="2147483835" r:id="rId14"/>
    <p:sldLayoutId id="2147483836" r:id="rId15"/>
    <p:sldLayoutId id="214748383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2"/>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2"/>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2"/>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2"/>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2"/>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82C70E-8C75-2905-C47A-B4EE1CEC7F52}"/>
              </a:ext>
            </a:extLst>
          </p:cNvPr>
          <p:cNvSpPr>
            <a:spLocks noGrp="1"/>
          </p:cNvSpPr>
          <p:nvPr>
            <p:ph type="title"/>
          </p:nvPr>
        </p:nvSpPr>
        <p:spPr>
          <a:xfrm>
            <a:off x="591069" y="2665368"/>
            <a:ext cx="10326463" cy="1320800"/>
          </a:xfrm>
        </p:spPr>
        <p:txBody>
          <a:bodyPr>
            <a:normAutofit fontScale="90000"/>
          </a:bodyPr>
          <a:lstStyle/>
          <a:p>
            <a:pPr algn="ctr"/>
            <a:r>
              <a:rPr lang="it-IT" dirty="0"/>
              <a:t>SW</a:t>
            </a:r>
            <a:r>
              <a:rPr lang="en-GB" dirty="0"/>
              <a:t>RIPS MEETING 2024 December 10</a:t>
            </a:r>
            <a:br>
              <a:rPr lang="en-GB" dirty="0"/>
            </a:br>
            <a:br>
              <a:rPr lang="en-GB" dirty="0"/>
            </a:br>
            <a:r>
              <a:rPr lang="en-GB" dirty="0"/>
              <a:t>WP2 Activities</a:t>
            </a:r>
          </a:p>
        </p:txBody>
      </p:sp>
    </p:spTree>
    <p:extLst>
      <p:ext uri="{BB962C8B-B14F-4D97-AF65-F5344CB8AC3E}">
        <p14:creationId xmlns:p14="http://schemas.microsoft.com/office/powerpoint/2010/main" val="2497240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1787D-4309-475F-DD01-BC0F3B442AF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A275572-5DB9-35A1-7C4B-E0E9F98763CA}"/>
              </a:ext>
            </a:extLst>
          </p:cNvPr>
          <p:cNvSpPr>
            <a:spLocks noGrp="1"/>
          </p:cNvSpPr>
          <p:nvPr>
            <p:ph type="title"/>
          </p:nvPr>
        </p:nvSpPr>
        <p:spPr>
          <a:xfrm>
            <a:off x="677333" y="94695"/>
            <a:ext cx="10326463" cy="1320800"/>
          </a:xfrm>
        </p:spPr>
        <p:txBody>
          <a:bodyPr/>
          <a:lstStyle/>
          <a:p>
            <a:r>
              <a:rPr lang="en-GB" dirty="0"/>
              <a:t>WP 2 ACTIVITIES </a:t>
            </a:r>
            <a:r>
              <a:rPr lang="en-GB" sz="1800" dirty="0"/>
              <a:t>(updated  to the internal WP2 meeting held on November 19)</a:t>
            </a:r>
          </a:p>
        </p:txBody>
      </p:sp>
      <p:sp>
        <p:nvSpPr>
          <p:cNvPr id="4" name="CasellaDiTesto 3">
            <a:extLst>
              <a:ext uri="{FF2B5EF4-FFF2-40B4-BE49-F238E27FC236}">
                <a16:creationId xmlns:a16="http://schemas.microsoft.com/office/drawing/2014/main" id="{A3B388B6-9C36-FB6E-6495-B8BA11B35B15}"/>
              </a:ext>
            </a:extLst>
          </p:cNvPr>
          <p:cNvSpPr txBox="1"/>
          <p:nvPr/>
        </p:nvSpPr>
        <p:spPr>
          <a:xfrm>
            <a:off x="677333" y="755095"/>
            <a:ext cx="10046892" cy="5816977"/>
          </a:xfrm>
          <a:prstGeom prst="rect">
            <a:avLst/>
          </a:prstGeom>
          <a:noFill/>
        </p:spPr>
        <p:txBody>
          <a:bodyPr wrap="square">
            <a:spAutoFit/>
          </a:bodyPr>
          <a:lstStyle/>
          <a:p>
            <a:r>
              <a:rPr lang="it-IT" sz="3600" u="sng" dirty="0">
                <a:solidFill>
                  <a:srgbClr val="0070C0"/>
                </a:solidFill>
                <a:latin typeface="+mj-lt"/>
                <a:ea typeface="+mj-ea"/>
                <a:cs typeface="+mj-cs"/>
              </a:rPr>
              <a:t>UNIPA:</a:t>
            </a:r>
          </a:p>
          <a:p>
            <a:pPr algn="just"/>
            <a:endParaRPr lang="it-IT" sz="1600" dirty="0"/>
          </a:p>
          <a:p>
            <a:pPr algn="just"/>
            <a:r>
              <a:rPr lang="it-IT" sz="1600" dirty="0"/>
              <a:t>About 40 days ago, </a:t>
            </a:r>
            <a:r>
              <a:rPr lang="it-IT" sz="1600" dirty="0" err="1"/>
              <a:t>we</a:t>
            </a:r>
            <a:r>
              <a:rPr lang="it-IT" sz="1600" dirty="0"/>
              <a:t> </a:t>
            </a:r>
            <a:r>
              <a:rPr lang="it-IT" sz="1600" dirty="0" err="1"/>
              <a:t>reactivated</a:t>
            </a:r>
            <a:r>
              <a:rPr lang="it-IT" sz="1600" dirty="0"/>
              <a:t> the </a:t>
            </a:r>
            <a:r>
              <a:rPr lang="it-IT" sz="1600" dirty="0" err="1"/>
              <a:t>two</a:t>
            </a:r>
            <a:r>
              <a:rPr lang="it-IT" sz="1600" dirty="0"/>
              <a:t> granular </a:t>
            </a:r>
            <a:r>
              <a:rPr lang="it-IT" sz="1600" dirty="0" err="1"/>
              <a:t>sludge</a:t>
            </a:r>
            <a:r>
              <a:rPr lang="it-IT" sz="1600" dirty="0"/>
              <a:t> </a:t>
            </a:r>
            <a:r>
              <a:rPr lang="it-IT" sz="1600" dirty="0" err="1"/>
              <a:t>reactors</a:t>
            </a:r>
            <a:r>
              <a:rPr lang="it-IT" sz="1600" dirty="0"/>
              <a:t> </a:t>
            </a:r>
            <a:r>
              <a:rPr lang="it-IT" sz="1600" dirty="0" err="1"/>
              <a:t>that</a:t>
            </a:r>
            <a:r>
              <a:rPr lang="it-IT" sz="1600" dirty="0"/>
              <a:t> </a:t>
            </a:r>
            <a:r>
              <a:rPr lang="it-IT" sz="1600" dirty="0" err="1"/>
              <a:t>had</a:t>
            </a:r>
            <a:r>
              <a:rPr lang="it-IT" sz="1600" dirty="0"/>
              <a:t> </a:t>
            </a:r>
            <a:r>
              <a:rPr lang="it-IT" sz="1600" dirty="0" err="1"/>
              <a:t>been</a:t>
            </a:r>
            <a:r>
              <a:rPr lang="it-IT" sz="1600" dirty="0"/>
              <a:t> </a:t>
            </a:r>
            <a:r>
              <a:rPr lang="it-IT" sz="1600" dirty="0" err="1"/>
              <a:t>stopped</a:t>
            </a:r>
            <a:r>
              <a:rPr lang="it-IT" sz="1600" dirty="0"/>
              <a:t> </a:t>
            </a:r>
            <a:r>
              <a:rPr lang="it-IT" sz="1600" dirty="0" err="1"/>
              <a:t>during</a:t>
            </a:r>
            <a:r>
              <a:rPr lang="it-IT" sz="1600" dirty="0"/>
              <a:t> the </a:t>
            </a:r>
            <a:r>
              <a:rPr lang="it-IT" sz="1600" dirty="0" err="1"/>
              <a:t>summer</a:t>
            </a:r>
            <a:r>
              <a:rPr lang="it-IT" sz="1600" dirty="0"/>
              <a:t> </a:t>
            </a:r>
            <a:r>
              <a:rPr lang="it-IT" sz="1600" dirty="0" err="1"/>
              <a:t>holidays</a:t>
            </a:r>
            <a:r>
              <a:rPr lang="it-IT" sz="1600" dirty="0"/>
              <a:t>. </a:t>
            </a:r>
          </a:p>
          <a:p>
            <a:pPr algn="just"/>
            <a:endParaRPr lang="it-IT" sz="1600" dirty="0"/>
          </a:p>
          <a:p>
            <a:pPr algn="just"/>
            <a:r>
              <a:rPr lang="it-IT" sz="1600" dirty="0" err="1"/>
              <a:t>Both</a:t>
            </a:r>
            <a:r>
              <a:rPr lang="it-IT" sz="1600" dirty="0"/>
              <a:t> </a:t>
            </a:r>
            <a:r>
              <a:rPr lang="it-IT" sz="1600" dirty="0" err="1"/>
              <a:t>reactors</a:t>
            </a:r>
            <a:r>
              <a:rPr lang="it-IT" sz="1600" dirty="0"/>
              <a:t> are </a:t>
            </a:r>
            <a:r>
              <a:rPr lang="it-IT" sz="1600" dirty="0" err="1"/>
              <a:t>operating</a:t>
            </a:r>
            <a:r>
              <a:rPr lang="it-IT" sz="1600" dirty="0"/>
              <a:t> under the </a:t>
            </a:r>
            <a:r>
              <a:rPr lang="it-IT" sz="1600" dirty="0" err="1"/>
              <a:t>same</a:t>
            </a:r>
            <a:r>
              <a:rPr lang="it-IT" sz="1600" dirty="0"/>
              <a:t> </a:t>
            </a:r>
            <a:r>
              <a:rPr lang="it-IT" sz="1600" dirty="0" err="1"/>
              <a:t>conditions</a:t>
            </a:r>
            <a:r>
              <a:rPr lang="it-IT" sz="1600" dirty="0"/>
              <a:t> </a:t>
            </a:r>
            <a:r>
              <a:rPr lang="it-IT" sz="1600" dirty="0" err="1"/>
              <a:t>as</a:t>
            </a:r>
            <a:r>
              <a:rPr lang="it-IT" sz="1600" dirty="0"/>
              <a:t> </a:t>
            </a:r>
            <a:r>
              <a:rPr lang="it-IT" sz="1600" dirty="0" err="1"/>
              <a:t>before</a:t>
            </a:r>
            <a:r>
              <a:rPr lang="it-IT" sz="1600" dirty="0"/>
              <a:t> the </a:t>
            </a:r>
            <a:r>
              <a:rPr lang="it-IT" sz="1600" dirty="0" err="1"/>
              <a:t>interruption</a:t>
            </a:r>
            <a:r>
              <a:rPr lang="it-IT" sz="1600" dirty="0"/>
              <a:t>: one in </a:t>
            </a:r>
            <a:r>
              <a:rPr lang="it-IT" sz="1600" dirty="0" err="1"/>
              <a:t>anaerobic</a:t>
            </a:r>
            <a:r>
              <a:rPr lang="it-IT" sz="1600" dirty="0"/>
              <a:t> </a:t>
            </a:r>
            <a:r>
              <a:rPr lang="it-IT" sz="1600" dirty="0" err="1"/>
              <a:t>feeding</a:t>
            </a:r>
            <a:r>
              <a:rPr lang="it-IT" sz="1600" dirty="0"/>
              <a:t> </a:t>
            </a:r>
            <a:r>
              <a:rPr lang="it-IT" sz="1600" dirty="0" err="1"/>
              <a:t>conditions</a:t>
            </a:r>
            <a:r>
              <a:rPr lang="it-IT" sz="1600" dirty="0"/>
              <a:t> and the </a:t>
            </a:r>
            <a:r>
              <a:rPr lang="it-IT" sz="1600" dirty="0" err="1"/>
              <a:t>other</a:t>
            </a:r>
            <a:r>
              <a:rPr lang="it-IT" sz="1600" dirty="0"/>
              <a:t> in </a:t>
            </a:r>
            <a:r>
              <a:rPr lang="it-IT" sz="1600" dirty="0" err="1"/>
              <a:t>fully</a:t>
            </a:r>
            <a:r>
              <a:rPr lang="it-IT" sz="1600" dirty="0"/>
              <a:t> </a:t>
            </a:r>
            <a:r>
              <a:rPr lang="it-IT" sz="1600" dirty="0" err="1"/>
              <a:t>aerobic</a:t>
            </a:r>
            <a:r>
              <a:rPr lang="it-IT" sz="1600" dirty="0"/>
              <a:t> </a:t>
            </a:r>
            <a:r>
              <a:rPr lang="it-IT" sz="1600" dirty="0" err="1"/>
              <a:t>conditions</a:t>
            </a:r>
            <a:r>
              <a:rPr lang="it-IT" sz="1600" dirty="0"/>
              <a:t>. </a:t>
            </a:r>
            <a:r>
              <a:rPr lang="it-IT" sz="1600" dirty="0" err="1"/>
              <a:t>Currently</a:t>
            </a:r>
            <a:r>
              <a:rPr lang="it-IT" sz="1600" dirty="0"/>
              <a:t>, the systems are </a:t>
            </a:r>
            <a:r>
              <a:rPr lang="it-IT" sz="1600" dirty="0" err="1"/>
              <a:t>operating</a:t>
            </a:r>
            <a:r>
              <a:rPr lang="it-IT" sz="1600" dirty="0"/>
              <a:t> under a medium </a:t>
            </a:r>
            <a:r>
              <a:rPr lang="it-IT" sz="1600" dirty="0" err="1"/>
              <a:t>organic</a:t>
            </a:r>
            <a:r>
              <a:rPr lang="it-IT" sz="1600" dirty="0"/>
              <a:t> load, </a:t>
            </a:r>
            <a:r>
              <a:rPr lang="it-IT" sz="1600" dirty="0" err="1"/>
              <a:t>consistent</a:t>
            </a:r>
            <a:r>
              <a:rPr lang="it-IT" sz="1600" dirty="0"/>
              <a:t> with the </a:t>
            </a:r>
            <a:r>
              <a:rPr lang="it-IT" sz="1600" dirty="0" err="1"/>
              <a:t>conditions</a:t>
            </a:r>
            <a:r>
              <a:rPr lang="it-IT" sz="1600" dirty="0"/>
              <a:t> </a:t>
            </a:r>
            <a:r>
              <a:rPr lang="it-IT" sz="1600" dirty="0" err="1"/>
              <a:t>prior</a:t>
            </a:r>
            <a:r>
              <a:rPr lang="it-IT" sz="1600" dirty="0"/>
              <a:t> to the </a:t>
            </a:r>
            <a:r>
              <a:rPr lang="it-IT" sz="1600" dirty="0" err="1"/>
              <a:t>summer</a:t>
            </a:r>
            <a:r>
              <a:rPr lang="it-IT" sz="1600" dirty="0"/>
              <a:t> break.</a:t>
            </a:r>
          </a:p>
          <a:p>
            <a:pPr algn="just"/>
            <a:endParaRPr lang="it-IT" sz="1600" dirty="0"/>
          </a:p>
          <a:p>
            <a:pPr algn="just"/>
            <a:r>
              <a:rPr lang="it-IT" sz="1600" dirty="0"/>
              <a:t>After the Christmas </a:t>
            </a:r>
            <a:r>
              <a:rPr lang="it-IT" sz="1600" dirty="0" err="1"/>
              <a:t>holidays</a:t>
            </a:r>
            <a:r>
              <a:rPr lang="it-IT" sz="1600" dirty="0"/>
              <a:t>, once the </a:t>
            </a:r>
            <a:r>
              <a:rPr lang="it-IT" sz="1600" dirty="0" err="1"/>
              <a:t>reactors</a:t>
            </a:r>
            <a:r>
              <a:rPr lang="it-IT" sz="1600" dirty="0"/>
              <a:t> </a:t>
            </a:r>
            <a:r>
              <a:rPr lang="it-IT" sz="1600" dirty="0" err="1"/>
              <a:t>have</a:t>
            </a:r>
            <a:r>
              <a:rPr lang="it-IT" sz="1600" dirty="0"/>
              <a:t> </a:t>
            </a:r>
            <a:r>
              <a:rPr lang="it-IT" sz="1600" dirty="0" err="1"/>
              <a:t>reached</a:t>
            </a:r>
            <a:r>
              <a:rPr lang="it-IT" sz="1600" dirty="0"/>
              <a:t> steady-state </a:t>
            </a:r>
            <a:r>
              <a:rPr lang="it-IT" sz="1600" dirty="0" err="1"/>
              <a:t>conditions</a:t>
            </a:r>
            <a:r>
              <a:rPr lang="it-IT" sz="1600" dirty="0"/>
              <a:t>, </a:t>
            </a:r>
            <a:r>
              <a:rPr lang="it-IT" sz="1600" dirty="0" err="1"/>
              <a:t>we</a:t>
            </a:r>
            <a:r>
              <a:rPr lang="it-IT" sz="1600" dirty="0"/>
              <a:t> plan to </a:t>
            </a:r>
            <a:r>
              <a:rPr lang="it-IT" sz="1600" dirty="0" err="1"/>
              <a:t>increase</a:t>
            </a:r>
            <a:r>
              <a:rPr lang="it-IT" sz="1600" dirty="0"/>
              <a:t> the </a:t>
            </a:r>
            <a:r>
              <a:rPr lang="it-IT" sz="1600" dirty="0" err="1"/>
              <a:t>organic</a:t>
            </a:r>
            <a:r>
              <a:rPr lang="it-IT" sz="1600" dirty="0"/>
              <a:t> load to test </a:t>
            </a:r>
            <a:r>
              <a:rPr lang="it-IT" sz="1600" dirty="0" err="1"/>
              <a:t>its</a:t>
            </a:r>
            <a:r>
              <a:rPr lang="it-IT" sz="1600" dirty="0"/>
              <a:t> maximum </a:t>
            </a:r>
            <a:r>
              <a:rPr lang="it-IT" sz="1600" dirty="0" err="1"/>
              <a:t>value</a:t>
            </a:r>
            <a:r>
              <a:rPr lang="it-IT" sz="1600" dirty="0"/>
              <a:t>. So, with </a:t>
            </a:r>
            <a:r>
              <a:rPr lang="it-IT" sz="1600" dirty="0" err="1"/>
              <a:t>this</a:t>
            </a:r>
            <a:r>
              <a:rPr lang="it-IT" sz="1600" dirty="0"/>
              <a:t> step </a:t>
            </a:r>
            <a:r>
              <a:rPr lang="it-IT" sz="1600" dirty="0" err="1"/>
              <a:t>we</a:t>
            </a:r>
            <a:r>
              <a:rPr lang="it-IT" sz="1600" dirty="0"/>
              <a:t> </a:t>
            </a:r>
            <a:r>
              <a:rPr lang="it-IT" sz="1600" dirty="0" err="1"/>
              <a:t>will</a:t>
            </a:r>
            <a:r>
              <a:rPr lang="it-IT" sz="1600" dirty="0"/>
              <a:t> complete </a:t>
            </a:r>
            <a:r>
              <a:rPr lang="it-IT" sz="1600" dirty="0" err="1"/>
              <a:t>our</a:t>
            </a:r>
            <a:r>
              <a:rPr lang="it-IT" sz="1600" dirty="0"/>
              <a:t> study of the </a:t>
            </a:r>
            <a:r>
              <a:rPr lang="it-IT" sz="1600" dirty="0" err="1"/>
              <a:t>three</a:t>
            </a:r>
            <a:r>
              <a:rPr lang="it-IT" sz="1600" dirty="0"/>
              <a:t> </a:t>
            </a:r>
            <a:r>
              <a:rPr lang="it-IT" sz="1600" dirty="0" err="1"/>
              <a:t>operational</a:t>
            </a:r>
            <a:r>
              <a:rPr lang="it-IT" sz="1600" dirty="0"/>
              <a:t> </a:t>
            </a:r>
            <a:r>
              <a:rPr lang="it-IT" sz="1600" dirty="0" err="1"/>
              <a:t>conditions</a:t>
            </a:r>
            <a:r>
              <a:rPr lang="it-IT" sz="1600" dirty="0"/>
              <a:t> </a:t>
            </a:r>
            <a:r>
              <a:rPr lang="it-IT" sz="1600" dirty="0" err="1"/>
              <a:t>forseen</a:t>
            </a:r>
            <a:r>
              <a:rPr lang="it-IT" sz="1600" dirty="0"/>
              <a:t> in the project, </a:t>
            </a:r>
            <a:r>
              <a:rPr lang="it-IT" sz="1600" dirty="0" err="1"/>
              <a:t>thus</a:t>
            </a:r>
            <a:r>
              <a:rPr lang="it-IT" sz="1600" dirty="0"/>
              <a:t> low load </a:t>
            </a:r>
            <a:r>
              <a:rPr lang="it-IT" sz="1600" dirty="0" err="1"/>
              <a:t>before</a:t>
            </a:r>
            <a:r>
              <a:rPr lang="it-IT" sz="1600" dirty="0"/>
              <a:t> the </a:t>
            </a:r>
            <a:r>
              <a:rPr lang="it-IT" sz="1600" dirty="0" err="1"/>
              <a:t>summer</a:t>
            </a:r>
            <a:r>
              <a:rPr lang="it-IT" sz="1600" dirty="0"/>
              <a:t> break, medium load </a:t>
            </a:r>
            <a:r>
              <a:rPr lang="it-IT" sz="1600" dirty="0" err="1"/>
              <a:t>between</a:t>
            </a:r>
            <a:r>
              <a:rPr lang="it-IT" sz="1600" dirty="0"/>
              <a:t> late </a:t>
            </a:r>
            <a:r>
              <a:rPr lang="it-IT" sz="1600" dirty="0" err="1"/>
              <a:t>summer</a:t>
            </a:r>
            <a:r>
              <a:rPr lang="it-IT" sz="1600" dirty="0"/>
              <a:t> and </a:t>
            </a:r>
            <a:r>
              <a:rPr lang="it-IT" sz="1600" dirty="0" err="1"/>
              <a:t>autumn</a:t>
            </a:r>
            <a:r>
              <a:rPr lang="it-IT" sz="1600" dirty="0"/>
              <a:t>, and high load after </a:t>
            </a:r>
            <a:r>
              <a:rPr lang="it-IT" sz="1600" dirty="0" err="1"/>
              <a:t>January</a:t>
            </a:r>
            <a:r>
              <a:rPr lang="it-IT" sz="1600" dirty="0"/>
              <a:t>. </a:t>
            </a:r>
          </a:p>
          <a:p>
            <a:pPr algn="just"/>
            <a:endParaRPr lang="it-IT" sz="1600" dirty="0"/>
          </a:p>
          <a:p>
            <a:pPr algn="just"/>
            <a:r>
              <a:rPr lang="it-IT" sz="1600" dirty="0"/>
              <a:t>With </a:t>
            </a:r>
            <a:r>
              <a:rPr lang="it-IT" sz="1600" dirty="0" err="1"/>
              <a:t>this</a:t>
            </a:r>
            <a:r>
              <a:rPr lang="it-IT" sz="1600" dirty="0"/>
              <a:t> data </a:t>
            </a:r>
            <a:r>
              <a:rPr lang="it-IT" sz="1600" dirty="0" err="1"/>
              <a:t>we</a:t>
            </a:r>
            <a:r>
              <a:rPr lang="it-IT" sz="1600" dirty="0"/>
              <a:t> are </a:t>
            </a:r>
            <a:r>
              <a:rPr lang="it-IT" sz="1600" dirty="0" err="1"/>
              <a:t>able</a:t>
            </a:r>
            <a:r>
              <a:rPr lang="it-IT" sz="1600" dirty="0"/>
              <a:t> to complete the deliverable due </a:t>
            </a:r>
            <a:r>
              <a:rPr lang="it-IT" sz="1600" dirty="0" err="1"/>
              <a:t>at</a:t>
            </a:r>
            <a:r>
              <a:rPr lang="it-IT" sz="1600" dirty="0"/>
              <a:t> the end of </a:t>
            </a:r>
            <a:r>
              <a:rPr lang="it-IT" sz="1600" dirty="0" err="1"/>
              <a:t>January</a:t>
            </a:r>
            <a:r>
              <a:rPr lang="it-IT" sz="1600" dirty="0"/>
              <a:t>. </a:t>
            </a:r>
            <a:r>
              <a:rPr lang="it-IT" sz="1600" dirty="0" err="1"/>
              <a:t>We</a:t>
            </a:r>
            <a:r>
              <a:rPr lang="it-IT" sz="1600" dirty="0"/>
              <a:t> are </a:t>
            </a:r>
            <a:r>
              <a:rPr lang="it-IT" sz="1600" dirty="0" err="1"/>
              <a:t>confident</a:t>
            </a:r>
            <a:r>
              <a:rPr lang="it-IT" sz="1600" dirty="0"/>
              <a:t> to </a:t>
            </a:r>
            <a:r>
              <a:rPr lang="it-IT" sz="1600" dirty="0" err="1"/>
              <a:t>obtain</a:t>
            </a:r>
            <a:r>
              <a:rPr lang="it-IT" sz="1600" dirty="0"/>
              <a:t> mature granular </a:t>
            </a:r>
            <a:r>
              <a:rPr lang="it-IT" sz="1600" dirty="0" err="1"/>
              <a:t>sludge</a:t>
            </a:r>
            <a:r>
              <a:rPr lang="it-IT" sz="1600" dirty="0"/>
              <a:t> by the end of </a:t>
            </a:r>
            <a:r>
              <a:rPr lang="it-IT" sz="1600" dirty="0" err="1"/>
              <a:t>February</a:t>
            </a:r>
            <a:r>
              <a:rPr lang="it-IT" sz="1600" dirty="0"/>
              <a:t>, or March </a:t>
            </a:r>
            <a:r>
              <a:rPr lang="it-IT" sz="1600" dirty="0" err="1"/>
              <a:t>at</a:t>
            </a:r>
            <a:r>
              <a:rPr lang="it-IT" sz="1600" dirty="0"/>
              <a:t> the </a:t>
            </a:r>
            <a:r>
              <a:rPr lang="it-IT" sz="1600" dirty="0" err="1"/>
              <a:t>latest</a:t>
            </a:r>
            <a:r>
              <a:rPr lang="it-IT" sz="1600" dirty="0"/>
              <a:t>. So, </a:t>
            </a:r>
            <a:r>
              <a:rPr lang="it-IT" sz="1600" dirty="0" err="1"/>
              <a:t>we</a:t>
            </a:r>
            <a:r>
              <a:rPr lang="it-IT" sz="1600" dirty="0"/>
              <a:t> can start the alginate </a:t>
            </a:r>
            <a:r>
              <a:rPr lang="it-IT" sz="1600" dirty="0" err="1"/>
              <a:t>extraction</a:t>
            </a:r>
            <a:r>
              <a:rPr lang="it-IT" sz="1600" dirty="0"/>
              <a:t> </a:t>
            </a:r>
            <a:r>
              <a:rPr lang="it-IT" sz="1600" dirty="0" err="1"/>
              <a:t>tests</a:t>
            </a:r>
            <a:r>
              <a:rPr lang="it-IT" sz="1600" dirty="0"/>
              <a:t>.</a:t>
            </a:r>
          </a:p>
          <a:p>
            <a:pPr algn="just"/>
            <a:endParaRPr lang="it-IT" sz="1600" dirty="0"/>
          </a:p>
          <a:p>
            <a:pPr algn="just"/>
            <a:r>
              <a:rPr lang="it-IT" sz="1600" dirty="0" err="1"/>
              <a:t>Regarding</a:t>
            </a:r>
            <a:r>
              <a:rPr lang="it-IT" sz="1600" dirty="0"/>
              <a:t> the </a:t>
            </a:r>
            <a:r>
              <a:rPr lang="it-IT" sz="1600" dirty="0" err="1"/>
              <a:t>prototype</a:t>
            </a:r>
            <a:r>
              <a:rPr lang="it-IT" sz="1600" dirty="0"/>
              <a:t> for </a:t>
            </a:r>
            <a:r>
              <a:rPr lang="it-IT" sz="1600" dirty="0" err="1"/>
              <a:t>installation</a:t>
            </a:r>
            <a:r>
              <a:rPr lang="it-IT" sz="1600" dirty="0"/>
              <a:t> </a:t>
            </a:r>
            <a:r>
              <a:rPr lang="it-IT" sz="1600" dirty="0" err="1"/>
              <a:t>at</a:t>
            </a:r>
            <a:r>
              <a:rPr lang="it-IT" sz="1600" dirty="0"/>
              <a:t> the Agrumaria Corleone facility, the </a:t>
            </a:r>
            <a:r>
              <a:rPr lang="it-IT" sz="1600" dirty="0" err="1"/>
              <a:t>invitation</a:t>
            </a:r>
            <a:r>
              <a:rPr lang="it-IT" sz="1600" dirty="0"/>
              <a:t> to tender for </a:t>
            </a:r>
            <a:r>
              <a:rPr lang="it-IT" sz="1600" dirty="0" err="1"/>
              <a:t>its</a:t>
            </a:r>
            <a:r>
              <a:rPr lang="it-IT" sz="1600" dirty="0"/>
              <a:t> </a:t>
            </a:r>
            <a:r>
              <a:rPr lang="it-IT" sz="1600" dirty="0" err="1"/>
              <a:t>construction</a:t>
            </a:r>
            <a:r>
              <a:rPr lang="it-IT" sz="1600" dirty="0"/>
              <a:t> </a:t>
            </a:r>
            <a:r>
              <a:rPr lang="it-IT" sz="1600" dirty="0" err="1"/>
              <a:t>has</a:t>
            </a:r>
            <a:r>
              <a:rPr lang="it-IT" sz="1600" dirty="0"/>
              <a:t> </a:t>
            </a:r>
            <a:r>
              <a:rPr lang="it-IT" sz="1600" dirty="0" err="1"/>
              <a:t>been</a:t>
            </a:r>
            <a:r>
              <a:rPr lang="it-IT" sz="1600" dirty="0"/>
              <a:t> </a:t>
            </a:r>
            <a:r>
              <a:rPr lang="it-IT" sz="1600" dirty="0" err="1"/>
              <a:t>assigned</a:t>
            </a:r>
            <a:r>
              <a:rPr lang="it-IT" sz="1600" dirty="0"/>
              <a:t> to a company </a:t>
            </a:r>
            <a:r>
              <a:rPr lang="it-IT" sz="1600" dirty="0" err="1"/>
              <a:t>that</a:t>
            </a:r>
            <a:r>
              <a:rPr lang="it-IT" sz="1600" dirty="0"/>
              <a:t> </a:t>
            </a:r>
            <a:r>
              <a:rPr lang="it-IT" sz="1600" dirty="0" err="1"/>
              <a:t>is</a:t>
            </a:r>
            <a:r>
              <a:rPr lang="it-IT" sz="1600" dirty="0"/>
              <a:t> </a:t>
            </a:r>
            <a:r>
              <a:rPr lang="it-IT" sz="1600" dirty="0" err="1"/>
              <a:t>expected</a:t>
            </a:r>
            <a:r>
              <a:rPr lang="it-IT" sz="1600" dirty="0"/>
              <a:t> to </a:t>
            </a:r>
            <a:r>
              <a:rPr lang="it-IT" sz="1600" dirty="0" err="1"/>
              <a:t>deliver</a:t>
            </a:r>
            <a:r>
              <a:rPr lang="it-IT" sz="1600" dirty="0"/>
              <a:t> the system by </a:t>
            </a:r>
            <a:r>
              <a:rPr lang="it-IT" sz="1600" dirty="0" err="1"/>
              <a:t>January</a:t>
            </a:r>
            <a:r>
              <a:rPr lang="it-IT" sz="1600" dirty="0"/>
              <a:t>. </a:t>
            </a:r>
          </a:p>
          <a:p>
            <a:pPr algn="just"/>
            <a:r>
              <a:rPr lang="it-IT" sz="1600" dirty="0" err="1"/>
              <a:t>We</a:t>
            </a:r>
            <a:r>
              <a:rPr lang="it-IT" sz="1600" dirty="0"/>
              <a:t> </a:t>
            </a:r>
            <a:r>
              <a:rPr lang="it-IT" sz="1600" dirty="0" err="1"/>
              <a:t>have</a:t>
            </a:r>
            <a:r>
              <a:rPr lang="it-IT" sz="1600" dirty="0"/>
              <a:t> </a:t>
            </a:r>
            <a:r>
              <a:rPr lang="it-IT" sz="1600" dirty="0" err="1"/>
              <a:t>already</a:t>
            </a:r>
            <a:r>
              <a:rPr lang="it-IT" sz="1600" dirty="0"/>
              <a:t> </a:t>
            </a:r>
            <a:r>
              <a:rPr lang="it-IT" sz="1600" dirty="0" err="1"/>
              <a:t>installed</a:t>
            </a:r>
            <a:r>
              <a:rPr lang="it-IT" sz="1600" dirty="0"/>
              <a:t> the </a:t>
            </a:r>
            <a:r>
              <a:rPr lang="it-IT" sz="1600" dirty="0" err="1"/>
              <a:t>electrical</a:t>
            </a:r>
            <a:r>
              <a:rPr lang="it-IT" sz="1600" dirty="0"/>
              <a:t> </a:t>
            </a:r>
            <a:r>
              <a:rPr lang="it-IT" sz="1600" dirty="0" err="1"/>
              <a:t>automation</a:t>
            </a:r>
            <a:r>
              <a:rPr lang="it-IT" sz="1600" dirty="0"/>
              <a:t> and control panel. </a:t>
            </a:r>
          </a:p>
          <a:p>
            <a:pPr algn="just"/>
            <a:r>
              <a:rPr lang="it-IT" sz="1600" dirty="0" err="1"/>
              <a:t>We</a:t>
            </a:r>
            <a:r>
              <a:rPr lang="it-IT" sz="1600" dirty="0"/>
              <a:t> </a:t>
            </a:r>
            <a:r>
              <a:rPr lang="it-IT" sz="1600" dirty="0" err="1"/>
              <a:t>aim</a:t>
            </a:r>
            <a:r>
              <a:rPr lang="it-IT" sz="1600" dirty="0"/>
              <a:t> to </a:t>
            </a:r>
            <a:r>
              <a:rPr lang="it-IT" sz="1600" dirty="0" err="1"/>
              <a:t>activate</a:t>
            </a:r>
            <a:r>
              <a:rPr lang="it-IT" sz="1600" dirty="0"/>
              <a:t> the </a:t>
            </a:r>
            <a:r>
              <a:rPr lang="it-IT" sz="1600" dirty="0" err="1"/>
              <a:t>prototype</a:t>
            </a:r>
            <a:r>
              <a:rPr lang="it-IT" sz="1600" dirty="0"/>
              <a:t> by March.</a:t>
            </a:r>
          </a:p>
        </p:txBody>
      </p:sp>
    </p:spTree>
    <p:extLst>
      <p:ext uri="{BB962C8B-B14F-4D97-AF65-F5344CB8AC3E}">
        <p14:creationId xmlns:p14="http://schemas.microsoft.com/office/powerpoint/2010/main" val="1701322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4D433-A756-9398-736E-F7F82C97F1A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5639E3D-19C6-3A13-5962-D0CE0E9C5CE5}"/>
              </a:ext>
            </a:extLst>
          </p:cNvPr>
          <p:cNvSpPr>
            <a:spLocks noGrp="1"/>
          </p:cNvSpPr>
          <p:nvPr>
            <p:ph type="title"/>
          </p:nvPr>
        </p:nvSpPr>
        <p:spPr>
          <a:xfrm>
            <a:off x="275208" y="134151"/>
            <a:ext cx="10326463" cy="1320800"/>
          </a:xfrm>
        </p:spPr>
        <p:txBody>
          <a:bodyPr/>
          <a:lstStyle/>
          <a:p>
            <a:r>
              <a:rPr lang="en-GB" dirty="0"/>
              <a:t>WP 2 ACTIVITIES </a:t>
            </a:r>
            <a:r>
              <a:rPr lang="en-GB" sz="1800" dirty="0"/>
              <a:t>(updated  to the internal WP2 meeting held on November 19)</a:t>
            </a:r>
          </a:p>
        </p:txBody>
      </p:sp>
      <p:sp>
        <p:nvSpPr>
          <p:cNvPr id="4" name="CasellaDiTesto 3">
            <a:extLst>
              <a:ext uri="{FF2B5EF4-FFF2-40B4-BE49-F238E27FC236}">
                <a16:creationId xmlns:a16="http://schemas.microsoft.com/office/drawing/2014/main" id="{27EA9F42-1D8F-3459-12FD-1895940C89F5}"/>
              </a:ext>
            </a:extLst>
          </p:cNvPr>
          <p:cNvSpPr txBox="1"/>
          <p:nvPr/>
        </p:nvSpPr>
        <p:spPr>
          <a:xfrm>
            <a:off x="275208" y="661144"/>
            <a:ext cx="11239459" cy="6063198"/>
          </a:xfrm>
          <a:prstGeom prst="rect">
            <a:avLst/>
          </a:prstGeom>
          <a:noFill/>
        </p:spPr>
        <p:txBody>
          <a:bodyPr wrap="square">
            <a:spAutoFit/>
          </a:bodyPr>
          <a:lstStyle/>
          <a:p>
            <a:r>
              <a:rPr lang="it-IT" sz="3600" u="sng" dirty="0">
                <a:solidFill>
                  <a:srgbClr val="0070C0"/>
                </a:solidFill>
                <a:latin typeface="+mj-lt"/>
                <a:ea typeface="+mj-ea"/>
                <a:cs typeface="+mj-cs"/>
              </a:rPr>
              <a:t>UNIV. MONTPELLIER:</a:t>
            </a:r>
          </a:p>
          <a:p>
            <a:endParaRPr lang="it-IT" sz="1600" dirty="0"/>
          </a:p>
          <a:p>
            <a:r>
              <a:rPr lang="en-US" sz="1600" dirty="0"/>
              <a:t>For the project, the works done by our side in Montpellier University are as follows:</a:t>
            </a:r>
          </a:p>
          <a:p>
            <a:pPr marL="266700" indent="-266700"/>
            <a:r>
              <a:rPr lang="en-US" sz="1600" dirty="0"/>
              <a:t>1- An overview of citrus industry wastewaters (composition and characterization)</a:t>
            </a:r>
          </a:p>
          <a:p>
            <a:pPr marL="266700" indent="-266700"/>
            <a:r>
              <a:rPr lang="en-US" sz="1600" dirty="0"/>
              <a:t>2- Investigating different methods of wastewater treatment that suitable for citrus industry to find new solution for this industry</a:t>
            </a:r>
          </a:p>
          <a:p>
            <a:pPr marL="266700" indent="-266700"/>
            <a:r>
              <a:rPr lang="en-US" sz="1600" dirty="0"/>
              <a:t>3- The first phase of the laboratory works: Treated the citrus synthetic wastewater with the help of bubble column bioreactor (working volume 5 L) with granular activated sludge (aerobic granules), which includes the following steps:</a:t>
            </a:r>
          </a:p>
          <a:p>
            <a:pPr marL="541338" indent="-266700"/>
            <a:r>
              <a:rPr lang="en-US" sz="1600" dirty="0">
                <a:solidFill>
                  <a:srgbClr val="0070C0"/>
                </a:solidFill>
              </a:rPr>
              <a:t>A: The stage of adaptation of activated sludge granules with the gradual increase in the organic loading rate (synthetic wastewater: sodium acetate) in this period we studied the performance of granular activated sludge to removal synthetic citrus wastewater in batch mode.</a:t>
            </a:r>
          </a:p>
          <a:p>
            <a:pPr marL="541338" indent="-266700"/>
            <a:r>
              <a:rPr lang="en-US" sz="1600" dirty="0">
                <a:solidFill>
                  <a:srgbClr val="FF0000"/>
                </a:solidFill>
              </a:rPr>
              <a:t>B: Changing the composition of citrus wastewater from acetate to lemon juice (commercially brand) and studied on performance of granular activated sludge to removal of COD, N, P</a:t>
            </a:r>
          </a:p>
          <a:p>
            <a:pPr marL="266700" indent="-266700"/>
            <a:r>
              <a:rPr lang="en-US" sz="1600" dirty="0"/>
              <a:t>4- Designing and construction of novel Membrane bioreactor: consisting of airlift bioreactor (membrane system in the riser section part and zeolite chamber in the downcomer section)</a:t>
            </a:r>
          </a:p>
          <a:p>
            <a:pPr marL="266700" indent="-266700"/>
            <a:r>
              <a:rPr lang="en-US" sz="1600" dirty="0"/>
              <a:t>5- The second phase of laboratory works: included the following steps:</a:t>
            </a:r>
          </a:p>
          <a:p>
            <a:pPr marL="541338" indent="-274638"/>
            <a:r>
              <a:rPr lang="en-US" sz="1600" dirty="0">
                <a:solidFill>
                  <a:srgbClr val="0070C0"/>
                </a:solidFill>
              </a:rPr>
              <a:t>A: Investigating the real citrus wastewater treatment efficiency with the help of a designed and built bioreactor in the presence of granules activated sludge without the presence of zeolite chamber.</a:t>
            </a:r>
          </a:p>
          <a:p>
            <a:pPr marL="541338" indent="-274638"/>
            <a:r>
              <a:rPr lang="en-US" sz="1600" dirty="0">
                <a:solidFill>
                  <a:srgbClr val="FF0000"/>
                </a:solidFill>
              </a:rPr>
              <a:t>B: Investigating the real citrus wastewater treatment efficiency with the help of a designed bioreactor without the granules activated sludge and in the presence of a zeolite chamber.</a:t>
            </a:r>
          </a:p>
          <a:p>
            <a:pPr marL="266700" indent="-266700"/>
            <a:r>
              <a:rPr lang="en-US" sz="1600" dirty="0"/>
              <a:t>6- Now we are working on investigation and analysis of membrane fouling in the presence and absence </a:t>
            </a:r>
          </a:p>
          <a:p>
            <a:pPr marL="266700"/>
            <a:r>
              <a:rPr lang="en-US" sz="1600" dirty="0"/>
              <a:t>of zeolite and investigation of membrane resistances to find the best solution for reducing the fouling of membrane.</a:t>
            </a:r>
          </a:p>
        </p:txBody>
      </p:sp>
    </p:spTree>
    <p:extLst>
      <p:ext uri="{BB962C8B-B14F-4D97-AF65-F5344CB8AC3E}">
        <p14:creationId xmlns:p14="http://schemas.microsoft.com/office/powerpoint/2010/main" val="3855733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0FAAA-183F-FBDD-CFF5-90B734CCBDB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0C003AC-2715-642E-375E-D954A584F569}"/>
              </a:ext>
            </a:extLst>
          </p:cNvPr>
          <p:cNvSpPr>
            <a:spLocks noGrp="1"/>
          </p:cNvSpPr>
          <p:nvPr>
            <p:ph type="title"/>
          </p:nvPr>
        </p:nvSpPr>
        <p:spPr>
          <a:xfrm>
            <a:off x="275208" y="134151"/>
            <a:ext cx="10326463" cy="1320800"/>
          </a:xfrm>
        </p:spPr>
        <p:txBody>
          <a:bodyPr/>
          <a:lstStyle/>
          <a:p>
            <a:r>
              <a:rPr lang="en-GB" dirty="0"/>
              <a:t>WP 2 ACTIVITIES </a:t>
            </a:r>
            <a:r>
              <a:rPr lang="en-GB" sz="1800" dirty="0"/>
              <a:t>(updated  to the internal WP2 meeting held on November 19)</a:t>
            </a:r>
          </a:p>
        </p:txBody>
      </p:sp>
      <p:sp>
        <p:nvSpPr>
          <p:cNvPr id="4" name="CasellaDiTesto 3">
            <a:extLst>
              <a:ext uri="{FF2B5EF4-FFF2-40B4-BE49-F238E27FC236}">
                <a16:creationId xmlns:a16="http://schemas.microsoft.com/office/drawing/2014/main" id="{1D5879D9-7B7B-62AC-3E8A-72584DC64E57}"/>
              </a:ext>
            </a:extLst>
          </p:cNvPr>
          <p:cNvSpPr txBox="1"/>
          <p:nvPr/>
        </p:nvSpPr>
        <p:spPr>
          <a:xfrm>
            <a:off x="275209" y="661144"/>
            <a:ext cx="10644326" cy="5816977"/>
          </a:xfrm>
          <a:prstGeom prst="rect">
            <a:avLst/>
          </a:prstGeom>
          <a:noFill/>
        </p:spPr>
        <p:txBody>
          <a:bodyPr wrap="square">
            <a:spAutoFit/>
          </a:bodyPr>
          <a:lstStyle/>
          <a:p>
            <a:r>
              <a:rPr lang="it-IT" sz="3600" u="sng" dirty="0">
                <a:solidFill>
                  <a:srgbClr val="0070C0"/>
                </a:solidFill>
                <a:latin typeface="+mj-lt"/>
                <a:ea typeface="+mj-ea"/>
                <a:cs typeface="+mj-cs"/>
              </a:rPr>
              <a:t>CNR:</a:t>
            </a:r>
          </a:p>
          <a:p>
            <a:endParaRPr lang="it-IT" sz="1600" dirty="0"/>
          </a:p>
          <a:p>
            <a:r>
              <a:rPr lang="en-US" sz="1600" dirty="0"/>
              <a:t>The aim of their research is the development of innovative nanocomposite coating layers for commercial filters with the scope to increase the efficiency of water contaminants removal and to gain antimicrobial and antibiofouling properties. </a:t>
            </a:r>
          </a:p>
          <a:p>
            <a:endParaRPr lang="en-US" sz="1600" dirty="0"/>
          </a:p>
          <a:p>
            <a:r>
              <a:rPr lang="en-US" sz="1600" dirty="0"/>
              <a:t>For this aim, a sulfonated </a:t>
            </a:r>
            <a:r>
              <a:rPr lang="en-US" sz="1600" dirty="0" err="1"/>
              <a:t>pentablock</a:t>
            </a:r>
            <a:r>
              <a:rPr lang="en-US" sz="1600" dirty="0"/>
              <a:t> copolymer was tested for the filtration of bacteria, heavy metals and organic dyes. </a:t>
            </a:r>
          </a:p>
          <a:p>
            <a:endParaRPr lang="en-US" sz="1600" dirty="0"/>
          </a:p>
          <a:p>
            <a:r>
              <a:rPr lang="en-US" sz="1600" dirty="0"/>
              <a:t>Furthermore, this coating layer showed antimicrobial and antibiofouling properties. This coating layers within the addition of graphene oxide flakes will be tested for the filtration of real samples provided from </a:t>
            </a:r>
            <a:r>
              <a:rPr lang="en-US" sz="1600" dirty="0" err="1"/>
              <a:t>Agrumaria</a:t>
            </a:r>
            <a:r>
              <a:rPr lang="en-US" sz="1600" dirty="0"/>
              <a:t> Corleone. </a:t>
            </a:r>
          </a:p>
          <a:p>
            <a:endParaRPr lang="en-US" sz="1600" dirty="0"/>
          </a:p>
          <a:p>
            <a:r>
              <a:rPr lang="en-US" sz="1600" dirty="0"/>
              <a:t>In particular, these samples showed the presence of bacteria and organic matters before and after a biological treatment performed by the group of University of Palermo. Graphene oxide reports high adsorption efficiency and antimicrobial properties that make this material suitable for the removal of organic matter. </a:t>
            </a:r>
          </a:p>
          <a:p>
            <a:endParaRPr lang="en-US" sz="1600" dirty="0"/>
          </a:p>
          <a:p>
            <a:r>
              <a:rPr lang="en-US" sz="1600" dirty="0"/>
              <a:t>The removal efficiency will be estimated by </a:t>
            </a:r>
            <a:r>
              <a:rPr lang="en-US" sz="1600" dirty="0" err="1"/>
              <a:t>Uv</a:t>
            </a:r>
            <a:r>
              <a:rPr lang="en-US" sz="1600" dirty="0"/>
              <a:t>-Visible spectra according to the signals between 250 and 350 nm and antimicrobial and anti-biofouling tests will be performed using standard methods at the joint laboratory “Smart2Sense” (S2S) of CNR &amp; “Regional Reference Laboratory of Clinical and Environmental Surveillance of Legionellosis”, Dept. of Medical and Surgical Sciences and Advanced Technologies “G.F. Ingrassia”, University of Catania.</a:t>
            </a:r>
          </a:p>
        </p:txBody>
      </p:sp>
    </p:spTree>
    <p:extLst>
      <p:ext uri="{BB962C8B-B14F-4D97-AF65-F5344CB8AC3E}">
        <p14:creationId xmlns:p14="http://schemas.microsoft.com/office/powerpoint/2010/main" val="2262839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60BCA-5DAE-DE48-28D9-A302A272EF2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2D6D13B-C05C-4C3B-91F9-60BC5FE9565B}"/>
              </a:ext>
            </a:extLst>
          </p:cNvPr>
          <p:cNvSpPr>
            <a:spLocks noGrp="1"/>
          </p:cNvSpPr>
          <p:nvPr>
            <p:ph type="title"/>
          </p:nvPr>
        </p:nvSpPr>
        <p:spPr>
          <a:xfrm>
            <a:off x="275208" y="134151"/>
            <a:ext cx="10326463" cy="1320800"/>
          </a:xfrm>
        </p:spPr>
        <p:txBody>
          <a:bodyPr/>
          <a:lstStyle/>
          <a:p>
            <a:r>
              <a:rPr lang="en-GB" dirty="0"/>
              <a:t>WP 2 ACTIVITIES </a:t>
            </a:r>
            <a:r>
              <a:rPr lang="en-GB" sz="1800" dirty="0"/>
              <a:t>(updated  to the internal WP2 meeting held on November 19)</a:t>
            </a:r>
          </a:p>
        </p:txBody>
      </p:sp>
      <p:sp>
        <p:nvSpPr>
          <p:cNvPr id="4" name="CasellaDiTesto 3">
            <a:extLst>
              <a:ext uri="{FF2B5EF4-FFF2-40B4-BE49-F238E27FC236}">
                <a16:creationId xmlns:a16="http://schemas.microsoft.com/office/drawing/2014/main" id="{6284277C-5BE8-54C0-D8DE-1195E06878B7}"/>
              </a:ext>
            </a:extLst>
          </p:cNvPr>
          <p:cNvSpPr txBox="1"/>
          <p:nvPr/>
        </p:nvSpPr>
        <p:spPr>
          <a:xfrm>
            <a:off x="275209" y="661144"/>
            <a:ext cx="10644326" cy="5324535"/>
          </a:xfrm>
          <a:prstGeom prst="rect">
            <a:avLst/>
          </a:prstGeom>
          <a:noFill/>
        </p:spPr>
        <p:txBody>
          <a:bodyPr wrap="square">
            <a:spAutoFit/>
          </a:bodyPr>
          <a:lstStyle/>
          <a:p>
            <a:r>
              <a:rPr lang="it-IT" sz="3600" u="sng" dirty="0">
                <a:solidFill>
                  <a:srgbClr val="0070C0"/>
                </a:solidFill>
                <a:latin typeface="+mj-lt"/>
                <a:ea typeface="+mj-ea"/>
                <a:cs typeface="+mj-cs"/>
              </a:rPr>
              <a:t>UNIV. UBOUIRA:</a:t>
            </a:r>
          </a:p>
          <a:p>
            <a:endParaRPr lang="it-IT" sz="1600" dirty="0"/>
          </a:p>
          <a:p>
            <a:r>
              <a:rPr lang="en-US" sz="1600" dirty="0"/>
              <a:t>The study carried out by the colleagues from the University of </a:t>
            </a:r>
            <a:r>
              <a:rPr lang="en-US" sz="1600" dirty="0" err="1"/>
              <a:t>Bouira</a:t>
            </a:r>
            <a:r>
              <a:rPr lang="en-US" sz="1600" dirty="0"/>
              <a:t> focused on the development of antibacterial filters based on bioactive </a:t>
            </a:r>
            <a:r>
              <a:rPr lang="en-US" sz="1600" dirty="0" err="1"/>
              <a:t>MgFe₂O</a:t>
            </a:r>
            <a:r>
              <a:rPr lang="en-US" sz="1600" dirty="0"/>
              <a:t>₄ photocatalytic nanoparticles. </a:t>
            </a:r>
          </a:p>
          <a:p>
            <a:endParaRPr lang="en-US" sz="1600" dirty="0"/>
          </a:p>
          <a:p>
            <a:r>
              <a:rPr lang="en-US" sz="1600" dirty="0"/>
              <a:t>The nanoparticles were synthesized with varying Mg concentrations (15%, 20%, and 25%) through a systematic process. </a:t>
            </a:r>
          </a:p>
          <a:p>
            <a:endParaRPr lang="en-US" sz="1600" dirty="0"/>
          </a:p>
          <a:p>
            <a:r>
              <a:rPr lang="en-US" sz="1600" dirty="0"/>
              <a:t>These nanoparticles were structurally characterized using X-ray diffraction (XRD) and Fourier-transform infrared spectroscopy (FTIR). </a:t>
            </a:r>
          </a:p>
          <a:p>
            <a:endParaRPr lang="en-US" sz="1600" dirty="0"/>
          </a:p>
          <a:p>
            <a:r>
              <a:rPr lang="en-US" sz="1600" dirty="0"/>
              <a:t>The photocatalytic activity of these nanoparticles was assessed using crystal violet dye as a model pollutant, while antibacterial activity was evaluated against E. coli ATCC 8739 under different treatment conditions, including light exposure and contact with </a:t>
            </a:r>
            <a:r>
              <a:rPr lang="en-US" sz="1600" dirty="0" err="1"/>
              <a:t>MgFe₂O</a:t>
            </a:r>
            <a:r>
              <a:rPr lang="en-US" sz="1600" dirty="0"/>
              <a:t>₄ nanoparticles. </a:t>
            </a:r>
          </a:p>
          <a:p>
            <a:endParaRPr lang="en-US" sz="1600" dirty="0"/>
          </a:p>
          <a:p>
            <a:r>
              <a:rPr lang="en-US" sz="1600" dirty="0"/>
              <a:t>Results demonstrated significant antibacterial efficacy, with reduced bacterial viability in both solid and liquid media.</a:t>
            </a:r>
          </a:p>
          <a:p>
            <a:endParaRPr lang="en-US" sz="1600" dirty="0"/>
          </a:p>
          <a:p>
            <a:r>
              <a:rPr lang="en-US" sz="1600" dirty="0"/>
              <a:t>Additionally, the colleagues developed a novel air filtration system based on these nanoparticles, which exhibited efficiency in removing bacterial load and pollutants.</a:t>
            </a:r>
          </a:p>
        </p:txBody>
      </p:sp>
    </p:spTree>
    <p:extLst>
      <p:ext uri="{BB962C8B-B14F-4D97-AF65-F5344CB8AC3E}">
        <p14:creationId xmlns:p14="http://schemas.microsoft.com/office/powerpoint/2010/main" val="3308241067"/>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wrips" id="{3D4BC877-A299-3542-970E-16BEE71FD0AC}" vid="{E6525844-3F3B-4641-BAA6-F77AE21FE3D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Sfaccettatura</Template>
  <TotalTime>260</TotalTime>
  <Words>999</Words>
  <Application>Microsoft Office PowerPoint</Application>
  <PresentationFormat>Widescreen</PresentationFormat>
  <Paragraphs>56</Paragraphs>
  <Slides>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vt:i4>
      </vt:variant>
    </vt:vector>
  </HeadingPairs>
  <TitlesOfParts>
    <vt:vector size="11" baseType="lpstr">
      <vt:lpstr>Arial</vt:lpstr>
      <vt:lpstr>Calibri</vt:lpstr>
      <vt:lpstr>Roboto Condensed</vt:lpstr>
      <vt:lpstr>Trebuchet MS</vt:lpstr>
      <vt:lpstr>Wingdings 3</vt:lpstr>
      <vt:lpstr>Sfaccettatura</vt:lpstr>
      <vt:lpstr>SWRIPS MEETING 2024 December 10  WP2 Activities</vt:lpstr>
      <vt:lpstr>WP 2 ACTIVITIES (updated  to the internal WP2 meeting held on November 19)</vt:lpstr>
      <vt:lpstr>WP 2 ACTIVITIES (updated  to the internal WP2 meeting held on November 19)</vt:lpstr>
      <vt:lpstr>WP 2 ACTIVITIES (updated  to the internal WP2 meeting held on November 19)</vt:lpstr>
      <vt:lpstr>WP 2 ACTIVITIES (updated  to the internal WP2 meeting held on November 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Water Re-use with Innovative Purification and Sensing system for the agri-food supply chain</dc:title>
  <dc:creator>Alessia Tricomi</dc:creator>
  <cp:lastModifiedBy>MICHELE TORREGROSSA</cp:lastModifiedBy>
  <cp:revision>23</cp:revision>
  <dcterms:created xsi:type="dcterms:W3CDTF">2023-11-08T10:03:44Z</dcterms:created>
  <dcterms:modified xsi:type="dcterms:W3CDTF">2024-12-10T14:46:52Z</dcterms:modified>
</cp:coreProperties>
</file>