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9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09"/>
  </p:normalViewPr>
  <p:slideViewPr>
    <p:cSldViewPr snapToGrid="0">
      <p:cViewPr>
        <p:scale>
          <a:sx n="104" d="100"/>
          <a:sy n="104" d="100"/>
        </p:scale>
        <p:origin x="10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A00FB-6256-E043-82FE-17342E1A3186}" type="datetimeFigureOut">
              <a:rPr lang="it-IT" smtClean="0"/>
              <a:t>10/11/24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9BC4F-13C6-5F4C-A46D-8C4996E763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70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9BC4F-13C6-5F4C-A46D-8C4996E763B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8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59A2A6-9AA4-7880-38B3-8C5AB9156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8000C28-986C-CFAE-FF9F-590AB2CF8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05AE0C-4E14-C7A5-2ABD-D4358B79B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9E5F-8D5B-0E43-A641-7385A90871CA}" type="datetimeFigureOut">
              <a:rPr lang="it-IT" smtClean="0"/>
              <a:t>10/11/24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50F159-2FAF-C2F7-1E3B-D637C31A6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820584-02A8-0D41-E387-EA36E999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3779-906C-2E4F-BD18-DFA02211E2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54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E65144-07BA-BBDD-B984-287FE692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F48D1C3-2134-9841-66DB-D5E2555EF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95839A-9754-C9BD-23F1-9BDA045D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9E5F-8D5B-0E43-A641-7385A90871CA}" type="datetimeFigureOut">
              <a:rPr lang="it-IT" smtClean="0"/>
              <a:t>10/11/24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A5E9CB-980E-DB21-6DF2-92A40714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9D0AAC-08DB-9996-3BBA-F4923001A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3779-906C-2E4F-BD18-DFA02211E2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335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AC133BC-48AF-F353-AA10-135E68A4A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7E5B4AD-8134-4E5D-AB4F-791E66EC0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A81F0E-6DEA-20BC-F624-4A64E85F1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9E5F-8D5B-0E43-A641-7385A90871CA}" type="datetimeFigureOut">
              <a:rPr lang="it-IT" smtClean="0"/>
              <a:t>10/11/24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B4FB2A-48E1-0389-008E-574489B0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9A82F5-4B2B-DF12-D429-18139A915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3779-906C-2E4F-BD18-DFA02211E2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19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64FA97-5344-2544-F40F-C7B9C61F9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3F2EF8-8CA8-93E2-FAED-82773C2A4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56B87B-31F0-0B9B-729A-A991B029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9E5F-8D5B-0E43-A641-7385A90871CA}" type="datetimeFigureOut">
              <a:rPr lang="it-IT" smtClean="0"/>
              <a:t>10/11/24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A23C4D-C02D-3CE3-696F-4C7757BB7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72B4CA-49E5-81DC-D68C-BF552E0E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3779-906C-2E4F-BD18-DFA02211E2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36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FD3F7F-B155-9E42-6318-796CB422F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2108FF3-0F0D-150C-827A-FA94D2717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E81113-6EAE-755F-A9CC-F1E5C81D7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9E5F-8D5B-0E43-A641-7385A90871CA}" type="datetimeFigureOut">
              <a:rPr lang="it-IT" smtClean="0"/>
              <a:t>10/11/24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61917B-F0B5-D926-EE3E-A4415FEE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2ED69C-6072-76B7-8BA9-4E366FEE2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3779-906C-2E4F-BD18-DFA02211E2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34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F16CD5-481F-D00B-F63B-D64CD1ED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68272C-6579-369A-56AC-3E54E068A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628185C-40CB-58DB-A748-924021C08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E30D32-BD54-0C56-0627-4ECF3AF1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9E5F-8D5B-0E43-A641-7385A90871CA}" type="datetimeFigureOut">
              <a:rPr lang="it-IT" smtClean="0"/>
              <a:t>10/11/24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1AF73A-300C-D09E-4460-403CC920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2235EE-AE4B-A517-63F1-E51A5E840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3779-906C-2E4F-BD18-DFA02211E2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564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CC8D0B-E87E-8C4D-46C8-20912FD61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E8939E-BA52-2A78-CD94-ADCDA92AE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8BCA3AA-DC2D-5B72-D2E9-96802D5D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8A8EBBF-2BDB-D527-4CC6-EE00B20D4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BE6DD07-8213-9FBB-6C84-D24AF64037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36EBC2D-01D3-1666-501C-F10F4006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9E5F-8D5B-0E43-A641-7385A90871CA}" type="datetimeFigureOut">
              <a:rPr lang="it-IT" smtClean="0"/>
              <a:t>10/11/24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7312940-9059-B2AA-9F0E-33721A75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7992737-57F0-B6DA-10AF-F2161BCBE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3779-906C-2E4F-BD18-DFA02211E2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13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11EEA5-717A-D8E8-698F-D4834A2E9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C18F898-9838-29EC-53E3-B2A5EE1AA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9E5F-8D5B-0E43-A641-7385A90871CA}" type="datetimeFigureOut">
              <a:rPr lang="it-IT" smtClean="0"/>
              <a:t>10/11/24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B5C2E2-4F41-E6B2-6EDC-BAC0FB5A1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8A2943E-08EC-DF88-3469-65129F27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3779-906C-2E4F-BD18-DFA02211E2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31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240194B-6773-90B7-ED0A-C695AFA54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9E5F-8D5B-0E43-A641-7385A90871CA}" type="datetimeFigureOut">
              <a:rPr lang="it-IT" smtClean="0"/>
              <a:t>10/11/24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08C9C5C-D4E3-DA2C-8C8E-975F4724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4457FBD-E37C-66DA-2F68-BD50542E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3779-906C-2E4F-BD18-DFA02211E2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82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F40B81-58FA-BAED-E6D2-C78DBDA96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9014DC-0E65-E222-1A1F-3908583DA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F85FCA9-6D88-B676-3567-F493A9524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1FF105-E938-E149-223A-FAFB8E03D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9E5F-8D5B-0E43-A641-7385A90871CA}" type="datetimeFigureOut">
              <a:rPr lang="it-IT" smtClean="0"/>
              <a:t>10/11/24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8B0717-5D9C-F63D-0B84-65C6EA3BA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1F6CCFE-271C-CAAD-25C8-F623A882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3779-906C-2E4F-BD18-DFA02211E2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21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E8F5DC-FC56-AF6C-8621-63B397A04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C6387C6-A836-362D-AF83-7FE09290D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818CF6B-78C4-C6D0-3C75-76FDF292E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0540F6-DDAB-C0FE-5DEE-88BADBD2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9E5F-8D5B-0E43-A641-7385A90871CA}" type="datetimeFigureOut">
              <a:rPr lang="it-IT" smtClean="0"/>
              <a:t>10/11/24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914E6CF-0BCA-D705-632E-530B3A986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EB83D0D-56B1-780D-86F3-7359C63E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3779-906C-2E4F-BD18-DFA02211E2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67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FEA1E0C-024C-8080-BD93-CF17E7E80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3FBDF3-49E5-0D3B-9522-0EA7BDAE8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CD8CFC-1FD2-7341-5D19-110D00BCA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AB9E5F-8D5B-0E43-A641-7385A90871CA}" type="datetimeFigureOut">
              <a:rPr lang="it-IT" smtClean="0"/>
              <a:t>10/11/24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0AEE62-B16F-1DC1-A873-6309B8652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25B508-D75B-CAA1-A8E0-FF3150E38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833779-906C-2E4F-BD18-DFA02211E2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53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2E62E0-0221-56ED-45A5-E4059BA9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Positions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486A05-F7FA-2500-1D44-4DB407EB5C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1" y="1776751"/>
            <a:ext cx="4936867" cy="419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A red and orange lines&#10;&#10;Description automatically generated with medium confidence">
            <a:extLst>
              <a:ext uri="{FF2B5EF4-FFF2-40B4-BE49-F238E27FC236}">
                <a16:creationId xmlns:a16="http://schemas.microsoft.com/office/drawing/2014/main" id="{C88F9326-C7F8-DCD7-4613-A56A786C4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77" y="1721580"/>
            <a:ext cx="5474678" cy="3934223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2836396-AE9A-5D05-F327-606E6E67C727}"/>
              </a:ext>
            </a:extLst>
          </p:cNvPr>
          <p:cNvSpPr/>
          <p:nvPr/>
        </p:nvSpPr>
        <p:spPr>
          <a:xfrm>
            <a:off x="8118392" y="3731740"/>
            <a:ext cx="86497" cy="937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4C8F3E3-B6CB-63A9-3C6B-036F5BE6EC15}"/>
              </a:ext>
            </a:extLst>
          </p:cNvPr>
          <p:cNvSpPr/>
          <p:nvPr/>
        </p:nvSpPr>
        <p:spPr>
          <a:xfrm flipH="1">
            <a:off x="7714736" y="3723500"/>
            <a:ext cx="86497" cy="93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B19FE96-9791-D917-9661-48E2D34DA433}"/>
              </a:ext>
            </a:extLst>
          </p:cNvPr>
          <p:cNvSpPr/>
          <p:nvPr/>
        </p:nvSpPr>
        <p:spPr>
          <a:xfrm>
            <a:off x="8888632" y="3204511"/>
            <a:ext cx="86497" cy="937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DD48045-9E8A-FF7C-FD22-42D7505793A5}"/>
              </a:ext>
            </a:extLst>
          </p:cNvPr>
          <p:cNvSpPr/>
          <p:nvPr/>
        </p:nvSpPr>
        <p:spPr>
          <a:xfrm>
            <a:off x="9214024" y="3739978"/>
            <a:ext cx="86497" cy="937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9832BD3-D21F-1DC3-C852-D5BB0673E215}"/>
              </a:ext>
            </a:extLst>
          </p:cNvPr>
          <p:cNvSpPr/>
          <p:nvPr/>
        </p:nvSpPr>
        <p:spPr>
          <a:xfrm>
            <a:off x="8538516" y="3731737"/>
            <a:ext cx="86497" cy="937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1EDA987-1ACB-DC62-ABFD-94E3C5E2DFFB}"/>
              </a:ext>
            </a:extLst>
          </p:cNvPr>
          <p:cNvSpPr/>
          <p:nvPr/>
        </p:nvSpPr>
        <p:spPr>
          <a:xfrm>
            <a:off x="9617677" y="3735853"/>
            <a:ext cx="86497" cy="937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5CC19D5-AEFA-AEFD-5827-CE84A12ABF86}"/>
              </a:ext>
            </a:extLst>
          </p:cNvPr>
          <p:cNvSpPr/>
          <p:nvPr/>
        </p:nvSpPr>
        <p:spPr>
          <a:xfrm>
            <a:off x="10004860" y="3196270"/>
            <a:ext cx="86497" cy="937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2132709-06AF-F429-B360-4076737003A8}"/>
              </a:ext>
            </a:extLst>
          </p:cNvPr>
          <p:cNvSpPr/>
          <p:nvPr/>
        </p:nvSpPr>
        <p:spPr>
          <a:xfrm>
            <a:off x="9996619" y="3731733"/>
            <a:ext cx="86497" cy="937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E8B926E-3B61-0C9E-8C58-B54E8AB6358E}"/>
              </a:ext>
            </a:extLst>
          </p:cNvPr>
          <p:cNvSpPr/>
          <p:nvPr/>
        </p:nvSpPr>
        <p:spPr>
          <a:xfrm>
            <a:off x="7706494" y="3196270"/>
            <a:ext cx="86497" cy="937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9A9A26E-6098-B871-5F43-7933973CE6C4}"/>
              </a:ext>
            </a:extLst>
          </p:cNvPr>
          <p:cNvSpPr/>
          <p:nvPr/>
        </p:nvSpPr>
        <p:spPr>
          <a:xfrm flipH="1">
            <a:off x="7261651" y="3727616"/>
            <a:ext cx="86497" cy="93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E274181B-1CF2-4B72-1F2D-2AECCF1BA26B}"/>
              </a:ext>
            </a:extLst>
          </p:cNvPr>
          <p:cNvSpPr/>
          <p:nvPr/>
        </p:nvSpPr>
        <p:spPr>
          <a:xfrm>
            <a:off x="10000735" y="4230125"/>
            <a:ext cx="86497" cy="937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8319E43-DB0B-8DB9-8D89-021A16D321CA}"/>
              </a:ext>
            </a:extLst>
          </p:cNvPr>
          <p:cNvSpPr/>
          <p:nvPr/>
        </p:nvSpPr>
        <p:spPr>
          <a:xfrm>
            <a:off x="8147223" y="4143634"/>
            <a:ext cx="86497" cy="937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B07B41EE-A0BE-1EF0-1FBB-BB3571A32104}"/>
              </a:ext>
            </a:extLst>
          </p:cNvPr>
          <p:cNvSpPr txBox="1">
            <a:spLocks/>
          </p:cNvSpPr>
          <p:nvPr/>
        </p:nvSpPr>
        <p:spPr>
          <a:xfrm>
            <a:off x="6232956" y="1607552"/>
            <a:ext cx="3943865" cy="662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12 positions</a:t>
            </a:r>
          </a:p>
          <a:p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910071BA-31D1-03C6-3EF1-0468BEC464C8}"/>
              </a:ext>
            </a:extLst>
          </p:cNvPr>
          <p:cNvSpPr/>
          <p:nvPr/>
        </p:nvSpPr>
        <p:spPr>
          <a:xfrm>
            <a:off x="6841523" y="3727621"/>
            <a:ext cx="86497" cy="937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15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51D31D-C0F3-CCB0-8B43-7B9A5D21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Time schedule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8B2E3B-5783-1A41-39E6-F59CFB70C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43865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err="1"/>
              <a:t>Measure</a:t>
            </a:r>
            <a:r>
              <a:rPr lang="it-IT" dirty="0"/>
              <a:t> </a:t>
            </a:r>
            <a:r>
              <a:rPr lang="it-IT" dirty="0" err="1"/>
              <a:t>every</a:t>
            </a:r>
            <a:r>
              <a:rPr lang="it-IT" dirty="0"/>
              <a:t> 3 min per </a:t>
            </a:r>
          </a:p>
          <a:p>
            <a:pPr marL="0" indent="0">
              <a:buNone/>
            </a:pPr>
            <a:r>
              <a:rPr lang="it-IT" dirty="0"/>
              <a:t>filter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11 filters for </a:t>
            </a:r>
            <a:r>
              <a:rPr lang="it-IT" dirty="0" err="1"/>
              <a:t>every</a:t>
            </a:r>
            <a:r>
              <a:rPr lang="it-IT" dirty="0"/>
              <a:t> position = 33 min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2 detectors and 12 positions = 6 access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Time = 198 min (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measure</a:t>
            </a:r>
            <a:r>
              <a:rPr lang="it-IT" dirty="0"/>
              <a:t> time)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/>
              <a:t>Need</a:t>
            </a:r>
            <a:r>
              <a:rPr lang="it-IT" dirty="0"/>
              <a:t> </a:t>
            </a:r>
            <a:r>
              <a:rPr lang="it-IT" dirty="0" err="1"/>
              <a:t>add</a:t>
            </a:r>
            <a:r>
              <a:rPr lang="it-IT" dirty="0"/>
              <a:t> access time and </a:t>
            </a:r>
            <a:r>
              <a:rPr lang="it-IT" dirty="0" err="1"/>
              <a:t>waiting</a:t>
            </a:r>
            <a:r>
              <a:rPr lang="it-IT" dirty="0"/>
              <a:t> time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every</a:t>
            </a:r>
            <a:r>
              <a:rPr lang="it-IT" dirty="0"/>
              <a:t> filter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3" name="Picture 6" descr="A graph of a graph&#10;&#10;Description automatically generated">
            <a:extLst>
              <a:ext uri="{FF2B5EF4-FFF2-40B4-BE49-F238E27FC236}">
                <a16:creationId xmlns:a16="http://schemas.microsoft.com/office/drawing/2014/main" id="{E73412BF-8646-0DCC-0D8B-308308A1BE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r="7671"/>
          <a:stretch/>
        </p:blipFill>
        <p:spPr>
          <a:xfrm>
            <a:off x="5145559" y="817841"/>
            <a:ext cx="5822116" cy="3569795"/>
          </a:xfrm>
          <a:prstGeom prst="rect">
            <a:avLst/>
          </a:prstGeom>
        </p:spPr>
      </p:pic>
      <p:sp>
        <p:nvSpPr>
          <p:cNvPr id="34" name="Segnaposto contenuto 2">
            <a:extLst>
              <a:ext uri="{FF2B5EF4-FFF2-40B4-BE49-F238E27FC236}">
                <a16:creationId xmlns:a16="http://schemas.microsoft.com/office/drawing/2014/main" id="{949E819A-28A5-9CFF-51EC-3755CB00974E}"/>
              </a:ext>
            </a:extLst>
          </p:cNvPr>
          <p:cNvSpPr txBox="1">
            <a:spLocks/>
          </p:cNvSpPr>
          <p:nvPr/>
        </p:nvSpPr>
        <p:spPr>
          <a:xfrm>
            <a:off x="5322169" y="4707924"/>
            <a:ext cx="5468895" cy="15816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 err="1"/>
              <a:t>Backscattering</a:t>
            </a:r>
            <a:r>
              <a:rPr lang="it-IT" dirty="0"/>
              <a:t>: </a:t>
            </a:r>
            <a:r>
              <a:rPr lang="it-IT" dirty="0" err="1"/>
              <a:t>all</a:t>
            </a:r>
            <a:r>
              <a:rPr lang="it-IT" dirty="0"/>
              <a:t> filters up with down </a:t>
            </a:r>
            <a:r>
              <a:rPr lang="it-IT" dirty="0" err="1"/>
              <a:t>at</a:t>
            </a:r>
            <a:r>
              <a:rPr lang="it-IT" dirty="0"/>
              <a:t> 46420 = 7 positions = 120 min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 err="1"/>
              <a:t>Measure</a:t>
            </a:r>
            <a:r>
              <a:rPr lang="it-IT" dirty="0"/>
              <a:t> of </a:t>
            </a:r>
            <a:r>
              <a:rPr lang="it-IT" dirty="0" err="1"/>
              <a:t>spectra</a:t>
            </a:r>
            <a:r>
              <a:rPr lang="it-IT" dirty="0"/>
              <a:t>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8634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71DCE5-675F-6233-458F-4121AB16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PHD schedule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AC3CDB-A45C-E4A4-6325-08F462D57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2918254" cy="4844147"/>
          </a:xfrm>
        </p:spPr>
        <p:txBody>
          <a:bodyPr>
            <a:normAutofit lnSpcReduction="10000"/>
          </a:bodyPr>
          <a:lstStyle/>
          <a:p>
            <a:r>
              <a:rPr lang="it-IT" dirty="0"/>
              <a:t>Database from Milano </a:t>
            </a:r>
            <a:r>
              <a:rPr lang="it-IT" dirty="0" err="1"/>
              <a:t>requested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Implementation</a:t>
            </a:r>
            <a:r>
              <a:rPr lang="it-IT" dirty="0"/>
              <a:t> of </a:t>
            </a:r>
            <a:r>
              <a:rPr lang="it-IT" dirty="0" err="1"/>
              <a:t>neural</a:t>
            </a:r>
            <a:r>
              <a:rPr lang="it-IT" dirty="0"/>
              <a:t> network</a:t>
            </a:r>
          </a:p>
          <a:p>
            <a:endParaRPr lang="it-IT" dirty="0"/>
          </a:p>
          <a:p>
            <a:r>
              <a:rPr lang="it-IT" dirty="0" err="1"/>
              <a:t>Github</a:t>
            </a:r>
            <a:r>
              <a:rPr lang="it-IT" dirty="0"/>
              <a:t> - Python library </a:t>
            </a:r>
            <a:r>
              <a:rPr lang="it-IT" sz="1600" dirty="0"/>
              <a:t>https://</a:t>
            </a:r>
            <a:r>
              <a:rPr lang="it-IT" sz="1600" dirty="0" err="1"/>
              <a:t>github.com</a:t>
            </a:r>
            <a:r>
              <a:rPr lang="it-IT" sz="1600" dirty="0"/>
              <a:t>/ColinoFerrara1993/SPOC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4D26ACFC-A136-2AD6-94CA-F87AFD1F9D0D}"/>
              </a:ext>
            </a:extLst>
          </p:cNvPr>
          <p:cNvSpPr txBox="1">
            <a:spLocks/>
          </p:cNvSpPr>
          <p:nvPr/>
        </p:nvSpPr>
        <p:spPr>
          <a:xfrm>
            <a:off x="3956221" y="1825625"/>
            <a:ext cx="6744730" cy="1090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err="1"/>
              <a:t>Poliba</a:t>
            </a:r>
            <a:r>
              <a:rPr lang="it-IT" dirty="0"/>
              <a:t>: </a:t>
            </a:r>
          </a:p>
          <a:p>
            <a:r>
              <a:rPr lang="it-IT" dirty="0" err="1"/>
              <a:t>Implementation</a:t>
            </a:r>
            <a:r>
              <a:rPr lang="it-IT" dirty="0"/>
              <a:t> of </a:t>
            </a:r>
            <a:r>
              <a:rPr lang="it-IT" dirty="0" err="1"/>
              <a:t>two</a:t>
            </a:r>
            <a:r>
              <a:rPr lang="it-IT" dirty="0"/>
              <a:t> step pipe-line</a:t>
            </a:r>
          </a:p>
          <a:p>
            <a:endParaRPr lang="it-IT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40CCB311-A400-1EE0-C453-9323F8C34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621166"/>
              </p:ext>
            </p:extLst>
          </p:nvPr>
        </p:nvGraphicFramePr>
        <p:xfrm>
          <a:off x="3956221" y="2916195"/>
          <a:ext cx="7782698" cy="3753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1349">
                  <a:extLst>
                    <a:ext uri="{9D8B030D-6E8A-4147-A177-3AD203B41FA5}">
                      <a16:colId xmlns:a16="http://schemas.microsoft.com/office/drawing/2014/main" val="803789296"/>
                    </a:ext>
                  </a:extLst>
                </a:gridCol>
                <a:gridCol w="3891349">
                  <a:extLst>
                    <a:ext uri="{9D8B030D-6E8A-4147-A177-3AD203B41FA5}">
                      <a16:colId xmlns:a16="http://schemas.microsoft.com/office/drawing/2014/main" val="1774006421"/>
                    </a:ext>
                  </a:extLst>
                </a:gridCol>
              </a:tblGrid>
              <a:tr h="34041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>
                          <a:effectLst/>
                        </a:rPr>
                        <a:t>Segmentazione in due step</a:t>
                      </a:r>
                      <a:endParaRPr lang="it-IT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370684"/>
                  </a:ext>
                </a:extLst>
              </a:tr>
              <a:tr h="698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Rete neurale per localizzazione tumore</a:t>
                      </a:r>
                      <a:endParaRPr lang="it-IT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>
                          <a:effectLst/>
                        </a:rPr>
                        <a:t>Rete neurale per segmentazione di una piccola regione contenente il tumore</a:t>
                      </a:r>
                      <a:endParaRPr lang="it-IT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3029279"/>
                  </a:ext>
                </a:extLst>
              </a:tr>
              <a:tr h="11761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it-IT" sz="1400" kern="100" dirty="0">
                          <a:effectLst/>
                        </a:rPr>
                        <a:t>Preparazione del dataset per l’addestramento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it-IT" sz="1400" kern="100" dirty="0">
                          <a:effectLst/>
                        </a:rPr>
                        <a:t>Input: Immagine CT 3D 64x64x64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it-IT" sz="1400" kern="100" dirty="0">
                          <a:effectLst/>
                        </a:rPr>
                        <a:t>Output: Classificazione binaria (contiene/non contiene tumore</a:t>
                      </a:r>
                      <a:endParaRPr lang="it-IT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itchFamily="2" charset="2"/>
                        <a:buChar char=""/>
                      </a:pPr>
                      <a:r>
                        <a:rPr lang="it-IT" sz="1400" kern="100" dirty="0">
                          <a:effectLst/>
                        </a:rPr>
                        <a:t>Preparazione del dataset per l’addestramento</a:t>
                      </a:r>
                      <a:endParaRPr lang="it-IT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9031947"/>
                  </a:ext>
                </a:extLst>
              </a:tr>
              <a:tr h="3404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it-IT" sz="1400" kern="100">
                          <a:effectLst/>
                        </a:rPr>
                        <a:t>Implementazione modello</a:t>
                      </a:r>
                      <a:endParaRPr lang="it-IT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itchFamily="2" charset="2"/>
                        <a:buChar char=""/>
                      </a:pPr>
                      <a:r>
                        <a:rPr lang="it-IT" sz="1400" kern="100">
                          <a:effectLst/>
                        </a:rPr>
                        <a:t>Implementazione modello</a:t>
                      </a:r>
                      <a:endParaRPr lang="it-IT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5793648"/>
                  </a:ext>
                </a:extLst>
              </a:tr>
              <a:tr h="3404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it-IT" sz="1400" kern="100" dirty="0">
                          <a:effectLst/>
                        </a:rPr>
                        <a:t>Addestramento e calcolo performance: (94%)</a:t>
                      </a:r>
                      <a:endParaRPr lang="it-IT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itchFamily="2" charset="2"/>
                        <a:buChar char=""/>
                      </a:pPr>
                      <a:r>
                        <a:rPr lang="it-IT" sz="1400" kern="100" dirty="0">
                          <a:effectLst/>
                        </a:rPr>
                        <a:t>Addestramento e calcolo performance</a:t>
                      </a:r>
                      <a:endParaRPr lang="it-IT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9095579"/>
                  </a:ext>
                </a:extLst>
              </a:tr>
              <a:tr h="34041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>
                          <a:effectLst/>
                        </a:rPr>
                        <a:t>Calcolo performance del sistema complessivo</a:t>
                      </a:r>
                      <a:endParaRPr lang="it-IT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92379"/>
                  </a:ext>
                </a:extLst>
              </a:tr>
              <a:tr h="34041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</a:rPr>
                        <a:t>Valutazione dell’effetto degli errori di segmentazione sulle feature estratte</a:t>
                      </a:r>
                      <a:endParaRPr lang="it-IT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71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135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7BB853-AE76-97BE-9010-36953DCC8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1160"/>
            <a:ext cx="3956222" cy="4164861"/>
          </a:xfrm>
        </p:spPr>
        <p:txBody>
          <a:bodyPr/>
          <a:lstStyle/>
          <a:p>
            <a:r>
              <a:rPr lang="it-IT" dirty="0"/>
              <a:t>Model: </a:t>
            </a:r>
            <a:r>
              <a:rPr lang="it-IT" dirty="0" err="1"/>
              <a:t>Unet</a:t>
            </a:r>
            <a:r>
              <a:rPr lang="it-IT" dirty="0"/>
              <a:t> with </a:t>
            </a:r>
            <a:r>
              <a:rPr lang="it-IT" dirty="0" err="1"/>
              <a:t>attention</a:t>
            </a:r>
            <a:r>
              <a:rPr lang="it-IT" dirty="0"/>
              <a:t> </a:t>
            </a:r>
            <a:r>
              <a:rPr lang="it-IT" dirty="0" err="1"/>
              <a:t>channel</a:t>
            </a:r>
            <a:endParaRPr lang="it-IT" dirty="0"/>
          </a:p>
          <a:p>
            <a:r>
              <a:rPr lang="it-IT" dirty="0"/>
              <a:t>Idea: take </a:t>
            </a:r>
            <a:r>
              <a:rPr lang="it-IT" dirty="0" err="1"/>
              <a:t>simulated</a:t>
            </a:r>
            <a:r>
              <a:rPr lang="it-IT" dirty="0"/>
              <a:t> data from Milano and </a:t>
            </a:r>
            <a:r>
              <a:rPr lang="it-IT" dirty="0" err="1"/>
              <a:t>reconstruct</a:t>
            </a:r>
            <a:r>
              <a:rPr lang="it-IT" dirty="0"/>
              <a:t> by iterative OSEM. Use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training and </a:t>
            </a:r>
            <a:r>
              <a:rPr lang="it-IT" dirty="0" err="1"/>
              <a:t>validation</a:t>
            </a:r>
            <a:r>
              <a:rPr lang="it-IT" dirty="0"/>
              <a:t> data.</a:t>
            </a:r>
          </a:p>
          <a:p>
            <a:endParaRPr lang="it-IT" dirty="0"/>
          </a:p>
        </p:txBody>
      </p:sp>
      <p:pic>
        <p:nvPicPr>
          <p:cNvPr id="5" name="Immagine 4" descr="Immagine che contiene testo, Carattere, Pagina Web, software&#10;&#10;Descrizione generata automaticamente">
            <a:extLst>
              <a:ext uri="{FF2B5EF4-FFF2-40B4-BE49-F238E27FC236}">
                <a16:creationId xmlns:a16="http://schemas.microsoft.com/office/drawing/2014/main" id="{8486219D-FCDB-4204-C367-1C0CD95A6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30267"/>
            <a:ext cx="4411363" cy="2683282"/>
          </a:xfrm>
          <a:prstGeom prst="rect">
            <a:avLst/>
          </a:prstGeom>
        </p:spPr>
      </p:pic>
      <p:pic>
        <p:nvPicPr>
          <p:cNvPr id="7" name="Immagine 6" descr="Immagine che contiene testo, schermata, diagramma&#10;&#10;Descrizione generata automaticamente">
            <a:extLst>
              <a:ext uri="{FF2B5EF4-FFF2-40B4-BE49-F238E27FC236}">
                <a16:creationId xmlns:a16="http://schemas.microsoft.com/office/drawing/2014/main" id="{7CA3B62E-77EC-2997-5708-B86873B98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176" y="1847835"/>
            <a:ext cx="5826979" cy="4168800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80CF9C56-03EC-DFB8-633A-E1CAD720ACFB}"/>
              </a:ext>
            </a:extLst>
          </p:cNvPr>
          <p:cNvSpPr txBox="1">
            <a:spLocks/>
          </p:cNvSpPr>
          <p:nvPr/>
        </p:nvSpPr>
        <p:spPr>
          <a:xfrm>
            <a:off x="5419469" y="701160"/>
            <a:ext cx="6022888" cy="1041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Reconstruction</a:t>
            </a:r>
            <a:r>
              <a:rPr lang="it-IT" dirty="0"/>
              <a:t> </a:t>
            </a:r>
            <a:r>
              <a:rPr lang="it-IT"/>
              <a:t>with </a:t>
            </a:r>
            <a:r>
              <a:rPr lang="it-IT" dirty="0"/>
              <a:t>6</a:t>
            </a:r>
            <a:r>
              <a:rPr lang="it-IT"/>
              <a:t> </a:t>
            </a:r>
            <a:r>
              <a:rPr lang="it-IT" dirty="0" err="1"/>
              <a:t>projections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30349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3219</TotalTime>
  <Words>203</Words>
  <Application>Microsoft Macintosh PowerPoint</Application>
  <PresentationFormat>Widescreen</PresentationFormat>
  <Paragraphs>47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Courier New</vt:lpstr>
      <vt:lpstr>Symbol</vt:lpstr>
      <vt:lpstr>Tema di Office</vt:lpstr>
      <vt:lpstr>Positions</vt:lpstr>
      <vt:lpstr>Time schedule</vt:lpstr>
      <vt:lpstr>PHD schedule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FERRARA NICOLA</dc:creator>
  <cp:lastModifiedBy>FERRARA NICOLA</cp:lastModifiedBy>
  <cp:revision>15</cp:revision>
  <dcterms:created xsi:type="dcterms:W3CDTF">2024-11-08T10:04:04Z</dcterms:created>
  <dcterms:modified xsi:type="dcterms:W3CDTF">2024-11-11T09:59:22Z</dcterms:modified>
</cp:coreProperties>
</file>