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76" r:id="rId6"/>
  </p:sldMasterIdLst>
  <p:sldIdLst>
    <p:sldId id="256" r:id="rId7"/>
    <p:sldId id="257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8845E3-B2AF-BFB6-B825-8FA006851796}" v="10" dt="2024-11-14T14:44:14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167"/>
          <p:cNvSpPr/>
          <p:nvPr/>
        </p:nvSpPr>
        <p:spPr>
          <a:xfrm>
            <a:off x="0" y="3832225"/>
            <a:ext cx="12192000" cy="3025775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grpSp>
        <p:nvGrpSpPr>
          <p:cNvPr id="169" name="Gruppo 168"/>
          <p:cNvGrpSpPr/>
          <p:nvPr/>
        </p:nvGrpSpPr>
        <p:grpSpPr>
          <a:xfrm>
            <a:off x="64010" y="3832827"/>
            <a:ext cx="12048863" cy="180000"/>
            <a:chOff x="1218340" y="275867"/>
            <a:chExt cx="17715122" cy="567843"/>
          </a:xfrm>
        </p:grpSpPr>
        <p:cxnSp>
          <p:nvCxnSpPr>
            <p:cNvPr id="170" name="Connettore 1 169"/>
            <p:cNvCxnSpPr/>
            <p:nvPr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ttore 1 252"/>
            <p:cNvCxnSpPr/>
            <p:nvPr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1 253"/>
            <p:cNvCxnSpPr/>
            <p:nvPr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1 254"/>
            <p:cNvCxnSpPr/>
            <p:nvPr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1 255"/>
            <p:cNvCxnSpPr/>
            <p:nvPr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1 256"/>
            <p:cNvCxnSpPr/>
            <p:nvPr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1 257"/>
            <p:cNvCxnSpPr/>
            <p:nvPr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1 258"/>
            <p:cNvCxnSpPr/>
            <p:nvPr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1 259"/>
            <p:cNvCxnSpPr/>
            <p:nvPr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1 260"/>
            <p:cNvCxnSpPr/>
            <p:nvPr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1 261"/>
            <p:cNvCxnSpPr/>
            <p:nvPr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ttore 1 262"/>
            <p:cNvCxnSpPr/>
            <p:nvPr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ttore 1 263"/>
            <p:cNvCxnSpPr/>
            <p:nvPr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ttore 1 264"/>
            <p:cNvCxnSpPr/>
            <p:nvPr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ttore 1 265"/>
            <p:cNvCxnSpPr/>
            <p:nvPr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ttore 1 266"/>
            <p:cNvCxnSpPr/>
            <p:nvPr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1 267"/>
            <p:cNvCxnSpPr/>
            <p:nvPr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1 268"/>
            <p:cNvCxnSpPr/>
            <p:nvPr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1 269"/>
            <p:cNvCxnSpPr/>
            <p:nvPr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1 270"/>
            <p:cNvCxnSpPr/>
            <p:nvPr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1 271"/>
            <p:cNvCxnSpPr/>
            <p:nvPr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1 272"/>
            <p:cNvCxnSpPr/>
            <p:nvPr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ttore 1 273"/>
            <p:cNvCxnSpPr/>
            <p:nvPr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ttore 1 274"/>
            <p:cNvCxnSpPr/>
            <p:nvPr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ttore 1 275"/>
            <p:cNvCxnSpPr/>
            <p:nvPr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ttore 1 276"/>
            <p:cNvCxnSpPr/>
            <p:nvPr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ttore 1 277"/>
            <p:cNvCxnSpPr/>
            <p:nvPr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ttore 1 278"/>
            <p:cNvCxnSpPr/>
            <p:nvPr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ttore 1 279"/>
            <p:cNvCxnSpPr/>
            <p:nvPr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ttore 1 280"/>
            <p:cNvCxnSpPr/>
            <p:nvPr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ttore 1 281"/>
            <p:cNvCxnSpPr/>
            <p:nvPr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ttore 1 282"/>
            <p:cNvCxnSpPr/>
            <p:nvPr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ttore 1 283"/>
            <p:cNvCxnSpPr/>
            <p:nvPr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ttore 1 284"/>
            <p:cNvCxnSpPr/>
            <p:nvPr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ttore 1 285"/>
            <p:cNvCxnSpPr/>
            <p:nvPr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ttore 1 286"/>
            <p:cNvCxnSpPr/>
            <p:nvPr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ttore 1 287"/>
            <p:cNvCxnSpPr/>
            <p:nvPr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ttore 1 288"/>
            <p:cNvCxnSpPr/>
            <p:nvPr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5379" y="4149726"/>
            <a:ext cx="10363200" cy="9683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55379" y="5260975"/>
            <a:ext cx="10363200" cy="1333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105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C65E-8575-4DA7-A2FB-3D44440F1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93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C65E-8575-4DA7-A2FB-3D44440F1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85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C65E-8575-4DA7-A2FB-3D44440F1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833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C65E-8575-4DA7-A2FB-3D44440F1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99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C65E-8575-4DA7-A2FB-3D44440F1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534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6123F4-6C88-C7E4-7A91-CB55DAD37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1B2101-D4AB-6177-5422-395F8D1FD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0BD139-2A91-92B9-6A79-8021F7777A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2D70-906E-4448-9446-8FA0F9BB0AA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5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/>
        </p:nvSpPr>
        <p:spPr>
          <a:xfrm>
            <a:off x="0" y="1"/>
            <a:ext cx="12192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8301" cy="4295601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29" name="Rettangolo 128"/>
          <p:cNvSpPr/>
          <p:nvPr/>
        </p:nvSpPr>
        <p:spPr>
          <a:xfrm>
            <a:off x="4791" y="6126164"/>
            <a:ext cx="12192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grpSp>
        <p:nvGrpSpPr>
          <p:cNvPr id="132" name="Gruppo 131"/>
          <p:cNvGrpSpPr/>
          <p:nvPr/>
        </p:nvGrpSpPr>
        <p:grpSpPr>
          <a:xfrm>
            <a:off x="64010" y="1089904"/>
            <a:ext cx="12048863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395" y="6205712"/>
            <a:ext cx="848820" cy="5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02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42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C65E-8575-4DA7-A2FB-3D44440F1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88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C65E-8575-4DA7-A2FB-3D44440F1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23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C65E-8575-4DA7-A2FB-3D44440F1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99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C65E-8575-4DA7-A2FB-3D44440F1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83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C65E-8575-4DA7-A2FB-3D44440F1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09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C65E-8575-4DA7-A2FB-3D44440F1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62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84695" y="139166"/>
            <a:ext cx="11441391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857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3289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2C65E-8575-4DA7-A2FB-3D44440F1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645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958851" y="34925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Titolo diapositiva</a:t>
            </a:r>
          </a:p>
        </p:txBody>
      </p:sp>
      <p:sp>
        <p:nvSpPr>
          <p:cNvPr id="1090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10668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il testo</a:t>
            </a:r>
          </a:p>
          <a:p>
            <a:pPr lvl="1"/>
            <a:r>
              <a:rPr lang="it-IT"/>
              <a:t>Testo</a:t>
            </a:r>
          </a:p>
          <a:p>
            <a:pPr lvl="2"/>
            <a:r>
              <a:rPr lang="it-IT"/>
              <a:t>Testo</a:t>
            </a:r>
          </a:p>
          <a:p>
            <a:pPr lvl="3"/>
            <a:r>
              <a:rPr lang="it-IT"/>
              <a:t>Testo 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16634" y="152401"/>
            <a:ext cx="13662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600" b="1">
                <a:solidFill>
                  <a:srgbClr val="FF9900"/>
                </a:solidFill>
              </a:defRPr>
            </a:lvl1pPr>
          </a:lstStyle>
          <a:p>
            <a:fld id="{A42C2D70-906E-4448-9446-8FA0F9BB0AA9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6229351"/>
            <a:ext cx="12192000" cy="638175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9" name="Picture 3" descr="Y:\IMMAGINE _COORDINATA_2014\PPT\loghi_PNG\03_Polimi_bandiera-1riga_BN_negativo_outlin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998" y="6262075"/>
            <a:ext cx="4051300" cy="5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3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004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004C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004C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004C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004C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004C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004C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004C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004C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4C"/>
        </a:buClr>
        <a:defRPr sz="2000">
          <a:solidFill>
            <a:srgbClr val="00004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4C"/>
        </a:buClr>
        <a:buFont typeface="Wingdings" pitchFamily="2" charset="2"/>
        <a:buChar char="§"/>
        <a:defRPr sz="2000">
          <a:solidFill>
            <a:srgbClr val="00004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4C"/>
        </a:buClr>
        <a:buChar char="•"/>
        <a:defRPr>
          <a:solidFill>
            <a:srgbClr val="00004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4C"/>
        </a:buClr>
        <a:buChar char="–"/>
        <a:defRPr>
          <a:solidFill>
            <a:srgbClr val="00004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sv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17E866-9862-2CEE-1E6B-41DEBFC75D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Neutron</a:t>
            </a:r>
            <a:r>
              <a:rPr lang="it-IT" dirty="0"/>
              <a:t> </a:t>
            </a:r>
            <a:r>
              <a:rPr lang="it-IT" dirty="0" err="1"/>
              <a:t>cosmic</a:t>
            </a:r>
            <a:r>
              <a:rPr lang="it-IT" dirty="0"/>
              <a:t> ray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A15C870-6B9A-F6F7-DDD7-220AE204D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6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5450F4F-04B2-D243-829D-A637660E8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57929">
            <a:off x="9753263" y="2830118"/>
            <a:ext cx="761751" cy="58496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50F1D36-4B74-E184-F210-35941633E9D4}"/>
              </a:ext>
            </a:extLst>
          </p:cNvPr>
          <p:cNvSpPr txBox="1">
            <a:spLocks noChangeAspect="1" noChangeArrowheads="1"/>
          </p:cNvSpPr>
          <p:nvPr/>
        </p:nvSpPr>
        <p:spPr>
          <a:xfrm>
            <a:off x="344870" y="235498"/>
            <a:ext cx="8580437" cy="8397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Cosmic Ray Neutrons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2ECEB8-A2D2-A813-A8E1-369C1128398D}"/>
              </a:ext>
            </a:extLst>
          </p:cNvPr>
          <p:cNvSpPr txBox="1"/>
          <p:nvPr/>
        </p:nvSpPr>
        <p:spPr>
          <a:xfrm>
            <a:off x="272018" y="1432210"/>
            <a:ext cx="865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Earth is constantly irradiated by charged particles (mainly protons) coming from our galaxy. The interactions between these particles and the atmosphere generate a neutron field.</a:t>
            </a:r>
            <a:endParaRPr lang="en-US" sz="1800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B9CF5C5E-EA38-18C7-E1CC-521FC2904EC9}"/>
              </a:ext>
            </a:extLst>
          </p:cNvPr>
          <p:cNvSpPr/>
          <p:nvPr/>
        </p:nvSpPr>
        <p:spPr>
          <a:xfrm>
            <a:off x="9852081" y="1718713"/>
            <a:ext cx="261257" cy="291402"/>
          </a:xfrm>
          <a:prstGeom prst="ellipse">
            <a:avLst/>
          </a:prstGeom>
          <a:solidFill>
            <a:srgbClr val="F7C363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dirty="0"/>
              <a:t>p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76CE4C2-6DD9-FF52-FF82-96560F7E7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64070">
            <a:off x="9929123" y="1947936"/>
            <a:ext cx="505219" cy="489020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71CF2A6D-FBE8-B25F-F30F-C05242E3B938}"/>
              </a:ext>
            </a:extLst>
          </p:cNvPr>
          <p:cNvSpPr/>
          <p:nvPr/>
        </p:nvSpPr>
        <p:spPr>
          <a:xfrm>
            <a:off x="10113338" y="2329963"/>
            <a:ext cx="737925" cy="6933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/>
              <a:t>N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99936C7-1A0B-8256-89AB-AB7DAA59B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6946">
            <a:off x="9609622" y="2587980"/>
            <a:ext cx="505219" cy="4373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C7DFE61-6249-06A8-3E2C-B4AAE4E07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34792">
            <a:off x="10411177" y="3044249"/>
            <a:ext cx="505219" cy="489020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D780BC89-926C-EF74-623D-84E32CA8BB8E}"/>
              </a:ext>
            </a:extLst>
          </p:cNvPr>
          <p:cNvSpPr/>
          <p:nvPr/>
        </p:nvSpPr>
        <p:spPr>
          <a:xfrm>
            <a:off x="9357697" y="2720201"/>
            <a:ext cx="261257" cy="291402"/>
          </a:xfrm>
          <a:prstGeom prst="ellipse">
            <a:avLst/>
          </a:prstGeom>
          <a:solidFill>
            <a:srgbClr val="4DA166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dirty="0"/>
              <a:t>n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F878D2F-1464-7D5A-ED90-BF8FA6A54D88}"/>
              </a:ext>
            </a:extLst>
          </p:cNvPr>
          <p:cNvSpPr/>
          <p:nvPr/>
        </p:nvSpPr>
        <p:spPr>
          <a:xfrm>
            <a:off x="10590006" y="3555286"/>
            <a:ext cx="261257" cy="291402"/>
          </a:xfrm>
          <a:prstGeom prst="ellipse">
            <a:avLst/>
          </a:prstGeom>
          <a:solidFill>
            <a:srgbClr val="F7C363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n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0DF4909-AB93-877F-4598-2D9D50109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195" y="4314921"/>
            <a:ext cx="4052415" cy="176438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681CC0-A9E5-832E-1C60-244990023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34792">
            <a:off x="10241033" y="4203505"/>
            <a:ext cx="1263574" cy="489020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351B261A-4851-4EBF-7E2F-20AD87255FC2}"/>
              </a:ext>
            </a:extLst>
          </p:cNvPr>
          <p:cNvSpPr/>
          <p:nvPr/>
        </p:nvSpPr>
        <p:spPr>
          <a:xfrm>
            <a:off x="10608298" y="5076243"/>
            <a:ext cx="791228" cy="366467"/>
          </a:xfrm>
          <a:prstGeom prst="ellipse">
            <a:avLst/>
          </a:prstGeom>
          <a:solidFill>
            <a:srgbClr val="9D5F3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err="1"/>
              <a:t>Soil</a:t>
            </a:r>
            <a:endParaRPr lang="it-IT" sz="18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56A0EE2-F412-704B-B165-EBFEF9122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5710">
            <a:off x="9724546" y="4715379"/>
            <a:ext cx="334295" cy="489020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1CAD3855-0CC2-FC9E-AB0B-A5FC27A2E465}"/>
              </a:ext>
            </a:extLst>
          </p:cNvPr>
          <p:cNvSpPr/>
          <p:nvPr/>
        </p:nvSpPr>
        <p:spPr>
          <a:xfrm>
            <a:off x="10039214" y="4953298"/>
            <a:ext cx="261257" cy="291402"/>
          </a:xfrm>
          <a:prstGeom prst="ellipse">
            <a:avLst/>
          </a:prstGeom>
          <a:solidFill>
            <a:srgbClr val="4DA166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dirty="0"/>
              <a:t>n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5A7ACEE4-2503-6565-F839-AF3A0FE62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5710">
            <a:off x="10317616" y="4959316"/>
            <a:ext cx="334295" cy="48902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50CF8CC-BBA2-6BC3-327E-F63B8955A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2003" y="4602590"/>
            <a:ext cx="459383" cy="41241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7330A13-4867-FA5B-E11E-AA8CFB612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11028">
            <a:off x="9433777" y="4831731"/>
            <a:ext cx="334295" cy="489020"/>
          </a:xfrm>
          <a:prstGeom prst="rect">
            <a:avLst/>
          </a:prstGeom>
        </p:spPr>
      </p:pic>
      <p:sp>
        <p:nvSpPr>
          <p:cNvPr id="21" name="Ovale 20">
            <a:extLst>
              <a:ext uri="{FF2B5EF4-FFF2-40B4-BE49-F238E27FC236}">
                <a16:creationId xmlns:a16="http://schemas.microsoft.com/office/drawing/2014/main" id="{045A787E-6F9B-6564-AE6B-D3262A9233C0}"/>
              </a:ext>
            </a:extLst>
          </p:cNvPr>
          <p:cNvSpPr/>
          <p:nvPr/>
        </p:nvSpPr>
        <p:spPr>
          <a:xfrm>
            <a:off x="9240437" y="5228618"/>
            <a:ext cx="261257" cy="291402"/>
          </a:xfrm>
          <a:prstGeom prst="ellipse">
            <a:avLst/>
          </a:prstGeom>
          <a:solidFill>
            <a:srgbClr val="FF706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dirty="0"/>
              <a:t>n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CC511958-1414-9682-BD0B-61A6D6B96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54394">
            <a:off x="10571433" y="1829883"/>
            <a:ext cx="761751" cy="584963"/>
          </a:xfrm>
          <a:prstGeom prst="rect">
            <a:avLst/>
          </a:prstGeom>
        </p:spPr>
      </p:pic>
      <p:sp>
        <p:nvSpPr>
          <p:cNvPr id="23" name="Ovale 22">
            <a:extLst>
              <a:ext uri="{FF2B5EF4-FFF2-40B4-BE49-F238E27FC236}">
                <a16:creationId xmlns:a16="http://schemas.microsoft.com/office/drawing/2014/main" id="{6E735ABF-14CC-8E89-3EFC-FC5933763919}"/>
              </a:ext>
            </a:extLst>
          </p:cNvPr>
          <p:cNvSpPr/>
          <p:nvPr/>
        </p:nvSpPr>
        <p:spPr>
          <a:xfrm>
            <a:off x="8185638" y="5550403"/>
            <a:ext cx="791228" cy="366467"/>
          </a:xfrm>
          <a:prstGeom prst="ellipse">
            <a:avLst/>
          </a:prstGeom>
          <a:solidFill>
            <a:srgbClr val="9D5F3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err="1"/>
              <a:t>Soil</a:t>
            </a:r>
            <a:endParaRPr lang="it-IT" sz="1800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A3C393D-8531-88A4-0C08-83E4F72B5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11028">
            <a:off x="8970546" y="5335164"/>
            <a:ext cx="334295" cy="48902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65B174A8-7DF3-68F8-6E07-556DF1809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50234">
            <a:off x="8651719" y="5275510"/>
            <a:ext cx="334295" cy="489020"/>
          </a:xfrm>
          <a:prstGeom prst="rect">
            <a:avLst/>
          </a:prstGeom>
        </p:spPr>
      </p:pic>
      <p:sp>
        <p:nvSpPr>
          <p:cNvPr id="26" name="Ovale 25">
            <a:extLst>
              <a:ext uri="{FF2B5EF4-FFF2-40B4-BE49-F238E27FC236}">
                <a16:creationId xmlns:a16="http://schemas.microsoft.com/office/drawing/2014/main" id="{4ABFDD43-4959-BC98-04E4-FD87B48E854A}"/>
              </a:ext>
            </a:extLst>
          </p:cNvPr>
          <p:cNvSpPr/>
          <p:nvPr/>
        </p:nvSpPr>
        <p:spPr>
          <a:xfrm>
            <a:off x="8467998" y="5120378"/>
            <a:ext cx="261257" cy="291402"/>
          </a:xfrm>
          <a:prstGeom prst="ellipse">
            <a:avLst/>
          </a:prstGeom>
          <a:solidFill>
            <a:srgbClr val="A1CCF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dirty="0"/>
              <a:t>n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0975AA41-79DA-0DDA-0092-446F120D434B}"/>
              </a:ext>
            </a:extLst>
          </p:cNvPr>
          <p:cNvSpPr/>
          <p:nvPr/>
        </p:nvSpPr>
        <p:spPr>
          <a:xfrm>
            <a:off x="3962920" y="2288151"/>
            <a:ext cx="1064073" cy="329439"/>
          </a:xfrm>
          <a:prstGeom prst="rect">
            <a:avLst/>
          </a:prstGeom>
          <a:solidFill>
            <a:srgbClr val="F7C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C9676B98-05EB-086F-1E66-D78CA97FCFC9}"/>
              </a:ext>
            </a:extLst>
          </p:cNvPr>
          <p:cNvSpPr/>
          <p:nvPr/>
        </p:nvSpPr>
        <p:spPr>
          <a:xfrm>
            <a:off x="3382618" y="2282282"/>
            <a:ext cx="454933" cy="329439"/>
          </a:xfrm>
          <a:prstGeom prst="rect">
            <a:avLst/>
          </a:prstGeom>
          <a:solidFill>
            <a:srgbClr val="4DA1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6CC5AE52-D4C4-B45A-2FD5-A503B6CE5CF8}"/>
              </a:ext>
            </a:extLst>
          </p:cNvPr>
          <p:cNvSpPr/>
          <p:nvPr/>
        </p:nvSpPr>
        <p:spPr>
          <a:xfrm>
            <a:off x="2267074" y="2286574"/>
            <a:ext cx="1036534" cy="329439"/>
          </a:xfrm>
          <a:prstGeom prst="rect">
            <a:avLst/>
          </a:prstGeom>
          <a:solidFill>
            <a:srgbClr val="FF70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3BC964C-4D49-F6E5-2CFC-82F1B778BDB8}"/>
              </a:ext>
            </a:extLst>
          </p:cNvPr>
          <p:cNvSpPr/>
          <p:nvPr/>
        </p:nvSpPr>
        <p:spPr>
          <a:xfrm>
            <a:off x="1237111" y="2273167"/>
            <a:ext cx="869276" cy="329439"/>
          </a:xfrm>
          <a:prstGeom prst="rect">
            <a:avLst/>
          </a:prstGeom>
          <a:solidFill>
            <a:srgbClr val="A1C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Elemento grafico 5">
            <a:extLst>
              <a:ext uri="{FF2B5EF4-FFF2-40B4-BE49-F238E27FC236}">
                <a16:creationId xmlns:a16="http://schemas.microsoft.com/office/drawing/2014/main" id="{9287851C-2B93-936E-B043-0A38BDB5DC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1276" y="2619547"/>
            <a:ext cx="4575585" cy="3431387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1F17D38-A006-A7CA-FD7E-227749020A4C}"/>
              </a:ext>
            </a:extLst>
          </p:cNvPr>
          <p:cNvSpPr txBox="1"/>
          <p:nvPr/>
        </p:nvSpPr>
        <p:spPr>
          <a:xfrm>
            <a:off x="3900885" y="227708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High Energy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D7B2D82-B33D-5881-D786-42826081A708}"/>
              </a:ext>
            </a:extLst>
          </p:cNvPr>
          <p:cNvSpPr txBox="1"/>
          <p:nvPr/>
        </p:nvSpPr>
        <p:spPr>
          <a:xfrm>
            <a:off x="3313409" y="227708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Fast</a:t>
            </a:r>
            <a:endParaRPr lang="it-IT" b="1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30F8059-6F7A-4169-5341-579CAEAF22EC}"/>
              </a:ext>
            </a:extLst>
          </p:cNvPr>
          <p:cNvSpPr txBox="1"/>
          <p:nvPr/>
        </p:nvSpPr>
        <p:spPr>
          <a:xfrm>
            <a:off x="2207433" y="2277080"/>
            <a:ext cx="1446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Epithermal</a:t>
            </a:r>
            <a:endParaRPr lang="it-IT" sz="1600" b="1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B93BC3C-32B4-ACD0-47E2-1F6612F245F6}"/>
              </a:ext>
            </a:extLst>
          </p:cNvPr>
          <p:cNvSpPr txBox="1"/>
          <p:nvPr/>
        </p:nvSpPr>
        <p:spPr>
          <a:xfrm>
            <a:off x="1237111" y="2273167"/>
            <a:ext cx="1446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Thermal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4F4563F-1545-D52A-963D-87D3979B90FF}"/>
              </a:ext>
            </a:extLst>
          </p:cNvPr>
          <p:cNvSpPr txBox="1"/>
          <p:nvPr/>
        </p:nvSpPr>
        <p:spPr>
          <a:xfrm>
            <a:off x="9763336" y="2977747"/>
            <a:ext cx="84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B6DD875-AA29-9500-D1DB-3197C086C90C}"/>
              </a:ext>
            </a:extLst>
          </p:cNvPr>
          <p:cNvSpPr txBox="1"/>
          <p:nvPr/>
        </p:nvSpPr>
        <p:spPr>
          <a:xfrm>
            <a:off x="10738056" y="1662443"/>
            <a:ext cx="84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022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6">
            <a:extLst>
              <a:ext uri="{FF2B5EF4-FFF2-40B4-BE49-F238E27FC236}">
                <a16:creationId xmlns:a16="http://schemas.microsoft.com/office/drawing/2014/main" id="{45BE46C6-9964-C257-FEE5-1BC67E517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58" y="3177466"/>
            <a:ext cx="3840000" cy="2880000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CCF2A7EF-D890-8DA6-955D-8E15C7D44F6B}"/>
              </a:ext>
            </a:extLst>
          </p:cNvPr>
          <p:cNvCxnSpPr>
            <a:cxnSpLocks/>
          </p:cNvCxnSpPr>
          <p:nvPr/>
        </p:nvCxnSpPr>
        <p:spPr>
          <a:xfrm flipV="1">
            <a:off x="2153920" y="4033520"/>
            <a:ext cx="4155440" cy="16496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E1B88F-E927-4B11-F4A4-E562E18AF08D}"/>
              </a:ext>
            </a:extLst>
          </p:cNvPr>
          <p:cNvSpPr txBox="1"/>
          <p:nvPr/>
        </p:nvSpPr>
        <p:spPr>
          <a:xfrm>
            <a:off x="6638925" y="1460900"/>
            <a:ext cx="5119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C</a:t>
            </a:r>
            <a:r>
              <a:rPr lang="it-IT" sz="3200" b="1" dirty="0" err="1"/>
              <a:t>osmic</a:t>
            </a:r>
            <a:r>
              <a:rPr lang="it-IT" sz="3200" b="1" dirty="0"/>
              <a:t> </a:t>
            </a:r>
            <a:r>
              <a:rPr lang="it-IT" sz="3200" b="1" dirty="0">
                <a:solidFill>
                  <a:srgbClr val="FF0000"/>
                </a:solidFill>
              </a:rPr>
              <a:t>R</a:t>
            </a:r>
            <a:r>
              <a:rPr lang="it-IT" sz="3200" b="1" dirty="0"/>
              <a:t>ay </a:t>
            </a:r>
            <a:r>
              <a:rPr lang="it-IT" sz="3200" b="1" dirty="0" err="1">
                <a:solidFill>
                  <a:srgbClr val="FF0000"/>
                </a:solidFill>
              </a:rPr>
              <a:t>N</a:t>
            </a:r>
            <a:r>
              <a:rPr lang="it-IT" sz="3200" b="1" dirty="0" err="1"/>
              <a:t>eutron</a:t>
            </a:r>
            <a:r>
              <a:rPr lang="it-IT" sz="3200" b="1" dirty="0"/>
              <a:t> </a:t>
            </a:r>
            <a:r>
              <a:rPr lang="it-IT" sz="3200" b="1" dirty="0">
                <a:solidFill>
                  <a:srgbClr val="FF0000"/>
                </a:solidFill>
              </a:rPr>
              <a:t>S</a:t>
            </a:r>
            <a:r>
              <a:rPr lang="it-IT" sz="3200" b="1" dirty="0"/>
              <a:t>ensing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A43F07C-D6F8-D39B-4DCD-2F401C4B2423}"/>
              </a:ext>
            </a:extLst>
          </p:cNvPr>
          <p:cNvSpPr txBox="1"/>
          <p:nvPr/>
        </p:nvSpPr>
        <p:spPr>
          <a:xfrm>
            <a:off x="6638925" y="2045675"/>
            <a:ext cx="53650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Changes</a:t>
            </a:r>
            <a:r>
              <a:rPr lang="it-IT" sz="2000" dirty="0"/>
              <a:t> in the water </a:t>
            </a:r>
            <a:r>
              <a:rPr lang="it-IT" sz="2000" dirty="0" err="1"/>
              <a:t>content</a:t>
            </a:r>
            <a:r>
              <a:rPr lang="it-IT" sz="2000" dirty="0"/>
              <a:t> in a field are </a:t>
            </a:r>
            <a:r>
              <a:rPr lang="it-IT" sz="2000" dirty="0" err="1"/>
              <a:t>assessed</a:t>
            </a:r>
            <a:r>
              <a:rPr lang="it-IT" sz="2000" dirty="0"/>
              <a:t> </a:t>
            </a:r>
            <a:r>
              <a:rPr lang="it-IT" sz="2000" dirty="0" err="1"/>
              <a:t>measuring</a:t>
            </a:r>
            <a:r>
              <a:rPr lang="it-IT" sz="2000" dirty="0"/>
              <a:t> the </a:t>
            </a:r>
            <a:r>
              <a:rPr lang="it-IT" sz="2000" b="1" dirty="0" err="1"/>
              <a:t>epithermal</a:t>
            </a:r>
            <a:r>
              <a:rPr lang="it-IT" sz="2000" b="1" dirty="0"/>
              <a:t> </a:t>
            </a:r>
            <a:r>
              <a:rPr lang="it-IT" sz="2000" b="1" dirty="0" err="1"/>
              <a:t>cosmic</a:t>
            </a:r>
            <a:r>
              <a:rPr lang="it-IT" sz="2000" b="1" dirty="0"/>
              <a:t> </a:t>
            </a:r>
            <a:r>
              <a:rPr lang="it-IT" sz="2000" b="1" dirty="0" err="1"/>
              <a:t>neutron</a:t>
            </a:r>
            <a:r>
              <a:rPr lang="it-IT" sz="2000" b="1" dirty="0"/>
              <a:t> </a:t>
            </a:r>
            <a:r>
              <a:rPr lang="it-IT" sz="2000" b="1" dirty="0" err="1"/>
              <a:t>flux</a:t>
            </a:r>
            <a:r>
              <a:rPr lang="it-IT" sz="20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An area of some </a:t>
            </a:r>
            <a:r>
              <a:rPr lang="it-IT" sz="2000" b="1" dirty="0" err="1"/>
              <a:t>hectares</a:t>
            </a:r>
            <a:r>
              <a:rPr lang="it-IT" sz="2000" dirty="0"/>
              <a:t> and </a:t>
            </a:r>
            <a:r>
              <a:rPr lang="it-IT" sz="2000" dirty="0" err="1"/>
              <a:t>depth</a:t>
            </a:r>
            <a:r>
              <a:rPr lang="it-IT" sz="2000" dirty="0"/>
              <a:t> of </a:t>
            </a:r>
            <a:r>
              <a:rPr lang="it-IT" sz="2000" dirty="0" err="1"/>
              <a:t>tens</a:t>
            </a:r>
            <a:r>
              <a:rPr lang="it-IT" sz="2000" dirty="0"/>
              <a:t> of </a:t>
            </a:r>
            <a:r>
              <a:rPr lang="it-IT" sz="2000" dirty="0" err="1"/>
              <a:t>centimeters</a:t>
            </a:r>
            <a:r>
              <a:rPr lang="it-IT" sz="2000" dirty="0"/>
              <a:t> are </a:t>
            </a:r>
            <a:r>
              <a:rPr lang="it-IT" sz="2000" dirty="0" err="1"/>
              <a:t>investigated</a:t>
            </a:r>
            <a:r>
              <a:rPr lang="it-IT" sz="2000" dirty="0"/>
              <a:t>.</a:t>
            </a: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727688A0-01B8-D5B2-BC91-6D3AF9347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044" r="3044"/>
          <a:stretch/>
        </p:blipFill>
        <p:spPr>
          <a:xfrm>
            <a:off x="2956560" y="1282880"/>
            <a:ext cx="3444240" cy="275064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12BE4F7-F636-0859-D8E5-B2E78B8BF9CB}"/>
              </a:ext>
            </a:extLst>
          </p:cNvPr>
          <p:cNvSpPr/>
          <p:nvPr/>
        </p:nvSpPr>
        <p:spPr>
          <a:xfrm>
            <a:off x="1381760" y="5212080"/>
            <a:ext cx="772160" cy="4978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78E9E62-4B0B-31B3-0702-0EC8E04563E7}"/>
              </a:ext>
            </a:extLst>
          </p:cNvPr>
          <p:cNvSpPr txBox="1">
            <a:spLocks noChangeAspect="1" noChangeArrowheads="1"/>
          </p:cNvSpPr>
          <p:nvPr/>
        </p:nvSpPr>
        <p:spPr>
          <a:xfrm>
            <a:off x="344870" y="235498"/>
            <a:ext cx="8580437" cy="8397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Cosmic Ray Neutron Sensing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AFDC601-0EC4-FF95-BA73-28FC26F5EF3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44" y="3676891"/>
            <a:ext cx="3451817" cy="2329180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DF11BC1-7158-B87B-A911-6D29A86EC4C5}"/>
              </a:ext>
            </a:extLst>
          </p:cNvPr>
          <p:cNvCxnSpPr>
            <a:cxnSpLocks/>
          </p:cNvCxnSpPr>
          <p:nvPr/>
        </p:nvCxnSpPr>
        <p:spPr>
          <a:xfrm flipV="1">
            <a:off x="1381760" y="1256173"/>
            <a:ext cx="1574800" cy="39559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6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6F61154B-290E-759A-0D9B-5CD06126F70B}"/>
              </a:ext>
            </a:extLst>
          </p:cNvPr>
          <p:cNvSpPr/>
          <p:nvPr/>
        </p:nvSpPr>
        <p:spPr>
          <a:xfrm>
            <a:off x="4152900" y="1492612"/>
            <a:ext cx="4171950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cavo, lampada, interno&#10;&#10;Descrizione generata automaticamente">
            <a:extLst>
              <a:ext uri="{FF2B5EF4-FFF2-40B4-BE49-F238E27FC236}">
                <a16:creationId xmlns:a16="http://schemas.microsoft.com/office/drawing/2014/main" id="{E3900AFE-22E9-70BA-4D10-28DCF67D646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2" t="24666" r="10649" b="27630"/>
          <a:stretch/>
        </p:blipFill>
        <p:spPr>
          <a:xfrm rot="5400000">
            <a:off x="-38787" y="3372664"/>
            <a:ext cx="2923832" cy="1913814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651A57AD-3F70-1123-86C2-DEBCA761F621}"/>
              </a:ext>
            </a:extLst>
          </p:cNvPr>
          <p:cNvGrpSpPr/>
          <p:nvPr/>
        </p:nvGrpSpPr>
        <p:grpSpPr>
          <a:xfrm rot="5400000">
            <a:off x="3462337" y="1490663"/>
            <a:ext cx="657226" cy="723900"/>
            <a:chOff x="9923224" y="3102182"/>
            <a:chExt cx="900000" cy="783014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04E8864-9133-2243-490F-4E2ECF58A0F3}"/>
                </a:ext>
              </a:extLst>
            </p:cNvPr>
            <p:cNvSpPr/>
            <p:nvPr/>
          </p:nvSpPr>
          <p:spPr>
            <a:xfrm>
              <a:off x="10074805" y="3214920"/>
              <a:ext cx="596839" cy="67027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EA8C523-8F9D-417D-A260-C6A1C29973B0}"/>
                </a:ext>
              </a:extLst>
            </p:cNvPr>
            <p:cNvSpPr/>
            <p:nvPr/>
          </p:nvSpPr>
          <p:spPr>
            <a:xfrm>
              <a:off x="9923224" y="3102182"/>
              <a:ext cx="900000" cy="18000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5E759BB-CB04-9DAD-C727-FD8AEA1AF210}"/>
              </a:ext>
            </a:extLst>
          </p:cNvPr>
          <p:cNvSpPr/>
          <p:nvPr/>
        </p:nvSpPr>
        <p:spPr>
          <a:xfrm>
            <a:off x="4152900" y="1524000"/>
            <a:ext cx="4171950" cy="657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Acrylic Light Guide</a:t>
            </a:r>
          </a:p>
        </p:txBody>
      </p:sp>
      <p:pic>
        <p:nvPicPr>
          <p:cNvPr id="9" name="Elemento grafico 8" descr="Freccia GIÙ con riempimento a tinta unita">
            <a:extLst>
              <a:ext uri="{FF2B5EF4-FFF2-40B4-BE49-F238E27FC236}">
                <a16:creationId xmlns:a16="http://schemas.microsoft.com/office/drawing/2014/main" id="{A5611978-0530-A914-FFF5-591EE42D7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804442">
            <a:off x="8255707" y="1266286"/>
            <a:ext cx="914400" cy="107742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69E99C6-9008-EEE0-BE20-8A3E2A357FC0}"/>
              </a:ext>
            </a:extLst>
          </p:cNvPr>
          <p:cNvSpPr txBox="1"/>
          <p:nvPr/>
        </p:nvSpPr>
        <p:spPr>
          <a:xfrm>
            <a:off x="9103128" y="188586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baseline="30000" dirty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B + </a:t>
            </a:r>
            <a:r>
              <a:rPr lang="it-IT" b="1" dirty="0" err="1">
                <a:solidFill>
                  <a:schemeClr val="accent4">
                    <a:lumMod val="75000"/>
                  </a:schemeClr>
                </a:solidFill>
              </a:rPr>
              <a:t>ZnS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(Ag)</a:t>
            </a:r>
            <a:endParaRPr lang="it-IT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12C801-F84C-57F0-EDA7-F7002846EC0C}"/>
              </a:ext>
            </a:extLst>
          </p:cNvPr>
          <p:cNvSpPr txBox="1"/>
          <p:nvPr/>
        </p:nvSpPr>
        <p:spPr>
          <a:xfrm>
            <a:off x="2552425" y="1642920"/>
            <a:ext cx="17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PMT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CF6EC152-9891-0EBC-3385-4C7DCD231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2764" y="3327444"/>
            <a:ext cx="3514520" cy="263589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CF5DCB-A98D-C666-15A6-7BC00E86B0A7}"/>
              </a:ext>
            </a:extLst>
          </p:cNvPr>
          <p:cNvSpPr txBox="1"/>
          <p:nvPr/>
        </p:nvSpPr>
        <p:spPr>
          <a:xfrm>
            <a:off x="3113664" y="2457080"/>
            <a:ext cx="34985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/>
              <a:t>Simultaneous</a:t>
            </a:r>
            <a:r>
              <a:rPr lang="it-IT" dirty="0"/>
              <a:t> </a:t>
            </a:r>
            <a:r>
              <a:rPr lang="it-IT" dirty="0" err="1"/>
              <a:t>measurement</a:t>
            </a:r>
            <a:r>
              <a:rPr lang="it-IT" dirty="0"/>
              <a:t> of </a:t>
            </a:r>
            <a:r>
              <a:rPr lang="it-IT" dirty="0" err="1"/>
              <a:t>Cosmic</a:t>
            </a:r>
            <a:r>
              <a:rPr lang="it-IT" dirty="0"/>
              <a:t> Ray </a:t>
            </a:r>
            <a:r>
              <a:rPr lang="it-IT" b="1" dirty="0" err="1">
                <a:solidFill>
                  <a:srgbClr val="C00000"/>
                </a:solidFill>
              </a:rPr>
              <a:t>Neutrons</a:t>
            </a:r>
            <a:r>
              <a:rPr lang="it-IT" dirty="0"/>
              <a:t> and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</a:rPr>
              <a:t>Muons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3109F69-8B1E-DCCB-A7D2-FD61588CD4A1}"/>
              </a:ext>
            </a:extLst>
          </p:cNvPr>
          <p:cNvCxnSpPr/>
          <p:nvPr/>
        </p:nvCxnSpPr>
        <p:spPr>
          <a:xfrm>
            <a:off x="5109812" y="3122579"/>
            <a:ext cx="0" cy="30350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2FC3D9E-5D04-CE9A-556F-ABA964936BAF}"/>
              </a:ext>
            </a:extLst>
          </p:cNvPr>
          <p:cNvSpPr txBox="1"/>
          <p:nvPr/>
        </p:nvSpPr>
        <p:spPr>
          <a:xfrm>
            <a:off x="3360524" y="3960239"/>
            <a:ext cx="34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Neutrons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A65B8B1-DF4E-503E-7E79-253160750493}"/>
              </a:ext>
            </a:extLst>
          </p:cNvPr>
          <p:cNvSpPr txBox="1"/>
          <p:nvPr/>
        </p:nvSpPr>
        <p:spPr>
          <a:xfrm>
            <a:off x="5332901" y="4011442"/>
            <a:ext cx="1427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3">
                    <a:lumMod val="50000"/>
                  </a:schemeClr>
                </a:solidFill>
              </a:rPr>
              <a:t>Muons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9163617F-C4DF-645E-F612-03DF0ED216BB}"/>
              </a:ext>
            </a:extLst>
          </p:cNvPr>
          <p:cNvSpPr txBox="1">
            <a:spLocks noChangeAspect="1" noChangeArrowheads="1"/>
          </p:cNvSpPr>
          <p:nvPr/>
        </p:nvSpPr>
        <p:spPr>
          <a:xfrm>
            <a:off x="344870" y="235498"/>
            <a:ext cx="8580437" cy="8397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Bridgeport PMTN2k Detector</a:t>
            </a:r>
          </a:p>
        </p:txBody>
      </p:sp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B4C89CF2-BD83-170F-7EB3-2F9EC694E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1146" y="3306136"/>
            <a:ext cx="3415460" cy="2561595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E5D5498-0F1C-DBE5-15FE-994A62C41FAA}"/>
              </a:ext>
            </a:extLst>
          </p:cNvPr>
          <p:cNvSpPr txBox="1"/>
          <p:nvPr/>
        </p:nvSpPr>
        <p:spPr>
          <a:xfrm>
            <a:off x="7881146" y="2455696"/>
            <a:ext cx="349857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With </a:t>
            </a:r>
            <a:r>
              <a:rPr lang="it-IT" dirty="0" err="1">
                <a:solidFill>
                  <a:schemeClr val="tx1"/>
                </a:solidFill>
              </a:rPr>
              <a:t>proper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moderating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material</a:t>
            </a:r>
            <a:r>
              <a:rPr lang="it-IT" dirty="0">
                <a:solidFill>
                  <a:schemeClr val="tx1"/>
                </a:solidFill>
              </a:rPr>
              <a:t> (~300kg) </a:t>
            </a:r>
            <a:r>
              <a:rPr lang="it-IT" dirty="0" err="1">
                <a:solidFill>
                  <a:schemeClr val="tx1"/>
                </a:solidFill>
              </a:rPr>
              <a:t>sensitivity</a:t>
            </a:r>
            <a:r>
              <a:rPr lang="it-IT" dirty="0">
                <a:solidFill>
                  <a:schemeClr val="tx1"/>
                </a:solidFill>
              </a:rPr>
              <a:t> to high energy </a:t>
            </a:r>
            <a:r>
              <a:rPr lang="it-IT" dirty="0" err="1">
                <a:solidFill>
                  <a:schemeClr val="tx1"/>
                </a:solidFill>
              </a:rPr>
              <a:t>neutrons</a:t>
            </a:r>
            <a:r>
              <a:rPr lang="it-IT" dirty="0">
                <a:solidFill>
                  <a:schemeClr val="tx1"/>
                </a:solidFill>
              </a:rPr>
              <a:t> can be </a:t>
            </a:r>
            <a:r>
              <a:rPr lang="it-IT" dirty="0" err="1">
                <a:solidFill>
                  <a:schemeClr val="tx1"/>
                </a:solidFill>
              </a:rPr>
              <a:t>maximized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9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5EC9F78-71CB-40A1-A7A5-D4E8950CE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0716" y="1591190"/>
            <a:ext cx="2880000" cy="2160000"/>
          </a:xfr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E32E8D3-9792-70A7-9568-84154405E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7160" y="3751190"/>
            <a:ext cx="2880000" cy="216000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F59FB3D8-E8F6-1352-EE64-85078B41C5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10716" y="3751190"/>
            <a:ext cx="2880000" cy="216000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2C94D51B-69CC-C8E5-B07B-9996BDD4F4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62643" y="1591190"/>
            <a:ext cx="2880000" cy="2160000"/>
          </a:xfrm>
          <a:prstGeom prst="rect">
            <a:avLst/>
          </a:prstGeom>
        </p:spPr>
      </p:pic>
      <p:pic>
        <p:nvPicPr>
          <p:cNvPr id="11" name="Immagine 10" descr="Immagine che contiene erba&#10;&#10;Descrizione generata automaticamente">
            <a:extLst>
              <a:ext uri="{FF2B5EF4-FFF2-40B4-BE49-F238E27FC236}">
                <a16:creationId xmlns:a16="http://schemas.microsoft.com/office/drawing/2014/main" id="{68613D3E-B750-EE46-37A6-489752429E9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2594" t="34732" r="30064" b="24085"/>
          <a:stretch/>
        </p:blipFill>
        <p:spPr>
          <a:xfrm>
            <a:off x="446859" y="1950475"/>
            <a:ext cx="1605065" cy="335509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4E077F3-2B93-6336-9D13-FE53A1B9B132}"/>
              </a:ext>
            </a:extLst>
          </p:cNvPr>
          <p:cNvSpPr txBox="1"/>
          <p:nvPr/>
        </p:nvSpPr>
        <p:spPr>
          <a:xfrm>
            <a:off x="2217906" y="1950475"/>
            <a:ext cx="33165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used for soil moisture measurements.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measures the entire spectrum of high-energy neutrons.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counting rates with respect to a specific solution for high energy neutrons.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is a neutron flux (not just neutron counts)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499AAF9-5F9B-A474-7865-E54E6B0FBD1F}"/>
              </a:ext>
            </a:extLst>
          </p:cNvPr>
          <p:cNvSpPr txBox="1">
            <a:spLocks noChangeAspect="1" noChangeArrowheads="1"/>
          </p:cNvSpPr>
          <p:nvPr/>
        </p:nvSpPr>
        <p:spPr>
          <a:xfrm>
            <a:off x="344870" y="235498"/>
            <a:ext cx="8580437" cy="8397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The W-PIE neutron spectrometer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2C3F700-CD70-6760-3E40-111958BD7FAA}"/>
              </a:ext>
            </a:extLst>
          </p:cNvPr>
          <p:cNvSpPr txBox="1"/>
          <p:nvPr/>
        </p:nvSpPr>
        <p:spPr>
          <a:xfrm>
            <a:off x="2132032" y="5299358"/>
            <a:ext cx="34985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/>
              <a:t>Comparison</a:t>
            </a:r>
            <a:r>
              <a:rPr lang="it-IT" dirty="0"/>
              <a:t> with </a:t>
            </a:r>
            <a:r>
              <a:rPr lang="it-IT" dirty="0" err="1"/>
              <a:t>neutron</a:t>
            </a:r>
            <a:r>
              <a:rPr lang="it-IT" dirty="0"/>
              <a:t> monitors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" name="Elemento grafico 16" descr="Freccia linea: curva oraria con riempimento a tinta unita">
            <a:extLst>
              <a:ext uri="{FF2B5EF4-FFF2-40B4-BE49-F238E27FC236}">
                <a16:creationId xmlns:a16="http://schemas.microsoft.com/office/drawing/2014/main" id="{9AB0AB06-2F07-B70A-A7B8-926A3CC1F7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737017">
            <a:off x="4761100" y="3925504"/>
            <a:ext cx="1455756" cy="145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86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DA9B16DC-8BA0-46D8-87D8-3F8B82BC61E1}" vid="{A381B55C-3FEC-4E8A-A0A9-22BF8FC98E35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90A3A0E265F442A58A3A71786C31C8" ma:contentTypeVersion="17" ma:contentTypeDescription="Creare un nuovo documento." ma:contentTypeScope="" ma:versionID="bda2a408e3683c392bf3b70b3de2b4fa">
  <xsd:schema xmlns:xsd="http://www.w3.org/2001/XMLSchema" xmlns:xs="http://www.w3.org/2001/XMLSchema" xmlns:p="http://schemas.microsoft.com/office/2006/metadata/properties" xmlns:ns3="9f906afc-2d64-479a-9020-4c771aa18a22" xmlns:ns4="ac9230ab-1359-49f0-b0e4-7547f39a7f82" targetNamespace="http://schemas.microsoft.com/office/2006/metadata/properties" ma:root="true" ma:fieldsID="9f7e6f3500cb17200bf2b9ceb8d007fe" ns3:_="" ns4:_="">
    <xsd:import namespace="9f906afc-2d64-479a-9020-4c771aa18a22"/>
    <xsd:import namespace="ac9230ab-1359-49f0-b0e4-7547f39a7f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06afc-2d64-479a-9020-4c771aa18a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9230ab-1359-49f0-b0e4-7547f39a7f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c9230ab-1359-49f0-b0e4-7547f39a7f82" xsi:nil="true"/>
  </documentManagement>
</p:properties>
</file>

<file path=customXml/itemProps1.xml><?xml version="1.0" encoding="utf-8"?>
<ds:datastoreItem xmlns:ds="http://schemas.openxmlformats.org/officeDocument/2006/customXml" ds:itemID="{641DEA8B-4A9F-4FA2-A933-A8F3D9CEB8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906afc-2d64-479a-9020-4c771aa18a22"/>
    <ds:schemaRef ds:uri="ac9230ab-1359-49f0-b0e4-7547f39a7f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4E2C41-02EB-4F5B-AE4E-8D865970D9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587086-7312-499A-906D-B25D1F68ED1B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ac9230ab-1359-49f0-b0e4-7547f39a7f82"/>
    <ds:schemaRef ds:uri="9f906afc-2d64-479a-9020-4c771aa18a2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7185</TotalTime>
  <Words>174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Tema1</vt:lpstr>
      <vt:lpstr>Personalizza struttura</vt:lpstr>
      <vt:lpstr>Struttura predefinita</vt:lpstr>
      <vt:lpstr>Neutron cosmic ray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Cirillo</dc:creator>
  <cp:lastModifiedBy>Andrea Cirillo</cp:lastModifiedBy>
  <cp:revision>6</cp:revision>
  <dcterms:created xsi:type="dcterms:W3CDTF">2024-11-06T13:55:53Z</dcterms:created>
  <dcterms:modified xsi:type="dcterms:W3CDTF">2024-11-14T15:58:49Z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0x0101009C90A3A0E265F442A58A3A71786C31C8</vt:lpwstr>
  </property>
</Properties>
</file>