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65" r:id="rId1"/>
    <p:sldMasterId id="2147484193" r:id="rId2"/>
    <p:sldMasterId id="2147484434" r:id="rId3"/>
    <p:sldMasterId id="2147484513" r:id="rId4"/>
    <p:sldMasterId id="2147484550" r:id="rId5"/>
    <p:sldMasterId id="2147484619" r:id="rId6"/>
    <p:sldMasterId id="2147484633" r:id="rId7"/>
    <p:sldMasterId id="2147484645" r:id="rId8"/>
  </p:sldMasterIdLst>
  <p:notesMasterIdLst>
    <p:notesMasterId r:id="rId30"/>
  </p:notesMasterIdLst>
  <p:handoutMasterIdLst>
    <p:handoutMasterId r:id="rId31"/>
  </p:handoutMasterIdLst>
  <p:sldIdLst>
    <p:sldId id="256" r:id="rId9"/>
    <p:sldId id="4318" r:id="rId10"/>
    <p:sldId id="3702" r:id="rId11"/>
    <p:sldId id="4309" r:id="rId12"/>
    <p:sldId id="4319" r:id="rId13"/>
    <p:sldId id="4286" r:id="rId14"/>
    <p:sldId id="4310" r:id="rId15"/>
    <p:sldId id="4320" r:id="rId16"/>
    <p:sldId id="4321" r:id="rId17"/>
    <p:sldId id="4316" r:id="rId18"/>
    <p:sldId id="4322" r:id="rId19"/>
    <p:sldId id="4306" r:id="rId20"/>
    <p:sldId id="3893" r:id="rId21"/>
    <p:sldId id="4324" r:id="rId22"/>
    <p:sldId id="4326" r:id="rId23"/>
    <p:sldId id="3865" r:id="rId24"/>
    <p:sldId id="4325" r:id="rId25"/>
    <p:sldId id="3785" r:id="rId26"/>
    <p:sldId id="270" r:id="rId27"/>
    <p:sldId id="4290" r:id="rId28"/>
    <p:sldId id="4315" r:id="rId29"/>
  </p:sldIdLst>
  <p:sldSz cx="12192000" cy="6858000"/>
  <p:notesSz cx="6858000" cy="9144000"/>
  <p:defaultTextStyle>
    <a:defPPr>
      <a:defRPr lang="en-US"/>
    </a:defPPr>
    <a:lvl1pPr marL="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4472C4"/>
    <a:srgbClr val="ED9E0B"/>
    <a:srgbClr val="2E3C88"/>
    <a:srgbClr val="4B568B"/>
    <a:srgbClr val="FCAF18"/>
    <a:srgbClr val="A5A5A5"/>
    <a:srgbClr val="A6A6A6"/>
    <a:srgbClr val="ED7D31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61D7B4-01FC-A444-A62C-E58D45673116}" v="1" dt="2024-11-12T12:59:44.1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366" autoAdjust="0"/>
    <p:restoredTop sz="91156" autoAdjust="0"/>
  </p:normalViewPr>
  <p:slideViewPr>
    <p:cSldViewPr snapToGrid="0">
      <p:cViewPr>
        <p:scale>
          <a:sx n="117" d="100"/>
          <a:sy n="117" d="100"/>
        </p:scale>
        <p:origin x="1128" y="160"/>
      </p:cViewPr>
      <p:guideLst>
        <p:guide orient="horz" pos="799"/>
        <p:guide pos="3840"/>
      </p:guideLst>
    </p:cSldViewPr>
  </p:slideViewPr>
  <p:outlineViewPr>
    <p:cViewPr>
      <p:scale>
        <a:sx n="33" d="100"/>
        <a:sy n="33" d="100"/>
      </p:scale>
      <p:origin x="16" y="12960"/>
    </p:cViewPr>
  </p:outlin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microsoft.com/office/2016/11/relationships/changesInfo" Target="changesInfos/changesInfo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ssimo Ferrario" userId="927032d6-0b6d-4f93-a88f-ee70377d67ba" providerId="ADAL" clId="{8861D7B4-01FC-A444-A62C-E58D45673116}"/>
    <pc:docChg chg="custSel addSld modSld">
      <pc:chgData name="Massimo Ferrario" userId="927032d6-0b6d-4f93-a88f-ee70377d67ba" providerId="ADAL" clId="{8861D7B4-01FC-A444-A62C-E58D45673116}" dt="2024-11-12T13:00:00.585" v="2" actId="478"/>
      <pc:docMkLst>
        <pc:docMk/>
      </pc:docMkLst>
      <pc:sldChg chg="addSp delSp add mod">
        <pc:chgData name="Massimo Ferrario" userId="927032d6-0b6d-4f93-a88f-ee70377d67ba" providerId="ADAL" clId="{8861D7B4-01FC-A444-A62C-E58D45673116}" dt="2024-11-12T13:00:00.585" v="2" actId="478"/>
        <pc:sldMkLst>
          <pc:docMk/>
          <pc:sldMk cId="3459502648" sldId="4306"/>
        </pc:sldMkLst>
        <pc:spChg chg="add del">
          <ac:chgData name="Massimo Ferrario" userId="927032d6-0b6d-4f93-a88f-ee70377d67ba" providerId="ADAL" clId="{8861D7B4-01FC-A444-A62C-E58D45673116}" dt="2024-11-12T13:00:00.585" v="2" actId="478"/>
          <ac:spMkLst>
            <pc:docMk/>
            <pc:sldMk cId="3459502648" sldId="4306"/>
            <ac:spMk id="4" creationId="{6329EA03-FED7-C0B1-17F3-949E65F605B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FF89D-A3A4-4F4A-8B3A-BDFEE8D51E21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C3D72-4BAD-5547-87BC-5CB700B47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925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0B7A-9A06-42E7-BEE9-7EEA08A63A9F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28567-BDF5-451C-8737-F40313BC9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286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2" Type="http://schemas.openxmlformats.org/officeDocument/2006/relationships/image" Target="../media/image11.JPG"/><Relationship Id="rId16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jpe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6.emf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jpeg"/><Relationship Id="rId3" Type="http://schemas.openxmlformats.org/officeDocument/2006/relationships/image" Target="../media/image12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3.jpeg"/><Relationship Id="rId16" Type="http://schemas.openxmlformats.org/officeDocument/2006/relationships/image" Target="../media/image46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815413" y="231901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TITLE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780795" y="5517233"/>
            <a:ext cx="8534400" cy="504056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err="1"/>
              <a:t>Name</a:t>
            </a:r>
            <a:endParaRPr lang="it-IT" dirty="0"/>
          </a:p>
        </p:txBody>
      </p:sp>
      <p:sp>
        <p:nvSpPr>
          <p:cNvPr id="9" name="Sottotitolo 2"/>
          <p:cNvSpPr txBox="1">
            <a:spLocks/>
          </p:cNvSpPr>
          <p:nvPr userDrawn="1"/>
        </p:nvSpPr>
        <p:spPr>
          <a:xfrm>
            <a:off x="1913433" y="5543867"/>
            <a:ext cx="8534400" cy="477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40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335360" y="6165304"/>
            <a:ext cx="1142526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Sottotitolo 2"/>
          <p:cNvSpPr txBox="1">
            <a:spLocks/>
          </p:cNvSpPr>
          <p:nvPr userDrawn="1"/>
        </p:nvSpPr>
        <p:spPr>
          <a:xfrm>
            <a:off x="1913433" y="6237312"/>
            <a:ext cx="85344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On behalf of SPARC_LAB collaboration</a:t>
            </a:r>
          </a:p>
          <a:p>
            <a:endParaRPr lang="it-IT" sz="2000"/>
          </a:p>
        </p:txBody>
      </p:sp>
    </p:spTree>
    <p:extLst>
      <p:ext uri="{BB962C8B-B14F-4D97-AF65-F5344CB8AC3E}">
        <p14:creationId xmlns:p14="http://schemas.microsoft.com/office/powerpoint/2010/main" val="254122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2"/>
            <a:ext cx="6172200" cy="51281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52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3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R. Assmann &amp; M. Ferrario – iFAST WP6 – Opening of EAAC 2023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3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6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4"/>
            <a:ext cx="1440160" cy="8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9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8749" y="457200"/>
            <a:ext cx="6175051" cy="5116835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1663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3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R. Assmann &amp; M. Ferrario – iFAST WP6 – Opening of EAAC 2023</a:t>
            </a:r>
            <a:endParaRPr lang="en-US" dirty="0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3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4"/>
            <a:ext cx="1440160" cy="8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5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75520" y="1268760"/>
            <a:ext cx="9361040" cy="3912840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069048" y="5390489"/>
            <a:ext cx="6629333" cy="195263"/>
          </a:xfrm>
        </p:spPr>
        <p:txBody>
          <a:bodyPr anchor="ctr"/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caption</a:t>
            </a:r>
            <a:endParaRPr lang="fr-FR" dirty="0"/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1069049" y="555626"/>
            <a:ext cx="10067512" cy="561975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en-GB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3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R. Assmann &amp; M. Ferrario – iFAST WP6 – Opening of EAAC 2023</a:t>
            </a:r>
            <a:endParaRPr lang="en-US" dirty="0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3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4"/>
            <a:ext cx="1440160" cy="8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71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3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R. Assmann &amp; M. Ferrario – iFAST WP6 – Opening of EAAC 2023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3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6" y="3261320"/>
            <a:ext cx="6895511" cy="335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4"/>
            <a:ext cx="1440160" cy="8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22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"/>
            <a:ext cx="12240000" cy="6879819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66433" y="1997806"/>
            <a:ext cx="7402857" cy="1236236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buFontTx/>
              <a:buNone/>
              <a:defRPr sz="4000" b="0" baseline="0">
                <a:solidFill>
                  <a:schemeClr val="bg1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en-US" dirty="0"/>
              <a:t>Test Presentation</a:t>
            </a:r>
          </a:p>
          <a:p>
            <a:pPr lvl="0"/>
            <a:r>
              <a:rPr lang="en-US" dirty="0"/>
              <a:t>Click to add title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6433" y="4275445"/>
            <a:ext cx="7402857" cy="378211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>
              <a:buNone/>
              <a:defRPr sz="2000" baseline="0">
                <a:solidFill>
                  <a:schemeClr val="accent1"/>
                </a:solidFill>
                <a:latin typeface="Montserrat" panose="00000500000000000000" pitchFamily="2" charset="0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/>
              <a:t>Speaker / Project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66433" y="3547178"/>
            <a:ext cx="7402857" cy="533111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buFontTx/>
              <a:buNone/>
              <a:defRPr sz="3000" b="0">
                <a:solidFill>
                  <a:schemeClr val="accent1"/>
                </a:solidFill>
                <a:latin typeface="Montserrat" panose="00000500000000000000" pitchFamily="2" charset="0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/>
              <a:t>Venue / Date / Event / </a:t>
            </a:r>
            <a:r>
              <a:rPr lang="fr-FR" dirty="0" err="1"/>
              <a:t>Subtitle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788" y="5419085"/>
            <a:ext cx="1560595" cy="890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35" y="558385"/>
            <a:ext cx="648072" cy="43204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790213" y="625844"/>
            <a:ext cx="9346347" cy="2971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961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  <a:lvl2pPr marL="533400" indent="-228600" defTabSz="412750">
              <a:lnSpc>
                <a:spcPct val="100000"/>
              </a:lnSpc>
              <a:spcBef>
                <a:spcPts val="0"/>
              </a:spcBef>
              <a:defRPr sz="1800" b="1"/>
            </a:lvl2pPr>
            <a:lvl3pPr marL="838200" indent="-228600" defTabSz="412750">
              <a:lnSpc>
                <a:spcPct val="100000"/>
              </a:lnSpc>
              <a:spcBef>
                <a:spcPts val="0"/>
              </a:spcBef>
              <a:defRPr sz="1800" b="1"/>
            </a:lvl3pPr>
            <a:lvl4pPr marL="1143000" indent="-228600" defTabSz="412750">
              <a:lnSpc>
                <a:spcPct val="100000"/>
              </a:lnSpc>
              <a:spcBef>
                <a:spcPts val="0"/>
              </a:spcBef>
              <a:defRPr sz="1800" b="1"/>
            </a:lvl4pPr>
            <a:lvl5pPr marL="1447800" indent="-228600" defTabSz="41275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r>
              <a:t>Autore e data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Titolo presentazione</a:t>
            </a:r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Sottotitolo presentazione</a:t>
            </a:r>
          </a:p>
        </p:txBody>
      </p:sp>
      <p:sp>
        <p:nvSpPr>
          <p:cNvPr id="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312352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 e lime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Titolo presentazione</a:t>
            </a:r>
          </a:p>
        </p:txBody>
      </p:sp>
      <p:sp>
        <p:nvSpPr>
          <p:cNvPr id="2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  <a:lvl2pPr marL="533400" indent="-228600" defTabSz="412750">
              <a:lnSpc>
                <a:spcPct val="100000"/>
              </a:lnSpc>
              <a:spcBef>
                <a:spcPts val="0"/>
              </a:spcBef>
              <a:defRPr sz="1800" b="1"/>
            </a:lvl2pPr>
            <a:lvl3pPr marL="838200" indent="-228600" defTabSz="412750">
              <a:lnSpc>
                <a:spcPct val="100000"/>
              </a:lnSpc>
              <a:spcBef>
                <a:spcPts val="0"/>
              </a:spcBef>
              <a:defRPr sz="1800" b="1"/>
            </a:lvl3pPr>
            <a:lvl4pPr marL="1143000" indent="-228600" defTabSz="412750">
              <a:lnSpc>
                <a:spcPct val="100000"/>
              </a:lnSpc>
              <a:spcBef>
                <a:spcPts val="0"/>
              </a:spcBef>
              <a:defRPr sz="1800" b="1"/>
            </a:lvl4pPr>
            <a:lvl5pPr marL="1447800" indent="-228600" defTabSz="41275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r>
              <a:t>Autore e data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Corpo livello uno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250" y="5804955"/>
            <a:ext cx="10985500" cy="558477"/>
          </a:xfrm>
          <a:prstGeom prst="rect">
            <a:avLst/>
          </a:prstGeom>
        </p:spPr>
        <p:txBody>
          <a:bodyPr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Sottotitolo presentazione</a:t>
            </a:r>
          </a:p>
        </p:txBody>
      </p:sp>
      <p:sp>
        <p:nvSpPr>
          <p:cNvPr id="2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705408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iotola con frittelle al salmone, insalata e hummus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3" name="Titolo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Titolo</a:t>
            </a:r>
          </a:p>
        </p:txBody>
      </p:sp>
      <p:sp>
        <p:nvSpPr>
          <p:cNvPr id="34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Sottotitolo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706792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4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1186481"/>
            <a:ext cx="10985500" cy="46739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654050" indent="-349250" defTabSz="412750">
              <a:lnSpc>
                <a:spcPct val="100000"/>
              </a:lnSpc>
              <a:spcBef>
                <a:spcPts val="0"/>
              </a:spcBef>
              <a:defRPr sz="2750" b="1"/>
            </a:lvl2pPr>
            <a:lvl3pPr marL="958850" indent="-349250" defTabSz="412750">
              <a:lnSpc>
                <a:spcPct val="100000"/>
              </a:lnSpc>
              <a:spcBef>
                <a:spcPts val="0"/>
              </a:spcBef>
              <a:defRPr sz="2750" b="1"/>
            </a:lvl3pPr>
            <a:lvl4pPr marL="1263650" indent="-349250" defTabSz="412750">
              <a:lnSpc>
                <a:spcPct val="100000"/>
              </a:lnSpc>
              <a:spcBef>
                <a:spcPts val="0"/>
              </a:spcBef>
              <a:defRPr sz="2750" b="1"/>
            </a:lvl4pPr>
            <a:lvl5pPr marL="1568450" indent="-349250" defTabSz="412750">
              <a:lnSpc>
                <a:spcPct val="100000"/>
              </a:lnSpc>
              <a:spcBef>
                <a:spcPts val="0"/>
              </a:spcBef>
              <a:defRPr sz="2750" b="1"/>
            </a:lvl5pPr>
          </a:lstStyle>
          <a:p>
            <a:r>
              <a:t>Sottotitolo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Corpo livello uno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r>
              <a:t>Testo elenco puntato diapositiva</a:t>
            </a:r>
          </a:p>
        </p:txBody>
      </p:sp>
      <p:sp>
        <p:nvSpPr>
          <p:cNvPr id="4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019466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759479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94974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 b="0">
                <a:solidFill>
                  <a:schemeClr val="bg1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 sz="2800" b="0"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b="0">
                <a:latin typeface="Helvetica Neue Light"/>
              </a:defRPr>
            </a:lvl2pPr>
            <a:lvl3pPr>
              <a:defRPr b="0">
                <a:latin typeface="Helvetica Neue Light"/>
              </a:defRPr>
            </a:lvl3pPr>
            <a:lvl4pPr>
              <a:defRPr b="0">
                <a:latin typeface="Helvetica Neue Light"/>
              </a:defRPr>
            </a:lvl4pPr>
            <a:lvl5pPr>
              <a:defRPr b="0">
                <a:latin typeface="Helvetica Neue Light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5" name="CasellaDiTesto 4"/>
          <p:cNvSpPr txBox="1"/>
          <p:nvPr userDrawn="1"/>
        </p:nvSpPr>
        <p:spPr>
          <a:xfrm>
            <a:off x="11280576" y="6365385"/>
            <a:ext cx="768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400" smtClean="0">
                <a:solidFill>
                  <a:schemeClr val="bg1">
                    <a:lumMod val="50000"/>
                  </a:schemeClr>
                </a:solidFill>
                <a:latin typeface="Helvetica Neue Light"/>
              </a:rPr>
              <a:t>‹#›</a:t>
            </a:fld>
            <a:endParaRPr lang="it-IT" sz="1600">
              <a:solidFill>
                <a:schemeClr val="bg1">
                  <a:lumMod val="50000"/>
                </a:schemeClr>
              </a:solidFill>
              <a:latin typeface="Helvetica Neue Light"/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104374" y="6365387"/>
            <a:ext cx="1863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M. P. Anania</a:t>
            </a:r>
          </a:p>
        </p:txBody>
      </p:sp>
      <p:sp>
        <p:nvSpPr>
          <p:cNvPr id="11" name="Rettangolo 10"/>
          <p:cNvSpPr/>
          <p:nvPr userDrawn="1"/>
        </p:nvSpPr>
        <p:spPr>
          <a:xfrm>
            <a:off x="2680792" y="6365386"/>
            <a:ext cx="6748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EAAC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2017 – La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Biodola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–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Isola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d’Elba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63394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1186481"/>
            <a:ext cx="4889500" cy="46739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654050" indent="-349250" defTabSz="412750">
              <a:lnSpc>
                <a:spcPct val="100000"/>
              </a:lnSpc>
              <a:spcBef>
                <a:spcPts val="0"/>
              </a:spcBef>
              <a:defRPr sz="2750" b="1"/>
            </a:lvl2pPr>
            <a:lvl3pPr marL="958850" indent="-349250" defTabSz="412750">
              <a:lnSpc>
                <a:spcPct val="100000"/>
              </a:lnSpc>
              <a:spcBef>
                <a:spcPts val="0"/>
              </a:spcBef>
              <a:defRPr sz="2750" b="1"/>
            </a:lvl3pPr>
            <a:lvl4pPr marL="1263650" indent="-349250" defTabSz="412750">
              <a:lnSpc>
                <a:spcPct val="100000"/>
              </a:lnSpc>
              <a:spcBef>
                <a:spcPts val="0"/>
              </a:spcBef>
              <a:defRPr sz="2750" b="1"/>
            </a:lvl4pPr>
            <a:lvl5pPr marL="1568450" indent="-349250" defTabSz="412750">
              <a:lnSpc>
                <a:spcPct val="100000"/>
              </a:lnSpc>
              <a:spcBef>
                <a:spcPts val="0"/>
              </a:spcBef>
              <a:defRPr sz="2750" b="1"/>
            </a:lvl5pPr>
          </a:lstStyle>
          <a:p>
            <a:r>
              <a:t>Sottotitolo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Corpo livello uno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603250" y="2124252"/>
            <a:ext cx="4889500" cy="4128316"/>
          </a:xfrm>
          <a:prstGeom prst="rect">
            <a:avLst/>
          </a:prstGeom>
        </p:spPr>
        <p:txBody>
          <a:bodyPr numCol="1" spcCol="38100"/>
          <a:lstStyle/>
          <a:p>
            <a:r>
              <a:t>Testo elenco puntato diapositiva</a:t>
            </a:r>
          </a:p>
        </p:txBody>
      </p:sp>
      <p:sp>
        <p:nvSpPr>
          <p:cNvPr id="62" name="Pappardelle con burro al prezzemolo, nocciole tostate e scaglie di parmigiano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7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3" name="Titolo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6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467146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olo sezione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3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Titolo sezione</a:t>
            </a:r>
          </a:p>
        </p:txBody>
      </p:sp>
      <p:sp>
        <p:nvSpPr>
          <p:cNvPr id="7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574017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olo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80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1186481"/>
            <a:ext cx="10985500" cy="46739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654050" indent="-349250" defTabSz="412750">
              <a:lnSpc>
                <a:spcPct val="100000"/>
              </a:lnSpc>
              <a:spcBef>
                <a:spcPts val="0"/>
              </a:spcBef>
              <a:defRPr sz="2750" b="1"/>
            </a:lvl2pPr>
            <a:lvl3pPr marL="958850" indent="-349250" defTabSz="412750">
              <a:lnSpc>
                <a:spcPct val="100000"/>
              </a:lnSpc>
              <a:spcBef>
                <a:spcPts val="0"/>
              </a:spcBef>
              <a:defRPr sz="2750" b="1"/>
            </a:lvl3pPr>
            <a:lvl4pPr marL="1263650" indent="-349250" defTabSz="412750">
              <a:lnSpc>
                <a:spcPct val="100000"/>
              </a:lnSpc>
              <a:spcBef>
                <a:spcPts val="0"/>
              </a:spcBef>
              <a:defRPr sz="2750" b="1"/>
            </a:lvl4pPr>
            <a:lvl5pPr marL="1568450" indent="-349250" defTabSz="412750">
              <a:lnSpc>
                <a:spcPct val="100000"/>
              </a:lnSpc>
              <a:spcBef>
                <a:spcPts val="0"/>
              </a:spcBef>
              <a:defRPr sz="2750" b="1"/>
            </a:lvl5pPr>
          </a:lstStyle>
          <a:p>
            <a:r>
              <a:t>Sottotitolo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030476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olo programma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Titolo programma</a:t>
            </a:r>
          </a:p>
        </p:txBody>
      </p:sp>
      <p:sp>
        <p:nvSpPr>
          <p:cNvPr id="89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1186481"/>
            <a:ext cx="10985500" cy="46739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654050" indent="-349250" defTabSz="412750">
              <a:lnSpc>
                <a:spcPct val="100000"/>
              </a:lnSpc>
              <a:spcBef>
                <a:spcPts val="0"/>
              </a:spcBef>
              <a:defRPr sz="2750" b="1"/>
            </a:lvl2pPr>
            <a:lvl3pPr marL="958850" indent="-349250" defTabSz="412750">
              <a:lnSpc>
                <a:spcPct val="100000"/>
              </a:lnSpc>
              <a:spcBef>
                <a:spcPts val="0"/>
              </a:spcBef>
              <a:defRPr sz="2750" b="1"/>
            </a:lvl3pPr>
            <a:lvl4pPr marL="1263650" indent="-349250" defTabSz="412750">
              <a:lnSpc>
                <a:spcPct val="100000"/>
              </a:lnSpc>
              <a:spcBef>
                <a:spcPts val="0"/>
              </a:spcBef>
              <a:defRPr sz="2750" b="1"/>
            </a:lvl4pPr>
            <a:lvl5pPr marL="1568450" indent="-349250" defTabSz="412750">
              <a:lnSpc>
                <a:spcPct val="100000"/>
              </a:lnSpc>
              <a:spcBef>
                <a:spcPts val="0"/>
              </a:spcBef>
              <a:defRPr sz="2750" b="1"/>
            </a:lvl5pPr>
          </a:lstStyle>
          <a:p>
            <a:r>
              <a:t>Sottotitolo programma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Corpo livello uno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50"/>
            </a:lvl1pPr>
          </a:lstStyle>
          <a:p>
            <a:r>
              <a:t>Argomenti del programma</a:t>
            </a:r>
          </a:p>
        </p:txBody>
      </p:sp>
      <p:sp>
        <p:nvSpPr>
          <p:cNvPr id="9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312916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Dichiarazione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604032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3"/>
            <a:ext cx="10985500" cy="3620793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Dettagli informa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Dettagli informazione</a:t>
            </a:r>
          </a:p>
        </p:txBody>
      </p:sp>
      <p:sp>
        <p:nvSpPr>
          <p:cNvPr id="10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1421019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5012" y="5337727"/>
            <a:ext cx="10100027" cy="31849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  <a:lvl2pPr marL="533400" indent="-228600" defTabSz="412750">
              <a:lnSpc>
                <a:spcPct val="100000"/>
              </a:lnSpc>
              <a:spcBef>
                <a:spcPts val="0"/>
              </a:spcBef>
              <a:defRPr sz="1800" b="1"/>
            </a:lvl2pPr>
            <a:lvl3pPr marL="838200" indent="-228600" defTabSz="412750">
              <a:lnSpc>
                <a:spcPct val="100000"/>
              </a:lnSpc>
              <a:spcBef>
                <a:spcPts val="0"/>
              </a:spcBef>
              <a:defRPr sz="1800" b="1"/>
            </a:lvl3pPr>
            <a:lvl4pPr marL="1143000" indent="-228600" defTabSz="412750">
              <a:lnSpc>
                <a:spcPct val="100000"/>
              </a:lnSpc>
              <a:spcBef>
                <a:spcPts val="0"/>
              </a:spcBef>
              <a:defRPr sz="1800" b="1"/>
            </a:lvl4pPr>
            <a:lvl5pPr marL="1447800" indent="-228600" defTabSz="41275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r>
              <a:t>Attribuzione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Corpo livello uno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876962" y="2469930"/>
            <a:ext cx="10438077" cy="1918141"/>
          </a:xfrm>
          <a:prstGeom prst="rect">
            <a:avLst/>
          </a:prstGeom>
        </p:spPr>
        <p:txBody>
          <a:bodyPr numCol="1" spcCol="38100"/>
          <a:lstStyle>
            <a:lvl1pPr marL="234950" indent="-150438">
              <a:spcBef>
                <a:spcPts val="0"/>
              </a:spcBef>
              <a:buSzTx/>
              <a:buNone/>
              <a:defRPr sz="4250" spc="-1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“Citazione degna di nota”</a:t>
            </a:r>
          </a:p>
        </p:txBody>
      </p:sp>
      <p:sp>
        <p:nvSpPr>
          <p:cNvPr id="11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994783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iotola di insalata con riso saltato, uova sode e bacchette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5" name="Ciotola con frittelle al salmone, insalata e hummus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6" name="Pappardelle con burro al prezzemolo, nocciole tostate e scaglie di parmigiano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608724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iotola di insalata con riso saltato, uova sode e bacchette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32859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0"/>
          <p:cNvSpPr/>
          <p:nvPr/>
        </p:nvSpPr>
        <p:spPr>
          <a:xfrm>
            <a:off x="0" y="6462580"/>
            <a:ext cx="12192000" cy="401562"/>
          </a:xfrm>
          <a:prstGeom prst="rect">
            <a:avLst/>
          </a:prstGeom>
          <a:solidFill>
            <a:srgbClr val="C6D9F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4800">
                <a:solidFill>
                  <a:srgbClr val="334186"/>
                </a:solidFill>
              </a:defRPr>
            </a:pPr>
            <a:endParaRPr sz="2400"/>
          </a:p>
        </p:txBody>
      </p:sp>
      <p:sp>
        <p:nvSpPr>
          <p:cNvPr id="14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294859" y="1043747"/>
            <a:ext cx="11560014" cy="5185641"/>
          </a:xfrm>
          <a:prstGeom prst="rect">
            <a:avLst/>
          </a:prstGeom>
        </p:spPr>
        <p:txBody>
          <a:bodyPr numCol="1" spcCol="38100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4" name="Rectangle 6"/>
          <p:cNvSpPr/>
          <p:nvPr/>
        </p:nvSpPr>
        <p:spPr>
          <a:xfrm>
            <a:off x="0" y="-20365"/>
            <a:ext cx="12192000" cy="803121"/>
          </a:xfrm>
          <a:prstGeom prst="rect">
            <a:avLst/>
          </a:prstGeom>
          <a:solidFill>
            <a:srgbClr val="C6D9F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4800">
                <a:solidFill>
                  <a:srgbClr val="C6D9F1"/>
                </a:solidFill>
              </a:defRPr>
            </a:pPr>
            <a:endParaRPr sz="2400"/>
          </a:p>
        </p:txBody>
      </p:sp>
      <p:sp>
        <p:nvSpPr>
          <p:cNvPr id="14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0391147" y="6604826"/>
            <a:ext cx="243656" cy="2410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pic>
        <p:nvPicPr>
          <p:cNvPr id="146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45" y="83791"/>
            <a:ext cx="1421141" cy="610581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Titolo Testo"/>
          <p:cNvSpPr txBox="1">
            <a:spLocks noGrp="1"/>
          </p:cNvSpPr>
          <p:nvPr>
            <p:ph type="title"/>
          </p:nvPr>
        </p:nvSpPr>
        <p:spPr>
          <a:xfrm>
            <a:off x="2115129" y="-20365"/>
            <a:ext cx="7961748" cy="803123"/>
          </a:xfrm>
          <a:prstGeom prst="rect">
            <a:avLst/>
          </a:prstGeom>
        </p:spPr>
        <p:txBody>
          <a:bodyPr/>
          <a:lstStyle>
            <a:lvl1pPr algn="ctr">
              <a:defRPr sz="3200" spc="-85">
                <a:solidFill>
                  <a:srgbClr val="334186"/>
                </a:solidFill>
              </a:defRPr>
            </a:lvl1pPr>
          </a:lstStyle>
          <a:p>
            <a:r>
              <a:t>Titolo Testo</a:t>
            </a:r>
          </a:p>
        </p:txBody>
      </p:sp>
      <p:pic>
        <p:nvPicPr>
          <p:cNvPr id="148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5017" y="100426"/>
            <a:ext cx="679857" cy="449148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TextBox 9"/>
          <p:cNvSpPr txBox="1"/>
          <p:nvPr/>
        </p:nvSpPr>
        <p:spPr>
          <a:xfrm>
            <a:off x="11012836" y="490883"/>
            <a:ext cx="995148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200">
                <a:solidFill>
                  <a:srgbClr val="0070C0"/>
                </a:solidFill>
              </a:defRPr>
            </a:lvl1pPr>
          </a:lstStyle>
          <a:p>
            <a:r>
              <a:rPr sz="1100"/>
              <a:t>Horizon Europe</a:t>
            </a:r>
          </a:p>
        </p:txBody>
      </p:sp>
    </p:spTree>
    <p:extLst>
      <p:ext uri="{BB962C8B-B14F-4D97-AF65-F5344CB8AC3E}">
        <p14:creationId xmlns:p14="http://schemas.microsoft.com/office/powerpoint/2010/main" val="216571636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400">
                <a:latin typeface="Helvetica Neue Light"/>
                <a:ea typeface="Helvetica Neue Light"/>
                <a:cs typeface="Helvetica Neue Light"/>
              </a:defRPr>
            </a:lvl2pPr>
            <a:lvl3pPr>
              <a:defRPr sz="20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8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8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400">
                <a:latin typeface="Helvetica Neue Light"/>
                <a:ea typeface="Helvetica Neue Light"/>
                <a:cs typeface="Helvetica Neue Light"/>
              </a:defRPr>
            </a:lvl2pPr>
            <a:lvl3pPr>
              <a:defRPr sz="20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8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8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Titolo 1"/>
          <p:cNvSpPr txBox="1">
            <a:spLocks/>
          </p:cNvSpPr>
          <p:nvPr userDrawn="1"/>
        </p:nvSpPr>
        <p:spPr>
          <a:xfrm>
            <a:off x="2616616" y="294974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endParaRPr lang="en-US" sz="2800"/>
          </a:p>
        </p:txBody>
      </p:sp>
      <p:sp>
        <p:nvSpPr>
          <p:cNvPr id="9" name="CasellaDiTesto 4"/>
          <p:cNvSpPr txBox="1"/>
          <p:nvPr userDrawn="1"/>
        </p:nvSpPr>
        <p:spPr>
          <a:xfrm>
            <a:off x="11280576" y="6365385"/>
            <a:ext cx="768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400" smtClean="0">
                <a:solidFill>
                  <a:schemeClr val="bg1">
                    <a:lumMod val="50000"/>
                  </a:schemeClr>
                </a:solidFill>
                <a:latin typeface="Helvetica Neue Light"/>
              </a:rPr>
              <a:t>‹#›</a:t>
            </a:fld>
            <a:endParaRPr lang="it-IT" sz="1600">
              <a:solidFill>
                <a:schemeClr val="bg1">
                  <a:lumMod val="50000"/>
                </a:schemeClr>
              </a:solidFill>
              <a:latin typeface="Helvetica Neue Light"/>
            </a:endParaRPr>
          </a:p>
        </p:txBody>
      </p:sp>
      <p:sp>
        <p:nvSpPr>
          <p:cNvPr id="10" name="Rettangolo 12"/>
          <p:cNvSpPr/>
          <p:nvPr userDrawn="1"/>
        </p:nvSpPr>
        <p:spPr>
          <a:xfrm>
            <a:off x="104374" y="6365387"/>
            <a:ext cx="1863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M. P. Anania</a:t>
            </a:r>
          </a:p>
        </p:txBody>
      </p:sp>
      <p:sp>
        <p:nvSpPr>
          <p:cNvPr id="11" name="Rettangolo 10"/>
          <p:cNvSpPr/>
          <p:nvPr userDrawn="1"/>
        </p:nvSpPr>
        <p:spPr>
          <a:xfrm>
            <a:off x="2680792" y="6365386"/>
            <a:ext cx="6748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EAAC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2017 – La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Biodola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–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Isola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d’Elba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97352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6" descr="Picture 6"/>
          <p:cNvPicPr>
            <a:picLocks noChangeAspect="1"/>
          </p:cNvPicPr>
          <p:nvPr/>
        </p:nvPicPr>
        <p:blipFill>
          <a:blip r:embed="rId2"/>
          <a:srcRect l="21586" t="3604" b="18162"/>
          <a:stretch>
            <a:fillRect/>
          </a:stretch>
        </p:blipFill>
        <p:spPr>
          <a:xfrm>
            <a:off x="-1" y="-294639"/>
            <a:ext cx="12192001" cy="7152641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Titolo Testo"/>
          <p:cNvSpPr txBox="1">
            <a:spLocks noGrp="1"/>
          </p:cNvSpPr>
          <p:nvPr>
            <p:ph type="title"/>
          </p:nvPr>
        </p:nvSpPr>
        <p:spPr>
          <a:xfrm>
            <a:off x="3223487" y="1939633"/>
            <a:ext cx="7813968" cy="1043855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914400">
              <a:lnSpc>
                <a:spcPct val="90000"/>
              </a:lnSpc>
              <a:defRPr sz="4800" b="0" spc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58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232723" y="3153930"/>
            <a:ext cx="7813968" cy="812945"/>
          </a:xfrm>
          <a:prstGeom prst="rect">
            <a:avLst/>
          </a:prstGeom>
        </p:spPr>
        <p:txBody>
          <a:bodyPr lIns="91439" tIns="91439" rIns="91439" bIns="91439" numCol="1" spcCol="38100"/>
          <a:lstStyle>
            <a:lvl1pPr marL="0" indent="0" defTabSz="914400">
              <a:spcBef>
                <a:spcPts val="1000"/>
              </a:spcBef>
              <a:buSzTx/>
              <a:buNone/>
              <a:defRPr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228600" defTabSz="914400">
              <a:spcBef>
                <a:spcPts val="1000"/>
              </a:spcBef>
              <a:buSzTx/>
              <a:buNone/>
              <a:defRPr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457200" defTabSz="914400">
              <a:spcBef>
                <a:spcPts val="1000"/>
              </a:spcBef>
              <a:buSzTx/>
              <a:buNone/>
              <a:defRPr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685800" defTabSz="914400">
              <a:spcBef>
                <a:spcPts val="1000"/>
              </a:spcBef>
              <a:buSzTx/>
              <a:buNone/>
              <a:defRPr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914400" defTabSz="914400">
              <a:spcBef>
                <a:spcPts val="1000"/>
              </a:spcBef>
              <a:buSzTx/>
              <a:buNone/>
              <a:defRPr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Click to add author / institute and occasion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9" name="Rectangle 3"/>
          <p:cNvSpPr txBox="1"/>
          <p:nvPr/>
        </p:nvSpPr>
        <p:spPr>
          <a:xfrm>
            <a:off x="339659" y="376194"/>
            <a:ext cx="2696712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/>
          <a:p>
            <a:pPr algn="l" defTabSz="914400">
              <a:defRPr sz="4800">
                <a:solidFill>
                  <a:srgbClr val="3399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2400"/>
              <a:t>EUROPEAN</a:t>
            </a:r>
          </a:p>
          <a:p>
            <a:pPr algn="l" defTabSz="914400">
              <a:defRPr sz="4800">
                <a:solidFill>
                  <a:srgbClr val="33CC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2400"/>
              <a:t>PLASMA RESEARCH</a:t>
            </a:r>
          </a:p>
          <a:p>
            <a:pPr algn="l" defTabSz="914400">
              <a:defRPr sz="4800">
                <a:solidFill>
                  <a:srgbClr val="33CC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2400"/>
              <a:t>ACCELERATOR WITH</a:t>
            </a:r>
          </a:p>
          <a:p>
            <a:pPr algn="l" defTabSz="914400">
              <a:defRPr sz="4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2400"/>
              <a:t>EXCELLENCE IN</a:t>
            </a:r>
          </a:p>
          <a:p>
            <a:pPr algn="l" defTabSz="914400">
              <a:defRPr sz="4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2400"/>
              <a:t>APPLICATIONS</a:t>
            </a:r>
          </a:p>
        </p:txBody>
      </p:sp>
      <p:pic>
        <p:nvPicPr>
          <p:cNvPr id="160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995" y="273553"/>
            <a:ext cx="2788152" cy="1261234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70194" y="6171686"/>
            <a:ext cx="367406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132660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0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7" y="1939641"/>
            <a:ext cx="7813967" cy="1043855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31" y="3153931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7" y="376193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8" rIns="91428" bIns="45718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003" y="273561"/>
            <a:ext cx="2788151" cy="12612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02493" y="6439389"/>
            <a:ext cx="3309467" cy="338555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0846F4-509B-4FA4-A3BB-D53C82698E9F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11" y="6453036"/>
            <a:ext cx="472111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08838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80"/>
            <a:ext cx="12192000" cy="40156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5"/>
            <a:ext cx="12192000" cy="80312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2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1"/>
            <a:ext cx="1421141" cy="610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DBE863-E0D1-4AFD-ADD4-862FDCFD6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1892" y="183550"/>
            <a:ext cx="679856" cy="4491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5" y="6462572"/>
            <a:ext cx="6544711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r>
              <a:rPr lang="en-GB"/>
              <a:t>R. Assmann &amp; M. Ferrario - TIARA - 19 Oct 2022</a:t>
            </a:r>
          </a:p>
        </p:txBody>
      </p:sp>
    </p:spTree>
    <p:extLst>
      <p:ext uri="{BB962C8B-B14F-4D97-AF65-F5344CB8AC3E}">
        <p14:creationId xmlns:p14="http://schemas.microsoft.com/office/powerpoint/2010/main" val="36051193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787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7591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7121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7083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8381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472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 Neue Light"/>
                <a:ea typeface="Helvetica Neue Light"/>
                <a:cs typeface="Helvetica Neue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000">
                <a:latin typeface="Helvetica Neue Light"/>
                <a:ea typeface="Helvetica Neue Light"/>
                <a:cs typeface="Helvetica Neue Light"/>
              </a:defRPr>
            </a:lvl2pPr>
            <a:lvl3pPr>
              <a:defRPr sz="18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6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6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 Neue Light"/>
                <a:ea typeface="Helvetica Neue Light"/>
                <a:cs typeface="Helvetica Neue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000">
                <a:latin typeface="Helvetica Neue Light"/>
                <a:ea typeface="Helvetica Neue Light"/>
                <a:cs typeface="Helvetica Neue Light"/>
              </a:defRPr>
            </a:lvl2pPr>
            <a:lvl3pPr>
              <a:defRPr sz="18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6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6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0" name="CasellaDiTesto 4"/>
          <p:cNvSpPr txBox="1"/>
          <p:nvPr userDrawn="1"/>
        </p:nvSpPr>
        <p:spPr>
          <a:xfrm>
            <a:off x="11280576" y="6365385"/>
            <a:ext cx="768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400" smtClean="0">
                <a:solidFill>
                  <a:schemeClr val="bg1">
                    <a:lumMod val="50000"/>
                  </a:schemeClr>
                </a:solidFill>
                <a:latin typeface="Helvetica Neue Light"/>
              </a:rPr>
              <a:t>‹#›</a:t>
            </a:fld>
            <a:endParaRPr lang="it-IT" sz="1600">
              <a:solidFill>
                <a:schemeClr val="bg1">
                  <a:lumMod val="50000"/>
                </a:schemeClr>
              </a:solidFill>
              <a:latin typeface="Helvetica Neue Light"/>
            </a:endParaRPr>
          </a:p>
        </p:txBody>
      </p:sp>
      <p:sp>
        <p:nvSpPr>
          <p:cNvPr id="15" name="Rettangolo 12"/>
          <p:cNvSpPr/>
          <p:nvPr userDrawn="1"/>
        </p:nvSpPr>
        <p:spPr>
          <a:xfrm>
            <a:off x="104374" y="6365387"/>
            <a:ext cx="1863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M. P. Anania</a:t>
            </a:r>
          </a:p>
        </p:txBody>
      </p:sp>
      <p:sp>
        <p:nvSpPr>
          <p:cNvPr id="16" name="Rettangolo 10"/>
          <p:cNvSpPr/>
          <p:nvPr userDrawn="1"/>
        </p:nvSpPr>
        <p:spPr>
          <a:xfrm>
            <a:off x="2680792" y="6365386"/>
            <a:ext cx="6748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EAAC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2017 – La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Biodola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–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Isola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d’Elba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52146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8249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927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8249"/>
            <a:ext cx="2111379" cy="539751"/>
          </a:xfrm>
          <a:prstGeom prst="rect">
            <a:avLst/>
          </a:prstGeom>
        </p:spPr>
      </p:pic>
      <p:pic>
        <p:nvPicPr>
          <p:cNvPr id="8" name="Picture 2" descr="Image result for clf logo laser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473" y="136341"/>
            <a:ext cx="770021" cy="7528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5905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0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7" y="1939641"/>
            <a:ext cx="7813967" cy="1043855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31" y="3153931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7" y="376193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8" rIns="91428" bIns="45718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003" y="273561"/>
            <a:ext cx="2788151" cy="12612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02493" y="6439389"/>
            <a:ext cx="3309467" cy="338555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0846F4-509B-4FA4-A3BB-D53C82698E9F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11" y="6453036"/>
            <a:ext cx="472111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17739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80"/>
            <a:ext cx="12192000" cy="40156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dirty="0">
                <a:solidFill>
                  <a:srgbClr val="B2132E"/>
                </a:solidFill>
                <a:effectLst/>
                <a:latin typeface="Roboto Slab" pitchFamily="2" charset="0"/>
              </a:rPr>
              <a:t>High Precision X-Ray Measurements 2023 – F. Villa – The EuPRAXIA@SPARC_LAB project              </a:t>
            </a:r>
            <a:r>
              <a:rPr lang="en-US" sz="100" b="0" i="0" dirty="0">
                <a:solidFill>
                  <a:srgbClr val="B2132E"/>
                </a:solidFill>
                <a:effectLst/>
                <a:latin typeface="Roboto Slab" pitchFamily="2" charset="0"/>
              </a:rPr>
              <a:t>.</a:t>
            </a:r>
            <a:endParaRPr lang="en-GB" sz="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5"/>
            <a:ext cx="12192000" cy="80312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2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1"/>
            <a:ext cx="1421141" cy="610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DBE863-E0D1-4AFD-ADD4-862FDCFD6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1892" y="183550"/>
            <a:ext cx="679856" cy="4491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966F157A-5269-5434-BD97-C0A8D5FD3666}"/>
              </a:ext>
            </a:extLst>
          </p:cNvPr>
          <p:cNvSpPr txBox="1"/>
          <p:nvPr userDrawn="1"/>
        </p:nvSpPr>
        <p:spPr>
          <a:xfrm>
            <a:off x="220133" y="550729"/>
            <a:ext cx="1943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2C3882"/>
                </a:solidFill>
              </a:rPr>
              <a:t>a</a:t>
            </a:r>
            <a:r>
              <a:rPr lang="en-IT" sz="1100" dirty="0">
                <a:solidFill>
                  <a:srgbClr val="2C3882"/>
                </a:solidFill>
              </a:rPr>
              <a:t>t </a:t>
            </a:r>
            <a:r>
              <a:rPr lang="en-IT" sz="1100" dirty="0">
                <a:solidFill>
                  <a:srgbClr val="FCAF18"/>
                </a:solidFill>
              </a:rPr>
              <a:t>S</a:t>
            </a:r>
            <a:r>
              <a:rPr lang="en-IT" sz="1100" dirty="0">
                <a:solidFill>
                  <a:srgbClr val="2C3882"/>
                </a:solidFill>
              </a:rPr>
              <a:t>PARC_</a:t>
            </a:r>
            <a:r>
              <a:rPr lang="en-IT" sz="1100" dirty="0">
                <a:solidFill>
                  <a:srgbClr val="FCAF18"/>
                </a:solidFill>
              </a:rPr>
              <a:t>L</a:t>
            </a:r>
            <a:r>
              <a:rPr lang="en-IT" sz="1100" dirty="0">
                <a:solidFill>
                  <a:srgbClr val="2C3882"/>
                </a:solidFill>
              </a:rPr>
              <a:t>AB</a:t>
            </a:r>
          </a:p>
        </p:txBody>
      </p:sp>
    </p:spTree>
    <p:extLst>
      <p:ext uri="{BB962C8B-B14F-4D97-AF65-F5344CB8AC3E}">
        <p14:creationId xmlns:p14="http://schemas.microsoft.com/office/powerpoint/2010/main" val="10739281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6523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7097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9398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6879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141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"/>
            <a:ext cx="12240000" cy="6879819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66433" y="1997806"/>
            <a:ext cx="7402857" cy="1236236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buFontTx/>
              <a:buNone/>
              <a:defRPr sz="4000" b="0" baseline="0">
                <a:solidFill>
                  <a:schemeClr val="bg1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en-US" dirty="0"/>
              <a:t>Test Presentation</a:t>
            </a:r>
          </a:p>
          <a:p>
            <a:pPr lvl="0"/>
            <a:r>
              <a:rPr lang="en-US" dirty="0"/>
              <a:t>Click to add title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6433" y="4275445"/>
            <a:ext cx="7402857" cy="378211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>
              <a:buNone/>
              <a:defRPr sz="2000" baseline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/>
              <a:t>Speaker / Project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66433" y="3547178"/>
            <a:ext cx="7402857" cy="533111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buFontTx/>
              <a:buNone/>
              <a:defRPr sz="3000" b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/>
              <a:t>Venue / Date / Event / </a:t>
            </a:r>
            <a:r>
              <a:rPr lang="fr-FR" dirty="0" err="1"/>
              <a:t>Subtitle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3752" y="5419756"/>
            <a:ext cx="1562400" cy="8912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35" y="558385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90213" y="625844"/>
            <a:ext cx="9346347" cy="2971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583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4913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2865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2960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3362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8249"/>
            <a:ext cx="2111379" cy="539751"/>
          </a:xfrm>
          <a:prstGeom prst="rect">
            <a:avLst/>
          </a:prstGeom>
        </p:spPr>
      </p:pic>
      <p:pic>
        <p:nvPicPr>
          <p:cNvPr id="8" name="Picture 2" descr="Image result for clf logo laser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473" y="136341"/>
            <a:ext cx="770021" cy="75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8665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3604" b="18163"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13092" y="3642000"/>
            <a:ext cx="1152130" cy="3990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8" y="6288044"/>
            <a:ext cx="330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800" dirty="0">
                <a:solidFill>
                  <a:schemeClr val="bg1"/>
                </a:solidFill>
              </a:rPr>
              <a:t>No. 101079773</a:t>
            </a:r>
          </a:p>
        </p:txBody>
      </p:sp>
      <p:pic>
        <p:nvPicPr>
          <p:cNvPr id="16" name="Picture 15" descr="Shape, background pattern, rectangle&#10;&#10;Description automatically generated">
            <a:extLst>
              <a:ext uri="{FF2B5EF4-FFF2-40B4-BE49-F238E27FC236}">
                <a16:creationId xmlns:a16="http://schemas.microsoft.com/office/drawing/2014/main" id="{EB353F2C-276C-46A5-BFB4-EDBF3952D3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619" y="5201842"/>
            <a:ext cx="539714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0" name="Picture 19" descr="Shape&#10;&#10;Description automatically generated">
            <a:extLst>
              <a:ext uri="{FF2B5EF4-FFF2-40B4-BE49-F238E27FC236}">
                <a16:creationId xmlns:a16="http://schemas.microsoft.com/office/drawing/2014/main" id="{B40DA2FC-500E-4637-AD7D-89070242F1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520438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5B92E49D-42F5-4F3F-87B5-89E4F69384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764" y="5201842"/>
            <a:ext cx="539714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8" name="Picture 27" descr="Shape&#10;&#10;Description automatically generated">
            <a:extLst>
              <a:ext uri="{FF2B5EF4-FFF2-40B4-BE49-F238E27FC236}">
                <a16:creationId xmlns:a16="http://schemas.microsoft.com/office/drawing/2014/main" id="{23025C6F-90C7-462A-8C0E-8079D07BC39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62" y="520438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0" name="Picture 29" descr="Chart&#10;&#10;Description automatically generated">
            <a:extLst>
              <a:ext uri="{FF2B5EF4-FFF2-40B4-BE49-F238E27FC236}">
                <a16:creationId xmlns:a16="http://schemas.microsoft.com/office/drawing/2014/main" id="{5EEF9B71-7283-4C50-AF40-4C42338F61F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10" y="520438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2" name="Picture 3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181E05-6FC8-4FE7-96E3-22D4AE603C7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434" y="5201842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4" name="Picture 33" descr="A picture containing logo&#10;&#10;Description automatically generated">
            <a:extLst>
              <a:ext uri="{FF2B5EF4-FFF2-40B4-BE49-F238E27FC236}">
                <a16:creationId xmlns:a16="http://schemas.microsoft.com/office/drawing/2014/main" id="{1B7B7ABD-7FF4-416E-82E5-F7D825396BD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570310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6" name="Picture 35" descr="Shape, rectangle&#10;&#10;Description automatically generated">
            <a:extLst>
              <a:ext uri="{FF2B5EF4-FFF2-40B4-BE49-F238E27FC236}">
                <a16:creationId xmlns:a16="http://schemas.microsoft.com/office/drawing/2014/main" id="{0E6B17BD-38E6-40E8-81B9-61656C20CEC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69" y="570310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8" name="Picture 37" descr="A picture containing logo&#10;&#10;Description automatically generated">
            <a:extLst>
              <a:ext uri="{FF2B5EF4-FFF2-40B4-BE49-F238E27FC236}">
                <a16:creationId xmlns:a16="http://schemas.microsoft.com/office/drawing/2014/main" id="{AFBA9081-7D6A-4386-BE99-3B9915CAF34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07" y="570310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0" name="Picture 39" descr="A picture containing shape&#10;&#10;Description automatically generated">
            <a:extLst>
              <a:ext uri="{FF2B5EF4-FFF2-40B4-BE49-F238E27FC236}">
                <a16:creationId xmlns:a16="http://schemas.microsoft.com/office/drawing/2014/main" id="{EF4B1B9E-9C34-41AA-BA3F-19A5FC834B1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76" y="5703104"/>
            <a:ext cx="539714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DAFE8E6F-FDE1-40AB-A91E-75B4752808C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438" y="570310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4" name="Picture 43" descr="Background pattern&#10;&#10;Description automatically generated">
            <a:extLst>
              <a:ext uri="{FF2B5EF4-FFF2-40B4-BE49-F238E27FC236}">
                <a16:creationId xmlns:a16="http://schemas.microsoft.com/office/drawing/2014/main" id="{6DC76842-022A-455A-913E-9A58E2CB996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764" y="5703104"/>
            <a:ext cx="539714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  <p:pic>
        <p:nvPicPr>
          <p:cNvPr id="5" name="Picture 4" descr="A black background with white text and yellow stars&#10;&#10;Description automatically generated">
            <a:extLst>
              <a:ext uri="{FF2B5EF4-FFF2-40B4-BE49-F238E27FC236}">
                <a16:creationId xmlns:a16="http://schemas.microsoft.com/office/drawing/2014/main" id="{9E2716B7-B9F2-45DB-9777-073DE14175D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912" y="114716"/>
            <a:ext cx="2242632" cy="141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957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US"/>
              <a:t>A. Giribono </a:t>
            </a:r>
            <a:endParaRPr lang="en-GB" dirty="0"/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A8E6A3-D10E-BEBC-CDF4-2DC37BE2810D}"/>
              </a:ext>
            </a:extLst>
          </p:cNvPr>
          <p:cNvSpPr txBox="1"/>
          <p:nvPr userDrawn="1"/>
        </p:nvSpPr>
        <p:spPr>
          <a:xfrm>
            <a:off x="4456234" y="6458365"/>
            <a:ext cx="327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2C3982"/>
                </a:solidFill>
              </a:rPr>
              <a:t>www.eupraxia-pp.org</a:t>
            </a:r>
          </a:p>
        </p:txBody>
      </p:sp>
    </p:spTree>
    <p:extLst>
      <p:ext uri="{BB962C8B-B14F-4D97-AF65-F5344CB8AC3E}">
        <p14:creationId xmlns:p14="http://schemas.microsoft.com/office/powerpoint/2010/main" val="35065202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rgbClr val="2C39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  <a:lvl2pPr>
              <a:defRPr>
                <a:solidFill>
                  <a:srgbClr val="FFC000"/>
                </a:solidFill>
              </a:defRPr>
            </a:lvl2pPr>
            <a:lvl3pPr>
              <a:defRPr>
                <a:solidFill>
                  <a:srgbClr val="FFC000"/>
                </a:solidFill>
              </a:defRPr>
            </a:lvl3pPr>
            <a:lvl4pPr>
              <a:defRPr>
                <a:solidFill>
                  <a:srgbClr val="FFC000"/>
                </a:solidFill>
              </a:defRPr>
            </a:lvl4pPr>
            <a:lvl5pPr>
              <a:defRPr>
                <a:solidFill>
                  <a:srgbClr val="FFC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US"/>
              <a:t>A. Giribono </a:t>
            </a:r>
            <a:endParaRPr lang="en-GB"/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F56F66-AA74-C0C7-C412-B189A98C9334}"/>
              </a:ext>
            </a:extLst>
          </p:cNvPr>
          <p:cNvSpPr txBox="1"/>
          <p:nvPr userDrawn="1"/>
        </p:nvSpPr>
        <p:spPr>
          <a:xfrm>
            <a:off x="4456234" y="6458365"/>
            <a:ext cx="327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2C3982"/>
                </a:solidFill>
              </a:rPr>
              <a:t>www.eupraxia-pp.org</a:t>
            </a:r>
          </a:p>
        </p:txBody>
      </p:sp>
    </p:spTree>
    <p:extLst>
      <p:ext uri="{BB962C8B-B14F-4D97-AF65-F5344CB8AC3E}">
        <p14:creationId xmlns:p14="http://schemas.microsoft.com/office/powerpoint/2010/main" val="5740342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Giribono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5338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Giribono 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08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1"/>
            <a:ext cx="12240000" cy="687981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240000" cy="68796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 t="-9305" b="-930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4788" y="556840"/>
            <a:ext cx="2131621" cy="1215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7" y="5816297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84948" y="5768339"/>
            <a:ext cx="5031133" cy="5279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4994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Giribono 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0943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Giribono 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777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Giribono 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0167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Giribono 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6413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Giribono 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5885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Giribono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6967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Giribono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5674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94983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 b="0">
                <a:solidFill>
                  <a:schemeClr val="bg1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 sz="2800" b="0"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b="0">
                <a:latin typeface="Helvetica Neue Light"/>
              </a:defRPr>
            </a:lvl2pPr>
            <a:lvl3pPr>
              <a:defRPr b="0">
                <a:latin typeface="Helvetica Neue Light"/>
              </a:defRPr>
            </a:lvl3pPr>
            <a:lvl4pPr>
              <a:defRPr b="0">
                <a:latin typeface="Helvetica Neue Light"/>
              </a:defRPr>
            </a:lvl4pPr>
            <a:lvl5pPr>
              <a:defRPr b="0">
                <a:latin typeface="Helvetica Neue Light"/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CasellaDiTesto 4"/>
          <p:cNvSpPr txBox="1"/>
          <p:nvPr userDrawn="1"/>
        </p:nvSpPr>
        <p:spPr>
          <a:xfrm>
            <a:off x="11636869" y="6597362"/>
            <a:ext cx="699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‹#›</a:t>
            </a:fld>
            <a:endParaRPr lang="it-IT" sz="140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" y="205767"/>
            <a:ext cx="2394841" cy="70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149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0999A1-88EF-C386-226F-63CB8AE24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FAC6CAF-12FE-868C-AAF9-8A34D9B129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BB9755-81F3-8094-C6B0-31609E2E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E6C5-1946-4CA0-A37D-B85256C93A04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DB2861-92D8-4149-B956-006C6D08E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D8D37D-C134-4A22-1720-566FAB15D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D0F8-4D8E-4C98-B1CD-901A9F523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060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696E85-8F9E-99A3-7DB2-6E37619C4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FE59F4-38FD-3802-71C6-4913BE278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194F51-2438-F39D-ECDB-8B06393D7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E6C5-1946-4CA0-A37D-B85256C93A04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A5B47A6-CF37-68A4-D37D-D22FB520F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AAAEB1-0CD9-8C78-8AA4-7374C2872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D0F8-4D8E-4C98-B1CD-901A9F523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29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3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R. </a:t>
            </a:r>
            <a:r>
              <a:rPr lang="en-US" dirty="0" err="1"/>
              <a:t>Assmann</a:t>
            </a:r>
            <a:r>
              <a:rPr lang="en-US" dirty="0"/>
              <a:t> &amp; M. Ferrario – </a:t>
            </a:r>
            <a:r>
              <a:rPr lang="en-US" dirty="0" err="1"/>
              <a:t>iFAST</a:t>
            </a:r>
            <a:r>
              <a:rPr lang="en-US" dirty="0"/>
              <a:t> WP6 – Closing of EAAC 2023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3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6" y="3261320"/>
            <a:ext cx="6895511" cy="335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4"/>
            <a:ext cx="1440160" cy="8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374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290426-D591-CDDA-9132-C1D5EE62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02A0AD2-4D1A-C997-AAB2-E361997C5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56016A8-AD20-9763-FEC5-DA163D05B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E6C5-1946-4CA0-A37D-B85256C93A04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EF0BA41-D8D3-2D7A-D0D2-A9470929F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E071FB-19E4-F931-7091-5697860CE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D0F8-4D8E-4C98-B1CD-901A9F523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730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7CCF7C-6F33-8E6A-92C1-0A9243931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78D096-5C1C-734E-1960-845C2C98D5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6D0C98F-79E2-FD53-AAAF-CB3823866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AD4DA85-8AF7-E99C-E3F4-2B9280B56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E6C5-1946-4CA0-A37D-B85256C93A04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4EF666B-0CB2-142B-5B9F-EF448F626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4E96935-B4F0-E99E-7AF9-0405A876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D0F8-4D8E-4C98-B1CD-901A9F523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087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918C5E-CB50-6D6A-E78F-D3F8BEE1C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76BEFF9-B162-6547-6032-1975016E9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8AABA0D-5C90-5932-322A-68AB73281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45531BB-D5BF-C334-DD86-A4166F5760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4DD3D58-F035-C76C-EFF8-93A01BB458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E3CC498-C096-6FF6-AC19-EFAECF593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E6C5-1946-4CA0-A37D-B85256C93A04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FEDBC4B-68E9-E4D3-94DD-0E799A8E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9B5793D-F05D-07AC-A200-A821ABF5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D0F8-4D8E-4C98-B1CD-901A9F523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051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0E9463-3D90-782E-D44D-59A304169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1793E18-F7EA-6FE8-567E-E05727708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E6C5-1946-4CA0-A37D-B85256C93A04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462F625-0BCC-183D-3619-32F96BBF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F315B02-77BB-BDAD-9BB4-70538EE57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D0F8-4D8E-4C98-B1CD-901A9F523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1091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F26F962-20FD-6C37-AD82-1A4FFC1C0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E6C5-1946-4CA0-A37D-B85256C93A04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BD022D4-7813-2A1A-8DB2-17CF7F9F8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DC3B02C-DACA-A48B-E6EF-88DC01747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D0F8-4D8E-4C98-B1CD-901A9F523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333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0438BE-18B4-15BC-4844-54304E54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440375-0366-096D-E58D-D34CA0D88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94504A6-5619-8E79-ABC5-B2BE1A9795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100F450-CC27-5C73-83E5-1C5B1EB7C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E6C5-1946-4CA0-A37D-B85256C93A04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E7077BA-4EB0-6E51-47B6-20D08C345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F2FAAA6-20F8-78DC-6C73-58257C66D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D0F8-4D8E-4C98-B1CD-901A9F523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635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59DE79-7B02-9411-1A13-7E8F89F87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58A7CFC-D85B-AE15-DCB9-E96BBEC1FE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D079C82-7D10-BAA4-635A-337EC5021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2235CFF-8C91-5172-701B-7328413C6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E6C5-1946-4CA0-A37D-B85256C93A04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3941A33-AC35-898C-6285-5A27316DD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0E34A94-EB0F-14B2-5B64-A5F66F08C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D0F8-4D8E-4C98-B1CD-901A9F523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439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C85FC4-642A-889E-05B6-1F022678A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05F2F84-1E15-AE8B-485C-CACC25720A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99A0D7-4657-C4DB-197C-834A05E5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E6C5-1946-4CA0-A37D-B85256C93A04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C17562D-00FE-F9F6-D7C0-A96A23302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C190B4-6706-8668-A133-B638D45F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D0F8-4D8E-4C98-B1CD-901A9F523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56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85D477D-41CC-5B72-0914-9F82BFAF9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3F94014-20A3-04E8-8FEE-65B69DBAD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C282BDF-89DA-C8EA-6D4F-36544B201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E6C5-1946-4CA0-A37D-B85256C93A04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835E52-8A01-4593-8888-0CE97037A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CE6E6F-47C3-E200-E8BA-EFD55CC61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D0F8-4D8E-4C98-B1CD-901A9F523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752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0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5" y="3153930"/>
            <a:ext cx="7813967" cy="812944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FFC00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1" y="376194"/>
            <a:ext cx="278815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18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18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18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18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18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997" y="273555"/>
            <a:ext cx="2788151" cy="1261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34098" y="3620994"/>
            <a:ext cx="115213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9" y="6288044"/>
            <a:ext cx="330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600">
                <a:solidFill>
                  <a:schemeClr val="bg1"/>
                </a:solidFill>
              </a:rPr>
              <a:t>No. 101079773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D08789-6EA1-4445-B452-85ED00E5C105}"/>
              </a:ext>
            </a:extLst>
          </p:cNvPr>
          <p:cNvGrpSpPr/>
          <p:nvPr userDrawn="1"/>
        </p:nvGrpSpPr>
        <p:grpSpPr>
          <a:xfrm>
            <a:off x="442101" y="5210346"/>
            <a:ext cx="3736127" cy="853744"/>
            <a:chOff x="400753" y="5359778"/>
            <a:chExt cx="3736126" cy="853744"/>
          </a:xfrm>
        </p:grpSpPr>
        <p:pic>
          <p:nvPicPr>
            <p:cNvPr id="16" name="Picture 15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EB353F2C-276C-46A5-BFB4-EDBF3952D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40DA2FC-500E-4637-AD7D-89070242F1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5B92E49D-42F5-4F3F-87B5-89E4F693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id="{23025C6F-90C7-462A-8C0E-8079D07BC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Chart&#10;&#10;Description automatically generated">
              <a:extLst>
                <a:ext uri="{FF2B5EF4-FFF2-40B4-BE49-F238E27FC236}">
                  <a16:creationId xmlns:a16="http://schemas.microsoft.com/office/drawing/2014/main" id="{5EEF9B71-7283-4C50-AF40-4C42338F6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4181E05-6FC8-4FE7-96E3-22D4AE603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B7B7ABD-7FF4-416E-82E5-F7D825396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6" name="Picture 35" descr="Shape, rectangle&#10;&#10;Description automatically generated">
              <a:extLst>
                <a:ext uri="{FF2B5EF4-FFF2-40B4-BE49-F238E27FC236}">
                  <a16:creationId xmlns:a16="http://schemas.microsoft.com/office/drawing/2014/main" id="{0E6B17BD-38E6-40E8-81B9-61656C20C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BA9081-7D6A-4386-BE99-3B9915CAF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4B1B9E-9C34-41AA-BA3F-19A5FC83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DAFE8E6F-FDE1-40AB-A91E-75B4752808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44" name="Picture 43" descr="Background pattern&#10;&#10;Description automatically generated">
              <a:extLst>
                <a:ext uri="{FF2B5EF4-FFF2-40B4-BE49-F238E27FC236}">
                  <a16:creationId xmlns:a16="http://schemas.microsoft.com/office/drawing/2014/main" id="{6DC76842-022A-455A-913E-9A58E2CB9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09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3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R. Assmann &amp; M. Ferrario – iFAST WP6 – Opening of EAAC 2023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3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6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4"/>
            <a:ext cx="1440160" cy="8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6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4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1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8" y="-272186"/>
            <a:ext cx="7961747" cy="1325563"/>
          </a:xfrm>
        </p:spPr>
        <p:txBody>
          <a:bodyPr>
            <a:normAutofit/>
          </a:bodyPr>
          <a:lstStyle>
            <a:lvl1pPr algn="ctr">
              <a:defRPr sz="2625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4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/>
              <a:t>R. Assmann - EuAPS Kickoff - 28 Feb 2023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4941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11796163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3137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6712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230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8156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9968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1650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9738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0079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750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0841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0841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3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R. Assmann &amp; M. Ferrario – iFAST WP6 – Opening of EAAC 2023</a:t>
            </a:r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3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6" y="3261320"/>
            <a:ext cx="6895511" cy="3353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4"/>
            <a:ext cx="1440160" cy="8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73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3233-28A5-4BE6-9ECF-91943AB1B905}" type="datetimeFigureOut">
              <a:rPr lang="en-US" smtClean="0"/>
              <a:t>11/23/24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E81E3-3265-45EE-A2C3-C9AF2D303D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00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/>
              <a:t>R. Assmann &amp; M. Ferrario – iFAST WP6 – Opening of EAAC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6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5"/>
          </a:solidFill>
          <a:latin typeface="Montserrat ExtraBold" panose="00000900000000000000" pitchFamily="2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/>
        <a:buChar char="•"/>
        <a:defRPr sz="2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6708"/>
            <a:ext cx="24365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 dirty="0"/>
          </a:p>
        </p:txBody>
      </p:sp>
      <p:sp>
        <p:nvSpPr>
          <p:cNvPr id="4" name="Titolo Testo"/>
          <p:cNvSpPr txBox="1">
            <a:spLocks noGrp="1"/>
          </p:cNvSpPr>
          <p:nvPr>
            <p:ph type="title"/>
          </p:nvPr>
        </p:nvSpPr>
        <p:spPr>
          <a:xfrm>
            <a:off x="1826683" y="1371600"/>
            <a:ext cx="9753601" cy="752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86349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5" r:id="rId1"/>
    <p:sldLayoutId id="2147484436" r:id="rId2"/>
    <p:sldLayoutId id="2147484437" r:id="rId3"/>
    <p:sldLayoutId id="2147484438" r:id="rId4"/>
    <p:sldLayoutId id="2147484439" r:id="rId5"/>
    <p:sldLayoutId id="2147484440" r:id="rId6"/>
    <p:sldLayoutId id="2147484441" r:id="rId7"/>
    <p:sldLayoutId id="2147484442" r:id="rId8"/>
    <p:sldLayoutId id="2147484443" r:id="rId9"/>
    <p:sldLayoutId id="2147484444" r:id="rId10"/>
    <p:sldLayoutId id="2147484445" r:id="rId11"/>
    <p:sldLayoutId id="2147484446" r:id="rId12"/>
    <p:sldLayoutId id="2147484447" r:id="rId13"/>
    <p:sldLayoutId id="2147484448" r:id="rId14"/>
    <p:sldLayoutId id="2147484449" r:id="rId15"/>
    <p:sldLayoutId id="2147484450" r:id="rId16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R. Assmann &amp; M. Ferrario - TIARA - 19 Oct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115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8" r:id="rId5"/>
    <p:sldLayoutId id="2147484519" r:id="rId6"/>
    <p:sldLayoutId id="2147484520" r:id="rId7"/>
    <p:sldLayoutId id="2147484521" r:id="rId8"/>
    <p:sldLayoutId id="2147484522" r:id="rId9"/>
    <p:sldLayoutId id="2147484523" r:id="rId10"/>
    <p:sldLayoutId id="2147484524" r:id="rId11"/>
    <p:sldLayoutId id="2147484525" r:id="rId12"/>
  </p:sldLayoutIdLst>
  <p:hf sldNum="0" hdr="0" dt="0"/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R. Assmann - EuAPS Kickoff - 28 Feb 2023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102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1" r:id="rId1"/>
    <p:sldLayoutId id="2147484552" r:id="rId2"/>
    <p:sldLayoutId id="2147484553" r:id="rId3"/>
    <p:sldLayoutId id="2147484554" r:id="rId4"/>
    <p:sldLayoutId id="2147484555" r:id="rId5"/>
    <p:sldLayoutId id="2147484556" r:id="rId6"/>
    <p:sldLayoutId id="2147484557" r:id="rId7"/>
    <p:sldLayoutId id="2147484558" r:id="rId8"/>
    <p:sldLayoutId id="2147484559" r:id="rId9"/>
    <p:sldLayoutId id="2147484560" r:id="rId10"/>
    <p:sldLayoutId id="2147484561" r:id="rId11"/>
    <p:sldLayoutId id="2147484562" r:id="rId12"/>
  </p:sldLayoutIdLst>
  <p:hf hdr="0" ftr="0" dt="0"/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A. Giribono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41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0" r:id="rId1"/>
    <p:sldLayoutId id="2147484621" r:id="rId2"/>
    <p:sldLayoutId id="2147484622" r:id="rId3"/>
    <p:sldLayoutId id="2147484623" r:id="rId4"/>
    <p:sldLayoutId id="2147484624" r:id="rId5"/>
    <p:sldLayoutId id="2147484625" r:id="rId6"/>
    <p:sldLayoutId id="2147484626" r:id="rId7"/>
    <p:sldLayoutId id="2147484627" r:id="rId8"/>
    <p:sldLayoutId id="2147484628" r:id="rId9"/>
    <p:sldLayoutId id="2147484629" r:id="rId10"/>
    <p:sldLayoutId id="2147484630" r:id="rId11"/>
    <p:sldLayoutId id="2147484631" r:id="rId12"/>
    <p:sldLayoutId id="2147484632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78AEB3F-0951-E24C-D73D-AC2BB7E84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5A3C1D2-8BA1-D912-E9FF-B8A78FE4D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E6483E-05F4-BD9C-755B-3D6540E15B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7E6C5-1946-4CA0-A37D-B85256C93A04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671A4B5-CB44-A855-D2E8-428FEF3A6B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4EE2AF-823C-BB65-B0D8-1C2173589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CD0F8-4D8E-4C98-B1CD-901A9F523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51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4" r:id="rId1"/>
    <p:sldLayoutId id="2147484635" r:id="rId2"/>
    <p:sldLayoutId id="2147484636" r:id="rId3"/>
    <p:sldLayoutId id="2147484637" r:id="rId4"/>
    <p:sldLayoutId id="2147484638" r:id="rId5"/>
    <p:sldLayoutId id="2147484639" r:id="rId6"/>
    <p:sldLayoutId id="2147484640" r:id="rId7"/>
    <p:sldLayoutId id="2147484641" r:id="rId8"/>
    <p:sldLayoutId id="2147484642" r:id="rId9"/>
    <p:sldLayoutId id="2147484643" r:id="rId10"/>
    <p:sldLayoutId id="21474846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R. </a:t>
            </a:r>
            <a:r>
              <a:rPr lang="en-GB" dirty="0" err="1"/>
              <a:t>Assmann</a:t>
            </a:r>
            <a:r>
              <a:rPr lang="en-GB" dirty="0"/>
              <a:t> - EuAPS </a:t>
            </a:r>
            <a:r>
              <a:rPr lang="en-GB" dirty="0" err="1"/>
              <a:t>Kickoff</a:t>
            </a:r>
            <a:r>
              <a:rPr lang="en-GB" dirty="0"/>
              <a:t>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929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6" r:id="rId1"/>
    <p:sldLayoutId id="2147484647" r:id="rId2"/>
    <p:sldLayoutId id="2147484648" r:id="rId3"/>
    <p:sldLayoutId id="2147484649" r:id="rId4"/>
    <p:sldLayoutId id="2147484650" r:id="rId5"/>
    <p:sldLayoutId id="2147484651" r:id="rId6"/>
    <p:sldLayoutId id="2147484652" r:id="rId7"/>
    <p:sldLayoutId id="2147484653" r:id="rId8"/>
    <p:sldLayoutId id="2147484654" r:id="rId9"/>
    <p:sldLayoutId id="2147484655" r:id="rId10"/>
    <p:sldLayoutId id="2147484656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7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overleaf.com/6441975428vfsgmvpctmph#ebe5ff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06F93EE-4C28-9D71-8994-C9801F35A90F}"/>
              </a:ext>
            </a:extLst>
          </p:cNvPr>
          <p:cNvGrpSpPr/>
          <p:nvPr/>
        </p:nvGrpSpPr>
        <p:grpSpPr>
          <a:xfrm>
            <a:off x="3234291" y="2094033"/>
            <a:ext cx="8741043" cy="2669933"/>
            <a:chOff x="3471990" y="2100371"/>
            <a:chExt cx="7963518" cy="2669933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858D7EB2-A12D-B475-1B27-469ED296966C}"/>
                </a:ext>
              </a:extLst>
            </p:cNvPr>
            <p:cNvSpPr txBox="1">
              <a:spLocks/>
            </p:cNvSpPr>
            <p:nvPr/>
          </p:nvSpPr>
          <p:spPr>
            <a:xfrm>
              <a:off x="3471990" y="2100371"/>
              <a:ext cx="7820025" cy="9741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20" tIns="45720" rIns="45720" bIns="45720" anchor="b">
              <a:noAutofit/>
            </a:bodyPr>
            <a:lstStyle>
              <a:lvl1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600" b="0" i="0" u="none" strike="noStrike" cap="none" spc="0" baseline="0">
                  <a:solidFill>
                    <a:srgbClr val="FFFFFF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1pPr>
              <a:lvl2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2pPr>
              <a:lvl3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3pPr>
              <a:lvl4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4pPr>
              <a:lvl5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5pPr>
              <a:lvl6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6pPr>
              <a:lvl7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7pPr>
              <a:lvl8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8pPr>
              <a:lvl9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4400" b="1" dirty="0">
                  <a:solidFill>
                    <a:prstClr val="white"/>
                  </a:solidFill>
                  <a:ea typeface="Helvetica Neue"/>
                  <a:cs typeface="Helvetica Neue"/>
                </a:rPr>
                <a:t>Introduction</a:t>
              </a:r>
              <a:endPara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  <a:sym typeface="Calibri Light"/>
              </a:endParaRPr>
            </a:p>
          </p:txBody>
        </p:sp>
        <p:sp>
          <p:nvSpPr>
            <p:cNvPr id="7" name="Subtitle 2">
              <a:extLst>
                <a:ext uri="{FF2B5EF4-FFF2-40B4-BE49-F238E27FC236}">
                  <a16:creationId xmlns:a16="http://schemas.microsoft.com/office/drawing/2014/main" id="{9DE95386-71B5-40A5-D6A1-FBA8068BAF15}"/>
                </a:ext>
              </a:extLst>
            </p:cNvPr>
            <p:cNvSpPr txBox="1">
              <a:spLocks/>
            </p:cNvSpPr>
            <p:nvPr/>
          </p:nvSpPr>
          <p:spPr>
            <a:xfrm>
              <a:off x="3471990" y="3203730"/>
              <a:ext cx="7963518" cy="15665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20" tIns="45720" rIns="45720" bIns="45720" numCol="1" spcCol="38100">
              <a:noAutofit/>
            </a:bodyPr>
            <a:lstStyle>
              <a:lvl1pPr marL="0" marR="0" indent="0" algn="l" defTabSz="1828800" rtl="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 u="none" strike="noStrike" cap="none" spc="0" baseline="0">
                  <a:solidFill>
                    <a:srgbClr val="FFC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  <a:lvl2pPr marL="0" marR="0" indent="457200" algn="l" defTabSz="1828800" rtl="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 u="none" strike="noStrike" cap="none" spc="0" baseline="0">
                  <a:solidFill>
                    <a:srgbClr val="FFC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2pPr>
              <a:lvl3pPr marL="0" marR="0" indent="914400" algn="l" defTabSz="1828800" rtl="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 u="none" strike="noStrike" cap="none" spc="0" baseline="0">
                  <a:solidFill>
                    <a:srgbClr val="FFC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3pPr>
              <a:lvl4pPr marL="0" marR="0" indent="1371600" algn="l" defTabSz="1828800" rtl="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 u="none" strike="noStrike" cap="none" spc="0" baseline="0">
                  <a:solidFill>
                    <a:srgbClr val="FFC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4pPr>
              <a:lvl5pPr marL="0" marR="0" indent="1828800" algn="l" defTabSz="1828800" rtl="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 u="none" strike="noStrike" cap="none" spc="0" baseline="0">
                  <a:solidFill>
                    <a:srgbClr val="FFC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5pPr>
              <a:lvl6pPr marL="3657600" marR="0" indent="-609600" algn="l" defTabSz="2438337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6pPr>
              <a:lvl7pPr marL="4267200" marR="0" indent="-609600" algn="l" defTabSz="2438337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7pPr>
              <a:lvl8pPr marL="4876800" marR="0" indent="-609600" algn="l" defTabSz="2438337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8pPr>
              <a:lvl9pPr marL="5486400" marR="0" indent="-609600" algn="l" defTabSz="2438337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Calibri"/>
                </a:rPr>
                <a:t>Massimo </a:t>
              </a:r>
              <a:r>
                <a:rPr lang="en-GB" sz="2800" dirty="0">
                  <a:ea typeface="+mn-ea"/>
                  <a:cs typeface="+mn-cs"/>
                </a:rPr>
                <a:t>Ferrario,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dirty="0">
                  <a:ea typeface="+mn-ea"/>
                  <a:cs typeface="+mn-cs"/>
                </a:rPr>
                <a:t>On behalf of the EuPRAXIA collaboration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3BD2AA9-EFEF-150D-D500-A5D6090287D4}"/>
              </a:ext>
            </a:extLst>
          </p:cNvPr>
          <p:cNvSpPr txBox="1"/>
          <p:nvPr/>
        </p:nvSpPr>
        <p:spPr>
          <a:xfrm>
            <a:off x="826268" y="6224139"/>
            <a:ext cx="1093975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sz="2000" b="1" dirty="0">
                <a:solidFill>
                  <a:srgbClr val="4472C4"/>
                </a:solidFill>
              </a:rPr>
              <a:t>VIII TDR Review Meeting</a:t>
            </a:r>
            <a:r>
              <a:rPr lang="en-IT" sz="2000" b="1" dirty="0">
                <a:solidFill>
                  <a:srgbClr val="4472C4"/>
                </a:solidFill>
              </a:rPr>
              <a:t> – LNF - </a:t>
            </a:r>
            <a:r>
              <a:rPr lang="en-US" sz="2000" b="1" dirty="0">
                <a:solidFill>
                  <a:srgbClr val="4472C4"/>
                </a:solidFill>
              </a:rPr>
              <a:t>25/11/2024</a:t>
            </a:r>
            <a:endParaRPr lang="en-IT" sz="2000" b="1" dirty="0">
              <a:solidFill>
                <a:srgbClr val="4472C4"/>
              </a:solid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24408E-1E97-C1A8-C43F-D92A62F95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38" y="0"/>
            <a:ext cx="11687717" cy="65261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EFEC84-28F2-922A-A3FD-A26D8C4F0573}"/>
              </a:ext>
            </a:extLst>
          </p:cNvPr>
          <p:cNvSpPr txBox="1"/>
          <p:nvPr/>
        </p:nvSpPr>
        <p:spPr>
          <a:xfrm>
            <a:off x="800582" y="3329239"/>
            <a:ext cx="1059083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effectLst/>
                <a:latin typeface="Helvetica" pitchFamily="2" charset="0"/>
              </a:rPr>
              <a:t>The RC noticed that </a:t>
            </a:r>
            <a:r>
              <a:rPr lang="en-GB" dirty="0">
                <a:effectLst/>
                <a:highlight>
                  <a:srgbClr val="FFFF00"/>
                </a:highlight>
                <a:latin typeface="Helvetica" pitchFamily="2" charset="0"/>
              </a:rPr>
              <a:t>communication between WP leaders needs substantial improvement.</a:t>
            </a:r>
          </a:p>
        </p:txBody>
      </p:sp>
    </p:spTree>
    <p:extLst>
      <p:ext uri="{BB962C8B-B14F-4D97-AF65-F5344CB8AC3E}">
        <p14:creationId xmlns:p14="http://schemas.microsoft.com/office/powerpoint/2010/main" val="3437725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14BAA-4F93-8128-7294-0DB946CF9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4B7E1C-EAF6-2929-CA86-46574A99E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Driver/Witness Separator (Chicane)</a:t>
            </a:r>
          </a:p>
        </p:txBody>
      </p:sp>
      <p:pic>
        <p:nvPicPr>
          <p:cNvPr id="8" name="Picture 7" descr="A long shot of a car&#10;&#10;Description automatically generated with medium confidence">
            <a:extLst>
              <a:ext uri="{FF2B5EF4-FFF2-40B4-BE49-F238E27FC236}">
                <a16:creationId xmlns:a16="http://schemas.microsoft.com/office/drawing/2014/main" id="{2F41FF94-E3B3-0D3E-8B00-D1D804249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68" y="917357"/>
            <a:ext cx="10345064" cy="543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16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CB67F7-CA30-D75C-E980-10DFB3B90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943" y="-268676"/>
            <a:ext cx="9904591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Driver Witness Separation in the  final Extraction Chicane</a:t>
            </a:r>
            <a:endParaRPr lang="en-IT" sz="2800" dirty="0"/>
          </a:p>
        </p:txBody>
      </p:sp>
      <p:pic>
        <p:nvPicPr>
          <p:cNvPr id="5" name="Immagine 2">
            <a:extLst>
              <a:ext uri="{FF2B5EF4-FFF2-40B4-BE49-F238E27FC236}">
                <a16:creationId xmlns:a16="http://schemas.microsoft.com/office/drawing/2014/main" id="{CB558A89-2D8D-86F4-EB32-845864372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466" y="1053377"/>
            <a:ext cx="6460790" cy="4351338"/>
          </a:xfrm>
          <a:prstGeom prst="rect">
            <a:avLst/>
          </a:prstGeom>
        </p:spPr>
      </p:pic>
      <p:grpSp>
        <p:nvGrpSpPr>
          <p:cNvPr id="8" name="Group 1">
            <a:extLst>
              <a:ext uri="{FF2B5EF4-FFF2-40B4-BE49-F238E27FC236}">
                <a16:creationId xmlns:a16="http://schemas.microsoft.com/office/drawing/2014/main" id="{EC3D170F-E94B-6BD1-9054-C89781CD28E1}"/>
              </a:ext>
            </a:extLst>
          </p:cNvPr>
          <p:cNvGrpSpPr/>
          <p:nvPr/>
        </p:nvGrpSpPr>
        <p:grpSpPr>
          <a:xfrm>
            <a:off x="1582364" y="5682155"/>
            <a:ext cx="9027266" cy="690924"/>
            <a:chOff x="0" y="5553409"/>
            <a:chExt cx="9027266" cy="690924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7020EEF7-6E4D-F598-6C17-8D5F338A76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184" b="36184"/>
            <a:stretch/>
          </p:blipFill>
          <p:spPr bwMode="auto">
            <a:xfrm>
              <a:off x="0" y="5555437"/>
              <a:ext cx="9027266" cy="688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841BF51F-7903-5D6C-58A4-3EE8B9FAE7C4}"/>
                </a:ext>
              </a:extLst>
            </p:cNvPr>
            <p:cNvSpPr/>
            <p:nvPr/>
          </p:nvSpPr>
          <p:spPr>
            <a:xfrm>
              <a:off x="3248576" y="5553409"/>
              <a:ext cx="936104" cy="36004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139" tIns="45571" rIns="91139" bIns="45571" rtlCol="0" anchor="ctr"/>
            <a:lstStyle/>
            <a:p>
              <a:pPr marL="0" marR="0" lvl="0" indent="0" algn="ctr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merican Typewriter" charset="0"/>
              </a:endParaRPr>
            </a:p>
          </p:txBody>
        </p:sp>
        <p:cxnSp>
          <p:nvCxnSpPr>
            <p:cNvPr id="11" name="Straight Arrow Connector 8">
              <a:extLst>
                <a:ext uri="{FF2B5EF4-FFF2-40B4-BE49-F238E27FC236}">
                  <a16:creationId xmlns:a16="http://schemas.microsoft.com/office/drawing/2014/main" id="{2361FD83-8032-B887-4A55-2E4546FAF4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0674" y="5666841"/>
              <a:ext cx="3343767" cy="742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3DA4339-E6E2-DA77-5EBD-1E833A5A39BE}"/>
              </a:ext>
            </a:extLst>
          </p:cNvPr>
          <p:cNvSpPr txBox="1"/>
          <p:nvPr/>
        </p:nvSpPr>
        <p:spPr>
          <a:xfrm>
            <a:off x="228861" y="6473279"/>
            <a:ext cx="429907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C.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Vaccarezza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the BD team</a:t>
            </a:r>
          </a:p>
        </p:txBody>
      </p:sp>
      <p:pic>
        <p:nvPicPr>
          <p:cNvPr id="17" name="Immagine 3" descr="Immagine che contiene testo, schermata, bianco e nero&#10;&#10;Descrizione generata automaticamente">
            <a:extLst>
              <a:ext uri="{FF2B5EF4-FFF2-40B4-BE49-F238E27FC236}">
                <a16:creationId xmlns:a16="http://schemas.microsoft.com/office/drawing/2014/main" id="{35559AF9-E7A2-B37D-A0E1-03A381F3CF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567" t="1" r="-146" b="1"/>
          <a:stretch/>
        </p:blipFill>
        <p:spPr>
          <a:xfrm>
            <a:off x="8530040" y="1053377"/>
            <a:ext cx="2956915" cy="2157905"/>
          </a:xfrm>
          <a:prstGeom prst="rect">
            <a:avLst/>
          </a:prstGeom>
        </p:spPr>
      </p:pic>
      <p:pic>
        <p:nvPicPr>
          <p:cNvPr id="18" name="Immagine 2" descr="Immagine che contiene testo, schermata, diagramma&#10;&#10;Descrizione generata automaticamente">
            <a:extLst>
              <a:ext uri="{FF2B5EF4-FFF2-40B4-BE49-F238E27FC236}">
                <a16:creationId xmlns:a16="http://schemas.microsoft.com/office/drawing/2014/main" id="{2F653EFD-2C5B-453B-4E1E-D675AF3870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17" r="175" b="-2"/>
          <a:stretch/>
        </p:blipFill>
        <p:spPr>
          <a:xfrm>
            <a:off x="8627576" y="3384935"/>
            <a:ext cx="2810463" cy="215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0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EE0CF500-1DDD-2208-4ACF-5ACD18B2B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8707202" cy="1325563"/>
          </a:xfrm>
        </p:spPr>
        <p:txBody>
          <a:bodyPr/>
          <a:lstStyle/>
          <a:p>
            <a:r>
              <a:rPr lang="en-US" dirty="0"/>
              <a:t>Goal parameters and design criteria (100 Hz) 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DC1C6B5-5EFC-D8D2-A7FF-C3A5861DC12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Giribono 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9E473DFB-FA66-CFB4-65CA-AFF37868BA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571081"/>
              </p:ext>
            </p:extLst>
          </p:nvPr>
        </p:nvGraphicFramePr>
        <p:xfrm>
          <a:off x="5797001" y="1933091"/>
          <a:ext cx="6300001" cy="462845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877759">
                  <a:extLst>
                    <a:ext uri="{9D8B030D-6E8A-4147-A177-3AD203B41FA5}">
                      <a16:colId xmlns:a16="http://schemas.microsoft.com/office/drawing/2014/main" val="1901370329"/>
                    </a:ext>
                  </a:extLst>
                </a:gridCol>
                <a:gridCol w="1481015">
                  <a:extLst>
                    <a:ext uri="{9D8B030D-6E8A-4147-A177-3AD203B41FA5}">
                      <a16:colId xmlns:a16="http://schemas.microsoft.com/office/drawing/2014/main" val="4004218190"/>
                    </a:ext>
                  </a:extLst>
                </a:gridCol>
                <a:gridCol w="1430442">
                  <a:extLst>
                    <a:ext uri="{9D8B030D-6E8A-4147-A177-3AD203B41FA5}">
                      <a16:colId xmlns:a16="http://schemas.microsoft.com/office/drawing/2014/main" val="1507939733"/>
                    </a:ext>
                  </a:extLst>
                </a:gridCol>
                <a:gridCol w="1510785">
                  <a:extLst>
                    <a:ext uri="{9D8B030D-6E8A-4147-A177-3AD203B41FA5}">
                      <a16:colId xmlns:a16="http://schemas.microsoft.com/office/drawing/2014/main" val="497764226"/>
                    </a:ext>
                  </a:extLst>
                </a:gridCol>
              </a:tblGrid>
              <a:tr h="45662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600" dirty="0"/>
                        <a:t>Electron </a:t>
                      </a:r>
                      <a:r>
                        <a:rPr lang="it-IT" sz="1600" dirty="0" err="1"/>
                        <a:t>Beam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Parameter</a:t>
                      </a:r>
                      <a:endParaRPr lang="it-IT" sz="1600" dirty="0"/>
                    </a:p>
                  </a:txBody>
                  <a:tcPr marL="68700" marR="68700" marT="34350" marB="3435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/>
                        <a:t>Unit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b="0" dirty="0"/>
                        <a:t>PWFA</a:t>
                      </a:r>
                      <a:endParaRPr lang="it-IT" sz="1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b="0" dirty="0"/>
                        <a:t>Full</a:t>
                      </a:r>
                    </a:p>
                    <a:p>
                      <a:pPr algn="ctr"/>
                      <a:r>
                        <a:rPr lang="it-IT" sz="1600" b="0" dirty="0"/>
                        <a:t> X-band</a:t>
                      </a:r>
                      <a:endParaRPr lang="it-IT" sz="1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2601605214"/>
                  </a:ext>
                </a:extLst>
              </a:tr>
              <a:tr h="34327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600" dirty="0"/>
                        <a:t>Electron Energy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 err="1"/>
                        <a:t>GeV</a:t>
                      </a:r>
                      <a:endParaRPr lang="it-IT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b="1" dirty="0">
                          <a:solidFill>
                            <a:schemeClr val="tx1"/>
                          </a:solidFill>
                        </a:rPr>
                        <a:t>1-1.2</a:t>
                      </a:r>
                      <a:endParaRPr lang="it-IT" sz="1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it-IT" sz="1600" b="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2809715565"/>
                  </a:ext>
                </a:extLst>
              </a:tr>
              <a:tr h="34327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600" dirty="0" err="1"/>
                        <a:t>Bunch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Charge</a:t>
                      </a:r>
                      <a:endParaRPr lang="it-IT" sz="1600" dirty="0"/>
                    </a:p>
                  </a:txBody>
                  <a:tcPr marL="68700" marR="68700" marT="34350" marB="3435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 err="1"/>
                        <a:t>pC</a:t>
                      </a:r>
                      <a:endParaRPr lang="it-IT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b="1" dirty="0">
                          <a:solidFill>
                            <a:schemeClr val="tx1"/>
                          </a:solidFill>
                        </a:rPr>
                        <a:t>30-50</a:t>
                      </a:r>
                      <a:endParaRPr lang="it-IT" sz="1600" b="1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b="0" dirty="0">
                          <a:solidFill>
                            <a:schemeClr val="tx1"/>
                          </a:solidFill>
                        </a:rPr>
                        <a:t>200-500</a:t>
                      </a:r>
                      <a:endParaRPr lang="it-IT" sz="16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2599300087"/>
                  </a:ext>
                </a:extLst>
              </a:tr>
              <a:tr h="34327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600" dirty="0" err="1"/>
                        <a:t>Peak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Current</a:t>
                      </a:r>
                      <a:endParaRPr lang="it-IT" sz="1600" dirty="0"/>
                    </a:p>
                  </a:txBody>
                  <a:tcPr marL="68700" marR="68700" marT="34350" marB="3435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 err="1"/>
                        <a:t>kA</a:t>
                      </a:r>
                      <a:endParaRPr lang="it-IT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b="1" dirty="0">
                          <a:solidFill>
                            <a:schemeClr val="tx1"/>
                          </a:solidFill>
                        </a:rPr>
                        <a:t>1-2</a:t>
                      </a:r>
                      <a:endParaRPr lang="it-IT" sz="1600" b="1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b="0" dirty="0">
                          <a:solidFill>
                            <a:schemeClr val="tx1"/>
                          </a:solidFill>
                        </a:rPr>
                        <a:t>1-2</a:t>
                      </a:r>
                      <a:endParaRPr lang="it-IT" sz="1600" b="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953275653"/>
                  </a:ext>
                </a:extLst>
              </a:tr>
              <a:tr h="34327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600" dirty="0"/>
                        <a:t>RMS Energy Spread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/>
                        <a:t>%</a:t>
                      </a:r>
                      <a:endParaRPr lang="it-IT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b="1" dirty="0">
                          <a:solidFill>
                            <a:schemeClr val="tx1"/>
                          </a:solidFill>
                        </a:rPr>
                        <a:t>0.1</a:t>
                      </a:r>
                      <a:endParaRPr lang="it-IT" sz="1600" b="1" i="0" baseline="30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b="0" dirty="0">
                          <a:solidFill>
                            <a:schemeClr val="tx1"/>
                          </a:solidFill>
                        </a:rPr>
                        <a:t>0.1</a:t>
                      </a:r>
                      <a:endParaRPr lang="it-IT" sz="1600" b="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2550373084"/>
                  </a:ext>
                </a:extLst>
              </a:tr>
              <a:tr h="34327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600" dirty="0"/>
                        <a:t>RMS </a:t>
                      </a:r>
                      <a:r>
                        <a:rPr lang="it-IT" sz="1600" dirty="0" err="1"/>
                        <a:t>Bunch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Length</a:t>
                      </a:r>
                      <a:endParaRPr lang="it-IT" sz="1600" dirty="0"/>
                    </a:p>
                  </a:txBody>
                  <a:tcPr marL="68700" marR="68700" marT="34350" marB="3435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/>
                        <a:t>𝜇m</a:t>
                      </a:r>
                      <a:endParaRPr lang="it-IT" sz="1600" i="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b="1" dirty="0">
                          <a:solidFill>
                            <a:schemeClr val="tx1"/>
                          </a:solidFill>
                        </a:rPr>
                        <a:t>6-3</a:t>
                      </a:r>
                      <a:endParaRPr lang="it-IT" sz="1600" b="1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b="0" dirty="0">
                          <a:solidFill>
                            <a:schemeClr val="tx1"/>
                          </a:solidFill>
                        </a:rPr>
                        <a:t>24-20</a:t>
                      </a:r>
                      <a:endParaRPr lang="it-IT" sz="1600" b="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1044836462"/>
                  </a:ext>
                </a:extLst>
              </a:tr>
              <a:tr h="34327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600" dirty="0"/>
                        <a:t>RMS </a:t>
                      </a:r>
                      <a:r>
                        <a:rPr lang="it-IT" sz="1600" dirty="0" err="1"/>
                        <a:t>norm</a:t>
                      </a:r>
                      <a:r>
                        <a:rPr lang="it-IT" sz="1600" dirty="0"/>
                        <a:t>. </a:t>
                      </a:r>
                      <a:r>
                        <a:rPr lang="it-IT" sz="1600" dirty="0" err="1"/>
                        <a:t>Emittance</a:t>
                      </a:r>
                      <a:endParaRPr lang="it-IT" sz="1600" dirty="0"/>
                    </a:p>
                  </a:txBody>
                  <a:tcPr marL="68700" marR="68700" marT="34350" marB="3435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/>
                        <a:t>𝜇m</a:t>
                      </a:r>
                      <a:endParaRPr lang="it-IT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it-IT" sz="1600" b="1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685800" rtl="0" eaLnBrk="1" latinLnBrk="0" hangingPunct="1"/>
                      <a:r>
                        <a:rPr lang="it-IT" sz="1600" b="0" kern="12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it-IT" sz="1600" b="0" kern="1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1356821359"/>
                  </a:ext>
                </a:extLst>
              </a:tr>
              <a:tr h="34327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600" dirty="0" err="1"/>
                        <a:t>Slice</a:t>
                      </a:r>
                      <a:r>
                        <a:rPr lang="it-IT" sz="1600" dirty="0"/>
                        <a:t> Energy Spread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/>
                        <a:t>%</a:t>
                      </a:r>
                      <a:endParaRPr lang="it-IT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b="1" dirty="0">
                          <a:solidFill>
                            <a:schemeClr val="tx1"/>
                          </a:solidFill>
                        </a:rPr>
                        <a:t>≤0.05</a:t>
                      </a:r>
                      <a:endParaRPr lang="it-IT" sz="1600" b="1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685800" rtl="0" eaLnBrk="1" latinLnBrk="0" hangingPunct="1"/>
                      <a:r>
                        <a:rPr lang="it-IT" sz="1600" b="0" dirty="0">
                          <a:solidFill>
                            <a:schemeClr val="tx1"/>
                          </a:solidFill>
                        </a:rPr>
                        <a:t>≤</a:t>
                      </a:r>
                      <a:r>
                        <a:rPr lang="it-IT" sz="1600" b="0" kern="1200" dirty="0">
                          <a:solidFill>
                            <a:schemeClr val="tx1"/>
                          </a:solidFill>
                        </a:rPr>
                        <a:t>0.05</a:t>
                      </a:r>
                      <a:endParaRPr lang="it-IT" sz="1600" b="0" kern="1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3539493017"/>
                  </a:ext>
                </a:extLst>
              </a:tr>
              <a:tr h="34327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600" dirty="0" err="1"/>
                        <a:t>Slice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norm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Emittance</a:t>
                      </a:r>
                      <a:endParaRPr lang="it-IT" sz="1600" dirty="0"/>
                    </a:p>
                  </a:txBody>
                  <a:tcPr marL="68700" marR="68700" marT="34350" marB="3435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/>
                        <a:t>mm-</a:t>
                      </a:r>
                      <a:r>
                        <a:rPr lang="it-IT" sz="1600" dirty="0" err="1"/>
                        <a:t>mrad</a:t>
                      </a:r>
                      <a:endParaRPr lang="it-IT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b="1" dirty="0">
                          <a:solidFill>
                            <a:schemeClr val="tx1"/>
                          </a:solidFill>
                        </a:rPr>
                        <a:t>0.5</a:t>
                      </a:r>
                      <a:endParaRPr lang="it-IT" sz="1600" b="1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685800" rtl="0" eaLnBrk="1" latinLnBrk="0" hangingPunct="1"/>
                      <a:r>
                        <a:rPr lang="it-IT" sz="1600" b="0" kern="1200" dirty="0">
                          <a:solidFill>
                            <a:schemeClr val="tx1"/>
                          </a:solidFill>
                        </a:rPr>
                        <a:t>0.5</a:t>
                      </a:r>
                      <a:endParaRPr lang="it-IT" sz="1600" b="0" kern="1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2417236854"/>
                  </a:ext>
                </a:extLst>
              </a:tr>
              <a:tr h="34327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600" dirty="0"/>
                        <a:t>Energy jitter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/>
                        <a:t>%</a:t>
                      </a:r>
                      <a:endParaRPr lang="it-IT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b="1" dirty="0">
                          <a:solidFill>
                            <a:schemeClr val="tx1"/>
                          </a:solidFill>
                        </a:rPr>
                        <a:t>≤0.05</a:t>
                      </a:r>
                      <a:endParaRPr lang="it-IT" sz="1600" b="1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685800" rtl="0" eaLnBrk="1" latinLnBrk="0" hangingPunct="1"/>
                      <a:r>
                        <a:rPr lang="it-IT" sz="1600" b="0" dirty="0">
                          <a:solidFill>
                            <a:schemeClr val="tx1"/>
                          </a:solidFill>
                        </a:rPr>
                        <a:t>≤</a:t>
                      </a:r>
                      <a:r>
                        <a:rPr lang="it-IT" sz="1600" b="0" kern="1200" dirty="0">
                          <a:solidFill>
                            <a:schemeClr val="tx1"/>
                          </a:solidFill>
                        </a:rPr>
                        <a:t>0.05</a:t>
                      </a:r>
                      <a:endParaRPr lang="it-IT" sz="1600" b="0" kern="1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2883445494"/>
                  </a:ext>
                </a:extLst>
              </a:tr>
              <a:tr h="343277">
                <a:tc>
                  <a:txBody>
                    <a:bodyPr/>
                    <a:lstStyle/>
                    <a:p>
                      <a:r>
                        <a:rPr lang="it-IT" sz="1600" dirty="0"/>
                        <a:t>Driver-Witness </a:t>
                      </a:r>
                      <a:r>
                        <a:rPr lang="it-IT" sz="1600" dirty="0" err="1"/>
                        <a:t>Temporal</a:t>
                      </a:r>
                      <a:r>
                        <a:rPr lang="it-IT" sz="1600" dirty="0"/>
                        <a:t> jitter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fs</a:t>
                      </a:r>
                      <a:endParaRPr lang="it-IT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i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&lt; 5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it-IT" sz="1600" b="0" kern="12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-</a:t>
                      </a: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1775636885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5">
                <a:extLst>
                  <a:ext uri="{FF2B5EF4-FFF2-40B4-BE49-F238E27FC236}">
                    <a16:creationId xmlns:a16="http://schemas.microsoft.com/office/drawing/2014/main" id="{C3A5B7AC-5C48-6CEC-EA84-17AFF61243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95737167"/>
                  </p:ext>
                </p:extLst>
              </p:nvPr>
            </p:nvGraphicFramePr>
            <p:xfrm>
              <a:off x="94998" y="2064855"/>
              <a:ext cx="5543803" cy="4364932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767942">
                      <a:extLst>
                        <a:ext uri="{9D8B030D-6E8A-4147-A177-3AD203B41FA5}">
                          <a16:colId xmlns:a16="http://schemas.microsoft.com/office/drawing/2014/main" val="2683605792"/>
                        </a:ext>
                      </a:extLst>
                    </a:gridCol>
                    <a:gridCol w="1399945">
                      <a:extLst>
                        <a:ext uri="{9D8B030D-6E8A-4147-A177-3AD203B41FA5}">
                          <a16:colId xmlns:a16="http://schemas.microsoft.com/office/drawing/2014/main" val="639026043"/>
                        </a:ext>
                      </a:extLst>
                    </a:gridCol>
                    <a:gridCol w="1187958">
                      <a:extLst>
                        <a:ext uri="{9D8B030D-6E8A-4147-A177-3AD203B41FA5}">
                          <a16:colId xmlns:a16="http://schemas.microsoft.com/office/drawing/2014/main" val="236350908"/>
                        </a:ext>
                      </a:extLst>
                    </a:gridCol>
                    <a:gridCol w="1187958">
                      <a:extLst>
                        <a:ext uri="{9D8B030D-6E8A-4147-A177-3AD203B41FA5}">
                          <a16:colId xmlns:a16="http://schemas.microsoft.com/office/drawing/2014/main" val="307612898"/>
                        </a:ext>
                      </a:extLst>
                    </a:gridCol>
                  </a:tblGrid>
                  <a:tr h="599408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1600" dirty="0" err="1"/>
                            <a:t>Radiation</a:t>
                          </a:r>
                          <a:r>
                            <a:rPr lang="it-IT" sz="1600" dirty="0"/>
                            <a:t> </a:t>
                          </a:r>
                          <a:r>
                            <a:rPr lang="it-IT" sz="1600" dirty="0" err="1"/>
                            <a:t>Parameter</a:t>
                          </a:r>
                          <a:endParaRPr lang="it-IT" sz="1600" dirty="0"/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1600" dirty="0"/>
                            <a:t>Unit</a:t>
                          </a: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1600" b="0" dirty="0"/>
                            <a:t>PWFA</a:t>
                          </a:r>
                          <a:endParaRPr lang="it-IT" sz="16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1600" b="0" dirty="0"/>
                            <a:t>Full</a:t>
                          </a:r>
                        </a:p>
                        <a:p>
                          <a:pPr algn="ctr"/>
                          <a:r>
                            <a:rPr lang="it-IT" sz="1600" b="0" dirty="0"/>
                            <a:t>X-band</a:t>
                          </a:r>
                          <a:endParaRPr lang="it-IT" sz="16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101108154"/>
                      </a:ext>
                    </a:extLst>
                  </a:tr>
                  <a:tr h="599408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1600" dirty="0" err="1"/>
                            <a:t>Radiation</a:t>
                          </a:r>
                          <a:r>
                            <a:rPr lang="it-IT" sz="1600" dirty="0"/>
                            <a:t> </a:t>
                          </a:r>
                          <a:r>
                            <a:rPr lang="it-IT" sz="1600" dirty="0" err="1"/>
                            <a:t>Wavelength</a:t>
                          </a:r>
                          <a:endParaRPr lang="it-IT" sz="1600" dirty="0"/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1600" dirty="0"/>
                            <a:t>nm</a:t>
                          </a:r>
                          <a:endParaRPr lang="it-IT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1600" b="1" dirty="0">
                              <a:solidFill>
                                <a:schemeClr val="tx1"/>
                              </a:solidFill>
                            </a:rPr>
                            <a:t>3-4</a:t>
                          </a:r>
                          <a:endParaRPr lang="it-IT" sz="16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1600" b="0" dirty="0">
                              <a:solidFill>
                                <a:schemeClr val="tx1"/>
                              </a:solidFill>
                            </a:rPr>
                            <a:t>4</a:t>
                          </a:r>
                          <a:endParaRPr lang="it-IT" sz="1600" b="0" i="0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3126911566"/>
                      </a:ext>
                    </a:extLst>
                  </a:tr>
                  <a:tr h="599408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1600" dirty="0" err="1"/>
                            <a:t>Photons</a:t>
                          </a:r>
                          <a:r>
                            <a:rPr lang="it-IT" sz="1600" dirty="0"/>
                            <a:t> per </a:t>
                          </a:r>
                          <a:r>
                            <a:rPr lang="it-IT" sz="1600" dirty="0" err="1"/>
                            <a:t>Pulse</a:t>
                          </a:r>
                          <a:endParaRPr lang="it-IT" sz="1600" dirty="0"/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b="0" dirty="0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it-IT" sz="16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600" b="0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1600" b="0" dirty="0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16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1600" b="1" dirty="0">
                              <a:solidFill>
                                <a:schemeClr val="tx1"/>
                              </a:solidFill>
                            </a:rPr>
                            <a:t>0.1- 0.25</a:t>
                          </a:r>
                          <a:endParaRPr lang="it-IT" sz="16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1600" b="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it-IT" sz="16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1556521308"/>
                      </a:ext>
                    </a:extLst>
                  </a:tr>
                  <a:tr h="553330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1600" dirty="0" err="1"/>
                            <a:t>Photon</a:t>
                          </a:r>
                          <a:r>
                            <a:rPr lang="it-IT" sz="1600" dirty="0"/>
                            <a:t> </a:t>
                          </a:r>
                          <a:r>
                            <a:rPr lang="it-IT" sz="1600" dirty="0" err="1"/>
                            <a:t>Bandwith</a:t>
                          </a:r>
                          <a:endParaRPr lang="it-IT" sz="1600" dirty="0"/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1600" dirty="0"/>
                            <a:t>%</a:t>
                          </a:r>
                          <a:endParaRPr lang="it-IT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1600" b="1" dirty="0">
                              <a:solidFill>
                                <a:schemeClr val="tx1"/>
                              </a:solidFill>
                            </a:rPr>
                            <a:t>0.1</a:t>
                          </a:r>
                          <a:endParaRPr lang="it-IT" sz="16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1600" b="0" dirty="0">
                              <a:solidFill>
                                <a:schemeClr val="tx1"/>
                              </a:solidFill>
                            </a:rPr>
                            <a:t>0.5</a:t>
                          </a:r>
                          <a:endParaRPr lang="it-IT" sz="16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1163538315"/>
                      </a:ext>
                    </a:extLst>
                  </a:tr>
                  <a:tr h="599408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1600" dirty="0" err="1"/>
                            <a:t>Undulator</a:t>
                          </a:r>
                          <a:r>
                            <a:rPr lang="it-IT" sz="1600" dirty="0"/>
                            <a:t> Area </a:t>
                          </a:r>
                          <a:r>
                            <a:rPr lang="it-IT" sz="1600" dirty="0" err="1"/>
                            <a:t>Length</a:t>
                          </a:r>
                          <a:endParaRPr lang="it-IT" sz="1600" dirty="0"/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1600" dirty="0"/>
                            <a:t>m</a:t>
                          </a:r>
                          <a:endParaRPr lang="it-IT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455" marR="62455" marT="34350" marB="34350"/>
                    </a:tc>
                    <a:tc gridSpan="2"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1600" b="0" dirty="0">
                              <a:solidFill>
                                <a:schemeClr val="tx1"/>
                              </a:solidFill>
                            </a:rPr>
                            <a:t>30</a:t>
                          </a:r>
                          <a:endParaRPr lang="it-IT" sz="16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83127" marR="83127" marT="41564" marB="41564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it-IT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30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63482203"/>
                      </a:ext>
                    </a:extLst>
                  </a:tr>
                  <a:tr h="553330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160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𝜌(1D/3D)</a:t>
                          </a:r>
                          <a:endParaRPr lang="it-IT" sz="1600" kern="1200" dirty="0">
                            <a:solidFill>
                              <a:schemeClr val="dk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b="0" dirty="0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it-IT" sz="16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600" b="0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1600" b="0" dirty="0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16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1600" b="1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endParaRPr lang="it-IT" sz="1600" b="1" i="0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1600" b="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endParaRPr lang="it-IT" sz="16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2117344927"/>
                      </a:ext>
                    </a:extLst>
                  </a:tr>
                  <a:tr h="860640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1600" kern="1200" dirty="0" err="1">
                              <a:solidFill>
                                <a:schemeClr val="dk1"/>
                              </a:solidFill>
                              <a:effectLst/>
                            </a:rPr>
                            <a:t>Photon</a:t>
                          </a:r>
                          <a:r>
                            <a:rPr lang="it-IT" sz="160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600" kern="1200" dirty="0" err="1">
                              <a:solidFill>
                                <a:schemeClr val="dk1"/>
                              </a:solidFill>
                              <a:effectLst/>
                            </a:rPr>
                            <a:t>Brilliance</a:t>
                          </a:r>
                          <a:r>
                            <a:rPr lang="it-IT" sz="160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 per </a:t>
                          </a:r>
                          <a:r>
                            <a:rPr lang="it-IT" sz="1600" kern="1200" dirty="0" err="1">
                              <a:solidFill>
                                <a:schemeClr val="dk1"/>
                              </a:solidFill>
                              <a:effectLst/>
                            </a:rPr>
                            <a:t>shot</a:t>
                          </a:r>
                          <a:endParaRPr lang="it-IT" sz="16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it-IT" sz="16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eqArr>
                                      <m:eqArrPr>
                                        <m:ctrlPr>
                                          <a:rPr lang="it-IT" sz="1600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it-IT" sz="1600" b="0" dirty="0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  <m:r>
                                          <a:rPr lang="it-IT" sz="1600" b="0" dirty="0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sSup>
                                          <m:sSupPr>
                                            <m:ctrlPr>
                                              <a:rPr lang="it-IT" sz="1600" b="0" i="1" dirty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it-IT" sz="16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𝑚𝑚</m:t>
                                            </m:r>
                                          </m:e>
                                          <m:sup>
                                            <m:r>
                                              <a:rPr lang="it-IT" sz="16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sSup>
                                          <m:sSupPr>
                                            <m:ctrlPr>
                                              <a:rPr lang="it-IT" sz="1600" b="0" i="1" dirty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it-IT" sz="16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𝑚𝑟𝑎𝑑</m:t>
                                            </m:r>
                                          </m:e>
                                          <m:sup>
                                            <m:r>
                                              <a:rPr lang="it-IT" sz="16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  <m:e>
                                        <m:r>
                                          <a:rPr lang="it-IT" sz="1600" b="0" dirty="0" smtClean="0">
                                            <a:latin typeface="Cambria Math" panose="02040503050406030204" pitchFamily="18" charset="0"/>
                                          </a:rPr>
                                          <m:t>𝑏𝑤</m:t>
                                        </m:r>
                                        <m:d>
                                          <m:dPr>
                                            <m:ctrlPr>
                                              <a:rPr lang="it-IT" sz="1600" b="0" i="1" dirty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it-IT" sz="16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0.1%</m:t>
                                            </m:r>
                                          </m:e>
                                        </m:d>
                                      </m:e>
                                    </m:eqArr>
                                  </m:e>
                                </m:d>
                              </m:oMath>
                            </m:oMathPara>
                          </a14:m>
                          <a:endParaRPr lang="it-IT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b="1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14:m>
                            <m:oMath xmlns:m="http://schemas.openxmlformats.org/officeDocument/2006/math">
                              <m:r>
                                <a:rPr lang="it-IT" sz="1600" b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1600" b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it-IT" sz="1600" b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×</m:t>
                              </m:r>
                              <m:sSup>
                                <m:sSupPr>
                                  <m:ctrlPr>
                                    <a:rPr lang="it-IT" sz="16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00" b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it-IT" sz="1600" b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𝟐𝟖</m:t>
                                  </m:r>
                                </m:sup>
                              </m:sSup>
                            </m:oMath>
                          </a14:m>
                          <a:endParaRPr lang="it-IT" sz="1600" b="1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it-IT" sz="16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b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 ×</m:t>
                                </m:r>
                                <m:sSup>
                                  <m:sSupPr>
                                    <m:ctrlPr>
                                      <a:rPr lang="it-IT" sz="16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6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16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16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375705551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5">
                <a:extLst>
                  <a:ext uri="{FF2B5EF4-FFF2-40B4-BE49-F238E27FC236}">
                    <a16:creationId xmlns:a16="http://schemas.microsoft.com/office/drawing/2014/main" id="{C3A5B7AC-5C48-6CEC-EA84-17AFF61243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95737167"/>
                  </p:ext>
                </p:extLst>
              </p:nvPr>
            </p:nvGraphicFramePr>
            <p:xfrm>
              <a:off x="94998" y="2064855"/>
              <a:ext cx="5543803" cy="4364932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767942">
                      <a:extLst>
                        <a:ext uri="{9D8B030D-6E8A-4147-A177-3AD203B41FA5}">
                          <a16:colId xmlns:a16="http://schemas.microsoft.com/office/drawing/2014/main" val="2683605792"/>
                        </a:ext>
                      </a:extLst>
                    </a:gridCol>
                    <a:gridCol w="1399945">
                      <a:extLst>
                        <a:ext uri="{9D8B030D-6E8A-4147-A177-3AD203B41FA5}">
                          <a16:colId xmlns:a16="http://schemas.microsoft.com/office/drawing/2014/main" val="639026043"/>
                        </a:ext>
                      </a:extLst>
                    </a:gridCol>
                    <a:gridCol w="1187958">
                      <a:extLst>
                        <a:ext uri="{9D8B030D-6E8A-4147-A177-3AD203B41FA5}">
                          <a16:colId xmlns:a16="http://schemas.microsoft.com/office/drawing/2014/main" val="236350908"/>
                        </a:ext>
                      </a:extLst>
                    </a:gridCol>
                    <a:gridCol w="1187958">
                      <a:extLst>
                        <a:ext uri="{9D8B030D-6E8A-4147-A177-3AD203B41FA5}">
                          <a16:colId xmlns:a16="http://schemas.microsoft.com/office/drawing/2014/main" val="307612898"/>
                        </a:ext>
                      </a:extLst>
                    </a:gridCol>
                  </a:tblGrid>
                  <a:tr h="599408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1600" dirty="0" err="1"/>
                            <a:t>Radiation</a:t>
                          </a:r>
                          <a:r>
                            <a:rPr lang="it-IT" sz="1600" dirty="0"/>
                            <a:t> </a:t>
                          </a:r>
                          <a:r>
                            <a:rPr lang="it-IT" sz="1600" dirty="0" err="1"/>
                            <a:t>Parameter</a:t>
                          </a:r>
                          <a:endParaRPr lang="it-IT" sz="1600" dirty="0"/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1600" dirty="0"/>
                            <a:t>Unit</a:t>
                          </a: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1600" b="0" dirty="0"/>
                            <a:t>PWFA</a:t>
                          </a:r>
                          <a:endParaRPr lang="it-IT" sz="16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1600" b="0" dirty="0"/>
                            <a:t>Full</a:t>
                          </a:r>
                        </a:p>
                        <a:p>
                          <a:pPr algn="ctr"/>
                          <a:r>
                            <a:rPr lang="it-IT" sz="1600" b="0" dirty="0"/>
                            <a:t>X-band</a:t>
                          </a:r>
                          <a:endParaRPr lang="it-IT" sz="16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101108154"/>
                      </a:ext>
                    </a:extLst>
                  </a:tr>
                  <a:tr h="599408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1600" dirty="0" err="1"/>
                            <a:t>Radiation</a:t>
                          </a:r>
                          <a:r>
                            <a:rPr lang="it-IT" sz="1600" dirty="0"/>
                            <a:t> </a:t>
                          </a:r>
                          <a:r>
                            <a:rPr lang="it-IT" sz="1600" dirty="0" err="1"/>
                            <a:t>Wavelength</a:t>
                          </a:r>
                          <a:endParaRPr lang="it-IT" sz="1600" dirty="0"/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1600" dirty="0"/>
                            <a:t>nm</a:t>
                          </a:r>
                          <a:endParaRPr lang="it-IT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1600" b="1" dirty="0">
                              <a:solidFill>
                                <a:schemeClr val="tx1"/>
                              </a:solidFill>
                            </a:rPr>
                            <a:t>3-4</a:t>
                          </a:r>
                          <a:endParaRPr lang="it-IT" sz="16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1600" b="0" dirty="0">
                              <a:solidFill>
                                <a:schemeClr val="tx1"/>
                              </a:solidFill>
                            </a:rPr>
                            <a:t>4</a:t>
                          </a:r>
                          <a:endParaRPr lang="it-IT" sz="1600" b="0" i="0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3126911566"/>
                      </a:ext>
                    </a:extLst>
                  </a:tr>
                  <a:tr h="599408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1600" dirty="0" err="1"/>
                            <a:t>Photons</a:t>
                          </a:r>
                          <a:r>
                            <a:rPr lang="it-IT" sz="1600" dirty="0"/>
                            <a:t> per </a:t>
                          </a:r>
                          <a:r>
                            <a:rPr lang="it-IT" sz="1600" dirty="0" err="1"/>
                            <a:t>Pulse</a:t>
                          </a:r>
                          <a:endParaRPr lang="it-IT" sz="1600" dirty="0"/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 marL="62455" marR="62455" marT="34350" marB="34350">
                        <a:blipFill>
                          <a:blip r:embed="rId2"/>
                          <a:stretch>
                            <a:fillRect l="-128182" t="-206383" r="-171818" b="-434043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1600" b="1" dirty="0">
                              <a:solidFill>
                                <a:schemeClr val="tx1"/>
                              </a:solidFill>
                            </a:rPr>
                            <a:t>0.1- 0.25</a:t>
                          </a:r>
                          <a:endParaRPr lang="it-IT" sz="16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1600" b="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it-IT" sz="16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1556521308"/>
                      </a:ext>
                    </a:extLst>
                  </a:tr>
                  <a:tr h="553330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1600" dirty="0" err="1"/>
                            <a:t>Photon</a:t>
                          </a:r>
                          <a:r>
                            <a:rPr lang="it-IT" sz="1600" dirty="0"/>
                            <a:t> </a:t>
                          </a:r>
                          <a:r>
                            <a:rPr lang="it-IT" sz="1600" dirty="0" err="1"/>
                            <a:t>Bandwith</a:t>
                          </a:r>
                          <a:endParaRPr lang="it-IT" sz="1600" dirty="0"/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1600" dirty="0"/>
                            <a:t>%</a:t>
                          </a:r>
                          <a:endParaRPr lang="it-IT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1600" b="1" dirty="0">
                              <a:solidFill>
                                <a:schemeClr val="tx1"/>
                              </a:solidFill>
                            </a:rPr>
                            <a:t>0.1</a:t>
                          </a:r>
                          <a:endParaRPr lang="it-IT" sz="16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1600" b="0" dirty="0">
                              <a:solidFill>
                                <a:schemeClr val="tx1"/>
                              </a:solidFill>
                            </a:rPr>
                            <a:t>0.5</a:t>
                          </a:r>
                          <a:endParaRPr lang="it-IT" sz="16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1163538315"/>
                      </a:ext>
                    </a:extLst>
                  </a:tr>
                  <a:tr h="599408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1600" dirty="0" err="1"/>
                            <a:t>Undulator</a:t>
                          </a:r>
                          <a:r>
                            <a:rPr lang="it-IT" sz="1600" dirty="0"/>
                            <a:t> Area </a:t>
                          </a:r>
                          <a:r>
                            <a:rPr lang="it-IT" sz="1600" dirty="0" err="1"/>
                            <a:t>Length</a:t>
                          </a:r>
                          <a:endParaRPr lang="it-IT" sz="1600" dirty="0"/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1600" dirty="0"/>
                            <a:t>m</a:t>
                          </a:r>
                          <a:endParaRPr lang="it-IT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455" marR="62455" marT="34350" marB="34350"/>
                    </a:tc>
                    <a:tc gridSpan="2"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1600" b="0" dirty="0">
                              <a:solidFill>
                                <a:schemeClr val="tx1"/>
                              </a:solidFill>
                            </a:rPr>
                            <a:t>30</a:t>
                          </a:r>
                          <a:endParaRPr lang="it-IT" sz="16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83127" marR="83127" marT="41564" marB="41564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it-IT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30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63482203"/>
                      </a:ext>
                    </a:extLst>
                  </a:tr>
                  <a:tr h="553330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160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𝜌(1D/3D)</a:t>
                          </a:r>
                          <a:endParaRPr lang="it-IT" sz="1600" kern="1200" dirty="0">
                            <a:solidFill>
                              <a:schemeClr val="dk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 marL="62455" marR="62455" marT="34350" marB="34350">
                        <a:blipFill>
                          <a:blip r:embed="rId2"/>
                          <a:stretch>
                            <a:fillRect l="-128182" t="-534091" r="-171818" b="-156818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1600" b="1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endParaRPr lang="it-IT" sz="1600" b="1" i="0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1600" b="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endParaRPr lang="it-IT" sz="16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2117344927"/>
                      </a:ext>
                    </a:extLst>
                  </a:tr>
                  <a:tr h="860640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1600" kern="1200" dirty="0" err="1">
                              <a:solidFill>
                                <a:schemeClr val="dk1"/>
                              </a:solidFill>
                              <a:effectLst/>
                            </a:rPr>
                            <a:t>Photon</a:t>
                          </a:r>
                          <a:r>
                            <a:rPr lang="it-IT" sz="160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600" kern="1200" dirty="0" err="1">
                              <a:solidFill>
                                <a:schemeClr val="dk1"/>
                              </a:solidFill>
                              <a:effectLst/>
                            </a:rPr>
                            <a:t>Brilliance</a:t>
                          </a:r>
                          <a:r>
                            <a:rPr lang="it-IT" sz="160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 per </a:t>
                          </a:r>
                          <a:r>
                            <a:rPr lang="it-IT" sz="1600" kern="1200" dirty="0" err="1">
                              <a:solidFill>
                                <a:schemeClr val="dk1"/>
                              </a:solidFill>
                              <a:effectLst/>
                            </a:rPr>
                            <a:t>shot</a:t>
                          </a:r>
                          <a:endParaRPr lang="it-IT" sz="16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 marL="62455" marR="62455" marT="34350" marB="34350">
                        <a:blipFill>
                          <a:blip r:embed="rId2"/>
                          <a:stretch>
                            <a:fillRect l="-128182" t="-410294" r="-171818" b="-1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 marL="62455" marR="62455" marT="34350" marB="34350">
                        <a:blipFill>
                          <a:blip r:embed="rId2"/>
                          <a:stretch>
                            <a:fillRect l="-267021" t="-410294" r="-101064" b="-1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 marL="62455" marR="62455" marT="34350" marB="34350">
                        <a:blipFill>
                          <a:blip r:embed="rId2"/>
                          <a:stretch>
                            <a:fillRect l="-367021" t="-410294" r="-1064" b="-14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705551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F7C84DC-43A5-E36D-BBE9-9EC5A7768697}"/>
              </a:ext>
            </a:extLst>
          </p:cNvPr>
          <p:cNvSpPr txBox="1"/>
          <p:nvPr/>
        </p:nvSpPr>
        <p:spPr>
          <a:xfrm>
            <a:off x="239798" y="1032801"/>
            <a:ext cx="1185720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effectLst/>
                <a:highlight>
                  <a:srgbClr val="FFFF00"/>
                </a:highlight>
                <a:latin typeface="Helvetica" pitchFamily="2" charset="0"/>
              </a:rPr>
              <a:t>The RC strongly recommends that the preparation of the list of the machine parameters is given priority as it is fundamental for the coherent preparation of the TDR.</a:t>
            </a:r>
          </a:p>
        </p:txBody>
      </p:sp>
    </p:spTree>
    <p:extLst>
      <p:ext uri="{BB962C8B-B14F-4D97-AF65-F5344CB8AC3E}">
        <p14:creationId xmlns:p14="http://schemas.microsoft.com/office/powerpoint/2010/main" val="2232117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C7C2D8-F53C-8310-E3E0-C66035D55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784" y="988424"/>
            <a:ext cx="11690430" cy="5489575"/>
          </a:xfrm>
        </p:spPr>
        <p:txBody>
          <a:bodyPr>
            <a:normAutofit fontScale="92500" lnSpcReduction="20000"/>
          </a:bodyPr>
          <a:lstStyle/>
          <a:p>
            <a:r>
              <a:rPr lang="en-GB" sz="2600" dirty="0">
                <a:effectLst/>
                <a:latin typeface="Helvetica" pitchFamily="2" charset="0"/>
              </a:rPr>
              <a:t>The TDR shall include a chapter on risk management that covers the risks, the eventual mitigating measures, and their associated cost.</a:t>
            </a:r>
          </a:p>
          <a:p>
            <a:endParaRPr lang="en-GB" dirty="0">
              <a:latin typeface="Helvetica" pitchFamily="2" charset="0"/>
            </a:endParaRPr>
          </a:p>
          <a:p>
            <a:endParaRPr lang="en-GB" dirty="0">
              <a:effectLst/>
              <a:latin typeface="Helvetica" pitchFamily="2" charset="0"/>
            </a:endParaRPr>
          </a:p>
          <a:p>
            <a:endParaRPr lang="en-GB" dirty="0">
              <a:latin typeface="Helvetica" pitchFamily="2" charset="0"/>
            </a:endParaRPr>
          </a:p>
          <a:p>
            <a:endParaRPr lang="en-GB" dirty="0">
              <a:effectLst/>
              <a:latin typeface="Helvetica" pitchFamily="2" charset="0"/>
            </a:endParaRPr>
          </a:p>
          <a:p>
            <a:endParaRPr lang="en-GB" dirty="0">
              <a:latin typeface="Helvetica" pitchFamily="2" charset="0"/>
            </a:endParaRPr>
          </a:p>
          <a:p>
            <a:endParaRPr lang="en-GB" dirty="0">
              <a:effectLst/>
              <a:latin typeface="Helvetica" pitchFamily="2" charset="0"/>
            </a:endParaRPr>
          </a:p>
          <a:p>
            <a:endParaRPr lang="en-GB" dirty="0">
              <a:latin typeface="Helvetica" pitchFamily="2" charset="0"/>
            </a:endParaRPr>
          </a:p>
          <a:p>
            <a:endParaRPr lang="en-GB" dirty="0">
              <a:latin typeface="Helvetica" pitchFamily="2" charset="0"/>
            </a:endParaRPr>
          </a:p>
          <a:p>
            <a:endParaRPr lang="en-GB" dirty="0">
              <a:latin typeface="Helvetica" pitchFamily="2" charset="0"/>
            </a:endParaRPr>
          </a:p>
          <a:p>
            <a:endParaRPr lang="en-GB" dirty="0">
              <a:effectLst/>
              <a:latin typeface="Helvetica" pitchFamily="2" charset="0"/>
            </a:endParaRPr>
          </a:p>
          <a:p>
            <a:endParaRPr lang="en-GB" dirty="0">
              <a:effectLst/>
              <a:latin typeface="Helvetica" pitchFamily="2" charset="0"/>
            </a:endParaRPr>
          </a:p>
          <a:p>
            <a:r>
              <a:rPr lang="en-GB" sz="2600" dirty="0">
                <a:effectLst/>
                <a:latin typeface="Helvetica" pitchFamily="2" charset="0"/>
              </a:rPr>
              <a:t>The TDR shall include a chapter on environmental sustainability.</a:t>
            </a:r>
          </a:p>
          <a:p>
            <a:endParaRPr lang="en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BD29B-35E3-CE73-12B9-1101EA48E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327" y="1751140"/>
            <a:ext cx="5230585" cy="396414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38CB8D1-497F-8467-B400-2A6DBE9B1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15937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3B3089-C00C-6300-F463-47C047EE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RF/Plasma - C</a:t>
            </a:r>
            <a:r>
              <a:rPr lang="en-IT" dirty="0"/>
              <a:t>ost Comparison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FB58ED-C0A4-716D-20C8-A213729193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6927"/>
          <a:stretch/>
        </p:blipFill>
        <p:spPr>
          <a:xfrm>
            <a:off x="2115129" y="2037944"/>
            <a:ext cx="4139886" cy="27853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027FC3-2614-AC6F-46E7-BA2A08CA97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457" r="45076"/>
          <a:stretch/>
        </p:blipFill>
        <p:spPr>
          <a:xfrm>
            <a:off x="7812582" y="873235"/>
            <a:ext cx="1910479" cy="3707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986860-8203-2E12-F782-B10367246C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691" t="39752" r="31162"/>
          <a:stretch/>
        </p:blipFill>
        <p:spPr>
          <a:xfrm>
            <a:off x="8036040" y="4823316"/>
            <a:ext cx="1463562" cy="13868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C64D18-4123-102E-4E0C-814A4E3C5C45}"/>
              </a:ext>
            </a:extLst>
          </p:cNvPr>
          <p:cNvSpPr txBox="1"/>
          <p:nvPr/>
        </p:nvSpPr>
        <p:spPr>
          <a:xfrm>
            <a:off x="3050700" y="1653223"/>
            <a:ext cx="265539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600 MeV (RF)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E5CECC-1AF9-FBEA-0DDE-4976D554FBCE}"/>
              </a:ext>
            </a:extLst>
          </p:cNvPr>
          <p:cNvSpPr txBox="1"/>
          <p:nvPr/>
        </p:nvSpPr>
        <p:spPr>
          <a:xfrm>
            <a:off x="10076871" y="1545660"/>
            <a:ext cx="13637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+500 MeV</a:t>
            </a:r>
          </a:p>
          <a:p>
            <a:r>
              <a:rPr lang="en-IT" dirty="0"/>
              <a:t>(RF)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4957EA-A181-3076-DC39-3350DDC0C2E4}"/>
              </a:ext>
            </a:extLst>
          </p:cNvPr>
          <p:cNvSpPr txBox="1"/>
          <p:nvPr/>
        </p:nvSpPr>
        <p:spPr>
          <a:xfrm>
            <a:off x="9916884" y="4973786"/>
            <a:ext cx="13637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+500 MeV</a:t>
            </a:r>
          </a:p>
          <a:p>
            <a:r>
              <a:rPr lang="en-IT" dirty="0"/>
              <a:t>(Plasma)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754B79-F0E6-A1C7-E9DA-FC807E30C098}"/>
              </a:ext>
            </a:extLst>
          </p:cNvPr>
          <p:cNvSpPr txBox="1"/>
          <p:nvPr/>
        </p:nvSpPr>
        <p:spPr>
          <a:xfrm>
            <a:off x="481156" y="4885813"/>
            <a:ext cx="593053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</a:t>
            </a:r>
            <a:r>
              <a:rPr lang="en-IT" dirty="0"/>
              <a:t>ssuming we have an RF injection system up to 600 MeV, </a:t>
            </a:r>
          </a:p>
          <a:p>
            <a:r>
              <a:rPr lang="en-IT" dirty="0"/>
              <a:t>compare an upgrade of +500 MeV with: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dirty="0"/>
              <a:t>X-ban RF structures only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dirty="0"/>
              <a:t>Plasmamodule only</a:t>
            </a:r>
          </a:p>
        </p:txBody>
      </p:sp>
    </p:spTree>
    <p:extLst>
      <p:ext uri="{BB962C8B-B14F-4D97-AF65-F5344CB8AC3E}">
        <p14:creationId xmlns:p14="http://schemas.microsoft.com/office/powerpoint/2010/main" val="2015306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8DBCE50-9E89-E8CD-2D13-BBA4331A9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5" y="109065"/>
            <a:ext cx="7961747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ARIA beamline scientific case</a:t>
            </a: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r>
              <a:rPr lang="en-US" sz="3200" dirty="0">
                <a:highlight>
                  <a:srgbClr val="FFFF00"/>
                </a:highlight>
                <a:latin typeface="+mn-lt"/>
              </a:rPr>
              <a:t>Not included in the TDR</a:t>
            </a: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61447BDF-036C-6CF2-F99C-1B3642608EB4}"/>
              </a:ext>
            </a:extLst>
          </p:cNvPr>
          <p:cNvSpPr txBox="1"/>
          <p:nvPr/>
        </p:nvSpPr>
        <p:spPr>
          <a:xfrm>
            <a:off x="228862" y="6426816"/>
            <a:ext cx="2692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F. Stellato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619F140E-35C7-C60C-1083-9FBC80CF4CDC}"/>
              </a:ext>
            </a:extLst>
          </p:cNvPr>
          <p:cNvSpPr txBox="1">
            <a:spLocks noChangeArrowheads="1"/>
          </p:cNvSpPr>
          <p:nvPr/>
        </p:nvSpPr>
        <p:spPr>
          <a:xfrm>
            <a:off x="222680" y="1704831"/>
            <a:ext cx="8558544" cy="3933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Photoemission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Spectroscopy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Photoelectron Circular</a:t>
            </a:r>
            <a:b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Dichroism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Raman spectroscopy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Photo-fragmentation of molecules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Wingdings" panose="05000000000000000000" pitchFamily="2" charset="2"/>
              </a:rPr>
              <a:t>Time of Flight Spectroscopy</a:t>
            </a: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				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9C3F37C-82D2-EA3A-C548-F6231970B2D5}"/>
              </a:ext>
            </a:extLst>
          </p:cNvPr>
          <p:cNvSpPr txBox="1"/>
          <p:nvPr/>
        </p:nvSpPr>
        <p:spPr>
          <a:xfrm>
            <a:off x="7996288" y="1305309"/>
            <a:ext cx="426572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Gas phase &amp; Atmosphere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(Earth &amp; Planets)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Aerosols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(Pollution, nanoparticles)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Molecules &amp; gases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(spectroscopies, time-of-flight)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Proteins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(spectroscopies)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Surfaces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(ablation &amp; deposition)</a:t>
            </a:r>
            <a:endParaRPr kumimoji="0" lang="en-US" altLang="it-IT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D1DDC50-28FB-DEA9-9688-746CF75E4F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63" b="6339"/>
          <a:stretch/>
        </p:blipFill>
        <p:spPr>
          <a:xfrm>
            <a:off x="4165041" y="2443588"/>
            <a:ext cx="1740973" cy="1754463"/>
          </a:xfrm>
          <a:prstGeom prst="rect">
            <a:avLst/>
          </a:prstGeom>
        </p:spPr>
      </p:pic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81A093B-7B90-86D6-5986-A9E292115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8226DCC-E2A4-7B5D-A724-821F663D7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499" y="1542806"/>
            <a:ext cx="2498501" cy="79766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118B434-C244-2091-8A7F-2FA9084E6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933" y="4852370"/>
            <a:ext cx="1287887" cy="1718553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08ACE19-DCFD-7B53-9221-0F1CD1007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783193"/>
            <a:ext cx="1821776" cy="98423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417619AF-CD15-52CA-400D-1E06C8314C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1930" y="4828703"/>
            <a:ext cx="2673042" cy="18612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49825C-6D45-4C48-5099-13E2D05D0AD6}"/>
              </a:ext>
            </a:extLst>
          </p:cNvPr>
          <p:cNvSpPr txBox="1"/>
          <p:nvPr/>
        </p:nvSpPr>
        <p:spPr>
          <a:xfrm>
            <a:off x="222680" y="2067394"/>
            <a:ext cx="11746639" cy="27238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>
                <a:effectLst/>
                <a:latin typeface="Helvetica" pitchFamily="2" charset="0"/>
              </a:rPr>
              <a:t>During the last weeks negotiations with local government (</a:t>
            </a:r>
            <a:r>
              <a:rPr lang="en-GB" dirty="0" err="1">
                <a:effectLst/>
                <a:latin typeface="Helvetica" pitchFamily="2" charset="0"/>
              </a:rPr>
              <a:t>Reg.Lazio</a:t>
            </a:r>
            <a:r>
              <a:rPr lang="en-GB" dirty="0">
                <a:effectLst/>
                <a:latin typeface="Helvetica" pitchFamily="2" charset="0"/>
              </a:rPr>
              <a:t>) have been intensified and we are close to finalize an agreement for an additional 10 M€ funding for the second beam line (ARIA). </a:t>
            </a:r>
          </a:p>
          <a:p>
            <a:endParaRPr lang="en-GB" dirty="0">
              <a:latin typeface="Helvetica" pitchFamily="2" charset="0"/>
            </a:endParaRPr>
          </a:p>
          <a:p>
            <a:r>
              <a:rPr lang="en-GB" dirty="0">
                <a:effectLst/>
                <a:latin typeface="Helvetica" pitchFamily="2" charset="0"/>
              </a:rPr>
              <a:t>This is a co-funding (10M€ </a:t>
            </a:r>
            <a:r>
              <a:rPr lang="en-GB" dirty="0" err="1">
                <a:effectLst/>
                <a:latin typeface="Helvetica" pitchFamily="2" charset="0"/>
              </a:rPr>
              <a:t>Reg.Lazio</a:t>
            </a:r>
            <a:r>
              <a:rPr lang="en-GB" dirty="0">
                <a:effectLst/>
                <a:latin typeface="Helvetica" pitchFamily="2" charset="0"/>
              </a:rPr>
              <a:t> + 10M€ INFN).</a:t>
            </a:r>
          </a:p>
          <a:p>
            <a:endParaRPr lang="en-GB" dirty="0">
              <a:effectLst/>
              <a:latin typeface="Helvetica" pitchFamily="2" charset="0"/>
            </a:endParaRPr>
          </a:p>
          <a:p>
            <a:r>
              <a:rPr lang="en-GB" dirty="0">
                <a:effectLst/>
                <a:latin typeface="Helvetica" pitchFamily="2" charset="0"/>
              </a:rPr>
              <a:t>This is exclusively for an additional beam line (thus cannot be used for the original baseline) and has some constraints in terms of financial accounting. </a:t>
            </a:r>
          </a:p>
          <a:p>
            <a:endParaRPr lang="en-GB" dirty="0">
              <a:latin typeface="Helvetica" pitchFamily="2" charset="0"/>
            </a:endParaRPr>
          </a:p>
          <a:p>
            <a:r>
              <a:rPr lang="en-GB" dirty="0">
                <a:effectLst/>
                <a:latin typeface="Helvetica" pitchFamily="2" charset="0"/>
              </a:rPr>
              <a:t>The second beamline must be completed in 2029 (although is not mandatory to have it fully operational).</a:t>
            </a:r>
          </a:p>
        </p:txBody>
      </p:sp>
    </p:spTree>
    <p:extLst>
      <p:ext uri="{BB962C8B-B14F-4D97-AF65-F5344CB8AC3E}">
        <p14:creationId xmlns:p14="http://schemas.microsoft.com/office/powerpoint/2010/main" val="80837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5FF9A-130F-4B8E-505D-9DA9137DA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E65D14-4038-21FE-0081-0AF3EE1A0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Injector</a:t>
            </a:r>
          </a:p>
        </p:txBody>
      </p:sp>
      <p:pic>
        <p:nvPicPr>
          <p:cNvPr id="10" name="Picture 9" descr="A blue and red pipes in a factory&#10;&#10;Description automatically generated">
            <a:extLst>
              <a:ext uri="{FF2B5EF4-FFF2-40B4-BE49-F238E27FC236}">
                <a16:creationId xmlns:a16="http://schemas.microsoft.com/office/drawing/2014/main" id="{B3D68258-12EC-53A0-9342-2FCE347A3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19" y="732312"/>
            <a:ext cx="10345064" cy="602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86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77A29-E716-210C-88D4-9CBBA62BD128}"/>
              </a:ext>
            </a:extLst>
          </p:cNvPr>
          <p:cNvGrpSpPr/>
          <p:nvPr/>
        </p:nvGrpSpPr>
        <p:grpSpPr>
          <a:xfrm>
            <a:off x="288099" y="5577104"/>
            <a:ext cx="9027266" cy="740360"/>
            <a:chOff x="0" y="5555437"/>
            <a:chExt cx="9027266" cy="740360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D73EBF1F-E547-D45C-043B-2451BDAFA0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184" b="36184"/>
            <a:stretch/>
          </p:blipFill>
          <p:spPr bwMode="auto">
            <a:xfrm>
              <a:off x="0" y="5555437"/>
              <a:ext cx="9027266" cy="688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4F1F658-0294-06D5-21CD-2A971D026D56}"/>
                </a:ext>
              </a:extLst>
            </p:cNvPr>
            <p:cNvSpPr/>
            <p:nvPr/>
          </p:nvSpPr>
          <p:spPr>
            <a:xfrm>
              <a:off x="624879" y="5590426"/>
              <a:ext cx="936104" cy="36004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139" tIns="45571" rIns="91139" bIns="45571" rtlCol="0" anchor="ctr"/>
            <a:lstStyle/>
            <a:p>
              <a:pPr marL="0" marR="0" lvl="0" indent="0" algn="ctr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merican Typewriter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7E07E7A-6113-5E06-629F-2BB552F866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0674" y="5666841"/>
              <a:ext cx="3343767" cy="742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583B3A-93CB-5B6A-6425-B98DD93BC686}"/>
                </a:ext>
              </a:extLst>
            </p:cNvPr>
            <p:cNvSpPr txBox="1"/>
            <p:nvPr/>
          </p:nvSpPr>
          <p:spPr>
            <a:xfrm>
              <a:off x="765617" y="5926766"/>
              <a:ext cx="655341" cy="369031"/>
            </a:xfrm>
            <a:prstGeom prst="rect">
              <a:avLst/>
            </a:prstGeom>
            <a:noFill/>
          </p:spPr>
          <p:txBody>
            <a:bodyPr wrap="none" lIns="91139" tIns="45571" rIns="91139" bIns="45571" rtlCol="0">
              <a:spAutoFit/>
            </a:bodyPr>
            <a:lstStyle/>
            <a:p>
              <a:pPr marL="0" marR="0" lvl="0" indent="0" algn="l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10 m</a:t>
              </a:r>
            </a:p>
          </p:txBody>
        </p:sp>
      </p:grpSp>
      <p:sp>
        <p:nvSpPr>
          <p:cNvPr id="6" name="Titel 2">
            <a:extLst>
              <a:ext uri="{FF2B5EF4-FFF2-40B4-BE49-F238E27FC236}">
                <a16:creationId xmlns:a16="http://schemas.microsoft.com/office/drawing/2014/main" id="{7EF22289-3094-EE5F-33D0-24A6B3CB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4" y="-258973"/>
            <a:ext cx="8880825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Injector test at SPARC_LAB planned (2025)</a:t>
            </a:r>
            <a:endParaRPr lang="en-US" sz="3600" b="0" i="1" dirty="0">
              <a:latin typeface="+mn-lt"/>
            </a:endParaRPr>
          </a:p>
        </p:txBody>
      </p: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F68CE016-0DE9-7BF4-AD58-8FB6EBEC3F09}"/>
              </a:ext>
            </a:extLst>
          </p:cNvPr>
          <p:cNvCxnSpPr>
            <a:cxnSpLocks/>
          </p:cNvCxnSpPr>
          <p:nvPr/>
        </p:nvCxnSpPr>
        <p:spPr>
          <a:xfrm flipV="1">
            <a:off x="8349883" y="6091518"/>
            <a:ext cx="162105" cy="2326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INFN003">
            <a:extLst>
              <a:ext uri="{FF2B5EF4-FFF2-40B4-BE49-F238E27FC236}">
                <a16:creationId xmlns:a16="http://schemas.microsoft.com/office/drawing/2014/main" id="{8E3D1D14-B4FA-9809-DC58-24E1B0DC8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99" y="875846"/>
            <a:ext cx="6913189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B234C73-2B07-5B85-CD11-1EACF1F5FCC8}"/>
              </a:ext>
            </a:extLst>
          </p:cNvPr>
          <p:cNvGrpSpPr/>
          <p:nvPr/>
        </p:nvGrpSpPr>
        <p:grpSpPr>
          <a:xfrm>
            <a:off x="7710996" y="891433"/>
            <a:ext cx="4393935" cy="1955132"/>
            <a:chOff x="1468372" y="2996952"/>
            <a:chExt cx="6969257" cy="314876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D98CAD-B096-3FE0-E908-F5DA0AAD2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8372" y="2996952"/>
              <a:ext cx="6969257" cy="314876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7FCE1ED-F15A-BF1E-219D-F2C82D72D3C6}"/>
                </a:ext>
              </a:extLst>
            </p:cNvPr>
            <p:cNvSpPr/>
            <p:nvPr/>
          </p:nvSpPr>
          <p:spPr>
            <a:xfrm>
              <a:off x="2648744" y="4653136"/>
              <a:ext cx="4536504" cy="288032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1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merican Typewriter" charset="0"/>
              </a:endParaRPr>
            </a:p>
          </p:txBody>
        </p:sp>
      </p:grpSp>
      <p:pic>
        <p:nvPicPr>
          <p:cNvPr id="20" name="150d10w_VEL_BUNCH">
            <a:hlinkClick r:id="" action="ppaction://media"/>
            <a:extLst>
              <a:ext uri="{FF2B5EF4-FFF2-40B4-BE49-F238E27FC236}">
                <a16:creationId xmlns:a16="http://schemas.microsoft.com/office/drawing/2014/main" id="{0F9DE011-DBF4-3B95-03AF-B1935C9C34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0559" y="3097704"/>
            <a:ext cx="4194810" cy="31101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D4A6D6-389D-0FB3-6D62-6FFD645708B3}"/>
              </a:ext>
            </a:extLst>
          </p:cNvPr>
          <p:cNvSpPr txBox="1"/>
          <p:nvPr/>
        </p:nvSpPr>
        <p:spPr>
          <a:xfrm>
            <a:off x="228862" y="6426816"/>
            <a:ext cx="2692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E.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Chiadroni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08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E96FE-5E48-B44A-FCD8-F217AA8F2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7761519-B6AD-C580-0C4E-79AE88777CD2}"/>
              </a:ext>
            </a:extLst>
          </p:cNvPr>
          <p:cNvSpPr txBox="1"/>
          <p:nvPr/>
        </p:nvSpPr>
        <p:spPr>
          <a:xfrm>
            <a:off x="140678" y="-6803"/>
            <a:ext cx="6562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Preliminary results obtained at SPARC_LAB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AC61ACB-AF90-31F6-4775-57CD394AE53D}"/>
              </a:ext>
            </a:extLst>
          </p:cNvPr>
          <p:cNvSpPr txBox="1"/>
          <p:nvPr/>
        </p:nvSpPr>
        <p:spPr>
          <a:xfrm>
            <a:off x="0" y="485481"/>
            <a:ext cx="12167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May 2023 we tested a preliminary version of the intra-pulse feedback on the C-band klystron with very good results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Preliminary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 have been parasitically collected during machine restart in October 2024 for the S-band power plants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DO: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performance achieved on both S and C band power plants are very promising but must be still optimized and consolidated: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Reach the same stability of K1 also on K2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Further optimize the intra-pulse feedback system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Xianghe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Fang Ph.D. student from Eupraxia DN just started his activity with the RF group on this topic)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PC-laser locking electronics performance can be improved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 of the intra-pulse feedback system on the X-band power plant at TEX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96D38F3-2A63-AEFA-FACD-CDC744FA4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" r="7940"/>
          <a:stretch/>
        </p:blipFill>
        <p:spPr>
          <a:xfrm>
            <a:off x="6581610" y="3664919"/>
            <a:ext cx="5098473" cy="297624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91CD391-4BF4-2FEE-A01C-A9008C737A73}"/>
              </a:ext>
            </a:extLst>
          </p:cNvPr>
          <p:cNvSpPr txBox="1"/>
          <p:nvPr/>
        </p:nvSpPr>
        <p:spPr>
          <a:xfrm>
            <a:off x="9258349" y="6613723"/>
            <a:ext cx="2909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L. Piersanti et al.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Photonics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(5), 413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C0AF8BB9-85BF-0407-30CC-29816CF2EE3A}"/>
              </a:ext>
            </a:extLst>
          </p:cNvPr>
          <p:cNvGrpSpPr/>
          <p:nvPr/>
        </p:nvGrpSpPr>
        <p:grpSpPr>
          <a:xfrm>
            <a:off x="196749" y="3502755"/>
            <a:ext cx="5678060" cy="3373568"/>
            <a:chOff x="196749" y="3399519"/>
            <a:chExt cx="5678060" cy="3373568"/>
          </a:xfrm>
        </p:grpSpPr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C5E5B15D-7036-5613-128A-1D1C962E1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1" r="5693"/>
            <a:stretch/>
          </p:blipFill>
          <p:spPr>
            <a:xfrm>
              <a:off x="196749" y="3522417"/>
              <a:ext cx="5678060" cy="3250670"/>
            </a:xfrm>
            <a:prstGeom prst="rect">
              <a:avLst/>
            </a:prstGeom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7455D506-6560-E2F5-AEB4-961DFE24B64D}"/>
                </a:ext>
              </a:extLst>
            </p:cNvPr>
            <p:cNvSpPr txBox="1"/>
            <p:nvPr/>
          </p:nvSpPr>
          <p:spPr>
            <a:xfrm>
              <a:off x="3670989" y="3399519"/>
              <a:ext cx="3145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B70A17C7-9C15-81EA-453F-D4FEFDA60F87}"/>
                </a:ext>
              </a:extLst>
            </p:cNvPr>
            <p:cNvSpPr txBox="1"/>
            <p:nvPr/>
          </p:nvSpPr>
          <p:spPr>
            <a:xfrm>
              <a:off x="3675909" y="3522417"/>
              <a:ext cx="3145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38BFE05B-851C-5BBE-55DE-092500F872A0}"/>
                </a:ext>
              </a:extLst>
            </p:cNvPr>
            <p:cNvSpPr txBox="1"/>
            <p:nvPr/>
          </p:nvSpPr>
          <p:spPr>
            <a:xfrm>
              <a:off x="2374907" y="4108028"/>
              <a:ext cx="1466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PRELIMINARY</a:t>
              </a:r>
            </a:p>
          </p:txBody>
        </p:sp>
      </p:grp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3D18B9F-037E-81EA-E4A7-0E703AA40DC3}"/>
              </a:ext>
            </a:extLst>
          </p:cNvPr>
          <p:cNvCxnSpPr>
            <a:cxnSpLocks/>
          </p:cNvCxnSpPr>
          <p:nvPr/>
        </p:nvCxnSpPr>
        <p:spPr>
          <a:xfrm>
            <a:off x="6166339" y="2977376"/>
            <a:ext cx="0" cy="372934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67AD3CA-F1A5-AF04-DCC5-F66F46D03DA3}"/>
              </a:ext>
            </a:extLst>
          </p:cNvPr>
          <p:cNvSpPr txBox="1"/>
          <p:nvPr/>
        </p:nvSpPr>
        <p:spPr>
          <a:xfrm>
            <a:off x="2582001" y="2845228"/>
            <a:ext cx="907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S-BAND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30268FB-0851-17FA-6629-6AFF1172727B}"/>
              </a:ext>
            </a:extLst>
          </p:cNvPr>
          <p:cNvSpPr txBox="1"/>
          <p:nvPr/>
        </p:nvSpPr>
        <p:spPr>
          <a:xfrm>
            <a:off x="569046" y="3149769"/>
            <a:ext cx="485209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RF-Gun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jitter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compression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0.385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down to 0.013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deg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13.1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A98A387-3AD5-A7B8-8DF9-28AA48B61A7D}"/>
              </a:ext>
            </a:extLst>
          </p:cNvPr>
          <p:cNvSpPr txBox="1"/>
          <p:nvPr/>
        </p:nvSpPr>
        <p:spPr>
          <a:xfrm>
            <a:off x="6769716" y="3148797"/>
            <a:ext cx="4722255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K3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jitter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compression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0.065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down to 0.019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deg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9.2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3D9FA85-5212-8112-CA31-62A9C5692586}"/>
              </a:ext>
            </a:extLst>
          </p:cNvPr>
          <p:cNvSpPr txBox="1"/>
          <p:nvPr/>
        </p:nvSpPr>
        <p:spPr>
          <a:xfrm>
            <a:off x="8667735" y="2845228"/>
            <a:ext cx="926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C-BAND</a:t>
            </a:r>
          </a:p>
        </p:txBody>
      </p:sp>
    </p:spTree>
    <p:extLst>
      <p:ext uri="{BB962C8B-B14F-4D97-AF65-F5344CB8AC3E}">
        <p14:creationId xmlns:p14="http://schemas.microsoft.com/office/powerpoint/2010/main" val="2765530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C9AA2E-1ED0-006A-8468-ED3E380FF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Agenda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63EDFB-E27F-D28C-EC6E-B1E29BE614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82"/>
          <a:stretch/>
        </p:blipFill>
        <p:spPr>
          <a:xfrm>
            <a:off x="230907" y="914189"/>
            <a:ext cx="5476935" cy="4105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7DFDA6-6C9F-A78B-A344-D7A1C5A6FA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78"/>
          <a:stretch/>
        </p:blipFill>
        <p:spPr>
          <a:xfrm>
            <a:off x="6484159" y="898997"/>
            <a:ext cx="5486476" cy="43023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99DAB6-8BB9-A491-E990-9869BE868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131" y="5320102"/>
            <a:ext cx="2581739" cy="15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92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le 1"/>
          <p:cNvSpPr txBox="1">
            <a:spLocks noGrp="1"/>
          </p:cNvSpPr>
          <p:nvPr>
            <p:ph type="title"/>
          </p:nvPr>
        </p:nvSpPr>
        <p:spPr>
          <a:xfrm>
            <a:off x="1033272" y="2652865"/>
            <a:ext cx="10364831" cy="1043855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8600"/>
            </a:lvl1pPr>
          </a:lstStyle>
          <a:p>
            <a:pPr algn="ctr"/>
            <a:r>
              <a:rPr lang="en-US" dirty="0"/>
              <a:t>Thanks</a:t>
            </a:r>
            <a:endParaRPr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3515572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2C7FB2-3CEA-3C1A-798E-C67955FE6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D181E5-DDE0-A122-2B01-D094E8E4F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74" y="187328"/>
            <a:ext cx="11820292" cy="645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99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65E3BD8-79AD-B940-B322-B524D8B32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091" y="-272186"/>
            <a:ext cx="9421091" cy="1325563"/>
          </a:xfrm>
        </p:spPr>
        <p:txBody>
          <a:bodyPr>
            <a:normAutofit/>
          </a:bodyPr>
          <a:lstStyle/>
          <a:p>
            <a:r>
              <a:rPr lang="de-DE" sz="3600" dirty="0">
                <a:latin typeface="+mn-lt"/>
              </a:rPr>
              <a:t>Building </a:t>
            </a:r>
            <a:r>
              <a:rPr lang="de-DE" sz="3600" dirty="0" err="1">
                <a:latin typeface="+mn-lt"/>
              </a:rPr>
              <a:t>next</a:t>
            </a:r>
            <a:r>
              <a:rPr lang="de-DE" sz="3600" dirty="0">
                <a:latin typeface="+mn-lt"/>
              </a:rPr>
              <a:t> </a:t>
            </a:r>
            <a:r>
              <a:rPr lang="de-DE" sz="3600" dirty="0" err="1">
                <a:latin typeface="+mn-lt"/>
              </a:rPr>
              <a:t>steps</a:t>
            </a:r>
            <a:endParaRPr lang="de-DE" sz="3600" dirty="0">
              <a:latin typeface="+mn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41063AD-B51B-F546-AA50-91CCA881FF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173" y="1731229"/>
            <a:ext cx="6621106" cy="367327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3E6052D-3D32-D440-91C9-D360B35B19EE}"/>
              </a:ext>
            </a:extLst>
          </p:cNvPr>
          <p:cNvSpPr txBox="1"/>
          <p:nvPr/>
        </p:nvSpPr>
        <p:spPr>
          <a:xfrm>
            <a:off x="-342787" y="1053377"/>
            <a:ext cx="5435648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031" lvl="1" indent="-342900" algn="just" defTabSz="457178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Helvetica" pitchFamily="2" charset="0"/>
              </a:rPr>
              <a:t>F</a:t>
            </a:r>
            <a:r>
              <a:rPr lang="en-GB" dirty="0">
                <a:effectLst/>
                <a:latin typeface="Helvetica" pitchFamily="2" charset="0"/>
              </a:rPr>
              <a:t>ire authorization received on April 2024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  <a:p>
            <a:pPr lvl="1" algn="just" defTabSz="457178"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  <a:p>
            <a:pPr marL="800031" lvl="1" indent="-342900" algn="just" defTabSz="457178"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Tender for Executive Project Verification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lvl="1" algn="just" defTabSz="457178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Provisional award on 06.21.2024</a:t>
            </a:r>
          </a:p>
          <a:p>
            <a:pPr lvl="1" algn="just" defTabSz="457178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Contract signature expected by the end of 	November 2024</a:t>
            </a:r>
          </a:p>
          <a:p>
            <a:pPr marL="800031" lvl="1" indent="-342900" algn="just" defTabSz="457178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800031" lvl="1" indent="-342900" algn="just" defTabSz="457178"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Completion of the executive design by the end of 2024</a:t>
            </a:r>
          </a:p>
          <a:p>
            <a:pPr marL="800031" lvl="1" indent="-342900" algn="just" defTabSz="457178">
              <a:buFont typeface="Arial" panose="020B0604020202020204" pitchFamily="34" charset="0"/>
              <a:buChar char="•"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  <a:p>
            <a:pPr marL="800031" lvl="1" indent="-342900" algn="just" defTabSz="457178"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The execution of the executive project verification should be completed by March 2025.</a:t>
            </a:r>
          </a:p>
          <a:p>
            <a:pPr marL="800031" lvl="1" indent="-342900" algn="just" defTabSz="457178">
              <a:buFont typeface="Arial" panose="020B0604020202020204" pitchFamily="34" charset="0"/>
              <a:buChar char="•"/>
              <a:defRPr/>
            </a:pPr>
            <a:endParaRPr lang="en-US" dirty="0">
              <a:latin typeface="Calibri"/>
            </a:endParaRPr>
          </a:p>
          <a:p>
            <a:pPr marL="800031" lvl="1" indent="-342900" algn="just" defTabSz="457178"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Start of the tender procedure for the awarding of the works</a:t>
            </a:r>
          </a:p>
          <a:p>
            <a:pPr marL="800031" lvl="1" indent="-342900" algn="just" defTabSz="457178">
              <a:buFont typeface="Arial" panose="020B0604020202020204" pitchFamily="34" charset="0"/>
              <a:buChar char="•"/>
              <a:defRPr/>
            </a:pPr>
            <a:endParaRPr lang="en-US" dirty="0">
              <a:latin typeface="Calibri"/>
            </a:endParaRPr>
          </a:p>
          <a:p>
            <a:pPr marL="800031" lvl="1" indent="-342900" algn="just" defTabSz="457178"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Construction site opening: September 2026</a:t>
            </a:r>
          </a:p>
          <a:p>
            <a:pPr lvl="1" algn="just" defTabSz="457178"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415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F5F56-FFAC-7338-BE10-E30A1D0C3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5E153D-41E2-7C51-1DF2-0D282E674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EuPRAXIA@SPARC_LAB</a:t>
            </a:r>
            <a:r>
              <a:rPr lang="en-US" dirty="0"/>
              <a:t> baseline updating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C28B1A-54F6-9057-29EF-6516BD3896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65"/>
          <a:stretch/>
        </p:blipFill>
        <p:spPr>
          <a:xfrm>
            <a:off x="923468" y="1053377"/>
            <a:ext cx="10345064" cy="50966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CB802F-B048-8A10-E132-B185C45FC32A}"/>
              </a:ext>
            </a:extLst>
          </p:cNvPr>
          <p:cNvCxnSpPr/>
          <p:nvPr/>
        </p:nvCxnSpPr>
        <p:spPr>
          <a:xfrm>
            <a:off x="5414660" y="1053377"/>
            <a:ext cx="0" cy="4845618"/>
          </a:xfrm>
          <a:prstGeom prst="line">
            <a:avLst/>
          </a:prstGeom>
          <a:ln w="349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259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038A3-1227-9EF5-7B9A-37780CFF1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75F217A-146A-12D5-93E5-B8AC1474EB6C}"/>
              </a:ext>
            </a:extLst>
          </p:cNvPr>
          <p:cNvGrpSpPr/>
          <p:nvPr/>
        </p:nvGrpSpPr>
        <p:grpSpPr>
          <a:xfrm>
            <a:off x="3234291" y="2094033"/>
            <a:ext cx="8741043" cy="2669933"/>
            <a:chOff x="3471990" y="2100371"/>
            <a:chExt cx="7963518" cy="2669933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05FA1231-CD60-2D81-BD98-F71C88A9867C}"/>
                </a:ext>
              </a:extLst>
            </p:cNvPr>
            <p:cNvSpPr txBox="1">
              <a:spLocks/>
            </p:cNvSpPr>
            <p:nvPr/>
          </p:nvSpPr>
          <p:spPr>
            <a:xfrm>
              <a:off x="3471990" y="2100371"/>
              <a:ext cx="7820025" cy="9741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20" tIns="45720" rIns="45720" bIns="45720" anchor="b">
              <a:noAutofit/>
            </a:bodyPr>
            <a:lstStyle>
              <a:lvl1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600" b="0" i="0" u="none" strike="noStrike" cap="none" spc="0" baseline="0">
                  <a:solidFill>
                    <a:srgbClr val="FFFFFF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1pPr>
              <a:lvl2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2pPr>
              <a:lvl3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3pPr>
              <a:lvl4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4pPr>
              <a:lvl5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5pPr>
              <a:lvl6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6pPr>
              <a:lvl7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7pPr>
              <a:lvl8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8pPr>
              <a:lvl9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4400" b="1" dirty="0" err="1">
                  <a:solidFill>
                    <a:prstClr val="white"/>
                  </a:solidFill>
                  <a:ea typeface="Helvetica Neue"/>
                  <a:cs typeface="Helvetica Neue"/>
                </a:rPr>
                <a:t>EuPRAXIA@SPARC_LAB</a:t>
              </a:r>
              <a:r>
                <a:rPr lang="en-GB" sz="4400" b="1" dirty="0">
                  <a:solidFill>
                    <a:prstClr val="white"/>
                  </a:solidFill>
                  <a:ea typeface="Helvetica Neue"/>
                  <a:cs typeface="Helvetica Neue"/>
                </a:rPr>
                <a:t> TDR Status</a:t>
              </a:r>
              <a:endPara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  <a:sym typeface="Calibri Light"/>
              </a:endParaRPr>
            </a:p>
          </p:txBody>
        </p:sp>
        <p:sp>
          <p:nvSpPr>
            <p:cNvPr id="7" name="Subtitle 2">
              <a:extLst>
                <a:ext uri="{FF2B5EF4-FFF2-40B4-BE49-F238E27FC236}">
                  <a16:creationId xmlns:a16="http://schemas.microsoft.com/office/drawing/2014/main" id="{E4E399D3-6CFE-1A67-527E-98E5712A09DF}"/>
                </a:ext>
              </a:extLst>
            </p:cNvPr>
            <p:cNvSpPr txBox="1">
              <a:spLocks/>
            </p:cNvSpPr>
            <p:nvPr/>
          </p:nvSpPr>
          <p:spPr>
            <a:xfrm>
              <a:off x="3471990" y="3203730"/>
              <a:ext cx="7963518" cy="15665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20" tIns="45720" rIns="45720" bIns="45720" numCol="1" spcCol="38100">
              <a:noAutofit/>
            </a:bodyPr>
            <a:lstStyle>
              <a:lvl1pPr marL="0" marR="0" indent="0" algn="l" defTabSz="1828800" rtl="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 u="none" strike="noStrike" cap="none" spc="0" baseline="0">
                  <a:solidFill>
                    <a:srgbClr val="FFC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  <a:lvl2pPr marL="0" marR="0" indent="457200" algn="l" defTabSz="1828800" rtl="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 u="none" strike="noStrike" cap="none" spc="0" baseline="0">
                  <a:solidFill>
                    <a:srgbClr val="FFC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2pPr>
              <a:lvl3pPr marL="0" marR="0" indent="914400" algn="l" defTabSz="1828800" rtl="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 u="none" strike="noStrike" cap="none" spc="0" baseline="0">
                  <a:solidFill>
                    <a:srgbClr val="FFC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3pPr>
              <a:lvl4pPr marL="0" marR="0" indent="1371600" algn="l" defTabSz="1828800" rtl="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 u="none" strike="noStrike" cap="none" spc="0" baseline="0">
                  <a:solidFill>
                    <a:srgbClr val="FFC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4pPr>
              <a:lvl5pPr marL="0" marR="0" indent="1828800" algn="l" defTabSz="1828800" rtl="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 u="none" strike="noStrike" cap="none" spc="0" baseline="0">
                  <a:solidFill>
                    <a:srgbClr val="FFC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5pPr>
              <a:lvl6pPr marL="3657600" marR="0" indent="-609600" algn="l" defTabSz="2438337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6pPr>
              <a:lvl7pPr marL="4267200" marR="0" indent="-609600" algn="l" defTabSz="2438337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7pPr>
              <a:lvl8pPr marL="4876800" marR="0" indent="-609600" algn="l" defTabSz="2438337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8pPr>
              <a:lvl9pPr marL="5486400" marR="0" indent="-609600" algn="l" defTabSz="2438337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Calibri"/>
                </a:rPr>
                <a:t>Massimo </a:t>
              </a:r>
              <a:r>
                <a:rPr lang="en-GB" sz="2800" dirty="0">
                  <a:ea typeface="+mn-ea"/>
                  <a:cs typeface="+mn-cs"/>
                </a:rPr>
                <a:t>Ferrario,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dirty="0">
                  <a:ea typeface="+mn-ea"/>
                  <a:cs typeface="+mn-cs"/>
                </a:rPr>
                <a:t>On behalf of the EuPRAXIA collaboration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CE849FE-880E-BAFF-19E0-023C178D9079}"/>
              </a:ext>
            </a:extLst>
          </p:cNvPr>
          <p:cNvSpPr txBox="1"/>
          <p:nvPr/>
        </p:nvSpPr>
        <p:spPr>
          <a:xfrm>
            <a:off x="826268" y="6224139"/>
            <a:ext cx="1093975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sz="2000" b="1" dirty="0">
                <a:solidFill>
                  <a:srgbClr val="4472C4"/>
                </a:solidFill>
              </a:rPr>
              <a:t>VIII TDR Review Meeting</a:t>
            </a:r>
            <a:r>
              <a:rPr lang="en-IT" sz="2000" b="1" dirty="0">
                <a:solidFill>
                  <a:srgbClr val="4472C4"/>
                </a:solidFill>
              </a:rPr>
              <a:t> – LNF - </a:t>
            </a:r>
            <a:r>
              <a:rPr lang="en-US" sz="2000" b="1" dirty="0">
                <a:solidFill>
                  <a:srgbClr val="4472C4"/>
                </a:solidFill>
              </a:rPr>
              <a:t>25/11/2024</a:t>
            </a:r>
            <a:endParaRPr lang="en-IT" sz="2000" b="1" dirty="0">
              <a:solidFill>
                <a:srgbClr val="4472C4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139938-256D-4DC9-92E9-07A41865D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95" y="4389550"/>
            <a:ext cx="2996596" cy="2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3570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Outline"/>
          <p:cNvSpPr txBox="1">
            <a:spLocks noGrp="1"/>
          </p:cNvSpPr>
          <p:nvPr>
            <p:ph type="title"/>
          </p:nvPr>
        </p:nvSpPr>
        <p:spPr>
          <a:xfrm>
            <a:off x="1594484" y="137273"/>
            <a:ext cx="9236665" cy="716583"/>
          </a:xfrm>
          <a:prstGeom prst="rect">
            <a:avLst/>
          </a:prstGeom>
        </p:spPr>
        <p:txBody>
          <a:bodyPr anchor="ctr">
            <a:normAutofit/>
          </a:bodyPr>
          <a:lstStyle>
            <a:lvl1pPr defTabSz="2218888">
              <a:defRPr sz="7700" b="0" spc="-200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algn="ctr"/>
            <a:r>
              <a:rPr lang="en-US" sz="3600" dirty="0"/>
              <a:t>TDR Index </a:t>
            </a:r>
          </a:p>
        </p:txBody>
      </p:sp>
      <p:pic>
        <p:nvPicPr>
          <p:cNvPr id="175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" y="24596"/>
            <a:ext cx="1513902" cy="885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Linea Linea" descr="Linea Line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973" y="871571"/>
            <a:ext cx="12242801" cy="5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Linea Linea" descr="Linea Line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1489" y="6507960"/>
            <a:ext cx="12204701" cy="1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4102" y="101162"/>
            <a:ext cx="1496142" cy="642804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5977460" y="6486708"/>
            <a:ext cx="230832" cy="2410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ctr" hangingPunct="0"/>
            <a:fld id="{86CB4B4D-7CA3-9044-876B-883B54F8677D}" type="slidenum">
              <a:rPr kern="0">
                <a:latin typeface="Helvetica Neue"/>
                <a:ea typeface="Helvetica Neue"/>
                <a:cs typeface="Helvetica Neue"/>
                <a:sym typeface="Helvetica Neue"/>
              </a:rPr>
              <a:pPr algn="ctr" hangingPunct="0"/>
              <a:t>6</a:t>
            </a:fld>
            <a:endParaRPr ker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DA04BB-0FCC-56C5-26AB-25FC5B8A359E}"/>
              </a:ext>
            </a:extLst>
          </p:cNvPr>
          <p:cNvSpPr txBox="1"/>
          <p:nvPr/>
        </p:nvSpPr>
        <p:spPr>
          <a:xfrm>
            <a:off x="-126248" y="6555331"/>
            <a:ext cx="477602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1219169" hangingPunct="0"/>
            <a:r>
              <a:rPr lang="en-GB" sz="1200" ker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  <a:hlinkClick r:id="rId6"/>
              </a:rPr>
              <a:t>https://www.overleaf.com/6441975428vfsgmvpctmph#ebe5ff</a:t>
            </a:r>
            <a:endParaRPr lang="en-US" sz="1200" kern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451795-DE85-8B9A-4F31-7C290E18F1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757" y="1213258"/>
            <a:ext cx="3583681" cy="5029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D7E67D-79B7-139D-03E5-C0B61229ED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7762" y="1280070"/>
            <a:ext cx="3886200" cy="3210339"/>
          </a:xfrm>
          <a:prstGeom prst="rect">
            <a:avLst/>
          </a:prstGeom>
          <a:ln>
            <a:solidFill>
              <a:srgbClr val="0070C0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D114933-131D-74F4-47DF-50082A993BDB}"/>
              </a:ext>
            </a:extLst>
          </p:cNvPr>
          <p:cNvGrpSpPr/>
          <p:nvPr/>
        </p:nvGrpSpPr>
        <p:grpSpPr>
          <a:xfrm>
            <a:off x="7570362" y="2763857"/>
            <a:ext cx="4625467" cy="3744103"/>
            <a:chOff x="18040815" y="3538692"/>
            <a:chExt cx="7645400" cy="61886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8795832-FEC5-2F40-ECB5-A86E890E9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59377"/>
            <a:stretch/>
          </p:blipFill>
          <p:spPr>
            <a:xfrm>
              <a:off x="18040815" y="3538692"/>
              <a:ext cx="7645400" cy="352370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8403ABB-A7A6-572D-2064-7AA4A4F14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68123"/>
            <a:stretch/>
          </p:blipFill>
          <p:spPr>
            <a:xfrm>
              <a:off x="18040815" y="6962292"/>
              <a:ext cx="7645400" cy="2765000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53931402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BC5E9-30CE-308D-8145-1C64C0B41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993FF-0CA3-0728-DA0A-DF92F2492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TDR Writing Status [%]</a:t>
            </a:r>
          </a:p>
        </p:txBody>
      </p:sp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21507647-8BE4-7F67-7F89-4A06C92A74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2306501"/>
              </p:ext>
            </p:extLst>
          </p:nvPr>
        </p:nvGraphicFramePr>
        <p:xfrm>
          <a:off x="2253040" y="1111058"/>
          <a:ext cx="9790389" cy="4062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607">
                  <a:extLst>
                    <a:ext uri="{9D8B030D-6E8A-4147-A177-3AD203B41FA5}">
                      <a16:colId xmlns:a16="http://schemas.microsoft.com/office/drawing/2014/main" val="2110602282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274494396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219134783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147899503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1229341910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4218939197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556431652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311515299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160856272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940589796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2666577220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138338852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378150166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4186783832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403626299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1926277663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273350441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2410992507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1021927272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867734518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700235593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2508264848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191162684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1759205227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537617228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515020888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826448896"/>
                    </a:ext>
                  </a:extLst>
                </a:gridCol>
              </a:tblGrid>
              <a:tr h="2950210">
                <a:tc>
                  <a:txBody>
                    <a:bodyPr/>
                    <a:lstStyle/>
                    <a:p>
                      <a:r>
                        <a:rPr lang="en-US" dirty="0"/>
                        <a:t>X band linac</a:t>
                      </a: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Civil infrastructures</a:t>
                      </a: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Timing and synchronization</a:t>
                      </a: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Free Electron Lasers</a:t>
                      </a: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Plasma acc. module</a:t>
                      </a: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Ele. and phot. diagnostics</a:t>
                      </a: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Functionality </a:t>
                      </a:r>
                      <a:r>
                        <a:rPr lang="en-US" dirty="0" err="1"/>
                        <a:t>saf</a:t>
                      </a:r>
                      <a:r>
                        <a:rPr lang="en-US" dirty="0"/>
                        <a:t>. systems</a:t>
                      </a: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Exp. end-stations</a:t>
                      </a: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Laser systems</a:t>
                      </a: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Control system</a:t>
                      </a: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Photo-injector</a:t>
                      </a: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Photon beamlines </a:t>
                      </a: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System engineering</a:t>
                      </a: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P. cost, time., management</a:t>
                      </a: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Beam physics</a:t>
                      </a: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EuPRAXIA</a:t>
                      </a:r>
                      <a:r>
                        <a:rPr lang="en-US" dirty="0"/>
                        <a:t> in EU context</a:t>
                      </a: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Scientific case</a:t>
                      </a: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Machine layout</a:t>
                      </a: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Magnets and power supp.</a:t>
                      </a: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Int., impl., comm. strategy</a:t>
                      </a: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Vacuum systems</a:t>
                      </a: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Rad. </a:t>
                      </a:r>
                      <a:r>
                        <a:rPr lang="en-US" dirty="0" err="1"/>
                        <a:t>saf</a:t>
                      </a:r>
                      <a:r>
                        <a:rPr lang="en-US" dirty="0"/>
                        <a:t>. and beam dumps </a:t>
                      </a: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Executive summary</a:t>
                      </a: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EuPRAXIA@SPARC_LAB</a:t>
                      </a: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RF systems</a:t>
                      </a: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Conventional safety</a:t>
                      </a: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Future upgrades</a:t>
                      </a:r>
                    </a:p>
                  </a:txBody>
                  <a:tcPr vert="vert"/>
                </a:tc>
                <a:extLst>
                  <a:ext uri="{0D108BD9-81ED-4DB2-BD59-A6C34878D82A}">
                    <a16:rowId xmlns:a16="http://schemas.microsoft.com/office/drawing/2014/main" val="3321882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85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45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25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16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052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80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45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45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071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35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25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54660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D9BAD9A-67A0-374D-B10D-25B315E68A4A}"/>
              </a:ext>
            </a:extLst>
          </p:cNvPr>
          <p:cNvSpPr txBox="1"/>
          <p:nvPr/>
        </p:nvSpPr>
        <p:spPr>
          <a:xfrm>
            <a:off x="406404" y="4064568"/>
            <a:ext cx="176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November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0B1D09-DE4F-BB4C-A18F-ABCD05F40241}"/>
              </a:ext>
            </a:extLst>
          </p:cNvPr>
          <p:cNvSpPr txBox="1"/>
          <p:nvPr/>
        </p:nvSpPr>
        <p:spPr>
          <a:xfrm>
            <a:off x="961379" y="4433900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June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67E7AA-D28D-9462-909D-8DC1AD4A96E2}"/>
              </a:ext>
            </a:extLst>
          </p:cNvPr>
          <p:cNvSpPr txBox="1"/>
          <p:nvPr/>
        </p:nvSpPr>
        <p:spPr>
          <a:xfrm>
            <a:off x="1091735" y="4803232"/>
            <a:ext cx="10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Progress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019621-2F8A-8CB1-C525-C63715D35699}"/>
              </a:ext>
            </a:extLst>
          </p:cNvPr>
          <p:cNvSpPr txBox="1"/>
          <p:nvPr/>
        </p:nvSpPr>
        <p:spPr>
          <a:xfrm>
            <a:off x="137115" y="5349535"/>
            <a:ext cx="1178246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dirty="0">
                <a:highlight>
                  <a:srgbClr val="FFFF00"/>
                </a:highlight>
              </a:rPr>
              <a:t>Warning:</a:t>
            </a:r>
            <a:r>
              <a:rPr lang="en-IT" dirty="0"/>
              <a:t> Writing status does not reflects the effective Project Design Advancement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0A68C9-FAB9-F5C7-6E05-57C66E0F7C40}"/>
              </a:ext>
            </a:extLst>
          </p:cNvPr>
          <p:cNvSpPr txBox="1"/>
          <p:nvPr/>
        </p:nvSpPr>
        <p:spPr>
          <a:xfrm>
            <a:off x="137115" y="1156080"/>
            <a:ext cx="1648528" cy="2431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IT" dirty="0">
                <a:highlight>
                  <a:srgbClr val="FFFF00"/>
                </a:highlight>
              </a:rPr>
              <a:t>Editorial Board</a:t>
            </a:r>
          </a:p>
          <a:p>
            <a:endParaRPr lang="en-IT" dirty="0"/>
          </a:p>
          <a:p>
            <a:r>
              <a:rPr lang="en-IT" dirty="0"/>
              <a:t>M. Ferrario</a:t>
            </a:r>
          </a:p>
          <a:p>
            <a:r>
              <a:rPr lang="en-IT" dirty="0"/>
              <a:t>A. Gallo</a:t>
            </a:r>
          </a:p>
          <a:p>
            <a:r>
              <a:rPr lang="en-IT" dirty="0"/>
              <a:t>A. Giribono</a:t>
            </a:r>
          </a:p>
          <a:p>
            <a:r>
              <a:rPr lang="en-IT" dirty="0"/>
              <a:t>R. Pompili</a:t>
            </a:r>
          </a:p>
          <a:p>
            <a:r>
              <a:rPr lang="en-IT" dirty="0"/>
              <a:t>F. Villa</a:t>
            </a:r>
          </a:p>
          <a:p>
            <a:pPr marL="457200" indent="-457200">
              <a:buAutoNum type="alphaUcPeriod"/>
            </a:pPr>
            <a:endParaRPr lang="en-IT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B84648-FF6A-71D7-9AC8-87D2CB51EAAD}"/>
              </a:ext>
            </a:extLst>
          </p:cNvPr>
          <p:cNvSpPr txBox="1"/>
          <p:nvPr/>
        </p:nvSpPr>
        <p:spPr>
          <a:xfrm>
            <a:off x="1427063" y="6003559"/>
            <a:ext cx="9804449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effectLst/>
                <a:highlight>
                  <a:srgbClr val="FFFF00"/>
                </a:highlight>
                <a:latin typeface="Helvetica" pitchFamily="2" charset="0"/>
              </a:rPr>
              <a:t>Complete draft: April 2025 =&gt; Final version: October 2025 =&gt; INFN Approval: end 2025</a:t>
            </a:r>
          </a:p>
        </p:txBody>
      </p:sp>
    </p:spTree>
    <p:extLst>
      <p:ext uri="{BB962C8B-B14F-4D97-AF65-F5344CB8AC3E}">
        <p14:creationId xmlns:p14="http://schemas.microsoft.com/office/powerpoint/2010/main" val="109074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6FBB4E-1CF1-FA08-B7FD-CA3B7F5D3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M</a:t>
            </a:r>
            <a:r>
              <a:rPr lang="en-GB" dirty="0"/>
              <a:t>a</a:t>
            </a:r>
            <a:r>
              <a:rPr lang="en-IT" dirty="0"/>
              <a:t>chine Layout </a:t>
            </a:r>
          </a:p>
        </p:txBody>
      </p:sp>
      <p:pic>
        <p:nvPicPr>
          <p:cNvPr id="15" name="Picture 14" descr="A transparent building with many windows&#10;&#10;Description automatically generated with medium confidence">
            <a:extLst>
              <a:ext uri="{FF2B5EF4-FFF2-40B4-BE49-F238E27FC236}">
                <a16:creationId xmlns:a16="http://schemas.microsoft.com/office/drawing/2014/main" id="{8C10BDD6-FD6E-3349-3B2A-0EEA7ACFD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1" y="816795"/>
            <a:ext cx="10345064" cy="543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65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C1C943-29CD-A74E-D0F5-17130A45B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All Component included</a:t>
            </a:r>
          </a:p>
        </p:txBody>
      </p:sp>
      <p:pic>
        <p:nvPicPr>
          <p:cNvPr id="5" name="Picture 4" descr="A computer generated image of a machine&#10;&#10;Description automatically generated with medium confidence">
            <a:extLst>
              <a:ext uri="{FF2B5EF4-FFF2-40B4-BE49-F238E27FC236}">
                <a16:creationId xmlns:a16="http://schemas.microsoft.com/office/drawing/2014/main" id="{1948782B-C3C4-26C8-4315-36D3D1D0E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28" y="796735"/>
            <a:ext cx="11379570" cy="563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7898"/>
      </p:ext>
    </p:extLst>
  </p:cSld>
  <p:clrMapOvr>
    <a:masterClrMapping/>
  </p:clrMapOvr>
</p:sld>
</file>

<file path=ppt/theme/theme1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rclab.potx" id="{C1A3C7CE-2D9B-49F1-888C-39EDD889F26A}" vid="{81DC1F27-88A2-4415-A251-87766527D274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.FAST Custom Slides">
  <a:themeElements>
    <a:clrScheme name="I.FAST custom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A00C8"/>
      </a:accent1>
      <a:accent2>
        <a:srgbClr val="08EDF9"/>
      </a:accent2>
      <a:accent3>
        <a:srgbClr val="A850D9"/>
      </a:accent3>
      <a:accent4>
        <a:srgbClr val="2776BF"/>
      </a:accent4>
      <a:accent5>
        <a:srgbClr val="0035CB"/>
      </a:accent5>
      <a:accent6>
        <a:srgbClr val="6011D6"/>
      </a:accent6>
      <a:hlink>
        <a:srgbClr val="08EDF9"/>
      </a:hlink>
      <a:folHlink>
        <a:srgbClr val="03777D"/>
      </a:folHlink>
    </a:clrScheme>
    <a:fontScheme name="I.FAST custom fonts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fast_theme" id="{7AE54E39-E136-2946-BAAD-9EC2262D7CA6}" vid="{60EF505A-9AB9-5F42-9EF0-EE8A69267E7D}"/>
    </a:ext>
  </a:extLst>
</a:theme>
</file>

<file path=ppt/theme/theme3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19175</TotalTime>
  <Words>998</Words>
  <Application>Microsoft Macintosh PowerPoint</Application>
  <PresentationFormat>Widescreen</PresentationFormat>
  <Paragraphs>300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46" baseType="lpstr">
      <vt:lpstr>Aptos</vt:lpstr>
      <vt:lpstr>Arial</vt:lpstr>
      <vt:lpstr>Arial Narrow</vt:lpstr>
      <vt:lpstr>Arial Rounded MT Bold</vt:lpstr>
      <vt:lpstr>Calibri</vt:lpstr>
      <vt:lpstr>Calibri </vt:lpstr>
      <vt:lpstr>Calibri Light</vt:lpstr>
      <vt:lpstr>Cambria Math</vt:lpstr>
      <vt:lpstr>Helvetica</vt:lpstr>
      <vt:lpstr>Helvetica Neue</vt:lpstr>
      <vt:lpstr>Helvetica Neue Light</vt:lpstr>
      <vt:lpstr>Helvetica Neue Medium</vt:lpstr>
      <vt:lpstr>Montserrat</vt:lpstr>
      <vt:lpstr>Montserrat ExtraBold</vt:lpstr>
      <vt:lpstr>Montserrat SemiBold</vt:lpstr>
      <vt:lpstr>Open Sans Semibold</vt:lpstr>
      <vt:lpstr>Roboto Slab</vt:lpstr>
      <vt:lpstr>2_Tema di Office</vt:lpstr>
      <vt:lpstr>I.FAST Custom Slides</vt:lpstr>
      <vt:lpstr>21_BasicWhite</vt:lpstr>
      <vt:lpstr>5_Office Theme</vt:lpstr>
      <vt:lpstr>6_Office Theme</vt:lpstr>
      <vt:lpstr>12_Office Theme</vt:lpstr>
      <vt:lpstr>3_Tema di Office</vt:lpstr>
      <vt:lpstr>10_Office Theme</vt:lpstr>
      <vt:lpstr>PowerPoint Presentation</vt:lpstr>
      <vt:lpstr>Agenda </vt:lpstr>
      <vt:lpstr>Building next steps</vt:lpstr>
      <vt:lpstr>EuPRAXIA@SPARC_LAB baseline updating</vt:lpstr>
      <vt:lpstr>PowerPoint Presentation</vt:lpstr>
      <vt:lpstr>TDR Index </vt:lpstr>
      <vt:lpstr>TDR Writing Status [%]</vt:lpstr>
      <vt:lpstr>Machine Layout </vt:lpstr>
      <vt:lpstr>All Component included</vt:lpstr>
      <vt:lpstr>PowerPoint Presentation</vt:lpstr>
      <vt:lpstr>Driver/Witness Separator (Chicane)</vt:lpstr>
      <vt:lpstr>Driver Witness Separation in the  final Extraction Chicane</vt:lpstr>
      <vt:lpstr>Goal parameters and design criteria (100 Hz) </vt:lpstr>
      <vt:lpstr>PowerPoint Presentation</vt:lpstr>
      <vt:lpstr>RF/Plasma - Cost Comparison</vt:lpstr>
      <vt:lpstr>ARIA beamline scientific case  Not included in the TDR</vt:lpstr>
      <vt:lpstr>Injector</vt:lpstr>
      <vt:lpstr>Injector test at SPARC_LAB planned (2025)</vt:lpstr>
      <vt:lpstr>PowerPoint Presentation</vt:lpstr>
      <vt:lpstr>Thanks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Welsch, Alexandra (Cockcroft Inst,DL,-)</dc:creator>
  <cp:lastModifiedBy>Massimo Ferrario</cp:lastModifiedBy>
  <cp:revision>3379</cp:revision>
  <cp:lastPrinted>2024-11-04T18:00:52Z</cp:lastPrinted>
  <dcterms:created xsi:type="dcterms:W3CDTF">2018-02-09T13:41:45Z</dcterms:created>
  <dcterms:modified xsi:type="dcterms:W3CDTF">2024-11-24T20:45:27Z</dcterms:modified>
</cp:coreProperties>
</file>