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3690" r:id="rId3"/>
    <p:sldId id="3716" r:id="rId4"/>
    <p:sldId id="3717" r:id="rId5"/>
    <p:sldId id="3713" r:id="rId6"/>
    <p:sldId id="3711" r:id="rId7"/>
    <p:sldId id="3715" r:id="rId8"/>
    <p:sldId id="3710" r:id="rId9"/>
    <p:sldId id="3714" r:id="rId10"/>
    <p:sldId id="257" r:id="rId11"/>
    <p:sldId id="408" r:id="rId12"/>
    <p:sldId id="3708" r:id="rId13"/>
    <p:sldId id="3709" r:id="rId14"/>
    <p:sldId id="295" r:id="rId15"/>
    <p:sldId id="371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437AAB"/>
    <a:srgbClr val="CDD48C"/>
    <a:srgbClr val="D9E093"/>
    <a:srgbClr val="334186"/>
    <a:srgbClr val="EF3723"/>
    <a:srgbClr val="A6A6A6"/>
    <a:srgbClr val="DDE9F7"/>
    <a:srgbClr val="0055A5"/>
    <a:srgbClr val="3852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03" autoAdjust="0"/>
    <p:restoredTop sz="94218" autoAdjust="0"/>
  </p:normalViewPr>
  <p:slideViewPr>
    <p:cSldViewPr snapToGrid="0">
      <p:cViewPr varScale="1">
        <p:scale>
          <a:sx n="67" d="100"/>
          <a:sy n="67" d="100"/>
        </p:scale>
        <p:origin x="80" y="1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40B7A-9A06-42E7-BEE9-7EEA08A63A9F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28567-BDF5-451C-8737-F40313BC91E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28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6" t="3604" b="18163"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88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3" y="3153930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39" y="376194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95" y="273553"/>
            <a:ext cx="2788151" cy="1261233"/>
          </a:xfrm>
          <a:prstGeom prst="rect">
            <a:avLst/>
          </a:prstGeom>
        </p:spPr>
      </p:pic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2D563278-6A5E-1371-F286-AA3EA72D45B0}"/>
              </a:ext>
            </a:extLst>
          </p:cNvPr>
          <p:cNvSpPr txBox="1"/>
          <p:nvPr userDrawn="1"/>
        </p:nvSpPr>
        <p:spPr>
          <a:xfrm>
            <a:off x="985916" y="6363714"/>
            <a:ext cx="1115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77C057D-3213-4A7F-EC73-6F17A4F234C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1787" y="5002690"/>
            <a:ext cx="399322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93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765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970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25/11/2024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985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25/11/2024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438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25/11/2024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2620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25/11/2024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8195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25/11/2024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0770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25/11/2024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8633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25/11/2024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00069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25/11/2024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3172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39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</p:spTree>
    <p:extLst>
      <p:ext uri="{BB962C8B-B14F-4D97-AF65-F5344CB8AC3E}">
        <p14:creationId xmlns:p14="http://schemas.microsoft.com/office/powerpoint/2010/main" val="46373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25/11/2024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1253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25/11/2024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2991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25/11/2024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5871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P. Campana - STAB EuPRAXIA Preparatory Phase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643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961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40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675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100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959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P. Campana - STAB EuPRAXIA Preparatory Phase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972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17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CC632-4A0F-490D-B8EA-030B31684D71}" type="datetimeFigureOut">
              <a:rPr lang="it-IT" smtClean="0"/>
              <a:t>25/11/2024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6986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jpeg"/><Relationship Id="rId18" Type="http://schemas.openxmlformats.org/officeDocument/2006/relationships/image" Target="../media/image41.jpeg"/><Relationship Id="rId26" Type="http://schemas.openxmlformats.org/officeDocument/2006/relationships/image" Target="../media/image49.png"/><Relationship Id="rId39" Type="http://schemas.openxmlformats.org/officeDocument/2006/relationships/image" Target="../media/image62.png"/><Relationship Id="rId21" Type="http://schemas.openxmlformats.org/officeDocument/2006/relationships/image" Target="../media/image44.png"/><Relationship Id="rId34" Type="http://schemas.openxmlformats.org/officeDocument/2006/relationships/image" Target="../media/image57.png"/><Relationship Id="rId42" Type="http://schemas.openxmlformats.org/officeDocument/2006/relationships/image" Target="../media/image65.png"/><Relationship Id="rId47" Type="http://schemas.openxmlformats.org/officeDocument/2006/relationships/image" Target="../media/image70.png"/><Relationship Id="rId50" Type="http://schemas.openxmlformats.org/officeDocument/2006/relationships/image" Target="../media/image73.jpeg"/><Relationship Id="rId7" Type="http://schemas.openxmlformats.org/officeDocument/2006/relationships/image" Target="../media/image30.png"/><Relationship Id="rId2" Type="http://schemas.openxmlformats.org/officeDocument/2006/relationships/image" Target="../media/image5.png"/><Relationship Id="rId16" Type="http://schemas.openxmlformats.org/officeDocument/2006/relationships/image" Target="../media/image39.png"/><Relationship Id="rId29" Type="http://schemas.openxmlformats.org/officeDocument/2006/relationships/image" Target="../media/image52.jpg"/><Relationship Id="rId11" Type="http://schemas.openxmlformats.org/officeDocument/2006/relationships/image" Target="../media/image34.png"/><Relationship Id="rId24" Type="http://schemas.openxmlformats.org/officeDocument/2006/relationships/image" Target="../media/image47.jpg"/><Relationship Id="rId32" Type="http://schemas.openxmlformats.org/officeDocument/2006/relationships/image" Target="../media/image55.png"/><Relationship Id="rId37" Type="http://schemas.openxmlformats.org/officeDocument/2006/relationships/image" Target="../media/image60.jpg"/><Relationship Id="rId40" Type="http://schemas.openxmlformats.org/officeDocument/2006/relationships/image" Target="../media/image63.jpg"/><Relationship Id="rId45" Type="http://schemas.openxmlformats.org/officeDocument/2006/relationships/image" Target="../media/image68.jpeg"/><Relationship Id="rId53" Type="http://schemas.openxmlformats.org/officeDocument/2006/relationships/image" Target="../media/image76.jpe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31" Type="http://schemas.openxmlformats.org/officeDocument/2006/relationships/image" Target="../media/image54.png"/><Relationship Id="rId44" Type="http://schemas.openxmlformats.org/officeDocument/2006/relationships/image" Target="../media/image67.png"/><Relationship Id="rId52" Type="http://schemas.openxmlformats.org/officeDocument/2006/relationships/image" Target="../media/image75.pn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png"/><Relationship Id="rId22" Type="http://schemas.openxmlformats.org/officeDocument/2006/relationships/image" Target="../media/image45.png"/><Relationship Id="rId27" Type="http://schemas.openxmlformats.org/officeDocument/2006/relationships/image" Target="../media/image50.jpeg"/><Relationship Id="rId30" Type="http://schemas.openxmlformats.org/officeDocument/2006/relationships/image" Target="../media/image53.png"/><Relationship Id="rId35" Type="http://schemas.openxmlformats.org/officeDocument/2006/relationships/image" Target="../media/image58.png"/><Relationship Id="rId43" Type="http://schemas.openxmlformats.org/officeDocument/2006/relationships/image" Target="../media/image66.png"/><Relationship Id="rId48" Type="http://schemas.openxmlformats.org/officeDocument/2006/relationships/image" Target="../media/image71.png"/><Relationship Id="rId8" Type="http://schemas.openxmlformats.org/officeDocument/2006/relationships/image" Target="../media/image31.png"/><Relationship Id="rId51" Type="http://schemas.openxmlformats.org/officeDocument/2006/relationships/image" Target="../media/image74.jpg"/><Relationship Id="rId3" Type="http://schemas.openxmlformats.org/officeDocument/2006/relationships/image" Target="../media/image6.jpe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33" Type="http://schemas.openxmlformats.org/officeDocument/2006/relationships/image" Target="../media/image56.png"/><Relationship Id="rId38" Type="http://schemas.openxmlformats.org/officeDocument/2006/relationships/image" Target="../media/image61.png"/><Relationship Id="rId46" Type="http://schemas.openxmlformats.org/officeDocument/2006/relationships/image" Target="../media/image69.png"/><Relationship Id="rId20" Type="http://schemas.openxmlformats.org/officeDocument/2006/relationships/image" Target="../media/image43.png"/><Relationship Id="rId41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28" Type="http://schemas.openxmlformats.org/officeDocument/2006/relationships/image" Target="../media/image51.png"/><Relationship Id="rId36" Type="http://schemas.openxmlformats.org/officeDocument/2006/relationships/image" Target="../media/image59.jpeg"/><Relationship Id="rId49" Type="http://schemas.openxmlformats.org/officeDocument/2006/relationships/image" Target="../media/image7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8E16D2B6-285B-7D61-2E3D-42D4D34D0A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altLang="it-IT" sz="4800" b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Plasma accelerating module</a:t>
            </a:r>
            <a:endParaRPr lang="en-US" dirty="0"/>
          </a:p>
        </p:txBody>
      </p:sp>
      <p:sp>
        <p:nvSpPr>
          <p:cNvPr id="7" name="Sottotitolo 6">
            <a:extLst>
              <a:ext uri="{FF2B5EF4-FFF2-40B4-BE49-F238E27FC236}">
                <a16:creationId xmlns:a16="http://schemas.microsoft.com/office/drawing/2014/main" id="{251A151B-1FCB-9F77-CD4C-421BD9D436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7547" y="3053346"/>
            <a:ext cx="7813967" cy="1235190"/>
          </a:xfrm>
        </p:spPr>
        <p:txBody>
          <a:bodyPr>
            <a:normAutofit fontScale="70000" lnSpcReduction="20000"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3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TDR  Review committee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3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25-26 November 2024</a:t>
            </a:r>
          </a:p>
          <a:p>
            <a:pPr marL="457200" marR="0" lvl="0" indent="-4572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it-IT" sz="3300" i="1" dirty="0">
                <a:latin typeface="Arial" pitchFamily="34" charset="0"/>
                <a:cs typeface="Arial" pitchFamily="34" charset="0"/>
              </a:rPr>
              <a:t>Biagioni,</a:t>
            </a:r>
          </a:p>
          <a:p>
            <a:pPr marR="0" lvl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it-IT" sz="3300" i="1" dirty="0">
                <a:latin typeface="Arial" pitchFamily="34" charset="0"/>
                <a:cs typeface="Arial" pitchFamily="34" charset="0"/>
              </a:rPr>
              <a:t>on </a:t>
            </a:r>
            <a:r>
              <a:rPr lang="it-IT" sz="3300" i="1" dirty="0" err="1">
                <a:latin typeface="Arial" pitchFamily="34" charset="0"/>
                <a:cs typeface="Arial" pitchFamily="34" charset="0"/>
              </a:rPr>
              <a:t>behalf</a:t>
            </a:r>
            <a:r>
              <a:rPr lang="it-IT" sz="3300" i="1" dirty="0">
                <a:latin typeface="Arial" pitchFamily="34" charset="0"/>
                <a:cs typeface="Arial" pitchFamily="34" charset="0"/>
              </a:rPr>
              <a:t> of the </a:t>
            </a:r>
            <a:r>
              <a:rPr lang="it-IT" sz="3300" i="1" dirty="0" err="1">
                <a:latin typeface="Arial" pitchFamily="34" charset="0"/>
                <a:cs typeface="Arial" pitchFamily="34" charset="0"/>
              </a:rPr>
              <a:t>EuPRAXIA</a:t>
            </a:r>
            <a:r>
              <a:rPr lang="it-IT" sz="3300" i="1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3300" i="1" dirty="0" err="1">
                <a:latin typeface="Arial" pitchFamily="34" charset="0"/>
                <a:cs typeface="Arial" pitchFamily="34" charset="0"/>
              </a:rPr>
              <a:t>collaboration</a:t>
            </a:r>
            <a:r>
              <a:rPr lang="it-IT" sz="3300" i="1" dirty="0">
                <a:latin typeface="Arial" pitchFamily="34" charset="0"/>
                <a:cs typeface="Arial" pitchFamily="34" charset="0"/>
              </a:rPr>
              <a:t> </a:t>
            </a:r>
            <a:endParaRPr kumimoji="0" lang="it-IT" sz="33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362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88656" y="2525161"/>
            <a:ext cx="11727150" cy="0"/>
          </a:xfrm>
          <a:prstGeom prst="line">
            <a:avLst/>
          </a:prstGeom>
          <a:ln w="254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11"/>
          <p:cNvSpPr/>
          <p:nvPr/>
        </p:nvSpPr>
        <p:spPr>
          <a:xfrm>
            <a:off x="0" y="3732526"/>
            <a:ext cx="12191999" cy="769441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Thank you for your attention</a:t>
            </a:r>
          </a:p>
        </p:txBody>
      </p:sp>
      <p:pic>
        <p:nvPicPr>
          <p:cNvPr id="2" name="Immagine 1" descr="Immagine che contiene bus, treno, acciaio, metropolitana">
            <a:extLst>
              <a:ext uri="{FF2B5EF4-FFF2-40B4-BE49-F238E27FC236}">
                <a16:creationId xmlns:a16="http://schemas.microsoft.com/office/drawing/2014/main" id="{684554BD-BD71-9CFD-0B41-8C1485C7B1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446"/>
          <a:stretch/>
        </p:blipFill>
        <p:spPr>
          <a:xfrm>
            <a:off x="133513" y="183383"/>
            <a:ext cx="11924973" cy="3269316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8932660-106A-E65B-8F31-5784255576ED}"/>
              </a:ext>
            </a:extLst>
          </p:cNvPr>
          <p:cNvSpPr txBox="1">
            <a:spLocks/>
          </p:cNvSpPr>
          <p:nvPr/>
        </p:nvSpPr>
        <p:spPr>
          <a:xfrm>
            <a:off x="163656" y="6444284"/>
            <a:ext cx="4700952" cy="509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i="1" kern="1200">
                <a:solidFill>
                  <a:srgbClr val="33418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latin typeface="Arial" pitchFamily="34" charset="0"/>
                <a:cs typeface="Arial" pitchFamily="34" charset="0"/>
              </a:rPr>
              <a:t>A. Biagioni | TDR  Review committee 25-26 November 2024</a:t>
            </a:r>
            <a:endParaRPr lang="it-IT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838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EAADA1-489D-C5E5-1CA3-7794804A4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11</a:t>
            </a:fld>
            <a:endParaRPr lang="en-GB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A777C30D-B614-4CBA-7247-3FAB3E86143F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3A6714-3D1F-4857-9904-D935B84167FA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5FC32C-D51C-404D-63A0-929D576EB68D}"/>
              </a:ext>
            </a:extLst>
          </p:cNvPr>
          <p:cNvSpPr/>
          <p:nvPr/>
        </p:nvSpPr>
        <p:spPr>
          <a:xfrm>
            <a:off x="0" y="11306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C5F6D3-556B-EE84-F840-3F28FAA8D1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4" y="104157"/>
            <a:ext cx="1421141" cy="610580"/>
          </a:xfrm>
          <a:prstGeom prst="rect">
            <a:avLst/>
          </a:prstGeom>
        </p:spPr>
      </p:pic>
      <p:pic>
        <p:nvPicPr>
          <p:cNvPr id="14" name="Picture 13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BD939E62-5E8A-846A-EECA-D418C1D4210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39" y="188596"/>
            <a:ext cx="670727" cy="444014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D70A364A-6128-B541-5ED8-1C39DB273728}"/>
              </a:ext>
            </a:extLst>
          </p:cNvPr>
          <p:cNvSpPr txBox="1">
            <a:spLocks/>
          </p:cNvSpPr>
          <p:nvPr/>
        </p:nvSpPr>
        <p:spPr>
          <a:xfrm>
            <a:off x="2115126" y="177415"/>
            <a:ext cx="7961747" cy="4551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err="1">
                <a:solidFill>
                  <a:srgbClr val="334186"/>
                </a:solidFill>
                <a:latin typeface="+mn-lt"/>
              </a:rPr>
              <a:t>EuPRAXIA</a:t>
            </a:r>
            <a:r>
              <a:rPr lang="en-GB" sz="2800" dirty="0">
                <a:solidFill>
                  <a:srgbClr val="334186"/>
                </a:solidFill>
                <a:latin typeface="+mn-lt"/>
              </a:rPr>
              <a:t>-PP Consortium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41F3CE-24C6-B562-D193-18A1C717FA6D}"/>
              </a:ext>
            </a:extLst>
          </p:cNvPr>
          <p:cNvGrpSpPr/>
          <p:nvPr/>
        </p:nvGrpSpPr>
        <p:grpSpPr>
          <a:xfrm>
            <a:off x="139567" y="2553124"/>
            <a:ext cx="11918050" cy="1531757"/>
            <a:chOff x="125128" y="2553124"/>
            <a:chExt cx="11918050" cy="153175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839C061-9AE6-4ED7-2A35-E19B749499CC}"/>
                </a:ext>
              </a:extLst>
            </p:cNvPr>
            <p:cNvGrpSpPr/>
            <p:nvPr/>
          </p:nvGrpSpPr>
          <p:grpSpPr>
            <a:xfrm>
              <a:off x="125128" y="2553124"/>
              <a:ext cx="5489104" cy="1531757"/>
              <a:chOff x="261991" y="2679742"/>
              <a:chExt cx="5489104" cy="1531757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4A12824-D4AC-5E2B-4C60-A79E3AC0EDD1}"/>
                  </a:ext>
                </a:extLst>
              </p:cNvPr>
              <p:cNvSpPr/>
              <p:nvPr/>
            </p:nvSpPr>
            <p:spPr>
              <a:xfrm>
                <a:off x="261991" y="2679742"/>
                <a:ext cx="5489104" cy="15317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8B306D98-F903-7951-F63F-CB46A0071AD7}"/>
                  </a:ext>
                </a:extLst>
              </p:cNvPr>
              <p:cNvGrpSpPr/>
              <p:nvPr/>
            </p:nvGrpSpPr>
            <p:grpSpPr>
              <a:xfrm>
                <a:off x="410497" y="2801461"/>
                <a:ext cx="5192092" cy="1206514"/>
                <a:chOff x="200350" y="2579774"/>
                <a:chExt cx="5192092" cy="1206514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258D24F7-322D-E321-F657-DE5C47A29952}"/>
                    </a:ext>
                  </a:extLst>
                </p:cNvPr>
                <p:cNvGrpSpPr/>
                <p:nvPr/>
              </p:nvGrpSpPr>
              <p:grpSpPr>
                <a:xfrm>
                  <a:off x="1103859" y="2579774"/>
                  <a:ext cx="4288583" cy="1206514"/>
                  <a:chOff x="988353" y="2714529"/>
                  <a:chExt cx="4288583" cy="1206514"/>
                </a:xfrm>
              </p:grpSpPr>
              <p:pic>
                <p:nvPicPr>
                  <p:cNvPr id="32" name="Picture 31" descr="A black and white logo&#10;&#10;Description automatically generated">
                    <a:extLst>
                      <a:ext uri="{FF2B5EF4-FFF2-40B4-BE49-F238E27FC236}">
                        <a16:creationId xmlns:a16="http://schemas.microsoft.com/office/drawing/2014/main" id="{6C167E27-F61E-31D9-E6EE-C8050756490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84776" y="2956979"/>
                    <a:ext cx="867028" cy="276945"/>
                  </a:xfrm>
                  <a:prstGeom prst="rect">
                    <a:avLst/>
                  </a:prstGeom>
                </p:spPr>
              </p:pic>
              <p:pic>
                <p:nvPicPr>
                  <p:cNvPr id="33" name="Picture 32" descr="A blue and white logo&#10;&#10;Description automatically generated">
                    <a:extLst>
                      <a:ext uri="{FF2B5EF4-FFF2-40B4-BE49-F238E27FC236}">
                        <a16:creationId xmlns:a16="http://schemas.microsoft.com/office/drawing/2014/main" id="{1704F54E-74F2-3D28-C7FA-E4C38D5C7C1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313987" y="3490101"/>
                    <a:ext cx="823591" cy="405760"/>
                  </a:xfrm>
                  <a:prstGeom prst="rect">
                    <a:avLst/>
                  </a:prstGeom>
                </p:spPr>
              </p:pic>
              <p:pic>
                <p:nvPicPr>
                  <p:cNvPr id="34" name="Picture 33" descr="A blue text on a white background&#10;&#10;Description automatically generated">
                    <a:extLst>
                      <a:ext uri="{FF2B5EF4-FFF2-40B4-BE49-F238E27FC236}">
                        <a16:creationId xmlns:a16="http://schemas.microsoft.com/office/drawing/2014/main" id="{469A140F-C22F-45E8-0472-E52B6F5A10B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316872" y="3560444"/>
                    <a:ext cx="909368" cy="265074"/>
                  </a:xfrm>
                  <a:prstGeom prst="rect">
                    <a:avLst/>
                  </a:prstGeom>
                </p:spPr>
              </p:pic>
              <p:pic>
                <p:nvPicPr>
                  <p:cNvPr id="35" name="Picture 34" descr="A logo with black text&#10;&#10;Description automatically generated">
                    <a:extLst>
                      <a:ext uri="{FF2B5EF4-FFF2-40B4-BE49-F238E27FC236}">
                        <a16:creationId xmlns:a16="http://schemas.microsoft.com/office/drawing/2014/main" id="{D306E0F2-0675-E3DE-5863-312B89AC05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038939" y="2714529"/>
                    <a:ext cx="1146396" cy="76184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 descr="A blue and black logo&#10;&#10;Description automatically generated">
                    <a:extLst>
                      <a:ext uri="{FF2B5EF4-FFF2-40B4-BE49-F238E27FC236}">
                        <a16:creationId xmlns:a16="http://schemas.microsoft.com/office/drawing/2014/main" id="{E8324E3A-49AC-8D8E-CCA2-5C98A6AF780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88353" y="3473947"/>
                    <a:ext cx="1146340" cy="438069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 descr="A yellow circle with white letters and blue text&#10;&#10;Description automatically generated">
                    <a:extLst>
                      <a:ext uri="{FF2B5EF4-FFF2-40B4-BE49-F238E27FC236}">
                        <a16:creationId xmlns:a16="http://schemas.microsoft.com/office/drawing/2014/main" id="{2BFA137F-2709-DC98-DD72-91367912E4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977186" y="2825452"/>
                    <a:ext cx="862313" cy="540000"/>
                  </a:xfrm>
                  <a:prstGeom prst="rect">
                    <a:avLst/>
                  </a:prstGeom>
                </p:spPr>
              </p:pic>
              <p:pic>
                <p:nvPicPr>
                  <p:cNvPr id="38" name="Picture 37" descr="A blue circle with text and dots&#10;&#10;Description automatically generated">
                    <a:extLst>
                      <a:ext uri="{FF2B5EF4-FFF2-40B4-BE49-F238E27FC236}">
                        <a16:creationId xmlns:a16="http://schemas.microsoft.com/office/drawing/2014/main" id="{E484D765-5E83-5B26-D72B-6DAA9FBBD86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37746" y="2825452"/>
                    <a:ext cx="540000" cy="540000"/>
                  </a:xfrm>
                  <a:prstGeom prst="rect">
                    <a:avLst/>
                  </a:prstGeom>
                </p:spPr>
              </p:pic>
              <p:pic>
                <p:nvPicPr>
                  <p:cNvPr id="39" name="Picture 44">
                    <a:extLst>
                      <a:ext uri="{FF2B5EF4-FFF2-40B4-BE49-F238E27FC236}">
                        <a16:creationId xmlns:a16="http://schemas.microsoft.com/office/drawing/2014/main" id="{ACEE2DB0-5DB3-C311-80B7-67F9BF75261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405533" y="3464919"/>
                    <a:ext cx="871403" cy="45612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31" name="Picture 30" descr="A red black and yellow flag&#10;&#10;Description automatically generated">
                  <a:extLst>
                    <a:ext uri="{FF2B5EF4-FFF2-40B4-BE49-F238E27FC236}">
                      <a16:creationId xmlns:a16="http://schemas.microsoft.com/office/drawing/2014/main" id="{95C2080C-A086-46BA-5D23-2CF370C8CC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0350" y="2999971"/>
                  <a:ext cx="720000" cy="4320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B8D8BE7-3E6A-DE5C-61A1-439ABE0278AF}"/>
                </a:ext>
              </a:extLst>
            </p:cNvPr>
            <p:cNvGrpSpPr/>
            <p:nvPr/>
          </p:nvGrpSpPr>
          <p:grpSpPr>
            <a:xfrm>
              <a:off x="6314546" y="2553124"/>
              <a:ext cx="2956724" cy="1531757"/>
              <a:chOff x="6370156" y="2663121"/>
              <a:chExt cx="2956724" cy="1531757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9F08ED9-A7E7-624B-EAED-C2BD94842662}"/>
                  </a:ext>
                </a:extLst>
              </p:cNvPr>
              <p:cNvSpPr/>
              <p:nvPr/>
            </p:nvSpPr>
            <p:spPr>
              <a:xfrm>
                <a:off x="6370156" y="2663121"/>
                <a:ext cx="2956724" cy="15317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02FCA923-241A-558C-ED88-24EDCB7121A4}"/>
                  </a:ext>
                </a:extLst>
              </p:cNvPr>
              <p:cNvGrpSpPr/>
              <p:nvPr/>
            </p:nvGrpSpPr>
            <p:grpSpPr>
              <a:xfrm>
                <a:off x="6518330" y="2834390"/>
                <a:ext cx="2660377" cy="1189219"/>
                <a:chOff x="6326838" y="2626543"/>
                <a:chExt cx="2660377" cy="1189219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61BFACDA-C5D3-5C5D-127F-41F8D3D14263}"/>
                    </a:ext>
                  </a:extLst>
                </p:cNvPr>
                <p:cNvGrpSpPr/>
                <p:nvPr/>
              </p:nvGrpSpPr>
              <p:grpSpPr>
                <a:xfrm>
                  <a:off x="7103121" y="2626543"/>
                  <a:ext cx="1884094" cy="1189219"/>
                  <a:chOff x="7241833" y="2800968"/>
                  <a:chExt cx="1884094" cy="1189219"/>
                </a:xfrm>
              </p:grpSpPr>
              <p:pic>
                <p:nvPicPr>
                  <p:cNvPr id="24" name="Picture 23" descr="A logo with blue and white text&#10;&#10;Description automatically generated">
                    <a:extLst>
                      <a:ext uri="{FF2B5EF4-FFF2-40B4-BE49-F238E27FC236}">
                        <a16:creationId xmlns:a16="http://schemas.microsoft.com/office/drawing/2014/main" id="{470E969B-E7B2-8009-D0C2-485722CB451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189797" y="3365451"/>
                    <a:ext cx="936130" cy="624736"/>
                  </a:xfrm>
                  <a:prstGeom prst="rect">
                    <a:avLst/>
                  </a:prstGeom>
                </p:spPr>
              </p:pic>
              <p:pic>
                <p:nvPicPr>
                  <p:cNvPr id="25" name="Picture 24" descr="A red and white logo&#10;&#10;Description automatically generated">
                    <a:extLst>
                      <a:ext uri="{FF2B5EF4-FFF2-40B4-BE49-F238E27FC236}">
                        <a16:creationId xmlns:a16="http://schemas.microsoft.com/office/drawing/2014/main" id="{39350EC6-7DDF-965F-857E-AB99B1E25C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311574" y="2815551"/>
                    <a:ext cx="664316" cy="540000"/>
                  </a:xfrm>
                  <a:prstGeom prst="rect">
                    <a:avLst/>
                  </a:prstGeom>
                </p:spPr>
              </p:pic>
              <p:pic>
                <p:nvPicPr>
                  <p:cNvPr id="26" name="Picture 25" descr="A blue circle with white text&#10;&#10;Description automatically generated">
                    <a:extLst>
                      <a:ext uri="{FF2B5EF4-FFF2-40B4-BE49-F238E27FC236}">
                        <a16:creationId xmlns:a16="http://schemas.microsoft.com/office/drawing/2014/main" id="{BF639A05-6812-8CE1-86B4-3B62A7EBDA6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41833" y="3422981"/>
                    <a:ext cx="975107" cy="540000"/>
                  </a:xfrm>
                  <a:prstGeom prst="rect">
                    <a:avLst/>
                  </a:prstGeom>
                </p:spPr>
              </p:pic>
              <p:pic>
                <p:nvPicPr>
                  <p:cNvPr id="27" name="Picture 35" descr="Amplitude - Laser manufacturing company">
                    <a:extLst>
                      <a:ext uri="{FF2B5EF4-FFF2-40B4-BE49-F238E27FC236}">
                        <a16:creationId xmlns:a16="http://schemas.microsoft.com/office/drawing/2014/main" id="{8EBF2720-717C-60FD-3D3F-E7F75B496A2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6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481633" y="2800968"/>
                    <a:ext cx="456566" cy="540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23" name="Picture 22" descr="A red white and blue flag&#10;&#10;Description automatically generated">
                  <a:extLst>
                    <a:ext uri="{FF2B5EF4-FFF2-40B4-BE49-F238E27FC236}">
                      <a16:creationId xmlns:a16="http://schemas.microsoft.com/office/drawing/2014/main" id="{023891D0-86A5-09F0-8937-B83D65911C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26838" y="2976065"/>
                  <a:ext cx="720000" cy="4798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EF9A31F-80BE-0110-B93E-D5ED412456AE}"/>
                </a:ext>
              </a:extLst>
            </p:cNvPr>
            <p:cNvGrpSpPr/>
            <p:nvPr/>
          </p:nvGrpSpPr>
          <p:grpSpPr>
            <a:xfrm>
              <a:off x="9971584" y="2830174"/>
              <a:ext cx="2071594" cy="977656"/>
              <a:chOff x="9858414" y="2969017"/>
              <a:chExt cx="2071594" cy="977656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39CCFDA-7C2D-2DA4-FE2A-D62695E5CAEB}"/>
                  </a:ext>
                </a:extLst>
              </p:cNvPr>
              <p:cNvSpPr/>
              <p:nvPr/>
            </p:nvSpPr>
            <p:spPr>
              <a:xfrm>
                <a:off x="9858414" y="2969017"/>
                <a:ext cx="2071594" cy="9776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31A0400E-8268-592A-C05F-A6883839A6A4}"/>
                  </a:ext>
                </a:extLst>
              </p:cNvPr>
              <p:cNvGrpSpPr/>
              <p:nvPr/>
            </p:nvGrpSpPr>
            <p:grpSpPr>
              <a:xfrm>
                <a:off x="10007393" y="3022144"/>
                <a:ext cx="1773637" cy="871403"/>
                <a:chOff x="9809195" y="2755324"/>
                <a:chExt cx="1773637" cy="871403"/>
              </a:xfrm>
            </p:grpSpPr>
            <p:pic>
              <p:nvPicPr>
                <p:cNvPr id="18" name="Picture 31" descr="A logo with orange lines and black text&#10;&#10;Description automatically generated">
                  <a:extLst>
                    <a:ext uri="{FF2B5EF4-FFF2-40B4-BE49-F238E27FC236}">
                      <a16:creationId xmlns:a16="http://schemas.microsoft.com/office/drawing/2014/main" id="{A599831D-DD11-DDA7-6E0D-59BD26A2A34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11429" y="2755324"/>
                  <a:ext cx="871403" cy="87140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" name="Picture 18" descr="A red white and blue flag&#10;&#10;Description automatically generated">
                  <a:extLst>
                    <a:ext uri="{FF2B5EF4-FFF2-40B4-BE49-F238E27FC236}">
                      <a16:creationId xmlns:a16="http://schemas.microsoft.com/office/drawing/2014/main" id="{ACEFDCF9-F753-9BFB-6075-54AA6E03AA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09195" y="2960696"/>
                  <a:ext cx="720000" cy="479127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76E78C-6BA1-237B-D65C-272928D97F5A}"/>
              </a:ext>
            </a:extLst>
          </p:cNvPr>
          <p:cNvGrpSpPr/>
          <p:nvPr/>
        </p:nvGrpSpPr>
        <p:grpSpPr>
          <a:xfrm>
            <a:off x="139567" y="4238346"/>
            <a:ext cx="11918050" cy="977657"/>
            <a:chOff x="125128" y="4238346"/>
            <a:chExt cx="11918050" cy="97765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18AB31B-3143-6515-A007-2A522B3C1C1A}"/>
                </a:ext>
              </a:extLst>
            </p:cNvPr>
            <p:cNvGrpSpPr/>
            <p:nvPr/>
          </p:nvGrpSpPr>
          <p:grpSpPr>
            <a:xfrm>
              <a:off x="7614765" y="4238346"/>
              <a:ext cx="4428413" cy="977656"/>
              <a:chOff x="7545053" y="4360515"/>
              <a:chExt cx="4428413" cy="977656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BA154279-7827-5ABE-26E3-D19DD6CF92EF}"/>
                  </a:ext>
                </a:extLst>
              </p:cNvPr>
              <p:cNvSpPr/>
              <p:nvPr/>
            </p:nvSpPr>
            <p:spPr>
              <a:xfrm>
                <a:off x="7545053" y="4360515"/>
                <a:ext cx="4428413" cy="9776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B39BE8BE-F591-62EC-A46E-44E8F9020110}"/>
                  </a:ext>
                </a:extLst>
              </p:cNvPr>
              <p:cNvGrpSpPr/>
              <p:nvPr/>
            </p:nvGrpSpPr>
            <p:grpSpPr>
              <a:xfrm>
                <a:off x="7731271" y="4579343"/>
                <a:ext cx="4055977" cy="540000"/>
                <a:chOff x="7501752" y="4249911"/>
                <a:chExt cx="4055977" cy="540000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0B35238D-7404-C309-508F-CF9CD9CDAA5D}"/>
                    </a:ext>
                  </a:extLst>
                </p:cNvPr>
                <p:cNvGrpSpPr/>
                <p:nvPr/>
              </p:nvGrpSpPr>
              <p:grpSpPr>
                <a:xfrm>
                  <a:off x="8422827" y="4249911"/>
                  <a:ext cx="3134902" cy="540000"/>
                  <a:chOff x="7921854" y="4559280"/>
                  <a:chExt cx="3134902" cy="540000"/>
                </a:xfrm>
              </p:grpSpPr>
              <p:pic>
                <p:nvPicPr>
                  <p:cNvPr id="58" name="Picture 57" descr="A red text on a white background&#10;&#10;Description automatically generated">
                    <a:extLst>
                      <a:ext uri="{FF2B5EF4-FFF2-40B4-BE49-F238E27FC236}">
                        <a16:creationId xmlns:a16="http://schemas.microsoft.com/office/drawing/2014/main" id="{7B9C4D33-5B18-E408-8727-44540A683D1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271258" y="4559280"/>
                    <a:ext cx="960428" cy="540000"/>
                  </a:xfrm>
                  <a:prstGeom prst="rect">
                    <a:avLst/>
                  </a:prstGeom>
                </p:spPr>
              </p:pic>
              <p:pic>
                <p:nvPicPr>
                  <p:cNvPr id="59" name="Picture 58" descr="A black background with white text&#10;&#10;Description automatically generated">
                    <a:extLst>
                      <a:ext uri="{FF2B5EF4-FFF2-40B4-BE49-F238E27FC236}">
                        <a16:creationId xmlns:a16="http://schemas.microsoft.com/office/drawing/2014/main" id="{4B23CF69-F9E1-7733-9151-2A1DEEAE763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921854" y="4648373"/>
                    <a:ext cx="1233457" cy="361814"/>
                  </a:xfrm>
                  <a:prstGeom prst="rect">
                    <a:avLst/>
                  </a:prstGeom>
                </p:spPr>
              </p:pic>
              <p:pic>
                <p:nvPicPr>
                  <p:cNvPr id="60" name="Picture 59" descr="A black and white logo&#10;&#10;Description automatically generated">
                    <a:extLst>
                      <a:ext uri="{FF2B5EF4-FFF2-40B4-BE49-F238E27FC236}">
                        <a16:creationId xmlns:a16="http://schemas.microsoft.com/office/drawing/2014/main" id="{944F016F-3618-874C-5EDE-12FD67C06DD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347632" y="4704111"/>
                    <a:ext cx="709124" cy="25033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7" name="Picture 2" descr="Civil and State Ensign of Switzerland">
                  <a:extLst>
                    <a:ext uri="{FF2B5EF4-FFF2-40B4-BE49-F238E27FC236}">
                      <a16:creationId xmlns:a16="http://schemas.microsoft.com/office/drawing/2014/main" id="{8D1CF5B2-44B5-D71B-8773-3867350280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01752" y="4279874"/>
                  <a:ext cx="720000" cy="4800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C4934BD-FD32-16D4-1C1C-3408B0F6FDC1}"/>
                </a:ext>
              </a:extLst>
            </p:cNvPr>
            <p:cNvGrpSpPr/>
            <p:nvPr/>
          </p:nvGrpSpPr>
          <p:grpSpPr>
            <a:xfrm>
              <a:off x="125128" y="4238346"/>
              <a:ext cx="2268786" cy="977657"/>
              <a:chOff x="261991" y="4291622"/>
              <a:chExt cx="2268786" cy="977657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D1C3699-592A-C288-09B4-31C1424EB397}"/>
                  </a:ext>
                </a:extLst>
              </p:cNvPr>
              <p:cNvSpPr/>
              <p:nvPr/>
            </p:nvSpPr>
            <p:spPr>
              <a:xfrm>
                <a:off x="261991" y="4291622"/>
                <a:ext cx="2268786" cy="9776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F751181D-E0E6-7290-233A-B5AC20775AF2}"/>
                  </a:ext>
                </a:extLst>
              </p:cNvPr>
              <p:cNvGrpSpPr/>
              <p:nvPr/>
            </p:nvGrpSpPr>
            <p:grpSpPr>
              <a:xfrm>
                <a:off x="414277" y="4540450"/>
                <a:ext cx="1964215" cy="480000"/>
                <a:chOff x="200350" y="4340883"/>
                <a:chExt cx="1964215" cy="480000"/>
              </a:xfrm>
            </p:grpSpPr>
            <p:pic>
              <p:nvPicPr>
                <p:cNvPr id="52" name="Picture 51" descr="A blue and grey logo&#10;&#10;Description automatically generated">
                  <a:extLst>
                    <a:ext uri="{FF2B5EF4-FFF2-40B4-BE49-F238E27FC236}">
                      <a16:creationId xmlns:a16="http://schemas.microsoft.com/office/drawing/2014/main" id="{647D0744-F38D-6284-872A-847F271FFE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9493" y="4364375"/>
                  <a:ext cx="975072" cy="428379"/>
                </a:xfrm>
                <a:prstGeom prst="rect">
                  <a:avLst/>
                </a:prstGeom>
              </p:spPr>
            </p:pic>
            <p:pic>
              <p:nvPicPr>
                <p:cNvPr id="53" name="Picture 52" descr="A flag with a red green and blue circle with a white and blue emblem&#10;&#10;Description automatically generated">
                  <a:extLst>
                    <a:ext uri="{FF2B5EF4-FFF2-40B4-BE49-F238E27FC236}">
                      <a16:creationId xmlns:a16="http://schemas.microsoft.com/office/drawing/2014/main" id="{09CE527B-9E24-9EE5-3367-2B9AE021C5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0350" y="4340883"/>
                  <a:ext cx="720000" cy="4800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C5C34D1-BFAE-FEE2-6720-76ABFEB9CAEF}"/>
                </a:ext>
              </a:extLst>
            </p:cNvPr>
            <p:cNvGrpSpPr/>
            <p:nvPr/>
          </p:nvGrpSpPr>
          <p:grpSpPr>
            <a:xfrm>
              <a:off x="3402223" y="4238346"/>
              <a:ext cx="3204233" cy="977657"/>
              <a:chOff x="3486152" y="4318667"/>
              <a:chExt cx="3204233" cy="977657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0E9E566-B176-03D5-5A59-9D01B31DD94F}"/>
                  </a:ext>
                </a:extLst>
              </p:cNvPr>
              <p:cNvSpPr/>
              <p:nvPr/>
            </p:nvSpPr>
            <p:spPr>
              <a:xfrm>
                <a:off x="3486152" y="4318667"/>
                <a:ext cx="3204233" cy="9776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B4DAC899-622B-49ED-10CE-C16BD0F642E7}"/>
                  </a:ext>
                </a:extLst>
              </p:cNvPr>
              <p:cNvGrpSpPr/>
              <p:nvPr/>
            </p:nvGrpSpPr>
            <p:grpSpPr>
              <a:xfrm>
                <a:off x="3601688" y="4567195"/>
                <a:ext cx="2973161" cy="480600"/>
                <a:chOff x="3451303" y="4323547"/>
                <a:chExt cx="2973161" cy="480600"/>
              </a:xfrm>
            </p:grpSpPr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765B9C54-D1A5-975F-050B-9C18B7BE4B76}"/>
                    </a:ext>
                  </a:extLst>
                </p:cNvPr>
                <p:cNvGrpSpPr/>
                <p:nvPr/>
              </p:nvGrpSpPr>
              <p:grpSpPr>
                <a:xfrm>
                  <a:off x="4346374" y="4346375"/>
                  <a:ext cx="2078090" cy="457140"/>
                  <a:chOff x="4006313" y="4575416"/>
                  <a:chExt cx="2078090" cy="457140"/>
                </a:xfrm>
              </p:grpSpPr>
              <p:pic>
                <p:nvPicPr>
                  <p:cNvPr id="48" name="Picture 47" descr="A blue triangle with white text&#10;&#10;Description automatically generated">
                    <a:extLst>
                      <a:ext uri="{FF2B5EF4-FFF2-40B4-BE49-F238E27FC236}">
                        <a16:creationId xmlns:a16="http://schemas.microsoft.com/office/drawing/2014/main" id="{1409A4AC-AE6E-9D68-C97F-52944332B2F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06313" y="4575416"/>
                    <a:ext cx="835914" cy="457140"/>
                  </a:xfrm>
                  <a:prstGeom prst="rect">
                    <a:avLst/>
                  </a:prstGeom>
                </p:spPr>
              </p:pic>
              <p:pic>
                <p:nvPicPr>
                  <p:cNvPr id="49" name="Picture 48" descr="A black and orange logo&#10;&#10;Description automatically generated">
                    <a:extLst>
                      <a:ext uri="{FF2B5EF4-FFF2-40B4-BE49-F238E27FC236}">
                        <a16:creationId xmlns:a16="http://schemas.microsoft.com/office/drawing/2014/main" id="{98E5EEA2-AA29-7007-35C2-F9EBEC75DB9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7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33796" y="4588505"/>
                    <a:ext cx="1150607" cy="43096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7" name="Picture 4" descr="Flag of Spain - Wikipedia">
                  <a:extLst>
                    <a:ext uri="{FF2B5EF4-FFF2-40B4-BE49-F238E27FC236}">
                      <a16:creationId xmlns:a16="http://schemas.microsoft.com/office/drawing/2014/main" id="{AACAD593-30B1-F472-D06B-F7E024267E0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8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51303" y="4323547"/>
                  <a:ext cx="720000" cy="4806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3410051-EF7E-342C-1C08-C359F153CC14}"/>
              </a:ext>
            </a:extLst>
          </p:cNvPr>
          <p:cNvGrpSpPr/>
          <p:nvPr/>
        </p:nvGrpSpPr>
        <p:grpSpPr>
          <a:xfrm>
            <a:off x="139567" y="5369468"/>
            <a:ext cx="11918050" cy="977656"/>
            <a:chOff x="125128" y="5369468"/>
            <a:chExt cx="11918050" cy="977656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457FAF7-8D0E-D6C1-C26E-57D17930B2DE}"/>
                </a:ext>
              </a:extLst>
            </p:cNvPr>
            <p:cNvGrpSpPr/>
            <p:nvPr/>
          </p:nvGrpSpPr>
          <p:grpSpPr>
            <a:xfrm>
              <a:off x="125128" y="5369468"/>
              <a:ext cx="1721673" cy="977656"/>
              <a:chOff x="131189" y="5430709"/>
              <a:chExt cx="1721673" cy="977656"/>
            </a:xfrm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351096F-BC54-D5E0-B2DC-9EC107A03EA8}"/>
                  </a:ext>
                </a:extLst>
              </p:cNvPr>
              <p:cNvSpPr/>
              <p:nvPr/>
            </p:nvSpPr>
            <p:spPr>
              <a:xfrm>
                <a:off x="131189" y="5430709"/>
                <a:ext cx="1721673" cy="9776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476229F5-BD00-5E5E-E9D3-59ACC4980C5B}"/>
                  </a:ext>
                </a:extLst>
              </p:cNvPr>
              <p:cNvGrpSpPr/>
              <p:nvPr/>
            </p:nvGrpSpPr>
            <p:grpSpPr>
              <a:xfrm>
                <a:off x="233383" y="5591768"/>
                <a:ext cx="1517284" cy="655539"/>
                <a:chOff x="218674" y="5563636"/>
                <a:chExt cx="1517284" cy="655539"/>
              </a:xfrm>
            </p:grpSpPr>
            <p:pic>
              <p:nvPicPr>
                <p:cNvPr id="83" name="Picture 82" descr="A logo with text on it&#10;&#10;Description automatically generated">
                  <a:extLst>
                    <a:ext uri="{FF2B5EF4-FFF2-40B4-BE49-F238E27FC236}">
                      <a16:creationId xmlns:a16="http://schemas.microsoft.com/office/drawing/2014/main" id="{01D42085-5146-2DE9-9DFF-24158B9D2D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7878" y="5563636"/>
                  <a:ext cx="618080" cy="655539"/>
                </a:xfrm>
                <a:prstGeom prst="rect">
                  <a:avLst/>
                </a:prstGeom>
              </p:spPr>
            </p:pic>
            <p:pic>
              <p:nvPicPr>
                <p:cNvPr id="84" name="Picture 83" descr="A blue and white flag&#10;&#10;Description automatically generated">
                  <a:extLst>
                    <a:ext uri="{FF2B5EF4-FFF2-40B4-BE49-F238E27FC236}">
                      <a16:creationId xmlns:a16="http://schemas.microsoft.com/office/drawing/2014/main" id="{6B443001-337F-9B08-B4A5-698BDD7AAF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8674" y="5615956"/>
                  <a:ext cx="720000" cy="50507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07A588B-E69C-291D-CF69-B20FE806FF9B}"/>
                </a:ext>
              </a:extLst>
            </p:cNvPr>
            <p:cNvGrpSpPr/>
            <p:nvPr/>
          </p:nvGrpSpPr>
          <p:grpSpPr>
            <a:xfrm>
              <a:off x="10321505" y="5369468"/>
              <a:ext cx="1721673" cy="977656"/>
              <a:chOff x="10321594" y="5430709"/>
              <a:chExt cx="1721673" cy="977656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CE937A69-6215-F725-EF4F-675C19B17175}"/>
                  </a:ext>
                </a:extLst>
              </p:cNvPr>
              <p:cNvSpPr/>
              <p:nvPr/>
            </p:nvSpPr>
            <p:spPr>
              <a:xfrm>
                <a:off x="10321594" y="5430709"/>
                <a:ext cx="1721673" cy="9776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26D07970-094E-4C20-3B21-A849FD7FD185}"/>
                  </a:ext>
                </a:extLst>
              </p:cNvPr>
              <p:cNvGrpSpPr/>
              <p:nvPr/>
            </p:nvGrpSpPr>
            <p:grpSpPr>
              <a:xfrm>
                <a:off x="10405660" y="5620681"/>
                <a:ext cx="1553541" cy="597713"/>
                <a:chOff x="10351429" y="5571311"/>
                <a:chExt cx="1553541" cy="597713"/>
              </a:xfrm>
            </p:grpSpPr>
            <p:pic>
              <p:nvPicPr>
                <p:cNvPr id="79" name="Picture 33">
                  <a:extLst>
                    <a:ext uri="{FF2B5EF4-FFF2-40B4-BE49-F238E27FC236}">
                      <a16:creationId xmlns:a16="http://schemas.microsoft.com/office/drawing/2014/main" id="{0853509E-29B6-7F46-8E74-08B54408484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307257" y="5571311"/>
                  <a:ext cx="597713" cy="59771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0" name="Picture 79" descr="A flag with stars and stripes&#10;&#10;Description automatically generated">
                  <a:extLst>
                    <a:ext uri="{FF2B5EF4-FFF2-40B4-BE49-F238E27FC236}">
                      <a16:creationId xmlns:a16="http://schemas.microsoft.com/office/drawing/2014/main" id="{258D2D65-96F1-4247-E5C2-FD22F136ACD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51429" y="5629093"/>
                  <a:ext cx="720000" cy="4788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B9B688FD-F1F3-E503-C6A4-EDF807D7B80B}"/>
                </a:ext>
              </a:extLst>
            </p:cNvPr>
            <p:cNvGrpSpPr/>
            <p:nvPr/>
          </p:nvGrpSpPr>
          <p:grpSpPr>
            <a:xfrm>
              <a:off x="2722128" y="5369468"/>
              <a:ext cx="1721673" cy="977656"/>
              <a:chOff x="2718449" y="5430709"/>
              <a:chExt cx="1721673" cy="977656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F4A0CE8-7EA8-1C68-F27A-042DD0F1D50D}"/>
                  </a:ext>
                </a:extLst>
              </p:cNvPr>
              <p:cNvSpPr/>
              <p:nvPr/>
            </p:nvSpPr>
            <p:spPr>
              <a:xfrm>
                <a:off x="2718449" y="5430709"/>
                <a:ext cx="1721673" cy="9776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AF656183-D755-29B2-DE79-A76508335416}"/>
                  </a:ext>
                </a:extLst>
              </p:cNvPr>
              <p:cNvGrpSpPr/>
              <p:nvPr/>
            </p:nvGrpSpPr>
            <p:grpSpPr>
              <a:xfrm>
                <a:off x="2883609" y="5585877"/>
                <a:ext cx="1391353" cy="667321"/>
                <a:chOff x="2769318" y="5546397"/>
                <a:chExt cx="1391353" cy="667321"/>
              </a:xfrm>
            </p:grpSpPr>
            <p:pic>
              <p:nvPicPr>
                <p:cNvPr id="75" name="Picture 74" descr="A blue and white logo&#10;&#10;Description automatically generated">
                  <a:extLst>
                    <a:ext uri="{FF2B5EF4-FFF2-40B4-BE49-F238E27FC236}">
                      <a16:creationId xmlns:a16="http://schemas.microsoft.com/office/drawing/2014/main" id="{D43753B5-9CC2-4317-F19D-820C7E9FF8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68522" y="5546397"/>
                  <a:ext cx="492149" cy="667321"/>
                </a:xfrm>
                <a:prstGeom prst="rect">
                  <a:avLst/>
                </a:prstGeom>
              </p:spPr>
            </p:pic>
            <p:pic>
              <p:nvPicPr>
                <p:cNvPr id="76" name="Picture 6">
                  <a:extLst>
                    <a:ext uri="{FF2B5EF4-FFF2-40B4-BE49-F238E27FC236}">
                      <a16:creationId xmlns:a16="http://schemas.microsoft.com/office/drawing/2014/main" id="{51744FAA-F965-0811-117F-935EC66C7B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69318" y="5628493"/>
                  <a:ext cx="720000" cy="480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C5D4825-A492-B3EF-E445-0EDD639C795C}"/>
                </a:ext>
              </a:extLst>
            </p:cNvPr>
            <p:cNvGrpSpPr/>
            <p:nvPr/>
          </p:nvGrpSpPr>
          <p:grpSpPr>
            <a:xfrm>
              <a:off x="5319128" y="5369468"/>
              <a:ext cx="4127049" cy="977656"/>
              <a:chOff x="5305709" y="5430710"/>
              <a:chExt cx="4127049" cy="977656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F704B91C-43D1-7E34-981E-2637C4D7DE4E}"/>
                  </a:ext>
                </a:extLst>
              </p:cNvPr>
              <p:cNvSpPr/>
              <p:nvPr/>
            </p:nvSpPr>
            <p:spPr>
              <a:xfrm>
                <a:off x="5305709" y="5430710"/>
                <a:ext cx="4127049" cy="9776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54D8844E-5641-E238-49A1-324E9641ADC9}"/>
                  </a:ext>
                </a:extLst>
              </p:cNvPr>
              <p:cNvGrpSpPr/>
              <p:nvPr/>
            </p:nvGrpSpPr>
            <p:grpSpPr>
              <a:xfrm>
                <a:off x="5487391" y="5649538"/>
                <a:ext cx="3776340" cy="540000"/>
                <a:chOff x="5422298" y="5610432"/>
                <a:chExt cx="3776340" cy="540000"/>
              </a:xfrm>
            </p:grpSpPr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A6C829B7-443F-ECDF-A570-7B2F2256AB3D}"/>
                    </a:ext>
                  </a:extLst>
                </p:cNvPr>
                <p:cNvGrpSpPr/>
                <p:nvPr/>
              </p:nvGrpSpPr>
              <p:grpSpPr>
                <a:xfrm>
                  <a:off x="6409703" y="5610432"/>
                  <a:ext cx="2788935" cy="540000"/>
                  <a:chOff x="6409703" y="5591180"/>
                  <a:chExt cx="2788935" cy="540000"/>
                </a:xfrm>
              </p:grpSpPr>
              <p:pic>
                <p:nvPicPr>
                  <p:cNvPr id="70" name="Picture 32" descr="A logo with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7EB7CDF8-A345-DEA9-A34B-00D5FC5DC75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5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223531" y="5673377"/>
                    <a:ext cx="975107" cy="37560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71" name="Picture 70" descr="A logo with text and a cross&#10;&#10;Description automatically generated">
                    <a:extLst>
                      <a:ext uri="{FF2B5EF4-FFF2-40B4-BE49-F238E27FC236}">
                        <a16:creationId xmlns:a16="http://schemas.microsoft.com/office/drawing/2014/main" id="{F9E9B97F-E005-9F8A-18DB-6EA3AB5590E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6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409703" y="5613626"/>
                    <a:ext cx="720000" cy="446177"/>
                  </a:xfrm>
                  <a:prstGeom prst="rect">
                    <a:avLst/>
                  </a:prstGeom>
                </p:spPr>
              </p:pic>
              <p:pic>
                <p:nvPicPr>
                  <p:cNvPr id="72" name="Picture 71" descr="A logo for a university&#10;&#10;Description automatically generated">
                    <a:extLst>
                      <a:ext uri="{FF2B5EF4-FFF2-40B4-BE49-F238E27FC236}">
                        <a16:creationId xmlns:a16="http://schemas.microsoft.com/office/drawing/2014/main" id="{5E376037-4030-337F-8377-29ED7F34EE5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408248" y="5591180"/>
                    <a:ext cx="532285" cy="5400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9" name="Picture 68" descr="A red white and green flag&#10;&#10;Description automatically generated">
                  <a:extLst>
                    <a:ext uri="{FF2B5EF4-FFF2-40B4-BE49-F238E27FC236}">
                      <a16:creationId xmlns:a16="http://schemas.microsoft.com/office/drawing/2014/main" id="{3ADF15DD-BF0A-1855-0931-BD3B7960967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22298" y="5629093"/>
                  <a:ext cx="720000" cy="4788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11C15EE-E690-0FEE-B702-17E814AF343E}"/>
              </a:ext>
            </a:extLst>
          </p:cNvPr>
          <p:cNvGrpSpPr/>
          <p:nvPr/>
        </p:nvGrpSpPr>
        <p:grpSpPr>
          <a:xfrm>
            <a:off x="139567" y="867902"/>
            <a:ext cx="11918050" cy="1531757"/>
            <a:chOff x="125128" y="867902"/>
            <a:chExt cx="11918050" cy="1531757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56303AC9-8436-D723-97A7-9DB7B0CEAA36}"/>
                </a:ext>
              </a:extLst>
            </p:cNvPr>
            <p:cNvGrpSpPr/>
            <p:nvPr/>
          </p:nvGrpSpPr>
          <p:grpSpPr>
            <a:xfrm>
              <a:off x="10963178" y="1093780"/>
              <a:ext cx="1080000" cy="1080000"/>
              <a:chOff x="10963178" y="1083831"/>
              <a:chExt cx="1080000" cy="1080000"/>
            </a:xfrm>
          </p:grpSpPr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0E5FF15F-002E-55B6-C988-C4285A4B8D33}"/>
                  </a:ext>
                </a:extLst>
              </p:cNvPr>
              <p:cNvSpPr/>
              <p:nvPr/>
            </p:nvSpPr>
            <p:spPr>
              <a:xfrm>
                <a:off x="10963178" y="1083831"/>
                <a:ext cx="1080000" cy="108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12" name="Picture 111" descr="A blue square with white text&#10;&#10;Description automatically generated">
                <a:extLst>
                  <a:ext uri="{FF2B5EF4-FFF2-40B4-BE49-F238E27FC236}">
                    <a16:creationId xmlns:a16="http://schemas.microsoft.com/office/drawing/2014/main" id="{EA35B894-8FAD-6138-F62B-6D0E0434D2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43178" y="1263831"/>
                <a:ext cx="720000" cy="720000"/>
              </a:xfrm>
              <a:prstGeom prst="rect">
                <a:avLst/>
              </a:prstGeom>
            </p:spPr>
          </p:pic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F17BA1F3-FD7E-AA83-09A6-29936CD87451}"/>
                </a:ext>
              </a:extLst>
            </p:cNvPr>
            <p:cNvGrpSpPr/>
            <p:nvPr/>
          </p:nvGrpSpPr>
          <p:grpSpPr>
            <a:xfrm>
              <a:off x="6391176" y="867902"/>
              <a:ext cx="3931920" cy="1531757"/>
              <a:chOff x="6458554" y="874348"/>
              <a:chExt cx="3931920" cy="1531757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3A4E9AA9-3C89-D080-4814-2D14463F0E65}"/>
                  </a:ext>
                </a:extLst>
              </p:cNvPr>
              <p:cNvSpPr/>
              <p:nvPr/>
            </p:nvSpPr>
            <p:spPr>
              <a:xfrm>
                <a:off x="6458554" y="874348"/>
                <a:ext cx="3931920" cy="15317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1806DE4B-A815-04DA-379C-E8810268A62F}"/>
                  </a:ext>
                </a:extLst>
              </p:cNvPr>
              <p:cNvGrpSpPr/>
              <p:nvPr/>
            </p:nvGrpSpPr>
            <p:grpSpPr>
              <a:xfrm>
                <a:off x="6596351" y="1013894"/>
                <a:ext cx="3583582" cy="1183426"/>
                <a:chOff x="6326838" y="957181"/>
                <a:chExt cx="3583582" cy="1183426"/>
              </a:xfrm>
            </p:grpSpPr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66D62E3C-576F-D32A-5DBF-FFF10B9FBE4D}"/>
                    </a:ext>
                  </a:extLst>
                </p:cNvPr>
                <p:cNvGrpSpPr/>
                <p:nvPr/>
              </p:nvGrpSpPr>
              <p:grpSpPr>
                <a:xfrm>
                  <a:off x="7249229" y="957181"/>
                  <a:ext cx="2661191" cy="1183426"/>
                  <a:chOff x="6761336" y="957182"/>
                  <a:chExt cx="2661191" cy="1183426"/>
                </a:xfrm>
              </p:grpSpPr>
              <p:pic>
                <p:nvPicPr>
                  <p:cNvPr id="105" name="Picture 104" descr="A blue and white logo&#10;&#10;Description automatically generated">
                    <a:extLst>
                      <a:ext uri="{FF2B5EF4-FFF2-40B4-BE49-F238E27FC236}">
                        <a16:creationId xmlns:a16="http://schemas.microsoft.com/office/drawing/2014/main" id="{C1FE6F13-CA65-7BB9-CBB1-ACD3EB28776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764176" y="999120"/>
                    <a:ext cx="695046" cy="456124"/>
                  </a:xfrm>
                  <a:prstGeom prst="rect">
                    <a:avLst/>
                  </a:prstGeom>
                </p:spPr>
              </p:pic>
              <p:pic>
                <p:nvPicPr>
                  <p:cNvPr id="106" name="Picture 105" descr="A red and white logo&#10;&#10;Description automatically generated">
                    <a:extLst>
                      <a:ext uri="{FF2B5EF4-FFF2-40B4-BE49-F238E27FC236}">
                        <a16:creationId xmlns:a16="http://schemas.microsoft.com/office/drawing/2014/main" id="{85F7E54F-193A-BB46-C80A-BEED6AE85E8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1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686804" y="957182"/>
                    <a:ext cx="540000" cy="540000"/>
                  </a:xfrm>
                  <a:prstGeom prst="rect">
                    <a:avLst/>
                  </a:prstGeom>
                </p:spPr>
              </p:pic>
              <p:pic>
                <p:nvPicPr>
                  <p:cNvPr id="107" name="Picture 106" descr="A logo for a company&#10;&#10;Description automatically generated">
                    <a:extLst>
                      <a:ext uri="{FF2B5EF4-FFF2-40B4-BE49-F238E27FC236}">
                        <a16:creationId xmlns:a16="http://schemas.microsoft.com/office/drawing/2014/main" id="{756F1964-FC7E-C3D3-064E-7DC80507B1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54385" y="963991"/>
                    <a:ext cx="968142" cy="540000"/>
                  </a:xfrm>
                  <a:prstGeom prst="rect">
                    <a:avLst/>
                  </a:prstGeom>
                </p:spPr>
              </p:pic>
              <p:pic>
                <p:nvPicPr>
                  <p:cNvPr id="108" name="Picture 107" descr="A blue square with white text&#10;&#10;Description automatically generated">
                    <a:extLst>
                      <a:ext uri="{FF2B5EF4-FFF2-40B4-BE49-F238E27FC236}">
                        <a16:creationId xmlns:a16="http://schemas.microsoft.com/office/drawing/2014/main" id="{6455932A-AC7A-4FA0-0A51-0EEC457BBCC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022949" y="1600608"/>
                    <a:ext cx="543857" cy="540000"/>
                  </a:xfrm>
                  <a:prstGeom prst="rect">
                    <a:avLst/>
                  </a:prstGeom>
                </p:spPr>
              </p:pic>
              <p:pic>
                <p:nvPicPr>
                  <p:cNvPr id="109" name="Picture 108" descr="A blue and yellow text on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826A79CF-AE18-2B22-4FA0-3E07C0BA1C2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4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761336" y="1734723"/>
                    <a:ext cx="1057302" cy="271771"/>
                  </a:xfrm>
                  <a:prstGeom prst="rect">
                    <a:avLst/>
                  </a:prstGeom>
                </p:spPr>
              </p:pic>
              <p:pic>
                <p:nvPicPr>
                  <p:cNvPr id="110" name="Picture 36" descr="A logo of a university&#10;&#10;Description automatically generated">
                    <a:extLst>
                      <a:ext uri="{FF2B5EF4-FFF2-40B4-BE49-F238E27FC236}">
                        <a16:creationId xmlns:a16="http://schemas.microsoft.com/office/drawing/2014/main" id="{D6BF989F-F6F1-B211-8282-C69CF81A307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752169" y="1600608"/>
                    <a:ext cx="540000" cy="540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04" name="Picture 103" descr="gb.png">
                  <a:extLst>
                    <a:ext uri="{FF2B5EF4-FFF2-40B4-BE49-F238E27FC236}">
                      <a16:creationId xmlns:a16="http://schemas.microsoft.com/office/drawing/2014/main" id="{1F04B096-699D-EDAA-52DC-33862202BF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26838" y="1312681"/>
                  <a:ext cx="720000" cy="455696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</p:grp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473F4CD4-B69B-EBF4-E59F-AB648B82F65B}"/>
                </a:ext>
              </a:extLst>
            </p:cNvPr>
            <p:cNvGrpSpPr/>
            <p:nvPr/>
          </p:nvGrpSpPr>
          <p:grpSpPr>
            <a:xfrm>
              <a:off x="125128" y="867902"/>
              <a:ext cx="5625967" cy="1531757"/>
              <a:chOff x="125128" y="861455"/>
              <a:chExt cx="5625967" cy="1531757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46FAFA71-448C-5BD9-A002-A3964ADB2D6A}"/>
                  </a:ext>
                </a:extLst>
              </p:cNvPr>
              <p:cNvSpPr/>
              <p:nvPr/>
            </p:nvSpPr>
            <p:spPr>
              <a:xfrm>
                <a:off x="125128" y="861455"/>
                <a:ext cx="5625967" cy="15317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344552DE-13D6-66B1-D88D-C9A57755C0DB}"/>
                  </a:ext>
                </a:extLst>
              </p:cNvPr>
              <p:cNvGrpSpPr/>
              <p:nvPr/>
            </p:nvGrpSpPr>
            <p:grpSpPr>
              <a:xfrm>
                <a:off x="280014" y="1024096"/>
                <a:ext cx="5316194" cy="1161610"/>
                <a:chOff x="200350" y="1017019"/>
                <a:chExt cx="5316194" cy="1161610"/>
              </a:xfrm>
            </p:grpSpPr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EA3D33DA-0B98-CADD-2DEE-85A49DB861CA}"/>
                    </a:ext>
                  </a:extLst>
                </p:cNvPr>
                <p:cNvGrpSpPr/>
                <p:nvPr/>
              </p:nvGrpSpPr>
              <p:grpSpPr>
                <a:xfrm>
                  <a:off x="2462016" y="1017019"/>
                  <a:ext cx="3054528" cy="1161610"/>
                  <a:chOff x="2462016" y="1059241"/>
                  <a:chExt cx="3054528" cy="1161610"/>
                </a:xfrm>
              </p:grpSpPr>
              <p:pic>
                <p:nvPicPr>
                  <p:cNvPr id="96" name="Picture 30" descr="University of Rome Tor Vergata, Italy | Study.eu">
                    <a:extLst>
                      <a:ext uri="{FF2B5EF4-FFF2-40B4-BE49-F238E27FC236}">
                        <a16:creationId xmlns:a16="http://schemas.microsoft.com/office/drawing/2014/main" id="{051AD8BB-269F-F027-12E9-3DFA841A4A6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7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799635" y="1680851"/>
                    <a:ext cx="490705" cy="540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7" name="Picture 96" descr="A logo with a letter and text&#10;&#10;Description automatically generated">
                    <a:extLst>
                      <a:ext uri="{FF2B5EF4-FFF2-40B4-BE49-F238E27FC236}">
                        <a16:creationId xmlns:a16="http://schemas.microsoft.com/office/drawing/2014/main" id="{E839F28C-8D31-3AB8-31FE-7D8E0842421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8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462016" y="1122478"/>
                    <a:ext cx="898613" cy="741529"/>
                  </a:xfrm>
                  <a:prstGeom prst="rect">
                    <a:avLst/>
                  </a:prstGeom>
                </p:spPr>
              </p:pic>
              <p:pic>
                <p:nvPicPr>
                  <p:cNvPr id="98" name="Picture 97" descr="A logo for a university&#10;&#10;Description automatically generated">
                    <a:extLst>
                      <a:ext uri="{FF2B5EF4-FFF2-40B4-BE49-F238E27FC236}">
                        <a16:creationId xmlns:a16="http://schemas.microsoft.com/office/drawing/2014/main" id="{048A2BC1-8C70-52A4-6323-B7AD34A6BE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50975" y="1761882"/>
                    <a:ext cx="828814" cy="420413"/>
                  </a:xfrm>
                  <a:prstGeom prst="rect">
                    <a:avLst/>
                  </a:prstGeom>
                </p:spPr>
              </p:pic>
              <p:pic>
                <p:nvPicPr>
                  <p:cNvPr id="99" name="Picture 98" descr="A blue and black logo&#10;&#10;Description automatically generated">
                    <a:extLst>
                      <a:ext uri="{FF2B5EF4-FFF2-40B4-BE49-F238E27FC236}">
                        <a16:creationId xmlns:a16="http://schemas.microsoft.com/office/drawing/2014/main" id="{01FBB5E9-ADA2-8912-C45B-CFBF29AFCB4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0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42836" y="1059241"/>
                    <a:ext cx="841121" cy="540000"/>
                  </a:xfrm>
                  <a:prstGeom prst="rect">
                    <a:avLst/>
                  </a:prstGeom>
                </p:spPr>
              </p:pic>
              <p:pic>
                <p:nvPicPr>
                  <p:cNvPr id="100" name="Picture 99" descr="A blue and white logo&#10;&#10;Description automatically generated">
                    <a:extLst>
                      <a:ext uri="{FF2B5EF4-FFF2-40B4-BE49-F238E27FC236}">
                        <a16:creationId xmlns:a16="http://schemas.microsoft.com/office/drawing/2014/main" id="{72E56A8C-652C-5D07-D5D6-AD44CCC4BD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456993" y="1147258"/>
                    <a:ext cx="1059551" cy="36396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2" name="Picture 91" descr="A flag of italy with red white and green stripes&#10;&#10;Description automatically generated">
                  <a:extLst>
                    <a:ext uri="{FF2B5EF4-FFF2-40B4-BE49-F238E27FC236}">
                      <a16:creationId xmlns:a16="http://schemas.microsoft.com/office/drawing/2014/main" id="{0EDE442A-4D48-102E-BB17-53DF542B4E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0350" y="1357775"/>
                  <a:ext cx="721460" cy="480099"/>
                </a:xfrm>
                <a:prstGeom prst="rect">
                  <a:avLst/>
                </a:prstGeom>
              </p:spPr>
            </p:pic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E1C79DF9-E379-8CC0-992A-408212A90343}"/>
                    </a:ext>
                  </a:extLst>
                </p:cNvPr>
                <p:cNvGrpSpPr/>
                <p:nvPr/>
              </p:nvGrpSpPr>
              <p:grpSpPr>
                <a:xfrm>
                  <a:off x="1102449" y="1081178"/>
                  <a:ext cx="1663524" cy="1091168"/>
                  <a:chOff x="1102449" y="1032673"/>
                  <a:chExt cx="1663524" cy="1091168"/>
                </a:xfrm>
              </p:grpSpPr>
              <p:pic>
                <p:nvPicPr>
                  <p:cNvPr id="94" name="Picture 93" descr="A logo with blue text&#10;&#10;Description automatically generated">
                    <a:extLst>
                      <a:ext uri="{FF2B5EF4-FFF2-40B4-BE49-F238E27FC236}">
                        <a16:creationId xmlns:a16="http://schemas.microsoft.com/office/drawing/2014/main" id="{269A0896-5221-1A08-61BE-697E9C12A73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3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83301" y="1519394"/>
                    <a:ext cx="961376" cy="604447"/>
                  </a:xfrm>
                  <a:prstGeom prst="rect">
                    <a:avLst/>
                  </a:prstGeom>
                </p:spPr>
              </p:pic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608F7080-E410-06BA-5A96-477CDDC27283}"/>
                      </a:ext>
                    </a:extLst>
                  </p:cNvPr>
                  <p:cNvSpPr txBox="1"/>
                  <p:nvPr/>
                </p:nvSpPr>
                <p:spPr>
                  <a:xfrm>
                    <a:off x="1102449" y="1032673"/>
                    <a:ext cx="1663524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400" b="1" dirty="0"/>
                      <a:t>Coordinator</a:t>
                    </a: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288918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Acknowledgements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2467944" y="1697382"/>
            <a:ext cx="87714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This project has received funding from the European Union’s Horizon Europe research and innovation programme under Grant Agreement No. 101079773. It is supported by in-kind contributions by its partners and by additional funding from UK and Switzerland.</a:t>
            </a:r>
          </a:p>
        </p:txBody>
      </p:sp>
      <p:sp>
        <p:nvSpPr>
          <p:cNvPr id="7" name="Rectangle 6"/>
          <p:cNvSpPr/>
          <p:nvPr/>
        </p:nvSpPr>
        <p:spPr>
          <a:xfrm>
            <a:off x="2467943" y="3620699"/>
            <a:ext cx="91737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This project has received funding from the European Union´s Horizon Europe research and innovation programme under grant agreement no. 101073480 and the UKRI guarantee funds.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165226"/>
            <a:ext cx="10515600" cy="513802"/>
          </a:xfrm>
        </p:spPr>
        <p:txBody>
          <a:bodyPr/>
          <a:lstStyle/>
          <a:p>
            <a:r>
              <a:rPr lang="en-GB" dirty="0"/>
              <a:t>EuPRAXIA Preparatory Phase</a:t>
            </a:r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838200" y="2985560"/>
            <a:ext cx="10515600" cy="545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EuPRAXIA Doctoral Network</a:t>
            </a:r>
          </a:p>
          <a:p>
            <a:endParaRPr lang="en-GB" dirty="0"/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00" y="1799047"/>
            <a:ext cx="1087632" cy="720000"/>
          </a:xfrm>
          <a:prstGeom prst="rect">
            <a:avLst/>
          </a:prstGeom>
        </p:spPr>
      </p:pic>
      <p:pic>
        <p:nvPicPr>
          <p:cNvPr id="14" name="Picture 13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00" y="3603364"/>
            <a:ext cx="1087632" cy="720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467943" y="5456238"/>
            <a:ext cx="9173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This publication has been made with the co-funding of European Union Next Generation EU.</a:t>
            </a:r>
          </a:p>
        </p:txBody>
      </p:sp>
      <p:sp>
        <p:nvSpPr>
          <p:cNvPr id="12" name="Content Placeholder 7"/>
          <p:cNvSpPr txBox="1">
            <a:spLocks/>
          </p:cNvSpPr>
          <p:nvPr/>
        </p:nvSpPr>
        <p:spPr>
          <a:xfrm>
            <a:off x="838200" y="4683939"/>
            <a:ext cx="10515600" cy="545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EuAPS</a:t>
            </a:r>
            <a:endParaRPr lang="en-GB" dirty="0"/>
          </a:p>
          <a:p>
            <a:endParaRPr lang="en-GB" dirty="0"/>
          </a:p>
        </p:txBody>
      </p:sp>
      <p:pic>
        <p:nvPicPr>
          <p:cNvPr id="15" name="Picture 14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00" y="5301743"/>
            <a:ext cx="108763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11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9205"/>
            <a:ext cx="12192000" cy="692691"/>
            <a:chOff x="50388" y="25301"/>
            <a:chExt cx="9052132" cy="692691"/>
          </a:xfrm>
        </p:grpSpPr>
        <p:pic>
          <p:nvPicPr>
            <p:cNvPr id="27" name="Immagin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0" t="29272" r="3939" b="32310"/>
            <a:stretch/>
          </p:blipFill>
          <p:spPr>
            <a:xfrm>
              <a:off x="50388" y="102231"/>
              <a:ext cx="1873020" cy="615761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1923408" y="48466"/>
              <a:ext cx="7179112" cy="36774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CasellaDiTesto 23"/>
            <p:cNvSpPr txBox="1"/>
            <p:nvPr/>
          </p:nvSpPr>
          <p:spPr>
            <a:xfrm>
              <a:off x="4741655" y="25301"/>
              <a:ext cx="43608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2022_Study on the longitudinal density profile  </a:t>
              </a:r>
              <a:endParaRPr lang="it-IT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306374" y="440440"/>
            <a:ext cx="875010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CMR10"/>
              </a:rPr>
              <a:t>Test on channel shaping allow us to modify and control the longitudinal profile </a:t>
            </a:r>
            <a:endParaRPr lang="it-IT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t="17451" r="28601" b="43700"/>
          <a:stretch/>
        </p:blipFill>
        <p:spPr>
          <a:xfrm>
            <a:off x="479584" y="4056047"/>
            <a:ext cx="2294324" cy="237462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048447" y="6478835"/>
            <a:ext cx="819403" cy="237137"/>
            <a:chOff x="2883670" y="6037218"/>
            <a:chExt cx="819403" cy="237137"/>
          </a:xfrm>
        </p:grpSpPr>
        <p:cxnSp>
          <p:nvCxnSpPr>
            <p:cNvPr id="20" name="Elbow Connector 19"/>
            <p:cNvCxnSpPr/>
            <p:nvPr/>
          </p:nvCxnSpPr>
          <p:spPr>
            <a:xfrm flipV="1">
              <a:off x="2883670" y="6037218"/>
              <a:ext cx="819403" cy="80732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/>
            <p:nvPr/>
          </p:nvCxnSpPr>
          <p:spPr>
            <a:xfrm>
              <a:off x="2883670" y="6191839"/>
              <a:ext cx="819403" cy="82516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>
                  <a:alpha val="9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Oval 21"/>
          <p:cNvSpPr/>
          <p:nvPr/>
        </p:nvSpPr>
        <p:spPr>
          <a:xfrm>
            <a:off x="2007842" y="5727410"/>
            <a:ext cx="819401" cy="330064"/>
          </a:xfrm>
          <a:prstGeom prst="ellipse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1" t="34250" r="27600" b="23750"/>
          <a:stretch/>
        </p:blipFill>
        <p:spPr>
          <a:xfrm>
            <a:off x="9588373" y="4098003"/>
            <a:ext cx="2341601" cy="232548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1353543" y="6479466"/>
            <a:ext cx="630431" cy="310803"/>
            <a:chOff x="7812360" y="6094853"/>
            <a:chExt cx="504056" cy="256638"/>
          </a:xfrm>
        </p:grpSpPr>
        <p:grpSp>
          <p:nvGrpSpPr>
            <p:cNvPr id="31" name="Group 30"/>
            <p:cNvGrpSpPr/>
            <p:nvPr/>
          </p:nvGrpSpPr>
          <p:grpSpPr>
            <a:xfrm>
              <a:off x="7812360" y="6094853"/>
              <a:ext cx="504056" cy="79536"/>
              <a:chOff x="7812360" y="6165304"/>
              <a:chExt cx="504056" cy="79536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7812360" y="6244840"/>
                <a:ext cx="21602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V="1">
                <a:off x="8028384" y="6165304"/>
                <a:ext cx="288032" cy="7953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/>
            <p:cNvGrpSpPr/>
            <p:nvPr/>
          </p:nvGrpSpPr>
          <p:grpSpPr>
            <a:xfrm flipV="1">
              <a:off x="7812360" y="6254780"/>
              <a:ext cx="504056" cy="96711"/>
              <a:chOff x="7812360" y="6165304"/>
              <a:chExt cx="504056" cy="79536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>
                <a:off x="7812360" y="6244840"/>
                <a:ext cx="21602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V="1">
                <a:off x="8028384" y="6165304"/>
                <a:ext cx="288032" cy="7953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Oval 29"/>
          <p:cNvSpPr/>
          <p:nvPr/>
        </p:nvSpPr>
        <p:spPr>
          <a:xfrm>
            <a:off x="11173420" y="5672184"/>
            <a:ext cx="900616" cy="348823"/>
          </a:xfrm>
          <a:prstGeom prst="ellipse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9" t="5418" r="12201" b="5418"/>
          <a:stretch/>
        </p:blipFill>
        <p:spPr>
          <a:xfrm>
            <a:off x="8071592" y="877340"/>
            <a:ext cx="3922251" cy="322066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5433" r="10625" b="4319"/>
          <a:stretch/>
        </p:blipFill>
        <p:spPr>
          <a:xfrm>
            <a:off x="40732" y="822444"/>
            <a:ext cx="4015430" cy="32202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8" t="4259" r="13102" b="3148"/>
          <a:stretch/>
        </p:blipFill>
        <p:spPr>
          <a:xfrm>
            <a:off x="4056162" y="822444"/>
            <a:ext cx="3911635" cy="333045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31100" r="17801" b="24801"/>
          <a:stretch/>
        </p:blipFill>
        <p:spPr>
          <a:xfrm>
            <a:off x="4918423" y="4210630"/>
            <a:ext cx="2345977" cy="23813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79757" y="1062829"/>
            <a:ext cx="13692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CMR10"/>
              </a:rPr>
              <a:t>Cigar-shape</a:t>
            </a:r>
            <a:endParaRPr lang="it-IT" sz="16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223000" y="2487671"/>
            <a:ext cx="0" cy="471429"/>
          </a:xfrm>
          <a:prstGeom prst="straightConnector1">
            <a:avLst/>
          </a:prstGeom>
          <a:ln w="3175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6223000" y="2789823"/>
            <a:ext cx="6078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CMR10"/>
              </a:rPr>
              <a:t>inlet</a:t>
            </a:r>
            <a:endParaRPr lang="it-IT" sz="1600" dirty="0"/>
          </a:p>
        </p:txBody>
      </p:sp>
      <p:sp>
        <p:nvSpPr>
          <p:cNvPr id="12" name="Rectangle 11"/>
          <p:cNvSpPr/>
          <p:nvPr/>
        </p:nvSpPr>
        <p:spPr>
          <a:xfrm>
            <a:off x="6781515" y="4255207"/>
            <a:ext cx="1994457" cy="523220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400" b="1" dirty="0">
                <a:latin typeface="CMR10"/>
              </a:rPr>
              <a:t>Laser trigger and </a:t>
            </a:r>
          </a:p>
          <a:p>
            <a:r>
              <a:rPr lang="en-US" sz="1400" b="1" dirty="0">
                <a:latin typeface="CMR10"/>
              </a:rPr>
              <a:t>Cigar-shape capillary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108822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1FE3F-EECD-B83D-D1A1-F6FD4272D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9856738-77F4-FF64-5D92-6F9D8BA2F9BA}"/>
              </a:ext>
            </a:extLst>
          </p:cNvPr>
          <p:cNvGrpSpPr/>
          <p:nvPr/>
        </p:nvGrpSpPr>
        <p:grpSpPr>
          <a:xfrm>
            <a:off x="0" y="9205"/>
            <a:ext cx="12192000" cy="692691"/>
            <a:chOff x="50388" y="25301"/>
            <a:chExt cx="9052132" cy="692691"/>
          </a:xfrm>
        </p:grpSpPr>
        <p:pic>
          <p:nvPicPr>
            <p:cNvPr id="27" name="Immagine 4">
              <a:extLst>
                <a:ext uri="{FF2B5EF4-FFF2-40B4-BE49-F238E27FC236}">
                  <a16:creationId xmlns:a16="http://schemas.microsoft.com/office/drawing/2014/main" id="{8A2FAE63-CDFA-A79B-832C-19C6689F36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0" t="29272" r="3939" b="32310"/>
            <a:stretch/>
          </p:blipFill>
          <p:spPr>
            <a:xfrm>
              <a:off x="50388" y="102231"/>
              <a:ext cx="1873020" cy="615761"/>
            </a:xfrm>
            <a:prstGeom prst="rect">
              <a:avLst/>
            </a:prstGeom>
          </p:spPr>
        </p:pic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CD795D5E-BB84-E4FB-D484-BE1E72AFE17C}"/>
                </a:ext>
              </a:extLst>
            </p:cNvPr>
            <p:cNvSpPr/>
            <p:nvPr/>
          </p:nvSpPr>
          <p:spPr>
            <a:xfrm>
              <a:off x="1923408" y="84554"/>
              <a:ext cx="7179112" cy="36774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CasellaDiTesto 23">
              <a:extLst>
                <a:ext uri="{FF2B5EF4-FFF2-40B4-BE49-F238E27FC236}">
                  <a16:creationId xmlns:a16="http://schemas.microsoft.com/office/drawing/2014/main" id="{4F9E4436-04D6-4460-9010-96F27794CBDE}"/>
                </a:ext>
              </a:extLst>
            </p:cNvPr>
            <p:cNvSpPr txBox="1"/>
            <p:nvPr/>
          </p:nvSpPr>
          <p:spPr>
            <a:xfrm>
              <a:off x="4741655" y="25301"/>
              <a:ext cx="43608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2022_Study on the longitudinal density profile  </a:t>
              </a:r>
              <a:endParaRPr lang="it-IT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Immagine 3" descr="Immagine che contiene testo, linea, diagramma, schermata">
            <a:extLst>
              <a:ext uri="{FF2B5EF4-FFF2-40B4-BE49-F238E27FC236}">
                <a16:creationId xmlns:a16="http://schemas.microsoft.com/office/drawing/2014/main" id="{4B1A0762-D3DE-7897-E1DA-8235DAE0E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759" y="755661"/>
            <a:ext cx="7824941" cy="552873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93A1AC0-FC05-E825-AF89-BFF4BE1C627B}"/>
              </a:ext>
            </a:extLst>
          </p:cNvPr>
          <p:cNvSpPr txBox="1"/>
          <p:nvPr/>
        </p:nvSpPr>
        <p:spPr>
          <a:xfrm>
            <a:off x="9150630" y="1009650"/>
            <a:ext cx="291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b="1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Savitzky</a:t>
            </a:r>
            <a:r>
              <a:rPr lang="it-IT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it-IT" b="1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Golay</a:t>
            </a:r>
            <a:r>
              <a:rPr lang="it-IT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filter</a:t>
            </a:r>
          </a:p>
          <a:p>
            <a:pPr algn="l"/>
            <a:endParaRPr lang="it-IT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b="1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Higher</a:t>
            </a:r>
            <a:r>
              <a:rPr lang="it-IT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voltages</a:t>
            </a:r>
            <a:r>
              <a:rPr lang="it-IT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(18-20kV)</a:t>
            </a:r>
          </a:p>
        </p:txBody>
      </p:sp>
    </p:spTree>
    <p:extLst>
      <p:ext uri="{BB962C8B-B14F-4D97-AF65-F5344CB8AC3E}">
        <p14:creationId xmlns:p14="http://schemas.microsoft.com/office/powerpoint/2010/main" val="2401185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4116C-B677-141A-1A67-8425BA40D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testo, schermata, Carattere, numero">
            <a:extLst>
              <a:ext uri="{FF2B5EF4-FFF2-40B4-BE49-F238E27FC236}">
                <a16:creationId xmlns:a16="http://schemas.microsoft.com/office/drawing/2014/main" id="{19C20A36-81C8-E28F-5D4A-0673BC630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06" y="881763"/>
            <a:ext cx="7902241" cy="543667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0C699DB-2FE4-7AA8-3EBC-9135F6E4C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993" y="-244754"/>
            <a:ext cx="8531538" cy="1325563"/>
          </a:xfrm>
        </p:spPr>
        <p:txBody>
          <a:bodyPr/>
          <a:lstStyle/>
          <a:p>
            <a:r>
              <a:rPr lang="en-GB" sz="2800" b="0" dirty="0"/>
              <a:t>Plasma accelerating module – </a:t>
            </a:r>
            <a:r>
              <a:rPr lang="en-GB" sz="2800" i="1" dirty="0">
                <a:latin typeface="Arial" panose="020B0604020202020204" pitchFamily="34" charset="0"/>
                <a:cs typeface="Arial" panose="020B0604020202020204" pitchFamily="34" charset="0"/>
              </a:rPr>
              <a:t>Key parameters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D4350-4021-4CC1-3B7B-8BA7B1C33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75CA8-CC76-BDCD-35DA-1FBBAC3AFC0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63656" y="6444284"/>
            <a:ext cx="4700952" cy="509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i="1" kern="1200">
                <a:solidFill>
                  <a:srgbClr val="33418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A. Biagioni | TDR  Review committee 25-26 November 2024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9839062-71F8-B473-496C-6091FC383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717" y="1352181"/>
            <a:ext cx="3279183" cy="855145"/>
          </a:xfrm>
          <a:prstGeom prst="rect">
            <a:avLst/>
          </a:prstGeom>
          <a:effectLst/>
        </p:spPr>
      </p:pic>
      <p:grpSp>
        <p:nvGrpSpPr>
          <p:cNvPr id="21" name="Gruppo 20">
            <a:extLst>
              <a:ext uri="{FF2B5EF4-FFF2-40B4-BE49-F238E27FC236}">
                <a16:creationId xmlns:a16="http://schemas.microsoft.com/office/drawing/2014/main" id="{4A81DBF6-B018-C3E4-0D6D-1CFDDCFD8867}"/>
              </a:ext>
            </a:extLst>
          </p:cNvPr>
          <p:cNvGrpSpPr/>
          <p:nvPr/>
        </p:nvGrpSpPr>
        <p:grpSpPr>
          <a:xfrm>
            <a:off x="6277033" y="4163743"/>
            <a:ext cx="3561720" cy="1278749"/>
            <a:chOff x="6277033" y="4163743"/>
            <a:chExt cx="3561720" cy="1278749"/>
          </a:xfrm>
        </p:grpSpPr>
        <p:pic>
          <p:nvPicPr>
            <p:cNvPr id="14" name="Immagine 13" descr="Immagine che contiene interno, giocattolo, pavimento, presa&#10;&#10;Descrizione generata automaticamente">
              <a:extLst>
                <a:ext uri="{FF2B5EF4-FFF2-40B4-BE49-F238E27FC236}">
                  <a16:creationId xmlns:a16="http://schemas.microsoft.com/office/drawing/2014/main" id="{7481C663-8CFF-0059-D810-8AA31F888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8000"/>
                      </a14:imgEffect>
                      <a14:imgEffect>
                        <a14:brightnessContrast bright="20000" contrast="-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64" t="32186" r="26058" b="32639"/>
            <a:stretch/>
          </p:blipFill>
          <p:spPr>
            <a:xfrm>
              <a:off x="8857801" y="4163743"/>
              <a:ext cx="980952" cy="127874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CB82CA69-467E-801C-9BD7-3A3477E5D6E4}"/>
                </a:ext>
              </a:extLst>
            </p:cNvPr>
            <p:cNvCxnSpPr>
              <a:cxnSpLocks/>
            </p:cNvCxnSpPr>
            <p:nvPr/>
          </p:nvCxnSpPr>
          <p:spPr>
            <a:xfrm>
              <a:off x="6277033" y="4621564"/>
              <a:ext cx="2958407" cy="2412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270F5A20-BC43-0291-78F6-C99697FB1894}"/>
              </a:ext>
            </a:extLst>
          </p:cNvPr>
          <p:cNvGrpSpPr/>
          <p:nvPr/>
        </p:nvGrpSpPr>
        <p:grpSpPr>
          <a:xfrm>
            <a:off x="5393113" y="2552689"/>
            <a:ext cx="5312158" cy="1310924"/>
            <a:chOff x="5393113" y="2552689"/>
            <a:chExt cx="5312158" cy="1310924"/>
          </a:xfrm>
        </p:grpSpPr>
        <p:pic>
          <p:nvPicPr>
            <p:cNvPr id="22" name="Picture 126">
              <a:extLst>
                <a:ext uri="{FF2B5EF4-FFF2-40B4-BE49-F238E27FC236}">
                  <a16:creationId xmlns:a16="http://schemas.microsoft.com/office/drawing/2014/main" id="{9CA9AF6D-395F-416E-F474-9898333BB3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659"/>
            <a:stretch/>
          </p:blipFill>
          <p:spPr>
            <a:xfrm>
              <a:off x="9141038" y="2552689"/>
              <a:ext cx="1564233" cy="1310924"/>
            </a:xfrm>
            <a:prstGeom prst="rect">
              <a:avLst/>
            </a:prstGeom>
          </p:spPr>
        </p:pic>
        <p:cxnSp>
          <p:nvCxnSpPr>
            <p:cNvPr id="28" name="Connettore 2 27">
              <a:extLst>
                <a:ext uri="{FF2B5EF4-FFF2-40B4-BE49-F238E27FC236}">
                  <a16:creationId xmlns:a16="http://schemas.microsoft.com/office/drawing/2014/main" id="{B24288F1-0C60-FD89-363E-36B3C300864B}"/>
                </a:ext>
              </a:extLst>
            </p:cNvPr>
            <p:cNvCxnSpPr>
              <a:cxnSpLocks/>
            </p:cNvCxnSpPr>
            <p:nvPr/>
          </p:nvCxnSpPr>
          <p:spPr>
            <a:xfrm>
              <a:off x="5393113" y="2944839"/>
              <a:ext cx="4359195" cy="2780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02179B64-DE39-2583-7C36-C8558D528C49}"/>
              </a:ext>
            </a:extLst>
          </p:cNvPr>
          <p:cNvGrpSpPr/>
          <p:nvPr/>
        </p:nvGrpSpPr>
        <p:grpSpPr>
          <a:xfrm>
            <a:off x="5531824" y="4924903"/>
            <a:ext cx="6593162" cy="1325563"/>
            <a:chOff x="5531824" y="4924903"/>
            <a:chExt cx="6593162" cy="1325563"/>
          </a:xfrm>
        </p:grpSpPr>
        <p:pic>
          <p:nvPicPr>
            <p:cNvPr id="26" name="Immagine 25" descr="Immagine che contiene testo, Carattere, schermata, linea&#10;&#10;Descrizione generata automaticamente">
              <a:extLst>
                <a:ext uri="{FF2B5EF4-FFF2-40B4-BE49-F238E27FC236}">
                  <a16:creationId xmlns:a16="http://schemas.microsoft.com/office/drawing/2014/main" id="{3D0B8372-7177-5D20-3E4E-78FBB73BB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6" t="4297" r="12068" b="2667"/>
            <a:stretch/>
          </p:blipFill>
          <p:spPr>
            <a:xfrm>
              <a:off x="10483273" y="4924903"/>
              <a:ext cx="1641713" cy="1325563"/>
            </a:xfrm>
            <a:prstGeom prst="rect">
              <a:avLst/>
            </a:prstGeom>
          </p:spPr>
        </p:pic>
        <p:cxnSp>
          <p:nvCxnSpPr>
            <p:cNvPr id="31" name="Connettore 2 30">
              <a:extLst>
                <a:ext uri="{FF2B5EF4-FFF2-40B4-BE49-F238E27FC236}">
                  <a16:creationId xmlns:a16="http://schemas.microsoft.com/office/drawing/2014/main" id="{84888DF1-A339-E4FE-3691-ECC134DD6ACF}"/>
                </a:ext>
              </a:extLst>
            </p:cNvPr>
            <p:cNvCxnSpPr>
              <a:cxnSpLocks/>
            </p:cNvCxnSpPr>
            <p:nvPr/>
          </p:nvCxnSpPr>
          <p:spPr>
            <a:xfrm>
              <a:off x="5531824" y="5463070"/>
              <a:ext cx="5471456" cy="1960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226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C7E3F-9C5C-BE35-3773-BBDB05FBE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testo, schermata, Carattere, numero">
            <a:extLst>
              <a:ext uri="{FF2B5EF4-FFF2-40B4-BE49-F238E27FC236}">
                <a16:creationId xmlns:a16="http://schemas.microsoft.com/office/drawing/2014/main" id="{0BC4A09A-B96A-E470-9D98-D4607626F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06" y="881763"/>
            <a:ext cx="7902241" cy="543667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C69D87D-12F3-9A0B-7D61-5B6A0962A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993" y="-244754"/>
            <a:ext cx="8531538" cy="1325563"/>
          </a:xfrm>
        </p:spPr>
        <p:txBody>
          <a:bodyPr/>
          <a:lstStyle/>
          <a:p>
            <a:r>
              <a:rPr lang="en-GB" sz="2800" b="0" dirty="0"/>
              <a:t>Plasma accelerating module – </a:t>
            </a:r>
            <a:r>
              <a:rPr lang="en-GB" sz="2800" i="1" dirty="0">
                <a:latin typeface="Arial" panose="020B0604020202020204" pitchFamily="34" charset="0"/>
                <a:cs typeface="Arial" panose="020B0604020202020204" pitchFamily="34" charset="0"/>
              </a:rPr>
              <a:t>Key parameters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48F4A-2AC8-D21D-072F-4F0C35533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D8EA1-151B-8D72-69B2-D9EB37030F0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63656" y="6444284"/>
            <a:ext cx="4700952" cy="509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i="1" kern="1200">
                <a:solidFill>
                  <a:srgbClr val="33418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A. Biagioni | TDR  Review committee 25-26 November 2024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0077F53-EC2A-B7EB-F3C4-91F3E13B9773}"/>
              </a:ext>
            </a:extLst>
          </p:cNvPr>
          <p:cNvSpPr/>
          <p:nvPr/>
        </p:nvSpPr>
        <p:spPr>
          <a:xfrm>
            <a:off x="575009" y="2669005"/>
            <a:ext cx="7969718" cy="1010653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58AA256-0135-ACC2-88A5-E179E6E699D5}"/>
              </a:ext>
            </a:extLst>
          </p:cNvPr>
          <p:cNvSpPr/>
          <p:nvPr/>
        </p:nvSpPr>
        <p:spPr>
          <a:xfrm>
            <a:off x="639906" y="5878422"/>
            <a:ext cx="7969718" cy="440011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0843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8A6F3-406F-2486-5FE6-54C3203DE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325049-9219-1ECA-8225-D340FADED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993" y="-244754"/>
            <a:ext cx="8531538" cy="1325563"/>
          </a:xfrm>
        </p:spPr>
        <p:txBody>
          <a:bodyPr/>
          <a:lstStyle/>
          <a:p>
            <a:r>
              <a:rPr lang="en-GB" sz="2800" b="0" dirty="0"/>
              <a:t>Plasma accelerating module – </a:t>
            </a:r>
            <a:r>
              <a:rPr lang="en-GB" sz="2800" i="1" dirty="0">
                <a:latin typeface="Arial" panose="020B0604020202020204" pitchFamily="34" charset="0"/>
                <a:cs typeface="Arial" panose="020B0604020202020204" pitchFamily="34" charset="0"/>
              </a:rPr>
              <a:t>Stability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294128-3EB3-D24F-2CDF-E91FCCCE1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26446-ED8D-6E49-BA67-6A412796698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63656" y="6444284"/>
            <a:ext cx="4700952" cy="509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i="1" kern="1200">
                <a:solidFill>
                  <a:srgbClr val="33418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A. Biagioni | TDR  Review committee 25-26 November 2024</a:t>
            </a:r>
          </a:p>
        </p:txBody>
      </p:sp>
      <p:pic>
        <p:nvPicPr>
          <p:cNvPr id="1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B6A21D6E-CA03-12BE-A1EF-7FC4BF1A5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" y="1253881"/>
            <a:ext cx="4087300" cy="2280830"/>
          </a:xfrm>
          <a:prstGeom prst="rect">
            <a:avLst/>
          </a:prstGeom>
        </p:spPr>
      </p:pic>
      <p:pic>
        <p:nvPicPr>
          <p:cNvPr id="16" name="Picture 23" descr="Chart, histogram&#10;&#10;Description automatically generated">
            <a:extLst>
              <a:ext uri="{FF2B5EF4-FFF2-40B4-BE49-F238E27FC236}">
                <a16:creationId xmlns:a16="http://schemas.microsoft.com/office/drawing/2014/main" id="{40D260B1-D4E1-ABF7-0F21-20E5FC982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701" y="1225435"/>
            <a:ext cx="4087299" cy="2280830"/>
          </a:xfrm>
          <a:prstGeom prst="rect">
            <a:avLst/>
          </a:prstGeom>
        </p:spPr>
      </p:pic>
      <p:pic>
        <p:nvPicPr>
          <p:cNvPr id="17" name="Picture 25" descr="Chart, histogram&#10;&#10;Description automatically generated">
            <a:extLst>
              <a:ext uri="{FF2B5EF4-FFF2-40B4-BE49-F238E27FC236}">
                <a16:creationId xmlns:a16="http://schemas.microsoft.com/office/drawing/2014/main" id="{9D5ACBA2-6C21-CE88-48A4-79319D97E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7998" y="1268757"/>
            <a:ext cx="4087299" cy="2280830"/>
          </a:xfrm>
          <a:prstGeom prst="rect">
            <a:avLst/>
          </a:prstGeom>
        </p:spPr>
      </p:pic>
      <p:sp>
        <p:nvSpPr>
          <p:cNvPr id="18" name="Titolo 1">
            <a:extLst>
              <a:ext uri="{FF2B5EF4-FFF2-40B4-BE49-F238E27FC236}">
                <a16:creationId xmlns:a16="http://schemas.microsoft.com/office/drawing/2014/main" id="{4B8FE980-40DD-68B1-2593-EB208D677990}"/>
              </a:ext>
            </a:extLst>
          </p:cNvPr>
          <p:cNvSpPr txBox="1">
            <a:spLocks/>
          </p:cNvSpPr>
          <p:nvPr/>
        </p:nvSpPr>
        <p:spPr>
          <a:xfrm>
            <a:off x="1524383" y="712262"/>
            <a:ext cx="1260924" cy="79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averaged</a:t>
            </a:r>
          </a:p>
        </p:txBody>
      </p:sp>
      <p:sp>
        <p:nvSpPr>
          <p:cNvPr id="19" name="Titolo 1">
            <a:extLst>
              <a:ext uri="{FF2B5EF4-FFF2-40B4-BE49-F238E27FC236}">
                <a16:creationId xmlns:a16="http://schemas.microsoft.com/office/drawing/2014/main" id="{1CF4463A-AC78-FC4C-EE24-D2EC600B3526}"/>
              </a:ext>
            </a:extLst>
          </p:cNvPr>
          <p:cNvSpPr txBox="1">
            <a:spLocks/>
          </p:cNvSpPr>
          <p:nvPr/>
        </p:nvSpPr>
        <p:spPr>
          <a:xfrm>
            <a:off x="5285069" y="727083"/>
            <a:ext cx="2084569" cy="79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Single shot 1500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0" name="Titolo 1">
            <a:extLst>
              <a:ext uri="{FF2B5EF4-FFF2-40B4-BE49-F238E27FC236}">
                <a16:creationId xmlns:a16="http://schemas.microsoft.com/office/drawing/2014/main" id="{1C26D48A-33C9-9F15-8D2B-84A61B383C43}"/>
              </a:ext>
            </a:extLst>
          </p:cNvPr>
          <p:cNvSpPr txBox="1">
            <a:spLocks/>
          </p:cNvSpPr>
          <p:nvPr/>
        </p:nvSpPr>
        <p:spPr>
          <a:xfrm>
            <a:off x="9381981" y="683421"/>
            <a:ext cx="2084569" cy="79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Single shot 2500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1" name="Immagine 20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18AD1F52-3C33-AA3B-D50E-C195F30267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03"/>
          <a:stretch/>
        </p:blipFill>
        <p:spPr>
          <a:xfrm flipH="1">
            <a:off x="437876" y="3747716"/>
            <a:ext cx="3522627" cy="2507355"/>
          </a:xfrm>
          <a:prstGeom prst="rect">
            <a:avLst/>
          </a:prstGeom>
        </p:spPr>
      </p:pic>
      <p:sp>
        <p:nvSpPr>
          <p:cNvPr id="22" name="Titolo 1">
            <a:extLst>
              <a:ext uri="{FF2B5EF4-FFF2-40B4-BE49-F238E27FC236}">
                <a16:creationId xmlns:a16="http://schemas.microsoft.com/office/drawing/2014/main" id="{3D13459C-1BD2-A507-2FF2-D9DEB5090F70}"/>
              </a:ext>
            </a:extLst>
          </p:cNvPr>
          <p:cNvSpPr txBox="1">
            <a:spLocks/>
          </p:cNvSpPr>
          <p:nvPr/>
        </p:nvSpPr>
        <p:spPr>
          <a:xfrm>
            <a:off x="8202733" y="3875732"/>
            <a:ext cx="3750172" cy="20484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superimposed noise causes a change in the fit curve and, in turn, an increasing of the error bars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estimate the correct error bars, an average is taken over several images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Immagine 22" descr="Immagine che contiene testo, diagramma, schermata, linea">
            <a:extLst>
              <a:ext uri="{FF2B5EF4-FFF2-40B4-BE49-F238E27FC236}">
                <a16:creationId xmlns:a16="http://schemas.microsoft.com/office/drawing/2014/main" id="{DC9FACC9-088B-91AC-C568-D4A454D73C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535" y="3633277"/>
            <a:ext cx="4027198" cy="281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03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DFC03-345D-6B21-1CAC-29E753F4D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6F54F510-57B9-B506-2F68-5C9376E3F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t="8470" r="9575" b="2842"/>
          <a:stretch/>
        </p:blipFill>
        <p:spPr>
          <a:xfrm>
            <a:off x="234339" y="890688"/>
            <a:ext cx="5567812" cy="350265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77E439D-EA9D-41C9-D548-1FA49DE5B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993" y="-244754"/>
            <a:ext cx="8531538" cy="1325563"/>
          </a:xfrm>
        </p:spPr>
        <p:txBody>
          <a:bodyPr/>
          <a:lstStyle/>
          <a:p>
            <a:r>
              <a:rPr lang="en-GB" sz="2800" b="0" dirty="0"/>
              <a:t>Plasma accelerating module – </a:t>
            </a:r>
            <a:r>
              <a:rPr lang="en-GB" sz="2800" i="1" dirty="0">
                <a:latin typeface="Arial" panose="020B0604020202020204" pitchFamily="34" charset="0"/>
                <a:cs typeface="Arial" panose="020B0604020202020204" pitchFamily="34" charset="0"/>
              </a:rPr>
              <a:t>Stability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3827B-3CAA-A14F-6B94-45F7F15E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9F496-2470-0AA3-1ED7-8F4A9FF4696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5839" y="6451292"/>
            <a:ext cx="4700952" cy="509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i="1" kern="1200">
                <a:solidFill>
                  <a:srgbClr val="33418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A. Biagioni | TDR  Review committee 25-26 November 2024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8795500A-C076-9B6A-E8A4-33ED5A4356E3}"/>
              </a:ext>
            </a:extLst>
          </p:cNvPr>
          <p:cNvSpPr/>
          <p:nvPr/>
        </p:nvSpPr>
        <p:spPr>
          <a:xfrm>
            <a:off x="1191871" y="2953397"/>
            <a:ext cx="2190307" cy="846760"/>
          </a:xfrm>
          <a:prstGeom prst="roundRect">
            <a:avLst/>
          </a:prstGeom>
          <a:noFill/>
          <a:ln w="2222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8212D334-F5F7-EF75-FF73-C76445DCF52B}"/>
              </a:ext>
            </a:extLst>
          </p:cNvPr>
          <p:cNvSpPr/>
          <p:nvPr/>
        </p:nvSpPr>
        <p:spPr>
          <a:xfrm>
            <a:off x="7342632" y="4683655"/>
            <a:ext cx="1325880" cy="579256"/>
          </a:xfrm>
          <a:prstGeom prst="roundRect">
            <a:avLst/>
          </a:prstGeom>
          <a:noFill/>
          <a:ln w="2222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1ECF2794-6920-2B63-2C3B-2AB12323B075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3382178" y="3429000"/>
            <a:ext cx="3960454" cy="154428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8CBC964D-DE93-F34F-2288-4D96662664E5}"/>
              </a:ext>
            </a:extLst>
          </p:cNvPr>
          <p:cNvSpPr txBox="1"/>
          <p:nvPr/>
        </p:nvSpPr>
        <p:spPr>
          <a:xfrm>
            <a:off x="531269" y="4683655"/>
            <a:ext cx="50147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During</a:t>
            </a:r>
            <a:r>
              <a:rPr lang="it-IT" dirty="0"/>
              <a:t> </a:t>
            </a:r>
            <a:r>
              <a:rPr lang="it-IT" dirty="0" err="1"/>
              <a:t>recombination</a:t>
            </a:r>
            <a:r>
              <a:rPr lang="it-IT" dirty="0"/>
              <a:t>, due to the </a:t>
            </a:r>
            <a:r>
              <a:rPr lang="it-IT" dirty="0" err="1"/>
              <a:t>worsening</a:t>
            </a:r>
            <a:r>
              <a:rPr lang="it-IT" dirty="0"/>
              <a:t> of the SNR,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an </a:t>
            </a:r>
            <a:r>
              <a:rPr lang="it-IT" dirty="0" err="1"/>
              <a:t>increase</a:t>
            </a:r>
            <a:r>
              <a:rPr lang="it-IT" dirty="0"/>
              <a:t> of the </a:t>
            </a:r>
            <a:r>
              <a:rPr lang="it-IT" dirty="0" err="1"/>
              <a:t>instability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the work delays, after discharge, error bars remains less than 1%</a:t>
            </a:r>
            <a:endParaRPr lang="it-IT" dirty="0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8D8B7B5C-704A-32D9-4C51-711408E77A77}"/>
              </a:ext>
            </a:extLst>
          </p:cNvPr>
          <p:cNvGrpSpPr/>
          <p:nvPr/>
        </p:nvGrpSpPr>
        <p:grpSpPr>
          <a:xfrm>
            <a:off x="5899108" y="1316976"/>
            <a:ext cx="5686960" cy="4207925"/>
            <a:chOff x="5899108" y="1316976"/>
            <a:chExt cx="5686960" cy="4207925"/>
          </a:xfrm>
        </p:grpSpPr>
        <p:pic>
          <p:nvPicPr>
            <p:cNvPr id="25" name="Immagine 24" descr="Immagine che contiene testo, linea, diagramma, Diagramma&#10;&#10;Descrizione generata automaticamente">
              <a:extLst>
                <a:ext uri="{FF2B5EF4-FFF2-40B4-BE49-F238E27FC236}">
                  <a16:creationId xmlns:a16="http://schemas.microsoft.com/office/drawing/2014/main" id="{96620CD5-A99F-1A7F-B0B8-A7D4CE41A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6" t="7298" r="1996" b="1755"/>
            <a:stretch/>
          </p:blipFill>
          <p:spPr>
            <a:xfrm>
              <a:off x="5899108" y="1533272"/>
              <a:ext cx="5686960" cy="3991629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0A0C3ED5-12A9-068B-9AF1-32849F4C1BCA}"/>
                </a:ext>
              </a:extLst>
            </p:cNvPr>
            <p:cNvSpPr txBox="1"/>
            <p:nvPr/>
          </p:nvSpPr>
          <p:spPr>
            <a:xfrm>
              <a:off x="9459384" y="1832437"/>
              <a:ext cx="82833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it-IT" sz="18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15 kV</a:t>
              </a:r>
              <a:endParaRPr lang="it-IT" dirty="0"/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68956FD0-43DD-0F23-4CDC-967243868770}"/>
                </a:ext>
              </a:extLst>
            </p:cNvPr>
            <p:cNvSpPr txBox="1"/>
            <p:nvPr/>
          </p:nvSpPr>
          <p:spPr>
            <a:xfrm>
              <a:off x="6487762" y="1316976"/>
              <a:ext cx="87147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dirty="0"/>
                <a:t>10</a:t>
              </a:r>
              <a:r>
                <a:rPr lang="it-IT" baseline="30000" dirty="0"/>
                <a:t>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9801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9D86C-E769-DF65-A083-7665383C5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21BC3B-5498-AD71-CA98-1EB0AE961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C1B2D366-4A76-0DF0-7BD3-9DABC1C1B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4377039"/>
            <a:ext cx="6667500" cy="1812267"/>
          </a:xfrm>
          <a:prstGeom prst="rect">
            <a:avLst/>
          </a:prstGeom>
          <a:effectLst/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id="{5CFAD279-25C2-7EC4-7EE2-72FF96BDAAE5}"/>
              </a:ext>
            </a:extLst>
          </p:cNvPr>
          <p:cNvSpPr/>
          <p:nvPr/>
        </p:nvSpPr>
        <p:spPr>
          <a:xfrm>
            <a:off x="8129626" y="1195475"/>
            <a:ext cx="4062374" cy="403187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The geometry allows the longitudinal plasma distribution to be controlled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prstClr val="black"/>
              </a:solidFill>
              <a:latin typeface="Arial" panose="020B0604020202020204" pitchFamily="34" charset="0"/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In particular, internal ramps are an important tool for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optimising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the match between the input beam and plasma density.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10 injectors of constant diameter and progressively closer together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10 injectors progressively closer together and having progressively increasing diameters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prstClr val="black"/>
              </a:solidFill>
              <a:latin typeface="Arial" panose="020B0604020202020204" pitchFamily="34" charset="0"/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E7F97035-11FD-E0F5-3A1B-91F2B825AABE}"/>
              </a:ext>
            </a:extLst>
          </p:cNvPr>
          <p:cNvGrpSpPr/>
          <p:nvPr/>
        </p:nvGrpSpPr>
        <p:grpSpPr>
          <a:xfrm>
            <a:off x="132441" y="1080809"/>
            <a:ext cx="8039853" cy="2567266"/>
            <a:chOff x="162921" y="1080809"/>
            <a:chExt cx="8039853" cy="2567266"/>
          </a:xfrm>
        </p:grpSpPr>
        <p:pic>
          <p:nvPicPr>
            <p:cNvPr id="14" name="Immagine 13" descr="Immagine che contiene testo, schermata, linea, diagramma">
              <a:extLst>
                <a:ext uri="{FF2B5EF4-FFF2-40B4-BE49-F238E27FC236}">
                  <a16:creationId xmlns:a16="http://schemas.microsoft.com/office/drawing/2014/main" id="{2A44D2AF-A5A4-DE2F-8145-48AD32126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06" r="1970" b="8606"/>
            <a:stretch/>
          </p:blipFill>
          <p:spPr>
            <a:xfrm>
              <a:off x="162921" y="1080809"/>
              <a:ext cx="7589177" cy="2567266"/>
            </a:xfrm>
            <a:prstGeom prst="rect">
              <a:avLst/>
            </a:prstGeom>
          </p:spPr>
        </p:pic>
        <p:grpSp>
          <p:nvGrpSpPr>
            <p:cNvPr id="33" name="Gruppo 32">
              <a:extLst>
                <a:ext uri="{FF2B5EF4-FFF2-40B4-BE49-F238E27FC236}">
                  <a16:creationId xmlns:a16="http://schemas.microsoft.com/office/drawing/2014/main" id="{B8C52E6C-01B3-20EF-A7A2-85433D5F78A6}"/>
                </a:ext>
              </a:extLst>
            </p:cNvPr>
            <p:cNvGrpSpPr/>
            <p:nvPr/>
          </p:nvGrpSpPr>
          <p:grpSpPr>
            <a:xfrm>
              <a:off x="5691685" y="1738966"/>
              <a:ext cx="2511089" cy="416984"/>
              <a:chOff x="5210355" y="4944759"/>
              <a:chExt cx="2511089" cy="416984"/>
            </a:xfrm>
          </p:grpSpPr>
          <p:cxnSp>
            <p:nvCxnSpPr>
              <p:cNvPr id="34" name="Connettore diritto 33">
                <a:extLst>
                  <a:ext uri="{FF2B5EF4-FFF2-40B4-BE49-F238E27FC236}">
                    <a16:creationId xmlns:a16="http://schemas.microsoft.com/office/drawing/2014/main" id="{51A17EAE-2B94-4D64-58AD-FE80852EAF86}"/>
                  </a:ext>
                </a:extLst>
              </p:cNvPr>
              <p:cNvCxnSpPr/>
              <p:nvPr/>
            </p:nvCxnSpPr>
            <p:spPr>
              <a:xfrm flipV="1">
                <a:off x="5210355" y="4944759"/>
                <a:ext cx="2056419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35" name="Connettore diritto 34">
                <a:extLst>
                  <a:ext uri="{FF2B5EF4-FFF2-40B4-BE49-F238E27FC236}">
                    <a16:creationId xmlns:a16="http://schemas.microsoft.com/office/drawing/2014/main" id="{A56D0F35-F861-9A4F-0A4E-381EB949C229}"/>
                  </a:ext>
                </a:extLst>
              </p:cNvPr>
              <p:cNvCxnSpPr/>
              <p:nvPr/>
            </p:nvCxnSpPr>
            <p:spPr>
              <a:xfrm flipV="1">
                <a:off x="5210355" y="5361743"/>
                <a:ext cx="2056419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p:spPr>
          </p:cxnSp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CE6833F0-0E20-E102-11E7-FAC31DD20E3B}"/>
                  </a:ext>
                </a:extLst>
              </p:cNvPr>
              <p:cNvSpPr txBox="1"/>
              <p:nvPr/>
            </p:nvSpPr>
            <p:spPr>
              <a:xfrm>
                <a:off x="7061044" y="4972091"/>
                <a:ext cx="6604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20%</a:t>
                </a:r>
                <a:endPara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</p:grp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AAA9E5AF-C4CB-55BB-CAD2-C82F18577F3A}"/>
              </a:ext>
            </a:extLst>
          </p:cNvPr>
          <p:cNvCxnSpPr>
            <a:cxnSpLocks/>
          </p:cNvCxnSpPr>
          <p:nvPr/>
        </p:nvCxnSpPr>
        <p:spPr>
          <a:xfrm>
            <a:off x="7516818" y="1725658"/>
            <a:ext cx="0" cy="441102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840F2A09-0BA5-15B6-0D48-ACCE568F4B05}"/>
              </a:ext>
            </a:extLst>
          </p:cNvPr>
          <p:cNvSpPr txBox="1">
            <a:spLocks/>
          </p:cNvSpPr>
          <p:nvPr/>
        </p:nvSpPr>
        <p:spPr>
          <a:xfrm>
            <a:off x="163656" y="6462572"/>
            <a:ext cx="4700952" cy="509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i="1" kern="1200">
                <a:solidFill>
                  <a:srgbClr val="33418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latin typeface="Arial" pitchFamily="34" charset="0"/>
                <a:cs typeface="Arial" pitchFamily="34" charset="0"/>
              </a:rPr>
              <a:t>A. Biagioni | TDR  Review committee 25-26 November 2024</a:t>
            </a:r>
            <a:endParaRPr lang="it-IT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06CB5117-1049-24C5-A03B-1750B33CB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504" y="-226466"/>
            <a:ext cx="9354499" cy="1325563"/>
          </a:xfrm>
        </p:spPr>
        <p:txBody>
          <a:bodyPr>
            <a:normAutofit/>
          </a:bodyPr>
          <a:lstStyle/>
          <a:p>
            <a:r>
              <a:rPr lang="en-GB" sz="2800" b="0" dirty="0"/>
              <a:t>Plasma accelerating module </a:t>
            </a:r>
            <a:r>
              <a:rPr lang="en-GB" sz="2800" dirty="0"/>
              <a:t>– </a:t>
            </a:r>
            <a:r>
              <a:rPr lang="en-GB" sz="2800" i="1" dirty="0">
                <a:latin typeface="Arial" panose="020B0604020202020204" pitchFamily="34" charset="0"/>
                <a:cs typeface="Arial" panose="020B0604020202020204" pitchFamily="34" charset="0"/>
              </a:rPr>
              <a:t>Plasma ramps control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ACD0BA2-1289-8236-6C66-176C827A1BC1}"/>
              </a:ext>
            </a:extLst>
          </p:cNvPr>
          <p:cNvSpPr txBox="1"/>
          <p:nvPr/>
        </p:nvSpPr>
        <p:spPr>
          <a:xfrm>
            <a:off x="6923253" y="5705674"/>
            <a:ext cx="956941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dirty="0"/>
              <a:t>60cm</a:t>
            </a:r>
          </a:p>
        </p:txBody>
      </p:sp>
      <p:pic>
        <p:nvPicPr>
          <p:cNvPr id="3" name="Immagine 2" descr="Immagine che contiene testo, schermata, linea, diagramma">
            <a:extLst>
              <a:ext uri="{FF2B5EF4-FFF2-40B4-BE49-F238E27FC236}">
                <a16:creationId xmlns:a16="http://schemas.microsoft.com/office/drawing/2014/main" id="{A043261D-1E26-81E7-EB61-44D245BEE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" t="25358" r="1782" b="55580"/>
          <a:stretch/>
        </p:blipFill>
        <p:spPr>
          <a:xfrm>
            <a:off x="355192" y="3401763"/>
            <a:ext cx="7486897" cy="91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68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13107-540F-4323-CFA1-4BC9AE99C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magine 27">
            <a:extLst>
              <a:ext uri="{FF2B5EF4-FFF2-40B4-BE49-F238E27FC236}">
                <a16:creationId xmlns:a16="http://schemas.microsoft.com/office/drawing/2014/main" id="{57856569-AF3D-27F0-A0E2-EDCCF5B4C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" t="8842" r="11144" b="2597"/>
          <a:stretch/>
        </p:blipFill>
        <p:spPr>
          <a:xfrm>
            <a:off x="100054" y="841041"/>
            <a:ext cx="5086235" cy="393745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E69968C-B73A-B06B-BCD9-5266B2FDA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504" y="-226466"/>
            <a:ext cx="9354499" cy="1325563"/>
          </a:xfrm>
        </p:spPr>
        <p:txBody>
          <a:bodyPr>
            <a:normAutofit/>
          </a:bodyPr>
          <a:lstStyle/>
          <a:p>
            <a:r>
              <a:rPr lang="en-GB" sz="2800" b="0" dirty="0"/>
              <a:t>Plasma accelerating module </a:t>
            </a:r>
            <a:r>
              <a:rPr lang="en-GB" sz="2800" dirty="0"/>
              <a:t>– </a:t>
            </a:r>
            <a:r>
              <a:rPr lang="en-GB" sz="2800" i="1" dirty="0">
                <a:latin typeface="Arial" panose="020B0604020202020204" pitchFamily="34" charset="0"/>
                <a:cs typeface="Arial" panose="020B0604020202020204" pitchFamily="34" charset="0"/>
              </a:rPr>
              <a:t>Plasma ramps control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19208-C4D2-0025-F202-BADBEE922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11" name="Picture 24">
            <a:extLst>
              <a:ext uri="{FF2B5EF4-FFF2-40B4-BE49-F238E27FC236}">
                <a16:creationId xmlns:a16="http://schemas.microsoft.com/office/drawing/2014/main" id="{84230630-E473-EC02-2899-9200C38B2A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7" b="22356"/>
          <a:stretch/>
        </p:blipFill>
        <p:spPr>
          <a:xfrm>
            <a:off x="5936576" y="1020335"/>
            <a:ext cx="6038543" cy="1710671"/>
          </a:xfrm>
          <a:prstGeom prst="rect">
            <a:avLst/>
          </a:prstGeom>
        </p:spPr>
      </p:pic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3EA35746-4A61-0403-E9FC-E5EF36A4AF86}"/>
              </a:ext>
            </a:extLst>
          </p:cNvPr>
          <p:cNvCxnSpPr/>
          <p:nvPr/>
        </p:nvCxnSpPr>
        <p:spPr>
          <a:xfrm>
            <a:off x="758022" y="1626669"/>
            <a:ext cx="380474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B1046C9D-2F1A-3ECF-BBCA-2FF9500DC572}"/>
              </a:ext>
            </a:extLst>
          </p:cNvPr>
          <p:cNvCxnSpPr/>
          <p:nvPr/>
        </p:nvCxnSpPr>
        <p:spPr>
          <a:xfrm>
            <a:off x="755639" y="2885971"/>
            <a:ext cx="380474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22001E14-310B-EFA5-1EF5-1C1A1BB5BA50}"/>
              </a:ext>
            </a:extLst>
          </p:cNvPr>
          <p:cNvCxnSpPr>
            <a:cxnSpLocks/>
          </p:cNvCxnSpPr>
          <p:nvPr/>
        </p:nvCxnSpPr>
        <p:spPr>
          <a:xfrm>
            <a:off x="4516524" y="1646796"/>
            <a:ext cx="0" cy="1239175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234DA28-BC15-0E74-CBED-DBB3461FA445}"/>
              </a:ext>
            </a:extLst>
          </p:cNvPr>
          <p:cNvSpPr txBox="1"/>
          <p:nvPr/>
        </p:nvSpPr>
        <p:spPr>
          <a:xfrm>
            <a:off x="4506483" y="1918218"/>
            <a:ext cx="599173" cy="369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55%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B4E44267-7E00-83E4-9209-DC22FA39DEE5}"/>
              </a:ext>
            </a:extLst>
          </p:cNvPr>
          <p:cNvCxnSpPr>
            <a:cxnSpLocks/>
          </p:cNvCxnSpPr>
          <p:nvPr/>
        </p:nvCxnSpPr>
        <p:spPr>
          <a:xfrm>
            <a:off x="2117888" y="2036057"/>
            <a:ext cx="1310641" cy="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F90258D-661B-C1EB-283E-EA55ECA6749E}"/>
              </a:ext>
            </a:extLst>
          </p:cNvPr>
          <p:cNvSpPr txBox="1"/>
          <p:nvPr/>
        </p:nvSpPr>
        <p:spPr>
          <a:xfrm>
            <a:off x="2231489" y="2042966"/>
            <a:ext cx="897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20 cm</a:t>
            </a: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CE502CDC-4A87-F7E0-CCDC-E59F5A3E2EB3}"/>
              </a:ext>
            </a:extLst>
          </p:cNvPr>
          <p:cNvCxnSpPr>
            <a:cxnSpLocks/>
          </p:cNvCxnSpPr>
          <p:nvPr/>
        </p:nvCxnSpPr>
        <p:spPr>
          <a:xfrm>
            <a:off x="1340688" y="1424689"/>
            <a:ext cx="777200" cy="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3D305362-9CA3-FF5C-6ADC-20778DF5F8B1}"/>
              </a:ext>
            </a:extLst>
          </p:cNvPr>
          <p:cNvSpPr txBox="1"/>
          <p:nvPr/>
        </p:nvSpPr>
        <p:spPr>
          <a:xfrm>
            <a:off x="1351432" y="1017228"/>
            <a:ext cx="897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10 cm</a:t>
            </a:r>
          </a:p>
        </p:txBody>
      </p: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D7461371-2576-7830-AB96-F1C0AF70295B}"/>
              </a:ext>
            </a:extLst>
          </p:cNvPr>
          <p:cNvGrpSpPr/>
          <p:nvPr/>
        </p:nvGrpSpPr>
        <p:grpSpPr>
          <a:xfrm>
            <a:off x="5761437" y="3021660"/>
            <a:ext cx="6131936" cy="1773924"/>
            <a:chOff x="5722937" y="3050535"/>
            <a:chExt cx="6131936" cy="1773924"/>
          </a:xfrm>
        </p:grpSpPr>
        <p:pic>
          <p:nvPicPr>
            <p:cNvPr id="10" name="Immagine 9" descr="Immagine che contiene testo, linea, metro&#10;&#10;Descrizione generata automaticamente">
              <a:extLst>
                <a:ext uri="{FF2B5EF4-FFF2-40B4-BE49-F238E27FC236}">
                  <a16:creationId xmlns:a16="http://schemas.microsoft.com/office/drawing/2014/main" id="{6D9E5397-9990-83B8-6A62-2DF42B40B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61" r="5747" b="461"/>
            <a:stretch/>
          </p:blipFill>
          <p:spPr>
            <a:xfrm>
              <a:off x="5722937" y="3235201"/>
              <a:ext cx="6131936" cy="1155407"/>
            </a:xfrm>
            <a:prstGeom prst="rect">
              <a:avLst/>
            </a:prstGeom>
          </p:spPr>
        </p:pic>
        <p:sp>
          <p:nvSpPr>
            <p:cNvPr id="33" name="Rettangolo con angoli arrotondati 32">
              <a:extLst>
                <a:ext uri="{FF2B5EF4-FFF2-40B4-BE49-F238E27FC236}">
                  <a16:creationId xmlns:a16="http://schemas.microsoft.com/office/drawing/2014/main" id="{12B9DCDF-6D25-AF39-E91F-2265E36E6558}"/>
                </a:ext>
              </a:extLst>
            </p:cNvPr>
            <p:cNvSpPr/>
            <p:nvPr/>
          </p:nvSpPr>
          <p:spPr>
            <a:xfrm>
              <a:off x="7246912" y="3340463"/>
              <a:ext cx="347421" cy="836902"/>
            </a:xfrm>
            <a:prstGeom prst="roundRect">
              <a:avLst/>
            </a:prstGeom>
            <a:noFill/>
            <a:ln w="222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74F47837-BDCD-03A4-955A-4073F4EF8D0F}"/>
                </a:ext>
              </a:extLst>
            </p:cNvPr>
            <p:cNvSpPr txBox="1"/>
            <p:nvPr/>
          </p:nvSpPr>
          <p:spPr>
            <a:xfrm>
              <a:off x="7498399" y="3050535"/>
              <a:ext cx="599173" cy="3693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dirty="0" err="1"/>
                <a:t>inlet</a:t>
              </a:r>
              <a:endParaRPr lang="it-IT" dirty="0"/>
            </a:p>
          </p:txBody>
        </p:sp>
        <p:grpSp>
          <p:nvGrpSpPr>
            <p:cNvPr id="49" name="Gruppo 48">
              <a:extLst>
                <a:ext uri="{FF2B5EF4-FFF2-40B4-BE49-F238E27FC236}">
                  <a16:creationId xmlns:a16="http://schemas.microsoft.com/office/drawing/2014/main" id="{CECFE827-9A1B-985F-F146-9DCB34697187}"/>
                </a:ext>
              </a:extLst>
            </p:cNvPr>
            <p:cNvGrpSpPr/>
            <p:nvPr/>
          </p:nvGrpSpPr>
          <p:grpSpPr>
            <a:xfrm>
              <a:off x="6096000" y="4390608"/>
              <a:ext cx="5447537" cy="0"/>
              <a:chOff x="6096000" y="4390608"/>
              <a:chExt cx="5447537" cy="0"/>
            </a:xfrm>
          </p:grpSpPr>
          <p:cxnSp>
            <p:nvCxnSpPr>
              <p:cNvPr id="36" name="Connettore 2 35">
                <a:extLst>
                  <a:ext uri="{FF2B5EF4-FFF2-40B4-BE49-F238E27FC236}">
                    <a16:creationId xmlns:a16="http://schemas.microsoft.com/office/drawing/2014/main" id="{F90DF973-786B-2625-981B-98A9F3D8B0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6000" y="4390608"/>
                <a:ext cx="45880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ttore 2 36">
                <a:extLst>
                  <a:ext uri="{FF2B5EF4-FFF2-40B4-BE49-F238E27FC236}">
                    <a16:creationId xmlns:a16="http://schemas.microsoft.com/office/drawing/2014/main" id="{D9875C3E-7747-EF4F-87B7-859162AEED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59387" y="4390608"/>
                <a:ext cx="118403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ttore 2 38">
                <a:extLst>
                  <a:ext uri="{FF2B5EF4-FFF2-40B4-BE49-F238E27FC236}">
                    <a16:creationId xmlns:a16="http://schemas.microsoft.com/office/drawing/2014/main" id="{BFBE995B-9CD8-082C-C681-05D28C2A53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30918" y="4390608"/>
                <a:ext cx="791779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ttore 2 44">
                <a:extLst>
                  <a:ext uri="{FF2B5EF4-FFF2-40B4-BE49-F238E27FC236}">
                    <a16:creationId xmlns:a16="http://schemas.microsoft.com/office/drawing/2014/main" id="{53A3CD74-F65F-0889-B3F7-71D2DADCB6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10264" y="4390608"/>
                <a:ext cx="791779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ttore 2 45">
                <a:extLst>
                  <a:ext uri="{FF2B5EF4-FFF2-40B4-BE49-F238E27FC236}">
                    <a16:creationId xmlns:a16="http://schemas.microsoft.com/office/drawing/2014/main" id="{22D51E8D-B619-9185-88FB-9F36320D6E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84733" y="4390608"/>
                <a:ext cx="45880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ttore 2 46">
                <a:extLst>
                  <a:ext uri="{FF2B5EF4-FFF2-40B4-BE49-F238E27FC236}">
                    <a16:creationId xmlns:a16="http://schemas.microsoft.com/office/drawing/2014/main" id="{079604FC-733E-6689-C5F4-BC5F4D810C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83329" y="4390608"/>
                <a:ext cx="791779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ttore 2 47">
                <a:extLst>
                  <a:ext uri="{FF2B5EF4-FFF2-40B4-BE49-F238E27FC236}">
                    <a16:creationId xmlns:a16="http://schemas.microsoft.com/office/drawing/2014/main" id="{CCA52047-4CE6-9CB0-AB9B-6E28EE3344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3425" y="4390608"/>
                <a:ext cx="791779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26AF7A67-2082-F139-F58D-ABE65330A69B}"/>
                </a:ext>
              </a:extLst>
            </p:cNvPr>
            <p:cNvSpPr txBox="1"/>
            <p:nvPr/>
          </p:nvSpPr>
          <p:spPr>
            <a:xfrm>
              <a:off x="8656260" y="4451859"/>
              <a:ext cx="599173" cy="3693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dirty="0"/>
                <a:t>80</a:t>
              </a:r>
            </a:p>
          </p:txBody>
        </p: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7ADB83EF-E4B2-3FA5-6FC4-0CBFE94EE94B}"/>
                </a:ext>
              </a:extLst>
            </p:cNvPr>
            <p:cNvSpPr txBox="1"/>
            <p:nvPr/>
          </p:nvSpPr>
          <p:spPr>
            <a:xfrm>
              <a:off x="11101003" y="4455132"/>
              <a:ext cx="599173" cy="3693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dirty="0"/>
                <a:t>40</a:t>
              </a:r>
            </a:p>
          </p:txBody>
        </p: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61806F10-377D-2FAF-3364-3B377F9B7569}"/>
                </a:ext>
              </a:extLst>
            </p:cNvPr>
            <p:cNvSpPr txBox="1"/>
            <p:nvPr/>
          </p:nvSpPr>
          <p:spPr>
            <a:xfrm>
              <a:off x="10475935" y="4451858"/>
              <a:ext cx="599173" cy="3693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dirty="0"/>
                <a:t>60</a:t>
              </a:r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817342A2-7966-4DDB-2E8E-AD7E716D6DF9}"/>
                </a:ext>
              </a:extLst>
            </p:cNvPr>
            <p:cNvSpPr txBox="1"/>
            <p:nvPr/>
          </p:nvSpPr>
          <p:spPr>
            <a:xfrm>
              <a:off x="9657627" y="4451859"/>
              <a:ext cx="599173" cy="3693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dirty="0"/>
                <a:t>60</a:t>
              </a:r>
            </a:p>
          </p:txBody>
        </p:sp>
      </p:grp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B8D1CAA7-AA7C-9DC4-883E-87A50A829CA5}"/>
              </a:ext>
            </a:extLst>
          </p:cNvPr>
          <p:cNvSpPr txBox="1"/>
          <p:nvPr/>
        </p:nvSpPr>
        <p:spPr>
          <a:xfrm>
            <a:off x="6484157" y="4985244"/>
            <a:ext cx="502037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6x1mm </a:t>
            </a:r>
            <a:r>
              <a:rPr lang="it-IT" dirty="0" err="1"/>
              <a:t>inlets</a:t>
            </a:r>
            <a:r>
              <a:rPr lang="it-IT" dirty="0"/>
              <a:t> to feed te plasma </a:t>
            </a:r>
            <a:r>
              <a:rPr lang="it-IT" dirty="0" err="1"/>
              <a:t>channel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10 cm long </a:t>
            </a:r>
            <a:r>
              <a:rPr lang="it-IT" dirty="0" err="1"/>
              <a:t>internal</a:t>
            </a:r>
            <a:r>
              <a:rPr lang="it-IT" dirty="0"/>
              <a:t> </a:t>
            </a:r>
            <a:r>
              <a:rPr lang="it-IT" dirty="0" err="1"/>
              <a:t>ramps</a:t>
            </a:r>
            <a:r>
              <a:rPr lang="it-IT" dirty="0"/>
              <a:t> to match the </a:t>
            </a:r>
            <a:r>
              <a:rPr lang="it-IT" dirty="0" err="1"/>
              <a:t>beam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20 cm long </a:t>
            </a:r>
            <a:r>
              <a:rPr lang="it-IT" dirty="0" err="1"/>
              <a:t>uniform</a:t>
            </a:r>
            <a:r>
              <a:rPr lang="it-IT" dirty="0"/>
              <a:t> electron </a:t>
            </a:r>
            <a:r>
              <a:rPr lang="it-IT" dirty="0" err="1"/>
              <a:t>distribution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55% </a:t>
            </a:r>
            <a:r>
              <a:rPr lang="it-IT" dirty="0" err="1"/>
              <a:t>density</a:t>
            </a:r>
            <a:r>
              <a:rPr lang="it-IT" dirty="0"/>
              <a:t> </a:t>
            </a:r>
            <a:r>
              <a:rPr lang="it-IT" dirty="0" err="1"/>
              <a:t>decreasing</a:t>
            </a:r>
            <a:r>
              <a:rPr lang="it-IT" dirty="0"/>
              <a:t> in 10 cm long </a:t>
            </a:r>
            <a:r>
              <a:rPr lang="it-IT" dirty="0" err="1"/>
              <a:t>rmps</a:t>
            </a:r>
            <a:endParaRPr lang="it-IT" dirty="0"/>
          </a:p>
          <a:p>
            <a:endParaRPr lang="it-IT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4293CE3-995E-37F0-61E7-66B6363A42F7}"/>
              </a:ext>
            </a:extLst>
          </p:cNvPr>
          <p:cNvSpPr txBox="1">
            <a:spLocks/>
          </p:cNvSpPr>
          <p:nvPr/>
        </p:nvSpPr>
        <p:spPr>
          <a:xfrm>
            <a:off x="163656" y="6462572"/>
            <a:ext cx="4700952" cy="509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i="1" kern="1200">
                <a:solidFill>
                  <a:srgbClr val="33418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latin typeface="Arial" pitchFamily="34" charset="0"/>
                <a:cs typeface="Arial" pitchFamily="34" charset="0"/>
              </a:rPr>
              <a:t>A. Biagioni | TDR  Review committee 25-26 November 2024</a:t>
            </a:r>
            <a:endParaRPr lang="it-IT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995934F-0F8B-F7A5-EA52-CC3684E8AEAE}"/>
              </a:ext>
            </a:extLst>
          </p:cNvPr>
          <p:cNvSpPr txBox="1"/>
          <p:nvPr/>
        </p:nvSpPr>
        <p:spPr>
          <a:xfrm>
            <a:off x="5616821" y="2324748"/>
            <a:ext cx="956941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dirty="0"/>
              <a:t>40cm</a:t>
            </a:r>
          </a:p>
        </p:txBody>
      </p:sp>
    </p:spTree>
    <p:extLst>
      <p:ext uri="{BB962C8B-B14F-4D97-AF65-F5344CB8AC3E}">
        <p14:creationId xmlns:p14="http://schemas.microsoft.com/office/powerpoint/2010/main" val="3103103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9BA54-F0CE-21CA-4F86-5E80885C2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1AF338-B511-468F-D2D8-546807C1F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807" y="-245704"/>
            <a:ext cx="9354499" cy="1325563"/>
          </a:xfrm>
        </p:spPr>
        <p:txBody>
          <a:bodyPr>
            <a:normAutofit/>
          </a:bodyPr>
          <a:lstStyle/>
          <a:p>
            <a:r>
              <a:rPr lang="en-GB" sz="2800" b="0"/>
              <a:t>Plasma accelerating module </a:t>
            </a:r>
            <a:r>
              <a:rPr lang="en-GB" sz="2800"/>
              <a:t>– </a:t>
            </a:r>
            <a:r>
              <a:rPr lang="en-GB" sz="2800" i="1">
                <a:latin typeface="Arial" panose="020B0604020202020204" pitchFamily="34" charset="0"/>
                <a:cs typeface="Arial" panose="020B0604020202020204" pitchFamily="34" charset="0"/>
              </a:rPr>
              <a:t>Plasma ramps control</a:t>
            </a:r>
            <a:endParaRPr lang="en-GB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BEF090-60EE-B2D5-AC45-DD5CB45D2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A3933-AA50-86FE-3F7E-F6CC6A5749F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63656" y="6462572"/>
            <a:ext cx="4700952" cy="509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i="1" kern="1200">
                <a:solidFill>
                  <a:srgbClr val="33418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A. Biagioni | TDR  Review committee 25-26 November 2024</a:t>
            </a:r>
            <a:endParaRPr kumimoji="0" lang="it-IT" sz="12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2E9A8DAA-AACD-5D5A-CED5-31E69D0E88A4}"/>
              </a:ext>
            </a:extLst>
          </p:cNvPr>
          <p:cNvGrpSpPr/>
          <p:nvPr/>
        </p:nvGrpSpPr>
        <p:grpSpPr>
          <a:xfrm>
            <a:off x="84626" y="1216698"/>
            <a:ext cx="5973186" cy="4413581"/>
            <a:chOff x="55130" y="1023658"/>
            <a:chExt cx="5655058" cy="4164379"/>
          </a:xfrm>
        </p:grpSpPr>
        <p:pic>
          <p:nvPicPr>
            <p:cNvPr id="50" name="Immagine 49" descr="Immagine che contiene testo, schermata, diagramma, Carattere">
              <a:extLst>
                <a:ext uri="{FF2B5EF4-FFF2-40B4-BE49-F238E27FC236}">
                  <a16:creationId xmlns:a16="http://schemas.microsoft.com/office/drawing/2014/main" id="{C88FB571-FD64-F917-16C7-2134E712B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3" t="8889" r="10285" b="2509"/>
            <a:stretch/>
          </p:blipFill>
          <p:spPr>
            <a:xfrm>
              <a:off x="55130" y="1023658"/>
              <a:ext cx="5501899" cy="4164379"/>
            </a:xfrm>
            <a:prstGeom prst="rect">
              <a:avLst/>
            </a:prstGeom>
          </p:spPr>
        </p:pic>
        <p:cxnSp>
          <p:nvCxnSpPr>
            <p:cNvPr id="10" name="Connettore diritto 9">
              <a:extLst>
                <a:ext uri="{FF2B5EF4-FFF2-40B4-BE49-F238E27FC236}">
                  <a16:creationId xmlns:a16="http://schemas.microsoft.com/office/drawing/2014/main" id="{2E19C59A-7AF3-C153-FDFF-09EA7DA87A34}"/>
                </a:ext>
              </a:extLst>
            </p:cNvPr>
            <p:cNvCxnSpPr/>
            <p:nvPr/>
          </p:nvCxnSpPr>
          <p:spPr>
            <a:xfrm>
              <a:off x="683172" y="1701584"/>
              <a:ext cx="4498428" cy="0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5FC9CDCB-52FD-CBF3-A058-2A395DEFAF41}"/>
                </a:ext>
              </a:extLst>
            </p:cNvPr>
            <p:cNvCxnSpPr/>
            <p:nvPr/>
          </p:nvCxnSpPr>
          <p:spPr>
            <a:xfrm>
              <a:off x="675384" y="2576912"/>
              <a:ext cx="4498428" cy="0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C8DEF4B3-B7B7-B53E-2138-A2416A90C08D}"/>
                </a:ext>
              </a:extLst>
            </p:cNvPr>
            <p:cNvCxnSpPr>
              <a:cxnSpLocks/>
            </p:cNvCxnSpPr>
            <p:nvPr/>
          </p:nvCxnSpPr>
          <p:spPr>
            <a:xfrm>
              <a:off x="1759807" y="1522188"/>
              <a:ext cx="1185511" cy="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F9BDD8CB-1D0C-2C8F-1415-A2FAF57C5B8B}"/>
                </a:ext>
              </a:extLst>
            </p:cNvPr>
            <p:cNvSpPr txBox="1"/>
            <p:nvPr/>
          </p:nvSpPr>
          <p:spPr>
            <a:xfrm>
              <a:off x="2242686" y="1140092"/>
              <a:ext cx="79609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dirty="0"/>
                <a:t>10 cm</a:t>
              </a:r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9447D311-1B1F-100A-4E35-C1A7054A0A61}"/>
                </a:ext>
              </a:extLst>
            </p:cNvPr>
            <p:cNvCxnSpPr>
              <a:cxnSpLocks/>
            </p:cNvCxnSpPr>
            <p:nvPr/>
          </p:nvCxnSpPr>
          <p:spPr>
            <a:xfrm>
              <a:off x="5111015" y="1721041"/>
              <a:ext cx="0" cy="855871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741F8B06-2683-FCE8-8DF1-69719C5CE7AE}"/>
                </a:ext>
              </a:extLst>
            </p:cNvPr>
            <p:cNvSpPr txBox="1"/>
            <p:nvPr/>
          </p:nvSpPr>
          <p:spPr>
            <a:xfrm>
              <a:off x="5111015" y="1925264"/>
              <a:ext cx="599173" cy="3693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dirty="0"/>
                <a:t>32%</a:t>
              </a:r>
            </a:p>
          </p:txBody>
        </p:sp>
      </p:grp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E86F21FF-F2C8-1759-10BF-AF4AE5DC8C26}"/>
              </a:ext>
            </a:extLst>
          </p:cNvPr>
          <p:cNvGrpSpPr/>
          <p:nvPr/>
        </p:nvGrpSpPr>
        <p:grpSpPr>
          <a:xfrm>
            <a:off x="5971014" y="932218"/>
            <a:ext cx="6136360" cy="1879694"/>
            <a:chOff x="5747070" y="1430529"/>
            <a:chExt cx="6136360" cy="1879694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B702DCFF-CC6F-DF33-CA86-5048456AE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7" t="32405" r="16466" b="44501"/>
            <a:stretch/>
          </p:blipFill>
          <p:spPr>
            <a:xfrm>
              <a:off x="5747070" y="1824710"/>
              <a:ext cx="6136360" cy="932566"/>
            </a:xfrm>
            <a:prstGeom prst="rect">
              <a:avLst/>
            </a:prstGeom>
          </p:spPr>
        </p:pic>
        <p:sp>
          <p:nvSpPr>
            <p:cNvPr id="20" name="Rettangolo con angoli arrotondati 19">
              <a:extLst>
                <a:ext uri="{FF2B5EF4-FFF2-40B4-BE49-F238E27FC236}">
                  <a16:creationId xmlns:a16="http://schemas.microsoft.com/office/drawing/2014/main" id="{FE05CC01-22A7-C5AC-5868-E8CE989A35BA}"/>
                </a:ext>
              </a:extLst>
            </p:cNvPr>
            <p:cNvSpPr/>
            <p:nvPr/>
          </p:nvSpPr>
          <p:spPr>
            <a:xfrm>
              <a:off x="7795423" y="1830465"/>
              <a:ext cx="260874" cy="836902"/>
            </a:xfrm>
            <a:prstGeom prst="roundRect">
              <a:avLst/>
            </a:prstGeom>
            <a:noFill/>
            <a:ln w="222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BC06FFB4-1A65-DF15-6A16-BBE149224B10}"/>
                </a:ext>
              </a:extLst>
            </p:cNvPr>
            <p:cNvSpPr txBox="1"/>
            <p:nvPr/>
          </p:nvSpPr>
          <p:spPr>
            <a:xfrm>
              <a:off x="6832116" y="1430529"/>
              <a:ext cx="121492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dirty="0"/>
                <a:t>New </a:t>
              </a:r>
              <a:r>
                <a:rPr lang="it-IT" dirty="0" err="1"/>
                <a:t>inlets</a:t>
              </a:r>
              <a:endParaRPr lang="it-IT" dirty="0"/>
            </a:p>
          </p:txBody>
        </p:sp>
        <p:grpSp>
          <p:nvGrpSpPr>
            <p:cNvPr id="41" name="Gruppo 40">
              <a:extLst>
                <a:ext uri="{FF2B5EF4-FFF2-40B4-BE49-F238E27FC236}">
                  <a16:creationId xmlns:a16="http://schemas.microsoft.com/office/drawing/2014/main" id="{AFAE4B6F-2B18-53B8-900D-F2D3C8CF9353}"/>
                </a:ext>
              </a:extLst>
            </p:cNvPr>
            <p:cNvGrpSpPr/>
            <p:nvPr/>
          </p:nvGrpSpPr>
          <p:grpSpPr>
            <a:xfrm>
              <a:off x="5964715" y="2932753"/>
              <a:ext cx="3411636" cy="377470"/>
              <a:chOff x="5940644" y="2217105"/>
              <a:chExt cx="3411636" cy="377470"/>
            </a:xfrm>
          </p:grpSpPr>
          <p:grpSp>
            <p:nvGrpSpPr>
              <p:cNvPr id="22" name="Gruppo 21">
                <a:extLst>
                  <a:ext uri="{FF2B5EF4-FFF2-40B4-BE49-F238E27FC236}">
                    <a16:creationId xmlns:a16="http://schemas.microsoft.com/office/drawing/2014/main" id="{94E0F0F0-8015-4AEF-C54C-F8B5BD00B10B}"/>
                  </a:ext>
                </a:extLst>
              </p:cNvPr>
              <p:cNvGrpSpPr/>
              <p:nvPr/>
            </p:nvGrpSpPr>
            <p:grpSpPr>
              <a:xfrm>
                <a:off x="5953052" y="2217105"/>
                <a:ext cx="3399228" cy="4840"/>
                <a:chOff x="6096000" y="4385768"/>
                <a:chExt cx="3399228" cy="4840"/>
              </a:xfrm>
            </p:grpSpPr>
            <p:cxnSp>
              <p:nvCxnSpPr>
                <p:cNvPr id="27" name="Connettore 2 26">
                  <a:extLst>
                    <a:ext uri="{FF2B5EF4-FFF2-40B4-BE49-F238E27FC236}">
                      <a16:creationId xmlns:a16="http://schemas.microsoft.com/office/drawing/2014/main" id="{001293D1-9E19-F494-B75B-49B5F8C51B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6000" y="4390608"/>
                  <a:ext cx="349323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nettore 2 27">
                  <a:extLst>
                    <a:ext uri="{FF2B5EF4-FFF2-40B4-BE49-F238E27FC236}">
                      <a16:creationId xmlns:a16="http://schemas.microsoft.com/office/drawing/2014/main" id="{C3F2A567-858A-E347-4F84-859E396C00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85248" y="4385768"/>
                  <a:ext cx="110998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nettore 2 28">
                  <a:extLst>
                    <a:ext uri="{FF2B5EF4-FFF2-40B4-BE49-F238E27FC236}">
                      <a16:creationId xmlns:a16="http://schemas.microsoft.com/office/drawing/2014/main" id="{6F86752D-A4FB-5758-FCD8-8835BE4995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8473" y="4390608"/>
                  <a:ext cx="523875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Connettore 2 29">
                  <a:extLst>
                    <a:ext uri="{FF2B5EF4-FFF2-40B4-BE49-F238E27FC236}">
                      <a16:creationId xmlns:a16="http://schemas.microsoft.com/office/drawing/2014/main" id="{36E042C8-6186-C271-7508-CD4D3A9977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67573" y="4390608"/>
                  <a:ext cx="38735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C2EAA709-1CB3-C792-944C-AB0464E37546}"/>
                  </a:ext>
                </a:extLst>
              </p:cNvPr>
              <p:cNvSpPr txBox="1"/>
              <p:nvPr/>
            </p:nvSpPr>
            <p:spPr>
              <a:xfrm>
                <a:off x="8567793" y="2250050"/>
                <a:ext cx="59917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600" dirty="0"/>
                  <a:t>80</a:t>
                </a:r>
              </a:p>
            </p:txBody>
          </p:sp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38705083-BC7A-79C2-5795-3D181BDA304D}"/>
                  </a:ext>
                </a:extLst>
              </p:cNvPr>
              <p:cNvSpPr txBox="1"/>
              <p:nvPr/>
            </p:nvSpPr>
            <p:spPr>
              <a:xfrm>
                <a:off x="6544907" y="2251522"/>
                <a:ext cx="40365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600" dirty="0"/>
                  <a:t>25</a:t>
                </a:r>
              </a:p>
            </p:txBody>
          </p:sp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E9AA3E92-914D-DDBE-BCF2-F71502C45341}"/>
                  </a:ext>
                </a:extLst>
              </p:cNvPr>
              <p:cNvSpPr txBox="1"/>
              <p:nvPr/>
            </p:nvSpPr>
            <p:spPr>
              <a:xfrm>
                <a:off x="5940644" y="2256021"/>
                <a:ext cx="59917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600" dirty="0"/>
                  <a:t>25</a:t>
                </a:r>
              </a:p>
            </p:txBody>
          </p:sp>
          <p:cxnSp>
            <p:nvCxnSpPr>
              <p:cNvPr id="35" name="Connettore 2 34">
                <a:extLst>
                  <a:ext uri="{FF2B5EF4-FFF2-40B4-BE49-F238E27FC236}">
                    <a16:creationId xmlns:a16="http://schemas.microsoft.com/office/drawing/2014/main" id="{A6E91B12-776B-44D6-AF74-83DF100589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75219" y="2218770"/>
                <a:ext cx="27553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ttore 2 41">
                <a:extLst>
                  <a:ext uri="{FF2B5EF4-FFF2-40B4-BE49-F238E27FC236}">
                    <a16:creationId xmlns:a16="http://schemas.microsoft.com/office/drawing/2014/main" id="{2FE5C1FD-A598-1D37-BE92-D4C8202577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96747" y="2218215"/>
                <a:ext cx="523875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ttore 2 42">
                <a:extLst>
                  <a:ext uri="{FF2B5EF4-FFF2-40B4-BE49-F238E27FC236}">
                    <a16:creationId xmlns:a16="http://schemas.microsoft.com/office/drawing/2014/main" id="{5BC3ABFE-4206-5019-7551-B38FBA7755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7175" y="2217660"/>
                <a:ext cx="38735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B4BB7A52-3414-E2F6-C2DB-80FB5EB25707}"/>
                  </a:ext>
                </a:extLst>
              </p:cNvPr>
              <p:cNvSpPr txBox="1"/>
              <p:nvPr/>
            </p:nvSpPr>
            <p:spPr>
              <a:xfrm>
                <a:off x="6222961" y="2252846"/>
                <a:ext cx="41079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600" dirty="0"/>
                  <a:t>15</a:t>
                </a:r>
              </a:p>
            </p:txBody>
          </p:sp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462D42FD-CA0C-828F-9780-F3FF0449CB60}"/>
                  </a:ext>
                </a:extLst>
              </p:cNvPr>
              <p:cNvSpPr txBox="1"/>
              <p:nvPr/>
            </p:nvSpPr>
            <p:spPr>
              <a:xfrm>
                <a:off x="6944634" y="2251522"/>
                <a:ext cx="40365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600" dirty="0"/>
                  <a:t>35</a:t>
                </a:r>
              </a:p>
            </p:txBody>
          </p:sp>
          <p:sp>
            <p:nvSpPr>
              <p:cNvPr id="57" name="CasellaDiTesto 56">
                <a:extLst>
                  <a:ext uri="{FF2B5EF4-FFF2-40B4-BE49-F238E27FC236}">
                    <a16:creationId xmlns:a16="http://schemas.microsoft.com/office/drawing/2014/main" id="{8BB9A5AF-0528-7AAB-9806-BD24E6D18ACD}"/>
                  </a:ext>
                </a:extLst>
              </p:cNvPr>
              <p:cNvSpPr txBox="1"/>
              <p:nvPr/>
            </p:nvSpPr>
            <p:spPr>
              <a:xfrm>
                <a:off x="7431536" y="2256021"/>
                <a:ext cx="40365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600" dirty="0"/>
                  <a:t>35</a:t>
                </a:r>
              </a:p>
            </p:txBody>
          </p:sp>
          <p:sp>
            <p:nvSpPr>
              <p:cNvPr id="58" name="CasellaDiTesto 57">
                <a:extLst>
                  <a:ext uri="{FF2B5EF4-FFF2-40B4-BE49-F238E27FC236}">
                    <a16:creationId xmlns:a16="http://schemas.microsoft.com/office/drawing/2014/main" id="{322A3E11-8137-E4E3-0BA5-1016BBBB2938}"/>
                  </a:ext>
                </a:extLst>
              </p:cNvPr>
              <p:cNvSpPr txBox="1"/>
              <p:nvPr/>
            </p:nvSpPr>
            <p:spPr>
              <a:xfrm>
                <a:off x="7864325" y="2248232"/>
                <a:ext cx="40365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600" dirty="0"/>
                  <a:t>25</a:t>
                </a:r>
              </a:p>
            </p:txBody>
          </p:sp>
        </p:grpSp>
        <p:sp>
          <p:nvSpPr>
            <p:cNvPr id="45" name="Rettangolo con angoli arrotondati 44">
              <a:extLst>
                <a:ext uri="{FF2B5EF4-FFF2-40B4-BE49-F238E27FC236}">
                  <a16:creationId xmlns:a16="http://schemas.microsoft.com/office/drawing/2014/main" id="{E00FBAEC-D9F4-DC2F-0D7C-57A7F8D9223D}"/>
                </a:ext>
              </a:extLst>
            </p:cNvPr>
            <p:cNvSpPr/>
            <p:nvPr/>
          </p:nvSpPr>
          <p:spPr>
            <a:xfrm>
              <a:off x="6197600" y="1830465"/>
              <a:ext cx="260874" cy="836902"/>
            </a:xfrm>
            <a:prstGeom prst="roundRect">
              <a:avLst/>
            </a:prstGeom>
            <a:noFill/>
            <a:ln w="222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6" name="Rettangolo con angoli arrotondati 45">
              <a:extLst>
                <a:ext uri="{FF2B5EF4-FFF2-40B4-BE49-F238E27FC236}">
                  <a16:creationId xmlns:a16="http://schemas.microsoft.com/office/drawing/2014/main" id="{8DDDA1D9-7292-A528-8894-DEEB3FD863E5}"/>
                </a:ext>
              </a:extLst>
            </p:cNvPr>
            <p:cNvSpPr/>
            <p:nvPr/>
          </p:nvSpPr>
          <p:spPr>
            <a:xfrm>
              <a:off x="6811429" y="1830465"/>
              <a:ext cx="260874" cy="836902"/>
            </a:xfrm>
            <a:prstGeom prst="roundRect">
              <a:avLst/>
            </a:prstGeom>
            <a:noFill/>
            <a:ln w="222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008883F6-14E1-443B-17E5-392DB30814E2}"/>
              </a:ext>
            </a:extLst>
          </p:cNvPr>
          <p:cNvSpPr txBox="1"/>
          <p:nvPr/>
        </p:nvSpPr>
        <p:spPr>
          <a:xfrm>
            <a:off x="6221545" y="3165990"/>
            <a:ext cx="563529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12x1mm </a:t>
            </a:r>
            <a:r>
              <a:rPr lang="it-IT" sz="1600" dirty="0" err="1"/>
              <a:t>inlets</a:t>
            </a:r>
            <a:r>
              <a:rPr lang="it-IT" sz="1600" dirty="0"/>
              <a:t> to feed te plasma </a:t>
            </a:r>
            <a:r>
              <a:rPr lang="it-IT" sz="1600" dirty="0" err="1"/>
              <a:t>channel</a:t>
            </a:r>
            <a:r>
              <a:rPr lang="it-IT" sz="1600" dirty="0"/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injectors of constant diameter and progressively closer 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32% </a:t>
            </a:r>
            <a:r>
              <a:rPr lang="it-IT" sz="1600" dirty="0" err="1"/>
              <a:t>density</a:t>
            </a:r>
            <a:r>
              <a:rPr lang="it-IT" sz="1600" dirty="0"/>
              <a:t> </a:t>
            </a:r>
            <a:r>
              <a:rPr lang="it-IT" sz="1600" dirty="0" err="1"/>
              <a:t>decreasing</a:t>
            </a:r>
            <a:r>
              <a:rPr lang="it-IT" sz="1600" dirty="0"/>
              <a:t> in 10 cm long </a:t>
            </a:r>
            <a:r>
              <a:rPr lang="it-IT" sz="1600" dirty="0" err="1"/>
              <a:t>internal</a:t>
            </a:r>
            <a:r>
              <a:rPr lang="it-IT" sz="1600" dirty="0"/>
              <a:t> </a:t>
            </a:r>
            <a:r>
              <a:rPr lang="it-IT" sz="1600" dirty="0" err="1"/>
              <a:t>ramps</a:t>
            </a:r>
            <a:r>
              <a:rPr lang="it-IT" sz="1600" dirty="0"/>
              <a:t> (with </a:t>
            </a:r>
            <a:r>
              <a:rPr lang="it-IT" sz="1600" dirty="0" err="1"/>
              <a:t>respect</a:t>
            </a:r>
            <a:r>
              <a:rPr lang="it-IT" sz="1600" dirty="0"/>
              <a:t> to 55% of the </a:t>
            </a:r>
            <a:r>
              <a:rPr lang="it-IT" sz="1600" dirty="0" err="1"/>
              <a:t>previous</a:t>
            </a:r>
            <a:r>
              <a:rPr lang="it-IT" sz="1600" dirty="0"/>
              <a:t> </a:t>
            </a:r>
            <a:r>
              <a:rPr lang="it-IT" sz="1600" dirty="0" err="1"/>
              <a:t>geometry</a:t>
            </a:r>
            <a:r>
              <a:rPr lang="it-IT" sz="1600" dirty="0"/>
              <a:t>)</a:t>
            </a:r>
          </a:p>
          <a:p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20 cm long </a:t>
            </a:r>
            <a:r>
              <a:rPr lang="it-IT" sz="1600" dirty="0" err="1"/>
              <a:t>uniform</a:t>
            </a:r>
            <a:r>
              <a:rPr lang="it-IT" sz="1600" dirty="0"/>
              <a:t> electron </a:t>
            </a:r>
            <a:r>
              <a:rPr lang="it-IT" sz="1600" dirty="0" err="1"/>
              <a:t>distribution</a:t>
            </a: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32% </a:t>
            </a:r>
            <a:r>
              <a:rPr lang="it-IT" sz="1600" dirty="0" err="1"/>
              <a:t>density</a:t>
            </a:r>
            <a:r>
              <a:rPr lang="it-IT" sz="1600" dirty="0"/>
              <a:t> </a:t>
            </a:r>
            <a:r>
              <a:rPr lang="it-IT" sz="1600" dirty="0" err="1"/>
              <a:t>decreasing</a:t>
            </a:r>
            <a:r>
              <a:rPr lang="it-IT" sz="1600" dirty="0"/>
              <a:t> in 10 cm long </a:t>
            </a:r>
            <a:r>
              <a:rPr lang="it-IT" sz="1600" dirty="0" err="1"/>
              <a:t>rmps</a:t>
            </a: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Internal</a:t>
            </a:r>
            <a:r>
              <a:rPr lang="it-IT" sz="1600" dirty="0"/>
              <a:t> </a:t>
            </a:r>
            <a:r>
              <a:rPr lang="it-IT" sz="1600" dirty="0" err="1"/>
              <a:t>ramps</a:t>
            </a:r>
            <a:r>
              <a:rPr lang="it-IT" sz="1600" dirty="0"/>
              <a:t> can be </a:t>
            </a:r>
            <a:r>
              <a:rPr lang="it-IT" sz="1600" dirty="0" err="1"/>
              <a:t>controlled</a:t>
            </a:r>
            <a:r>
              <a:rPr lang="it-IT" sz="1600" dirty="0"/>
              <a:t> to make the matching with the </a:t>
            </a:r>
            <a:r>
              <a:rPr lang="it-IT" sz="1600" dirty="0" err="1"/>
              <a:t>beam</a:t>
            </a:r>
            <a:endParaRPr lang="it-IT" sz="1600" dirty="0"/>
          </a:p>
          <a:p>
            <a:endParaRPr lang="it-IT" dirty="0"/>
          </a:p>
        </p:txBody>
      </p:sp>
      <p:cxnSp>
        <p:nvCxnSpPr>
          <p:cNvPr id="59" name="Connettore diritto 58">
            <a:extLst>
              <a:ext uri="{FF2B5EF4-FFF2-40B4-BE49-F238E27FC236}">
                <a16:creationId xmlns:a16="http://schemas.microsoft.com/office/drawing/2014/main" id="{EAD48C4D-65EA-DEB8-4B06-DD2BEA05BF3A}"/>
              </a:ext>
            </a:extLst>
          </p:cNvPr>
          <p:cNvCxnSpPr>
            <a:cxnSpLocks/>
          </p:cNvCxnSpPr>
          <p:nvPr/>
        </p:nvCxnSpPr>
        <p:spPr>
          <a:xfrm>
            <a:off x="4385053" y="1079859"/>
            <a:ext cx="0" cy="389742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D3BB3BE4-F981-8377-147C-D1B958B2E0CA}"/>
              </a:ext>
            </a:extLst>
          </p:cNvPr>
          <p:cNvSpPr txBox="1"/>
          <p:nvPr/>
        </p:nvSpPr>
        <p:spPr>
          <a:xfrm>
            <a:off x="4399342" y="915813"/>
            <a:ext cx="14731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Half-</a:t>
            </a:r>
            <a:r>
              <a:rPr lang="it-IT" dirty="0" err="1"/>
              <a:t>capillary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54979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993" y="-244754"/>
            <a:ext cx="8531538" cy="1325563"/>
          </a:xfrm>
        </p:spPr>
        <p:txBody>
          <a:bodyPr/>
          <a:lstStyle/>
          <a:p>
            <a:r>
              <a:rPr lang="en-GB" sz="2800" b="0" dirty="0"/>
              <a:t>Plasma accelerating module – </a:t>
            </a:r>
            <a:r>
              <a:rPr lang="en-GB" sz="2800" i="1" dirty="0">
                <a:latin typeface="Arial" panose="020B0604020202020204" pitchFamily="34" charset="0"/>
                <a:cs typeface="Arial" panose="020B0604020202020204" pitchFamily="34" charset="0"/>
              </a:rPr>
              <a:t>TDR </a:t>
            </a:r>
            <a:r>
              <a:rPr lang="en-GB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readness</a:t>
            </a:r>
            <a:endParaRPr lang="en-GB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AD0C7-5E00-4708-B044-120893627FD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63656" y="6444284"/>
            <a:ext cx="4700952" cy="509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i="1" kern="1200">
                <a:solidFill>
                  <a:srgbClr val="33418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A. Biagioni | TDR  Review committee 25-26 November 2024</a:t>
            </a:r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6692F979-387A-60DD-93B1-06C5E59503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200932"/>
              </p:ext>
            </p:extLst>
          </p:nvPr>
        </p:nvGraphicFramePr>
        <p:xfrm>
          <a:off x="375412" y="963336"/>
          <a:ext cx="5404632" cy="433109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137809">
                  <a:extLst>
                    <a:ext uri="{9D8B030D-6E8A-4147-A177-3AD203B41FA5}">
                      <a16:colId xmlns:a16="http://schemas.microsoft.com/office/drawing/2014/main" val="393718125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4078350320"/>
                    </a:ext>
                  </a:extLst>
                </a:gridCol>
                <a:gridCol w="1169543">
                  <a:extLst>
                    <a:ext uri="{9D8B030D-6E8A-4147-A177-3AD203B41FA5}">
                      <a16:colId xmlns:a16="http://schemas.microsoft.com/office/drawing/2014/main" val="1037406157"/>
                    </a:ext>
                  </a:extLst>
                </a:gridCol>
              </a:tblGrid>
              <a:tr h="292287"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Plasma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accelerating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module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(61%)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Technical design (83%)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Writing</a:t>
                      </a:r>
                    </a:p>
                    <a:p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(40%)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339480"/>
                  </a:ext>
                </a:extLst>
              </a:tr>
              <a:tr h="216087">
                <a:tc>
                  <a:txBody>
                    <a:bodyPr/>
                    <a:lstStyle/>
                    <a:p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10.1 </a:t>
                      </a:r>
                      <a:r>
                        <a:rPr lang="it-IT" sz="1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Introduction</a:t>
                      </a:r>
                      <a:endParaRPr lang="it-IT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1631906"/>
                  </a:ext>
                </a:extLst>
              </a:tr>
              <a:tr h="305534">
                <a:tc>
                  <a:txBody>
                    <a:bodyPr/>
                    <a:lstStyle/>
                    <a:p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10.2 Plasma </a:t>
                      </a:r>
                      <a:r>
                        <a:rPr lang="it-IT" sz="1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module</a:t>
                      </a: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design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5193085"/>
                  </a:ext>
                </a:extLst>
              </a:tr>
              <a:tr h="305534"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10.2.1 Plasma sources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70%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60%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3602405"/>
                  </a:ext>
                </a:extLst>
              </a:tr>
              <a:tr h="296498"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10.2.2 HV-sources for plasma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creation</a:t>
                      </a:r>
                      <a:endParaRPr lang="it-IT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2007374"/>
                  </a:ext>
                </a:extLst>
              </a:tr>
              <a:tr h="305534"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10.2.3 Plasma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discharge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stabilizaiton</a:t>
                      </a:r>
                      <a:endParaRPr lang="it-IT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8231539"/>
                  </a:ext>
                </a:extLst>
              </a:tr>
              <a:tr h="305534">
                <a:tc>
                  <a:txBody>
                    <a:bodyPr/>
                    <a:lstStyle/>
                    <a:p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10.3 Plasma </a:t>
                      </a:r>
                      <a:r>
                        <a:rPr lang="it-IT" sz="1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chamber</a:t>
                      </a: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design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20%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20%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2980243"/>
                  </a:ext>
                </a:extLst>
              </a:tr>
              <a:tr h="305534">
                <a:tc>
                  <a:txBody>
                    <a:bodyPr/>
                    <a:lstStyle/>
                    <a:p>
                      <a:r>
                        <a:rPr lang="en-US" sz="1400" b="0" i="0" u="none" strike="noStrike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10.3.1 Focusing and extraction systems</a:t>
                      </a:r>
                      <a:endParaRPr lang="it-IT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1" dirty="0" err="1">
                          <a:solidFill>
                            <a:schemeClr val="tx1"/>
                          </a:solidFill>
                        </a:rPr>
                        <a:t>Beam</a:t>
                      </a:r>
                      <a:r>
                        <a:rPr lang="it-IT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b="1" dirty="0" err="1">
                          <a:solidFill>
                            <a:schemeClr val="tx1"/>
                          </a:solidFill>
                        </a:rPr>
                        <a:t>physics</a:t>
                      </a:r>
                      <a:endParaRPr lang="it-IT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9763831"/>
                  </a:ext>
                </a:extLst>
              </a:tr>
              <a:tr h="349635">
                <a:tc>
                  <a:txBody>
                    <a:bodyPr/>
                    <a:lstStyle/>
                    <a:p>
                      <a:r>
                        <a:rPr lang="en-US" sz="1400" b="0" i="0" u="none" strike="noStrike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10.3.2 Capillary supports and handling</a:t>
                      </a:r>
                      <a:endParaRPr lang="it-IT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70%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9848099"/>
                  </a:ext>
                </a:extLst>
              </a:tr>
              <a:tr h="3055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10.4 Vacuum </a:t>
                      </a:r>
                      <a:r>
                        <a:rPr lang="it-IT" sz="1400" b="1" i="0" u="none" strike="noStrike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pumping</a:t>
                      </a:r>
                      <a:r>
                        <a:rPr lang="it-IT" sz="1400" b="1" i="0" u="none" strike="noStrike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system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60%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30%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267627"/>
                  </a:ext>
                </a:extLst>
              </a:tr>
            </a:tbl>
          </a:graphicData>
        </a:graphic>
      </p:graphicFrame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661E516B-12F1-0A20-D906-CBBCD56255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750982"/>
              </p:ext>
            </p:extLst>
          </p:nvPr>
        </p:nvGraphicFramePr>
        <p:xfrm>
          <a:off x="6096000" y="965581"/>
          <a:ext cx="5256507" cy="421137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264078">
                  <a:extLst>
                    <a:ext uri="{9D8B030D-6E8A-4147-A177-3AD203B41FA5}">
                      <a16:colId xmlns:a16="http://schemas.microsoft.com/office/drawing/2014/main" val="393718125"/>
                    </a:ext>
                  </a:extLst>
                </a:gridCol>
                <a:gridCol w="1328286">
                  <a:extLst>
                    <a:ext uri="{9D8B030D-6E8A-4147-A177-3AD203B41FA5}">
                      <a16:colId xmlns:a16="http://schemas.microsoft.com/office/drawing/2014/main" val="4078350320"/>
                    </a:ext>
                  </a:extLst>
                </a:gridCol>
                <a:gridCol w="664143">
                  <a:extLst>
                    <a:ext uri="{9D8B030D-6E8A-4147-A177-3AD203B41FA5}">
                      <a16:colId xmlns:a16="http://schemas.microsoft.com/office/drawing/2014/main" val="1037406157"/>
                    </a:ext>
                  </a:extLst>
                </a:gridCol>
              </a:tblGrid>
              <a:tr h="3055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 </a:t>
                      </a:r>
                      <a:r>
                        <a:rPr lang="it-IT" sz="1400" b="1" i="0" u="none" strike="noStrike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Diagnostics</a:t>
                      </a:r>
                      <a:endParaRPr lang="it-IT" sz="1400" b="1" i="0" u="none" strike="noStrike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2844801"/>
                  </a:ext>
                </a:extLst>
              </a:tr>
              <a:tr h="305534">
                <a:tc>
                  <a:txBody>
                    <a:bodyPr/>
                    <a:lstStyle/>
                    <a:p>
                      <a:r>
                        <a:rPr lang="it-IT" sz="1400" b="0" i="0" u="none" strike="noStrike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10.5.1 Plasma </a:t>
                      </a:r>
                      <a:r>
                        <a:rPr lang="it-IT" sz="1400" b="0" i="0" u="none" strike="noStrike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diagnostics</a:t>
                      </a:r>
                      <a:endParaRPr lang="it-IT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50%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5647648"/>
                  </a:ext>
                </a:extLst>
              </a:tr>
              <a:tr h="305534">
                <a:tc>
                  <a:txBody>
                    <a:bodyPr/>
                    <a:lstStyle/>
                    <a:p>
                      <a:r>
                        <a:rPr lang="en-US" sz="1400" b="0" i="0" u="none" strike="noStrike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10.5.1.1 Stark broadening technique</a:t>
                      </a:r>
                      <a:endParaRPr lang="it-IT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5663667"/>
                  </a:ext>
                </a:extLst>
              </a:tr>
              <a:tr h="305534">
                <a:tc>
                  <a:txBody>
                    <a:bodyPr/>
                    <a:lstStyle/>
                    <a:p>
                      <a:r>
                        <a:rPr lang="it-IT" sz="1400" b="0" i="0" u="none" strike="noStrike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10.5.1.2 </a:t>
                      </a:r>
                      <a:r>
                        <a:rPr lang="it-IT" sz="1400" b="0" i="0" u="none" strike="noStrike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Interferometric</a:t>
                      </a:r>
                      <a:r>
                        <a:rPr lang="it-IT" sz="1400" b="0" i="0" u="none" strike="noStrike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techniques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861756"/>
                  </a:ext>
                </a:extLst>
              </a:tr>
              <a:tr h="305534">
                <a:tc>
                  <a:txBody>
                    <a:bodyPr/>
                    <a:lstStyle/>
                    <a:p>
                      <a:r>
                        <a:rPr lang="it-IT" sz="1400" b="0" i="0" u="none" strike="noStrike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10.5.2 </a:t>
                      </a:r>
                      <a:r>
                        <a:rPr lang="it-IT" sz="1400" b="0" i="0" u="none" strike="noStrike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</a:t>
                      </a:r>
                      <a:r>
                        <a:rPr lang="it-IT" sz="1400" b="0" i="0" u="none" strike="noStrike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400" b="0" i="0" u="none" strike="noStrike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diagnostics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1" dirty="0" err="1">
                          <a:solidFill>
                            <a:schemeClr val="tx1"/>
                          </a:solidFill>
                        </a:rPr>
                        <a:t>Beam</a:t>
                      </a:r>
                      <a:r>
                        <a:rPr lang="it-IT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b="1" dirty="0" err="1">
                          <a:solidFill>
                            <a:schemeClr val="tx1"/>
                          </a:solidFill>
                        </a:rPr>
                        <a:t>diagnostics</a:t>
                      </a:r>
                      <a:endParaRPr lang="it-IT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800845"/>
                  </a:ext>
                </a:extLst>
              </a:tr>
              <a:tr h="305534">
                <a:tc>
                  <a:txBody>
                    <a:bodyPr/>
                    <a:lstStyle/>
                    <a:p>
                      <a:r>
                        <a:rPr lang="it-IT" sz="14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10.6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High </a:t>
                      </a:r>
                      <a:r>
                        <a:rPr lang="it-IT" sz="1400" b="1" i="0" u="none" strike="noStrike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repetition</a:t>
                      </a:r>
                      <a:r>
                        <a:rPr lang="it-IT" sz="14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rate plasma sources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80%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80%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3914269"/>
                  </a:ext>
                </a:extLst>
              </a:tr>
              <a:tr h="3055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10.7 Future </a:t>
                      </a:r>
                      <a:r>
                        <a:rPr lang="it-IT" sz="1400" b="1" i="0" u="none" strike="noStrike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developments</a:t>
                      </a:r>
                      <a:endParaRPr lang="it-IT" sz="1400" b="0" i="0" u="none" strike="noStrike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9261920"/>
                  </a:ext>
                </a:extLst>
              </a:tr>
              <a:tr h="305534">
                <a:tc>
                  <a:txBody>
                    <a:bodyPr/>
                    <a:lstStyle/>
                    <a:p>
                      <a:pPr algn="l">
                        <a:spcAft>
                          <a:spcPts val="400"/>
                        </a:spcAft>
                      </a:pPr>
                      <a:r>
                        <a:rPr lang="it-IT" sz="1400" b="0" i="0" u="none" strike="noStrike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10.7.1 </a:t>
                      </a:r>
                      <a:r>
                        <a:rPr lang="it-IT" sz="1400" b="0" i="0" u="none" strike="noStrike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Segmented</a:t>
                      </a:r>
                      <a:r>
                        <a:rPr lang="it-IT" sz="1400" b="0" i="0" u="none" strike="noStrike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400" b="0" i="0" u="none" strike="noStrike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capillary</a:t>
                      </a:r>
                      <a:endParaRPr lang="it-IT" sz="1400" b="0" i="0" u="none" strike="noStrike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5206512"/>
                  </a:ext>
                </a:extLst>
              </a:tr>
              <a:tr h="305534">
                <a:tc>
                  <a:txBody>
                    <a:bodyPr/>
                    <a:lstStyle/>
                    <a:p>
                      <a:pPr algn="l">
                        <a:spcAft>
                          <a:spcPts val="400"/>
                        </a:spcAft>
                      </a:pPr>
                      <a:r>
                        <a:rPr lang="it-IT" sz="1400" b="0" i="0" u="none" strike="noStrike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10.7.2 </a:t>
                      </a:r>
                      <a:r>
                        <a:rPr lang="it-IT" sz="1400" b="0" i="0" u="none" strike="noStrike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</a:t>
                      </a:r>
                      <a:r>
                        <a:rPr lang="it-IT" sz="1400" b="0" i="0" u="none" strike="noStrike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-in-one </a:t>
                      </a:r>
                      <a:r>
                        <a:rPr lang="it-IT" sz="1400" b="0" i="0" u="none" strike="noStrike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capillary</a:t>
                      </a:r>
                      <a:r>
                        <a:rPr lang="it-IT" sz="1400" b="0" i="0" u="none" strike="noStrike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1993967"/>
                  </a:ext>
                </a:extLst>
              </a:tr>
              <a:tr h="305534">
                <a:tc>
                  <a:txBody>
                    <a:bodyPr/>
                    <a:lstStyle/>
                    <a:p>
                      <a:r>
                        <a:rPr lang="it-IT" sz="1400" b="0" i="0" u="none" strike="noStrike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10.7.3 APL </a:t>
                      </a:r>
                      <a:r>
                        <a:rPr lang="it-IT" sz="1400" b="0" i="0" u="none" strike="noStrike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collimator</a:t>
                      </a:r>
                      <a:r>
                        <a:rPr lang="it-IT" sz="1400" b="0" i="0" u="none" strike="noStrike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system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70%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2417042"/>
                  </a:ext>
                </a:extLst>
              </a:tr>
              <a:tr h="3055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10.8 Plasma </a:t>
                      </a:r>
                      <a:r>
                        <a:rPr lang="it-IT" sz="1400" b="1" i="0" u="none" strike="noStrike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module</a:t>
                      </a:r>
                      <a:r>
                        <a:rPr lang="it-IT" sz="1400" b="1" i="0" u="none" strike="noStrike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400" b="1" i="0" u="none" strike="noStrike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safety</a:t>
                      </a:r>
                      <a:r>
                        <a:rPr lang="it-IT" sz="1400" b="1" i="0" u="none" strike="noStrike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system</a:t>
                      </a:r>
                      <a:endParaRPr kumimoji="0" lang="it-IT" sz="14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JhengHei UI Light" panose="020B0304030504040204" pitchFamily="34" charset="-12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80%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9379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3312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</TotalTime>
  <Words>731</Words>
  <Application>Microsoft Office PowerPoint</Application>
  <PresentationFormat>Widescreen</PresentationFormat>
  <Paragraphs>162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14</vt:i4>
      </vt:variant>
    </vt:vector>
  </HeadingPairs>
  <TitlesOfParts>
    <vt:vector size="23" baseType="lpstr">
      <vt:lpstr>Microsoft JhengHei</vt:lpstr>
      <vt:lpstr>Arial</vt:lpstr>
      <vt:lpstr>Arial Narrow</vt:lpstr>
      <vt:lpstr>Arial Rounded MT Bold</vt:lpstr>
      <vt:lpstr>Calibri</vt:lpstr>
      <vt:lpstr>Calibri Light</vt:lpstr>
      <vt:lpstr>CMR10</vt:lpstr>
      <vt:lpstr>Office Theme</vt:lpstr>
      <vt:lpstr>1_Office Theme</vt:lpstr>
      <vt:lpstr>Plasma accelerating module</vt:lpstr>
      <vt:lpstr>Plasma accelerating module – Key parameters</vt:lpstr>
      <vt:lpstr>Plasma accelerating module – Key parameters</vt:lpstr>
      <vt:lpstr>Plasma accelerating module – Stability analysis</vt:lpstr>
      <vt:lpstr>Plasma accelerating module – Stability analysis</vt:lpstr>
      <vt:lpstr>Plasma accelerating module – Plasma ramps control</vt:lpstr>
      <vt:lpstr>Plasma accelerating module – Plasma ramps control</vt:lpstr>
      <vt:lpstr>Plasma accelerating module – Plasma ramps control</vt:lpstr>
      <vt:lpstr>Plasma accelerating module – TDR readness</vt:lpstr>
      <vt:lpstr>Presentazione standard di PowerPoint</vt:lpstr>
      <vt:lpstr>Presentazione standard di PowerPoint</vt:lpstr>
      <vt:lpstr>Acknowledgements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Welsch, Alexandra (Cockcroft Inst,DL,-)</dc:creator>
  <cp:lastModifiedBy>Angelo Biagioni</cp:lastModifiedBy>
  <cp:revision>320</cp:revision>
  <cp:lastPrinted>2024-03-07T13:45:05Z</cp:lastPrinted>
  <dcterms:created xsi:type="dcterms:W3CDTF">2018-02-09T13:41:45Z</dcterms:created>
  <dcterms:modified xsi:type="dcterms:W3CDTF">2024-11-25T12:33:01Z</dcterms:modified>
</cp:coreProperties>
</file>