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1449385-B499-4DAD-BA12-2887887281A9}">
  <a:tblStyle styleId="{E1449385-B499-4DAD-BA12-2887887281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4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14c7fcd0d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14c7fcd0d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14c7fcd0d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14c7fcd0d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14c7fcd0d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14c7fcd0d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15071c0b0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15071c0b0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 smtClean="0"/>
              <a:t>Risorse </a:t>
            </a:r>
            <a:br>
              <a:rPr lang="it" dirty="0" smtClean="0"/>
            </a:br>
            <a:r>
              <a:rPr lang="it" dirty="0" smtClean="0"/>
              <a:t>INFN-NAPOLI-ATLAS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meeting annuale ATLAS-Italia calcolo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Napoli 19-20 novembre 2024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STORAGE </a:t>
            </a:r>
            <a:r>
              <a:rPr lang="it" dirty="0" smtClean="0"/>
              <a:t>Napoli (fine </a:t>
            </a:r>
            <a:r>
              <a:rPr lang="it" dirty="0"/>
              <a:t>2024)</a:t>
            </a:r>
            <a:endParaRPr dirty="0"/>
          </a:p>
        </p:txBody>
      </p:sp>
      <p:graphicFrame>
        <p:nvGraphicFramePr>
          <p:cNvPr id="61" name="Google Shape;61;p14"/>
          <p:cNvGraphicFramePr/>
          <p:nvPr>
            <p:extLst>
              <p:ext uri="{D42A27DB-BD31-4B8C-83A1-F6EECF244321}">
                <p14:modId xmlns:p14="http://schemas.microsoft.com/office/powerpoint/2010/main" val="1149922364"/>
              </p:ext>
            </p:extLst>
          </p:nvPr>
        </p:nvGraphicFramePr>
        <p:xfrm>
          <a:off x="447675" y="1169638"/>
          <a:ext cx="8248650" cy="3304055"/>
        </p:xfrm>
        <a:graphic>
          <a:graphicData uri="http://schemas.openxmlformats.org/drawingml/2006/table">
            <a:tbl>
              <a:tblPr>
                <a:noFill/>
                <a:tableStyleId>{E1449385-B499-4DAD-BA12-2887887281A9}</a:tableStyleId>
              </a:tblPr>
              <a:tblGrid>
                <a:gridCol w="195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8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6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Storage ATLAS (pledge)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dirty="0"/>
                        <a:t>Storage </a:t>
                      </a:r>
                      <a:r>
                        <a:rPr lang="it" dirty="0" smtClean="0"/>
                        <a:t>non assegnato</a:t>
                      </a:r>
                      <a:r>
                        <a:rPr lang="it" baseline="0" dirty="0" smtClean="0"/>
                        <a:t> (ICSC  e pledge)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dirty="0" smtClean="0"/>
                        <a:t>Belle + Cluster</a:t>
                      </a:r>
                      <a:r>
                        <a:rPr lang="it" baseline="0" dirty="0" smtClean="0"/>
                        <a:t> GPU + obsoleto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capacità RAW (TB)</a:t>
                      </a:r>
                      <a:endParaRPr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7960 TB</a:t>
                      </a:r>
                      <a:endParaRPr dirty="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7200</a:t>
                      </a:r>
                      <a:endParaRPr dirty="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6300</a:t>
                      </a:r>
                      <a:endParaRPr dirty="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dk1"/>
                          </a:solidFill>
                        </a:rPr>
                        <a:t>capacità netta (TB)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>
                          <a:solidFill>
                            <a:schemeClr val="dk1"/>
                          </a:solidFill>
                        </a:rPr>
                        <a:t>(DATADISK+SCRATCHDISK)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5755 TB</a:t>
                      </a:r>
                      <a:endParaRPr dirty="0"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5560</a:t>
                      </a:r>
                      <a:endParaRPr dirty="0"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4600</a:t>
                      </a:r>
                      <a:endParaRPr dirty="0"/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 smtClean="0"/>
                        <a:t>O</a:t>
                      </a:r>
                      <a:r>
                        <a:rPr lang="it" dirty="0" smtClean="0"/>
                        <a:t>bsolescenza ATLAS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dirty="0" smtClean="0"/>
                        <a:t>490 </a:t>
                      </a:r>
                      <a:r>
                        <a:rPr lang="it" dirty="0"/>
                        <a:t>TB </a:t>
                      </a:r>
                      <a:r>
                        <a:rPr lang="it" dirty="0" smtClean="0"/>
                        <a:t>netti  09/2026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dirty="0" smtClean="0"/>
                        <a:t>5265 </a:t>
                      </a:r>
                      <a:r>
                        <a:rPr lang="it" dirty="0"/>
                        <a:t>TB </a:t>
                      </a:r>
                      <a:r>
                        <a:rPr lang="it" dirty="0" smtClean="0"/>
                        <a:t>netti 06/2028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5560 TB netti 07/2031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Note (storage system + version, FS, etc)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err="1" smtClean="0"/>
                        <a:t>dCache</a:t>
                      </a:r>
                      <a:r>
                        <a:rPr lang="it-IT" dirty="0" smtClean="0"/>
                        <a:t> 8.3,</a:t>
                      </a:r>
                      <a:r>
                        <a:rPr lang="it-IT" baseline="0" dirty="0" smtClean="0"/>
                        <a:t>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aggiornamento graduale </a:t>
                      </a:r>
                      <a:r>
                        <a:rPr lang="it-IT" baseline="0" dirty="0" smtClean="0"/>
                        <a:t> Alma9, poi dcache9.3 -&gt; 10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err="1" smtClean="0"/>
                        <a:t>dCache</a:t>
                      </a:r>
                      <a:r>
                        <a:rPr lang="it-IT" dirty="0" smtClean="0"/>
                        <a:t> 9.3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err="1" smtClean="0"/>
                        <a:t>dCache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Lustre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CPU </a:t>
            </a:r>
            <a:r>
              <a:rPr lang="it" dirty="0" smtClean="0"/>
              <a:t>Napoli(fine </a:t>
            </a:r>
            <a:r>
              <a:rPr lang="it" dirty="0"/>
              <a:t>2024)</a:t>
            </a:r>
            <a:endParaRPr dirty="0"/>
          </a:p>
        </p:txBody>
      </p:sp>
      <p:graphicFrame>
        <p:nvGraphicFramePr>
          <p:cNvPr id="67" name="Google Shape;67;p15"/>
          <p:cNvGraphicFramePr/>
          <p:nvPr>
            <p:extLst>
              <p:ext uri="{D42A27DB-BD31-4B8C-83A1-F6EECF244321}">
                <p14:modId xmlns:p14="http://schemas.microsoft.com/office/powerpoint/2010/main" val="2422806105"/>
              </p:ext>
            </p:extLst>
          </p:nvPr>
        </p:nvGraphicFramePr>
        <p:xfrm>
          <a:off x="447675" y="1169638"/>
          <a:ext cx="8248650" cy="3261210"/>
        </p:xfrm>
        <a:graphic>
          <a:graphicData uri="http://schemas.openxmlformats.org/drawingml/2006/table">
            <a:tbl>
              <a:tblPr>
                <a:noFill/>
                <a:tableStyleId>{E1449385-B499-4DAD-BA12-2887887281A9}</a:tableStyleId>
              </a:tblPr>
              <a:tblGrid>
                <a:gridCol w="1704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3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2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CPU ATLAS (pledge)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dirty="0"/>
                        <a:t>CPU </a:t>
                      </a:r>
                      <a:r>
                        <a:rPr lang="it" dirty="0" smtClean="0"/>
                        <a:t>ICSC  (pledgeable</a:t>
                      </a:r>
                      <a:r>
                        <a:rPr lang="it" dirty="0"/>
                        <a:t>)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vecchie CPU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(on obsolescence)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dirty="0" smtClean="0"/>
                        <a:t>CPU BELLE</a:t>
                      </a:r>
                      <a:r>
                        <a:rPr lang="it" baseline="0" dirty="0" smtClean="0"/>
                        <a:t> e altro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dirty="0"/>
                        <a:t>Numero WNs - </a:t>
                      </a:r>
                      <a:r>
                        <a:rPr lang="it" dirty="0" smtClean="0"/>
                        <a:t>core(HT</a:t>
                      </a:r>
                      <a:r>
                        <a:rPr lang="it" dirty="0"/>
                        <a:t>)</a:t>
                      </a:r>
                      <a:endParaRPr dirty="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71 WN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6752 slot</a:t>
                      </a:r>
                      <a:endParaRPr dirty="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76 WN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7296 slot</a:t>
                      </a:r>
                      <a:endParaRPr dirty="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32 WN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3072 slot</a:t>
                      </a:r>
                      <a:endParaRPr dirty="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dirty="0"/>
                        <a:t>HepScore medio </a:t>
                      </a:r>
                      <a:r>
                        <a:rPr lang="it" dirty="0" smtClean="0"/>
                        <a:t>(CRIC</a:t>
                      </a:r>
                      <a:r>
                        <a:rPr lang="it" dirty="0"/>
                        <a:t>)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11,8 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16,66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11.8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>
                          <a:solidFill>
                            <a:schemeClr val="dk1"/>
                          </a:solidFill>
                        </a:rPr>
                        <a:t>HepScore per gruppi di CPU 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dirty="0" smtClean="0"/>
                        <a:t>4</a:t>
                      </a:r>
                      <a:r>
                        <a:rPr lang="it" baseline="0" dirty="0" smtClean="0"/>
                        <a:t> WN</a:t>
                      </a:r>
                      <a:r>
                        <a:rPr lang="it" dirty="0" smtClean="0"/>
                        <a:t> da</a:t>
                      </a:r>
                      <a:r>
                        <a:rPr lang="it" baseline="0" dirty="0" smtClean="0"/>
                        <a:t> 667</a:t>
                      </a:r>
                      <a:r>
                        <a:rPr lang="it" dirty="0" smtClean="0"/>
                        <a:t> </a:t>
                      </a:r>
                      <a:r>
                        <a:rPr lang="it" dirty="0"/>
                        <a:t>HS</a:t>
                      </a:r>
                      <a:endParaRPr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dirty="0" smtClean="0"/>
                        <a:t>67</a:t>
                      </a:r>
                      <a:r>
                        <a:rPr lang="it" baseline="0" dirty="0" smtClean="0"/>
                        <a:t> WN</a:t>
                      </a:r>
                      <a:r>
                        <a:rPr lang="it" dirty="0" smtClean="0"/>
                        <a:t> </a:t>
                      </a:r>
                      <a:r>
                        <a:rPr lang="it" dirty="0"/>
                        <a:t>da </a:t>
                      </a:r>
                      <a:r>
                        <a:rPr lang="it" dirty="0" smtClean="0"/>
                        <a:t>1132 </a:t>
                      </a:r>
                      <a:r>
                        <a:rPr lang="it" dirty="0"/>
                        <a:t>HS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1600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1132 HS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obsolescenza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r>
                        <a:rPr lang="it" baseline="0" dirty="0" smtClean="0">
                          <a:solidFill>
                            <a:schemeClr val="dk1"/>
                          </a:solidFill>
                        </a:rPr>
                        <a:t> WN, </a:t>
                      </a:r>
                      <a:r>
                        <a:rPr lang="it" dirty="0" smtClean="0">
                          <a:solidFill>
                            <a:schemeClr val="dk1"/>
                          </a:solidFill>
                        </a:rPr>
                        <a:t> 2668HS  02/2025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dirty="0" smtClean="0">
                          <a:solidFill>
                            <a:schemeClr val="dk1"/>
                          </a:solidFill>
                        </a:rPr>
                        <a:t>67 WN,</a:t>
                      </a:r>
                      <a:r>
                        <a:rPr lang="it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it" dirty="0" smtClean="0">
                          <a:solidFill>
                            <a:schemeClr val="dk1"/>
                          </a:solidFill>
                        </a:rPr>
                        <a:t> 75844 HS  04/2028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dirty="0" smtClean="0"/>
                        <a:t>76 WN 07/2028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mtClean="0"/>
                        <a:t>04/2028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 smtClean="0"/>
              <a:t>Altri servizi</a:t>
            </a:r>
            <a:endParaRPr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285750" indent="-285750">
              <a:lnSpc>
                <a:spcPct val="120000"/>
              </a:lnSpc>
            </a:pPr>
            <a:r>
              <a:rPr lang="it" sz="3400" dirty="0" smtClean="0"/>
              <a:t>CE HTcondor9 ancora per pochi giorni, imminente passaggio a HTC23 per CE e WN.</a:t>
            </a:r>
          </a:p>
          <a:p>
            <a:pPr marL="285750" indent="-285750">
              <a:lnSpc>
                <a:spcPct val="120000"/>
              </a:lnSpc>
            </a:pPr>
            <a:r>
              <a:rPr lang="it" sz="3400" dirty="0" smtClean="0"/>
              <a:t>ARGUS</a:t>
            </a:r>
            <a:r>
              <a:rPr lang="it" sz="3400" dirty="0" smtClean="0"/>
              <a:t> verrà dismesso con la migrazione </a:t>
            </a:r>
            <a:endParaRPr lang="it" sz="3400" dirty="0" smtClean="0"/>
          </a:p>
          <a:p>
            <a:pPr marL="285750" indent="-285750">
              <a:lnSpc>
                <a:spcPct val="120000"/>
              </a:lnSpc>
            </a:pPr>
            <a:r>
              <a:rPr lang="it" sz="3400" dirty="0" smtClean="0"/>
              <a:t>BDII ancora SL6</a:t>
            </a:r>
            <a:r>
              <a:rPr lang="it" sz="3400" dirty="0" smtClean="0"/>
              <a:t>, da aggiornare.</a:t>
            </a:r>
          </a:p>
          <a:p>
            <a:pPr marL="285750" indent="-285750">
              <a:lnSpc>
                <a:spcPct val="120000"/>
              </a:lnSpc>
            </a:pPr>
            <a:r>
              <a:rPr lang="it" sz="3400" dirty="0" smtClean="0"/>
              <a:t>Accounting APEL da ripristinare con il nuovo CE</a:t>
            </a:r>
            <a:endParaRPr lang="it-IT" sz="3400" dirty="0" smtClean="0"/>
          </a:p>
          <a:p>
            <a:pPr marL="285750" indent="-285750">
              <a:lnSpc>
                <a:spcPct val="120000"/>
              </a:lnSpc>
            </a:pPr>
            <a:r>
              <a:rPr lang="it-IT" sz="3400" dirty="0"/>
              <a:t>U</a:t>
            </a:r>
            <a:r>
              <a:rPr lang="it-IT" sz="3400" dirty="0" smtClean="0"/>
              <a:t>tenti locali (</a:t>
            </a:r>
            <a:r>
              <a:rPr lang="it-IT" sz="3400" dirty="0" err="1" smtClean="0"/>
              <a:t>FreeIpa</a:t>
            </a:r>
            <a:r>
              <a:rPr lang="it-IT" sz="3400" dirty="0" smtClean="0"/>
              <a:t>) : </a:t>
            </a:r>
          </a:p>
          <a:p>
            <a:pPr marL="742950" lvl="1" indent="-285750">
              <a:lnSpc>
                <a:spcPct val="120000"/>
              </a:lnSpc>
            </a:pPr>
            <a:r>
              <a:rPr lang="it-IT" sz="2900" dirty="0" smtClean="0"/>
              <a:t>Cluster di 5 UI con HTcondor9 </a:t>
            </a:r>
          </a:p>
          <a:p>
            <a:pPr marL="742950" lvl="1" indent="-285750">
              <a:lnSpc>
                <a:spcPct val="120000"/>
              </a:lnSpc>
            </a:pPr>
            <a:r>
              <a:rPr lang="it-IT" sz="2900" dirty="0" err="1" smtClean="0"/>
              <a:t>Clustter</a:t>
            </a:r>
            <a:r>
              <a:rPr lang="it-IT" sz="2900" dirty="0" smtClean="0"/>
              <a:t> di 6 server con GPU con SLURM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</a:pPr>
            <a:endParaRPr lang="it-IT" sz="5000" b="1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it-IT" sz="5000" b="1" dirty="0" err="1" smtClean="0"/>
              <a:t>DataCenter</a:t>
            </a:r>
            <a:r>
              <a:rPr lang="it" sz="5000" b="1" dirty="0"/>
              <a:t>Tier2/IBiSCo/ICSC</a:t>
            </a:r>
            <a:r>
              <a:rPr lang="it" sz="5000" dirty="0"/>
              <a:t>: </a:t>
            </a:r>
            <a:endParaRPr lang="it" sz="5000" dirty="0" smtClean="0"/>
          </a:p>
          <a:p>
            <a:pPr indent="-457200">
              <a:lnSpc>
                <a:spcPct val="100000"/>
              </a:lnSpc>
              <a:spcAft>
                <a:spcPts val="1200"/>
              </a:spcAft>
            </a:pPr>
            <a:r>
              <a:rPr lang="it" sz="3400" dirty="0" smtClean="0"/>
              <a:t>L</a:t>
            </a:r>
            <a:r>
              <a:rPr lang="en-US" sz="3400" dirty="0"/>
              <a:t>a</a:t>
            </a:r>
            <a:r>
              <a:rPr lang="it" sz="3400" dirty="0"/>
              <a:t>vori in corso per ampliamento </a:t>
            </a:r>
            <a:r>
              <a:rPr lang="it" sz="3400" dirty="0" smtClean="0"/>
              <a:t>sala </a:t>
            </a:r>
            <a:r>
              <a:rPr lang="it" sz="3400" dirty="0" smtClean="0"/>
              <a:t>e per sostituzione vecchi gruppi frigo. </a:t>
            </a:r>
          </a:p>
          <a:p>
            <a:pPr indent="-457200">
              <a:lnSpc>
                <a:spcPct val="100000"/>
              </a:lnSpc>
              <a:spcAft>
                <a:spcPts val="1200"/>
              </a:spcAft>
            </a:pPr>
            <a:r>
              <a:rPr lang="it" sz="3400" dirty="0" smtClean="0"/>
              <a:t>Fermi ridotti al massimo, probabilmente una settimana per rifacimento impianto idraulico in </a:t>
            </a:r>
            <a:r>
              <a:rPr lang="it" sz="3400" dirty="0" smtClean="0"/>
              <a:t>Dicembre</a:t>
            </a:r>
            <a:r>
              <a:rPr lang="it" sz="3400" dirty="0"/>
              <a:t> </a:t>
            </a:r>
            <a:r>
              <a:rPr lang="it" sz="3400" dirty="0" smtClean="0"/>
              <a:t>e pochi giorni in primavera per sostituzione gruppi.</a:t>
            </a:r>
            <a:endParaRPr lang="it" sz="3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280</Words>
  <Application>Microsoft Office PowerPoint</Application>
  <PresentationFormat>Presentazione su schermo (16:9)</PresentationFormat>
  <Paragraphs>64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Risorse  INFN-NAPOLI-ATLAS</vt:lpstr>
      <vt:lpstr>STORAGE Napoli (fine 2024)</vt:lpstr>
      <vt:lpstr>CPU Napoli(fine 2024)</vt:lpstr>
      <vt:lpstr>Altri servizi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Risorse  INFN-NAPOLI-ATLAS</dc:title>
  <dc:creator>Alessandra</dc:creator>
  <cp:lastModifiedBy>Alessandra</cp:lastModifiedBy>
  <cp:revision>15</cp:revision>
  <dcterms:modified xsi:type="dcterms:W3CDTF">2024-11-19T10:08:09Z</dcterms:modified>
</cp:coreProperties>
</file>