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85" r:id="rId3"/>
    <p:sldId id="325" r:id="rId4"/>
    <p:sldId id="324" r:id="rId5"/>
    <p:sldId id="295" r:id="rId6"/>
    <p:sldId id="326" r:id="rId7"/>
    <p:sldId id="297" r:id="rId8"/>
    <p:sldId id="299" r:id="rId9"/>
    <p:sldId id="298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27" r:id="rId26"/>
    <p:sldId id="336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37" r:id="rId36"/>
    <p:sldId id="338" r:id="rId37"/>
    <p:sldId id="339" r:id="rId38"/>
    <p:sldId id="340" r:id="rId39"/>
    <p:sldId id="318" r:id="rId40"/>
    <p:sldId id="341" r:id="rId41"/>
    <p:sldId id="321" r:id="rId42"/>
    <p:sldId id="342" r:id="rId43"/>
    <p:sldId id="323" r:id="rId4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4651"/>
  </p:normalViewPr>
  <p:slideViewPr>
    <p:cSldViewPr snapToGrid="0" snapToObjects="1">
      <p:cViewPr varScale="1">
        <p:scale>
          <a:sx n="81" d="100"/>
          <a:sy n="81" d="100"/>
        </p:scale>
        <p:origin x="1648" y="17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F7244-DA20-0548-A921-7DEF95A3F731}" type="datetimeFigureOut">
              <a:rPr lang="en-US" smtClean="0"/>
              <a:t>12/2/24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042CA-02E5-1647-A351-69384A2448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41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52813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4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Text"/>
          <p:cNvSpPr txBox="1">
            <a:spLocks noGrp="1"/>
          </p:cNvSpPr>
          <p:nvPr>
            <p:ph type="title"/>
          </p:nvPr>
        </p:nvSpPr>
        <p:spPr>
          <a:xfrm>
            <a:off x="3244242" y="4344"/>
            <a:ext cx="6516316" cy="1058627"/>
          </a:xfrm>
          <a:prstGeom prst="rect">
            <a:avLst/>
          </a:prstGeom>
        </p:spPr>
        <p:txBody>
          <a:bodyPr/>
          <a:lstStyle>
            <a:lvl1pPr>
              <a:lnSpc>
                <a:spcPct val="20000"/>
              </a:lnSpc>
              <a:defRPr b="1">
                <a:solidFill>
                  <a:srgbClr val="009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9247" y="93406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18" name="Line"/>
          <p:cNvSpPr/>
          <p:nvPr/>
        </p:nvSpPr>
        <p:spPr>
          <a:xfrm>
            <a:off x="3322403" y="987406"/>
            <a:ext cx="6359994" cy="1"/>
          </a:xfrm>
          <a:prstGeom prst="line">
            <a:avLst/>
          </a:prstGeom>
          <a:ln w="25400">
            <a:solidFill>
              <a:srgbClr val="0093FF">
                <a:alpha val="5769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</p:spPr>
        <p:txBody>
          <a:bodyPr/>
          <a:lstStyle>
            <a:lvl1pPr marL="444500" indent="-444500"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938" y="92771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 anchor="t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56073" y="9373756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</p:spPr>
        <p:txBody>
          <a:bodyPr/>
          <a:lstStyle>
            <a:lvl1pPr marL="444500" indent="-444500"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938" y="92771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"/>
          <p:cNvSpPr/>
          <p:nvPr/>
        </p:nvSpPr>
        <p:spPr>
          <a:xfrm>
            <a:off x="-1" y="314006"/>
            <a:ext cx="13004801" cy="3251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" name="Rectangle"/>
          <p:cNvSpPr/>
          <p:nvPr/>
        </p:nvSpPr>
        <p:spPr>
          <a:xfrm>
            <a:off x="-1" y="-1"/>
            <a:ext cx="13004801" cy="520193"/>
          </a:xfrm>
          <a:prstGeom prst="rect">
            <a:avLst/>
          </a:prstGeom>
          <a:solidFill>
            <a:srgbClr val="93A299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650239" y="758613"/>
            <a:ext cx="11704322" cy="140885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5600" spc="-14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935895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259079" indent="-259079" defTabSz="1300480">
              <a:spcBef>
                <a:spcPts val="800"/>
              </a:spcBef>
              <a:buClr>
                <a:srgbClr val="93A299"/>
              </a:buClr>
              <a:buSzPct val="85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5216" indent="-310896" defTabSz="1300480">
              <a:spcBef>
                <a:spcPts val="800"/>
              </a:spcBef>
              <a:buClr>
                <a:srgbClr val="93A299"/>
              </a:buClr>
              <a:buSzPct val="85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94080" indent="-345440" defTabSz="1300480">
              <a:spcBef>
                <a:spcPts val="800"/>
              </a:spcBef>
              <a:buClr>
                <a:srgbClr val="93A299"/>
              </a:buClr>
              <a:buSzPct val="90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1579" indent="-388619" defTabSz="1300480">
              <a:spcBef>
                <a:spcPts val="800"/>
              </a:spcBef>
              <a:buClr>
                <a:srgbClr val="93A299"/>
              </a:buClr>
              <a:buSzPct val="100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84662" indent="-333102" defTabSz="1300480">
              <a:spcBef>
                <a:spcPts val="800"/>
              </a:spcBef>
              <a:buClr>
                <a:srgbClr val="93A299"/>
              </a:buClr>
              <a:buSzPct val="100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37333" y="65461"/>
            <a:ext cx="397021" cy="38927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l" defTabSz="65024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</p:spPr>
        <p:txBody>
          <a:bodyPr/>
          <a:lstStyle>
            <a:lvl1pPr marL="444500" indent="-444500"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9547" y="92771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72" name="F. Carnesecchi, INTERNATIONAL SCHOOL OF SUBNUCLEAR PHYSICS, 54th Course: ERICE-SICILY: 16 June 2016"/>
          <p:cNvSpPr txBox="1"/>
          <p:nvPr/>
        </p:nvSpPr>
        <p:spPr>
          <a:xfrm>
            <a:off x="1270000" y="9340645"/>
            <a:ext cx="104648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F. Carnesecchi, INTERNATIONAL SCHOOL OF SUBNUCLEAR PHYSICS, 54th Course: ERICE-SICILY: 16 June 2016 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</p:spPr>
        <p:txBody>
          <a:bodyPr/>
          <a:lstStyle>
            <a:lvl1pPr marL="444500" indent="-444500"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9547" y="92771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91" name="F. Carnesecchi, Università e INFN Bologna, Centro Fermi Roma - 102° Congresso Nazionale della SIF, Padova, 26-30 Sett. 2016"/>
          <p:cNvSpPr txBox="1"/>
          <p:nvPr/>
        </p:nvSpPr>
        <p:spPr>
          <a:xfrm>
            <a:off x="1356171" y="9336379"/>
            <a:ext cx="1043602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800"/>
              </a:lnSpc>
              <a:spcBef>
                <a:spcPts val="12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F. Carnesecchi, Università e INFN Bologna, Centro Fermi Roma - 102° Congresso Nazionale della SIF, Padova, 26-30 Sett. 2016 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 defTabSz="457200">
              <a:lnSpc>
                <a:spcPts val="7800"/>
              </a:lnSpc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half" idx="13"/>
          </p:nvPr>
        </p:nvSpPr>
        <p:spPr>
          <a:xfrm>
            <a:off x="511561" y="2056650"/>
            <a:ext cx="5334001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18300" y="2330075"/>
            <a:ext cx="5334000" cy="628650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8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Line"/>
          <p:cNvSpPr/>
          <p:nvPr/>
        </p:nvSpPr>
        <p:spPr>
          <a:xfrm>
            <a:off x="1460252" y="4083681"/>
            <a:ext cx="10106002" cy="1"/>
          </a:xfrm>
          <a:prstGeom prst="line">
            <a:avLst/>
          </a:prstGeom>
          <a:ln w="25400">
            <a:solidFill>
              <a:srgbClr val="3E9ACC">
                <a:alpha val="5769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655311" y="2091644"/>
            <a:ext cx="7912422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cs typeface="Helvetica Neue"/>
                <a:sym typeface="Helvetica Light"/>
              </a:rPr>
              <a:t>Darkside</a:t>
            </a: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cs typeface="Helvetica Neue"/>
                <a:sym typeface="Helvetica Light"/>
              </a:rPr>
              <a:t> </a:t>
            </a:r>
            <a:r>
              <a:rPr kumimoji="0" lang="en-US" sz="5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cs typeface="Helvetica Neue"/>
                <a:sym typeface="Helvetica Light"/>
              </a:rPr>
              <a:t>Masterclass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cs typeface="Helvetica Neue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latin typeface="Helvetica Neue"/>
                <a:cs typeface="Helvetica Neue"/>
              </a:rPr>
              <a:t>Instruction </a:t>
            </a:r>
            <a:r>
              <a:rPr lang="mr-IN" sz="5400" dirty="0">
                <a:latin typeface="Helvetica Neue"/>
                <a:cs typeface="Helvetica Neue"/>
              </a:rPr>
              <a:t>–</a:t>
            </a:r>
            <a:r>
              <a:rPr lang="en-US" sz="5400" dirty="0">
                <a:latin typeface="Helvetica Neue"/>
                <a:cs typeface="Helvetica Neue"/>
              </a:rPr>
              <a:t> Excel Part B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cs typeface="Helvetica Neue"/>
              <a:sym typeface="Helvetica Light"/>
            </a:endParaRPr>
          </a:p>
        </p:txBody>
      </p:sp>
      <p:pic>
        <p:nvPicPr>
          <p:cNvPr id="11" name="Picture 10" descr="logo circul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765" y="6572824"/>
            <a:ext cx="2292489" cy="2292489"/>
          </a:xfrm>
          <a:prstGeom prst="rect">
            <a:avLst/>
          </a:prstGeom>
        </p:spPr>
      </p:pic>
      <p:pic>
        <p:nvPicPr>
          <p:cNvPr id="2" name="Picture 2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3B1A6BCA-815B-90AE-5A94-60850F26C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5" y="592993"/>
            <a:ext cx="4617545" cy="9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I SNRI, INFN Bologna e Ferrara, 1-5 October 2018">
            <a:extLst>
              <a:ext uri="{FF2B5EF4-FFF2-40B4-BE49-F238E27FC236}">
                <a16:creationId xmlns:a16="http://schemas.microsoft.com/office/drawing/2014/main" id="{DA33D00C-4B85-ED3B-5348-6F7AC43C54B2}"/>
              </a:ext>
            </a:extLst>
          </p:cNvPr>
          <p:cNvSpPr txBox="1"/>
          <p:nvPr/>
        </p:nvSpPr>
        <p:spPr>
          <a:xfrm>
            <a:off x="2461099" y="4757782"/>
            <a:ext cx="7958910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Dipartimento di Fisica e Astronomia, Catania, 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3 Dicembre 2024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it-IT" sz="2800" dirty="0"/>
            </a:br>
            <a:br>
              <a:rPr lang="it-IT" sz="2800" dirty="0"/>
            </a:b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7653E-BDC2-E1A1-A28F-451875A56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481" y="261039"/>
            <a:ext cx="25273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 dirty="0"/>
          </a:p>
        </p:txBody>
      </p:sp>
      <p:sp>
        <p:nvSpPr>
          <p:cNvPr id="24" name="Rectangle 23"/>
          <p:cNvSpPr/>
          <p:nvPr/>
        </p:nvSpPr>
        <p:spPr>
          <a:xfrm>
            <a:off x="-1" y="1006269"/>
            <a:ext cx="126357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Helvetica Neue"/>
                <a:cs typeface="Helvetica Neue"/>
              </a:rPr>
              <a:t>Repeat the calculation for all the events</a:t>
            </a:r>
            <a:r>
              <a:rPr lang="mr-IN" sz="2200" dirty="0">
                <a:latin typeface="Helvetica Neue"/>
                <a:cs typeface="Helvetica Neue"/>
              </a:rPr>
              <a:t>…</a:t>
            </a:r>
            <a:r>
              <a:rPr lang="it-IT" sz="2200" dirty="0">
                <a:latin typeface="Helvetica Neue"/>
                <a:cs typeface="Helvetica Neue"/>
              </a:rPr>
              <a:t>.</a:t>
            </a:r>
            <a:endParaRPr lang="en-US" sz="2200" dirty="0">
              <a:latin typeface="Helvetica Neue"/>
              <a:cs typeface="Helvetica Neue"/>
            </a:endParaRPr>
          </a:p>
        </p:txBody>
      </p:sp>
      <p:sp>
        <p:nvSpPr>
          <p:cNvPr id="25" name="Rectangle 24"/>
          <p:cNvSpPr/>
          <p:nvPr/>
        </p:nvSpPr>
        <p:spPr>
          <a:xfrm rot="20075127">
            <a:off x="8735804" y="636937"/>
            <a:ext cx="250028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EXCEL TIP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32" y="1414121"/>
            <a:ext cx="126256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Helvetica Neue"/>
                <a:cs typeface="Helvetica Neue"/>
              </a:rPr>
              <a:t>Method 2</a:t>
            </a:r>
            <a:endParaRPr lang="en-US" sz="2200" dirty="0">
              <a:latin typeface="Helvetica Neue"/>
              <a:cs typeface="Helvetica Neue"/>
            </a:endParaRPr>
          </a:p>
          <a:p>
            <a:pPr algn="just"/>
            <a:r>
              <a:rPr lang="en-US" sz="2200" dirty="0">
                <a:latin typeface="Helvetica Neue"/>
                <a:cs typeface="Helvetica Neue"/>
              </a:rPr>
              <a:t>Using the mouse you can selected the cell where you performed the calculation and pointing at the right lower corner of the cell a black (or </a:t>
            </a:r>
            <a:r>
              <a:rPr lang="en-US" sz="2200" dirty="0" err="1">
                <a:latin typeface="Helvetica Neue"/>
                <a:cs typeface="Helvetica Neue"/>
              </a:rPr>
              <a:t>blu</a:t>
            </a:r>
            <a:r>
              <a:rPr lang="en-US" sz="2200" dirty="0">
                <a:latin typeface="Helvetica Neue"/>
                <a:cs typeface="Helvetica Neue"/>
              </a:rPr>
              <a:t>) cross will show up.</a:t>
            </a:r>
          </a:p>
          <a:p>
            <a:pPr algn="just"/>
            <a:r>
              <a:rPr lang="en-US" sz="2200" dirty="0">
                <a:latin typeface="Helvetica Neue"/>
                <a:cs typeface="Helvetica Neue"/>
              </a:rPr>
              <a:t> 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5702" y="5440555"/>
            <a:ext cx="104441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Helvetica Neue"/>
                <a:cs typeface="Helvetica Neue"/>
              </a:rPr>
              <a:t>Double click on the black cross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5400" y="2791716"/>
            <a:ext cx="12731469" cy="1893265"/>
            <a:chOff x="25400" y="2791716"/>
            <a:chExt cx="12731469" cy="1893265"/>
          </a:xfrm>
        </p:grpSpPr>
        <p:pic>
          <p:nvPicPr>
            <p:cNvPr id="14" name="Picture 13" descr="Screenshot 2020-05-10 at 14.07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" y="2791716"/>
              <a:ext cx="12246308" cy="1893265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11978998" y="4005321"/>
              <a:ext cx="414192" cy="371022"/>
              <a:chOff x="9023219" y="4951718"/>
              <a:chExt cx="414192" cy="37102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9237262" y="4951718"/>
                <a:ext cx="0" cy="37102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9023219" y="5132658"/>
                <a:ext cx="414192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11829356" y="3695951"/>
              <a:ext cx="927513" cy="98903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" name="Picture 18" descr="Screenshot 2020-05-10 at 14.09.4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54" y="5871442"/>
            <a:ext cx="10191510" cy="34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250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172572" y="998694"/>
            <a:ext cx="1285239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latin typeface="Helvetica Neue"/>
                <a:cs typeface="Helvetica Neue"/>
              </a:rPr>
              <a:t>To calculate the radius </a:t>
            </a:r>
            <a:r>
              <a:rPr lang="en-GB" sz="2400" dirty="0">
                <a:solidFill>
                  <a:srgbClr val="FF0000"/>
                </a:solidFill>
                <a:latin typeface="Helvetica Neue"/>
                <a:cs typeface="Helvetica Neue"/>
              </a:rPr>
              <a:t>(r)</a:t>
            </a:r>
            <a:r>
              <a:rPr lang="en-GB" sz="2400" dirty="0">
                <a:latin typeface="Helvetica Neue"/>
                <a:cs typeface="Helvetica Neue"/>
              </a:rPr>
              <a:t>, which means the distance from the </a:t>
            </a:r>
            <a:r>
              <a:rPr lang="en-GB" sz="2400" dirty="0" err="1">
                <a:latin typeface="Helvetica Neue"/>
                <a:cs typeface="Helvetica Neue"/>
              </a:rPr>
              <a:t>center</a:t>
            </a:r>
            <a:r>
              <a:rPr lang="en-GB" sz="2400" dirty="0">
                <a:latin typeface="Helvetica Neue"/>
                <a:cs typeface="Helvetica Neue"/>
              </a:rPr>
              <a:t> in x and y of the TPC, you simply use the Pythagorean theorem:  </a:t>
            </a:r>
          </a:p>
          <a:p>
            <a:pPr algn="just"/>
            <a:endParaRPr lang="en-GB" sz="2400" dirty="0">
              <a:latin typeface="Helvetica Neue"/>
              <a:cs typeface="Helvetica Neue"/>
            </a:endParaRPr>
          </a:p>
          <a:p>
            <a:pPr algn="just"/>
            <a:endParaRPr lang="en-GB" sz="2400" dirty="0">
              <a:latin typeface="Helvetica Neue"/>
              <a:cs typeface="Helvetica Neue"/>
            </a:endParaRPr>
          </a:p>
          <a:p>
            <a:pPr algn="just"/>
            <a:endParaRPr lang="en-GB" sz="2400" dirty="0">
              <a:latin typeface="Helvetica Neue"/>
              <a:cs typeface="Helvetica Neue"/>
            </a:endParaRPr>
          </a:p>
          <a:p>
            <a:pPr algn="just"/>
            <a:endParaRPr lang="en-GB" sz="2400" dirty="0">
              <a:latin typeface="Helvetica Neue"/>
              <a:cs typeface="Helvetica Neue"/>
            </a:endParaRPr>
          </a:p>
          <a:p>
            <a:pPr algn="just"/>
            <a:r>
              <a:rPr lang="en-GB" sz="2400" dirty="0">
                <a:latin typeface="Helvetica Neue"/>
                <a:cs typeface="Helvetica Neue"/>
              </a:rPr>
              <a:t>Which, translate in excel is </a:t>
            </a:r>
            <a:r>
              <a:rPr lang="en-US" sz="2400" dirty="0">
                <a:latin typeface="Helvetica Neue"/>
                <a:ea typeface="Lucida Grande"/>
                <a:cs typeface="Helvetica Neue"/>
              </a:rPr>
              <a:t>=SQRT(</a:t>
            </a:r>
            <a:r>
              <a:rPr lang="en-US" sz="2400" dirty="0">
                <a:solidFill>
                  <a:srgbClr val="003ECC"/>
                </a:solidFill>
                <a:latin typeface="Helvetica Neue"/>
                <a:ea typeface="Lucida Grande"/>
                <a:cs typeface="Helvetica Neue"/>
              </a:rPr>
              <a:t>E6</a:t>
            </a:r>
            <a:r>
              <a:rPr lang="en-US" sz="2400" dirty="0">
                <a:latin typeface="Helvetica Neue"/>
                <a:ea typeface="Lucida Grande"/>
                <a:cs typeface="Helvetica Neue"/>
              </a:rPr>
              <a:t>^2+</a:t>
            </a:r>
            <a:r>
              <a:rPr lang="en-US" sz="2400" dirty="0">
                <a:solidFill>
                  <a:srgbClr val="005109"/>
                </a:solidFill>
                <a:latin typeface="Helvetica Neue"/>
                <a:ea typeface="Lucida Grande"/>
                <a:cs typeface="Helvetica Neue"/>
              </a:rPr>
              <a:t>F6</a:t>
            </a:r>
            <a:r>
              <a:rPr lang="en-US" sz="2400" dirty="0">
                <a:latin typeface="Helvetica Neue"/>
                <a:ea typeface="Lucida Grande"/>
                <a:cs typeface="Helvetica Neue"/>
              </a:rPr>
              <a:t>^2)</a:t>
            </a:r>
          </a:p>
          <a:p>
            <a:pPr algn="just"/>
            <a:endParaRPr lang="en-GB" sz="2400" dirty="0">
              <a:latin typeface="Helvetica Neue"/>
              <a:cs typeface="Helvetica Neue"/>
            </a:endParaRPr>
          </a:p>
          <a:p>
            <a:pPr algn="just"/>
            <a:endParaRPr lang="en-US" sz="22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graphicFrame>
        <p:nvGraphicFramePr>
          <p:cNvPr id="9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180134"/>
              </p:ext>
            </p:extLst>
          </p:nvPr>
        </p:nvGraphicFramePr>
        <p:xfrm>
          <a:off x="5218929" y="2224972"/>
          <a:ext cx="2798762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87400" imgH="292100" progId="Equation.3">
                  <p:embed/>
                </p:oleObj>
              </mc:Choice>
              <mc:Fallback>
                <p:oleObj name="Equation" r:id="rId2" imgW="7874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18929" y="2224972"/>
                        <a:ext cx="2798762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5672633"/>
            <a:ext cx="12423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Again press Enter and Excel will calculate the formula and double clicking on the black cross we can repeat the operation for all the cells.</a:t>
            </a:r>
          </a:p>
        </p:txBody>
      </p:sp>
      <p:pic>
        <p:nvPicPr>
          <p:cNvPr id="2" name="Picture 1" descr="Screenshot 2020-05-10 at 14.12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4793"/>
            <a:ext cx="13004800" cy="1697645"/>
          </a:xfrm>
          <a:prstGeom prst="rect">
            <a:avLst/>
          </a:prstGeom>
        </p:spPr>
      </p:pic>
      <p:pic>
        <p:nvPicPr>
          <p:cNvPr id="6" name="Picture 5" descr="Screenshot 2020-05-10 at 14.13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" y="6907863"/>
            <a:ext cx="13004800" cy="12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8412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12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172572" y="1043521"/>
            <a:ext cx="1252779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latin typeface="Helvetica Neue"/>
                <a:cs typeface="Helvetica Neue"/>
              </a:rPr>
              <a:t>Drift Distance (cm): this quantity is the distance travelled by electrons from the interaction point till the top of the TPC. Knowing the value of the drift velocity, it is obtained as</a:t>
            </a:r>
          </a:p>
          <a:p>
            <a:pPr lvl="0" algn="just"/>
            <a:endParaRPr lang="en-US" sz="2400" dirty="0">
              <a:latin typeface="Helvetica Neue"/>
              <a:cs typeface="Helvetica Neue"/>
            </a:endParaRPr>
          </a:p>
          <a:p>
            <a:r>
              <a:rPr lang="en-US" sz="2400" i="1" dirty="0">
                <a:latin typeface="Helvetica Neue"/>
                <a:cs typeface="Helvetica Neue"/>
              </a:rPr>
              <a:t>Drift Distance=</a:t>
            </a:r>
            <a:r>
              <a:rPr lang="en-US" sz="2400" i="1" dirty="0" err="1">
                <a:latin typeface="Helvetica Neue"/>
                <a:cs typeface="Helvetica Neue"/>
              </a:rPr>
              <a:t>t_drift</a:t>
            </a:r>
            <a:r>
              <a:rPr lang="en-US" sz="2400" i="1" dirty="0">
                <a:latin typeface="Helvetica Neue"/>
                <a:cs typeface="Helvetica Neue"/>
              </a:rPr>
              <a:t>*Drift velocity</a:t>
            </a:r>
            <a:endParaRPr lang="en-US" sz="2400" dirty="0">
              <a:latin typeface="Helvetica Neue"/>
              <a:cs typeface="Helvetica Neue"/>
            </a:endParaRPr>
          </a:p>
          <a:p>
            <a:pPr algn="just"/>
            <a:endParaRPr lang="en-GB" sz="2400" dirty="0">
              <a:latin typeface="Helvetica Neue"/>
              <a:cs typeface="Helvetica Neue"/>
            </a:endParaRPr>
          </a:p>
          <a:p>
            <a:pPr algn="just"/>
            <a:r>
              <a:rPr lang="en-GB" sz="2400" dirty="0">
                <a:latin typeface="Helvetica Neue"/>
                <a:cs typeface="Helvetica Neue"/>
              </a:rPr>
              <a:t>Which, translate in excel is </a:t>
            </a:r>
            <a:r>
              <a:rPr lang="en-US" sz="2400" dirty="0">
                <a:latin typeface="Helvetica Neue"/>
                <a:ea typeface="Lucida Grande"/>
                <a:cs typeface="Helvetica Neue"/>
              </a:rPr>
              <a:t>=</a:t>
            </a:r>
            <a:r>
              <a:rPr lang="en-US" sz="2400" dirty="0">
                <a:solidFill>
                  <a:srgbClr val="003ECC"/>
                </a:solidFill>
                <a:latin typeface="Helvetica Neue"/>
                <a:ea typeface="Lucida Grande"/>
                <a:cs typeface="Helvetica Neue"/>
              </a:rPr>
              <a:t>G6</a:t>
            </a:r>
            <a:r>
              <a:rPr lang="en-US" sz="2400" dirty="0">
                <a:latin typeface="Helvetica Neue"/>
                <a:ea typeface="Lucida Grande"/>
                <a:cs typeface="Helvetica Neue"/>
              </a:rPr>
              <a:t>*</a:t>
            </a:r>
            <a:r>
              <a:rPr lang="en-US" sz="2400" dirty="0">
                <a:solidFill>
                  <a:srgbClr val="008000"/>
                </a:solidFill>
                <a:latin typeface="Helvetica Neue"/>
                <a:ea typeface="Lucida Grande"/>
                <a:cs typeface="Helvetica Neue"/>
              </a:rPr>
              <a:t>$M$6</a:t>
            </a:r>
          </a:p>
          <a:p>
            <a:pPr algn="just"/>
            <a:r>
              <a:rPr lang="en-US" sz="2400" dirty="0">
                <a:solidFill>
                  <a:srgbClr val="008000"/>
                </a:solidFill>
                <a:latin typeface="Helvetica Neue"/>
                <a:ea typeface="Lucida Grande"/>
                <a:cs typeface="Helvetica Neue"/>
              </a:rPr>
              <a:t>We use $M$6 because the value of the Drift Velocity remain constant for all the events.</a:t>
            </a:r>
            <a:endParaRPr lang="en-GB" sz="2400" dirty="0">
              <a:latin typeface="Helvetica Neue"/>
              <a:cs typeface="Helvetica Neue"/>
            </a:endParaRPr>
          </a:p>
          <a:p>
            <a:pPr algn="just"/>
            <a:endParaRPr lang="en-US" sz="22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798741"/>
            <a:ext cx="12423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Again press Enter and Excel will calculate the formula and double clicking on the black cross we can repeat the operation for all the cells.</a:t>
            </a:r>
          </a:p>
        </p:txBody>
      </p:sp>
      <p:pic>
        <p:nvPicPr>
          <p:cNvPr id="2" name="Picture 1" descr="Screenshot 2020-05-10 at 14.1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7539"/>
            <a:ext cx="12700365" cy="1162956"/>
          </a:xfrm>
          <a:prstGeom prst="rect">
            <a:avLst/>
          </a:prstGeom>
        </p:spPr>
      </p:pic>
      <p:pic>
        <p:nvPicPr>
          <p:cNvPr id="6" name="Picture 5" descr="Screenshot 2020-05-10 at 14.14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3909"/>
            <a:ext cx="13004800" cy="12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0316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172572" y="1043521"/>
            <a:ext cx="125277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latin typeface="Helvetica Neue"/>
                <a:cs typeface="Helvetica Neue"/>
              </a:rPr>
              <a:t>Z (cm): since we calculated the drift distance now we simply want to have the Z coordinate of the event. The Z coordinate is measured from the bottom of the TPC so it is obtained from the total length of the TPC (35.6 cm) as</a:t>
            </a:r>
          </a:p>
          <a:p>
            <a:pPr algn="just"/>
            <a:r>
              <a:rPr lang="en-US" sz="2400" dirty="0">
                <a:latin typeface="Helvetica Neue"/>
                <a:cs typeface="Helvetica Neue"/>
              </a:rPr>
              <a:t> </a:t>
            </a:r>
          </a:p>
          <a:p>
            <a:r>
              <a:rPr lang="en-US" sz="2400" i="1" dirty="0">
                <a:latin typeface="Helvetica Neue"/>
                <a:cs typeface="Helvetica Neue"/>
              </a:rPr>
              <a:t>Z= 35.6-Drift Distance</a:t>
            </a:r>
            <a:endParaRPr lang="en-US" sz="2400" dirty="0">
              <a:latin typeface="Helvetica Neue"/>
              <a:cs typeface="Helvetica Neue"/>
            </a:endParaRPr>
          </a:p>
          <a:p>
            <a:pPr algn="just"/>
            <a:r>
              <a:rPr lang="en-US" sz="2400" dirty="0">
                <a:latin typeface="Helvetica Neue"/>
                <a:cs typeface="Helvetica Neue"/>
              </a:rPr>
              <a:t> </a:t>
            </a:r>
          </a:p>
          <a:p>
            <a:pPr algn="just"/>
            <a:r>
              <a:rPr lang="en-US" sz="2400" dirty="0">
                <a:latin typeface="Helvetica Neue"/>
                <a:cs typeface="Helvetica Neue"/>
              </a:rPr>
              <a:t>Again we need to notice that 35.6 is constant and so in Google sheet (or Excel) we need to write: </a:t>
            </a:r>
            <a:endParaRPr lang="en-GB" sz="2400" dirty="0">
              <a:latin typeface="Helvetica Neue"/>
              <a:cs typeface="Helvetica Neue"/>
            </a:endParaRPr>
          </a:p>
          <a:p>
            <a:pPr algn="just"/>
            <a:r>
              <a:rPr lang="en-US" sz="2400" dirty="0">
                <a:latin typeface="Helvetica Neue"/>
                <a:ea typeface="Lucida Grande"/>
                <a:cs typeface="Helvetica Neue"/>
              </a:rPr>
              <a:t>=</a:t>
            </a:r>
            <a:r>
              <a:rPr lang="en-US" sz="2400" dirty="0">
                <a:solidFill>
                  <a:srgbClr val="3366FF"/>
                </a:solidFill>
                <a:latin typeface="Helvetica Neue"/>
                <a:ea typeface="Lucida Grande"/>
                <a:cs typeface="Helvetica Neue"/>
              </a:rPr>
              <a:t>$</a:t>
            </a:r>
            <a:r>
              <a:rPr lang="en-US" sz="2400" dirty="0">
                <a:solidFill>
                  <a:srgbClr val="003ECC"/>
                </a:solidFill>
                <a:latin typeface="Helvetica Neue"/>
                <a:ea typeface="Lucida Grande"/>
                <a:cs typeface="Helvetica Neue"/>
              </a:rPr>
              <a:t>N$6</a:t>
            </a:r>
            <a:r>
              <a:rPr lang="en-US" sz="2400" dirty="0">
                <a:latin typeface="Helvetica Neue"/>
                <a:ea typeface="Lucida Grande"/>
                <a:cs typeface="Helvetica Neue"/>
              </a:rPr>
              <a:t>-</a:t>
            </a:r>
            <a:r>
              <a:rPr lang="en-US" sz="2400" dirty="0">
                <a:solidFill>
                  <a:srgbClr val="008000"/>
                </a:solidFill>
                <a:latin typeface="Helvetica Neue"/>
                <a:ea typeface="Lucida Grande"/>
                <a:cs typeface="Helvetica Neue"/>
              </a:rPr>
              <a:t>K6</a:t>
            </a:r>
          </a:p>
        </p:txBody>
      </p:sp>
      <p:sp>
        <p:nvSpPr>
          <p:cNvPr id="7" name="Rectangle 6"/>
          <p:cNvSpPr/>
          <p:nvPr/>
        </p:nvSpPr>
        <p:spPr>
          <a:xfrm>
            <a:off x="382792" y="6332503"/>
            <a:ext cx="12423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Again press Enter and Excel will calculate the formula and double clicking on the black cross we can repeat the operation for all the cells.</a:t>
            </a:r>
          </a:p>
        </p:txBody>
      </p:sp>
      <p:pic>
        <p:nvPicPr>
          <p:cNvPr id="2" name="Picture 1" descr="Screenshot 2020-05-10 at 14.18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4795511"/>
            <a:ext cx="13004800" cy="1089529"/>
          </a:xfrm>
          <a:prstGeom prst="rect">
            <a:avLst/>
          </a:prstGeom>
        </p:spPr>
      </p:pic>
      <p:pic>
        <p:nvPicPr>
          <p:cNvPr id="6" name="Picture 5" descr="Screenshot 2020-05-10 at 14.18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7411940"/>
            <a:ext cx="13004800" cy="158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4164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0-05-10 at 14.20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192"/>
            <a:ext cx="13004800" cy="61139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 dirty="0"/>
          </a:p>
        </p:txBody>
      </p:sp>
      <p:sp>
        <p:nvSpPr>
          <p:cNvPr id="8" name="Rectangle 7"/>
          <p:cNvSpPr/>
          <p:nvPr/>
        </p:nvSpPr>
        <p:spPr>
          <a:xfrm rot="20075127">
            <a:off x="9426862" y="7947207"/>
            <a:ext cx="32913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COMPLETED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2147888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1" y="1077674"/>
            <a:ext cx="128282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Helvetica Neue"/>
                <a:cs typeface="Helvetica Neue"/>
              </a:rPr>
              <a:t>Draw the plot of f90 </a:t>
            </a:r>
            <a:r>
              <a:rPr lang="en-US" sz="2400" dirty="0" err="1">
                <a:solidFill>
                  <a:srgbClr val="FF0000"/>
                </a:solidFill>
                <a:latin typeface="Helvetica Neue"/>
                <a:cs typeface="Helvetica Neue"/>
              </a:rPr>
              <a:t>vs</a:t>
            </a:r>
            <a:r>
              <a:rPr lang="en-US" sz="2400" dirty="0">
                <a:solidFill>
                  <a:srgbClr val="FF0000"/>
                </a:solidFill>
                <a:latin typeface="Helvetica Neue"/>
                <a:cs typeface="Helvetica Neue"/>
              </a:rPr>
              <a:t> S1.</a:t>
            </a:r>
            <a:r>
              <a:rPr lang="en-US" sz="2400" dirty="0">
                <a:latin typeface="Helvetica Neue"/>
                <a:cs typeface="Helvetica Neue"/>
              </a:rPr>
              <a:t> An easy tools to create plots. We will use the “Scatter Plot” that draws a variable versus another one. In our case we will have S1 on the x axis of our plot and f90 on the y axis.</a:t>
            </a:r>
          </a:p>
          <a:p>
            <a:pPr algn="just"/>
            <a:r>
              <a:rPr lang="en-US" sz="2400" dirty="0">
                <a:latin typeface="Helvetica Neue"/>
                <a:cs typeface="Helvetica Neue"/>
              </a:rPr>
              <a:t>First of all we select the x values that means all the values of column B. Click on the “B” column.</a:t>
            </a:r>
          </a:p>
          <a:p>
            <a:pPr algn="just"/>
            <a:r>
              <a:rPr lang="en-US" sz="2400" dirty="0">
                <a:latin typeface="Helvetica Neue"/>
                <a:cs typeface="Helvetica Neue"/>
              </a:rPr>
              <a:t>It we be highlighted </a:t>
            </a:r>
          </a:p>
        </p:txBody>
      </p:sp>
      <p:pic>
        <p:nvPicPr>
          <p:cNvPr id="8" name="Picture 7" descr="Screenshot 2020-05-10 at 14.34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6060"/>
            <a:ext cx="13004800" cy="615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6196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1" y="1077674"/>
            <a:ext cx="1300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Now keeping the Ctrl key (Command on </a:t>
            </a:r>
            <a:r>
              <a:rPr lang="en-US" sz="2400" dirty="0" err="1">
                <a:latin typeface="Helvetica Neue"/>
                <a:cs typeface="Helvetica Neue"/>
              </a:rPr>
              <a:t>MaC</a:t>
            </a:r>
            <a:r>
              <a:rPr lang="en-US" sz="2400" dirty="0">
                <a:latin typeface="Helvetica Neue"/>
                <a:cs typeface="Helvetica Neue"/>
              </a:rPr>
              <a:t>) pressed we select the y values by selecting the “I” column</a:t>
            </a:r>
          </a:p>
        </p:txBody>
      </p:sp>
      <p:pic>
        <p:nvPicPr>
          <p:cNvPr id="7" name="Picture 6" descr="Screenshot 2020-05-10 at 14.35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4" y="1804581"/>
            <a:ext cx="11960282" cy="77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5186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We are ready to create the plot; go to the insert tab and look for chart and click on it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8504" y="8762897"/>
            <a:ext cx="12316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Press it and Excel will show you the Charts tab. </a:t>
            </a:r>
          </a:p>
        </p:txBody>
      </p:sp>
      <p:pic>
        <p:nvPicPr>
          <p:cNvPr id="3" name="Picture 2" descr="Screenshot 2020-05-10 at 14.36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248"/>
            <a:ext cx="13004800" cy="6993860"/>
          </a:xfrm>
          <a:prstGeom prst="rect">
            <a:avLst/>
          </a:prstGeom>
        </p:spPr>
      </p:pic>
      <p:pic>
        <p:nvPicPr>
          <p:cNvPr id="7" name="Picture 6" descr="Screenshot 2020-05-10 at 14.37.2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78" y="3406975"/>
            <a:ext cx="484914" cy="57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9281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218055" y="1070942"/>
            <a:ext cx="1261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This is the result; but this is not the scatter plot. By default in this way Google sheet (Excel) use a column chart. We can fix this using the right panel of the chart. </a:t>
            </a:r>
          </a:p>
        </p:txBody>
      </p:sp>
      <p:pic>
        <p:nvPicPr>
          <p:cNvPr id="7" name="Picture 6" descr="Screenshot 2020-05-10 at 14.37.2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78" y="3406975"/>
            <a:ext cx="484914" cy="571506"/>
          </a:xfrm>
          <a:prstGeom prst="rect">
            <a:avLst/>
          </a:prstGeom>
        </p:spPr>
      </p:pic>
      <p:pic>
        <p:nvPicPr>
          <p:cNvPr id="8" name="Picture 7" descr="Screenshot 2020-05-10 at 14.39.2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2588323"/>
            <a:ext cx="13004800" cy="661044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027399" y="1901939"/>
            <a:ext cx="2853885" cy="316394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/>
          <p:cNvCxnSpPr/>
          <p:nvPr/>
        </p:nvCxnSpPr>
        <p:spPr>
          <a:xfrm>
            <a:off x="1027399" y="1901939"/>
            <a:ext cx="9375014" cy="239335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1634309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Click on the tab menu;</a:t>
            </a:r>
          </a:p>
        </p:txBody>
      </p:sp>
      <p:pic>
        <p:nvPicPr>
          <p:cNvPr id="7" name="Picture 6" descr="Screenshot 2020-05-10 at 14.37.2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78" y="3406975"/>
            <a:ext cx="484914" cy="571506"/>
          </a:xfrm>
          <a:prstGeom prst="rect">
            <a:avLst/>
          </a:prstGeom>
        </p:spPr>
      </p:pic>
      <p:pic>
        <p:nvPicPr>
          <p:cNvPr id="8" name="Picture 7" descr="Screenshot 2020-05-10 at 14.39.2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2588323"/>
            <a:ext cx="13004800" cy="661044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424663" y="1532607"/>
            <a:ext cx="9132434" cy="276268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96935948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0-05-10 at 13.56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4183"/>
            <a:ext cx="13004800" cy="512499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41063" y="1659817"/>
            <a:ext cx="12257890" cy="964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en-US" sz="2800" dirty="0">
                <a:latin typeface="Helvetica Neue"/>
                <a:cs typeface="Helvetica Neue"/>
              </a:rPr>
              <a:t>This document shows how to proceed to </a:t>
            </a:r>
            <a:r>
              <a:rPr lang="en-US" sz="2800" b="1" dirty="0">
                <a:solidFill>
                  <a:srgbClr val="FF0000"/>
                </a:solidFill>
                <a:latin typeface="Helvetica Neue"/>
                <a:cs typeface="Helvetica Neue"/>
              </a:rPr>
              <a:t>analyze the data collected by the DarkSide50 (DS50) experiment using Google Sheet (or Excel)</a:t>
            </a:r>
            <a:endParaRPr lang="en-US" sz="2800" b="1" dirty="0">
              <a:latin typeface="Helvetica Neue"/>
              <a:cs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73545" y="6391056"/>
            <a:ext cx="2857479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500" b="1" dirty="0">
                <a:latin typeface="Helvetica Neue"/>
                <a:cs typeface="Helvetica Neue"/>
              </a:rPr>
              <a:t>Using a set of DS50 data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903" y="8623676"/>
            <a:ext cx="122578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800" b="1" dirty="0">
                <a:solidFill>
                  <a:schemeClr val="accent5"/>
                </a:solidFill>
                <a:latin typeface="Helvetica Neue"/>
                <a:cs typeface="Helvetica Neue"/>
              </a:rPr>
              <a:t>Final goal: </a:t>
            </a:r>
            <a:r>
              <a:rPr lang="en-GB" sz="2800" dirty="0">
                <a:latin typeface="Helvetica Neue"/>
                <a:cs typeface="Helvetica Neue"/>
              </a:rPr>
              <a:t>learn how to select possible Dark Matter candidates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143360" y="6391056"/>
            <a:ext cx="3093902" cy="34269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5552649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 dirty="0"/>
          </a:p>
        </p:txBody>
      </p:sp>
      <p:pic>
        <p:nvPicPr>
          <p:cNvPr id="7" name="Picture 6" descr="Screenshot 2020-05-10 at 14.37.2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78" y="3406975"/>
            <a:ext cx="484914" cy="571506"/>
          </a:xfrm>
          <a:prstGeom prst="rect">
            <a:avLst/>
          </a:prstGeom>
        </p:spPr>
      </p:pic>
      <p:pic>
        <p:nvPicPr>
          <p:cNvPr id="3" name="Picture 2" descr="Screenshot 2020-05-10 at 14.41.4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518"/>
            <a:ext cx="13004800" cy="65385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Another menu will show up. Click on scatter plot.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234600" y="1532607"/>
            <a:ext cx="3253430" cy="187436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Picture 13" descr="Screenshot 2020-05-10 at 14.37.2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736" y="8149267"/>
            <a:ext cx="484914" cy="57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5948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 dirty="0"/>
          </a:p>
        </p:txBody>
      </p:sp>
      <p:sp>
        <p:nvSpPr>
          <p:cNvPr id="12" name="Rectangle 11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And now we get the correct plot.</a:t>
            </a:r>
          </a:p>
        </p:txBody>
      </p:sp>
      <p:pic>
        <p:nvPicPr>
          <p:cNvPr id="9" name="Picture 8" descr="Screenshot 2020-05-10 at 14.43.1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5969"/>
            <a:ext cx="13004800" cy="592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4287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22</a:t>
            </a:fld>
            <a:endParaRPr lang="uk-UA" dirty="0"/>
          </a:p>
        </p:txBody>
      </p:sp>
      <p:sp>
        <p:nvSpPr>
          <p:cNvPr id="12" name="Rectangle 11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Now just fix some details.</a:t>
            </a:r>
          </a:p>
        </p:txBody>
      </p:sp>
      <p:pic>
        <p:nvPicPr>
          <p:cNvPr id="9" name="Picture 8" descr="Screenshot 2020-05-10 at 14.43.1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5969"/>
            <a:ext cx="13004800" cy="5920951"/>
          </a:xfrm>
          <a:prstGeom prst="rect">
            <a:avLst/>
          </a:prstGeom>
        </p:spPr>
      </p:pic>
      <p:pic>
        <p:nvPicPr>
          <p:cNvPr id="6" name="Picture 5" descr="Screenshot 2020-05-10 at 14.45.4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 t="17853"/>
          <a:stretch/>
        </p:blipFill>
        <p:spPr>
          <a:xfrm>
            <a:off x="3376504" y="1740949"/>
            <a:ext cx="5442003" cy="628597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Straight Connector 2"/>
          <p:cNvCxnSpPr/>
          <p:nvPr/>
        </p:nvCxnSpPr>
        <p:spPr>
          <a:xfrm>
            <a:off x="8818507" y="1740949"/>
            <a:ext cx="1797947" cy="36502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8818507" y="5750842"/>
            <a:ext cx="1797947" cy="227607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/>
          <p:cNvSpPr txBox="1"/>
          <p:nvPr/>
        </p:nvSpPr>
        <p:spPr>
          <a:xfrm>
            <a:off x="152666" y="8447888"/>
            <a:ext cx="1347463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Just replace B1 with B6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I1 with I6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99618" y="4311962"/>
            <a:ext cx="4029804" cy="1077991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15345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23</a:t>
            </a:fld>
            <a:endParaRPr lang="uk-UA" dirty="0"/>
          </a:p>
        </p:txBody>
      </p:sp>
      <p:pic>
        <p:nvPicPr>
          <p:cNvPr id="2" name="Picture 1" descr="Screenshot 2020-05-10 at 14.49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790"/>
            <a:ext cx="13004800" cy="51286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8055" y="7720799"/>
            <a:ext cx="1261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Now just select the chart with the mouse and bring it in the correct place of the sheet.</a:t>
            </a:r>
          </a:p>
        </p:txBody>
      </p:sp>
    </p:spTree>
    <p:extLst>
      <p:ext uri="{BB962C8B-B14F-4D97-AF65-F5344CB8AC3E}">
        <p14:creationId xmlns:p14="http://schemas.microsoft.com/office/powerpoint/2010/main" val="320232739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24</a:t>
            </a:fld>
            <a:endParaRPr lang="uk-UA" dirty="0"/>
          </a:p>
        </p:txBody>
      </p:sp>
      <p:pic>
        <p:nvPicPr>
          <p:cNvPr id="3" name="Picture 2" descr="Screenshot 2020-05-10 at 14.51.4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" y="1734728"/>
            <a:ext cx="13004800" cy="67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313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25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24123" y="1279171"/>
            <a:ext cx="125360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latin typeface="Helvetica Neue"/>
                <a:cs typeface="Helvetica Neue"/>
              </a:rPr>
              <a:t>If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you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select</a:t>
            </a:r>
            <a:r>
              <a:rPr lang="it-IT" sz="2400" dirty="0">
                <a:latin typeface="Helvetica Neue"/>
                <a:cs typeface="Helvetica Neue"/>
              </a:rPr>
              <a:t> the chart with the mouse </a:t>
            </a:r>
            <a:r>
              <a:rPr lang="it-IT" sz="2400" dirty="0" err="1">
                <a:latin typeface="Helvetica Neue"/>
                <a:cs typeface="Helvetica Neue"/>
              </a:rPr>
              <a:t>you</a:t>
            </a:r>
            <a:r>
              <a:rPr lang="it-IT" sz="2400" dirty="0">
                <a:latin typeface="Helvetica Neue"/>
                <a:cs typeface="Helvetica Neue"/>
              </a:rPr>
              <a:t> can </a:t>
            </a:r>
            <a:r>
              <a:rPr lang="it-IT" sz="2400" dirty="0" err="1">
                <a:latin typeface="Helvetica Neue"/>
                <a:cs typeface="Helvetica Neue"/>
              </a:rPr>
              <a:t>then</a:t>
            </a:r>
            <a:r>
              <a:rPr lang="it-IT" sz="2400" dirty="0">
                <a:latin typeface="Helvetica Neue"/>
                <a:cs typeface="Helvetica Neue"/>
              </a:rPr>
              <a:t> open a menu and </a:t>
            </a:r>
            <a:r>
              <a:rPr lang="it-IT" sz="2400" dirty="0" err="1">
                <a:latin typeface="Helvetica Neue"/>
                <a:cs typeface="Helvetica Neue"/>
              </a:rPr>
              <a:t>if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you</a:t>
            </a:r>
            <a:r>
              <a:rPr lang="it-IT" sz="2400" dirty="0">
                <a:latin typeface="Helvetica Neue"/>
                <a:cs typeface="Helvetica Neue"/>
              </a:rPr>
              <a:t> go to </a:t>
            </a:r>
            <a:r>
              <a:rPr lang="it-IT" sz="2400" dirty="0" err="1">
                <a:latin typeface="Helvetica Neue"/>
                <a:cs typeface="Helvetica Neue"/>
              </a:rPr>
              <a:t>edit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you</a:t>
            </a:r>
            <a:r>
              <a:rPr lang="it-IT" sz="2400" dirty="0">
                <a:latin typeface="Helvetica Neue"/>
                <a:cs typeface="Helvetica Neue"/>
              </a:rPr>
              <a:t> can </a:t>
            </a:r>
            <a:r>
              <a:rPr lang="it-IT" sz="2400" dirty="0" err="1">
                <a:latin typeface="Helvetica Neue"/>
                <a:cs typeface="Helvetica Neue"/>
              </a:rPr>
              <a:t>customize</a:t>
            </a:r>
            <a:r>
              <a:rPr lang="it-IT" sz="2400" dirty="0">
                <a:latin typeface="Helvetica Neue"/>
                <a:cs typeface="Helvetica Neue"/>
              </a:rPr>
              <a:t> the chart (i.e. </a:t>
            </a:r>
            <a:r>
              <a:rPr lang="it-IT" sz="2400" dirty="0" err="1">
                <a:latin typeface="Helvetica Neue"/>
                <a:cs typeface="Helvetica Neue"/>
              </a:rPr>
              <a:t>select</a:t>
            </a:r>
            <a:r>
              <a:rPr lang="it-IT" sz="2400" dirty="0">
                <a:latin typeface="Helvetica Neue"/>
                <a:cs typeface="Helvetica Neue"/>
              </a:rPr>
              <a:t> marker </a:t>
            </a:r>
            <a:r>
              <a:rPr lang="it-IT" sz="2400" dirty="0" err="1">
                <a:latin typeface="Helvetica Neue"/>
                <a:cs typeface="Helvetica Neue"/>
              </a:rPr>
              <a:t>type</a:t>
            </a:r>
            <a:r>
              <a:rPr lang="it-IT" sz="2400" dirty="0">
                <a:latin typeface="Helvetica Neue"/>
                <a:cs typeface="Helvetica Neue"/>
              </a:rPr>
              <a:t>, marker color, and </a:t>
            </a:r>
            <a:r>
              <a:rPr lang="it-IT" sz="2400" dirty="0" err="1">
                <a:latin typeface="Helvetica Neue"/>
                <a:cs typeface="Helvetica Neue"/>
              </a:rPr>
              <a:t>many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ither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options</a:t>
            </a:r>
            <a:r>
              <a:rPr lang="it-IT" sz="2400" dirty="0">
                <a:latin typeface="Helvetica Neue"/>
                <a:cs typeface="Helvetica Neue"/>
              </a:rPr>
              <a:t>).</a:t>
            </a:r>
            <a:endParaRPr lang="en-US" sz="2400" dirty="0">
              <a:latin typeface="Helvetica Neue"/>
              <a:cs typeface="Helvetica Neue"/>
            </a:endParaRPr>
          </a:p>
        </p:txBody>
      </p:sp>
      <p:pic>
        <p:nvPicPr>
          <p:cNvPr id="7" name="Picture 6" descr="Screenshot 2020-05-10 at 14.53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1539"/>
            <a:ext cx="8356600" cy="5194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7043" y="8233836"/>
            <a:ext cx="218053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Anyway</a:t>
            </a:r>
            <a:r>
              <a:rPr kumimoji="0" lang="mr-I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682145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26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24123" y="1279171"/>
            <a:ext cx="12536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Helvetica Neue"/>
                <a:cs typeface="Helvetica Neue"/>
              </a:rPr>
              <a:t>Start </a:t>
            </a:r>
            <a:r>
              <a:rPr lang="it-IT" sz="2400" dirty="0" err="1">
                <a:latin typeface="Helvetica Neue"/>
                <a:cs typeface="Helvetica Neue"/>
              </a:rPr>
              <a:t>comparing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your</a:t>
            </a:r>
            <a:r>
              <a:rPr lang="it-IT" sz="2400" dirty="0">
                <a:latin typeface="Helvetica Neue"/>
                <a:cs typeface="Helvetica Neue"/>
              </a:rPr>
              <a:t> plot with the </a:t>
            </a:r>
            <a:r>
              <a:rPr lang="it-IT" sz="2400" dirty="0" err="1">
                <a:latin typeface="Helvetica Neue"/>
                <a:cs typeface="Helvetica Neue"/>
              </a:rPr>
              <a:t>one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reported</a:t>
            </a:r>
            <a:r>
              <a:rPr lang="it-IT" sz="2400" dirty="0">
                <a:latin typeface="Helvetica Neue"/>
                <a:cs typeface="Helvetica Neue"/>
              </a:rPr>
              <a:t> in the </a:t>
            </a:r>
            <a:r>
              <a:rPr lang="it-IT" sz="2400" dirty="0" err="1">
                <a:latin typeface="Helvetica Neue"/>
                <a:cs typeface="Helvetica Neue"/>
              </a:rPr>
              <a:t>excel</a:t>
            </a:r>
            <a:r>
              <a:rPr lang="it-IT" sz="2400" dirty="0">
                <a:latin typeface="Helvetica Neue"/>
                <a:cs typeface="Helvetica Neue"/>
              </a:rPr>
              <a:t> file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 rot="20075127">
            <a:off x="9372625" y="1448448"/>
            <a:ext cx="32913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COMPLETED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  <p:pic>
        <p:nvPicPr>
          <p:cNvPr id="3" name="Picture 2" descr="Screenshot 2020-05-10 at 14.5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4" y="1970567"/>
            <a:ext cx="6337300" cy="5676900"/>
          </a:xfrm>
          <a:prstGeom prst="rect">
            <a:avLst/>
          </a:prstGeom>
        </p:spPr>
      </p:pic>
      <p:pic>
        <p:nvPicPr>
          <p:cNvPr id="2" name="Picture 1" descr="Screenshot 2019-12-20 at 19.20.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0" y="3660869"/>
            <a:ext cx="6781653" cy="47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540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27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10676" y="1027248"/>
            <a:ext cx="660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Helvetica Neue"/>
                <a:cs typeface="Helvetica Neue"/>
              </a:rPr>
              <a:t>We make a copy of this Excel sheet </a:t>
            </a:r>
            <a:endParaRPr lang="en-US" sz="2400" dirty="0"/>
          </a:p>
        </p:txBody>
      </p:sp>
      <p:pic>
        <p:nvPicPr>
          <p:cNvPr id="3" name="Picture 2" descr="Screenshot 2020-05-10 at 14.55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260"/>
            <a:ext cx="13004800" cy="7776340"/>
          </a:xfrm>
          <a:prstGeom prst="rect">
            <a:avLst/>
          </a:prstGeom>
        </p:spPr>
      </p:pic>
      <p:pic>
        <p:nvPicPr>
          <p:cNvPr id="8" name="Picture 7" descr="Screenshot 2020-05-10 at 14.37.2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49" y="6422587"/>
            <a:ext cx="484914" cy="571506"/>
          </a:xfrm>
          <a:prstGeom prst="rect">
            <a:avLst/>
          </a:prstGeom>
        </p:spPr>
      </p:pic>
      <p:pic>
        <p:nvPicPr>
          <p:cNvPr id="10" name="Picture 9" descr="Screenshot 2020-05-10 at 14.37.2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2541">
            <a:off x="2174052" y="9086844"/>
            <a:ext cx="484914" cy="5715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4159" y="9169330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1719" y="6422587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4537103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28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10676" y="1027248"/>
            <a:ext cx="660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Check the create a copy box and press ok</a:t>
            </a:r>
            <a:endParaRPr lang="en-US" sz="2400" dirty="0"/>
          </a:p>
        </p:txBody>
      </p:sp>
      <p:pic>
        <p:nvPicPr>
          <p:cNvPr id="2" name="Picture 1" descr="Screenshot 2020-05-10 at 14.57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6" y="1488913"/>
            <a:ext cx="12631809" cy="753007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311647" y="8219566"/>
            <a:ext cx="2311648" cy="98903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23033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29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10676" y="1027248"/>
            <a:ext cx="660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Helvetica Neue"/>
                <a:cs typeface="Helvetica Neue"/>
              </a:rPr>
              <a:t>Rename the new sheet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Screenshot 2020-05-10 at 14.59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6" y="1773781"/>
            <a:ext cx="12366139" cy="7598818"/>
          </a:xfrm>
          <a:prstGeom prst="rect">
            <a:avLst/>
          </a:prstGeom>
        </p:spPr>
      </p:pic>
      <p:pic>
        <p:nvPicPr>
          <p:cNvPr id="11" name="Picture 10" descr="Screenshot 2020-05-10 at 14.37.2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2541">
            <a:off x="6253265" y="8607601"/>
            <a:ext cx="484914" cy="5715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3372" y="8690087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rPr>
              <a:t>1</a:t>
            </a:r>
          </a:p>
        </p:txBody>
      </p:sp>
      <p:pic>
        <p:nvPicPr>
          <p:cNvPr id="13" name="Picture 12" descr="Screenshot 2020-05-10 at 14.37.2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95" y="6670313"/>
            <a:ext cx="484914" cy="5715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00165" y="6670313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5576139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44242" y="89964"/>
            <a:ext cx="6516316" cy="1058627"/>
          </a:xfrm>
        </p:spPr>
        <p:txBody>
          <a:bodyPr/>
          <a:lstStyle/>
          <a:p>
            <a:r>
              <a:rPr lang="en-US" dirty="0"/>
              <a:t>Global View</a:t>
            </a:r>
          </a:p>
        </p:txBody>
      </p:sp>
      <p:pic>
        <p:nvPicPr>
          <p:cNvPr id="8" name="Picture 7" descr="Screenshot 2020-05-10 at 13.59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591"/>
            <a:ext cx="13004800" cy="763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800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30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10676" y="1027248"/>
            <a:ext cx="660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Rename the second one (</a:t>
            </a:r>
            <a:r>
              <a:rPr lang="en-US" sz="2400" dirty="0" err="1">
                <a:latin typeface="Helvetica Neue"/>
                <a:cs typeface="Helvetica Neue"/>
              </a:rPr>
              <a:t>Data_filtered</a:t>
            </a:r>
            <a:r>
              <a:rPr lang="en-US" sz="2400" dirty="0">
                <a:latin typeface="Helvetica Neue"/>
                <a:cs typeface="Helvetica Neue"/>
              </a:rPr>
              <a:t>) </a:t>
            </a:r>
            <a:endParaRPr lang="en-US" sz="24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465365" y="1488913"/>
            <a:ext cx="194241" cy="300872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ectangle 6"/>
          <p:cNvSpPr/>
          <p:nvPr/>
        </p:nvSpPr>
        <p:spPr>
          <a:xfrm>
            <a:off x="210676" y="5947913"/>
            <a:ext cx="12436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We will use this replica of the data to apply filters, i.e. selection criteria on the events which should help in searching Dark Matter Candidates. </a:t>
            </a:r>
          </a:p>
        </p:txBody>
      </p:sp>
      <p:sp>
        <p:nvSpPr>
          <p:cNvPr id="13" name="Rectangle 12"/>
          <p:cNvSpPr/>
          <p:nvPr/>
        </p:nvSpPr>
        <p:spPr>
          <a:xfrm rot="20075127">
            <a:off x="9203490" y="677961"/>
            <a:ext cx="32913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COMPLETED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  <p:pic>
        <p:nvPicPr>
          <p:cNvPr id="2" name="Picture 1" descr="Screenshot 2020-05-10 at 15.00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3" y="2422323"/>
            <a:ext cx="73787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1156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31</a:t>
            </a:fld>
            <a:endParaRPr lang="uk-UA" dirty="0"/>
          </a:p>
        </p:txBody>
      </p:sp>
      <p:sp>
        <p:nvSpPr>
          <p:cNvPr id="9" name="Rectangle 8"/>
          <p:cNvSpPr/>
          <p:nvPr/>
        </p:nvSpPr>
        <p:spPr>
          <a:xfrm>
            <a:off x="2616275" y="3089288"/>
            <a:ext cx="8425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/>
                <a:cs typeface="Helvetica Neue"/>
              </a:rPr>
              <a:t>Apply filters to the data and look for Dark Matter candidates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7272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32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10676" y="1027248"/>
            <a:ext cx="12683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Helvetica Neue"/>
                <a:cs typeface="Helvetica Neue"/>
              </a:rPr>
              <a:t>We will see how to apply a filter to the data using Google sheet.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Helvetica Neue"/>
                <a:cs typeface="Helvetica Neue"/>
              </a:rPr>
              <a:t>First of all select the cell from “Event” to “Z (cm)”.</a:t>
            </a:r>
            <a:endParaRPr lang="en-US" sz="2400" dirty="0">
              <a:latin typeface="Helvetica Neue"/>
              <a:cs typeface="Helvetica Neue"/>
            </a:endParaRPr>
          </a:p>
        </p:txBody>
      </p:sp>
      <p:pic>
        <p:nvPicPr>
          <p:cNvPr id="2" name="Picture 1" descr="Screenshot 2020-05-10 at 15.02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8667"/>
            <a:ext cx="13004800" cy="12682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0676" y="3591292"/>
            <a:ext cx="1268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Helvetica Neue"/>
                <a:cs typeface="Helvetica Neue"/>
              </a:rPr>
              <a:t>Then press the filter button</a:t>
            </a:r>
            <a:endParaRPr lang="en-US" sz="2400" dirty="0">
              <a:latin typeface="Helvetica Neue"/>
              <a:cs typeface="Helvetica Neue"/>
            </a:endParaRPr>
          </a:p>
        </p:txBody>
      </p:sp>
      <p:pic>
        <p:nvPicPr>
          <p:cNvPr id="3" name="Picture 2" descr="Screenshot 2020-05-10 at 15.03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560"/>
            <a:ext cx="13004800" cy="3143632"/>
          </a:xfrm>
          <a:prstGeom prst="rect">
            <a:avLst/>
          </a:prstGeom>
        </p:spPr>
      </p:pic>
      <p:pic>
        <p:nvPicPr>
          <p:cNvPr id="10" name="Picture 9" descr="Screenshot 2020-05-10 at 14.37.2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2541">
            <a:off x="12189347" y="5111430"/>
            <a:ext cx="484914" cy="57150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905646" y="5079010"/>
            <a:ext cx="651451" cy="98903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67223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0-05-10 at 15.05.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7"/>
          <a:stretch/>
        </p:blipFill>
        <p:spPr>
          <a:xfrm>
            <a:off x="210676" y="1221713"/>
            <a:ext cx="12683930" cy="27328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33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10676" y="1027248"/>
            <a:ext cx="1268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The sheet will appear like this: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10676" y="3961776"/>
            <a:ext cx="1268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Zooming on each element you see that there is a symbol.</a:t>
            </a:r>
          </a:p>
        </p:txBody>
      </p:sp>
      <p:pic>
        <p:nvPicPr>
          <p:cNvPr id="3" name="Picture 2" descr="Screenshot 2020-05-10 at 15.07.4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8"/>
          <a:stretch/>
        </p:blipFill>
        <p:spPr>
          <a:xfrm>
            <a:off x="1622502" y="4780477"/>
            <a:ext cx="9169400" cy="380510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7234600" y="4423441"/>
            <a:ext cx="313927" cy="191247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7548527" y="4423441"/>
            <a:ext cx="1141555" cy="191247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 flipH="1">
            <a:off x="5650695" y="4423441"/>
            <a:ext cx="1797946" cy="191247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Rectangle 17"/>
          <p:cNvSpPr/>
          <p:nvPr/>
        </p:nvSpPr>
        <p:spPr>
          <a:xfrm>
            <a:off x="368504" y="8910934"/>
            <a:ext cx="1268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Let’s try to apply a filter on r. For example we want to select events that have r&lt;15</a:t>
            </a:r>
          </a:p>
        </p:txBody>
      </p:sp>
    </p:spTree>
    <p:extLst>
      <p:ext uri="{BB962C8B-B14F-4D97-AF65-F5344CB8AC3E}">
        <p14:creationId xmlns:p14="http://schemas.microsoft.com/office/powerpoint/2010/main" val="17463644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34</a:t>
            </a:fld>
            <a:endParaRPr lang="uk-UA" dirty="0"/>
          </a:p>
        </p:txBody>
      </p:sp>
      <p:sp>
        <p:nvSpPr>
          <p:cNvPr id="8" name="Rectangle 7"/>
          <p:cNvSpPr/>
          <p:nvPr/>
        </p:nvSpPr>
        <p:spPr>
          <a:xfrm>
            <a:off x="14678" y="1221713"/>
            <a:ext cx="1268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Click on the filter symbol in the “r (cm)” column.</a:t>
            </a:r>
          </a:p>
        </p:txBody>
      </p:sp>
      <p:pic>
        <p:nvPicPr>
          <p:cNvPr id="2" name="Picture 1" descr="Screenshot 2020-05-10 at 15.1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68" y="1683378"/>
            <a:ext cx="6921500" cy="3060700"/>
          </a:xfrm>
          <a:prstGeom prst="rect">
            <a:avLst/>
          </a:prstGeom>
        </p:spPr>
      </p:pic>
      <p:pic>
        <p:nvPicPr>
          <p:cNvPr id="9" name="Picture 8" descr="Screenshot 2020-05-10 at 14.37.2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2541">
            <a:off x="10063204" y="2528544"/>
            <a:ext cx="484914" cy="571506"/>
          </a:xfrm>
          <a:prstGeom prst="rect">
            <a:avLst/>
          </a:prstGeom>
        </p:spPr>
      </p:pic>
      <p:pic>
        <p:nvPicPr>
          <p:cNvPr id="3" name="Picture 2" descr="Screenshot 2020-05-10 at 15.11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9" y="2496123"/>
            <a:ext cx="4538081" cy="6876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66004" y="2496124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rPr>
              <a:t>1</a:t>
            </a:r>
          </a:p>
        </p:txBody>
      </p:sp>
      <p:sp>
        <p:nvSpPr>
          <p:cNvPr id="11" name="Bent-Up Arrow 10"/>
          <p:cNvSpPr/>
          <p:nvPr/>
        </p:nvSpPr>
        <p:spPr>
          <a:xfrm rot="16200000" flipH="1">
            <a:off x="5046051" y="3317940"/>
            <a:ext cx="4949774" cy="5338662"/>
          </a:xfrm>
          <a:prstGeom prst="bentUpArrow">
            <a:avLst>
              <a:gd name="adj1" fmla="val 10874"/>
              <a:gd name="adj2" fmla="val 25000"/>
              <a:gd name="adj3" fmla="val 31342"/>
            </a:avLst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91621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35</a:t>
            </a:fld>
            <a:endParaRPr lang="uk-UA" dirty="0"/>
          </a:p>
        </p:txBody>
      </p:sp>
      <p:sp>
        <p:nvSpPr>
          <p:cNvPr id="8" name="Rectangle 7"/>
          <p:cNvSpPr/>
          <p:nvPr/>
        </p:nvSpPr>
        <p:spPr>
          <a:xfrm>
            <a:off x="14678" y="1221713"/>
            <a:ext cx="1268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Then press Filter by condition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9369" y="1697850"/>
            <a:ext cx="4538081" cy="6876475"/>
            <a:chOff x="199369" y="2496123"/>
            <a:chExt cx="4538081" cy="6876475"/>
          </a:xfrm>
        </p:grpSpPr>
        <p:pic>
          <p:nvPicPr>
            <p:cNvPr id="3" name="Picture 2" descr="Screenshot 2020-05-10 at 15.11.2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69" y="2496123"/>
              <a:ext cx="4538081" cy="6876475"/>
            </a:xfrm>
            <a:prstGeom prst="rect">
              <a:avLst/>
            </a:prstGeom>
          </p:spPr>
        </p:pic>
        <p:pic>
          <p:nvPicPr>
            <p:cNvPr id="9" name="Picture 8" descr="Screenshot 2020-05-10 at 14.37.24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32541">
              <a:off x="2628832" y="5168508"/>
              <a:ext cx="484914" cy="57150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331632" y="5136088"/>
              <a:ext cx="302236" cy="53347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6" name="Picture 5" descr="Screenshot 2020-05-10 at 15.13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80" y="1815376"/>
            <a:ext cx="5092700" cy="53594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0891061" flipV="1">
            <a:off x="4644016" y="3749969"/>
            <a:ext cx="2665515" cy="456061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18342" y="7852730"/>
            <a:ext cx="66886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Another menu will appear </a:t>
            </a:r>
          </a:p>
        </p:txBody>
      </p:sp>
    </p:spTree>
    <p:extLst>
      <p:ext uri="{BB962C8B-B14F-4D97-AF65-F5344CB8AC3E}">
        <p14:creationId xmlns:p14="http://schemas.microsoft.com/office/powerpoint/2010/main" val="71017088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shot 2020-05-10 at 15.16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0" y="1683378"/>
            <a:ext cx="6202709" cy="79028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36</a:t>
            </a:fld>
            <a:endParaRPr lang="uk-UA" dirty="0"/>
          </a:p>
        </p:txBody>
      </p:sp>
      <p:sp>
        <p:nvSpPr>
          <p:cNvPr id="14" name="Rectangle 13"/>
          <p:cNvSpPr/>
          <p:nvPr/>
        </p:nvSpPr>
        <p:spPr>
          <a:xfrm>
            <a:off x="4633410" y="2801120"/>
            <a:ext cx="3157698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Now scroll down this menu and search </a:t>
            </a:r>
            <a:r>
              <a:rPr lang="en-US" sz="2400" dirty="0" err="1">
                <a:latin typeface="Helvetica Neue"/>
                <a:cs typeface="Helvetica Neue"/>
              </a:rPr>
              <a:t>th</a:t>
            </a:r>
            <a:r>
              <a:rPr lang="en-US" sz="2400" dirty="0">
                <a:latin typeface="Helvetica Neue"/>
                <a:cs typeface="Helvetica Neue"/>
              </a:rPr>
              <a:t> e condition you want to apply, </a:t>
            </a:r>
            <a:r>
              <a:rPr lang="en-US" sz="2400" dirty="0" err="1">
                <a:latin typeface="Helvetica Neue"/>
                <a:cs typeface="Helvetica Neue"/>
              </a:rPr>
              <a:t>i</a:t>
            </a:r>
            <a:r>
              <a:rPr lang="en-US" sz="2400" dirty="0">
                <a:latin typeface="Helvetica Neue"/>
                <a:cs typeface="Helvetica Neue"/>
              </a:rPr>
              <a:t>. e. “Less than” and click.</a:t>
            </a:r>
          </a:p>
        </p:txBody>
      </p:sp>
      <p:pic>
        <p:nvPicPr>
          <p:cNvPr id="2" name="Picture 1" descr="Screenshot 2020-05-10 at 15.17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28" y="1638300"/>
            <a:ext cx="4984772" cy="690947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191792" y="4580696"/>
            <a:ext cx="2045470" cy="139846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 descr="Screenshot 2020-05-10 at 14.37.2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2541">
            <a:off x="10348592" y="5540382"/>
            <a:ext cx="484914" cy="5715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051392" y="5507962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3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4559120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0-05-10 at 15.20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4" y="2654235"/>
            <a:ext cx="5843890" cy="707899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37</a:t>
            </a:fld>
            <a:endParaRPr lang="uk-UA" dirty="0"/>
          </a:p>
        </p:txBody>
      </p:sp>
      <p:sp>
        <p:nvSpPr>
          <p:cNvPr id="8" name="Rectangle 7"/>
          <p:cNvSpPr/>
          <p:nvPr/>
        </p:nvSpPr>
        <p:spPr>
          <a:xfrm>
            <a:off x="14678" y="1221713"/>
            <a:ext cx="739115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Another box will appear. </a:t>
            </a:r>
          </a:p>
          <a:p>
            <a:pPr algn="just"/>
            <a:r>
              <a:rPr lang="en-US" sz="2400" dirty="0">
                <a:latin typeface="Helvetica Neue"/>
                <a:cs typeface="Helvetica Neue"/>
              </a:rPr>
              <a:t>Inside it you can put the value you want; we want r to be less than 15.</a:t>
            </a:r>
          </a:p>
        </p:txBody>
      </p:sp>
      <p:pic>
        <p:nvPicPr>
          <p:cNvPr id="16" name="Picture 15" descr="Screenshot 2020-05-10 at 14.37.2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2541">
            <a:off x="2015246" y="5807121"/>
            <a:ext cx="484914" cy="5715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18046" y="5774701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3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Picture 5" descr="Screenshot 2020-05-10 at 15.20.5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8" r="21530"/>
          <a:stretch/>
        </p:blipFill>
        <p:spPr>
          <a:xfrm>
            <a:off x="7405834" y="1233340"/>
            <a:ext cx="5279688" cy="81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6676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38</a:t>
            </a:fld>
            <a:endParaRPr lang="uk-UA" dirty="0"/>
          </a:p>
        </p:txBody>
      </p:sp>
      <p:sp>
        <p:nvSpPr>
          <p:cNvPr id="8" name="Rectangle 7"/>
          <p:cNvSpPr/>
          <p:nvPr/>
        </p:nvSpPr>
        <p:spPr>
          <a:xfrm>
            <a:off x="14678" y="1221713"/>
            <a:ext cx="12990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Now Press “OK” in the filter menu and automatically the filter will be applied.</a:t>
            </a:r>
          </a:p>
        </p:txBody>
      </p:sp>
      <p:pic>
        <p:nvPicPr>
          <p:cNvPr id="2" name="Picture 1" descr="Screenshot 2020-05-10 at 15.22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37" y="2089060"/>
            <a:ext cx="7667625" cy="75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5863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39</a:t>
            </a:fld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262878" y="958307"/>
            <a:ext cx="12631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The filter is applied?</a:t>
            </a:r>
          </a:p>
        </p:txBody>
      </p:sp>
      <p:pic>
        <p:nvPicPr>
          <p:cNvPr id="6" name="Picture 5" descr="Screenshot 2020-05-10 at 15.22.2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619"/>
            <a:ext cx="13004800" cy="51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1689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shot 2020-05-10 at 13.59.35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13"/>
            <a:ext cx="13004800" cy="81177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Excel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 dirty="0"/>
          </a:p>
        </p:txBody>
      </p:sp>
      <p:grpSp>
        <p:nvGrpSpPr>
          <p:cNvPr id="6" name="Group 5"/>
          <p:cNvGrpSpPr/>
          <p:nvPr/>
        </p:nvGrpSpPr>
        <p:grpSpPr>
          <a:xfrm>
            <a:off x="-42557" y="1190294"/>
            <a:ext cx="5526124" cy="8284422"/>
            <a:chOff x="91920" y="1035706"/>
            <a:chExt cx="8344855" cy="8125227"/>
          </a:xfrm>
        </p:grpSpPr>
        <p:sp>
          <p:nvSpPr>
            <p:cNvPr id="7" name="Rectangle 6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noFill/>
            <a:ln w="57150" cap="flat">
              <a:solidFill>
                <a:schemeClr val="tx1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noFill/>
            <a:ln w="57150" cap="flat">
              <a:solidFill>
                <a:srgbClr val="FFFF0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3567" y="1170184"/>
            <a:ext cx="7431581" cy="8315999"/>
            <a:chOff x="91920" y="1035706"/>
            <a:chExt cx="8344855" cy="8125227"/>
          </a:xfrm>
          <a:solidFill>
            <a:schemeClr val="bg1">
              <a:alpha val="58000"/>
            </a:schemeClr>
          </a:solidFill>
        </p:grpSpPr>
        <p:sp>
          <p:nvSpPr>
            <p:cNvPr id="14" name="Rectangle 13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grpFill/>
            <a:ln w="57150" cap="flat">
              <a:solidFill>
                <a:schemeClr val="tx1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grpFill/>
            <a:ln w="57150" cap="flat">
              <a:solidFill>
                <a:srgbClr val="FFFF0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23598" y="5716816"/>
            <a:ext cx="6924295" cy="311880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800" b="1" dirty="0">
                <a:solidFill>
                  <a:schemeClr val="accent5"/>
                </a:solidFill>
                <a:latin typeface="Helvetica Neue"/>
                <a:cs typeface="Helvetica Neue"/>
              </a:rPr>
              <a:t>PART 1: </a:t>
            </a:r>
          </a:p>
          <a:p>
            <a:pPr marL="457200" indent="-457200" algn="l">
              <a:buFont typeface="Arial"/>
              <a:buChar char="•"/>
            </a:pPr>
            <a:r>
              <a:rPr lang="en-GB" sz="2800" dirty="0">
                <a:latin typeface="Helvetica Neue"/>
                <a:cs typeface="Helvetica Neue"/>
              </a:rPr>
              <a:t>Calculate the quantities in </a:t>
            </a:r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RED</a:t>
            </a:r>
          </a:p>
          <a:p>
            <a:pPr algn="l"/>
            <a:endParaRPr lang="en-GB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 algn="l"/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f90=S190/S1</a:t>
            </a:r>
          </a:p>
          <a:p>
            <a:pPr algn="l"/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r(cm)</a:t>
            </a:r>
            <a:endParaRPr lang="en-US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 algn="l"/>
            <a:r>
              <a:rPr lang="en-US" sz="2800" dirty="0">
                <a:solidFill>
                  <a:srgbClr val="FF0000"/>
                </a:solidFill>
                <a:latin typeface="Helvetica Neue"/>
                <a:cs typeface="Helvetica Neue"/>
              </a:rPr>
              <a:t>Drift Distance (cm)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  <a:latin typeface="Helvetica Neue"/>
                <a:cs typeface="Helvetica Neue"/>
              </a:rPr>
              <a:t>Z (cm)</a:t>
            </a:r>
          </a:p>
        </p:txBody>
      </p:sp>
      <p:pic>
        <p:nvPicPr>
          <p:cNvPr id="21" name="Picture 20" descr="Screenshot 2019-12-20 at 19.32.4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78"/>
          <a:stretch/>
        </p:blipFill>
        <p:spPr>
          <a:xfrm>
            <a:off x="1016029" y="4033926"/>
            <a:ext cx="11988771" cy="934988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cxnSp>
        <p:nvCxnSpPr>
          <p:cNvPr id="25" name="Straight Connector 24"/>
          <p:cNvCxnSpPr/>
          <p:nvPr/>
        </p:nvCxnSpPr>
        <p:spPr>
          <a:xfrm>
            <a:off x="5509429" y="2688060"/>
            <a:ext cx="7495371" cy="134586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/>
          <p:cNvCxnSpPr/>
          <p:nvPr/>
        </p:nvCxnSpPr>
        <p:spPr>
          <a:xfrm>
            <a:off x="39789" y="2688060"/>
            <a:ext cx="976240" cy="134586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Picture 9" descr="Screenshot 2020-05-10 at 14.01.50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9" y="4352374"/>
            <a:ext cx="11880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4014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40</a:t>
            </a:fld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262878" y="958307"/>
            <a:ext cx="12631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Yes!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41012" y="2277699"/>
            <a:ext cx="8996250" cy="5556575"/>
            <a:chOff x="105914" y="1221713"/>
            <a:chExt cx="8996250" cy="5556575"/>
          </a:xfrm>
        </p:grpSpPr>
        <p:pic>
          <p:nvPicPr>
            <p:cNvPr id="3" name="Picture 2" descr="Screenshot 2020-05-10 at 15.23.3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4" y="1221713"/>
              <a:ext cx="8996250" cy="5092217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68504" y="1419972"/>
              <a:ext cx="1629216" cy="5358316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8004757" y="2277699"/>
            <a:ext cx="1629216" cy="535831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46945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41</a:t>
            </a:fld>
            <a:endParaRPr lang="uk-UA" dirty="0"/>
          </a:p>
        </p:txBody>
      </p:sp>
      <p:sp>
        <p:nvSpPr>
          <p:cNvPr id="10" name="Rectangle 9"/>
          <p:cNvSpPr/>
          <p:nvPr/>
        </p:nvSpPr>
        <p:spPr>
          <a:xfrm>
            <a:off x="166131" y="7272190"/>
            <a:ext cx="126089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Note: the plot is automatically updated and only  the events with r&lt;15 are drawn!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  <p:pic>
        <p:nvPicPr>
          <p:cNvPr id="2" name="Picture 1" descr="Screenshot 2020-05-10 at 15.25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891"/>
            <a:ext cx="13004800" cy="50267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075127">
            <a:off x="9203490" y="677961"/>
            <a:ext cx="32913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COMPLETED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7442092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42</a:t>
            </a:fld>
            <a:endParaRPr lang="uk-UA" dirty="0"/>
          </a:p>
        </p:txBody>
      </p:sp>
      <p:sp>
        <p:nvSpPr>
          <p:cNvPr id="10" name="Rectangle 9"/>
          <p:cNvSpPr/>
          <p:nvPr/>
        </p:nvSpPr>
        <p:spPr>
          <a:xfrm>
            <a:off x="368504" y="1623992"/>
            <a:ext cx="126089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Apply all the filters needed to search for Dark Matter Candidates </a:t>
            </a:r>
            <a:r>
              <a:rPr lang="en-US" sz="3200" b="1" i="1">
                <a:solidFill>
                  <a:srgbClr val="FF0000"/>
                </a:solidFill>
                <a:latin typeface="Helvetica Neue"/>
                <a:cs typeface="Helvetica Neue"/>
              </a:rPr>
              <a:t>just adding </a:t>
            </a:r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them to the relevant variables.</a:t>
            </a:r>
          </a:p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In the following table the filters that have to be applied to search for Dark Matter candidates.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20904" y="4496069"/>
          <a:ext cx="11669394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34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4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i="1" dirty="0">
                          <a:latin typeface="Helvetica Neue"/>
                          <a:cs typeface="Helvetica Neue"/>
                        </a:rPr>
                        <a:t>Filter</a:t>
                      </a: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1" dirty="0">
                          <a:latin typeface="Helvetica Neue"/>
                          <a:cs typeface="Helvetica Neue"/>
                        </a:rPr>
                        <a:t>Description</a:t>
                      </a: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r &lt; 15 cm</a:t>
                      </a: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Select events in the </a:t>
                      </a:r>
                      <a:r>
                        <a:rPr lang="en-US" sz="2400" dirty="0" err="1">
                          <a:latin typeface="Helvetica Neue"/>
                          <a:cs typeface="Helvetica Neue"/>
                        </a:rPr>
                        <a:t>fiducial</a:t>
                      </a:r>
                      <a:r>
                        <a:rPr lang="en-US" sz="2400" baseline="0" dirty="0">
                          <a:latin typeface="Helvetica Neue"/>
                          <a:cs typeface="Helvetica Neue"/>
                        </a:rPr>
                        <a:t> volume</a:t>
                      </a:r>
                      <a:endParaRPr lang="en-US" sz="2400" dirty="0">
                        <a:latin typeface="Helvetica Neue"/>
                        <a:cs typeface="Helvetica Neue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4.352 </a:t>
                      </a:r>
                      <a:r>
                        <a:rPr lang="en-US" sz="2400">
                          <a:latin typeface="Helvetica Neue"/>
                          <a:cs typeface="Helvetica Neue"/>
                        </a:rPr>
                        <a:t>cm&lt; Z </a:t>
                      </a:r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&lt; 31.88 cm</a:t>
                      </a: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Select events in the </a:t>
                      </a:r>
                      <a:r>
                        <a:rPr lang="en-US" sz="2400" dirty="0" err="1">
                          <a:latin typeface="Helvetica Neue"/>
                          <a:cs typeface="Helvetica Neue"/>
                        </a:rPr>
                        <a:t>fiducial</a:t>
                      </a:r>
                      <a:r>
                        <a:rPr lang="en-US" sz="2400" baseline="0" dirty="0">
                          <a:latin typeface="Helvetica Neue"/>
                          <a:cs typeface="Helvetica Neue"/>
                        </a:rPr>
                        <a:t> volume</a:t>
                      </a:r>
                      <a:endParaRPr lang="en-US" sz="2400" dirty="0">
                        <a:latin typeface="Helvetica Neue"/>
                        <a:cs typeface="Helvetica Neue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VETO signal &lt; 6 </a:t>
                      </a:r>
                      <a:r>
                        <a:rPr lang="en-US" sz="2400" dirty="0" err="1">
                          <a:latin typeface="Helvetica Neue"/>
                          <a:cs typeface="Helvetica Neue"/>
                        </a:rPr>
                        <a:t>pe</a:t>
                      </a:r>
                      <a:endParaRPr lang="en-US" sz="2400" dirty="0">
                        <a:latin typeface="Helvetica Neue"/>
                        <a:cs typeface="Helvetica Neue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Negligible </a:t>
                      </a:r>
                      <a:r>
                        <a:rPr lang="en-US" sz="2400" baseline="0" dirty="0">
                          <a:latin typeface="Helvetica Neue"/>
                          <a:cs typeface="Helvetica Neue"/>
                        </a:rPr>
                        <a:t>signal in the VETO system</a:t>
                      </a:r>
                      <a:endParaRPr lang="en-US" sz="2400" dirty="0">
                        <a:latin typeface="Helvetica Neue"/>
                        <a:cs typeface="Helvetica Neue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f90 &gt; 0.65</a:t>
                      </a: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Rejects electron background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775603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68504" y="7609733"/>
            <a:ext cx="126089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and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775610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2609551"/>
            <a:ext cx="10464800" cy="3302000"/>
          </a:xfrm>
        </p:spPr>
        <p:txBody>
          <a:bodyPr anchor="ctr">
            <a:normAutofit/>
          </a:bodyPr>
          <a:lstStyle/>
          <a:p>
            <a:r>
              <a:rPr lang="en-US" sz="6000" b="1" i="1" dirty="0">
                <a:solidFill>
                  <a:srgbClr val="FF0000"/>
                </a:solidFill>
                <a:latin typeface="Helvetica Neue"/>
                <a:cs typeface="Helvetica Neue"/>
              </a:rPr>
              <a:t>Good luck!</a:t>
            </a:r>
          </a:p>
        </p:txBody>
      </p:sp>
    </p:spTree>
    <p:extLst>
      <p:ext uri="{BB962C8B-B14F-4D97-AF65-F5344CB8AC3E}">
        <p14:creationId xmlns:p14="http://schemas.microsoft.com/office/powerpoint/2010/main" val="391254266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shot 2019-12-20 at 19.23.19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757"/>
            <a:ext cx="13004800" cy="830184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Excel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 dirty="0"/>
          </a:p>
        </p:txBody>
      </p:sp>
      <p:grpSp>
        <p:nvGrpSpPr>
          <p:cNvPr id="8" name="Group 7"/>
          <p:cNvGrpSpPr/>
          <p:nvPr/>
        </p:nvGrpSpPr>
        <p:grpSpPr>
          <a:xfrm>
            <a:off x="5618045" y="1160412"/>
            <a:ext cx="7386755" cy="8315999"/>
            <a:chOff x="91920" y="1035706"/>
            <a:chExt cx="8344855" cy="8125227"/>
          </a:xfrm>
          <a:noFill/>
        </p:grpSpPr>
        <p:sp>
          <p:nvSpPr>
            <p:cNvPr id="9" name="Rectangle 8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grpFill/>
            <a:ln w="57150" cap="flat">
              <a:solidFill>
                <a:schemeClr val="tx1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grpFill/>
            <a:ln w="57150" cap="flat">
              <a:solidFill>
                <a:srgbClr val="FFFF0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536177" y="4766603"/>
            <a:ext cx="7383239" cy="4680000"/>
          </a:xfrm>
          <a:prstGeom prst="rect">
            <a:avLst/>
          </a:prstGeom>
          <a:solidFill>
            <a:schemeClr val="bg1">
              <a:alpha val="58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1921" y="1205236"/>
            <a:ext cx="5526124" cy="8284422"/>
            <a:chOff x="91920" y="1035706"/>
            <a:chExt cx="8344855" cy="8125227"/>
          </a:xfrm>
        </p:grpSpPr>
        <p:sp>
          <p:nvSpPr>
            <p:cNvPr id="15" name="Rectangle 14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noFill/>
            <a:ln w="57150" cap="flat">
              <a:solidFill>
                <a:schemeClr val="tx1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noFill/>
            <a:ln w="57150" cap="flat">
              <a:solidFill>
                <a:srgbClr val="FFFF0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85861" y="1294887"/>
            <a:ext cx="5342535" cy="8167363"/>
          </a:xfrm>
          <a:prstGeom prst="rect">
            <a:avLst/>
          </a:prstGeom>
          <a:solidFill>
            <a:schemeClr val="bg1">
              <a:alpha val="58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2822" y="4777759"/>
            <a:ext cx="7524440" cy="225702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800" b="1" dirty="0">
                <a:solidFill>
                  <a:schemeClr val="accent5"/>
                </a:solidFill>
                <a:latin typeface="Helvetica Neue"/>
                <a:cs typeface="Helvetica Neue"/>
              </a:rPr>
              <a:t>PART 2: </a:t>
            </a:r>
          </a:p>
          <a:p>
            <a:pPr marL="457200" indent="-457200" algn="l">
              <a:buFont typeface="Arial"/>
              <a:buChar char="•"/>
            </a:pPr>
            <a:r>
              <a:rPr lang="en-GB" sz="2800" dirty="0">
                <a:latin typeface="Helvetica Neue"/>
                <a:cs typeface="Helvetica Neue"/>
              </a:rPr>
              <a:t>Draw the plot </a:t>
            </a:r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f90 </a:t>
            </a:r>
            <a:r>
              <a:rPr lang="en-GB" sz="2800" dirty="0" err="1">
                <a:solidFill>
                  <a:srgbClr val="FF0000"/>
                </a:solidFill>
                <a:latin typeface="Helvetica Neue"/>
                <a:cs typeface="Helvetica Neue"/>
              </a:rPr>
              <a:t>vs</a:t>
            </a:r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 S1 and compare with the one shown</a:t>
            </a:r>
          </a:p>
          <a:p>
            <a:pPr algn="l"/>
            <a:endParaRPr lang="en-GB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 algn="l"/>
            <a:endParaRPr lang="en-GB" sz="28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pic>
        <p:nvPicPr>
          <p:cNvPr id="18" name="Picture 17" descr="Screenshot 2019-12-20 at 19.38.5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r="9266" b="27585"/>
          <a:stretch/>
        </p:blipFill>
        <p:spPr>
          <a:xfrm>
            <a:off x="2047000" y="2000882"/>
            <a:ext cx="5991584" cy="1480678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2196416" y="1234833"/>
            <a:ext cx="3959526" cy="976631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/>
          <p:cNvCxnSpPr/>
          <p:nvPr/>
        </p:nvCxnSpPr>
        <p:spPr>
          <a:xfrm flipV="1">
            <a:off x="7936979" y="1248677"/>
            <a:ext cx="280904" cy="96278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0635251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shot 2019-12-20 at 19.23.19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757"/>
            <a:ext cx="13004800" cy="830184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Excel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 dirty="0"/>
          </a:p>
        </p:txBody>
      </p:sp>
      <p:grpSp>
        <p:nvGrpSpPr>
          <p:cNvPr id="8" name="Group 7"/>
          <p:cNvGrpSpPr/>
          <p:nvPr/>
        </p:nvGrpSpPr>
        <p:grpSpPr>
          <a:xfrm>
            <a:off x="5618045" y="1160412"/>
            <a:ext cx="7386755" cy="8315999"/>
            <a:chOff x="91920" y="1035706"/>
            <a:chExt cx="8344855" cy="8125227"/>
          </a:xfrm>
          <a:noFill/>
        </p:grpSpPr>
        <p:sp>
          <p:nvSpPr>
            <p:cNvPr id="9" name="Rectangle 8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grpFill/>
            <a:ln w="57150" cap="flat">
              <a:solidFill>
                <a:schemeClr val="tx1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grpFill/>
            <a:ln w="57150" cap="flat">
              <a:solidFill>
                <a:srgbClr val="FFFF0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722630" y="1235127"/>
            <a:ext cx="7232442" cy="3491985"/>
          </a:xfrm>
          <a:prstGeom prst="rect">
            <a:avLst/>
          </a:prstGeom>
          <a:solidFill>
            <a:schemeClr val="bg1">
              <a:alpha val="58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1921" y="1205236"/>
            <a:ext cx="5526124" cy="8284422"/>
            <a:chOff x="91920" y="1035706"/>
            <a:chExt cx="8344855" cy="8125227"/>
          </a:xfrm>
        </p:grpSpPr>
        <p:sp>
          <p:nvSpPr>
            <p:cNvPr id="15" name="Rectangle 14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noFill/>
            <a:ln w="57150" cap="flat">
              <a:solidFill>
                <a:schemeClr val="tx1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noFill/>
            <a:ln w="57150" cap="flat">
              <a:solidFill>
                <a:srgbClr val="FFFF0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85861" y="1294887"/>
            <a:ext cx="5342535" cy="8167363"/>
          </a:xfrm>
          <a:prstGeom prst="rect">
            <a:avLst/>
          </a:prstGeom>
          <a:solidFill>
            <a:schemeClr val="bg1">
              <a:alpha val="58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6756" y="2152241"/>
            <a:ext cx="7524440" cy="225702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800" b="1" dirty="0">
                <a:solidFill>
                  <a:schemeClr val="accent5"/>
                </a:solidFill>
                <a:latin typeface="Helvetica Neue"/>
                <a:cs typeface="Helvetica Neue"/>
              </a:rPr>
              <a:t>PART 3: </a:t>
            </a:r>
          </a:p>
          <a:p>
            <a:pPr marL="457200" indent="-457200" algn="l">
              <a:buFont typeface="Arial"/>
              <a:buChar char="•"/>
            </a:pPr>
            <a:r>
              <a:rPr lang="en-GB" sz="2800" dirty="0">
                <a:latin typeface="Helvetica Neue"/>
                <a:cs typeface="Helvetica Neue"/>
              </a:rPr>
              <a:t>Copy the data in a new sheet: </a:t>
            </a:r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duplicate the datasheet that will be used to apply filters to select possible Dark Matter candidates</a:t>
            </a:r>
          </a:p>
          <a:p>
            <a:pPr algn="l"/>
            <a:endParaRPr lang="en-GB" sz="28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pic>
        <p:nvPicPr>
          <p:cNvPr id="2" name="Picture 1" descr="Screenshot 2019-12-20 at 19.41.4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13961" r="4624" b="17141"/>
          <a:stretch/>
        </p:blipFill>
        <p:spPr>
          <a:xfrm>
            <a:off x="1942409" y="5558543"/>
            <a:ext cx="8546598" cy="97125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2076883" y="4871196"/>
            <a:ext cx="3839993" cy="83254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8830490" y="4871196"/>
            <a:ext cx="1434394" cy="83254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46677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-2392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 dirty="0"/>
          </a:p>
        </p:txBody>
      </p:sp>
      <p:sp>
        <p:nvSpPr>
          <p:cNvPr id="12" name="Rectangle 11"/>
          <p:cNvSpPr/>
          <p:nvPr/>
        </p:nvSpPr>
        <p:spPr>
          <a:xfrm>
            <a:off x="4986541" y="925205"/>
            <a:ext cx="779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Helvetica Neue"/>
                <a:cs typeface="Helvetica Neue"/>
              </a:rPr>
              <a:t>You will start with the following data: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98251" y="2582874"/>
            <a:ext cx="9579961" cy="4881952"/>
            <a:chOff x="630715" y="3403601"/>
            <a:chExt cx="9579961" cy="4881952"/>
          </a:xfrm>
        </p:grpSpPr>
        <p:sp>
          <p:nvSpPr>
            <p:cNvPr id="23" name="Rectangle 22"/>
            <p:cNvSpPr/>
            <p:nvPr/>
          </p:nvSpPr>
          <p:spPr>
            <a:xfrm>
              <a:off x="630715" y="3403601"/>
              <a:ext cx="4584749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The number (ID) of the event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30715" y="5920685"/>
              <a:ext cx="8037103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x position of the particle in the TPC in centimetre (cm)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30715" y="6549956"/>
              <a:ext cx="8037103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y position of the particle in the TPC in cm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30715" y="7179227"/>
              <a:ext cx="8037103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Time between S1 and S2 in microsecond (</a:t>
              </a:r>
              <a:r>
                <a:rPr lang="mr-IN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μs</a:t>
              </a:r>
              <a:r>
                <a:rPr lang="it-IT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=10</a:t>
              </a:r>
              <a:r>
                <a:rPr lang="it-IT" sz="2500" baseline="30000" dirty="0">
                  <a:solidFill>
                    <a:schemeClr val="tx1"/>
                  </a:solidFill>
                  <a:latin typeface="Helvetica Neue"/>
                  <a:cs typeface="Helvetica Neue"/>
                </a:rPr>
                <a:t>-6</a:t>
              </a:r>
              <a:r>
                <a:rPr lang="it-IT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 </a:t>
              </a:r>
              <a:r>
                <a:rPr lang="it-IT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s</a:t>
              </a:r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) 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30715" y="7808499"/>
              <a:ext cx="5902571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it-IT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Signal</a:t>
              </a:r>
              <a:r>
                <a:rPr lang="it-IT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 </a:t>
              </a:r>
              <a:r>
                <a:rPr lang="it-IT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collected</a:t>
              </a:r>
              <a:r>
                <a:rPr lang="it-IT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 from the VETO </a:t>
              </a:r>
              <a:r>
                <a:rPr lang="it-IT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system</a:t>
              </a:r>
              <a:endParaRPr lang="mr-IN" sz="2500" dirty="0">
                <a:solidFill>
                  <a:schemeClr val="tx1"/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0715" y="4032872"/>
              <a:ext cx="8037103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The total amount of primary scintillation light S1 (in </a:t>
              </a:r>
              <a:r>
                <a:rPr lang="en-GB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pe</a:t>
              </a:r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30715" y="4662143"/>
              <a:ext cx="9579961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The amount of S1 (in </a:t>
              </a:r>
              <a:r>
                <a:rPr lang="en-GB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pe</a:t>
              </a:r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) collected in the first 90 ns of the signal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30715" y="5291414"/>
              <a:ext cx="875752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The total amount of secondary scintillation light S2 (in </a:t>
              </a:r>
              <a:r>
                <a:rPr lang="en-GB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pe</a:t>
              </a:r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>
            <a:off x="5812284" y="7997534"/>
            <a:ext cx="719251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Velocity of an electron in </a:t>
            </a:r>
            <a:r>
              <a:rPr lang="en-GB" sz="2500" dirty="0" err="1">
                <a:solidFill>
                  <a:schemeClr val="tx1"/>
                </a:solidFill>
                <a:latin typeface="Helvetica Neue"/>
                <a:cs typeface="Helvetica Neue"/>
              </a:rPr>
              <a:t>LiquidAr</a:t>
            </a:r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 in cm/</a:t>
            </a:r>
            <a:r>
              <a:rPr lang="mr-IN" sz="2500" dirty="0">
                <a:solidFill>
                  <a:schemeClr val="tx1"/>
                </a:solidFill>
                <a:latin typeface="Helvetica Neue"/>
                <a:cs typeface="Helvetica Neue"/>
              </a:rPr>
              <a:t>μs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48921" y="7516256"/>
            <a:ext cx="779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Helvetica Neue"/>
                <a:cs typeface="Helvetica Neue"/>
              </a:rPr>
              <a:t>Plus 2 constants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812284" y="8656190"/>
            <a:ext cx="80371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Total length of the TPC in cm</a:t>
            </a:r>
          </a:p>
        </p:txBody>
      </p:sp>
      <p:pic>
        <p:nvPicPr>
          <p:cNvPr id="19" name="Picture 18" descr="Screenshot 2020-05-10 at 14.01.50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40" r="53420"/>
          <a:stretch/>
        </p:blipFill>
        <p:spPr>
          <a:xfrm>
            <a:off x="1016028" y="1721316"/>
            <a:ext cx="10214011" cy="861558"/>
          </a:xfrm>
          <a:prstGeom prst="rect">
            <a:avLst/>
          </a:prstGeom>
        </p:spPr>
      </p:pic>
      <p:pic>
        <p:nvPicPr>
          <p:cNvPr id="20" name="Picture 19" descr="Screenshot 2020-05-10 at 14.01.50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5" t="-34976" b="-1"/>
          <a:stretch/>
        </p:blipFill>
        <p:spPr>
          <a:xfrm>
            <a:off x="748921" y="7997534"/>
            <a:ext cx="4502229" cy="137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1848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172572" y="3553833"/>
            <a:ext cx="128523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  <a:latin typeface="Helvetica Neue"/>
                <a:cs typeface="Helvetica Neue"/>
              </a:rPr>
              <a:t>f90 </a:t>
            </a:r>
            <a:r>
              <a:rPr lang="en-US" sz="2200" dirty="0">
                <a:latin typeface="Helvetica Neue"/>
                <a:cs typeface="Helvetica Neue"/>
              </a:rPr>
              <a:t>is defined as</a:t>
            </a:r>
          </a:p>
        </p:txBody>
      </p:sp>
      <p:graphicFrame>
        <p:nvGraphicFramePr>
          <p:cNvPr id="9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254526"/>
              </p:ext>
            </p:extLst>
          </p:nvPr>
        </p:nvGraphicFramePr>
        <p:xfrm>
          <a:off x="3420366" y="3232123"/>
          <a:ext cx="2436745" cy="997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406400" progId="Equation.3">
                  <p:embed/>
                </p:oleObj>
              </mc:Choice>
              <mc:Fallback>
                <p:oleObj name="Equation" r:id="rId2" imgW="685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20366" y="3232123"/>
                        <a:ext cx="2436745" cy="997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708" y="4381721"/>
            <a:ext cx="129368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Helvetica Neue"/>
                <a:cs typeface="Helvetica Neue"/>
              </a:rPr>
              <a:t>Excel allows us to write the formulas in a easy way:</a:t>
            </a:r>
          </a:p>
          <a:p>
            <a:pPr algn="just"/>
            <a:r>
              <a:rPr lang="en-US" sz="2200" dirty="0">
                <a:latin typeface="Helvetica Neue"/>
                <a:cs typeface="Helvetica Neue"/>
              </a:rPr>
              <a:t>	-click on the cell you want to insert the formula (cell I6 in the picture below);</a:t>
            </a:r>
          </a:p>
          <a:p>
            <a:pPr algn="just"/>
            <a:r>
              <a:rPr lang="en-US" sz="2200" dirty="0">
                <a:latin typeface="Helvetica Neue"/>
                <a:cs typeface="Helvetica Neue"/>
              </a:rPr>
              <a:t>	-write =</a:t>
            </a:r>
            <a:r>
              <a:rPr lang="en-US" sz="2200" dirty="0">
                <a:solidFill>
                  <a:srgbClr val="3366FF"/>
                </a:solidFill>
                <a:latin typeface="Helvetica Neue"/>
                <a:cs typeface="Helvetica Neue"/>
              </a:rPr>
              <a:t>C6</a:t>
            </a:r>
            <a:r>
              <a:rPr lang="en-US" sz="2200" dirty="0">
                <a:latin typeface="Helvetica Neue"/>
                <a:cs typeface="Helvetica Neue"/>
              </a:rPr>
              <a:t>/</a:t>
            </a:r>
            <a:r>
              <a:rPr lang="en-US" sz="2200" dirty="0">
                <a:solidFill>
                  <a:srgbClr val="008000"/>
                </a:solidFill>
                <a:latin typeface="Helvetica Neue"/>
                <a:cs typeface="Helvetica Neue"/>
              </a:rPr>
              <a:t>B6</a:t>
            </a:r>
            <a:r>
              <a:rPr lang="en-US" sz="2200" dirty="0">
                <a:latin typeface="Helvetica Neue"/>
                <a:cs typeface="Helvetica Neue"/>
              </a:rPr>
              <a:t> and press ENTER. </a:t>
            </a:r>
          </a:p>
        </p:txBody>
      </p:sp>
      <p:pic>
        <p:nvPicPr>
          <p:cNvPr id="23" name="Picture 22" descr="Macintosh HD:private:var:folders:82:v_wyjgr56jq6nj91y0sxfwkw0000gn:T:TemporaryItems:Screenshot 2019-07-16 at 14.16.04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7" r="32251" b="56775"/>
          <a:stretch/>
        </p:blipFill>
        <p:spPr bwMode="auto">
          <a:xfrm>
            <a:off x="29878" y="5593756"/>
            <a:ext cx="12936822" cy="2658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72572" y="8734484"/>
            <a:ext cx="126357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Helvetica Neue"/>
                <a:cs typeface="Helvetica Neue"/>
              </a:rPr>
              <a:t>Now we need to repeat the calculation for all the events </a:t>
            </a:r>
          </a:p>
        </p:txBody>
      </p:sp>
      <p:pic>
        <p:nvPicPr>
          <p:cNvPr id="10" name="Picture 9" descr="Screenshot 2020-05-10 at 14.01.50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0" y="1641060"/>
            <a:ext cx="12852390" cy="92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525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 dirty="0"/>
          </a:p>
        </p:txBody>
      </p:sp>
      <p:sp>
        <p:nvSpPr>
          <p:cNvPr id="24" name="Rectangle 23"/>
          <p:cNvSpPr/>
          <p:nvPr/>
        </p:nvSpPr>
        <p:spPr>
          <a:xfrm>
            <a:off x="-1" y="1006269"/>
            <a:ext cx="126357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Helvetica Neue"/>
                <a:cs typeface="Helvetica Neue"/>
              </a:rPr>
              <a:t>Repeat the calculation for all the events</a:t>
            </a:r>
            <a:r>
              <a:rPr lang="mr-IN" sz="2200" dirty="0">
                <a:latin typeface="Helvetica Neue"/>
                <a:cs typeface="Helvetica Neue"/>
              </a:rPr>
              <a:t>…</a:t>
            </a:r>
            <a:r>
              <a:rPr lang="it-IT" sz="2200" dirty="0">
                <a:latin typeface="Helvetica Neue"/>
                <a:cs typeface="Helvetica Neue"/>
              </a:rPr>
              <a:t>.</a:t>
            </a:r>
            <a:endParaRPr lang="en-US" sz="2200" dirty="0">
              <a:latin typeface="Helvetica Neue"/>
              <a:cs typeface="Helvetica Neue"/>
            </a:endParaRPr>
          </a:p>
        </p:txBody>
      </p:sp>
      <p:sp>
        <p:nvSpPr>
          <p:cNvPr id="25" name="Rectangle 24"/>
          <p:cNvSpPr/>
          <p:nvPr/>
        </p:nvSpPr>
        <p:spPr>
          <a:xfrm rot="20075127">
            <a:off x="8735804" y="636937"/>
            <a:ext cx="250028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EXCEL TIP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32" y="1414121"/>
            <a:ext cx="126256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Helvetica Neue"/>
                <a:cs typeface="Helvetica Neue"/>
              </a:rPr>
              <a:t>Method 1</a:t>
            </a:r>
            <a:endParaRPr lang="en-US" sz="2200" dirty="0">
              <a:latin typeface="Helvetica Neue"/>
              <a:cs typeface="Helvetica Neue"/>
            </a:endParaRPr>
          </a:p>
          <a:p>
            <a:pPr algn="just"/>
            <a:r>
              <a:rPr lang="en-US" sz="2200" dirty="0">
                <a:latin typeface="Helvetica Neue"/>
                <a:cs typeface="Helvetica Neue"/>
              </a:rPr>
              <a:t>Using the mouse you can selected the cell where you performed the calculation and pointing at the right lower corner of the cell a black (or </a:t>
            </a:r>
            <a:r>
              <a:rPr lang="en-US" sz="2200" dirty="0" err="1">
                <a:latin typeface="Helvetica Neue"/>
                <a:cs typeface="Helvetica Neue"/>
              </a:rPr>
              <a:t>blu</a:t>
            </a:r>
            <a:r>
              <a:rPr lang="en-US" sz="2200" dirty="0">
                <a:latin typeface="Helvetica Neue"/>
                <a:cs typeface="Helvetica Neue"/>
              </a:rPr>
              <a:t>) cross will show up.</a:t>
            </a:r>
          </a:p>
          <a:p>
            <a:pPr algn="just"/>
            <a:r>
              <a:rPr lang="en-US" sz="2200" dirty="0">
                <a:latin typeface="Helvetica Neue"/>
                <a:cs typeface="Helvetica Neue"/>
              </a:rPr>
              <a:t> 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5702" y="5440555"/>
            <a:ext cx="104441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Helvetica Neue"/>
                <a:cs typeface="Helvetica Neue"/>
              </a:rPr>
              <a:t>Click the cross and drag down.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400" y="2791716"/>
            <a:ext cx="12731469" cy="1893265"/>
            <a:chOff x="25400" y="2791716"/>
            <a:chExt cx="12731469" cy="1893265"/>
          </a:xfrm>
        </p:grpSpPr>
        <p:pic>
          <p:nvPicPr>
            <p:cNvPr id="2" name="Picture 1" descr="Screenshot 2020-05-10 at 14.07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" y="2791716"/>
              <a:ext cx="12246308" cy="189326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1978998" y="4005321"/>
              <a:ext cx="414192" cy="371022"/>
              <a:chOff x="9023219" y="4951718"/>
              <a:chExt cx="414192" cy="371022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9237262" y="4951718"/>
                <a:ext cx="0" cy="37102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9023219" y="5132658"/>
                <a:ext cx="414192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" name="Oval 8"/>
            <p:cNvSpPr/>
            <p:nvPr/>
          </p:nvSpPr>
          <p:spPr>
            <a:xfrm>
              <a:off x="11829356" y="3695951"/>
              <a:ext cx="927513" cy="98903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 descr="Screenshot 2020-05-10 at 14.09.4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54" y="5871442"/>
            <a:ext cx="10191510" cy="34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6889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08817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08817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4836</TotalTime>
  <Words>1466</Words>
  <Application>Microsoft Macintosh PowerPoint</Application>
  <PresentationFormat>Personalizzato</PresentationFormat>
  <Paragraphs>215</Paragraphs>
  <Slides>43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51" baseType="lpstr">
      <vt:lpstr>Arial</vt:lpstr>
      <vt:lpstr>Calibri</vt:lpstr>
      <vt:lpstr>Helvetica</vt:lpstr>
      <vt:lpstr>Helvetica Light</vt:lpstr>
      <vt:lpstr>Helvetica Neue</vt:lpstr>
      <vt:lpstr>Times</vt:lpstr>
      <vt:lpstr>White</vt:lpstr>
      <vt:lpstr>Equation</vt:lpstr>
      <vt:lpstr>Presentazione standard di PowerPoint</vt:lpstr>
      <vt:lpstr>Purpose</vt:lpstr>
      <vt:lpstr>Global View</vt:lpstr>
      <vt:lpstr>Excel View</vt:lpstr>
      <vt:lpstr>Excel View</vt:lpstr>
      <vt:lpstr>Excel View</vt:lpstr>
      <vt:lpstr>PART 1</vt:lpstr>
      <vt:lpstr>PART 1</vt:lpstr>
      <vt:lpstr>PART 1</vt:lpstr>
      <vt:lpstr>PART 1</vt:lpstr>
      <vt:lpstr>PART 1</vt:lpstr>
      <vt:lpstr>PART 1</vt:lpstr>
      <vt:lpstr>PART 1</vt:lpstr>
      <vt:lpstr>PART 1</vt:lpstr>
      <vt:lpstr>PART 2</vt:lpstr>
      <vt:lpstr>PART 2</vt:lpstr>
      <vt:lpstr>PART 2</vt:lpstr>
      <vt:lpstr>PART 2</vt:lpstr>
      <vt:lpstr>PART 2</vt:lpstr>
      <vt:lpstr>PART 2</vt:lpstr>
      <vt:lpstr>PART 2</vt:lpstr>
      <vt:lpstr>PART 2</vt:lpstr>
      <vt:lpstr>PART 2</vt:lpstr>
      <vt:lpstr>PART 2</vt:lpstr>
      <vt:lpstr>PART 2</vt:lpstr>
      <vt:lpstr>PART 2</vt:lpstr>
      <vt:lpstr>PART 3</vt:lpstr>
      <vt:lpstr>PART 3</vt:lpstr>
      <vt:lpstr>PART 3</vt:lpstr>
      <vt:lpstr>PART 3</vt:lpstr>
      <vt:lpstr>PART 4</vt:lpstr>
      <vt:lpstr>PART 4</vt:lpstr>
      <vt:lpstr>PART 4</vt:lpstr>
      <vt:lpstr>PART 4</vt:lpstr>
      <vt:lpstr>PART 4</vt:lpstr>
      <vt:lpstr>PART 4</vt:lpstr>
      <vt:lpstr>PART 4</vt:lpstr>
      <vt:lpstr>PART 4</vt:lpstr>
      <vt:lpstr>PART 4</vt:lpstr>
      <vt:lpstr>PART 4</vt:lpstr>
      <vt:lpstr>PART 4</vt:lpstr>
      <vt:lpstr>PART 5</vt:lpstr>
      <vt:lpstr>Good luck!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Sebastiana Puglia</cp:lastModifiedBy>
  <cp:revision>223</cp:revision>
  <dcterms:modified xsi:type="dcterms:W3CDTF">2024-12-02T11:53:09Z</dcterms:modified>
</cp:coreProperties>
</file>