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85" r:id="rId3"/>
    <p:sldId id="284" r:id="rId4"/>
    <p:sldId id="288" r:id="rId5"/>
    <p:sldId id="289" r:id="rId6"/>
    <p:sldId id="286" r:id="rId7"/>
    <p:sldId id="287" r:id="rId8"/>
    <p:sldId id="290" r:id="rId9"/>
    <p:sldId id="291" r:id="rId10"/>
    <p:sldId id="292" r:id="rId11"/>
    <p:sldId id="293" r:id="rId1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96FC"/>
    <a:srgbClr val="EF9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38"/>
    <p:restoredTop sz="94651"/>
  </p:normalViewPr>
  <p:slideViewPr>
    <p:cSldViewPr snapToGrid="0" snapToObjects="1">
      <p:cViewPr>
        <p:scale>
          <a:sx n="90" d="100"/>
          <a:sy n="90" d="100"/>
        </p:scale>
        <p:origin x="1200" y="14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F7244-DA20-0548-A921-7DEF95A3F731}" type="datetimeFigureOut">
              <a:rPr lang="en-US" smtClean="0"/>
              <a:t>12/2/24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042CA-02E5-1647-A351-69384A24488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411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6" name="Shape 2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52813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2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41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 Text"/>
          <p:cNvSpPr txBox="1">
            <a:spLocks noGrp="1"/>
          </p:cNvSpPr>
          <p:nvPr>
            <p:ph type="title"/>
          </p:nvPr>
        </p:nvSpPr>
        <p:spPr>
          <a:xfrm>
            <a:off x="3244242" y="4344"/>
            <a:ext cx="6516316" cy="1058627"/>
          </a:xfrm>
          <a:prstGeom prst="rect">
            <a:avLst/>
          </a:prstGeom>
        </p:spPr>
        <p:txBody>
          <a:bodyPr/>
          <a:lstStyle>
            <a:lvl1pPr>
              <a:lnSpc>
                <a:spcPct val="20000"/>
              </a:lnSpc>
              <a:defRPr b="1">
                <a:solidFill>
                  <a:srgbClr val="0096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99247" y="9340645"/>
            <a:ext cx="368504" cy="381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218" name="Line"/>
          <p:cNvSpPr/>
          <p:nvPr/>
        </p:nvSpPr>
        <p:spPr>
          <a:xfrm>
            <a:off x="3322403" y="987406"/>
            <a:ext cx="6359994" cy="1"/>
          </a:xfrm>
          <a:prstGeom prst="line">
            <a:avLst/>
          </a:prstGeom>
          <a:ln w="25400">
            <a:solidFill>
              <a:srgbClr val="0093FF">
                <a:alpha val="57693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xfrm>
            <a:off x="952500" y="94652"/>
            <a:ext cx="11099800" cy="127488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2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486603"/>
            <a:ext cx="11099800" cy="7403397"/>
          </a:xfrm>
          <a:prstGeom prst="rect">
            <a:avLst/>
          </a:prstGeom>
        </p:spPr>
        <p:txBody>
          <a:bodyPr/>
          <a:lstStyle>
            <a:lvl1pPr marL="444500" indent="-444500"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09938" y="9277145"/>
            <a:ext cx="368504" cy="381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itle Text"/>
          <p:cNvSpPr txBox="1">
            <a:spLocks noGrp="1"/>
          </p:cNvSpPr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 anchor="t"/>
          <a:lstStyle>
            <a:lvl1pPr defTabSz="65024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1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indent="-419100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650240">
              <a:spcBef>
                <a:spcPts val="10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656073" y="9373756"/>
            <a:ext cx="348727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952500" y="94652"/>
            <a:ext cx="11099800" cy="127488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486603"/>
            <a:ext cx="11099800" cy="7403397"/>
          </a:xfrm>
          <a:prstGeom prst="rect">
            <a:avLst/>
          </a:prstGeom>
        </p:spPr>
        <p:txBody>
          <a:bodyPr/>
          <a:lstStyle>
            <a:lvl1pPr marL="444500" indent="-444500"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09938" y="9277145"/>
            <a:ext cx="368504" cy="381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"/>
          <p:cNvSpPr/>
          <p:nvPr/>
        </p:nvSpPr>
        <p:spPr>
          <a:xfrm>
            <a:off x="-1" y="314006"/>
            <a:ext cx="13004801" cy="3251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65024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9" name="Rectangle"/>
          <p:cNvSpPr/>
          <p:nvPr/>
        </p:nvSpPr>
        <p:spPr>
          <a:xfrm>
            <a:off x="-1" y="-1"/>
            <a:ext cx="13004801" cy="520193"/>
          </a:xfrm>
          <a:prstGeom prst="rect">
            <a:avLst/>
          </a:prstGeom>
          <a:solidFill>
            <a:srgbClr val="93A299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65024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0" name="Title Text"/>
          <p:cNvSpPr txBox="1">
            <a:spLocks noGrp="1"/>
          </p:cNvSpPr>
          <p:nvPr>
            <p:ph type="title"/>
          </p:nvPr>
        </p:nvSpPr>
        <p:spPr>
          <a:xfrm>
            <a:off x="650239" y="758613"/>
            <a:ext cx="11704322" cy="1408854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sz="5600" spc="-14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9" y="2275839"/>
            <a:ext cx="11704322" cy="6935895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259079" indent="-259079" defTabSz="1300480">
              <a:spcBef>
                <a:spcPts val="800"/>
              </a:spcBef>
              <a:buClr>
                <a:srgbClr val="93A299"/>
              </a:buClr>
              <a:buSzPct val="85000"/>
              <a:buFont typeface="Arial"/>
              <a:defRPr sz="3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85216" indent="-310896" defTabSz="1300480">
              <a:spcBef>
                <a:spcPts val="800"/>
              </a:spcBef>
              <a:buClr>
                <a:srgbClr val="93A299"/>
              </a:buClr>
              <a:buSzPct val="85000"/>
              <a:buFont typeface="Arial"/>
              <a:defRPr sz="3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94080" indent="-345440" defTabSz="1300480">
              <a:spcBef>
                <a:spcPts val="800"/>
              </a:spcBef>
              <a:buClr>
                <a:srgbClr val="93A299"/>
              </a:buClr>
              <a:buSzPct val="90000"/>
              <a:buFont typeface="Arial"/>
              <a:defRPr sz="3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11579" indent="-388619" defTabSz="1300480">
              <a:spcBef>
                <a:spcPts val="800"/>
              </a:spcBef>
              <a:buClr>
                <a:srgbClr val="93A299"/>
              </a:buClr>
              <a:buSzPct val="100000"/>
              <a:buFont typeface="Arial"/>
              <a:defRPr sz="3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84662" indent="-333102" defTabSz="1300480">
              <a:spcBef>
                <a:spcPts val="800"/>
              </a:spcBef>
              <a:buClr>
                <a:srgbClr val="93A299"/>
              </a:buClr>
              <a:buSzPct val="100000"/>
              <a:buFont typeface="Arial"/>
              <a:defRPr sz="3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37333" y="65461"/>
            <a:ext cx="397021" cy="389270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l" defTabSz="650240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>
            <a:spLocks noGrp="1"/>
          </p:cNvSpPr>
          <p:nvPr>
            <p:ph type="title"/>
          </p:nvPr>
        </p:nvSpPr>
        <p:spPr>
          <a:xfrm>
            <a:off x="952500" y="94652"/>
            <a:ext cx="11099800" cy="127488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0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486603"/>
            <a:ext cx="11099800" cy="7403397"/>
          </a:xfrm>
          <a:prstGeom prst="rect">
            <a:avLst/>
          </a:prstGeom>
        </p:spPr>
        <p:txBody>
          <a:bodyPr/>
          <a:lstStyle>
            <a:lvl1pPr marL="444500" indent="-444500"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59547" y="9277145"/>
            <a:ext cx="368504" cy="381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72" name="F. Carnesecchi, INTERNATIONAL SCHOOL OF SUBNUCLEAR PHYSICS, 54th Course: ERICE-SICILY: 16 June 2016"/>
          <p:cNvSpPr txBox="1"/>
          <p:nvPr/>
        </p:nvSpPr>
        <p:spPr>
          <a:xfrm>
            <a:off x="1270000" y="9340645"/>
            <a:ext cx="104648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F. Carnesecchi, INTERNATIONAL SCHOOL OF SUBNUCLEAR PHYSICS, 54th Course: ERICE-SICILY: 16 June 2016 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18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Text"/>
          <p:cNvSpPr txBox="1">
            <a:spLocks noGrp="1"/>
          </p:cNvSpPr>
          <p:nvPr>
            <p:ph type="title"/>
          </p:nvPr>
        </p:nvSpPr>
        <p:spPr>
          <a:xfrm>
            <a:off x="952500" y="94652"/>
            <a:ext cx="11099800" cy="127488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89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486603"/>
            <a:ext cx="11099800" cy="7403397"/>
          </a:xfrm>
          <a:prstGeom prst="rect">
            <a:avLst/>
          </a:prstGeom>
        </p:spPr>
        <p:txBody>
          <a:bodyPr/>
          <a:lstStyle>
            <a:lvl1pPr marL="444500" indent="-444500"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59547" y="9277145"/>
            <a:ext cx="368504" cy="381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91" name="F. Carnesecchi, Università e INFN Bologna, Centro Fermi Roma - 102° Congresso Nazionale della SIF, Padova, 26-30 Sett. 2016"/>
          <p:cNvSpPr txBox="1"/>
          <p:nvPr/>
        </p:nvSpPr>
        <p:spPr>
          <a:xfrm>
            <a:off x="1356171" y="9336379"/>
            <a:ext cx="10436028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3800"/>
              </a:lnSpc>
              <a:spcBef>
                <a:spcPts val="120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F. Carnesecchi, Università e INFN Bologna, Centro Fermi Roma - 102° Congresso Nazionale della SIF, Padova, 26-30 Sett. 2016 </a:t>
            </a:r>
            <a:endParaRPr sz="1200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 defTabSz="457200">
              <a:lnSpc>
                <a:spcPts val="7800"/>
              </a:lnSpc>
              <a:defRPr sz="28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Image"/>
          <p:cNvSpPr>
            <a:spLocks noGrp="1"/>
          </p:cNvSpPr>
          <p:nvPr>
            <p:ph type="pic" sz="half" idx="13"/>
          </p:nvPr>
        </p:nvSpPr>
        <p:spPr>
          <a:xfrm>
            <a:off x="511561" y="2056650"/>
            <a:ext cx="5334001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18300" y="2330075"/>
            <a:ext cx="5334000" cy="6286501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Image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9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8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49" r:id="rId2"/>
    <p:sldLayoutId id="2147483652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</p:sldLayoutIdLst>
  <p:transition spd="med"/>
  <p:hf hdr="0" ftr="0" dt="0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Line"/>
          <p:cNvSpPr/>
          <p:nvPr/>
        </p:nvSpPr>
        <p:spPr>
          <a:xfrm>
            <a:off x="1460252" y="4876800"/>
            <a:ext cx="10106002" cy="1"/>
          </a:xfrm>
          <a:prstGeom prst="line">
            <a:avLst/>
          </a:prstGeom>
          <a:ln w="25400">
            <a:solidFill>
              <a:srgbClr val="3E9ACC">
                <a:alpha val="57693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lang="en-GB"/>
          </a:p>
        </p:txBody>
      </p:sp>
      <p:sp>
        <p:nvSpPr>
          <p:cNvPr id="238" name="VI SNRI, INFN Bologna e Ferrara, 1-5 October 2018"/>
          <p:cNvSpPr txBox="1"/>
          <p:nvPr/>
        </p:nvSpPr>
        <p:spPr>
          <a:xfrm>
            <a:off x="2533798" y="5183451"/>
            <a:ext cx="7958910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28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Dipartimento di Fisica e Astronomia, Catania, </a:t>
            </a:r>
            <a:endParaRPr lang="it-IT" sz="2800" b="0" i="0" u="none" strike="noStrike" dirty="0">
              <a:solidFill>
                <a:srgbClr val="000000"/>
              </a:solidFill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28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3 Dicembre 2024</a:t>
            </a:r>
            <a:endParaRPr lang="it-IT" sz="2800" b="0" i="0" u="none" strike="noStrike" dirty="0">
              <a:solidFill>
                <a:srgbClr val="000000"/>
              </a:solidFill>
              <a:effectLst/>
            </a:endParaRPr>
          </a:p>
          <a:p>
            <a:br>
              <a:rPr lang="it-IT" sz="2800" dirty="0"/>
            </a:br>
            <a:br>
              <a:rPr lang="it-IT" sz="2800" dirty="0"/>
            </a:br>
            <a:endParaRPr lang="en-GB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668128" y="2805564"/>
            <a:ext cx="7886775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cs typeface="Helvetica Neue"/>
                <a:sym typeface="Helvetica Light"/>
              </a:rPr>
              <a:t>Darkside</a:t>
            </a:r>
            <a:r>
              <a:rPr kumimoji="0" 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cs typeface="Helvetica Neue"/>
                <a:sym typeface="Helvetica Light"/>
              </a:rPr>
              <a:t> </a:t>
            </a:r>
            <a:r>
              <a:rPr kumimoji="0" lang="en-US" sz="5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cs typeface="Helvetica Neue"/>
                <a:sym typeface="Helvetica Light"/>
              </a:rPr>
              <a:t>Masterclass</a:t>
            </a:r>
            <a:endParaRPr kumimoji="0" lang="en-US" sz="5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cs typeface="Helvetica Neue"/>
              <a:sym typeface="Helvetica Light"/>
            </a:endParaRPr>
          </a:p>
          <a:p>
            <a:r>
              <a:rPr lang="en-US" sz="5400" dirty="0">
                <a:latin typeface="Helvetica Neue"/>
                <a:cs typeface="Helvetica Neue"/>
              </a:rPr>
              <a:t>Instruction </a:t>
            </a:r>
            <a:r>
              <a:rPr lang="mr-IN" sz="5400" dirty="0">
                <a:latin typeface="Helvetica Neue"/>
                <a:cs typeface="Helvetica Neue"/>
              </a:rPr>
              <a:t>–</a:t>
            </a:r>
            <a:r>
              <a:rPr lang="en-US" sz="5400" dirty="0">
                <a:latin typeface="Helvetica Neue"/>
                <a:cs typeface="Helvetica Neue"/>
              </a:rPr>
              <a:t> Excel Part A</a:t>
            </a:r>
          </a:p>
        </p:txBody>
      </p:sp>
      <p:pic>
        <p:nvPicPr>
          <p:cNvPr id="5" name="Picture 4" descr="logo circul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58" y="6926941"/>
            <a:ext cx="1927879" cy="1927879"/>
          </a:xfrm>
          <a:prstGeom prst="rect">
            <a:avLst/>
          </a:prstGeom>
        </p:spPr>
      </p:pic>
      <p:pic>
        <p:nvPicPr>
          <p:cNvPr id="1026" name="Picture 2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15BFBDFB-8D6C-A9EE-2048-78B6411FB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62" y="734328"/>
            <a:ext cx="4617545" cy="92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6EB07A5-187A-A51E-84F0-C7059C6F2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716" y="529220"/>
            <a:ext cx="25273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10</a:t>
            </a:fld>
            <a:endParaRPr lang="uk-UA" dirty="0"/>
          </a:p>
        </p:txBody>
      </p:sp>
      <p:sp>
        <p:nvSpPr>
          <p:cNvPr id="3" name="Rectangle 2"/>
          <p:cNvSpPr/>
          <p:nvPr/>
        </p:nvSpPr>
        <p:spPr>
          <a:xfrm>
            <a:off x="1428641" y="1096497"/>
            <a:ext cx="1075329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3000" b="1" dirty="0">
                <a:solidFill>
                  <a:srgbClr val="FF0000"/>
                </a:solidFill>
                <a:latin typeface="Helvetica Neue"/>
                <a:cs typeface="Helvetica Neue"/>
              </a:rPr>
              <a:t>If the event has been accepted in PART 1, otherwise skip</a:t>
            </a:r>
          </a:p>
        </p:txBody>
      </p:sp>
      <p:pic>
        <p:nvPicPr>
          <p:cNvPr id="8" name="Picture 7" descr="Screenshot 2019-07-19 at 00.47.4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" t="2955" r="3618" b="4646"/>
          <a:stretch/>
        </p:blipFill>
        <p:spPr>
          <a:xfrm>
            <a:off x="1428641" y="3351377"/>
            <a:ext cx="10267888" cy="586736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990623" y="3489165"/>
            <a:ext cx="29784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800" b="1" dirty="0">
                <a:latin typeface="Helvetica Neue"/>
                <a:cs typeface="Helvetica Neue"/>
              </a:rPr>
              <a:t>PM</a:t>
            </a:r>
            <a:r>
              <a:rPr lang="en-GB" sz="2800" dirty="0">
                <a:latin typeface="Helvetica Neue"/>
                <a:cs typeface="Helvetica Neue"/>
              </a:rPr>
              <a:t>s </a:t>
            </a:r>
            <a:r>
              <a:rPr lang="en-GB" sz="2800" b="1" dirty="0">
                <a:latin typeface="Helvetica Neue"/>
                <a:cs typeface="Helvetica Neue"/>
              </a:rPr>
              <a:t>position</a:t>
            </a:r>
            <a:r>
              <a:rPr lang="en-GB" sz="2800" dirty="0">
                <a:latin typeface="Helvetica Neue"/>
                <a:cs typeface="Helvetica Neue"/>
              </a:rPr>
              <a:t> in our x-y frame of reference (cm)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1547935"/>
            <a:ext cx="13004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800" dirty="0">
                <a:latin typeface="Helvetica Neue"/>
                <a:cs typeface="Helvetica Neue"/>
              </a:rPr>
              <a:t>Now we can see how to get an approximation of the x and y position (in PART 1 given), starting from the </a:t>
            </a:r>
            <a:r>
              <a:rPr lang="en-GB" sz="2800" b="1" dirty="0">
                <a:latin typeface="Helvetica Neue"/>
                <a:cs typeface="Helvetica Neue"/>
              </a:rPr>
              <a:t>S2</a:t>
            </a:r>
            <a:r>
              <a:rPr lang="en-GB" sz="2800" dirty="0">
                <a:latin typeface="Helvetica Neue"/>
                <a:cs typeface="Helvetica Neue"/>
              </a:rPr>
              <a:t> charge </a:t>
            </a:r>
            <a:r>
              <a:rPr lang="en-GB" sz="2800" b="1" dirty="0">
                <a:latin typeface="Helvetica Neue"/>
                <a:cs typeface="Helvetica Neue"/>
              </a:rPr>
              <a:t>distribution</a:t>
            </a:r>
            <a:r>
              <a:rPr lang="en-GB" sz="2800" dirty="0">
                <a:latin typeface="Helvetica Neue"/>
                <a:cs typeface="Helvetica Neue"/>
              </a:rPr>
              <a:t> in the top </a:t>
            </a:r>
            <a:r>
              <a:rPr lang="en-GB" sz="2800" dirty="0" err="1">
                <a:latin typeface="Helvetica Neue"/>
                <a:cs typeface="Helvetica Neue"/>
              </a:rPr>
              <a:t>PhotoMultipliers</a:t>
            </a:r>
            <a:r>
              <a:rPr lang="en-GB" sz="2800" dirty="0">
                <a:latin typeface="Helvetica Neue"/>
                <a:cs typeface="Helvetica Neue"/>
              </a:rPr>
              <a:t> (</a:t>
            </a:r>
            <a:r>
              <a:rPr lang="en-GB" sz="2800" b="1" dirty="0">
                <a:latin typeface="Helvetica Neue"/>
                <a:cs typeface="Helvetica Neue"/>
              </a:rPr>
              <a:t>PM</a:t>
            </a:r>
            <a:r>
              <a:rPr lang="en-GB" sz="2800" dirty="0">
                <a:latin typeface="Helvetica Neue"/>
                <a:cs typeface="Helvetica Neue"/>
              </a:rPr>
              <a:t>s) of the TPC (on the left in the screenshot) expressed as a number of photon electrons (pe)</a:t>
            </a:r>
          </a:p>
        </p:txBody>
      </p:sp>
    </p:spTree>
    <p:extLst>
      <p:ext uri="{BB962C8B-B14F-4D97-AF65-F5344CB8AC3E}">
        <p14:creationId xmlns:p14="http://schemas.microsoft.com/office/powerpoint/2010/main" val="158493957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11</a:t>
            </a:fld>
            <a:endParaRPr lang="uk-UA" dirty="0"/>
          </a:p>
        </p:txBody>
      </p:sp>
      <p:sp>
        <p:nvSpPr>
          <p:cNvPr id="9" name="Rectangle 8"/>
          <p:cNvSpPr/>
          <p:nvPr/>
        </p:nvSpPr>
        <p:spPr>
          <a:xfrm>
            <a:off x="115711" y="1035649"/>
            <a:ext cx="1271020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700" dirty="0">
                <a:latin typeface="Helvetica Neue"/>
                <a:cs typeface="Helvetica Neue"/>
              </a:rPr>
              <a:t>We can then perform a weighted average in both x and y between the 7 PM with the highest number of photons in S2, using as weight (w) the number of </a:t>
            </a:r>
            <a:r>
              <a:rPr lang="en-GB" sz="2700" dirty="0" err="1">
                <a:latin typeface="Helvetica Neue"/>
                <a:cs typeface="Helvetica Neue"/>
              </a:rPr>
              <a:t>photonelectrons</a:t>
            </a:r>
            <a:r>
              <a:rPr lang="en-GB" sz="2700" dirty="0">
                <a:latin typeface="Helvetica Neue"/>
                <a:cs typeface="Helvetica Neue"/>
              </a:rPr>
              <a:t> (pe)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38722" y="2697642"/>
            <a:ext cx="1189823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200" dirty="0">
                <a:latin typeface="Helvetica Neue"/>
                <a:cs typeface="Helvetica Neue"/>
              </a:rPr>
              <a:t>x</a:t>
            </a:r>
            <a:r>
              <a:rPr lang="en-GB" sz="2200" baseline="-25000" dirty="0">
                <a:latin typeface="Helvetica Neue"/>
                <a:cs typeface="Helvetica Neue"/>
              </a:rPr>
              <a:t>PM1</a:t>
            </a:r>
            <a:r>
              <a:rPr lang="en-GB" sz="2200" dirty="0">
                <a:latin typeface="Helvetica Neue"/>
                <a:cs typeface="Helvetica Neue"/>
              </a:rPr>
              <a:t>* pe</a:t>
            </a:r>
            <a:r>
              <a:rPr lang="en-GB" sz="2200" baseline="-25000" dirty="0">
                <a:latin typeface="Helvetica Neue"/>
                <a:cs typeface="Helvetica Neue"/>
              </a:rPr>
              <a:t>PM1</a:t>
            </a:r>
            <a:r>
              <a:rPr lang="en-GB" sz="2200" dirty="0">
                <a:latin typeface="Helvetica Neue"/>
                <a:cs typeface="Helvetica Neue"/>
              </a:rPr>
              <a:t>+x</a:t>
            </a:r>
            <a:r>
              <a:rPr lang="en-GB" sz="2200" baseline="-25000" dirty="0">
                <a:latin typeface="Helvetica Neue"/>
                <a:cs typeface="Helvetica Neue"/>
              </a:rPr>
              <a:t>PM2</a:t>
            </a:r>
            <a:r>
              <a:rPr lang="en-GB" sz="2200" dirty="0">
                <a:latin typeface="Helvetica Neue"/>
                <a:cs typeface="Helvetica Neue"/>
              </a:rPr>
              <a:t>* pe</a:t>
            </a:r>
            <a:r>
              <a:rPr lang="en-GB" sz="2200" baseline="-25000" dirty="0">
                <a:latin typeface="Helvetica Neue"/>
                <a:cs typeface="Helvetica Neue"/>
              </a:rPr>
              <a:t>PM2 </a:t>
            </a:r>
            <a:r>
              <a:rPr lang="en-GB" sz="2200" dirty="0">
                <a:latin typeface="Helvetica Neue"/>
                <a:cs typeface="Helvetica Neue"/>
              </a:rPr>
              <a:t>+ x</a:t>
            </a:r>
            <a:r>
              <a:rPr lang="en-GB" sz="2200" baseline="-25000" dirty="0">
                <a:latin typeface="Helvetica Neue"/>
                <a:cs typeface="Helvetica Neue"/>
              </a:rPr>
              <a:t>PM3</a:t>
            </a:r>
            <a:r>
              <a:rPr lang="en-GB" sz="2200" dirty="0">
                <a:latin typeface="Helvetica Neue"/>
                <a:cs typeface="Helvetica Neue"/>
              </a:rPr>
              <a:t>* pe</a:t>
            </a:r>
            <a:r>
              <a:rPr lang="en-GB" sz="2200" baseline="-25000" dirty="0">
                <a:latin typeface="Helvetica Neue"/>
                <a:cs typeface="Helvetica Neue"/>
              </a:rPr>
              <a:t>PM3 </a:t>
            </a:r>
            <a:r>
              <a:rPr lang="en-GB" sz="2200" dirty="0">
                <a:latin typeface="Helvetica Neue"/>
                <a:cs typeface="Helvetica Neue"/>
              </a:rPr>
              <a:t>+ x</a:t>
            </a:r>
            <a:r>
              <a:rPr lang="en-GB" sz="2200" baseline="-25000" dirty="0">
                <a:latin typeface="Helvetica Neue"/>
                <a:cs typeface="Helvetica Neue"/>
              </a:rPr>
              <a:t>PM4</a:t>
            </a:r>
            <a:r>
              <a:rPr lang="en-GB" sz="2200" dirty="0">
                <a:latin typeface="Helvetica Neue"/>
                <a:cs typeface="Helvetica Neue"/>
              </a:rPr>
              <a:t>* pe</a:t>
            </a:r>
            <a:r>
              <a:rPr lang="en-GB" sz="2200" baseline="-25000" dirty="0">
                <a:latin typeface="Helvetica Neue"/>
                <a:cs typeface="Helvetica Neue"/>
              </a:rPr>
              <a:t>PM4 </a:t>
            </a:r>
            <a:r>
              <a:rPr lang="en-GB" sz="2200" dirty="0">
                <a:latin typeface="Helvetica Neue"/>
                <a:cs typeface="Helvetica Neue"/>
              </a:rPr>
              <a:t>+ x</a:t>
            </a:r>
            <a:r>
              <a:rPr lang="en-GB" sz="2200" baseline="-25000" dirty="0">
                <a:latin typeface="Helvetica Neue"/>
                <a:cs typeface="Helvetica Neue"/>
              </a:rPr>
              <a:t>PM5</a:t>
            </a:r>
            <a:r>
              <a:rPr lang="en-GB" sz="2200" dirty="0">
                <a:latin typeface="Helvetica Neue"/>
                <a:cs typeface="Helvetica Neue"/>
              </a:rPr>
              <a:t>* pe</a:t>
            </a:r>
            <a:r>
              <a:rPr lang="en-GB" sz="2200" baseline="-25000" dirty="0">
                <a:latin typeface="Helvetica Neue"/>
                <a:cs typeface="Helvetica Neue"/>
              </a:rPr>
              <a:t>PM5 </a:t>
            </a:r>
            <a:r>
              <a:rPr lang="en-GB" sz="2200" dirty="0">
                <a:latin typeface="Helvetica Neue"/>
                <a:cs typeface="Helvetica Neue"/>
              </a:rPr>
              <a:t>+ x</a:t>
            </a:r>
            <a:r>
              <a:rPr lang="en-GB" sz="2200" baseline="-25000" dirty="0">
                <a:latin typeface="Helvetica Neue"/>
                <a:cs typeface="Helvetica Neue"/>
              </a:rPr>
              <a:t>PM6</a:t>
            </a:r>
            <a:r>
              <a:rPr lang="en-GB" sz="2200" dirty="0">
                <a:latin typeface="Helvetica Neue"/>
                <a:cs typeface="Helvetica Neue"/>
              </a:rPr>
              <a:t>* pe</a:t>
            </a:r>
            <a:r>
              <a:rPr lang="en-GB" sz="2200" baseline="-25000" dirty="0">
                <a:latin typeface="Helvetica Neue"/>
                <a:cs typeface="Helvetica Neue"/>
              </a:rPr>
              <a:t>PM6 </a:t>
            </a:r>
            <a:r>
              <a:rPr lang="en-GB" sz="2200" dirty="0">
                <a:latin typeface="Helvetica Neue"/>
                <a:cs typeface="Helvetica Neue"/>
              </a:rPr>
              <a:t>+ x</a:t>
            </a:r>
            <a:r>
              <a:rPr lang="en-GB" sz="2200" baseline="-25000" dirty="0">
                <a:latin typeface="Helvetica Neue"/>
                <a:cs typeface="Helvetica Neue"/>
              </a:rPr>
              <a:t>PM7</a:t>
            </a:r>
            <a:r>
              <a:rPr lang="en-GB" sz="2200" dirty="0">
                <a:latin typeface="Helvetica Neue"/>
                <a:cs typeface="Helvetica Neue"/>
              </a:rPr>
              <a:t>* pe</a:t>
            </a:r>
            <a:r>
              <a:rPr lang="en-GB" sz="2200" baseline="-25000" dirty="0">
                <a:latin typeface="Helvetica Neue"/>
                <a:cs typeface="Helvetica Neue"/>
              </a:rPr>
              <a:t>PM7</a:t>
            </a:r>
            <a:endParaRPr lang="en-GB" sz="2200" dirty="0">
              <a:latin typeface="Helvetica Neue"/>
              <a:cs typeface="Helvetica Neu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27027" y="3179681"/>
            <a:ext cx="616381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dirty="0">
                <a:latin typeface="Helvetica Neue"/>
                <a:cs typeface="Helvetica Neue"/>
              </a:rPr>
              <a:t>pe</a:t>
            </a:r>
            <a:r>
              <a:rPr lang="en-GB" sz="2200" baseline="-25000" dirty="0">
                <a:latin typeface="Helvetica Neue"/>
                <a:cs typeface="Helvetica Neue"/>
              </a:rPr>
              <a:t>PM1</a:t>
            </a:r>
            <a:r>
              <a:rPr lang="en-GB" sz="2200" dirty="0">
                <a:latin typeface="Helvetica Neue"/>
                <a:cs typeface="Helvetica Neue"/>
              </a:rPr>
              <a:t>+pe</a:t>
            </a:r>
            <a:r>
              <a:rPr lang="en-GB" sz="2200" baseline="-25000" dirty="0">
                <a:latin typeface="Helvetica Neue"/>
                <a:cs typeface="Helvetica Neue"/>
              </a:rPr>
              <a:t>PM2</a:t>
            </a:r>
            <a:r>
              <a:rPr lang="en-GB" sz="2200" dirty="0">
                <a:latin typeface="Helvetica Neue"/>
                <a:cs typeface="Helvetica Neue"/>
              </a:rPr>
              <a:t>+pe</a:t>
            </a:r>
            <a:r>
              <a:rPr lang="en-GB" sz="2200" baseline="-25000" dirty="0">
                <a:latin typeface="Helvetica Neue"/>
                <a:cs typeface="Helvetica Neue"/>
              </a:rPr>
              <a:t>PM3</a:t>
            </a:r>
            <a:r>
              <a:rPr lang="en-GB" sz="2200" dirty="0">
                <a:latin typeface="Helvetica Neue"/>
                <a:cs typeface="Helvetica Neue"/>
              </a:rPr>
              <a:t>+pe</a:t>
            </a:r>
            <a:r>
              <a:rPr lang="en-GB" sz="2200" baseline="-25000" dirty="0">
                <a:latin typeface="Helvetica Neue"/>
                <a:cs typeface="Helvetica Neue"/>
              </a:rPr>
              <a:t>PM4</a:t>
            </a:r>
            <a:r>
              <a:rPr lang="en-GB" sz="2200" dirty="0">
                <a:latin typeface="Helvetica Neue"/>
                <a:cs typeface="Helvetica Neue"/>
              </a:rPr>
              <a:t>+pe</a:t>
            </a:r>
            <a:r>
              <a:rPr lang="en-GB" sz="2200" baseline="-25000" dirty="0">
                <a:latin typeface="Helvetica Neue"/>
                <a:cs typeface="Helvetica Neue"/>
              </a:rPr>
              <a:t>PM5</a:t>
            </a:r>
            <a:r>
              <a:rPr lang="en-GB" sz="2200" dirty="0">
                <a:latin typeface="Helvetica Neue"/>
                <a:cs typeface="Helvetica Neue"/>
              </a:rPr>
              <a:t>+pe</a:t>
            </a:r>
            <a:r>
              <a:rPr lang="en-GB" sz="2200" baseline="-25000" dirty="0">
                <a:latin typeface="Helvetica Neue"/>
                <a:cs typeface="Helvetica Neue"/>
              </a:rPr>
              <a:t>PM6</a:t>
            </a:r>
            <a:r>
              <a:rPr lang="en-GB" sz="2200" dirty="0">
                <a:latin typeface="Helvetica Neue"/>
                <a:cs typeface="Helvetica Neue"/>
              </a:rPr>
              <a:t>+pe</a:t>
            </a:r>
            <a:r>
              <a:rPr lang="en-GB" sz="2200" baseline="-25000" dirty="0">
                <a:latin typeface="Helvetica Neue"/>
                <a:cs typeface="Helvetica Neue"/>
              </a:rPr>
              <a:t>PM7</a:t>
            </a:r>
            <a:endParaRPr lang="en-US" sz="2200" dirty="0"/>
          </a:p>
        </p:txBody>
      </p:sp>
      <p:sp>
        <p:nvSpPr>
          <p:cNvPr id="6" name="Rectangle 5"/>
          <p:cNvSpPr/>
          <p:nvPr/>
        </p:nvSpPr>
        <p:spPr>
          <a:xfrm>
            <a:off x="0" y="2925962"/>
            <a:ext cx="1260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err="1">
                <a:latin typeface="Helvetica Neue"/>
                <a:cs typeface="Helvetica Neue"/>
              </a:rPr>
              <a:t>X_mean</a:t>
            </a:r>
            <a:r>
              <a:rPr lang="en-GB" sz="2000" dirty="0">
                <a:latin typeface="Helvetica Neue"/>
                <a:cs typeface="Helvetica Neue"/>
              </a:rPr>
              <a:t>= </a:t>
            </a:r>
            <a:endParaRPr lang="en-US" sz="20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367661" y="3179681"/>
            <a:ext cx="11113508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Rectangle 13"/>
          <p:cNvSpPr/>
          <p:nvPr/>
        </p:nvSpPr>
        <p:spPr>
          <a:xfrm>
            <a:off x="321769" y="2279631"/>
            <a:ext cx="24673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5"/>
                </a:solidFill>
                <a:latin typeface="Helvetica Neue"/>
                <a:cs typeface="Helvetica Neue"/>
              </a:rPr>
              <a:t>position *w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919801" y="3287402"/>
            <a:ext cx="8162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solidFill>
                  <a:schemeClr val="accent5"/>
                </a:solidFill>
                <a:latin typeface="Helvetica Neue"/>
                <a:cs typeface="Helvetica Neue"/>
              </a:rPr>
              <a:t>Σw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16" name="x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2737" r="6878" b="29251"/>
          <a:stretch/>
        </p:blipFill>
        <p:spPr>
          <a:xfrm>
            <a:off x="368504" y="3850508"/>
            <a:ext cx="7341143" cy="53757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007784" y="4018048"/>
            <a:ext cx="253810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err="1">
                <a:solidFill>
                  <a:schemeClr val="tx1"/>
                </a:solidFill>
                <a:latin typeface="Helvetica Neue"/>
                <a:cs typeface="Helvetica Neue"/>
              </a:rPr>
              <a:t>Σw</a:t>
            </a:r>
            <a:r>
              <a:rPr lang="en-GB" sz="3200" dirty="0">
                <a:solidFill>
                  <a:schemeClr val="tx1"/>
                </a:solidFill>
                <a:latin typeface="Helvetica Neue"/>
                <a:cs typeface="Helvetica Neue"/>
              </a:rPr>
              <a:t>== SUMS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007784" y="7431383"/>
            <a:ext cx="32439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700" dirty="0">
                <a:latin typeface="Helvetica Neue"/>
                <a:cs typeface="Helvetica Neue"/>
              </a:rPr>
              <a:t>The same for the y position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ED04FDC-112C-BC40-848D-27A815F4B04C}"/>
              </a:ext>
            </a:extLst>
          </p:cNvPr>
          <p:cNvGrpSpPr/>
          <p:nvPr/>
        </p:nvGrpSpPr>
        <p:grpSpPr>
          <a:xfrm>
            <a:off x="5868291" y="4309379"/>
            <a:ext cx="2887059" cy="626929"/>
            <a:chOff x="8845158" y="5282454"/>
            <a:chExt cx="2887059" cy="62692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BB3F20D-E19D-F043-B587-7CBF318D31D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845158" y="5282454"/>
              <a:ext cx="633198" cy="626929"/>
              <a:chOff x="9275736" y="4510007"/>
              <a:chExt cx="782664" cy="774915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9AAE288C-EC1F-C446-AC6B-4AD5EDEB8973}"/>
                  </a:ext>
                </a:extLst>
              </p:cNvPr>
              <p:cNvSpPr/>
              <p:nvPr/>
            </p:nvSpPr>
            <p:spPr>
              <a:xfrm>
                <a:off x="9275736" y="4510007"/>
                <a:ext cx="782664" cy="774915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solidFill>
                  <a:srgbClr val="2C96FC"/>
                </a:solidFill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08817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8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6" name="Graphic 25" descr="Play">
                <a:extLst>
                  <a:ext uri="{FF2B5EF4-FFF2-40B4-BE49-F238E27FC236}">
                    <a16:creationId xmlns:a16="http://schemas.microsoft.com/office/drawing/2014/main" id="{0BE548E9-F31B-0346-B18D-4A8402ADC1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406376" y="4595971"/>
                <a:ext cx="652024" cy="652024"/>
              </a:xfrm>
              <a:prstGeom prst="rect">
                <a:avLst/>
              </a:prstGeom>
            </p:spPr>
          </p:pic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8534964-7C75-8745-86CD-76EB6C02D8D0}"/>
                </a:ext>
              </a:extLst>
            </p:cNvPr>
            <p:cNvSpPr/>
            <p:nvPr/>
          </p:nvSpPr>
          <p:spPr>
            <a:xfrm>
              <a:off x="9576016" y="5384921"/>
              <a:ext cx="2156201" cy="46166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2C96FC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2C96FC"/>
                  </a:solidFill>
                  <a:latin typeface="Helvetica Neue"/>
                  <a:ea typeface="Lucida Grande"/>
                  <a:cs typeface="Helvetica Neue"/>
                </a:rPr>
                <a:t>Play the Video</a:t>
              </a:r>
              <a:endParaRPr lang="en-GB" sz="2400" dirty="0">
                <a:solidFill>
                  <a:srgbClr val="2C96FC"/>
                </a:solidFill>
                <a:latin typeface="Helvetica Neue"/>
                <a:cs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58024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Purpose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2</a:t>
            </a:fld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248382" y="2442448"/>
            <a:ext cx="12257890" cy="9643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GB" sz="2800" b="1" dirty="0">
                <a:solidFill>
                  <a:srgbClr val="FF0000"/>
                </a:solidFill>
                <a:latin typeface="Helvetica Neue"/>
                <a:cs typeface="Helvetica Neue"/>
              </a:rPr>
              <a:t>Analysis</a:t>
            </a:r>
            <a:r>
              <a:rPr lang="en-GB" sz="2800" dirty="0">
                <a:solidFill>
                  <a:srgbClr val="FF0000"/>
                </a:solidFill>
                <a:latin typeface="Helvetica Neue"/>
                <a:cs typeface="Helvetica Neue"/>
              </a:rPr>
              <a:t> via </a:t>
            </a:r>
            <a:r>
              <a:rPr lang="en-GB" sz="2800" b="1" dirty="0">
                <a:solidFill>
                  <a:srgbClr val="FF0000"/>
                </a:solidFill>
                <a:latin typeface="Helvetica Neue"/>
                <a:cs typeface="Helvetica Neue"/>
              </a:rPr>
              <a:t>Excel event display </a:t>
            </a:r>
            <a:r>
              <a:rPr lang="en-GB" sz="2800" dirty="0">
                <a:solidFill>
                  <a:srgbClr val="FF0000"/>
                </a:solidFill>
                <a:latin typeface="Helvetica Neue"/>
                <a:cs typeface="Helvetica Neue"/>
              </a:rPr>
              <a:t>for 3 different events (</a:t>
            </a:r>
            <a:r>
              <a:rPr lang="en-GB" sz="2800" dirty="0" err="1">
                <a:solidFill>
                  <a:srgbClr val="FF0000"/>
                </a:solidFill>
                <a:latin typeface="Helvetica Neue"/>
                <a:cs typeface="Helvetica Neue"/>
              </a:rPr>
              <a:t>Ev</a:t>
            </a:r>
            <a:r>
              <a:rPr lang="en-GB" sz="2800" dirty="0">
                <a:solidFill>
                  <a:srgbClr val="FF0000"/>
                </a:solidFill>
                <a:latin typeface="Helvetica Neue"/>
                <a:cs typeface="Helvetica Neue"/>
              </a:rPr>
              <a:t>)</a:t>
            </a:r>
            <a:r>
              <a:rPr lang="en-GB" sz="2800" dirty="0">
                <a:solidFill>
                  <a:schemeClr val="tx1"/>
                </a:solidFill>
                <a:latin typeface="Helvetica Neue"/>
                <a:cs typeface="Helvetica Neue"/>
              </a:rPr>
              <a:t>: number 4, number 474, number 19383</a:t>
            </a:r>
          </a:p>
        </p:txBody>
      </p:sp>
      <p:pic>
        <p:nvPicPr>
          <p:cNvPr id="13" name="Picture 12" descr="Screenshot 2019-07-11 at 23.22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256" y="3796665"/>
            <a:ext cx="7676036" cy="7436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8382" y="4540281"/>
            <a:ext cx="12250571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GB" sz="2500" dirty="0">
                <a:latin typeface="Helvetica Neue"/>
                <a:cs typeface="Helvetica Neue"/>
              </a:rPr>
              <a:t>You can move between these events selecting the corresponding tab (see the bottom of your excel file)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1063" y="6939733"/>
            <a:ext cx="12257890" cy="9643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GB" sz="2800" b="1" dirty="0">
                <a:solidFill>
                  <a:schemeClr val="accent5"/>
                </a:solidFill>
                <a:latin typeface="Helvetica Neue"/>
                <a:cs typeface="Helvetica Neue"/>
              </a:rPr>
              <a:t>Final goal: </a:t>
            </a:r>
            <a:r>
              <a:rPr lang="en-GB" sz="2800" dirty="0">
                <a:latin typeface="Helvetica Neue"/>
                <a:cs typeface="Helvetica Neue"/>
              </a:rPr>
              <a:t>learn how to reconstruct the </a:t>
            </a:r>
            <a:r>
              <a:rPr lang="en-GB" sz="2800" b="1" dirty="0">
                <a:latin typeface="Helvetica Neue"/>
                <a:cs typeface="Helvetica Neue"/>
              </a:rPr>
              <a:t>position </a:t>
            </a:r>
            <a:r>
              <a:rPr lang="en-GB" sz="2800" dirty="0">
                <a:latin typeface="Helvetica Neue"/>
                <a:cs typeface="Helvetica Neue"/>
              </a:rPr>
              <a:t>(</a:t>
            </a:r>
            <a:r>
              <a:rPr lang="en-GB" sz="2800" dirty="0" err="1">
                <a:latin typeface="Helvetica Neue"/>
                <a:cs typeface="Helvetica Neue"/>
              </a:rPr>
              <a:t>x,y,z,r</a:t>
            </a:r>
            <a:r>
              <a:rPr lang="en-GB" sz="2800" dirty="0">
                <a:latin typeface="Helvetica Neue"/>
                <a:cs typeface="Helvetica Neue"/>
              </a:rPr>
              <a:t>) of the particle and when to reject an event (based on the position).</a:t>
            </a:r>
          </a:p>
        </p:txBody>
      </p:sp>
    </p:spTree>
    <p:extLst>
      <p:ext uri="{BB962C8B-B14F-4D97-AF65-F5344CB8AC3E}">
        <p14:creationId xmlns:p14="http://schemas.microsoft.com/office/powerpoint/2010/main" val="185552649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Excel 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3</a:t>
            </a:fld>
            <a:endParaRPr lang="uk-UA" dirty="0"/>
          </a:p>
        </p:txBody>
      </p:sp>
      <p:pic>
        <p:nvPicPr>
          <p:cNvPr id="3" name="Picture 2" descr="Screenshot 2019-07-18 at 22.17.2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" r="3123"/>
          <a:stretch/>
        </p:blipFill>
        <p:spPr>
          <a:xfrm>
            <a:off x="156302" y="1080034"/>
            <a:ext cx="12699523" cy="829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2262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Excel 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4</a:t>
            </a:fld>
            <a:endParaRPr lang="uk-UA" dirty="0"/>
          </a:p>
        </p:txBody>
      </p:sp>
      <p:pic>
        <p:nvPicPr>
          <p:cNvPr id="3" name="Picture 2" descr="Screenshot 2019-07-18 at 22.17.2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" r="3123"/>
          <a:stretch/>
        </p:blipFill>
        <p:spPr>
          <a:xfrm>
            <a:off x="156302" y="1080034"/>
            <a:ext cx="12699523" cy="8292565"/>
          </a:xfrm>
          <a:prstGeom prst="rect">
            <a:avLst/>
          </a:prstGeom>
        </p:spPr>
      </p:pic>
      <p:sp>
        <p:nvSpPr>
          <p:cNvPr id="10" name="L-Shape 9"/>
          <p:cNvSpPr/>
          <p:nvPr/>
        </p:nvSpPr>
        <p:spPr>
          <a:xfrm flipV="1">
            <a:off x="156303" y="1184420"/>
            <a:ext cx="7463902" cy="8105965"/>
          </a:xfrm>
          <a:prstGeom prst="corner">
            <a:avLst>
              <a:gd name="adj1" fmla="val 36098"/>
              <a:gd name="adj2" fmla="val 57882"/>
            </a:avLst>
          </a:prstGeom>
          <a:noFill/>
          <a:ln w="57150" cap="flat" cmpd="sng">
            <a:solidFill>
              <a:srgbClr val="FFFF00"/>
            </a:solidFill>
            <a:prstDash val="sysDash"/>
            <a:miter lim="400000"/>
          </a:ln>
          <a:effectLst>
            <a:outerShdw dist="38100" dir="3540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088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L-Shape 10"/>
          <p:cNvSpPr/>
          <p:nvPr/>
        </p:nvSpPr>
        <p:spPr>
          <a:xfrm flipH="1">
            <a:off x="4593000" y="1184420"/>
            <a:ext cx="8262825" cy="8105965"/>
          </a:xfrm>
          <a:prstGeom prst="corner">
            <a:avLst>
              <a:gd name="adj1" fmla="val 65288"/>
              <a:gd name="adj2" fmla="val 63677"/>
            </a:avLst>
          </a:prstGeom>
          <a:solidFill>
            <a:schemeClr val="bg1">
              <a:alpha val="58000"/>
            </a:schemeClr>
          </a:solidFill>
          <a:ln w="57150" cap="flat" cmpd="sng">
            <a:solidFill>
              <a:srgbClr val="FFFF00"/>
            </a:solidFill>
            <a:prstDash val="sysDash"/>
            <a:miter lim="400000"/>
          </a:ln>
          <a:effectLst>
            <a:outerShdw dist="38100" dir="3540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088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80283" y="4414194"/>
            <a:ext cx="6924295" cy="182614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GB" sz="2800" b="1" dirty="0">
                <a:solidFill>
                  <a:schemeClr val="accent5"/>
                </a:solidFill>
                <a:latin typeface="Helvetica Neue"/>
                <a:cs typeface="Helvetica Neue"/>
              </a:rPr>
              <a:t>PART 1: </a:t>
            </a:r>
          </a:p>
          <a:p>
            <a:pPr marL="457200" indent="-457200" algn="l">
              <a:buFont typeface="Arial"/>
              <a:buChar char="•"/>
            </a:pPr>
            <a:r>
              <a:rPr lang="en-GB" sz="2800" dirty="0">
                <a:latin typeface="Helvetica Neue"/>
                <a:cs typeface="Helvetica Neue"/>
              </a:rPr>
              <a:t>Calculate the radius (</a:t>
            </a:r>
            <a:r>
              <a:rPr lang="en-GB" sz="2800" b="1" dirty="0">
                <a:latin typeface="Helvetica Neue"/>
                <a:cs typeface="Helvetica Neue"/>
              </a:rPr>
              <a:t>r</a:t>
            </a:r>
            <a:r>
              <a:rPr lang="en-GB" sz="2800" dirty="0">
                <a:latin typeface="Helvetica Neue"/>
                <a:cs typeface="Helvetica Neue"/>
              </a:rPr>
              <a:t>) and the </a:t>
            </a:r>
            <a:r>
              <a:rPr lang="en-GB" sz="2800" b="1" dirty="0">
                <a:latin typeface="Helvetica Neue"/>
                <a:cs typeface="Helvetica Neue"/>
              </a:rPr>
              <a:t>z</a:t>
            </a:r>
            <a:r>
              <a:rPr lang="en-GB" sz="2800" dirty="0">
                <a:latin typeface="Helvetica Neue"/>
                <a:cs typeface="Helvetica Neue"/>
              </a:rPr>
              <a:t> position of the particle</a:t>
            </a:r>
          </a:p>
          <a:p>
            <a:pPr marL="457200" indent="-457200" algn="l">
              <a:buFont typeface="Arial"/>
              <a:buChar char="•"/>
            </a:pPr>
            <a:r>
              <a:rPr lang="en-GB" sz="2800" dirty="0">
                <a:solidFill>
                  <a:schemeClr val="tx1"/>
                </a:solidFill>
                <a:latin typeface="Helvetica Neue"/>
                <a:cs typeface="Helvetica Neue"/>
              </a:rPr>
              <a:t>Does this event have to be rejected?</a:t>
            </a:r>
          </a:p>
        </p:txBody>
      </p:sp>
    </p:spTree>
    <p:extLst>
      <p:ext uri="{BB962C8B-B14F-4D97-AF65-F5344CB8AC3E}">
        <p14:creationId xmlns:p14="http://schemas.microsoft.com/office/powerpoint/2010/main" val="120583542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Excel 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5</a:t>
            </a:fld>
            <a:endParaRPr lang="uk-UA" dirty="0"/>
          </a:p>
        </p:txBody>
      </p:sp>
      <p:pic>
        <p:nvPicPr>
          <p:cNvPr id="3" name="Picture 2" descr="Screenshot 2019-07-18 at 22.17.2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" r="3123"/>
          <a:stretch/>
        </p:blipFill>
        <p:spPr>
          <a:xfrm>
            <a:off x="156302" y="1080034"/>
            <a:ext cx="12699523" cy="8292565"/>
          </a:xfrm>
          <a:prstGeom prst="rect">
            <a:avLst/>
          </a:prstGeom>
        </p:spPr>
      </p:pic>
      <p:sp>
        <p:nvSpPr>
          <p:cNvPr id="10" name="L-Shape 9"/>
          <p:cNvSpPr/>
          <p:nvPr/>
        </p:nvSpPr>
        <p:spPr>
          <a:xfrm flipH="1">
            <a:off x="4593000" y="1184420"/>
            <a:ext cx="8262825" cy="8105965"/>
          </a:xfrm>
          <a:prstGeom prst="corner">
            <a:avLst>
              <a:gd name="adj1" fmla="val 65288"/>
              <a:gd name="adj2" fmla="val 63677"/>
            </a:avLst>
          </a:prstGeom>
          <a:noFill/>
          <a:ln w="57150" cap="flat" cmpd="sng">
            <a:solidFill>
              <a:srgbClr val="FFFF00"/>
            </a:solidFill>
            <a:prstDash val="sysDash"/>
            <a:miter lim="400000"/>
          </a:ln>
          <a:effectLst>
            <a:outerShdw dist="38100" dir="3540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088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L-Shape 6"/>
          <p:cNvSpPr/>
          <p:nvPr/>
        </p:nvSpPr>
        <p:spPr>
          <a:xfrm flipV="1">
            <a:off x="156303" y="1184420"/>
            <a:ext cx="7463902" cy="8105965"/>
          </a:xfrm>
          <a:prstGeom prst="corner">
            <a:avLst>
              <a:gd name="adj1" fmla="val 36098"/>
              <a:gd name="adj2" fmla="val 57882"/>
            </a:avLst>
          </a:prstGeom>
          <a:solidFill>
            <a:schemeClr val="bg1">
              <a:alpha val="58000"/>
            </a:schemeClr>
          </a:solidFill>
          <a:ln w="57150" cap="flat" cmpd="sng">
            <a:solidFill>
              <a:srgbClr val="FFFF00"/>
            </a:solidFill>
            <a:prstDash val="sysDash"/>
            <a:miter lim="400000"/>
          </a:ln>
          <a:effectLst>
            <a:outerShdw dist="38100" dir="3540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088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912" y="1251866"/>
            <a:ext cx="6924295" cy="268791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GB" sz="2800" b="1" dirty="0">
                <a:solidFill>
                  <a:schemeClr val="accent5"/>
                </a:solidFill>
                <a:latin typeface="Helvetica Neue"/>
                <a:cs typeface="Helvetica Neue"/>
              </a:rPr>
              <a:t>PART 2: </a:t>
            </a:r>
          </a:p>
          <a:p>
            <a:pPr marL="457200" indent="-457200" algn="l">
              <a:buFont typeface="Arial"/>
              <a:buChar char="•"/>
            </a:pPr>
            <a:r>
              <a:rPr lang="en-GB" sz="2800" b="1" dirty="0">
                <a:solidFill>
                  <a:srgbClr val="FF0000"/>
                </a:solidFill>
                <a:latin typeface="Helvetica Neue"/>
                <a:cs typeface="Helvetica Neue"/>
              </a:rPr>
              <a:t>To be done only if the event has NOT been rejected in PART 1</a:t>
            </a:r>
          </a:p>
          <a:p>
            <a:pPr marL="457200" indent="-457200" algn="l">
              <a:buFont typeface="Arial"/>
              <a:buChar char="•"/>
            </a:pPr>
            <a:r>
              <a:rPr lang="en-GB" sz="2800" dirty="0">
                <a:latin typeface="Helvetica Neue"/>
                <a:cs typeface="Helvetica Neue"/>
              </a:rPr>
              <a:t>Calculate the x and y position of the particle and compare them with the original Data</a:t>
            </a:r>
            <a:endParaRPr lang="en-GB" sz="2800" dirty="0">
              <a:solidFill>
                <a:schemeClr val="tx1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209830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114"/>
          <p:cNvGrpSpPr/>
          <p:nvPr/>
        </p:nvGrpSpPr>
        <p:grpSpPr>
          <a:xfrm>
            <a:off x="4466272" y="4895100"/>
            <a:ext cx="5212263" cy="4763338"/>
            <a:chOff x="-78795" y="4816282"/>
            <a:chExt cx="5212263" cy="4763338"/>
          </a:xfrm>
        </p:grpSpPr>
        <p:pic>
          <p:nvPicPr>
            <p:cNvPr id="31" name="Picture 30" descr="Screenshot 2019-07-18 at 22.46.23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75"/>
            <a:stretch/>
          </p:blipFill>
          <p:spPr>
            <a:xfrm>
              <a:off x="345568" y="4816282"/>
              <a:ext cx="4787900" cy="4763338"/>
            </a:xfrm>
            <a:prstGeom prst="rect">
              <a:avLst/>
            </a:prstGeom>
          </p:spPr>
        </p:pic>
        <p:cxnSp>
          <p:nvCxnSpPr>
            <p:cNvPr id="98" name="Straight Arrow Connector 97"/>
            <p:cNvCxnSpPr/>
            <p:nvPr/>
          </p:nvCxnSpPr>
          <p:spPr>
            <a:xfrm>
              <a:off x="366118" y="5828238"/>
              <a:ext cx="0" cy="2950040"/>
            </a:xfrm>
            <a:prstGeom prst="straightConnector1">
              <a:avLst/>
            </a:prstGeom>
            <a:noFill/>
            <a:ln w="25400" cap="flat">
              <a:solidFill>
                <a:srgbClr val="C82506"/>
              </a:solidFill>
              <a:prstDash val="solid"/>
              <a:miter lim="400000"/>
              <a:headEnd type="arrow"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00" name="Rectangle 99"/>
            <p:cNvSpPr/>
            <p:nvPr/>
          </p:nvSpPr>
          <p:spPr>
            <a:xfrm rot="16200000">
              <a:off x="-223539" y="6794264"/>
              <a:ext cx="766542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500" dirty="0" err="1">
                  <a:solidFill>
                    <a:schemeClr val="tx1"/>
                  </a:solidFill>
                  <a:latin typeface="Helvetica Neue"/>
                  <a:cs typeface="Helvetica Neue"/>
                </a:rPr>
                <a:t>Ztot</a:t>
              </a:r>
              <a:endParaRPr lang="en-US" sz="2500" dirty="0"/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-2392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6</a:t>
            </a:fld>
            <a:endParaRPr lang="uk-UA" dirty="0"/>
          </a:p>
        </p:txBody>
      </p:sp>
      <p:sp>
        <p:nvSpPr>
          <p:cNvPr id="12" name="Rectangle 11"/>
          <p:cNvSpPr/>
          <p:nvPr/>
        </p:nvSpPr>
        <p:spPr>
          <a:xfrm>
            <a:off x="4967697" y="1248371"/>
            <a:ext cx="7793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>
                <a:latin typeface="Helvetica Neue"/>
                <a:cs typeface="Helvetica Neue"/>
              </a:rPr>
              <a:t>You will start with the following data:</a:t>
            </a:r>
          </a:p>
        </p:txBody>
      </p:sp>
      <p:pic>
        <p:nvPicPr>
          <p:cNvPr id="13" name="Picture 12" descr="Screenshot 2019-07-18 at 22.41.2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2" y="1227970"/>
            <a:ext cx="4521200" cy="40640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4140659" y="2565285"/>
            <a:ext cx="827038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/>
          <p:cNvCxnSpPr/>
          <p:nvPr/>
        </p:nvCxnSpPr>
        <p:spPr>
          <a:xfrm>
            <a:off x="4140659" y="3020269"/>
            <a:ext cx="827038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18"/>
          <p:cNvCxnSpPr/>
          <p:nvPr/>
        </p:nvCxnSpPr>
        <p:spPr>
          <a:xfrm>
            <a:off x="4140659" y="3475253"/>
            <a:ext cx="827038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Arrow Connector 19"/>
          <p:cNvCxnSpPr/>
          <p:nvPr/>
        </p:nvCxnSpPr>
        <p:spPr>
          <a:xfrm>
            <a:off x="4140659" y="3930237"/>
            <a:ext cx="827038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/>
          <p:cNvCxnSpPr/>
          <p:nvPr/>
        </p:nvCxnSpPr>
        <p:spPr>
          <a:xfrm>
            <a:off x="4140659" y="4385221"/>
            <a:ext cx="827038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Arrow Connector 21"/>
          <p:cNvCxnSpPr/>
          <p:nvPr/>
        </p:nvCxnSpPr>
        <p:spPr>
          <a:xfrm>
            <a:off x="4138267" y="4840207"/>
            <a:ext cx="827038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Rectangle 22"/>
          <p:cNvSpPr/>
          <p:nvPr/>
        </p:nvSpPr>
        <p:spPr>
          <a:xfrm>
            <a:off x="4967697" y="2247260"/>
            <a:ext cx="803710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500" dirty="0">
                <a:solidFill>
                  <a:schemeClr val="tx1"/>
                </a:solidFill>
                <a:latin typeface="Helvetica Neue"/>
                <a:cs typeface="Helvetica Neue"/>
              </a:rPr>
              <a:t>The number (ID) of the event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967697" y="2719172"/>
            <a:ext cx="803710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500" dirty="0">
                <a:solidFill>
                  <a:schemeClr val="tx1"/>
                </a:solidFill>
                <a:latin typeface="Helvetica Neue"/>
                <a:cs typeface="Helvetica Neue"/>
              </a:rPr>
              <a:t>x position of the particle in the TPC in centimetre (cm)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967697" y="3191084"/>
            <a:ext cx="803710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500" dirty="0">
                <a:solidFill>
                  <a:schemeClr val="tx1"/>
                </a:solidFill>
                <a:latin typeface="Helvetica Neue"/>
                <a:cs typeface="Helvetica Neue"/>
              </a:rPr>
              <a:t>y position of the particle in the TPC in cm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967697" y="3662996"/>
            <a:ext cx="803710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500" dirty="0">
                <a:solidFill>
                  <a:schemeClr val="tx1"/>
                </a:solidFill>
                <a:latin typeface="Helvetica Neue"/>
                <a:cs typeface="Helvetica Neue"/>
              </a:rPr>
              <a:t>Time between S1 and S2 in microsecond (</a:t>
            </a:r>
            <a:r>
              <a:rPr lang="mr-IN" sz="2500" dirty="0">
                <a:solidFill>
                  <a:schemeClr val="tx1"/>
                </a:solidFill>
                <a:latin typeface="Helvetica Neue"/>
                <a:cs typeface="Helvetica Neue"/>
              </a:rPr>
              <a:t>μs</a:t>
            </a:r>
            <a:r>
              <a:rPr lang="it-IT" sz="2500" dirty="0">
                <a:solidFill>
                  <a:schemeClr val="tx1"/>
                </a:solidFill>
                <a:latin typeface="Helvetica Neue"/>
                <a:cs typeface="Helvetica Neue"/>
              </a:rPr>
              <a:t>=10</a:t>
            </a:r>
            <a:r>
              <a:rPr lang="it-IT" sz="2500" baseline="30000" dirty="0">
                <a:solidFill>
                  <a:schemeClr val="tx1"/>
                </a:solidFill>
                <a:latin typeface="Helvetica Neue"/>
                <a:cs typeface="Helvetica Neue"/>
              </a:rPr>
              <a:t>-6</a:t>
            </a:r>
            <a:r>
              <a:rPr lang="it-IT" sz="2500" dirty="0">
                <a:solidFill>
                  <a:schemeClr val="tx1"/>
                </a:solidFill>
                <a:latin typeface="Helvetica Neue"/>
                <a:cs typeface="Helvetica Neue"/>
              </a:rPr>
              <a:t> </a:t>
            </a:r>
            <a:r>
              <a:rPr lang="it-IT" sz="2500" dirty="0" err="1">
                <a:solidFill>
                  <a:schemeClr val="tx1"/>
                </a:solidFill>
                <a:latin typeface="Helvetica Neue"/>
                <a:cs typeface="Helvetica Neue"/>
              </a:rPr>
              <a:t>s</a:t>
            </a:r>
            <a:r>
              <a:rPr lang="en-GB" sz="2500" dirty="0">
                <a:solidFill>
                  <a:schemeClr val="tx1"/>
                </a:solidFill>
                <a:latin typeface="Helvetica Neue"/>
                <a:cs typeface="Helvetica Neue"/>
              </a:rPr>
              <a:t>)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967697" y="4134908"/>
            <a:ext cx="803710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500" dirty="0">
                <a:solidFill>
                  <a:schemeClr val="tx1"/>
                </a:solidFill>
                <a:latin typeface="Helvetica Neue"/>
                <a:cs typeface="Helvetica Neue"/>
              </a:rPr>
              <a:t>Velocity of an electron in Liquid </a:t>
            </a:r>
            <a:r>
              <a:rPr lang="en-GB" sz="2500" dirty="0" err="1">
                <a:solidFill>
                  <a:schemeClr val="tx1"/>
                </a:solidFill>
                <a:latin typeface="Helvetica Neue"/>
                <a:cs typeface="Helvetica Neue"/>
              </a:rPr>
              <a:t>Ar</a:t>
            </a:r>
            <a:r>
              <a:rPr lang="en-GB" sz="2500" dirty="0">
                <a:solidFill>
                  <a:schemeClr val="tx1"/>
                </a:solidFill>
                <a:latin typeface="Helvetica Neue"/>
                <a:cs typeface="Helvetica Neue"/>
              </a:rPr>
              <a:t> in cm/</a:t>
            </a:r>
            <a:r>
              <a:rPr lang="mr-IN" sz="2500" dirty="0">
                <a:solidFill>
                  <a:schemeClr val="tx1"/>
                </a:solidFill>
                <a:latin typeface="Helvetica Neue"/>
                <a:cs typeface="Helvetica Neue"/>
              </a:rPr>
              <a:t>μs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67697" y="4606821"/>
            <a:ext cx="803710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500" dirty="0">
                <a:solidFill>
                  <a:schemeClr val="tx1"/>
                </a:solidFill>
                <a:latin typeface="Helvetica Neue"/>
                <a:cs typeface="Helvetica Neue"/>
              </a:rPr>
              <a:t>Total height of the TPC in cm</a:t>
            </a:r>
          </a:p>
        </p:txBody>
      </p:sp>
      <p:sp>
        <p:nvSpPr>
          <p:cNvPr id="38" name="Oval 37"/>
          <p:cNvSpPr/>
          <p:nvPr/>
        </p:nvSpPr>
        <p:spPr>
          <a:xfrm>
            <a:off x="8733241" y="9357603"/>
            <a:ext cx="747561" cy="395997"/>
          </a:xfrm>
          <a:prstGeom prst="ellipse">
            <a:avLst/>
          </a:prstGeom>
          <a:noFill/>
          <a:ln w="28575" cap="flat" cmpd="sng">
            <a:solidFill>
              <a:schemeClr val="accent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088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1484730" y="6195439"/>
            <a:ext cx="2600107" cy="2654765"/>
            <a:chOff x="5353710" y="7545503"/>
            <a:chExt cx="2098819" cy="2225495"/>
          </a:xfrm>
        </p:grpSpPr>
        <p:grpSp>
          <p:nvGrpSpPr>
            <p:cNvPr id="88" name="Group 87"/>
            <p:cNvGrpSpPr/>
            <p:nvPr/>
          </p:nvGrpSpPr>
          <p:grpSpPr>
            <a:xfrm>
              <a:off x="5353710" y="7923419"/>
              <a:ext cx="2098819" cy="1847579"/>
              <a:chOff x="5532474" y="5328952"/>
              <a:chExt cx="2098819" cy="1847579"/>
            </a:xfrm>
          </p:grpSpPr>
          <p:sp>
            <p:nvSpPr>
              <p:cNvPr id="50" name="Cube 49"/>
              <p:cNvSpPr/>
              <p:nvPr/>
            </p:nvSpPr>
            <p:spPr>
              <a:xfrm>
                <a:off x="5636862" y="5445488"/>
                <a:ext cx="1130852" cy="1270034"/>
              </a:xfrm>
              <a:prstGeom prst="cube">
                <a:avLst/>
              </a:prstGeom>
              <a:solidFill>
                <a:schemeClr val="bg2">
                  <a:lumMod val="25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08817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4" name="Straight Arrow Connector 53"/>
              <p:cNvCxnSpPr/>
              <p:nvPr/>
            </p:nvCxnSpPr>
            <p:spPr>
              <a:xfrm>
                <a:off x="5532474" y="6716200"/>
                <a:ext cx="1530999" cy="0"/>
              </a:xfrm>
              <a:prstGeom prst="straightConnector1">
                <a:avLst/>
              </a:prstGeom>
              <a:noFill/>
              <a:ln w="25400" cap="flat">
                <a:solidFill>
                  <a:srgbClr val="C82506"/>
                </a:solidFill>
                <a:prstDash val="solid"/>
                <a:miter lim="400000"/>
                <a:tailEnd type="arrow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4" name="Straight Arrow Connector 63"/>
              <p:cNvCxnSpPr/>
              <p:nvPr/>
            </p:nvCxnSpPr>
            <p:spPr>
              <a:xfrm flipV="1">
                <a:off x="6306670" y="5953520"/>
                <a:ext cx="968996" cy="942975"/>
              </a:xfrm>
              <a:prstGeom prst="straightConnector1">
                <a:avLst/>
              </a:prstGeom>
              <a:noFill/>
              <a:ln w="25400" cap="flat">
                <a:solidFill>
                  <a:srgbClr val="C82506"/>
                </a:solidFill>
                <a:prstDash val="solid"/>
                <a:miter lim="400000"/>
                <a:tailEnd type="arrow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70" name="Rectangle 69"/>
              <p:cNvSpPr/>
              <p:nvPr/>
            </p:nvSpPr>
            <p:spPr>
              <a:xfrm>
                <a:off x="6607711" y="6656375"/>
                <a:ext cx="351378" cy="4770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500" dirty="0">
                    <a:solidFill>
                      <a:schemeClr val="tx1"/>
                    </a:solidFill>
                    <a:latin typeface="Helvetica Neue"/>
                    <a:cs typeface="Helvetica Neue"/>
                  </a:rPr>
                  <a:t>x </a:t>
                </a:r>
                <a:endParaRPr lang="en-US" sz="2500" dirty="0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6959088" y="5476466"/>
                <a:ext cx="351378" cy="4770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500" dirty="0">
                    <a:solidFill>
                      <a:schemeClr val="tx1"/>
                    </a:solidFill>
                    <a:latin typeface="Helvetica Neue"/>
                    <a:cs typeface="Helvetica Neue"/>
                  </a:rPr>
                  <a:t>y</a:t>
                </a:r>
                <a:endParaRPr lang="en-US" sz="2500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5608366" y="6699477"/>
                <a:ext cx="820090" cy="4770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500" b="1" dirty="0">
                    <a:solidFill>
                      <a:srgbClr val="FF0000"/>
                    </a:solidFill>
                    <a:latin typeface="Helvetica Neue"/>
                    <a:cs typeface="Helvetica Neue"/>
                  </a:rPr>
                  <a:t>(0,0)</a:t>
                </a:r>
                <a:endParaRPr lang="en-US" sz="25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82" name="Straight Arrow Connector 81"/>
              <p:cNvCxnSpPr/>
              <p:nvPr/>
            </p:nvCxnSpPr>
            <p:spPr>
              <a:xfrm flipV="1">
                <a:off x="6067624" y="5424638"/>
                <a:ext cx="0" cy="1249135"/>
              </a:xfrm>
              <a:prstGeom prst="straightConnector1">
                <a:avLst/>
              </a:prstGeom>
              <a:noFill/>
              <a:ln w="25400" cap="flat">
                <a:solidFill>
                  <a:srgbClr val="C82506"/>
                </a:solidFill>
                <a:prstDash val="solid"/>
                <a:miter lim="400000"/>
                <a:tailEnd type="arrow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 flipV="1">
                <a:off x="6634145" y="5328952"/>
                <a:ext cx="0" cy="1249135"/>
              </a:xfrm>
              <a:prstGeom prst="straightConnector1">
                <a:avLst/>
              </a:prstGeom>
              <a:noFill/>
              <a:ln w="25400" cap="flat">
                <a:solidFill>
                  <a:srgbClr val="C82506"/>
                </a:solidFill>
                <a:prstDash val="solid"/>
                <a:miter lim="400000"/>
                <a:tailEnd type="arrow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6" name="Rectangle 85"/>
              <p:cNvSpPr/>
              <p:nvPr/>
            </p:nvSpPr>
            <p:spPr>
              <a:xfrm>
                <a:off x="6811203" y="6183811"/>
                <a:ext cx="820090" cy="4770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500" b="1" dirty="0">
                    <a:solidFill>
                      <a:srgbClr val="FF0000"/>
                    </a:solidFill>
                    <a:latin typeface="Helvetica Neue"/>
                    <a:cs typeface="Helvetica Neue"/>
                  </a:rPr>
                  <a:t>(0,0)</a:t>
                </a:r>
                <a:endParaRPr lang="en-US" sz="25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7" name="Rectangle 86"/>
            <p:cNvSpPr/>
            <p:nvPr/>
          </p:nvSpPr>
          <p:spPr>
            <a:xfrm>
              <a:off x="5934819" y="7545503"/>
              <a:ext cx="351378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z</a:t>
              </a:r>
              <a:endParaRPr lang="en-US" sz="2500" dirty="0"/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6428756" y="908375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08817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5833042" y="923615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08817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" name="Oval 115"/>
          <p:cNvSpPr/>
          <p:nvPr/>
        </p:nvSpPr>
        <p:spPr>
          <a:xfrm>
            <a:off x="4983562" y="5799442"/>
            <a:ext cx="597590" cy="395997"/>
          </a:xfrm>
          <a:prstGeom prst="ellipse">
            <a:avLst/>
          </a:prstGeom>
          <a:noFill/>
          <a:ln w="28575" cap="flat" cmpd="sng">
            <a:solidFill>
              <a:schemeClr val="accent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088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136935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7</a:t>
            </a:fld>
            <a:endParaRPr lang="uk-UA" dirty="0"/>
          </a:p>
        </p:txBody>
      </p:sp>
      <p:grpSp>
        <p:nvGrpSpPr>
          <p:cNvPr id="7" name="Group 6"/>
          <p:cNvGrpSpPr/>
          <p:nvPr/>
        </p:nvGrpSpPr>
        <p:grpSpPr>
          <a:xfrm>
            <a:off x="7627833" y="1819085"/>
            <a:ext cx="2082615" cy="688399"/>
            <a:chOff x="8965460" y="6540130"/>
            <a:chExt cx="2082615" cy="688399"/>
          </a:xfrm>
        </p:grpSpPr>
        <p:grpSp>
          <p:nvGrpSpPr>
            <p:cNvPr id="8" name="Group 7"/>
            <p:cNvGrpSpPr/>
            <p:nvPr/>
          </p:nvGrpSpPr>
          <p:grpSpPr>
            <a:xfrm>
              <a:off x="9389711" y="6540130"/>
              <a:ext cx="1658364" cy="688399"/>
              <a:chOff x="9968896" y="8039955"/>
              <a:chExt cx="2209511" cy="1094531"/>
            </a:xfrm>
          </p:grpSpPr>
          <p:pic>
            <p:nvPicPr>
              <p:cNvPr id="14" name="Picture 13" descr="Screenshot 2019-07-18 at 23.32.5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946"/>
              <a:stretch/>
            </p:blipFill>
            <p:spPr>
              <a:xfrm>
                <a:off x="9968896" y="8039955"/>
                <a:ext cx="2209511" cy="1094531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10508226" y="8547987"/>
                <a:ext cx="313159" cy="35999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08817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1599221" y="8398602"/>
                <a:ext cx="295761" cy="491984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08817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9764069" y="6620611"/>
              <a:ext cx="317678" cy="4973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GB" sz="3000" dirty="0">
                  <a:solidFill>
                    <a:schemeClr val="tx1"/>
                  </a:solidFill>
                  <a:latin typeface="Helvetica Neue"/>
                  <a:cs typeface="Helvetica Neue"/>
                </a:rPr>
                <a:t>x </a:t>
              </a:r>
              <a:endParaRPr lang="en-US" sz="30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965460" y="6627328"/>
              <a:ext cx="543604" cy="5539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3000" dirty="0">
                  <a:solidFill>
                    <a:schemeClr val="tx1"/>
                  </a:solidFill>
                  <a:latin typeface="Helvetica Neue"/>
                  <a:cs typeface="Helvetica Neue"/>
                </a:rPr>
                <a:t>r=</a:t>
              </a:r>
              <a:endParaRPr lang="en-US" sz="30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595965" y="6631783"/>
              <a:ext cx="317678" cy="4973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GB" sz="3000" dirty="0">
                  <a:solidFill>
                    <a:schemeClr val="tx1"/>
                  </a:solidFill>
                  <a:latin typeface="Helvetica Neue"/>
                  <a:cs typeface="Helvetica Neue"/>
                </a:rPr>
                <a:t>y</a:t>
              </a:r>
              <a:endParaRPr lang="en-US" sz="3000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368504" y="1287957"/>
            <a:ext cx="1263629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500" dirty="0">
                <a:latin typeface="Helvetica Neue"/>
                <a:cs typeface="Helvetica Neue"/>
              </a:rPr>
              <a:t>To calculate the radius (r), which means the distance from the </a:t>
            </a:r>
            <a:r>
              <a:rPr lang="en-GB" sz="2500" dirty="0" err="1">
                <a:latin typeface="Helvetica Neue"/>
                <a:cs typeface="Helvetica Neue"/>
              </a:rPr>
              <a:t>center</a:t>
            </a:r>
            <a:r>
              <a:rPr lang="en-GB" sz="2500" dirty="0">
                <a:latin typeface="Helvetica Neue"/>
                <a:cs typeface="Helvetica Neue"/>
              </a:rPr>
              <a:t> in x and y of the TPC, you simply use the Pythagorean theorem:  </a:t>
            </a:r>
          </a:p>
          <a:p>
            <a:pPr algn="l"/>
            <a:endParaRPr lang="en-GB" sz="2500" dirty="0">
              <a:latin typeface="Helvetica Neue"/>
              <a:cs typeface="Helvetica Neue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2573" y="2536642"/>
            <a:ext cx="64861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500" dirty="0">
                <a:latin typeface="Helvetica Neue"/>
                <a:cs typeface="Helvetica Neue"/>
              </a:rPr>
              <a:t>Which, translate in excel is:</a:t>
            </a:r>
            <a:endParaRPr lang="en-US" sz="2800" dirty="0">
              <a:latin typeface="Lucida Grande"/>
              <a:ea typeface="Lucida Grande"/>
              <a:cs typeface="Lucida Grande"/>
            </a:endParaRPr>
          </a:p>
          <a:p>
            <a:pPr algn="l"/>
            <a:r>
              <a:rPr lang="en-US" sz="2800" dirty="0">
                <a:latin typeface="Lucida Grande"/>
                <a:ea typeface="Lucida Grande"/>
                <a:cs typeface="Lucida Grande"/>
              </a:rPr>
              <a:t>=SQRT(</a:t>
            </a:r>
            <a:r>
              <a:rPr lang="en-US" sz="2800" dirty="0">
                <a:solidFill>
                  <a:srgbClr val="003ECC"/>
                </a:solidFill>
                <a:latin typeface="Lucida Grande"/>
                <a:ea typeface="Lucida Grande"/>
                <a:cs typeface="Lucida Grande"/>
              </a:rPr>
              <a:t>G7</a:t>
            </a:r>
            <a:r>
              <a:rPr lang="en-US" sz="2800" dirty="0">
                <a:latin typeface="Lucida Grande"/>
                <a:ea typeface="Lucida Grande"/>
                <a:cs typeface="Lucida Grande"/>
              </a:rPr>
              <a:t>^2+</a:t>
            </a:r>
            <a:r>
              <a:rPr lang="en-US" sz="2800" dirty="0">
                <a:solidFill>
                  <a:srgbClr val="005109"/>
                </a:solidFill>
                <a:latin typeface="Lucida Grande"/>
                <a:ea typeface="Lucida Grande"/>
                <a:cs typeface="Lucida Grande"/>
              </a:rPr>
              <a:t>G8</a:t>
            </a:r>
            <a:r>
              <a:rPr lang="en-US" sz="2800" dirty="0">
                <a:latin typeface="Lucida Grande"/>
                <a:ea typeface="Lucida Grande"/>
                <a:cs typeface="Lucida Grande"/>
              </a:rPr>
              <a:t>^2)</a:t>
            </a:r>
          </a:p>
          <a:p>
            <a:pPr algn="l"/>
            <a:endParaRPr lang="en-US" sz="2800" dirty="0">
              <a:latin typeface="Lucida Grande"/>
              <a:ea typeface="Lucida Grande"/>
              <a:cs typeface="Lucida Grande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14779" y="2460281"/>
            <a:ext cx="82900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latin typeface="Helvetica Neue"/>
                <a:ea typeface="Lucida Grande"/>
                <a:cs typeface="Helvetica Neue"/>
              </a:rPr>
              <a:t>Where G7 and G8 correspond to excel cells containing the value of the x and y position, as you can see from the screenshot</a:t>
            </a:r>
            <a:endParaRPr lang="en-GB" sz="2800" dirty="0">
              <a:latin typeface="Helvetica Neue"/>
              <a:cs typeface="Helvetica Neue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2573" y="3892462"/>
            <a:ext cx="126933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latin typeface="Helvetica Neue"/>
                <a:ea typeface="Lucida Grande"/>
                <a:cs typeface="Helvetica Neue"/>
              </a:rPr>
              <a:t>You can insert them in your excel formula by simply clicking on the respective cells</a:t>
            </a:r>
            <a:endParaRPr lang="en-GB" sz="2800" dirty="0">
              <a:latin typeface="Helvetica Neue"/>
              <a:cs typeface="Helvetica Neue"/>
            </a:endParaRPr>
          </a:p>
        </p:txBody>
      </p:sp>
      <p:pic>
        <p:nvPicPr>
          <p:cNvPr id="22" name="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13464" b="46713"/>
          <a:stretch/>
        </p:blipFill>
        <p:spPr>
          <a:xfrm>
            <a:off x="1206910" y="4486472"/>
            <a:ext cx="11253834" cy="433120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49E4A52-6D1F-004F-9C92-79D2B516EF1A}"/>
              </a:ext>
            </a:extLst>
          </p:cNvPr>
          <p:cNvGrpSpPr/>
          <p:nvPr/>
        </p:nvGrpSpPr>
        <p:grpSpPr>
          <a:xfrm>
            <a:off x="9275736" y="5167897"/>
            <a:ext cx="2887059" cy="626929"/>
            <a:chOff x="8845158" y="5282454"/>
            <a:chExt cx="2887059" cy="62692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FC67914-767F-2D42-9095-2B064BEFA5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845158" y="5282454"/>
              <a:ext cx="633198" cy="626929"/>
              <a:chOff x="9275736" y="4510007"/>
              <a:chExt cx="782664" cy="774915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EB2036E-26B1-D945-B0CA-023507E18496}"/>
                  </a:ext>
                </a:extLst>
              </p:cNvPr>
              <p:cNvSpPr/>
              <p:nvPr/>
            </p:nvSpPr>
            <p:spPr>
              <a:xfrm>
                <a:off x="9275736" y="4510007"/>
                <a:ext cx="782664" cy="774915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solidFill>
                  <a:srgbClr val="2C96FC"/>
                </a:solidFill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08817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8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" name="Graphic 5" descr="Play">
                <a:extLst>
                  <a:ext uri="{FF2B5EF4-FFF2-40B4-BE49-F238E27FC236}">
                    <a16:creationId xmlns:a16="http://schemas.microsoft.com/office/drawing/2014/main" id="{CF013AB3-DABF-574C-80EF-89F09D90E1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406376" y="4595971"/>
                <a:ext cx="652024" cy="652024"/>
              </a:xfrm>
              <a:prstGeom prst="rect">
                <a:avLst/>
              </a:prstGeom>
            </p:spPr>
          </p:pic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36520D9-B55D-AF4C-A8FE-5CD713F6A969}"/>
                </a:ext>
              </a:extLst>
            </p:cNvPr>
            <p:cNvSpPr/>
            <p:nvPr/>
          </p:nvSpPr>
          <p:spPr>
            <a:xfrm>
              <a:off x="9576016" y="5384921"/>
              <a:ext cx="2156201" cy="46166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2C96FC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2C96FC"/>
                  </a:solidFill>
                  <a:latin typeface="Helvetica Neue"/>
                  <a:ea typeface="Lucida Grande"/>
                  <a:cs typeface="Helvetica Neue"/>
                </a:rPr>
                <a:t>Play the Video</a:t>
              </a:r>
              <a:endParaRPr lang="en-GB" sz="2400" dirty="0">
                <a:solidFill>
                  <a:srgbClr val="2C96FC"/>
                </a:solidFill>
                <a:latin typeface="Helvetica Neue"/>
                <a:cs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14560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8</a:t>
            </a:fld>
            <a:endParaRPr lang="uk-UA" dirty="0"/>
          </a:p>
        </p:txBody>
      </p:sp>
      <p:sp>
        <p:nvSpPr>
          <p:cNvPr id="6" name="Rectangle 5"/>
          <p:cNvSpPr/>
          <p:nvPr/>
        </p:nvSpPr>
        <p:spPr>
          <a:xfrm>
            <a:off x="225680" y="1091673"/>
            <a:ext cx="1208296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500" dirty="0">
                <a:latin typeface="Helvetica Neue"/>
                <a:cs typeface="Helvetica Neue"/>
              </a:rPr>
              <a:t>To calculate the z axis, you can then apply the following formula:</a:t>
            </a:r>
          </a:p>
          <a:p>
            <a:pPr algn="l"/>
            <a:r>
              <a:rPr lang="en-GB" sz="2500" b="1" dirty="0">
                <a:latin typeface="Helvetica Neue"/>
                <a:cs typeface="Helvetica Neue"/>
              </a:rPr>
              <a:t>Space (Drift distance)= Velocity (</a:t>
            </a:r>
            <a:r>
              <a:rPr lang="en-GB" sz="2500" b="1" dirty="0" err="1">
                <a:latin typeface="Helvetica Neue"/>
                <a:cs typeface="Helvetica Neue"/>
              </a:rPr>
              <a:t>v_drift</a:t>
            </a:r>
            <a:r>
              <a:rPr lang="en-GB" sz="2500" b="1" dirty="0">
                <a:latin typeface="Helvetica Neue"/>
                <a:cs typeface="Helvetica Neue"/>
              </a:rPr>
              <a:t>) * time (</a:t>
            </a:r>
            <a:r>
              <a:rPr lang="en-GB" sz="2500" b="1" dirty="0" err="1">
                <a:latin typeface="Helvetica Neue"/>
                <a:cs typeface="Helvetica Neue"/>
              </a:rPr>
              <a:t>t_drift</a:t>
            </a:r>
            <a:r>
              <a:rPr lang="en-GB" sz="2500" b="1" dirty="0">
                <a:latin typeface="Helvetica Neue"/>
                <a:cs typeface="Helvetica Neue"/>
              </a:rPr>
              <a:t>) </a:t>
            </a:r>
          </a:p>
          <a:p>
            <a:pPr algn="l"/>
            <a:endParaRPr lang="en-GB" sz="2500" dirty="0">
              <a:latin typeface="Helvetica Neue"/>
              <a:cs typeface="Helvetica Neue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31" y="1857692"/>
            <a:ext cx="11806283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500" dirty="0">
                <a:latin typeface="Helvetica Neue"/>
                <a:cs typeface="Helvetica Neue"/>
              </a:rPr>
              <a:t>The drift distance is not equal to z, indeed it has been calculated starting from the </a:t>
            </a:r>
            <a:r>
              <a:rPr lang="en-GB" sz="2500" dirty="0" err="1">
                <a:latin typeface="Helvetica Neue"/>
                <a:cs typeface="Helvetica Neue"/>
              </a:rPr>
              <a:t>t_drift</a:t>
            </a:r>
            <a:r>
              <a:rPr lang="en-GB" sz="2500" dirty="0">
                <a:latin typeface="Helvetica Neue"/>
                <a:cs typeface="Helvetica Neue"/>
              </a:rPr>
              <a:t> = </a:t>
            </a:r>
            <a:r>
              <a:rPr lang="en-GB" sz="2500" dirty="0">
                <a:solidFill>
                  <a:schemeClr val="tx1"/>
                </a:solidFill>
                <a:latin typeface="Helvetica Neue"/>
                <a:cs typeface="Helvetica Neue"/>
              </a:rPr>
              <a:t>t</a:t>
            </a:r>
            <a:r>
              <a:rPr lang="en-GB" sz="2500" baseline="-25000" dirty="0">
                <a:solidFill>
                  <a:schemeClr val="tx1"/>
                </a:solidFill>
                <a:latin typeface="Helvetica Neue"/>
                <a:cs typeface="Helvetica Neue"/>
              </a:rPr>
              <a:t>S2 </a:t>
            </a:r>
            <a:r>
              <a:rPr lang="mr-IN" sz="2500" dirty="0">
                <a:solidFill>
                  <a:schemeClr val="tx1"/>
                </a:solidFill>
                <a:latin typeface="Helvetica Neue"/>
                <a:cs typeface="Helvetica Neue"/>
              </a:rPr>
              <a:t>–</a:t>
            </a:r>
            <a:r>
              <a:rPr lang="en-GB" sz="2500" dirty="0">
                <a:solidFill>
                  <a:schemeClr val="tx1"/>
                </a:solidFill>
                <a:latin typeface="Helvetica Neue"/>
                <a:cs typeface="Helvetica Neue"/>
              </a:rPr>
              <a:t> t</a:t>
            </a:r>
            <a:r>
              <a:rPr lang="en-GB" sz="2500" baseline="-25000" dirty="0">
                <a:solidFill>
                  <a:schemeClr val="tx1"/>
                </a:solidFill>
                <a:latin typeface="Helvetica Neue"/>
                <a:cs typeface="Helvetica Neue"/>
              </a:rPr>
              <a:t>S1</a:t>
            </a:r>
            <a:r>
              <a:rPr lang="en-GB" sz="2500" dirty="0">
                <a:solidFill>
                  <a:schemeClr val="tx1"/>
                </a:solidFill>
                <a:latin typeface="Helvetica Neue"/>
                <a:cs typeface="Helvetica Neue"/>
              </a:rPr>
              <a:t> , which means top </a:t>
            </a:r>
            <a:r>
              <a:rPr lang="mr-IN" sz="2500" dirty="0">
                <a:solidFill>
                  <a:schemeClr val="tx1"/>
                </a:solidFill>
                <a:latin typeface="Helvetica Neue"/>
                <a:cs typeface="Helvetica Neue"/>
              </a:rPr>
              <a:t>–</a:t>
            </a:r>
            <a:r>
              <a:rPr lang="en-GB" sz="2500" dirty="0">
                <a:solidFill>
                  <a:schemeClr val="tx1"/>
                </a:solidFill>
                <a:latin typeface="Helvetica Neue"/>
                <a:cs typeface="Helvetica Neue"/>
              </a:rPr>
              <a:t> bottom</a:t>
            </a:r>
            <a:endParaRPr lang="en-GB" sz="2500" baseline="-25000" dirty="0">
              <a:solidFill>
                <a:schemeClr val="tx1"/>
              </a:solidFill>
              <a:latin typeface="Helvetica Neue"/>
              <a:cs typeface="Helvetica Neue"/>
            </a:endParaRPr>
          </a:p>
          <a:p>
            <a:pPr algn="l"/>
            <a:r>
              <a:rPr lang="en-GB" sz="2500" dirty="0">
                <a:solidFill>
                  <a:schemeClr val="tx1"/>
                </a:solidFill>
                <a:latin typeface="Helvetica Neue"/>
                <a:cs typeface="Helvetica Neue"/>
              </a:rPr>
              <a:t>We can then get the final z position in our</a:t>
            </a:r>
          </a:p>
          <a:p>
            <a:pPr algn="l"/>
            <a:r>
              <a:rPr lang="en-GB" sz="2500" dirty="0">
                <a:solidFill>
                  <a:schemeClr val="tx1"/>
                </a:solidFill>
                <a:latin typeface="Helvetica Neue"/>
                <a:cs typeface="Helvetica Neue"/>
              </a:rPr>
              <a:t>frame of reference:</a:t>
            </a:r>
            <a:endParaRPr lang="en-GB" sz="2500" dirty="0">
              <a:latin typeface="Helvetica Neue"/>
              <a:cs typeface="Helvetica Neue"/>
            </a:endParaRPr>
          </a:p>
          <a:p>
            <a:pPr algn="l"/>
            <a:r>
              <a:rPr lang="en-GB" sz="2500" b="1" dirty="0">
                <a:latin typeface="Helvetica Neue"/>
                <a:cs typeface="Helvetica Neue"/>
              </a:rPr>
              <a:t>z = </a:t>
            </a:r>
            <a:r>
              <a:rPr lang="en-GB" sz="2500" b="1" dirty="0" err="1">
                <a:latin typeface="Helvetica Neue"/>
                <a:cs typeface="Helvetica Neue"/>
              </a:rPr>
              <a:t>Ztot</a:t>
            </a:r>
            <a:r>
              <a:rPr lang="en-GB" sz="2500" b="1" dirty="0">
                <a:latin typeface="Helvetica Neue"/>
                <a:cs typeface="Helvetica Neue"/>
              </a:rPr>
              <a:t> - Drift distance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02734" y="3886068"/>
            <a:ext cx="4995412" cy="4763338"/>
            <a:chOff x="8009388" y="1006146"/>
            <a:chExt cx="4995412" cy="4763338"/>
          </a:xfrm>
        </p:grpSpPr>
        <p:grpSp>
          <p:nvGrpSpPr>
            <p:cNvPr id="15" name="Group 14"/>
            <p:cNvGrpSpPr/>
            <p:nvPr/>
          </p:nvGrpSpPr>
          <p:grpSpPr>
            <a:xfrm>
              <a:off x="8009388" y="1006146"/>
              <a:ext cx="4995412" cy="4763338"/>
              <a:chOff x="-78795" y="4816282"/>
              <a:chExt cx="4995412" cy="4763338"/>
            </a:xfrm>
          </p:grpSpPr>
          <p:pic>
            <p:nvPicPr>
              <p:cNvPr id="16" name="Picture 15" descr="Screenshot 2019-07-18 at 22.46.23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29" b="4075"/>
              <a:stretch/>
            </p:blipFill>
            <p:spPr>
              <a:xfrm>
                <a:off x="345568" y="4816282"/>
                <a:ext cx="4571049" cy="4763338"/>
              </a:xfrm>
              <a:prstGeom prst="rect">
                <a:avLst/>
              </a:prstGeom>
            </p:spPr>
          </p:pic>
          <p:cxnSp>
            <p:nvCxnSpPr>
              <p:cNvPr id="17" name="Straight Arrow Connector 16"/>
              <p:cNvCxnSpPr/>
              <p:nvPr/>
            </p:nvCxnSpPr>
            <p:spPr>
              <a:xfrm>
                <a:off x="366118" y="5828238"/>
                <a:ext cx="0" cy="2950040"/>
              </a:xfrm>
              <a:prstGeom prst="straightConnector1">
                <a:avLst/>
              </a:prstGeom>
              <a:noFill/>
              <a:ln w="25400" cap="flat">
                <a:solidFill>
                  <a:srgbClr val="C82506"/>
                </a:solidFill>
                <a:prstDash val="solid"/>
                <a:miter lim="400000"/>
                <a:headEnd type="arrow"/>
                <a:tailEnd type="arrow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8" name="Rectangle 17"/>
              <p:cNvSpPr/>
              <p:nvPr/>
            </p:nvSpPr>
            <p:spPr>
              <a:xfrm rot="16200000">
                <a:off x="-223539" y="6794264"/>
                <a:ext cx="766542" cy="4770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500" dirty="0" err="1">
                    <a:solidFill>
                      <a:schemeClr val="tx1"/>
                    </a:solidFill>
                    <a:latin typeface="Helvetica Neue"/>
                    <a:cs typeface="Helvetica Neue"/>
                  </a:rPr>
                  <a:t>Ztot</a:t>
                </a:r>
                <a:endParaRPr lang="en-US" sz="2500" dirty="0"/>
              </a:p>
            </p:txBody>
          </p:sp>
        </p:grpSp>
        <p:cxnSp>
          <p:nvCxnSpPr>
            <p:cNvPr id="20" name="Straight Arrow Connector 19"/>
            <p:cNvCxnSpPr/>
            <p:nvPr/>
          </p:nvCxnSpPr>
          <p:spPr>
            <a:xfrm>
              <a:off x="10907293" y="2018102"/>
              <a:ext cx="0" cy="1083975"/>
            </a:xfrm>
            <a:prstGeom prst="straightConnector1">
              <a:avLst/>
            </a:prstGeom>
            <a:noFill/>
            <a:ln w="25400" cap="flat">
              <a:solidFill>
                <a:srgbClr val="C82506"/>
              </a:solidFill>
              <a:prstDash val="solid"/>
              <a:miter lim="400000"/>
              <a:headEnd type="arrow"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1" name="Rectangle 20"/>
            <p:cNvSpPr/>
            <p:nvPr/>
          </p:nvSpPr>
          <p:spPr>
            <a:xfrm>
              <a:off x="10881466" y="2475044"/>
              <a:ext cx="362920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000" dirty="0">
                  <a:solidFill>
                    <a:srgbClr val="FF0000"/>
                  </a:solidFill>
                  <a:latin typeface="Helvetica Neue"/>
                  <a:cs typeface="Helvetica Neue"/>
                </a:rPr>
                <a:t>.</a:t>
              </a:r>
              <a:endParaRPr lang="en-US" sz="5000" dirty="0">
                <a:solidFill>
                  <a:srgbClr val="FF0000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10907293" y="3036057"/>
              <a:ext cx="0" cy="1860533"/>
            </a:xfrm>
            <a:prstGeom prst="straightConnector1">
              <a:avLst/>
            </a:prstGeom>
            <a:noFill/>
            <a:ln w="25400" cap="flat">
              <a:solidFill>
                <a:srgbClr val="C82506"/>
              </a:solidFill>
              <a:prstDash val="solid"/>
              <a:miter lim="400000"/>
              <a:headEnd type="arrow"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7" name="Rectangle 26"/>
            <p:cNvSpPr/>
            <p:nvPr/>
          </p:nvSpPr>
          <p:spPr>
            <a:xfrm rot="16200000">
              <a:off x="9588914" y="2195478"/>
              <a:ext cx="1401961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Drift </a:t>
              </a:r>
            </a:p>
            <a:p>
              <a:r>
                <a:rPr lang="en-US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distance</a:t>
              </a:r>
              <a:endParaRPr lang="en-US" sz="2500" dirty="0"/>
            </a:p>
          </p:txBody>
        </p:sp>
        <p:sp>
          <p:nvSpPr>
            <p:cNvPr id="28" name="Rectangle 27"/>
            <p:cNvSpPr/>
            <p:nvPr/>
          </p:nvSpPr>
          <p:spPr>
            <a:xfrm rot="16200000">
              <a:off x="10215745" y="3933726"/>
              <a:ext cx="338554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z</a:t>
              </a:r>
              <a:endParaRPr lang="en-US" sz="2500" dirty="0"/>
            </a:p>
          </p:txBody>
        </p:sp>
      </p:grpSp>
      <p:pic>
        <p:nvPicPr>
          <p:cNvPr id="29" name="z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53783" b="14281"/>
          <a:stretch/>
        </p:blipFill>
        <p:spPr>
          <a:xfrm>
            <a:off x="6472102" y="2316716"/>
            <a:ext cx="6260906" cy="7257534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68504" y="8845107"/>
            <a:ext cx="575180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500" dirty="0">
                <a:latin typeface="Helvetica Neue"/>
                <a:cs typeface="Helvetica Neue"/>
              </a:rPr>
              <a:t>When you finished, you can see the x-z position highlighted in a yellow square 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6038023" y="9336822"/>
            <a:ext cx="705869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6A204E-F559-964C-B787-DEF12381122A}"/>
              </a:ext>
            </a:extLst>
          </p:cNvPr>
          <p:cNvGrpSpPr/>
          <p:nvPr/>
        </p:nvGrpSpPr>
        <p:grpSpPr>
          <a:xfrm>
            <a:off x="10004156" y="2673122"/>
            <a:ext cx="2887059" cy="626929"/>
            <a:chOff x="8845158" y="5282454"/>
            <a:chExt cx="2887059" cy="62692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18D7476-8570-3641-8A0D-D9191611801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845158" y="5282454"/>
              <a:ext cx="633198" cy="626929"/>
              <a:chOff x="9275736" y="4510007"/>
              <a:chExt cx="782664" cy="774915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894AA94-672B-EB4B-ADEB-E07F9A5F330A}"/>
                  </a:ext>
                </a:extLst>
              </p:cNvPr>
              <p:cNvSpPr/>
              <p:nvPr/>
            </p:nvSpPr>
            <p:spPr>
              <a:xfrm>
                <a:off x="9275736" y="4510007"/>
                <a:ext cx="782664" cy="774915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solidFill>
                  <a:srgbClr val="2C96FC"/>
                </a:solidFill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08817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8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9" name="Graphic 38" descr="Play">
                <a:extLst>
                  <a:ext uri="{FF2B5EF4-FFF2-40B4-BE49-F238E27FC236}">
                    <a16:creationId xmlns:a16="http://schemas.microsoft.com/office/drawing/2014/main" id="{5265F2CB-CB63-124C-A2FD-ED808FDE04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406376" y="4595971"/>
                <a:ext cx="652024" cy="652024"/>
              </a:xfrm>
              <a:prstGeom prst="rect">
                <a:avLst/>
              </a:prstGeom>
            </p:spPr>
          </p:pic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826B086-41D2-484F-96CF-2114ED764CEF}"/>
                </a:ext>
              </a:extLst>
            </p:cNvPr>
            <p:cNvSpPr/>
            <p:nvPr/>
          </p:nvSpPr>
          <p:spPr>
            <a:xfrm>
              <a:off x="9576016" y="5384921"/>
              <a:ext cx="2156201" cy="46166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2C96FC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2C96FC"/>
                  </a:solidFill>
                  <a:latin typeface="Helvetica Neue"/>
                  <a:ea typeface="Lucida Grande"/>
                  <a:cs typeface="Helvetica Neue"/>
                </a:rPr>
                <a:t>Play the Video</a:t>
              </a:r>
              <a:endParaRPr lang="en-GB" sz="2400" dirty="0">
                <a:solidFill>
                  <a:srgbClr val="2C96FC"/>
                </a:solidFill>
                <a:latin typeface="Helvetica Neue"/>
                <a:cs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92972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9</a:t>
            </a:fld>
            <a:endParaRPr lang="uk-UA" dirty="0"/>
          </a:p>
        </p:txBody>
      </p:sp>
      <p:sp>
        <p:nvSpPr>
          <p:cNvPr id="6" name="Rectangle 5"/>
          <p:cNvSpPr/>
          <p:nvPr/>
        </p:nvSpPr>
        <p:spPr>
          <a:xfrm>
            <a:off x="0" y="1872265"/>
            <a:ext cx="881608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500" dirty="0">
                <a:latin typeface="Helvetica Neue"/>
                <a:cs typeface="Helvetica Neue"/>
              </a:rPr>
              <a:t>Considering then the fiducial volume, expressed in r and z positions and highlighted in the screenshot,  and with the help of the </a:t>
            </a:r>
            <a:r>
              <a:rPr lang="en-GB" sz="2500" b="1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green</a:t>
            </a:r>
            <a:r>
              <a:rPr lang="en-GB" sz="2500" dirty="0">
                <a:latin typeface="Helvetica Neue"/>
                <a:cs typeface="Helvetica Neue"/>
              </a:rPr>
              <a:t> square</a:t>
            </a:r>
          </a:p>
          <a:p>
            <a:pPr algn="l"/>
            <a:r>
              <a:rPr lang="en-GB" sz="2500" dirty="0">
                <a:latin typeface="Helvetica Neue"/>
                <a:cs typeface="Helvetica Neue"/>
              </a:rPr>
              <a:t> highlighted in the TPC, </a:t>
            </a:r>
          </a:p>
          <a:p>
            <a:pPr algn="l"/>
            <a:r>
              <a:rPr lang="en-GB" sz="2500" dirty="0">
                <a:latin typeface="Helvetica Neue"/>
                <a:cs typeface="Helvetica Neue"/>
              </a:rPr>
              <a:t>you have to decide to </a:t>
            </a:r>
          </a:p>
          <a:p>
            <a:pPr algn="l"/>
            <a:r>
              <a:rPr lang="en-GB" sz="2500" dirty="0">
                <a:latin typeface="Helvetica Neue"/>
                <a:cs typeface="Helvetica Neue"/>
              </a:rPr>
              <a:t>reject or not this event.</a:t>
            </a:r>
          </a:p>
        </p:txBody>
      </p:sp>
      <p:pic>
        <p:nvPicPr>
          <p:cNvPr id="7" name="Picture 6" descr="Screenshot 2019-07-19 at 00.32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862" y="1872265"/>
            <a:ext cx="4112076" cy="4387684"/>
          </a:xfrm>
          <a:prstGeom prst="rect">
            <a:avLst/>
          </a:prstGeom>
        </p:spPr>
      </p:pic>
      <p:pic>
        <p:nvPicPr>
          <p:cNvPr id="10" name="Picture 9" descr="Screenshot 2019-07-19 at 00.37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676" y="2755328"/>
            <a:ext cx="5417098" cy="174121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318148" y="3311198"/>
            <a:ext cx="2721258" cy="1331998"/>
          </a:xfrm>
          <a:prstGeom prst="ellipse">
            <a:avLst/>
          </a:prstGeom>
          <a:noFill/>
          <a:ln w="28575" cap="flat" cmpd="sng">
            <a:solidFill>
              <a:srgbClr val="C82506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088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872" y="6599827"/>
            <a:ext cx="1203883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500" dirty="0">
                <a:latin typeface="Helvetica Neue"/>
                <a:cs typeface="Helvetica Neue"/>
              </a:rPr>
              <a:t>The event has to be in between the value of r and z</a:t>
            </a:r>
            <a:r>
              <a:rPr lang="en-GB" sz="2500" b="1" dirty="0">
                <a:latin typeface="Helvetica Neue"/>
                <a:cs typeface="Helvetica Neue"/>
              </a:rPr>
              <a:t>. Why?</a:t>
            </a:r>
          </a:p>
          <a:p>
            <a:pPr algn="l"/>
            <a:r>
              <a:rPr lang="en-GB" sz="2500" dirty="0">
                <a:latin typeface="Helvetica Neue"/>
                <a:cs typeface="Helvetica Neue"/>
              </a:rPr>
              <a:t>As you can notice, both from the z-x plot and, in particular directly from the r (3,71 cm)  and z (19,79 cm) value of the example, this event has to be accepted.</a:t>
            </a:r>
          </a:p>
          <a:p>
            <a:pPr algn="l"/>
            <a:endParaRPr lang="en-GB" sz="25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95891660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08817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8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08817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8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7752</TotalTime>
  <Words>728</Words>
  <Application>Microsoft Macintosh PowerPoint</Application>
  <PresentationFormat>Personalizzato</PresentationFormat>
  <Paragraphs>87</Paragraphs>
  <Slides>11</Slides>
  <Notes>2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9" baseType="lpstr">
      <vt:lpstr>Arial</vt:lpstr>
      <vt:lpstr>Calibri</vt:lpstr>
      <vt:lpstr>Helvetica</vt:lpstr>
      <vt:lpstr>Helvetica Light</vt:lpstr>
      <vt:lpstr>Helvetica Neue</vt:lpstr>
      <vt:lpstr>Lucida Grande</vt:lpstr>
      <vt:lpstr>Times</vt:lpstr>
      <vt:lpstr>White</vt:lpstr>
      <vt:lpstr>Presentazione standard di PowerPoint</vt:lpstr>
      <vt:lpstr>Purpose</vt:lpstr>
      <vt:lpstr>Excel View</vt:lpstr>
      <vt:lpstr>Excel View</vt:lpstr>
      <vt:lpstr>Excel View</vt:lpstr>
      <vt:lpstr>PART 1</vt:lpstr>
      <vt:lpstr>PART 1</vt:lpstr>
      <vt:lpstr>PART 1</vt:lpstr>
      <vt:lpstr>PART 1</vt:lpstr>
      <vt:lpstr>PART 2</vt:lpstr>
      <vt:lpstr>PART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Sebastiana Puglia</cp:lastModifiedBy>
  <cp:revision>170</cp:revision>
  <dcterms:modified xsi:type="dcterms:W3CDTF">2024-12-02T11:54:25Z</dcterms:modified>
</cp:coreProperties>
</file>