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70" r:id="rId6"/>
    <p:sldId id="271" r:id="rId7"/>
    <p:sldId id="293" r:id="rId8"/>
    <p:sldId id="280" r:id="rId9"/>
    <p:sldId id="281" r:id="rId10"/>
    <p:sldId id="282" r:id="rId11"/>
    <p:sldId id="283" r:id="rId12"/>
    <p:sldId id="284" r:id="rId13"/>
    <p:sldId id="266" r:id="rId14"/>
    <p:sldId id="285" r:id="rId15"/>
    <p:sldId id="287" r:id="rId16"/>
    <p:sldId id="288" r:id="rId17"/>
    <p:sldId id="290" r:id="rId18"/>
    <p:sldId id="289" r:id="rId19"/>
    <p:sldId id="291" r:id="rId20"/>
    <p:sldId id="292" r:id="rId21"/>
    <p:sldId id="267" r:id="rId22"/>
    <p:sldId id="294" r:id="rId23"/>
    <p:sldId id="295" r:id="rId24"/>
    <p:sldId id="297" r:id="rId25"/>
    <p:sldId id="296" r:id="rId26"/>
    <p:sldId id="298" r:id="rId27"/>
    <p:sldId id="299" r:id="rId28"/>
    <p:sldId id="269" r:id="rId29"/>
    <p:sldId id="300" r:id="rId30"/>
    <p:sldId id="301" r:id="rId31"/>
    <p:sldId id="302"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FF00FF"/>
    <a:srgbClr val="FF6600"/>
    <a:srgbClr val="66FF33"/>
    <a:srgbClr val="FF99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6" autoAdjust="0"/>
  </p:normalViewPr>
  <p:slideViewPr>
    <p:cSldViewPr snapToGrid="0">
      <p:cViewPr varScale="1">
        <p:scale>
          <a:sx n="83" d="100"/>
          <a:sy n="83" d="100"/>
        </p:scale>
        <p:origin x="566" y="77"/>
      </p:cViewPr>
      <p:guideLst/>
    </p:cSldViewPr>
  </p:slideViewPr>
  <p:outlineViewPr>
    <p:cViewPr>
      <p:scale>
        <a:sx n="33" d="100"/>
        <a:sy n="33" d="100"/>
      </p:scale>
      <p:origin x="0" y="-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9A79-8654-A0E0-BDFD-4912B9EAB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26C9D2-3F58-C66E-7AE7-26965F585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9712B3-9A8A-1265-04CC-D7E8AA63E6EF}"/>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5" name="Footer Placeholder 4">
            <a:extLst>
              <a:ext uri="{FF2B5EF4-FFF2-40B4-BE49-F238E27FC236}">
                <a16:creationId xmlns:a16="http://schemas.microsoft.com/office/drawing/2014/main" id="{13E8FC63-3DC6-E257-127F-F3D90C56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3CFC3-3A86-71BB-9B7D-71ECB748B2DB}"/>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78867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D127-8835-D230-C69E-246F81F999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92CEB-4C43-BFE5-D64C-4DFD74F8A5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9EE9D-BE2E-FA57-3B56-8F2FAFEF2B9E}"/>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5" name="Footer Placeholder 4">
            <a:extLst>
              <a:ext uri="{FF2B5EF4-FFF2-40B4-BE49-F238E27FC236}">
                <a16:creationId xmlns:a16="http://schemas.microsoft.com/office/drawing/2014/main" id="{5F9E297D-AA24-92A2-3345-CE4881EF3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CCD6E-A700-D652-5395-6154C2F76B04}"/>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24303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D1D34-9264-34B4-88D8-EA64C4464D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BA13B-EDE1-C466-95EA-5E808D7C34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BF8DA-BB25-C5F1-C04E-3DAE9C9BA615}"/>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5" name="Footer Placeholder 4">
            <a:extLst>
              <a:ext uri="{FF2B5EF4-FFF2-40B4-BE49-F238E27FC236}">
                <a16:creationId xmlns:a16="http://schemas.microsoft.com/office/drawing/2014/main" id="{924471E4-F398-65EB-66DA-120DF8905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081F-597E-4BEE-A977-9B1DD19190B3}"/>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403888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983E-8948-CE64-99D4-90C3840766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2BCE9-1B15-D2D3-4FB7-0A144DF981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B5A61-56B7-262A-81CA-9A741A711941}"/>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5" name="Footer Placeholder 4">
            <a:extLst>
              <a:ext uri="{FF2B5EF4-FFF2-40B4-BE49-F238E27FC236}">
                <a16:creationId xmlns:a16="http://schemas.microsoft.com/office/drawing/2014/main" id="{C2085435-C0AA-FB8B-C395-B1835699B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7C2A9-9499-C8B4-8784-60C3C29DDD65}"/>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39564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7161-F47F-93E1-37E9-42772732C7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6B384D-8AF2-B698-1B76-54709172C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FF6B9E-6ED3-52E6-19C0-90F49ED411AD}"/>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5" name="Footer Placeholder 4">
            <a:extLst>
              <a:ext uri="{FF2B5EF4-FFF2-40B4-BE49-F238E27FC236}">
                <a16:creationId xmlns:a16="http://schemas.microsoft.com/office/drawing/2014/main" id="{9A85AD50-D58D-5F90-850A-CDDEC4009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84567-757D-971E-55E8-D2238C3472C3}"/>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38088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9EE8-AD22-C847-23E1-49C4F8F7A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C00BC2-4339-1539-3F5B-335A291AE3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22D14-730E-4C83-E4B2-F1A4D406C0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BE8CE2-48E2-8D5B-DDC3-3F6D7B339B7A}"/>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6" name="Footer Placeholder 5">
            <a:extLst>
              <a:ext uri="{FF2B5EF4-FFF2-40B4-BE49-F238E27FC236}">
                <a16:creationId xmlns:a16="http://schemas.microsoft.com/office/drawing/2014/main" id="{34385B6F-B035-6D33-C4E1-78E095FB8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E45D6-AD15-E752-3834-9B7BF7C6EB72}"/>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333789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B7CE-C120-22EE-84A3-82931ADCD2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43CEF1-081F-FACF-17A8-6E5AB3D4F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574F2-5C96-223A-290C-B0CDF1C46C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1582B7-78D2-08A0-D673-7FD9DB92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C6EA9-2817-1359-6288-D2D54E2D30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144BB5-8624-D186-6630-47D756C08884}"/>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8" name="Footer Placeholder 7">
            <a:extLst>
              <a:ext uri="{FF2B5EF4-FFF2-40B4-BE49-F238E27FC236}">
                <a16:creationId xmlns:a16="http://schemas.microsoft.com/office/drawing/2014/main" id="{6F2DF9D7-7828-F520-C9EF-82081C7B2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EEF27-F4AC-613E-56F4-E1693B0CA6F2}"/>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176033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64E6-5E55-0471-227F-1DCC5507F3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3188EA-3BB2-8322-19CF-0242C190C0F3}"/>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4" name="Footer Placeholder 3">
            <a:extLst>
              <a:ext uri="{FF2B5EF4-FFF2-40B4-BE49-F238E27FC236}">
                <a16:creationId xmlns:a16="http://schemas.microsoft.com/office/drawing/2014/main" id="{D07A2E82-2BD3-BA0C-EFC2-58D0657594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66147-DC16-9543-21DF-70E05F88A9D3}"/>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113558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C3284-71BC-E215-C194-6A4D181116B6}"/>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3" name="Footer Placeholder 2">
            <a:extLst>
              <a:ext uri="{FF2B5EF4-FFF2-40B4-BE49-F238E27FC236}">
                <a16:creationId xmlns:a16="http://schemas.microsoft.com/office/drawing/2014/main" id="{5F0684B5-2E03-2DC6-44F8-FE4D6CB636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920B3-32CF-D063-44FA-EA02602834D9}"/>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39581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E81F-AE3C-EED2-6887-D325FDF51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3271B-47C7-5ABE-CA71-D7C3B85D4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A53884-F01F-CE58-8088-D4BE3EE1C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545FF-2140-2B46-8880-81E2DB21FF48}"/>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6" name="Footer Placeholder 5">
            <a:extLst>
              <a:ext uri="{FF2B5EF4-FFF2-40B4-BE49-F238E27FC236}">
                <a16:creationId xmlns:a16="http://schemas.microsoft.com/office/drawing/2014/main" id="{5DF7EFC8-D54F-4435-DB5C-FCA7EECA4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44DCB2-CBBA-E3DD-D4A8-6E572247C7B8}"/>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169677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62B5-B660-5FA2-A5A4-EC988E1EB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7535D-B4F2-CFEC-BE17-A290A79A9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A4C88-F05C-2617-F2B7-AD475307E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105BB-7838-CE17-73CA-3553409F304D}"/>
              </a:ext>
            </a:extLst>
          </p:cNvPr>
          <p:cNvSpPr>
            <a:spLocks noGrp="1"/>
          </p:cNvSpPr>
          <p:nvPr>
            <p:ph type="dt" sz="half" idx="10"/>
          </p:nvPr>
        </p:nvSpPr>
        <p:spPr/>
        <p:txBody>
          <a:bodyPr/>
          <a:lstStyle/>
          <a:p>
            <a:fld id="{BB78877A-F439-49F4-A72F-1304CF7977F3}" type="datetimeFigureOut">
              <a:rPr lang="en-US" smtClean="0"/>
              <a:t>11/2/2024</a:t>
            </a:fld>
            <a:endParaRPr lang="en-US"/>
          </a:p>
        </p:txBody>
      </p:sp>
      <p:sp>
        <p:nvSpPr>
          <p:cNvPr id="6" name="Footer Placeholder 5">
            <a:extLst>
              <a:ext uri="{FF2B5EF4-FFF2-40B4-BE49-F238E27FC236}">
                <a16:creationId xmlns:a16="http://schemas.microsoft.com/office/drawing/2014/main" id="{9106F1DE-E43C-02C4-CD9A-7FA6B0B85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8298D-5241-44BF-C7CB-2BB71B803D2B}"/>
              </a:ext>
            </a:extLst>
          </p:cNvPr>
          <p:cNvSpPr>
            <a:spLocks noGrp="1"/>
          </p:cNvSpPr>
          <p:nvPr>
            <p:ph type="sldNum" sz="quarter" idx="12"/>
          </p:nvPr>
        </p:nvSpPr>
        <p:spPr/>
        <p:txBody>
          <a:bodyPr/>
          <a:lstStyle/>
          <a:p>
            <a:fld id="{214CA155-4114-471E-8C94-BB511A721436}" type="slidenum">
              <a:rPr lang="en-US" smtClean="0"/>
              <a:t>‹#›</a:t>
            </a:fld>
            <a:endParaRPr lang="en-US"/>
          </a:p>
        </p:txBody>
      </p:sp>
    </p:spTree>
    <p:extLst>
      <p:ext uri="{BB962C8B-B14F-4D97-AF65-F5344CB8AC3E}">
        <p14:creationId xmlns:p14="http://schemas.microsoft.com/office/powerpoint/2010/main" val="209099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D3ED90-5C19-FCD3-E622-B80E24BA8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F504B1-A9C8-B4E9-A968-613F7EC2E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2692E-57F7-1FCA-EB7D-574D07F7C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877A-F439-49F4-A72F-1304CF7977F3}" type="datetimeFigureOut">
              <a:rPr lang="en-US" smtClean="0"/>
              <a:t>11/2/2024</a:t>
            </a:fld>
            <a:endParaRPr lang="en-US"/>
          </a:p>
        </p:txBody>
      </p:sp>
      <p:sp>
        <p:nvSpPr>
          <p:cNvPr id="5" name="Footer Placeholder 4">
            <a:extLst>
              <a:ext uri="{FF2B5EF4-FFF2-40B4-BE49-F238E27FC236}">
                <a16:creationId xmlns:a16="http://schemas.microsoft.com/office/drawing/2014/main" id="{73E8C213-C93A-3002-320E-E37C497BF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B8CAD9-E919-7C73-9E5F-AD9B31E51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CA155-4114-471E-8C94-BB511A721436}" type="slidenum">
              <a:rPr lang="en-US" smtClean="0"/>
              <a:t>‹#›</a:t>
            </a:fld>
            <a:endParaRPr lang="en-US"/>
          </a:p>
        </p:txBody>
      </p:sp>
    </p:spTree>
    <p:extLst>
      <p:ext uri="{BB962C8B-B14F-4D97-AF65-F5344CB8AC3E}">
        <p14:creationId xmlns:p14="http://schemas.microsoft.com/office/powerpoint/2010/main" val="57293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0.png"/><Relationship Id="rId7"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B5F0-1174-A3AB-BD96-BA532C4F5522}"/>
              </a:ext>
            </a:extLst>
          </p:cNvPr>
          <p:cNvSpPr>
            <a:spLocks noGrp="1"/>
          </p:cNvSpPr>
          <p:nvPr>
            <p:ph type="ctrTitle"/>
          </p:nvPr>
        </p:nvSpPr>
        <p:spPr/>
        <p:txBody>
          <a:bodyPr/>
          <a:lstStyle/>
          <a:p>
            <a:r>
              <a:rPr lang="en-US" dirty="0"/>
              <a:t>ANTIMATTER MEETING</a:t>
            </a:r>
          </a:p>
        </p:txBody>
      </p:sp>
      <p:sp>
        <p:nvSpPr>
          <p:cNvPr id="3" name="Subtitle 2">
            <a:extLst>
              <a:ext uri="{FF2B5EF4-FFF2-40B4-BE49-F238E27FC236}">
                <a16:creationId xmlns:a16="http://schemas.microsoft.com/office/drawing/2014/main" id="{FE568FF3-64A6-BE9F-C62E-5B171BCDD64C}"/>
              </a:ext>
            </a:extLst>
          </p:cNvPr>
          <p:cNvSpPr>
            <a:spLocks noGrp="1"/>
          </p:cNvSpPr>
          <p:nvPr>
            <p:ph type="subTitle" idx="1"/>
          </p:nvPr>
        </p:nvSpPr>
        <p:spPr/>
        <p:txBody>
          <a:bodyPr/>
          <a:lstStyle/>
          <a:p>
            <a:r>
              <a:rPr lang="en-US" dirty="0"/>
              <a:t>Status of the antideuteron analysis in Bologna</a:t>
            </a:r>
          </a:p>
        </p:txBody>
      </p:sp>
    </p:spTree>
    <p:extLst>
      <p:ext uri="{BB962C8B-B14F-4D97-AF65-F5344CB8AC3E}">
        <p14:creationId xmlns:p14="http://schemas.microsoft.com/office/powerpoint/2010/main" val="188031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85787-776F-6F33-FFC3-E233754E5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F2D37-6163-5BF9-8D40-A1948DC20847}"/>
              </a:ext>
            </a:extLst>
          </p:cNvPr>
          <p:cNvSpPr>
            <a:spLocks noGrp="1"/>
          </p:cNvSpPr>
          <p:nvPr>
            <p:ph type="title"/>
          </p:nvPr>
        </p:nvSpPr>
        <p:spPr>
          <a:xfrm>
            <a:off x="838200" y="365125"/>
            <a:ext cx="6024418" cy="392257"/>
          </a:xfrm>
        </p:spPr>
        <p:txBody>
          <a:bodyPr>
            <a:normAutofit fontScale="90000"/>
          </a:bodyPr>
          <a:lstStyle/>
          <a:p>
            <a:r>
              <a:rPr lang="en-US" dirty="0"/>
              <a:t>BOOSTED DECISION TREES</a:t>
            </a:r>
          </a:p>
        </p:txBody>
      </p:sp>
      <p:sp>
        <p:nvSpPr>
          <p:cNvPr id="4" name="TextBox 3">
            <a:extLst>
              <a:ext uri="{FF2B5EF4-FFF2-40B4-BE49-F238E27FC236}">
                <a16:creationId xmlns:a16="http://schemas.microsoft.com/office/drawing/2014/main" id="{12C9E557-75A5-E1BA-E5A7-7F881DD8D263}"/>
              </a:ext>
            </a:extLst>
          </p:cNvPr>
          <p:cNvSpPr txBox="1"/>
          <p:nvPr/>
        </p:nvSpPr>
        <p:spPr>
          <a:xfrm>
            <a:off x="838200" y="938333"/>
            <a:ext cx="9135359" cy="646331"/>
          </a:xfrm>
          <a:prstGeom prst="rect">
            <a:avLst/>
          </a:prstGeom>
          <a:noFill/>
        </p:spPr>
        <p:txBody>
          <a:bodyPr wrap="square" rtlCol="0">
            <a:spAutoFit/>
          </a:bodyPr>
          <a:lstStyle/>
          <a:p>
            <a:r>
              <a:rPr lang="en-US" dirty="0"/>
              <a:t>Decision trees are a common technique used to solve classification (and regression) problems.</a:t>
            </a:r>
          </a:p>
          <a:p>
            <a:r>
              <a:rPr lang="en-US" dirty="0"/>
              <a:t>They are based on one-variable rectangular cut in a multidimensional variable space. </a:t>
            </a:r>
          </a:p>
        </p:txBody>
      </p:sp>
      <p:pic>
        <p:nvPicPr>
          <p:cNvPr id="5" name="Picture 4">
            <a:extLst>
              <a:ext uri="{FF2B5EF4-FFF2-40B4-BE49-F238E27FC236}">
                <a16:creationId xmlns:a16="http://schemas.microsoft.com/office/drawing/2014/main" id="{47D84922-3BAC-0B54-6169-3017213A92CA}"/>
              </a:ext>
            </a:extLst>
          </p:cNvPr>
          <p:cNvPicPr>
            <a:picLocks noChangeAspect="1"/>
          </p:cNvPicPr>
          <p:nvPr/>
        </p:nvPicPr>
        <p:blipFill>
          <a:blip r:embed="rId2">
            <a:clrChange>
              <a:clrFrom>
                <a:srgbClr val="F0F0F0"/>
              </a:clrFrom>
              <a:clrTo>
                <a:srgbClr val="F0F0F0">
                  <a:alpha val="0"/>
                </a:srgbClr>
              </a:clrTo>
            </a:clrChange>
          </a:blip>
          <a:srcRect l="14091" t="6600" r="22955" b="29293"/>
          <a:stretch/>
        </p:blipFill>
        <p:spPr>
          <a:xfrm>
            <a:off x="0" y="1725954"/>
            <a:ext cx="5281311" cy="3025155"/>
          </a:xfrm>
          <a:prstGeom prst="rect">
            <a:avLst/>
          </a:prstGeom>
        </p:spPr>
      </p:pic>
      <p:sp>
        <p:nvSpPr>
          <p:cNvPr id="6" name="TextBox 5">
            <a:extLst>
              <a:ext uri="{FF2B5EF4-FFF2-40B4-BE49-F238E27FC236}">
                <a16:creationId xmlns:a16="http://schemas.microsoft.com/office/drawing/2014/main" id="{119B1F61-2F66-AB5B-60E7-F3C9A9563EAA}"/>
              </a:ext>
            </a:extLst>
          </p:cNvPr>
          <p:cNvSpPr txBox="1"/>
          <p:nvPr/>
        </p:nvSpPr>
        <p:spPr>
          <a:xfrm>
            <a:off x="5281311" y="2089704"/>
            <a:ext cx="6910689" cy="2308324"/>
          </a:xfrm>
          <a:prstGeom prst="rect">
            <a:avLst/>
          </a:prstGeom>
          <a:noFill/>
        </p:spPr>
        <p:txBody>
          <a:bodyPr wrap="square" rtlCol="0">
            <a:spAutoFit/>
          </a:bodyPr>
          <a:lstStyle/>
          <a:p>
            <a:pPr marL="342900" indent="-342900">
              <a:buFont typeface="+mj-lt"/>
              <a:buAutoNum type="arabicPeriod"/>
            </a:pPr>
            <a:r>
              <a:rPr lang="en-US" dirty="0">
                <a:solidFill>
                  <a:schemeClr val="bg1">
                    <a:lumMod val="75000"/>
                  </a:schemeClr>
                </a:solidFill>
              </a:rPr>
              <a:t>Starting from an </a:t>
            </a:r>
            <a:r>
              <a:rPr lang="en-US" b="1" dirty="0">
                <a:solidFill>
                  <a:schemeClr val="bg1">
                    <a:lumMod val="75000"/>
                  </a:schemeClr>
                </a:solidFill>
              </a:rPr>
              <a:t>initial sample</a:t>
            </a:r>
            <a:r>
              <a:rPr lang="en-US" dirty="0">
                <a:solidFill>
                  <a:schemeClr val="bg1">
                    <a:lumMod val="75000"/>
                  </a:schemeClr>
                </a:solidFill>
              </a:rPr>
              <a:t>, a rectangular splits it into two “leaves”.</a:t>
            </a:r>
          </a:p>
          <a:p>
            <a:pPr marL="342900" indent="-342900">
              <a:buFont typeface="+mj-lt"/>
              <a:buAutoNum type="arabicPeriod"/>
            </a:pPr>
            <a:endParaRPr lang="en-US" dirty="0"/>
          </a:p>
          <a:p>
            <a:pPr marL="342900" indent="-342900">
              <a:buFont typeface="+mj-lt"/>
              <a:buAutoNum type="arabicPeriod"/>
            </a:pPr>
            <a:r>
              <a:rPr lang="en-US" dirty="0"/>
              <a:t>Each leaf is evaluated as signal-like (if composed mostly by signal events) or background-like.</a:t>
            </a:r>
          </a:p>
          <a:p>
            <a:pPr marL="342900" indent="-342900">
              <a:buFont typeface="+mj-lt"/>
              <a:buAutoNum type="arabicPeriod"/>
            </a:pPr>
            <a:endParaRPr lang="en-US" dirty="0">
              <a:solidFill>
                <a:schemeClr val="bg1">
                  <a:lumMod val="75000"/>
                </a:schemeClr>
              </a:solidFill>
            </a:endParaRPr>
          </a:p>
          <a:p>
            <a:pPr marL="342900" indent="-342900">
              <a:buFont typeface="+mj-lt"/>
              <a:buAutoNum type="arabicPeriod"/>
            </a:pPr>
            <a:r>
              <a:rPr lang="en-US" dirty="0">
                <a:solidFill>
                  <a:schemeClr val="bg1">
                    <a:lumMod val="75000"/>
                  </a:schemeClr>
                </a:solidFill>
              </a:rPr>
              <a:t>The leaves can be split again using another one-dimensional cut until and “ending condition” is reached. </a:t>
            </a:r>
          </a:p>
        </p:txBody>
      </p:sp>
      <p:sp>
        <p:nvSpPr>
          <p:cNvPr id="11" name="Rectangle 10">
            <a:extLst>
              <a:ext uri="{FF2B5EF4-FFF2-40B4-BE49-F238E27FC236}">
                <a16:creationId xmlns:a16="http://schemas.microsoft.com/office/drawing/2014/main" id="{F46CCF85-9FC5-F95F-B2AA-CF551775BB8A}"/>
              </a:ext>
            </a:extLst>
          </p:cNvPr>
          <p:cNvSpPr/>
          <p:nvPr/>
        </p:nvSpPr>
        <p:spPr>
          <a:xfrm>
            <a:off x="581891" y="2743200"/>
            <a:ext cx="1366982" cy="28632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793506-1C4E-79E9-03B7-BF9B339961F9}"/>
              </a:ext>
            </a:extLst>
          </p:cNvPr>
          <p:cNvSpPr/>
          <p:nvPr/>
        </p:nvSpPr>
        <p:spPr>
          <a:xfrm>
            <a:off x="3307038" y="2557854"/>
            <a:ext cx="1366982" cy="28632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66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D314-5094-66CA-9D56-0202EBECE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FC38F-8BE6-4947-942D-0F8AD240C0D8}"/>
              </a:ext>
            </a:extLst>
          </p:cNvPr>
          <p:cNvSpPr>
            <a:spLocks noGrp="1"/>
          </p:cNvSpPr>
          <p:nvPr>
            <p:ph type="title"/>
          </p:nvPr>
        </p:nvSpPr>
        <p:spPr>
          <a:xfrm>
            <a:off x="838200" y="365125"/>
            <a:ext cx="6024418" cy="392257"/>
          </a:xfrm>
        </p:spPr>
        <p:txBody>
          <a:bodyPr>
            <a:normAutofit fontScale="90000"/>
          </a:bodyPr>
          <a:lstStyle/>
          <a:p>
            <a:r>
              <a:rPr lang="en-US" dirty="0"/>
              <a:t>BOOSTED DECISION TREES</a:t>
            </a:r>
          </a:p>
        </p:txBody>
      </p:sp>
      <p:sp>
        <p:nvSpPr>
          <p:cNvPr id="4" name="TextBox 3">
            <a:extLst>
              <a:ext uri="{FF2B5EF4-FFF2-40B4-BE49-F238E27FC236}">
                <a16:creationId xmlns:a16="http://schemas.microsoft.com/office/drawing/2014/main" id="{6393808F-A656-D786-519C-2193C8030E11}"/>
              </a:ext>
            </a:extLst>
          </p:cNvPr>
          <p:cNvSpPr txBox="1"/>
          <p:nvPr/>
        </p:nvSpPr>
        <p:spPr>
          <a:xfrm>
            <a:off x="838200" y="938333"/>
            <a:ext cx="9135359" cy="646331"/>
          </a:xfrm>
          <a:prstGeom prst="rect">
            <a:avLst/>
          </a:prstGeom>
          <a:noFill/>
        </p:spPr>
        <p:txBody>
          <a:bodyPr wrap="square" rtlCol="0">
            <a:spAutoFit/>
          </a:bodyPr>
          <a:lstStyle/>
          <a:p>
            <a:r>
              <a:rPr lang="en-US" dirty="0"/>
              <a:t>Decision trees are a common technique used to solve classification (and regression) problems.</a:t>
            </a:r>
          </a:p>
          <a:p>
            <a:r>
              <a:rPr lang="en-US" dirty="0"/>
              <a:t>They are based on one-variable rectangular cut in a multidimensional variable space. </a:t>
            </a:r>
          </a:p>
        </p:txBody>
      </p:sp>
      <p:pic>
        <p:nvPicPr>
          <p:cNvPr id="5" name="Picture 4">
            <a:extLst>
              <a:ext uri="{FF2B5EF4-FFF2-40B4-BE49-F238E27FC236}">
                <a16:creationId xmlns:a16="http://schemas.microsoft.com/office/drawing/2014/main" id="{F838F3F1-0BC4-01CC-0E9D-615BBB70BDBC}"/>
              </a:ext>
            </a:extLst>
          </p:cNvPr>
          <p:cNvPicPr>
            <a:picLocks noChangeAspect="1"/>
          </p:cNvPicPr>
          <p:nvPr/>
        </p:nvPicPr>
        <p:blipFill>
          <a:blip r:embed="rId2">
            <a:clrChange>
              <a:clrFrom>
                <a:srgbClr val="F0F0F0"/>
              </a:clrFrom>
              <a:clrTo>
                <a:srgbClr val="F0F0F0">
                  <a:alpha val="0"/>
                </a:srgbClr>
              </a:clrTo>
            </a:clrChange>
          </a:blip>
          <a:srcRect l="14091" t="6600" r="22955" b="29293"/>
          <a:stretch/>
        </p:blipFill>
        <p:spPr>
          <a:xfrm>
            <a:off x="0" y="1725954"/>
            <a:ext cx="5281311" cy="3025155"/>
          </a:xfrm>
          <a:prstGeom prst="rect">
            <a:avLst/>
          </a:prstGeom>
        </p:spPr>
      </p:pic>
      <p:sp>
        <p:nvSpPr>
          <p:cNvPr id="6" name="TextBox 5">
            <a:extLst>
              <a:ext uri="{FF2B5EF4-FFF2-40B4-BE49-F238E27FC236}">
                <a16:creationId xmlns:a16="http://schemas.microsoft.com/office/drawing/2014/main" id="{FBDA2302-C9AC-2099-976E-DADEBA8A34AF}"/>
              </a:ext>
            </a:extLst>
          </p:cNvPr>
          <p:cNvSpPr txBox="1"/>
          <p:nvPr/>
        </p:nvSpPr>
        <p:spPr>
          <a:xfrm>
            <a:off x="5281311" y="2089704"/>
            <a:ext cx="6910689" cy="2308324"/>
          </a:xfrm>
          <a:prstGeom prst="rect">
            <a:avLst/>
          </a:prstGeom>
          <a:noFill/>
        </p:spPr>
        <p:txBody>
          <a:bodyPr wrap="square" rtlCol="0">
            <a:spAutoFit/>
          </a:bodyPr>
          <a:lstStyle/>
          <a:p>
            <a:pPr marL="342900" indent="-342900">
              <a:buFont typeface="+mj-lt"/>
              <a:buAutoNum type="arabicPeriod"/>
            </a:pPr>
            <a:r>
              <a:rPr lang="en-US" dirty="0">
                <a:solidFill>
                  <a:schemeClr val="bg1">
                    <a:lumMod val="75000"/>
                  </a:schemeClr>
                </a:solidFill>
              </a:rPr>
              <a:t>Starting from an </a:t>
            </a:r>
            <a:r>
              <a:rPr lang="en-US" b="1" dirty="0">
                <a:solidFill>
                  <a:schemeClr val="bg1">
                    <a:lumMod val="75000"/>
                  </a:schemeClr>
                </a:solidFill>
              </a:rPr>
              <a:t>initial sample</a:t>
            </a:r>
            <a:r>
              <a:rPr lang="en-US" dirty="0">
                <a:solidFill>
                  <a:schemeClr val="bg1">
                    <a:lumMod val="75000"/>
                  </a:schemeClr>
                </a:solidFill>
              </a:rPr>
              <a:t>, a rectangular splits it into two “leaves”.</a:t>
            </a:r>
          </a:p>
          <a:p>
            <a:pPr marL="342900" indent="-342900">
              <a:buFont typeface="+mj-lt"/>
              <a:buAutoNum type="arabicPeriod"/>
            </a:pPr>
            <a:endParaRPr lang="en-US" dirty="0"/>
          </a:p>
          <a:p>
            <a:pPr marL="342900" indent="-342900">
              <a:buFont typeface="+mj-lt"/>
              <a:buAutoNum type="arabicPeriod"/>
            </a:pPr>
            <a:r>
              <a:rPr lang="en-US" dirty="0">
                <a:solidFill>
                  <a:schemeClr val="bg1">
                    <a:lumMod val="75000"/>
                  </a:schemeClr>
                </a:solidFill>
              </a:rPr>
              <a:t>Each leaf is evaluated as signal-like (if composed mostly by signal events) or background-like.</a:t>
            </a:r>
          </a:p>
          <a:p>
            <a:pPr marL="342900" indent="-342900">
              <a:buFont typeface="+mj-lt"/>
              <a:buAutoNum type="arabicPeriod"/>
            </a:pPr>
            <a:endParaRPr lang="en-US" dirty="0">
              <a:solidFill>
                <a:schemeClr val="bg1">
                  <a:lumMod val="75000"/>
                </a:schemeClr>
              </a:solidFill>
            </a:endParaRPr>
          </a:p>
          <a:p>
            <a:pPr marL="342900" indent="-342900">
              <a:buFont typeface="+mj-lt"/>
              <a:buAutoNum type="arabicPeriod"/>
            </a:pPr>
            <a:r>
              <a:rPr lang="en-US" dirty="0"/>
              <a:t>The leaves can be split again using another one-dimensional cut until and “ending condition” is reached. </a:t>
            </a:r>
          </a:p>
        </p:txBody>
      </p:sp>
      <p:sp>
        <p:nvSpPr>
          <p:cNvPr id="3" name="Rectangle 2">
            <a:extLst>
              <a:ext uri="{FF2B5EF4-FFF2-40B4-BE49-F238E27FC236}">
                <a16:creationId xmlns:a16="http://schemas.microsoft.com/office/drawing/2014/main" id="{396F15E1-5123-D2FE-1218-C384F5E318EE}"/>
              </a:ext>
            </a:extLst>
          </p:cNvPr>
          <p:cNvSpPr/>
          <p:nvPr/>
        </p:nvSpPr>
        <p:spPr>
          <a:xfrm>
            <a:off x="2503055" y="3177309"/>
            <a:ext cx="2778256" cy="172575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15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E555E-0C9E-9734-54F4-87C9687C5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228E6-D669-E1F6-F66D-40AD790B8145}"/>
              </a:ext>
            </a:extLst>
          </p:cNvPr>
          <p:cNvSpPr>
            <a:spLocks noGrp="1"/>
          </p:cNvSpPr>
          <p:nvPr>
            <p:ph type="title"/>
          </p:nvPr>
        </p:nvSpPr>
        <p:spPr>
          <a:xfrm>
            <a:off x="838200" y="365125"/>
            <a:ext cx="6024418" cy="392257"/>
          </a:xfrm>
        </p:spPr>
        <p:txBody>
          <a:bodyPr>
            <a:normAutofit fontScale="90000"/>
          </a:bodyPr>
          <a:lstStyle/>
          <a:p>
            <a:r>
              <a:rPr lang="en-US" dirty="0"/>
              <a:t>BOOSTED DECISION TREES</a:t>
            </a:r>
          </a:p>
        </p:txBody>
      </p:sp>
      <p:pic>
        <p:nvPicPr>
          <p:cNvPr id="5" name="Picture 4">
            <a:extLst>
              <a:ext uri="{FF2B5EF4-FFF2-40B4-BE49-F238E27FC236}">
                <a16:creationId xmlns:a16="http://schemas.microsoft.com/office/drawing/2014/main" id="{68B1AEC1-B50A-E638-03A3-CACAF2AB5C78}"/>
              </a:ext>
            </a:extLst>
          </p:cNvPr>
          <p:cNvPicPr>
            <a:picLocks noChangeAspect="1"/>
          </p:cNvPicPr>
          <p:nvPr/>
        </p:nvPicPr>
        <p:blipFill>
          <a:blip r:embed="rId2">
            <a:clrChange>
              <a:clrFrom>
                <a:srgbClr val="F0F0F0"/>
              </a:clrFrom>
              <a:clrTo>
                <a:srgbClr val="F0F0F0">
                  <a:alpha val="0"/>
                </a:srgbClr>
              </a:clrTo>
            </a:clrChange>
          </a:blip>
          <a:srcRect l="14091" t="6600" r="22955" b="29293"/>
          <a:stretch/>
        </p:blipFill>
        <p:spPr>
          <a:xfrm>
            <a:off x="357911" y="2568769"/>
            <a:ext cx="2485399" cy="1423646"/>
          </a:xfrm>
          <a:prstGeom prst="rect">
            <a:avLst/>
          </a:prstGeom>
        </p:spPr>
      </p:pic>
      <p:sp>
        <p:nvSpPr>
          <p:cNvPr id="7" name="TextBox 6">
            <a:extLst>
              <a:ext uri="{FF2B5EF4-FFF2-40B4-BE49-F238E27FC236}">
                <a16:creationId xmlns:a16="http://schemas.microsoft.com/office/drawing/2014/main" id="{42744F76-6671-3C30-B34F-7BB031BB6906}"/>
              </a:ext>
            </a:extLst>
          </p:cNvPr>
          <p:cNvSpPr txBox="1"/>
          <p:nvPr/>
        </p:nvSpPr>
        <p:spPr>
          <a:xfrm>
            <a:off x="838200" y="990081"/>
            <a:ext cx="10958350" cy="923330"/>
          </a:xfrm>
          <a:prstGeom prst="rect">
            <a:avLst/>
          </a:prstGeom>
          <a:noFill/>
        </p:spPr>
        <p:txBody>
          <a:bodyPr wrap="square" rtlCol="0">
            <a:spAutoFit/>
          </a:bodyPr>
          <a:lstStyle/>
          <a:p>
            <a:r>
              <a:rPr lang="en-US" dirty="0"/>
              <a:t>The Boosted algorithm creates many trees (a forest) starting from the training sample.</a:t>
            </a:r>
          </a:p>
          <a:p>
            <a:r>
              <a:rPr lang="en-US" dirty="0"/>
              <a:t>For each tree a weight is calculated as related to its separation power. This weight is used to weight the sample for the next tree and for the final output of the BDT.</a:t>
            </a:r>
          </a:p>
        </p:txBody>
      </p:sp>
      <p:cxnSp>
        <p:nvCxnSpPr>
          <p:cNvPr id="12" name="Straight Arrow Connector 11">
            <a:extLst>
              <a:ext uri="{FF2B5EF4-FFF2-40B4-BE49-F238E27FC236}">
                <a16:creationId xmlns:a16="http://schemas.microsoft.com/office/drawing/2014/main" id="{E9B73A5E-4F7C-ECC0-D105-9F13F9693F13}"/>
              </a:ext>
            </a:extLst>
          </p:cNvPr>
          <p:cNvCxnSpPr>
            <a:stCxn id="5" idx="3"/>
          </p:cNvCxnSpPr>
          <p:nvPr/>
        </p:nvCxnSpPr>
        <p:spPr>
          <a:xfrm>
            <a:off x="2843310" y="3280592"/>
            <a:ext cx="5268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9C8B634-162F-B64C-8432-E937DEBAABAF}"/>
                  </a:ext>
                </a:extLst>
              </p:cNvPr>
              <p:cNvSpPr txBox="1"/>
              <p:nvPr/>
            </p:nvSpPr>
            <p:spPr>
              <a:xfrm>
                <a:off x="3370120" y="3095926"/>
                <a:ext cx="1233543" cy="369332"/>
              </a:xfrm>
              <a:prstGeom prst="rect">
                <a:avLst/>
              </a:prstGeom>
              <a:noFill/>
            </p:spPr>
            <p:txBody>
              <a:bodyPr wrap="none" rtlCol="0">
                <a:spAutoFit/>
              </a:bodyPr>
              <a:lstStyle/>
              <a:p>
                <a:r>
                  <a:rPr lang="en-US" dirty="0"/>
                  <a:t>Weigths </a:t>
                </a:r>
                <a14:m>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𝑖</m:t>
                        </m:r>
                      </m:sub>
                    </m:sSub>
                  </m:oMath>
                </a14:m>
                <a:endParaRPr lang="en-US" dirty="0"/>
              </a:p>
            </p:txBody>
          </p:sp>
        </mc:Choice>
        <mc:Fallback xmlns="">
          <p:sp>
            <p:nvSpPr>
              <p:cNvPr id="13" name="TextBox 12">
                <a:extLst>
                  <a:ext uri="{FF2B5EF4-FFF2-40B4-BE49-F238E27FC236}">
                    <a16:creationId xmlns:a16="http://schemas.microsoft.com/office/drawing/2014/main" id="{39C8B634-162F-B64C-8432-E937DEBAABAF}"/>
                  </a:ext>
                </a:extLst>
              </p:cNvPr>
              <p:cNvSpPr txBox="1">
                <a:spLocks noRot="1" noChangeAspect="1" noMove="1" noResize="1" noEditPoints="1" noAdjustHandles="1" noChangeArrowheads="1" noChangeShapeType="1" noTextEdit="1"/>
              </p:cNvSpPr>
              <p:nvPr/>
            </p:nvSpPr>
            <p:spPr>
              <a:xfrm>
                <a:off x="3370120" y="3095926"/>
                <a:ext cx="1233543" cy="369332"/>
              </a:xfrm>
              <a:prstGeom prst="rect">
                <a:avLst/>
              </a:prstGeom>
              <a:blipFill>
                <a:blip r:embed="rId3"/>
                <a:stretch>
                  <a:fillRect l="-4455" t="-10000" b="-26667"/>
                </a:stretch>
              </a:blipFill>
            </p:spPr>
            <p:txBody>
              <a:bodyPr/>
              <a:lstStyle/>
              <a:p>
                <a:r>
                  <a:rPr lang="en-US">
                    <a:noFill/>
                  </a:rPr>
                  <a:t> </a:t>
                </a:r>
              </a:p>
            </p:txBody>
          </p:sp>
        </mc:Fallback>
      </mc:AlternateContent>
      <p:cxnSp>
        <p:nvCxnSpPr>
          <p:cNvPr id="16" name="Connector: Elbow 15">
            <a:extLst>
              <a:ext uri="{FF2B5EF4-FFF2-40B4-BE49-F238E27FC236}">
                <a16:creationId xmlns:a16="http://schemas.microsoft.com/office/drawing/2014/main" id="{7B8A2F85-1837-5B56-6D9A-D020D12487F3}"/>
              </a:ext>
            </a:extLst>
          </p:cNvPr>
          <p:cNvCxnSpPr>
            <a:cxnSpLocks/>
            <a:stCxn id="13" idx="0"/>
          </p:cNvCxnSpPr>
          <p:nvPr/>
        </p:nvCxnSpPr>
        <p:spPr>
          <a:xfrm rot="5400000" flipH="1" flipV="1">
            <a:off x="4657627" y="1898035"/>
            <a:ext cx="527157" cy="1868627"/>
          </a:xfrm>
          <a:prstGeom prst="bentConnector3">
            <a:avLst>
              <a:gd name="adj1" fmla="val 143365"/>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AEF9FD7F-481C-B3FE-952C-C4F1614ABD78}"/>
              </a:ext>
            </a:extLst>
          </p:cNvPr>
          <p:cNvCxnSpPr/>
          <p:nvPr/>
        </p:nvCxnSpPr>
        <p:spPr>
          <a:xfrm>
            <a:off x="7079745" y="3280592"/>
            <a:ext cx="5268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AD35ECE-A3A7-856D-BE26-6C1BCB138DE5}"/>
                  </a:ext>
                </a:extLst>
              </p:cNvPr>
              <p:cNvSpPr txBox="1"/>
              <p:nvPr/>
            </p:nvSpPr>
            <p:spPr>
              <a:xfrm>
                <a:off x="7606555" y="3095926"/>
                <a:ext cx="1266372" cy="369332"/>
              </a:xfrm>
              <a:prstGeom prst="rect">
                <a:avLst/>
              </a:prstGeom>
              <a:noFill/>
            </p:spPr>
            <p:txBody>
              <a:bodyPr wrap="none" rtlCol="0">
                <a:spAutoFit/>
              </a:bodyPr>
              <a:lstStyle/>
              <a:p>
                <a:r>
                  <a:rPr lang="en-US" dirty="0"/>
                  <a:t>Weigths </a:t>
                </a:r>
                <a14:m>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𝑤</m:t>
                        </m:r>
                      </m:e>
                      <m:sub>
                        <m:r>
                          <a:rPr lang="it-IT" b="0" i="1" smtClean="0">
                            <a:latin typeface="Cambria Math" panose="02040503050406030204" pitchFamily="18" charset="0"/>
                          </a:rPr>
                          <m:t>𝑖</m:t>
                        </m:r>
                      </m:sub>
                    </m:sSub>
                  </m:oMath>
                </a14:m>
                <a:endParaRPr lang="en-US" dirty="0"/>
              </a:p>
            </p:txBody>
          </p:sp>
        </mc:Choice>
        <mc:Fallback xmlns="">
          <p:sp>
            <p:nvSpPr>
              <p:cNvPr id="19" name="TextBox 18">
                <a:extLst>
                  <a:ext uri="{FF2B5EF4-FFF2-40B4-BE49-F238E27FC236}">
                    <a16:creationId xmlns:a16="http://schemas.microsoft.com/office/drawing/2014/main" id="{7AD35ECE-A3A7-856D-BE26-6C1BCB138DE5}"/>
                  </a:ext>
                </a:extLst>
              </p:cNvPr>
              <p:cNvSpPr txBox="1">
                <a:spLocks noRot="1" noChangeAspect="1" noMove="1" noResize="1" noEditPoints="1" noAdjustHandles="1" noChangeArrowheads="1" noChangeShapeType="1" noTextEdit="1"/>
              </p:cNvSpPr>
              <p:nvPr/>
            </p:nvSpPr>
            <p:spPr>
              <a:xfrm>
                <a:off x="7606555" y="3095926"/>
                <a:ext cx="1266372" cy="369332"/>
              </a:xfrm>
              <a:prstGeom prst="rect">
                <a:avLst/>
              </a:prstGeom>
              <a:blipFill>
                <a:blip r:embed="rId4"/>
                <a:stretch>
                  <a:fillRect l="-4327" t="-10000" b="-26667"/>
                </a:stretch>
              </a:blipFill>
            </p:spPr>
            <p:txBody>
              <a:bodyPr/>
              <a:lstStyle/>
              <a:p>
                <a:r>
                  <a:rPr lang="en-US">
                    <a:noFill/>
                  </a:rPr>
                  <a:t> </a:t>
                </a:r>
              </a:p>
            </p:txBody>
          </p:sp>
        </mc:Fallback>
      </mc:AlternateContent>
      <p:cxnSp>
        <p:nvCxnSpPr>
          <p:cNvPr id="21" name="Connector: Elbow 20">
            <a:extLst>
              <a:ext uri="{FF2B5EF4-FFF2-40B4-BE49-F238E27FC236}">
                <a16:creationId xmlns:a16="http://schemas.microsoft.com/office/drawing/2014/main" id="{0C8FCCA8-36C5-FC3C-EE53-7BFCF46364CA}"/>
              </a:ext>
            </a:extLst>
          </p:cNvPr>
          <p:cNvCxnSpPr>
            <a:cxnSpLocks/>
            <a:stCxn id="19" idx="0"/>
          </p:cNvCxnSpPr>
          <p:nvPr/>
        </p:nvCxnSpPr>
        <p:spPr>
          <a:xfrm rot="5400000" flipH="1" flipV="1">
            <a:off x="8902269" y="1906242"/>
            <a:ext cx="527157" cy="1852213"/>
          </a:xfrm>
          <a:prstGeom prst="bentConnector3">
            <a:avLst>
              <a:gd name="adj1" fmla="val 143365"/>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9AC5068-B8B6-A4C5-1223-AC4F7E2B5007}"/>
              </a:ext>
            </a:extLst>
          </p:cNvPr>
          <p:cNvSpPr txBox="1"/>
          <p:nvPr/>
        </p:nvSpPr>
        <p:spPr>
          <a:xfrm>
            <a:off x="11582400" y="3095926"/>
            <a:ext cx="343364" cy="369332"/>
          </a:xfrm>
          <a:prstGeom prst="rect">
            <a:avLst/>
          </a:prstGeom>
          <a:noFill/>
        </p:spPr>
        <p:txBody>
          <a:bodyPr wrap="none" rtlCol="0">
            <a:spAutoFit/>
          </a:bodyPr>
          <a:lstStyle/>
          <a:p>
            <a:r>
              <a:rPr lang="en-US" dirty="0"/>
              <a:t>…</a:t>
            </a:r>
          </a:p>
        </p:txBody>
      </p:sp>
      <p:sp>
        <p:nvSpPr>
          <p:cNvPr id="23" name="TextBox 22">
            <a:extLst>
              <a:ext uri="{FF2B5EF4-FFF2-40B4-BE49-F238E27FC236}">
                <a16:creationId xmlns:a16="http://schemas.microsoft.com/office/drawing/2014/main" id="{C549D22C-96AF-6C9E-0961-EC73A3923E85}"/>
              </a:ext>
            </a:extLst>
          </p:cNvPr>
          <p:cNvSpPr txBox="1"/>
          <p:nvPr/>
        </p:nvSpPr>
        <p:spPr>
          <a:xfrm>
            <a:off x="838200" y="4427405"/>
            <a:ext cx="10958350" cy="369332"/>
          </a:xfrm>
          <a:prstGeom prst="rect">
            <a:avLst/>
          </a:prstGeom>
          <a:noFill/>
        </p:spPr>
        <p:txBody>
          <a:bodyPr wrap="square" rtlCol="0">
            <a:spAutoFit/>
          </a:bodyPr>
          <a:lstStyle/>
          <a:p>
            <a:r>
              <a:rPr lang="en-US" dirty="0"/>
              <a:t>The final prediction y(x) of the BDT is obtained as a weighted-sum of each individual response.</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5ECEA8D-549F-6FDF-887B-B62C84E67C0C}"/>
                  </a:ext>
                </a:extLst>
              </p:cNvPr>
              <p:cNvSpPr txBox="1"/>
              <p:nvPr/>
            </p:nvSpPr>
            <p:spPr>
              <a:xfrm>
                <a:off x="4244108" y="4799699"/>
                <a:ext cx="2194960" cy="8102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𝑦</m:t>
                      </m:r>
                      <m:d>
                        <m:dPr>
                          <m:ctrlPr>
                            <a:rPr lang="it-IT" b="0" i="1" smtClean="0">
                              <a:latin typeface="Cambria Math" panose="02040503050406030204" pitchFamily="18" charset="0"/>
                            </a:rPr>
                          </m:ctrlPr>
                        </m:dPr>
                        <m:e>
                          <m:r>
                            <a:rPr lang="it-IT" b="0" i="1" smtClean="0">
                              <a:latin typeface="Cambria Math" panose="02040503050406030204" pitchFamily="18" charset="0"/>
                            </a:rPr>
                            <m:t>𝑥</m:t>
                          </m:r>
                        </m:e>
                      </m:d>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𝑁𝑡𝑟𝑒𝑒𝑠</m:t>
                          </m:r>
                        </m:sup>
                        <m:e>
                          <m:sSub>
                            <m:sSubPr>
                              <m:ctrlPr>
                                <a:rPr lang="it-IT" b="0" i="1" smtClean="0">
                                  <a:solidFill>
                                    <a:srgbClr val="00B0F0"/>
                                  </a:solidFill>
                                  <a:latin typeface="Cambria Math" panose="02040503050406030204" pitchFamily="18" charset="0"/>
                                </a:rPr>
                              </m:ctrlPr>
                            </m:sSubPr>
                            <m:e>
                              <m:r>
                                <a:rPr lang="it-IT" b="0" i="1" smtClean="0">
                                  <a:solidFill>
                                    <a:srgbClr val="00B0F0"/>
                                  </a:solidFill>
                                  <a:latin typeface="Cambria Math" panose="02040503050406030204" pitchFamily="18" charset="0"/>
                                  <a:ea typeface="Cambria Math" panose="02040503050406030204" pitchFamily="18" charset="0"/>
                                </a:rPr>
                                <m:t>𝛽</m:t>
                              </m:r>
                            </m:e>
                            <m:sub>
                              <m:r>
                                <a:rPr lang="it-IT" b="0" i="1" smtClean="0">
                                  <a:solidFill>
                                    <a:srgbClr val="00B0F0"/>
                                  </a:solidFill>
                                  <a:latin typeface="Cambria Math" panose="02040503050406030204" pitchFamily="18" charset="0"/>
                                </a:rPr>
                                <m:t>𝑗</m:t>
                              </m:r>
                            </m:sub>
                          </m:sSub>
                          <m:r>
                            <a:rPr lang="it-IT" b="0" i="1" smtClean="0">
                              <a:latin typeface="Cambria Math" panose="02040503050406030204" pitchFamily="18" charset="0"/>
                            </a:rPr>
                            <m:t> </m:t>
                          </m:r>
                          <m:sSub>
                            <m:sSubPr>
                              <m:ctrlPr>
                                <a:rPr lang="it-IT" b="0" i="1" smtClean="0">
                                  <a:solidFill>
                                    <a:srgbClr val="00B050"/>
                                  </a:solidFill>
                                  <a:latin typeface="Cambria Math" panose="02040503050406030204" pitchFamily="18" charset="0"/>
                                </a:rPr>
                              </m:ctrlPr>
                            </m:sSubPr>
                            <m:e>
                              <m:r>
                                <a:rPr lang="it-IT" b="0" i="1" smtClean="0">
                                  <a:solidFill>
                                    <a:srgbClr val="00B050"/>
                                  </a:solidFill>
                                  <a:latin typeface="Cambria Math" panose="02040503050406030204" pitchFamily="18" charset="0"/>
                                </a:rPr>
                                <m:t>𝑦</m:t>
                              </m:r>
                            </m:e>
                            <m:sub>
                              <m:r>
                                <a:rPr lang="it-IT" b="0" i="1" smtClean="0">
                                  <a:solidFill>
                                    <a:srgbClr val="00B050"/>
                                  </a:solidFill>
                                  <a:latin typeface="Cambria Math" panose="02040503050406030204" pitchFamily="18" charset="0"/>
                                </a:rPr>
                                <m:t>𝑗</m:t>
                              </m:r>
                            </m:sub>
                          </m:sSub>
                          <m:r>
                            <a:rPr lang="it-IT" b="0" i="1" smtClean="0">
                              <a:solidFill>
                                <a:srgbClr val="00B050"/>
                              </a:solidFill>
                              <a:latin typeface="Cambria Math" panose="02040503050406030204" pitchFamily="18" charset="0"/>
                            </a:rPr>
                            <m:t>(</m:t>
                          </m:r>
                          <m:r>
                            <a:rPr lang="it-IT" b="0" i="1" smtClean="0">
                              <a:solidFill>
                                <a:srgbClr val="00B050"/>
                              </a:solidFill>
                              <a:latin typeface="Cambria Math" panose="02040503050406030204" pitchFamily="18" charset="0"/>
                            </a:rPr>
                            <m:t>𝑥</m:t>
                          </m:r>
                          <m:r>
                            <a:rPr lang="it-IT" b="0" i="1" smtClean="0">
                              <a:solidFill>
                                <a:srgbClr val="00B050"/>
                              </a:solidFill>
                              <a:latin typeface="Cambria Math" panose="02040503050406030204" pitchFamily="18" charset="0"/>
                            </a:rPr>
                            <m:t>)</m:t>
                          </m:r>
                        </m:e>
                      </m:nary>
                    </m:oMath>
                  </m:oMathPara>
                </a14:m>
                <a:endParaRPr lang="en-US" dirty="0"/>
              </a:p>
            </p:txBody>
          </p:sp>
        </mc:Choice>
        <mc:Fallback xmlns="">
          <p:sp>
            <p:nvSpPr>
              <p:cNvPr id="24" name="TextBox 23">
                <a:extLst>
                  <a:ext uri="{FF2B5EF4-FFF2-40B4-BE49-F238E27FC236}">
                    <a16:creationId xmlns:a16="http://schemas.microsoft.com/office/drawing/2014/main" id="{65ECEA8D-549F-6FDF-887B-B62C84E67C0C}"/>
                  </a:ext>
                </a:extLst>
              </p:cNvPr>
              <p:cNvSpPr txBox="1">
                <a:spLocks noRot="1" noChangeAspect="1" noMove="1" noResize="1" noEditPoints="1" noAdjustHandles="1" noChangeArrowheads="1" noChangeShapeType="1" noTextEdit="1"/>
              </p:cNvSpPr>
              <p:nvPr/>
            </p:nvSpPr>
            <p:spPr>
              <a:xfrm>
                <a:off x="4244108" y="4799699"/>
                <a:ext cx="2194960" cy="810222"/>
              </a:xfrm>
              <a:prstGeom prst="rect">
                <a:avLst/>
              </a:prstGeom>
              <a:blipFill>
                <a:blip r:embed="rId5"/>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4BE7DA40-BECE-80C7-B440-460EC16A3D0C}"/>
              </a:ext>
            </a:extLst>
          </p:cNvPr>
          <p:cNvCxnSpPr/>
          <p:nvPr/>
        </p:nvCxnSpPr>
        <p:spPr>
          <a:xfrm>
            <a:off x="5514109" y="5421745"/>
            <a:ext cx="471055" cy="521804"/>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23A5085-D5D0-CE76-3AB6-186180AF7F70}"/>
                  </a:ext>
                </a:extLst>
              </p:cNvPr>
              <p:cNvSpPr txBox="1"/>
              <p:nvPr/>
            </p:nvSpPr>
            <p:spPr>
              <a:xfrm>
                <a:off x="6096000" y="5758884"/>
                <a:ext cx="5395452" cy="646331"/>
              </a:xfrm>
              <a:prstGeom prst="rect">
                <a:avLst/>
              </a:prstGeom>
              <a:noFill/>
            </p:spPr>
            <p:txBody>
              <a:bodyPr wrap="square" rtlCol="0">
                <a:spAutoFit/>
              </a:bodyPr>
              <a:lstStyle/>
              <a:p>
                <a:r>
                  <a:rPr lang="en-US" dirty="0">
                    <a:solidFill>
                      <a:srgbClr val="00B0F0"/>
                    </a:solidFill>
                  </a:rPr>
                  <a:t>The calculation of </a:t>
                </a:r>
                <a14:m>
                  <m:oMath xmlns:m="http://schemas.openxmlformats.org/officeDocument/2006/math">
                    <m:r>
                      <a:rPr lang="en-US" i="1" smtClean="0">
                        <a:solidFill>
                          <a:srgbClr val="00B0F0"/>
                        </a:solidFill>
                        <a:latin typeface="Cambria Math" panose="02040503050406030204" pitchFamily="18" charset="0"/>
                        <a:ea typeface="Cambria Math" panose="02040503050406030204" pitchFamily="18" charset="0"/>
                      </a:rPr>
                      <m:t>𝛽</m:t>
                    </m:r>
                  </m:oMath>
                </a14:m>
                <a:r>
                  <a:rPr lang="en-US" dirty="0">
                    <a:solidFill>
                      <a:srgbClr val="00B0F0"/>
                    </a:solidFill>
                  </a:rPr>
                  <a:t> depends on the boosting algorithm and is related to the weight </a:t>
                </a:r>
                <a14:m>
                  <m:oMath xmlns:m="http://schemas.openxmlformats.org/officeDocument/2006/math">
                    <m:sSub>
                      <m:sSubPr>
                        <m:ctrlPr>
                          <a:rPr lang="en-US" i="1" smtClean="0">
                            <a:solidFill>
                              <a:srgbClr val="00B0F0"/>
                            </a:solidFill>
                            <a:latin typeface="Cambria Math" panose="02040503050406030204" pitchFamily="18" charset="0"/>
                          </a:rPr>
                        </m:ctrlPr>
                      </m:sSubPr>
                      <m:e>
                        <m:r>
                          <a:rPr lang="it-IT" b="0" i="1" smtClean="0">
                            <a:solidFill>
                              <a:srgbClr val="00B0F0"/>
                            </a:solidFill>
                            <a:latin typeface="Cambria Math" panose="02040503050406030204" pitchFamily="18" charset="0"/>
                          </a:rPr>
                          <m:t>𝑤</m:t>
                        </m:r>
                      </m:e>
                      <m:sub>
                        <m:r>
                          <a:rPr lang="it-IT" b="0" i="1" smtClean="0">
                            <a:solidFill>
                              <a:srgbClr val="00B0F0"/>
                            </a:solidFill>
                            <a:latin typeface="Cambria Math" panose="02040503050406030204" pitchFamily="18" charset="0"/>
                          </a:rPr>
                          <m:t>𝑖</m:t>
                        </m:r>
                      </m:sub>
                    </m:sSub>
                  </m:oMath>
                </a14:m>
                <a:r>
                  <a:rPr lang="en-US" dirty="0">
                    <a:solidFill>
                      <a:srgbClr val="00B0F0"/>
                    </a:solidFill>
                  </a:rPr>
                  <a:t> </a:t>
                </a:r>
              </a:p>
            </p:txBody>
          </p:sp>
        </mc:Choice>
        <mc:Fallback xmlns="">
          <p:sp>
            <p:nvSpPr>
              <p:cNvPr id="27" name="TextBox 26">
                <a:extLst>
                  <a:ext uri="{FF2B5EF4-FFF2-40B4-BE49-F238E27FC236}">
                    <a16:creationId xmlns:a16="http://schemas.microsoft.com/office/drawing/2014/main" id="{023A5085-D5D0-CE76-3AB6-186180AF7F70}"/>
                  </a:ext>
                </a:extLst>
              </p:cNvPr>
              <p:cNvSpPr txBox="1">
                <a:spLocks noRot="1" noChangeAspect="1" noMove="1" noResize="1" noEditPoints="1" noAdjustHandles="1" noChangeArrowheads="1" noChangeShapeType="1" noTextEdit="1"/>
              </p:cNvSpPr>
              <p:nvPr/>
            </p:nvSpPr>
            <p:spPr>
              <a:xfrm>
                <a:off x="6096000" y="5758884"/>
                <a:ext cx="5395452" cy="646331"/>
              </a:xfrm>
              <a:prstGeom prst="rect">
                <a:avLst/>
              </a:prstGeom>
              <a:blipFill>
                <a:blip r:embed="rId6"/>
                <a:stretch>
                  <a:fillRect l="-904" t="-5660" r="-1017" b="-14151"/>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292EC64C-4C71-0688-665C-BE4907CF1DAE}"/>
              </a:ext>
            </a:extLst>
          </p:cNvPr>
          <p:cNvCxnSpPr>
            <a:stCxn id="24" idx="3"/>
          </p:cNvCxnSpPr>
          <p:nvPr/>
        </p:nvCxnSpPr>
        <p:spPr>
          <a:xfrm>
            <a:off x="6439068" y="5204810"/>
            <a:ext cx="187975"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7DA88B8-F50A-D4FE-F984-241DBE5D8925}"/>
              </a:ext>
            </a:extLst>
          </p:cNvPr>
          <p:cNvSpPr txBox="1"/>
          <p:nvPr/>
        </p:nvSpPr>
        <p:spPr>
          <a:xfrm>
            <a:off x="6612385" y="5017104"/>
            <a:ext cx="3254711" cy="369332"/>
          </a:xfrm>
          <a:prstGeom prst="rect">
            <a:avLst/>
          </a:prstGeom>
          <a:noFill/>
        </p:spPr>
        <p:txBody>
          <a:bodyPr wrap="square" rtlCol="0">
            <a:spAutoFit/>
          </a:bodyPr>
          <a:lstStyle/>
          <a:p>
            <a:r>
              <a:rPr lang="it-IT" dirty="0" err="1">
                <a:solidFill>
                  <a:srgbClr val="00B050"/>
                </a:solidFill>
              </a:rPr>
              <a:t>Individual</a:t>
            </a:r>
            <a:r>
              <a:rPr lang="it-IT" dirty="0">
                <a:solidFill>
                  <a:srgbClr val="00B050"/>
                </a:solidFill>
              </a:rPr>
              <a:t> </a:t>
            </a:r>
            <a:r>
              <a:rPr lang="it-IT" dirty="0" err="1">
                <a:solidFill>
                  <a:srgbClr val="00B050"/>
                </a:solidFill>
              </a:rPr>
              <a:t>response</a:t>
            </a:r>
            <a:r>
              <a:rPr lang="it-IT" dirty="0">
                <a:solidFill>
                  <a:srgbClr val="00B050"/>
                </a:solidFill>
              </a:rPr>
              <a:t> of the j </a:t>
            </a:r>
            <a:r>
              <a:rPr lang="it-IT" dirty="0" err="1">
                <a:solidFill>
                  <a:srgbClr val="00B050"/>
                </a:solidFill>
              </a:rPr>
              <a:t>tree</a:t>
            </a:r>
            <a:endParaRPr lang="en-US" dirty="0">
              <a:solidFill>
                <a:srgbClr val="00B050"/>
              </a:solidFill>
            </a:endParaRPr>
          </a:p>
        </p:txBody>
      </p:sp>
      <p:pic>
        <p:nvPicPr>
          <p:cNvPr id="32" name="Picture 31">
            <a:extLst>
              <a:ext uri="{FF2B5EF4-FFF2-40B4-BE49-F238E27FC236}">
                <a16:creationId xmlns:a16="http://schemas.microsoft.com/office/drawing/2014/main" id="{E38C6194-0BB0-EBB7-8653-2ECC31DBB380}"/>
              </a:ext>
            </a:extLst>
          </p:cNvPr>
          <p:cNvPicPr>
            <a:picLocks noChangeAspect="1"/>
          </p:cNvPicPr>
          <p:nvPr/>
        </p:nvPicPr>
        <p:blipFill>
          <a:blip r:embed="rId7">
            <a:clrChange>
              <a:clrFrom>
                <a:srgbClr val="F0F0F0"/>
              </a:clrFrom>
              <a:clrTo>
                <a:srgbClr val="F0F0F0">
                  <a:alpha val="0"/>
                </a:srgbClr>
              </a:clrTo>
            </a:clrChange>
          </a:blip>
          <a:srcRect l="14318" t="6602" r="22576" b="29016"/>
          <a:stretch/>
        </p:blipFill>
        <p:spPr>
          <a:xfrm>
            <a:off x="4475932" y="2639992"/>
            <a:ext cx="2480745" cy="1423645"/>
          </a:xfrm>
          <a:prstGeom prst="rect">
            <a:avLst/>
          </a:prstGeom>
        </p:spPr>
      </p:pic>
      <p:pic>
        <p:nvPicPr>
          <p:cNvPr id="34" name="Picture 33">
            <a:extLst>
              <a:ext uri="{FF2B5EF4-FFF2-40B4-BE49-F238E27FC236}">
                <a16:creationId xmlns:a16="http://schemas.microsoft.com/office/drawing/2014/main" id="{FBE9D360-A17A-CB58-B0DC-2BEA24D059AC}"/>
              </a:ext>
            </a:extLst>
          </p:cNvPr>
          <p:cNvPicPr>
            <a:picLocks noChangeAspect="1"/>
          </p:cNvPicPr>
          <p:nvPr/>
        </p:nvPicPr>
        <p:blipFill>
          <a:blip r:embed="rId8">
            <a:clrChange>
              <a:clrFrom>
                <a:srgbClr val="F0F0F0"/>
              </a:clrFrom>
              <a:clrTo>
                <a:srgbClr val="F0F0F0">
                  <a:alpha val="0"/>
                </a:srgbClr>
              </a:clrTo>
            </a:clrChange>
          </a:blip>
          <a:srcRect l="14243" t="6602" r="22273" b="29016"/>
          <a:stretch/>
        </p:blipFill>
        <p:spPr>
          <a:xfrm>
            <a:off x="8931348" y="2652912"/>
            <a:ext cx="2325801" cy="1326763"/>
          </a:xfrm>
          <a:prstGeom prst="rect">
            <a:avLst/>
          </a:prstGeom>
        </p:spPr>
      </p:pic>
    </p:spTree>
    <p:extLst>
      <p:ext uri="{BB962C8B-B14F-4D97-AF65-F5344CB8AC3E}">
        <p14:creationId xmlns:p14="http://schemas.microsoft.com/office/powerpoint/2010/main" val="216011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80DE-0D3D-5F25-8EB5-5AD5D85CBD61}"/>
              </a:ext>
            </a:extLst>
          </p:cNvPr>
          <p:cNvSpPr>
            <a:spLocks noGrp="1"/>
          </p:cNvSpPr>
          <p:nvPr>
            <p:ph type="title"/>
          </p:nvPr>
        </p:nvSpPr>
        <p:spPr>
          <a:xfrm>
            <a:off x="681182" y="244039"/>
            <a:ext cx="5977379" cy="520995"/>
          </a:xfrm>
        </p:spPr>
        <p:txBody>
          <a:bodyPr>
            <a:normAutofit fontScale="90000"/>
          </a:bodyPr>
          <a:lstStyle/>
          <a:p>
            <a:r>
              <a:rPr lang="en-US" dirty="0"/>
              <a:t>MULTILAYER PERCEPTRON</a:t>
            </a:r>
          </a:p>
        </p:txBody>
      </p:sp>
      <p:sp>
        <p:nvSpPr>
          <p:cNvPr id="5" name="TextBox 4">
            <a:extLst>
              <a:ext uri="{FF2B5EF4-FFF2-40B4-BE49-F238E27FC236}">
                <a16:creationId xmlns:a16="http://schemas.microsoft.com/office/drawing/2014/main" id="{3CCD5793-9CE6-46C1-3E95-C384691689E8}"/>
              </a:ext>
            </a:extLst>
          </p:cNvPr>
          <p:cNvSpPr txBox="1"/>
          <p:nvPr/>
        </p:nvSpPr>
        <p:spPr>
          <a:xfrm>
            <a:off x="369455" y="941642"/>
            <a:ext cx="11508509" cy="2585323"/>
          </a:xfrm>
          <a:prstGeom prst="rect">
            <a:avLst/>
          </a:prstGeom>
          <a:noFill/>
        </p:spPr>
        <p:txBody>
          <a:bodyPr wrap="square">
            <a:spAutoFit/>
          </a:bodyPr>
          <a:lstStyle/>
          <a:p>
            <a:r>
              <a:rPr lang="en-GB" dirty="0"/>
              <a:t> “An artificial neural network (ANN) is a model inspired by the structure and function of biological neural networks in animal brains.”</a:t>
            </a:r>
          </a:p>
          <a:p>
            <a:endParaRPr lang="en-GB" dirty="0"/>
          </a:p>
          <a:p>
            <a:r>
              <a:rPr lang="en-US" dirty="0"/>
              <a:t>There is a plenty of ANNs that can be used for a plethora of different purposes. The ANNs can be summarized as composed by nodes and link between them. The node structure of the ANN and represents the “storage of information” and the links are functions connecting the various nodes, related to some parameters (weight and biases typically).  </a:t>
            </a:r>
          </a:p>
          <a:p>
            <a:endParaRPr lang="en-US" dirty="0"/>
          </a:p>
          <a:p>
            <a:r>
              <a:rPr lang="en-US" dirty="0"/>
              <a:t>One of the most common used is the </a:t>
            </a:r>
            <a:r>
              <a:rPr lang="en-US" dirty="0" err="1"/>
              <a:t>MultiLayer</a:t>
            </a:r>
            <a:r>
              <a:rPr lang="en-US" dirty="0"/>
              <a:t> Perceptron (MLP). Is an ANN organized in several layers fully connected: it means that each node of a certain layer is connected to every node of the previous layer.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C913B8-3BE7-28BA-8AF1-0EE7ACE1ACB5}"/>
                  </a:ext>
                </a:extLst>
              </p:cNvPr>
              <p:cNvSpPr txBox="1"/>
              <p:nvPr/>
            </p:nvSpPr>
            <p:spPr>
              <a:xfrm>
                <a:off x="5966691" y="3990109"/>
                <a:ext cx="5699990" cy="1759264"/>
              </a:xfrm>
              <a:prstGeom prst="rect">
                <a:avLst/>
              </a:prstGeom>
              <a:noFill/>
            </p:spPr>
            <p:txBody>
              <a:bodyPr wrap="square" rtlCol="0">
                <a:spAutoFit/>
              </a:bodyPr>
              <a:lstStyle/>
              <a:p>
                <a:r>
                  <a:rPr lang="en-US" dirty="0"/>
                  <a:t>Between the </a:t>
                </a:r>
                <a:r>
                  <a:rPr lang="en-US" dirty="0">
                    <a:solidFill>
                      <a:srgbClr val="FF0000"/>
                    </a:solidFill>
                  </a:rPr>
                  <a:t>input layer </a:t>
                </a:r>
                <a:r>
                  <a:rPr lang="en-US" dirty="0"/>
                  <a:t>and the </a:t>
                </a:r>
                <a:r>
                  <a:rPr lang="en-US" dirty="0">
                    <a:solidFill>
                      <a:srgbClr val="00B050"/>
                    </a:solidFill>
                  </a:rPr>
                  <a:t>output layer </a:t>
                </a:r>
                <a:r>
                  <a:rPr lang="en-US" dirty="0"/>
                  <a:t>there are the </a:t>
                </a:r>
                <a:r>
                  <a:rPr lang="en-US" dirty="0">
                    <a:solidFill>
                      <a:srgbClr val="0000FF"/>
                    </a:solidFill>
                  </a:rPr>
                  <a:t>hidden layers</a:t>
                </a:r>
                <a:r>
                  <a:rPr lang="en-US" dirty="0"/>
                  <a:t>.</a:t>
                </a:r>
              </a:p>
              <a:p>
                <a:endParaRPr lang="en-US" dirty="0"/>
              </a:p>
              <a:p>
                <a:r>
                  <a:rPr lang="en-US" dirty="0"/>
                  <a:t>Supposing a layer is composed by N nodes and receives K input values, it can be summarized as the following:</a:t>
                </a:r>
              </a:p>
              <a:p>
                <a:pPr/>
                <a14:m>
                  <m:oMathPara xmlns:m="http://schemas.openxmlformats.org/officeDocument/2006/math">
                    <m:oMathParaPr>
                      <m:jc m:val="centerGroup"/>
                    </m:oMathParaPr>
                    <m:oMath xmlns:m="http://schemas.openxmlformats.org/officeDocument/2006/math">
                      <m:sSup>
                        <m:sSupPr>
                          <m:ctrlPr>
                            <a:rPr lang="en-US" i="1" smtClean="0">
                              <a:solidFill>
                                <a:srgbClr val="C00000"/>
                              </a:solidFill>
                              <a:latin typeface="Cambria Math" panose="02040503050406030204" pitchFamily="18" charset="0"/>
                            </a:rPr>
                          </m:ctrlPr>
                        </m:sSupPr>
                        <m:e>
                          <m:r>
                            <a:rPr lang="it-IT" b="0" i="1" smtClean="0">
                              <a:solidFill>
                                <a:srgbClr val="C00000"/>
                              </a:solidFill>
                              <a:latin typeface="Cambria Math" panose="02040503050406030204" pitchFamily="18" charset="0"/>
                            </a:rPr>
                            <m:t>𝑓</m:t>
                          </m:r>
                        </m:e>
                        <m:sup>
                          <m:r>
                            <a:rPr lang="it-IT" b="0" i="1" smtClean="0">
                              <a:solidFill>
                                <a:srgbClr val="C00000"/>
                              </a:solidFill>
                              <a:latin typeface="Cambria Math" panose="02040503050406030204" pitchFamily="18" charset="0"/>
                            </a:rPr>
                            <m:t>𝑙</m:t>
                          </m:r>
                        </m:sup>
                      </m:sSup>
                      <m:r>
                        <a:rPr lang="it-IT" b="0" i="1" smtClean="0">
                          <a:latin typeface="Cambria Math" panose="02040503050406030204" pitchFamily="18" charset="0"/>
                        </a:rPr>
                        <m:t>=</m:t>
                      </m:r>
                      <m:sSup>
                        <m:sSupPr>
                          <m:ctrlPr>
                            <a:rPr lang="it-IT" b="0" i="1" smtClean="0">
                              <a:solidFill>
                                <a:srgbClr val="7030A0"/>
                              </a:solidFill>
                              <a:latin typeface="Cambria Math" panose="02040503050406030204" pitchFamily="18" charset="0"/>
                            </a:rPr>
                          </m:ctrlPr>
                        </m:sSupPr>
                        <m:e>
                          <m:r>
                            <a:rPr lang="it-IT" b="0" i="1" smtClean="0">
                              <a:solidFill>
                                <a:srgbClr val="7030A0"/>
                              </a:solidFill>
                              <a:latin typeface="Cambria Math" panose="02040503050406030204" pitchFamily="18" charset="0"/>
                              <a:ea typeface="Cambria Math" panose="02040503050406030204" pitchFamily="18" charset="0"/>
                            </a:rPr>
                            <m:t>𝜎</m:t>
                          </m:r>
                        </m:e>
                        <m:sup>
                          <m:r>
                            <a:rPr lang="it-IT" b="0" i="1" smtClean="0">
                              <a:solidFill>
                                <a:srgbClr val="7030A0"/>
                              </a:solidFill>
                              <a:latin typeface="Cambria Math" panose="02040503050406030204" pitchFamily="18" charset="0"/>
                            </a:rPr>
                            <m:t>𝑙</m:t>
                          </m:r>
                        </m:sup>
                      </m:sSup>
                      <m:r>
                        <a:rPr lang="it-IT" b="0" i="1" smtClean="0">
                          <a:latin typeface="Cambria Math" panose="02040503050406030204" pitchFamily="18" charset="0"/>
                        </a:rPr>
                        <m:t>(</m:t>
                      </m:r>
                      <m:sSup>
                        <m:sSupPr>
                          <m:ctrlPr>
                            <a:rPr lang="it-IT" b="0" i="1" smtClean="0">
                              <a:solidFill>
                                <a:srgbClr val="FF00FF"/>
                              </a:solidFill>
                              <a:latin typeface="Cambria Math" panose="02040503050406030204" pitchFamily="18" charset="0"/>
                            </a:rPr>
                          </m:ctrlPr>
                        </m:sSupPr>
                        <m:e>
                          <m:r>
                            <a:rPr lang="it-IT" b="0" i="1" smtClean="0">
                              <a:solidFill>
                                <a:srgbClr val="FF00FF"/>
                              </a:solidFill>
                              <a:latin typeface="Cambria Math" panose="02040503050406030204" pitchFamily="18" charset="0"/>
                            </a:rPr>
                            <m:t>𝑊</m:t>
                          </m:r>
                        </m:e>
                        <m:sup>
                          <m:r>
                            <a:rPr lang="it-IT" b="0" i="1" smtClean="0">
                              <a:solidFill>
                                <a:srgbClr val="FF00FF"/>
                              </a:solidFill>
                              <a:latin typeface="Cambria Math" panose="02040503050406030204" pitchFamily="18" charset="0"/>
                            </a:rPr>
                            <m:t>𝑙</m:t>
                          </m:r>
                        </m:sup>
                      </m:sSup>
                      <m:r>
                        <a:rPr lang="it-IT" b="0" i="1" smtClean="0">
                          <a:solidFill>
                            <a:srgbClr val="FF00FF"/>
                          </a:solidFill>
                          <a:latin typeface="Cambria Math" panose="02040503050406030204" pitchFamily="18" charset="0"/>
                        </a:rPr>
                        <m:t> </m:t>
                      </m:r>
                      <m:r>
                        <a:rPr lang="it-IT" b="0" i="1" smtClean="0">
                          <a:latin typeface="Cambria Math" panose="02040503050406030204" pitchFamily="18" charset="0"/>
                        </a:rPr>
                        <m:t>𝑢</m:t>
                      </m:r>
                      <m:r>
                        <a:rPr lang="it-IT" b="0" i="1" smtClean="0">
                          <a:latin typeface="Cambria Math" panose="02040503050406030204" pitchFamily="18" charset="0"/>
                        </a:rPr>
                        <m:t>+ </m:t>
                      </m:r>
                      <m:sSup>
                        <m:sSupPr>
                          <m:ctrlPr>
                            <a:rPr lang="it-IT" b="0" i="1" smtClean="0">
                              <a:solidFill>
                                <a:srgbClr val="CC00FF"/>
                              </a:solidFill>
                              <a:latin typeface="Cambria Math" panose="02040503050406030204" pitchFamily="18" charset="0"/>
                            </a:rPr>
                          </m:ctrlPr>
                        </m:sSupPr>
                        <m:e>
                          <m:r>
                            <a:rPr lang="it-IT" b="0" i="1" smtClean="0">
                              <a:solidFill>
                                <a:srgbClr val="CC00FF"/>
                              </a:solidFill>
                              <a:latin typeface="Cambria Math" panose="02040503050406030204" pitchFamily="18" charset="0"/>
                            </a:rPr>
                            <m:t>𝑏</m:t>
                          </m:r>
                        </m:e>
                        <m:sup>
                          <m:r>
                            <a:rPr lang="it-IT" b="0" i="1" smtClean="0">
                              <a:solidFill>
                                <a:srgbClr val="CC00FF"/>
                              </a:solidFill>
                              <a:latin typeface="Cambria Math" panose="02040503050406030204" pitchFamily="18" charset="0"/>
                            </a:rPr>
                            <m:t>𝑙</m:t>
                          </m:r>
                        </m:sup>
                      </m:sSup>
                      <m:r>
                        <a:rPr lang="it-IT"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61C913B8-3BE7-28BA-8AF1-0EE7ACE1ACB5}"/>
                  </a:ext>
                </a:extLst>
              </p:cNvPr>
              <p:cNvSpPr txBox="1">
                <a:spLocks noRot="1" noChangeAspect="1" noMove="1" noResize="1" noEditPoints="1" noAdjustHandles="1" noChangeArrowheads="1" noChangeShapeType="1" noTextEdit="1"/>
              </p:cNvSpPr>
              <p:nvPr/>
            </p:nvSpPr>
            <p:spPr>
              <a:xfrm>
                <a:off x="5966691" y="3990109"/>
                <a:ext cx="5699990" cy="1759264"/>
              </a:xfrm>
              <a:prstGeom prst="rect">
                <a:avLst/>
              </a:prstGeom>
              <a:blipFill>
                <a:blip r:embed="rId2"/>
                <a:stretch>
                  <a:fillRect l="-963" t="-2083" r="-856" b="-2083"/>
                </a:stretch>
              </a:blipFill>
            </p:spPr>
            <p:txBody>
              <a:bodyPr/>
              <a:lstStyle/>
              <a:p>
                <a:r>
                  <a:rPr lang="en-US">
                    <a:noFill/>
                  </a:rPr>
                  <a:t> </a:t>
                </a:r>
              </a:p>
            </p:txBody>
          </p:sp>
        </mc:Fallback>
      </mc:AlternateContent>
      <p:pic>
        <p:nvPicPr>
          <p:cNvPr id="1032" name="Picture 8" descr="Graphical illustration of a multilayer perceptron artificial neural... |  Download Scientific Diagram">
            <a:extLst>
              <a:ext uri="{FF2B5EF4-FFF2-40B4-BE49-F238E27FC236}">
                <a16:creationId xmlns:a16="http://schemas.microsoft.com/office/drawing/2014/main" id="{474B2A84-F797-3AB9-4CE3-3FF2919F8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1" y="3526965"/>
            <a:ext cx="5699990" cy="32255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8C37E4-E106-7684-04AC-AEC6D3B12CDC}"/>
              </a:ext>
            </a:extLst>
          </p:cNvPr>
          <p:cNvSpPr/>
          <p:nvPr/>
        </p:nvSpPr>
        <p:spPr>
          <a:xfrm>
            <a:off x="729672" y="3814618"/>
            <a:ext cx="775855" cy="26508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7315BF-04A6-BB9D-710B-957994411F84}"/>
              </a:ext>
            </a:extLst>
          </p:cNvPr>
          <p:cNvSpPr/>
          <p:nvPr/>
        </p:nvSpPr>
        <p:spPr>
          <a:xfrm>
            <a:off x="4535055" y="3833090"/>
            <a:ext cx="775855" cy="2101740"/>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EC3954-15E1-B860-C1E1-F0353441CD2B}"/>
              </a:ext>
            </a:extLst>
          </p:cNvPr>
          <p:cNvSpPr/>
          <p:nvPr/>
        </p:nvSpPr>
        <p:spPr>
          <a:xfrm>
            <a:off x="1967345" y="3526965"/>
            <a:ext cx="775855" cy="3225524"/>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E533FA-A2AB-DBB0-6422-F10F56E5FA76}"/>
              </a:ext>
            </a:extLst>
          </p:cNvPr>
          <p:cNvSpPr/>
          <p:nvPr/>
        </p:nvSpPr>
        <p:spPr>
          <a:xfrm>
            <a:off x="3299690" y="3526965"/>
            <a:ext cx="775855" cy="3225524"/>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9088163-935B-1770-51F4-3A0A693C161E}"/>
              </a:ext>
            </a:extLst>
          </p:cNvPr>
          <p:cNvSpPr txBox="1"/>
          <p:nvPr/>
        </p:nvSpPr>
        <p:spPr>
          <a:xfrm>
            <a:off x="5908417" y="5723211"/>
            <a:ext cx="1826782" cy="461665"/>
          </a:xfrm>
          <a:prstGeom prst="rect">
            <a:avLst/>
          </a:prstGeom>
          <a:noFill/>
        </p:spPr>
        <p:txBody>
          <a:bodyPr wrap="none" rtlCol="0">
            <a:spAutoFit/>
          </a:bodyPr>
          <a:lstStyle/>
          <a:p>
            <a:r>
              <a:rPr lang="en-US" sz="1200" dirty="0">
                <a:solidFill>
                  <a:srgbClr val="C00000"/>
                </a:solidFill>
              </a:rPr>
              <a:t>Values stored in the layer l</a:t>
            </a:r>
          </a:p>
          <a:p>
            <a:r>
              <a:rPr lang="en-US" sz="1200" dirty="0">
                <a:solidFill>
                  <a:srgbClr val="C00000"/>
                </a:solidFill>
              </a:rPr>
              <a:t>(N values for N nodes)</a:t>
            </a:r>
          </a:p>
        </p:txBody>
      </p:sp>
      <p:cxnSp>
        <p:nvCxnSpPr>
          <p:cNvPr id="13" name="Straight Arrow Connector 12">
            <a:extLst>
              <a:ext uri="{FF2B5EF4-FFF2-40B4-BE49-F238E27FC236}">
                <a16:creationId xmlns:a16="http://schemas.microsoft.com/office/drawing/2014/main" id="{1DCF119A-96EF-6059-886E-DFD16D3FE90F}"/>
              </a:ext>
            </a:extLst>
          </p:cNvPr>
          <p:cNvCxnSpPr>
            <a:cxnSpLocks/>
            <a:endCxn id="11" idx="3"/>
          </p:cNvCxnSpPr>
          <p:nvPr/>
        </p:nvCxnSpPr>
        <p:spPr>
          <a:xfrm flipH="1">
            <a:off x="7735199" y="5723211"/>
            <a:ext cx="146919" cy="2308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08CD64-F149-1E74-9DE4-362879F5C0D4}"/>
              </a:ext>
            </a:extLst>
          </p:cNvPr>
          <p:cNvCxnSpPr>
            <a:cxnSpLocks/>
          </p:cNvCxnSpPr>
          <p:nvPr/>
        </p:nvCxnSpPr>
        <p:spPr>
          <a:xfrm flipH="1">
            <a:off x="7882118" y="5639101"/>
            <a:ext cx="495471" cy="6196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88DB80D-6844-2856-4A51-1B512AEC8FB1}"/>
              </a:ext>
            </a:extLst>
          </p:cNvPr>
          <p:cNvSpPr txBox="1"/>
          <p:nvPr/>
        </p:nvSpPr>
        <p:spPr>
          <a:xfrm>
            <a:off x="6728032" y="6203349"/>
            <a:ext cx="2055021" cy="646331"/>
          </a:xfrm>
          <a:prstGeom prst="rect">
            <a:avLst/>
          </a:prstGeom>
          <a:noFill/>
        </p:spPr>
        <p:txBody>
          <a:bodyPr wrap="square" rtlCol="0">
            <a:spAutoFit/>
          </a:bodyPr>
          <a:lstStyle/>
          <a:p>
            <a:r>
              <a:rPr lang="en-US" sz="1200" dirty="0">
                <a:solidFill>
                  <a:srgbClr val="7030A0"/>
                </a:solidFill>
              </a:rPr>
              <a:t>Activation function</a:t>
            </a:r>
          </a:p>
          <a:p>
            <a:r>
              <a:rPr lang="en-US" sz="1200" dirty="0">
                <a:solidFill>
                  <a:srgbClr val="7030A0"/>
                </a:solidFill>
              </a:rPr>
              <a:t>(acts on a linear combination of input and bias)</a:t>
            </a:r>
          </a:p>
        </p:txBody>
      </p:sp>
      <p:cxnSp>
        <p:nvCxnSpPr>
          <p:cNvPr id="19" name="Straight Arrow Connector 18">
            <a:extLst>
              <a:ext uri="{FF2B5EF4-FFF2-40B4-BE49-F238E27FC236}">
                <a16:creationId xmlns:a16="http://schemas.microsoft.com/office/drawing/2014/main" id="{5441F12B-1792-9594-71AC-7F14CC42A21A}"/>
              </a:ext>
            </a:extLst>
          </p:cNvPr>
          <p:cNvCxnSpPr/>
          <p:nvPr/>
        </p:nvCxnSpPr>
        <p:spPr>
          <a:xfrm>
            <a:off x="9578108" y="5662493"/>
            <a:ext cx="277091" cy="277240"/>
          </a:xfrm>
          <a:prstGeom prst="straightConnector1">
            <a:avLst/>
          </a:prstGeom>
          <a:ln>
            <a:solidFill>
              <a:srgbClr val="CC00F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8DEFA2-0FEE-05AD-580B-AA479EB3B50A}"/>
              </a:ext>
            </a:extLst>
          </p:cNvPr>
          <p:cNvSpPr txBox="1"/>
          <p:nvPr/>
        </p:nvSpPr>
        <p:spPr>
          <a:xfrm>
            <a:off x="9841886" y="5837861"/>
            <a:ext cx="1691938" cy="276999"/>
          </a:xfrm>
          <a:prstGeom prst="rect">
            <a:avLst/>
          </a:prstGeom>
          <a:noFill/>
        </p:spPr>
        <p:txBody>
          <a:bodyPr wrap="none" rtlCol="0">
            <a:spAutoFit/>
          </a:bodyPr>
          <a:lstStyle/>
          <a:p>
            <a:r>
              <a:rPr lang="en-US" sz="1200" dirty="0">
                <a:solidFill>
                  <a:srgbClr val="CC00FF"/>
                </a:solidFill>
              </a:rPr>
              <a:t>Bias vector (K elements)</a:t>
            </a:r>
          </a:p>
        </p:txBody>
      </p:sp>
      <p:cxnSp>
        <p:nvCxnSpPr>
          <p:cNvPr id="22" name="Straight Arrow Connector 21">
            <a:extLst>
              <a:ext uri="{FF2B5EF4-FFF2-40B4-BE49-F238E27FC236}">
                <a16:creationId xmlns:a16="http://schemas.microsoft.com/office/drawing/2014/main" id="{DA9CF341-1D5C-E6C4-967F-50C753F3D80C}"/>
              </a:ext>
            </a:extLst>
          </p:cNvPr>
          <p:cNvCxnSpPr>
            <a:cxnSpLocks/>
          </p:cNvCxnSpPr>
          <p:nvPr/>
        </p:nvCxnSpPr>
        <p:spPr>
          <a:xfrm flipH="1">
            <a:off x="8624392" y="5704924"/>
            <a:ext cx="128196" cy="318261"/>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D79A681-26B1-9D56-3F13-BD4CBDD9B5CF}"/>
              </a:ext>
            </a:extLst>
          </p:cNvPr>
          <p:cNvSpPr txBox="1"/>
          <p:nvPr/>
        </p:nvSpPr>
        <p:spPr>
          <a:xfrm>
            <a:off x="8117012" y="6028911"/>
            <a:ext cx="1350524" cy="276999"/>
          </a:xfrm>
          <a:prstGeom prst="rect">
            <a:avLst/>
          </a:prstGeom>
          <a:noFill/>
        </p:spPr>
        <p:txBody>
          <a:bodyPr wrap="square" rtlCol="0">
            <a:spAutoFit/>
          </a:bodyPr>
          <a:lstStyle/>
          <a:p>
            <a:r>
              <a:rPr lang="en-US" sz="1200" dirty="0">
                <a:solidFill>
                  <a:srgbClr val="FF00FF"/>
                </a:solidFill>
              </a:rPr>
              <a:t>Weight matrix </a:t>
            </a:r>
            <a:r>
              <a:rPr lang="en-US" sz="1200" dirty="0" err="1">
                <a:solidFill>
                  <a:srgbClr val="FF00FF"/>
                </a:solidFill>
              </a:rPr>
              <a:t>NxK</a:t>
            </a:r>
            <a:endParaRPr lang="en-US" sz="1200" dirty="0">
              <a:solidFill>
                <a:srgbClr val="FF00FF"/>
              </a:solidFill>
            </a:endParaRPr>
          </a:p>
        </p:txBody>
      </p:sp>
      <p:sp>
        <p:nvSpPr>
          <p:cNvPr id="24" name="TextBox 23">
            <a:extLst>
              <a:ext uri="{FF2B5EF4-FFF2-40B4-BE49-F238E27FC236}">
                <a16:creationId xmlns:a16="http://schemas.microsoft.com/office/drawing/2014/main" id="{06AACFB2-BD46-4692-60BD-B57379B5C15E}"/>
              </a:ext>
            </a:extLst>
          </p:cNvPr>
          <p:cNvSpPr txBox="1"/>
          <p:nvPr/>
        </p:nvSpPr>
        <p:spPr>
          <a:xfrm>
            <a:off x="9614657" y="6266166"/>
            <a:ext cx="2029273" cy="276999"/>
          </a:xfrm>
          <a:prstGeom prst="rect">
            <a:avLst/>
          </a:prstGeom>
          <a:noFill/>
        </p:spPr>
        <p:txBody>
          <a:bodyPr wrap="none" rtlCol="0">
            <a:spAutoFit/>
          </a:bodyPr>
          <a:lstStyle/>
          <a:p>
            <a:r>
              <a:rPr lang="en-US" sz="1200" dirty="0"/>
              <a:t>Inputs from previous layer (K)</a:t>
            </a:r>
          </a:p>
        </p:txBody>
      </p:sp>
      <p:cxnSp>
        <p:nvCxnSpPr>
          <p:cNvPr id="26" name="Straight Arrow Connector 25">
            <a:extLst>
              <a:ext uri="{FF2B5EF4-FFF2-40B4-BE49-F238E27FC236}">
                <a16:creationId xmlns:a16="http://schemas.microsoft.com/office/drawing/2014/main" id="{BBB88EC6-0E72-3C49-9952-A796CB91ACF4}"/>
              </a:ext>
            </a:extLst>
          </p:cNvPr>
          <p:cNvCxnSpPr>
            <a:cxnSpLocks/>
          </p:cNvCxnSpPr>
          <p:nvPr/>
        </p:nvCxnSpPr>
        <p:spPr>
          <a:xfrm>
            <a:off x="9105206" y="5645597"/>
            <a:ext cx="574975" cy="66031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849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EC3DA-392D-7B60-7F51-2FD491B11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9806D-64D2-405A-96EA-F3160D5A3921}"/>
              </a:ext>
            </a:extLst>
          </p:cNvPr>
          <p:cNvSpPr>
            <a:spLocks noGrp="1"/>
          </p:cNvSpPr>
          <p:nvPr>
            <p:ph type="title"/>
          </p:nvPr>
        </p:nvSpPr>
        <p:spPr>
          <a:xfrm>
            <a:off x="838200" y="365125"/>
            <a:ext cx="5977379" cy="520995"/>
          </a:xfrm>
        </p:spPr>
        <p:txBody>
          <a:bodyPr>
            <a:normAutofit fontScale="90000"/>
          </a:bodyPr>
          <a:lstStyle/>
          <a:p>
            <a:r>
              <a:rPr lang="en-US" dirty="0"/>
              <a:t>DEEP NEURAL NETWORK</a:t>
            </a:r>
          </a:p>
        </p:txBody>
      </p:sp>
      <p:pic>
        <p:nvPicPr>
          <p:cNvPr id="1026" name="Picture 2" descr="Introduction to Deep Neural Networks | DataCamp">
            <a:extLst>
              <a:ext uri="{FF2B5EF4-FFF2-40B4-BE49-F238E27FC236}">
                <a16:creationId xmlns:a16="http://schemas.microsoft.com/office/drawing/2014/main" id="{F5A0849F-9B73-17CB-128E-76F3D4603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307" y="4080963"/>
            <a:ext cx="8096250"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4F396D-DDFA-BBF2-2737-9A892F96978B}"/>
              </a:ext>
            </a:extLst>
          </p:cNvPr>
          <p:cNvSpPr txBox="1"/>
          <p:nvPr/>
        </p:nvSpPr>
        <p:spPr>
          <a:xfrm>
            <a:off x="566452" y="941642"/>
            <a:ext cx="11311512" cy="3139321"/>
          </a:xfrm>
          <a:prstGeom prst="rect">
            <a:avLst/>
          </a:prstGeom>
          <a:noFill/>
        </p:spPr>
        <p:txBody>
          <a:bodyPr wrap="square">
            <a:spAutoFit/>
          </a:bodyPr>
          <a:lstStyle/>
          <a:p>
            <a:r>
              <a:rPr lang="en-US" dirty="0"/>
              <a:t>If there are more than 1 hidden layer, the ANN is also called Deep Neural Network (DNN).</a:t>
            </a:r>
          </a:p>
          <a:p>
            <a:endParaRPr lang="en-US" dirty="0"/>
          </a:p>
          <a:p>
            <a:r>
              <a:rPr lang="en-US" dirty="0"/>
              <a:t>A Deep Neural Network (DNN) can be used in the following way:</a:t>
            </a:r>
          </a:p>
          <a:p>
            <a:pPr marL="342900" indent="-342900">
              <a:buFont typeface="+mj-lt"/>
              <a:buAutoNum type="arabicPeriod"/>
            </a:pPr>
            <a:r>
              <a:rPr lang="en-US" dirty="0"/>
              <a:t>The DNN learns features from input data to distinguish between two classes (Supervised Training). The parameter of the DNN are set.</a:t>
            </a:r>
          </a:p>
          <a:p>
            <a:pPr marL="342900" indent="-342900">
              <a:buFont typeface="+mj-lt"/>
              <a:buAutoNum type="arabicPeriod"/>
            </a:pPr>
            <a:r>
              <a:rPr lang="en-US" dirty="0"/>
              <a:t>Another dataset, different from the training one, is used to test the DNN performances (testing phase).</a:t>
            </a:r>
          </a:p>
          <a:p>
            <a:pPr marL="342900" indent="-342900">
              <a:buFont typeface="+mj-lt"/>
              <a:buAutoNum type="arabicPeriod"/>
            </a:pPr>
            <a:r>
              <a:rPr lang="en-US" dirty="0"/>
              <a:t>The DNN can process other inputs.</a:t>
            </a:r>
          </a:p>
          <a:p>
            <a:endParaRPr lang="en-US" dirty="0"/>
          </a:p>
          <a:p>
            <a:r>
              <a:rPr lang="en-US" dirty="0"/>
              <a:t>The DNN has a complicated structure that allows it to learn many features. It can reach high performances in the classification, also using lot of variables in the training phase. A more complicated structure implies a higher computational effort needed in the training phase. </a:t>
            </a:r>
          </a:p>
        </p:txBody>
      </p:sp>
    </p:spTree>
    <p:extLst>
      <p:ext uri="{BB962C8B-B14F-4D97-AF65-F5344CB8AC3E}">
        <p14:creationId xmlns:p14="http://schemas.microsoft.com/office/powerpoint/2010/main" val="160543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5B95-608E-9456-0351-963C405DD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C281C-A443-D8F1-7DA0-C5B9264D00E9}"/>
              </a:ext>
            </a:extLst>
          </p:cNvPr>
          <p:cNvSpPr>
            <a:spLocks noGrp="1"/>
          </p:cNvSpPr>
          <p:nvPr>
            <p:ph type="title"/>
          </p:nvPr>
        </p:nvSpPr>
        <p:spPr>
          <a:xfrm>
            <a:off x="653468" y="353580"/>
            <a:ext cx="7927113" cy="520995"/>
          </a:xfrm>
        </p:spPr>
        <p:txBody>
          <a:bodyPr>
            <a:normAutofit fontScale="90000"/>
          </a:bodyPr>
          <a:lstStyle/>
          <a:p>
            <a:r>
              <a:rPr lang="en-US" dirty="0"/>
              <a:t>BDT AND DNN COMPARISONS </a:t>
            </a:r>
          </a:p>
        </p:txBody>
      </p:sp>
      <p:sp>
        <p:nvSpPr>
          <p:cNvPr id="3" name="TextBox 2">
            <a:extLst>
              <a:ext uri="{FF2B5EF4-FFF2-40B4-BE49-F238E27FC236}">
                <a16:creationId xmlns:a16="http://schemas.microsoft.com/office/drawing/2014/main" id="{3890D5F4-AC7E-F4D1-3DC1-58F964834522}"/>
              </a:ext>
            </a:extLst>
          </p:cNvPr>
          <p:cNvSpPr txBox="1"/>
          <p:nvPr/>
        </p:nvSpPr>
        <p:spPr>
          <a:xfrm>
            <a:off x="8221177" y="3429000"/>
            <a:ext cx="1829796" cy="1600438"/>
          </a:xfrm>
          <a:prstGeom prst="rect">
            <a:avLst/>
          </a:prstGeom>
          <a:noFill/>
        </p:spPr>
        <p:txBody>
          <a:bodyPr wrap="none" rtlCol="0">
            <a:spAutoFit/>
          </a:bodyPr>
          <a:lstStyle/>
          <a:p>
            <a:r>
              <a:rPr lang="en-US" sz="1400" b="1" dirty="0">
                <a:solidFill>
                  <a:srgbClr val="0000FF"/>
                </a:solidFill>
              </a:rPr>
              <a:t>BDT tested:</a:t>
            </a:r>
          </a:p>
          <a:p>
            <a:endParaRPr lang="en-US" sz="1400" dirty="0">
              <a:solidFill>
                <a:srgbClr val="0000FF"/>
              </a:solidFill>
            </a:endParaRPr>
          </a:p>
          <a:p>
            <a:pPr marL="285750" indent="-285750">
              <a:buFont typeface="Arial" panose="020B0604020202020204" pitchFamily="34" charset="0"/>
              <a:buChar char="•"/>
            </a:pPr>
            <a:r>
              <a:rPr lang="en-US" sz="1400" dirty="0">
                <a:solidFill>
                  <a:srgbClr val="0000FF"/>
                </a:solidFill>
              </a:rPr>
              <a:t>BDT1 </a:t>
            </a:r>
            <a:r>
              <a:rPr lang="en-US" sz="1400" dirty="0" err="1">
                <a:solidFill>
                  <a:srgbClr val="0000FF"/>
                </a:solidFill>
              </a:rPr>
              <a:t>Ntrees</a:t>
            </a:r>
            <a:r>
              <a:rPr lang="en-US" sz="1400" dirty="0">
                <a:solidFill>
                  <a:srgbClr val="0000FF"/>
                </a:solidFill>
              </a:rPr>
              <a:t> = 800</a:t>
            </a:r>
          </a:p>
          <a:p>
            <a:pPr marL="285750" indent="-285750">
              <a:buFont typeface="Arial" panose="020B0604020202020204" pitchFamily="34" charset="0"/>
              <a:buChar char="•"/>
            </a:pPr>
            <a:r>
              <a:rPr lang="en-US" sz="1400" dirty="0">
                <a:solidFill>
                  <a:srgbClr val="0000FF"/>
                </a:solidFill>
              </a:rPr>
              <a:t>BDT2 </a:t>
            </a:r>
            <a:r>
              <a:rPr lang="en-US" sz="1400" dirty="0" err="1">
                <a:solidFill>
                  <a:srgbClr val="0000FF"/>
                </a:solidFill>
              </a:rPr>
              <a:t>Ntrees</a:t>
            </a:r>
            <a:r>
              <a:rPr lang="en-US" sz="1400" dirty="0">
                <a:solidFill>
                  <a:srgbClr val="0000FF"/>
                </a:solidFill>
              </a:rPr>
              <a:t> = 400</a:t>
            </a:r>
          </a:p>
          <a:p>
            <a:pPr marL="285750" indent="-285750">
              <a:buFont typeface="Arial" panose="020B0604020202020204" pitchFamily="34" charset="0"/>
              <a:buChar char="•"/>
            </a:pPr>
            <a:r>
              <a:rPr lang="en-US" sz="1400" dirty="0">
                <a:solidFill>
                  <a:srgbClr val="0000FF"/>
                </a:solidFill>
              </a:rPr>
              <a:t>BDT3 </a:t>
            </a:r>
            <a:r>
              <a:rPr lang="en-US" sz="1400" dirty="0" err="1">
                <a:solidFill>
                  <a:srgbClr val="0000FF"/>
                </a:solidFill>
              </a:rPr>
              <a:t>Ntrees</a:t>
            </a:r>
            <a:r>
              <a:rPr lang="en-US" sz="1400" dirty="0">
                <a:solidFill>
                  <a:srgbClr val="0000FF"/>
                </a:solidFill>
              </a:rPr>
              <a:t> = 200</a:t>
            </a:r>
          </a:p>
          <a:p>
            <a:pPr marL="285750" indent="-285750">
              <a:buFont typeface="Arial" panose="020B0604020202020204" pitchFamily="34" charset="0"/>
              <a:buChar char="•"/>
            </a:pPr>
            <a:r>
              <a:rPr lang="en-US" sz="1400" dirty="0">
                <a:solidFill>
                  <a:srgbClr val="0000FF"/>
                </a:solidFill>
              </a:rPr>
              <a:t>BDT4 </a:t>
            </a:r>
            <a:r>
              <a:rPr lang="en-US" sz="1400" dirty="0" err="1">
                <a:solidFill>
                  <a:srgbClr val="0000FF"/>
                </a:solidFill>
              </a:rPr>
              <a:t>Ntrees</a:t>
            </a:r>
            <a:r>
              <a:rPr lang="en-US" sz="1400" dirty="0">
                <a:solidFill>
                  <a:srgbClr val="0000FF"/>
                </a:solidFill>
              </a:rPr>
              <a:t> = 100</a:t>
            </a:r>
          </a:p>
          <a:p>
            <a:pPr marL="285750" indent="-285750">
              <a:buFont typeface="Arial" panose="020B0604020202020204" pitchFamily="34" charset="0"/>
              <a:buChar char="•"/>
            </a:pPr>
            <a:r>
              <a:rPr lang="en-US" sz="1400" dirty="0">
                <a:solidFill>
                  <a:srgbClr val="0000FF"/>
                </a:solidFill>
              </a:rPr>
              <a:t>BDT5 </a:t>
            </a:r>
            <a:r>
              <a:rPr lang="en-US" sz="1400" dirty="0" err="1">
                <a:solidFill>
                  <a:srgbClr val="0000FF"/>
                </a:solidFill>
              </a:rPr>
              <a:t>Ntrees</a:t>
            </a:r>
            <a:r>
              <a:rPr lang="en-US" sz="1400" dirty="0">
                <a:solidFill>
                  <a:srgbClr val="0000FF"/>
                </a:solidFill>
              </a:rPr>
              <a:t> = 50</a:t>
            </a:r>
          </a:p>
        </p:txBody>
      </p:sp>
      <p:sp>
        <p:nvSpPr>
          <p:cNvPr id="4" name="TextBox 3">
            <a:extLst>
              <a:ext uri="{FF2B5EF4-FFF2-40B4-BE49-F238E27FC236}">
                <a16:creationId xmlns:a16="http://schemas.microsoft.com/office/drawing/2014/main" id="{758C631A-24D0-4694-446A-E1B215D91961}"/>
              </a:ext>
            </a:extLst>
          </p:cNvPr>
          <p:cNvSpPr txBox="1"/>
          <p:nvPr/>
        </p:nvSpPr>
        <p:spPr>
          <a:xfrm>
            <a:off x="8287165" y="5299062"/>
            <a:ext cx="3084371" cy="1169551"/>
          </a:xfrm>
          <a:prstGeom prst="rect">
            <a:avLst/>
          </a:prstGeom>
          <a:noFill/>
        </p:spPr>
        <p:txBody>
          <a:bodyPr wrap="none" rtlCol="0">
            <a:spAutoFit/>
          </a:bodyPr>
          <a:lstStyle/>
          <a:p>
            <a:r>
              <a:rPr lang="en-US" sz="1400" u="sng" dirty="0">
                <a:solidFill>
                  <a:srgbClr val="0000FF"/>
                </a:solidFill>
              </a:rPr>
              <a:t>Additional informations (for experts ;) ):</a:t>
            </a:r>
          </a:p>
          <a:p>
            <a:endParaRPr lang="en-US" sz="1400" u="sng" dirty="0">
              <a:solidFill>
                <a:srgbClr val="0000FF"/>
              </a:solidFill>
            </a:endParaRPr>
          </a:p>
          <a:p>
            <a:r>
              <a:rPr lang="en-US" sz="1400" dirty="0">
                <a:solidFill>
                  <a:srgbClr val="0000FF"/>
                </a:solidFill>
              </a:rPr>
              <a:t>-&gt;No pruning</a:t>
            </a:r>
          </a:p>
          <a:p>
            <a:r>
              <a:rPr lang="en-US" sz="1400" dirty="0">
                <a:solidFill>
                  <a:srgbClr val="0000FF"/>
                </a:solidFill>
              </a:rPr>
              <a:t>-&gt;AdaBoost boosting</a:t>
            </a:r>
          </a:p>
          <a:p>
            <a:r>
              <a:rPr lang="en-US" sz="1400" dirty="0">
                <a:solidFill>
                  <a:srgbClr val="0000FF"/>
                </a:solidFill>
              </a:rPr>
              <a:t>-&gt;Separation: Gini index</a:t>
            </a:r>
          </a:p>
        </p:txBody>
      </p:sp>
      <p:sp>
        <p:nvSpPr>
          <p:cNvPr id="6" name="TextBox 5">
            <a:extLst>
              <a:ext uri="{FF2B5EF4-FFF2-40B4-BE49-F238E27FC236}">
                <a16:creationId xmlns:a16="http://schemas.microsoft.com/office/drawing/2014/main" id="{36966990-2224-9A47-6FE6-32B690B2F582}"/>
              </a:ext>
            </a:extLst>
          </p:cNvPr>
          <p:cNvSpPr txBox="1"/>
          <p:nvPr/>
        </p:nvSpPr>
        <p:spPr>
          <a:xfrm>
            <a:off x="276743" y="1122951"/>
            <a:ext cx="7746672" cy="1384995"/>
          </a:xfrm>
          <a:prstGeom prst="rect">
            <a:avLst/>
          </a:prstGeom>
          <a:noFill/>
        </p:spPr>
        <p:txBody>
          <a:bodyPr wrap="none" rtlCol="0">
            <a:spAutoFit/>
          </a:bodyPr>
          <a:lstStyle/>
          <a:p>
            <a:r>
              <a:rPr lang="en-US" sz="1400" b="1" dirty="0">
                <a:solidFill>
                  <a:srgbClr val="FF0000"/>
                </a:solidFill>
              </a:rPr>
              <a:t>DNN tested </a:t>
            </a:r>
            <a:r>
              <a:rPr lang="en-US" sz="1400" dirty="0">
                <a:solidFill>
                  <a:srgbClr val="FF0000"/>
                </a:solidFill>
              </a:rPr>
              <a:t>(</a:t>
            </a:r>
            <a:r>
              <a:rPr lang="en-US" sz="1400" dirty="0" err="1">
                <a:solidFill>
                  <a:srgbClr val="FF0000"/>
                </a:solidFill>
              </a:rPr>
              <a:t>ActivationFunction|Nodes</a:t>
            </a:r>
            <a:r>
              <a:rPr lang="en-US" sz="1400" dirty="0">
                <a:solidFill>
                  <a:srgbClr val="FF0000"/>
                </a:solidFill>
              </a:rPr>
              <a:t> , </a:t>
            </a:r>
            <a:r>
              <a:rPr lang="en-US" sz="1400" dirty="0" err="1">
                <a:solidFill>
                  <a:srgbClr val="FF0000"/>
                </a:solidFill>
              </a:rPr>
              <a:t>ActivationFunction|Nodes</a:t>
            </a:r>
            <a:r>
              <a:rPr lang="en-US" sz="1400" dirty="0">
                <a:solidFill>
                  <a:srgbClr val="FF0000"/>
                </a:solidFill>
              </a:rPr>
              <a:t> , … , </a:t>
            </a:r>
            <a:r>
              <a:rPr lang="en-US" sz="1400" dirty="0" err="1">
                <a:solidFill>
                  <a:srgbClr val="FF0000"/>
                </a:solidFill>
              </a:rPr>
              <a:t>ActivationFunction</a:t>
            </a:r>
            <a:r>
              <a:rPr lang="en-US" sz="1400" dirty="0">
                <a:solidFill>
                  <a:srgbClr val="FF0000"/>
                </a:solidFill>
              </a:rPr>
              <a:t>):</a:t>
            </a:r>
          </a:p>
          <a:p>
            <a:endParaRPr lang="en-US" sz="1400" dirty="0">
              <a:solidFill>
                <a:srgbClr val="FF0000"/>
              </a:solidFill>
            </a:endParaRPr>
          </a:p>
          <a:p>
            <a:pPr marL="285750" indent="-285750">
              <a:buFont typeface="Wingdings" panose="05000000000000000000" pitchFamily="2" charset="2"/>
              <a:buChar char="§"/>
            </a:pPr>
            <a:r>
              <a:rPr lang="en-US" sz="1400" dirty="0">
                <a:solidFill>
                  <a:srgbClr val="FF0000"/>
                </a:solidFill>
              </a:rPr>
              <a:t>DNN1-&gt;Layout= SIGMOID|50, SIGMOID|50, LINEAR</a:t>
            </a:r>
          </a:p>
          <a:p>
            <a:pPr marL="285750" indent="-285750">
              <a:buFont typeface="Wingdings" panose="05000000000000000000" pitchFamily="2" charset="2"/>
              <a:buChar char="§"/>
            </a:pPr>
            <a:r>
              <a:rPr lang="en-US" sz="1400" dirty="0">
                <a:solidFill>
                  <a:srgbClr val="FF0000"/>
                </a:solidFill>
              </a:rPr>
              <a:t>DNN2-&gt;Layout= SIGMOID|50, SIGMOID|50, SIGMOID|25, LINEAR</a:t>
            </a:r>
          </a:p>
          <a:p>
            <a:pPr marL="285750" indent="-285750">
              <a:buFont typeface="Wingdings" panose="05000000000000000000" pitchFamily="2" charset="2"/>
              <a:buChar char="§"/>
            </a:pPr>
            <a:r>
              <a:rPr lang="en-US" sz="1400" dirty="0">
                <a:solidFill>
                  <a:srgbClr val="FF0000"/>
                </a:solidFill>
              </a:rPr>
              <a:t>DNN3-&gt;Layout= SIGMOID|500, SIGMOID|500, SIGMOID|250, SIGMOID|125, LINEAR</a:t>
            </a:r>
          </a:p>
          <a:p>
            <a:pPr marL="285750" indent="-285750">
              <a:buFont typeface="Wingdings" panose="05000000000000000000" pitchFamily="2" charset="2"/>
              <a:buChar char="§"/>
            </a:pPr>
            <a:r>
              <a:rPr lang="en-US" sz="1400" dirty="0">
                <a:solidFill>
                  <a:srgbClr val="FF0000"/>
                </a:solidFill>
              </a:rPr>
              <a:t>DNN4-&gt;Layout= SIGMOID|500, SIGMOID|500, SIGMOID|250, SIGMOID|250, SIGMOID|125, LINEAR</a:t>
            </a:r>
          </a:p>
        </p:txBody>
      </p:sp>
      <p:sp>
        <p:nvSpPr>
          <p:cNvPr id="8" name="TextBox 7">
            <a:extLst>
              <a:ext uri="{FF2B5EF4-FFF2-40B4-BE49-F238E27FC236}">
                <a16:creationId xmlns:a16="http://schemas.microsoft.com/office/drawing/2014/main" id="{CCDC4A7B-3606-74F3-A01B-5046969166E1}"/>
              </a:ext>
            </a:extLst>
          </p:cNvPr>
          <p:cNvSpPr txBox="1"/>
          <p:nvPr/>
        </p:nvSpPr>
        <p:spPr>
          <a:xfrm>
            <a:off x="8041922" y="1081884"/>
            <a:ext cx="4150078" cy="2031325"/>
          </a:xfrm>
          <a:prstGeom prst="rect">
            <a:avLst/>
          </a:prstGeom>
          <a:noFill/>
        </p:spPr>
        <p:txBody>
          <a:bodyPr wrap="square">
            <a:spAutoFit/>
          </a:bodyPr>
          <a:lstStyle/>
          <a:p>
            <a:r>
              <a:rPr lang="en-US" sz="1400" u="sng" dirty="0">
                <a:solidFill>
                  <a:srgbClr val="FF0000"/>
                </a:solidFill>
              </a:rPr>
              <a:t>Additional informations (for experts ;) ):</a:t>
            </a:r>
          </a:p>
          <a:p>
            <a:endParaRPr lang="en-US" sz="1400" u="sng" dirty="0">
              <a:solidFill>
                <a:srgbClr val="FF0000"/>
              </a:solidFill>
            </a:endParaRPr>
          </a:p>
          <a:p>
            <a:r>
              <a:rPr lang="en-US" sz="1400" dirty="0">
                <a:solidFill>
                  <a:srgbClr val="FF0000"/>
                </a:solidFill>
              </a:rPr>
              <a:t>-&gt;</a:t>
            </a:r>
            <a:r>
              <a:rPr lang="en-US" sz="1400" dirty="0" err="1">
                <a:solidFill>
                  <a:srgbClr val="FF0000"/>
                </a:solidFill>
              </a:rPr>
              <a:t>ErrorStrategy</a:t>
            </a:r>
            <a:r>
              <a:rPr lang="en-US" sz="1400" dirty="0">
                <a:solidFill>
                  <a:srgbClr val="FF0000"/>
                </a:solidFill>
              </a:rPr>
              <a:t>=SUMOFSQUARES</a:t>
            </a:r>
          </a:p>
          <a:p>
            <a:r>
              <a:rPr lang="en-US" sz="1400" dirty="0">
                <a:solidFill>
                  <a:srgbClr val="FF0000"/>
                </a:solidFill>
              </a:rPr>
              <a:t>-&gt;</a:t>
            </a:r>
            <a:r>
              <a:rPr lang="en-US" sz="1400" dirty="0" err="1">
                <a:solidFill>
                  <a:srgbClr val="FF0000"/>
                </a:solidFill>
              </a:rPr>
              <a:t>LearningRate</a:t>
            </a:r>
            <a:r>
              <a:rPr lang="en-US" sz="1400" dirty="0">
                <a:solidFill>
                  <a:srgbClr val="FF0000"/>
                </a:solidFill>
              </a:rPr>
              <a:t>=0.0001</a:t>
            </a:r>
          </a:p>
          <a:p>
            <a:r>
              <a:rPr lang="en-US" sz="1400" dirty="0">
                <a:solidFill>
                  <a:srgbClr val="FF0000"/>
                </a:solidFill>
              </a:rPr>
              <a:t>-&gt;</a:t>
            </a:r>
            <a:r>
              <a:rPr lang="en-US" sz="1400" dirty="0" err="1">
                <a:solidFill>
                  <a:srgbClr val="FF0000"/>
                </a:solidFill>
              </a:rPr>
              <a:t>BatchSize</a:t>
            </a:r>
            <a:r>
              <a:rPr lang="en-US" sz="1400" dirty="0">
                <a:solidFill>
                  <a:srgbClr val="FF0000"/>
                </a:solidFill>
              </a:rPr>
              <a:t>=500</a:t>
            </a:r>
          </a:p>
          <a:p>
            <a:r>
              <a:rPr lang="en-US" sz="1400" dirty="0">
                <a:solidFill>
                  <a:srgbClr val="FF0000"/>
                </a:solidFill>
              </a:rPr>
              <a:t>-&gt;</a:t>
            </a:r>
            <a:r>
              <a:rPr lang="en-US" sz="1400" dirty="0" err="1">
                <a:solidFill>
                  <a:srgbClr val="FF0000"/>
                </a:solidFill>
              </a:rPr>
              <a:t>TrainingMethod</a:t>
            </a:r>
            <a:r>
              <a:rPr lang="en-US" sz="1400" dirty="0">
                <a:solidFill>
                  <a:srgbClr val="FF0000"/>
                </a:solidFill>
              </a:rPr>
              <a:t>: BP</a:t>
            </a:r>
          </a:p>
          <a:p>
            <a:r>
              <a:rPr lang="en-US" sz="1400" dirty="0">
                <a:solidFill>
                  <a:srgbClr val="FF0000"/>
                </a:solidFill>
              </a:rPr>
              <a:t>-&gt;No weight decay</a:t>
            </a:r>
          </a:p>
          <a:p>
            <a:r>
              <a:rPr lang="en-US" sz="1400" dirty="0">
                <a:solidFill>
                  <a:srgbClr val="FF0000"/>
                </a:solidFill>
              </a:rPr>
              <a:t>-&gt;No regularization</a:t>
            </a:r>
          </a:p>
          <a:p>
            <a:r>
              <a:rPr lang="en-US" sz="1400" dirty="0">
                <a:solidFill>
                  <a:srgbClr val="FF0000"/>
                </a:solidFill>
              </a:rPr>
              <a:t>-&gt;ADAM Optimizer</a:t>
            </a:r>
          </a:p>
        </p:txBody>
      </p:sp>
      <p:pic>
        <p:nvPicPr>
          <p:cNvPr id="10" name="Picture 9">
            <a:extLst>
              <a:ext uri="{FF2B5EF4-FFF2-40B4-BE49-F238E27FC236}">
                <a16:creationId xmlns:a16="http://schemas.microsoft.com/office/drawing/2014/main" id="{4F0B836C-C034-F849-35C1-F9D7F462A759}"/>
              </a:ext>
            </a:extLst>
          </p:cNvPr>
          <p:cNvPicPr>
            <a:picLocks noChangeAspect="1"/>
          </p:cNvPicPr>
          <p:nvPr/>
        </p:nvPicPr>
        <p:blipFill>
          <a:blip r:embed="rId2">
            <a:clrChange>
              <a:clrFrom>
                <a:srgbClr val="F0F0F0"/>
              </a:clrFrom>
              <a:clrTo>
                <a:srgbClr val="F0F0F0">
                  <a:alpha val="0"/>
                </a:srgbClr>
              </a:clrTo>
            </a:clrChange>
          </a:blip>
          <a:srcRect l="13182" t="6600" r="45757" b="39297"/>
          <a:stretch/>
        </p:blipFill>
        <p:spPr>
          <a:xfrm>
            <a:off x="1252846" y="2624345"/>
            <a:ext cx="5605929" cy="4154962"/>
          </a:xfrm>
          <a:prstGeom prst="rect">
            <a:avLst/>
          </a:prstGeom>
        </p:spPr>
      </p:pic>
      <p:sp>
        <p:nvSpPr>
          <p:cNvPr id="11" name="Rectangle 10">
            <a:extLst>
              <a:ext uri="{FF2B5EF4-FFF2-40B4-BE49-F238E27FC236}">
                <a16:creationId xmlns:a16="http://schemas.microsoft.com/office/drawing/2014/main" id="{0BEBABA1-59E0-08A8-3FB4-BDC2E7E59D14}"/>
              </a:ext>
            </a:extLst>
          </p:cNvPr>
          <p:cNvSpPr/>
          <p:nvPr/>
        </p:nvSpPr>
        <p:spPr>
          <a:xfrm>
            <a:off x="1300899" y="1122951"/>
            <a:ext cx="1923068" cy="33820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6760B4-C1D2-4694-8CDD-187A23B3990D}"/>
              </a:ext>
            </a:extLst>
          </p:cNvPr>
          <p:cNvSpPr txBox="1"/>
          <p:nvPr/>
        </p:nvSpPr>
        <p:spPr>
          <a:xfrm>
            <a:off x="1640265" y="809319"/>
            <a:ext cx="1001493" cy="338554"/>
          </a:xfrm>
          <a:prstGeom prst="rect">
            <a:avLst/>
          </a:prstGeom>
          <a:noFill/>
        </p:spPr>
        <p:txBody>
          <a:bodyPr wrap="none" rtlCol="0">
            <a:spAutoFit/>
          </a:bodyPr>
          <a:lstStyle/>
          <a:p>
            <a:r>
              <a:rPr lang="en-US" sz="1600" i="1" dirty="0">
                <a:solidFill>
                  <a:srgbClr val="C00000"/>
                </a:solidFill>
              </a:rPr>
              <a:t>First layer</a:t>
            </a:r>
          </a:p>
        </p:txBody>
      </p:sp>
      <p:sp>
        <p:nvSpPr>
          <p:cNvPr id="13" name="Rectangle 12">
            <a:extLst>
              <a:ext uri="{FF2B5EF4-FFF2-40B4-BE49-F238E27FC236}">
                <a16:creationId xmlns:a16="http://schemas.microsoft.com/office/drawing/2014/main" id="{45C5196F-CD3F-4B2D-CEA8-1664E73B386B}"/>
              </a:ext>
            </a:extLst>
          </p:cNvPr>
          <p:cNvSpPr/>
          <p:nvPr/>
        </p:nvSpPr>
        <p:spPr>
          <a:xfrm>
            <a:off x="3308776" y="1122951"/>
            <a:ext cx="1923068" cy="33820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023CD4-132C-25CD-C8CB-740084F5EF76}"/>
              </a:ext>
            </a:extLst>
          </p:cNvPr>
          <p:cNvSpPr txBox="1"/>
          <p:nvPr/>
        </p:nvSpPr>
        <p:spPr>
          <a:xfrm>
            <a:off x="3648142" y="809319"/>
            <a:ext cx="1234505" cy="338554"/>
          </a:xfrm>
          <a:prstGeom prst="rect">
            <a:avLst/>
          </a:prstGeom>
          <a:noFill/>
        </p:spPr>
        <p:txBody>
          <a:bodyPr wrap="none" rtlCol="0">
            <a:spAutoFit/>
          </a:bodyPr>
          <a:lstStyle/>
          <a:p>
            <a:r>
              <a:rPr lang="en-US" sz="1600" i="1" dirty="0">
                <a:solidFill>
                  <a:srgbClr val="C00000"/>
                </a:solidFill>
              </a:rPr>
              <a:t>Second layer</a:t>
            </a:r>
          </a:p>
        </p:txBody>
      </p:sp>
      <p:sp>
        <p:nvSpPr>
          <p:cNvPr id="15" name="Rectangle 14">
            <a:extLst>
              <a:ext uri="{FF2B5EF4-FFF2-40B4-BE49-F238E27FC236}">
                <a16:creationId xmlns:a16="http://schemas.microsoft.com/office/drawing/2014/main" id="{C022F44A-573A-BE83-6C91-4F1EAB822E60}"/>
              </a:ext>
            </a:extLst>
          </p:cNvPr>
          <p:cNvSpPr/>
          <p:nvPr/>
        </p:nvSpPr>
        <p:spPr>
          <a:xfrm>
            <a:off x="5612094" y="1122951"/>
            <a:ext cx="1348064" cy="33820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05DADF-9638-2896-18BD-2D16F0700470}"/>
              </a:ext>
            </a:extLst>
          </p:cNvPr>
          <p:cNvSpPr txBox="1"/>
          <p:nvPr/>
        </p:nvSpPr>
        <p:spPr>
          <a:xfrm>
            <a:off x="5612094" y="836212"/>
            <a:ext cx="1233030" cy="338554"/>
          </a:xfrm>
          <a:prstGeom prst="rect">
            <a:avLst/>
          </a:prstGeom>
          <a:noFill/>
        </p:spPr>
        <p:txBody>
          <a:bodyPr wrap="none" rtlCol="0">
            <a:spAutoFit/>
          </a:bodyPr>
          <a:lstStyle/>
          <a:p>
            <a:r>
              <a:rPr lang="en-US" sz="1600" i="1" dirty="0">
                <a:solidFill>
                  <a:srgbClr val="C00000"/>
                </a:solidFill>
              </a:rPr>
              <a:t>Output layer</a:t>
            </a:r>
          </a:p>
        </p:txBody>
      </p:sp>
      <p:sp>
        <p:nvSpPr>
          <p:cNvPr id="17" name="Oval 16">
            <a:extLst>
              <a:ext uri="{FF2B5EF4-FFF2-40B4-BE49-F238E27FC236}">
                <a16:creationId xmlns:a16="http://schemas.microsoft.com/office/drawing/2014/main" id="{8856359E-9264-F5EC-86EF-CDA3488132D0}"/>
              </a:ext>
            </a:extLst>
          </p:cNvPr>
          <p:cNvSpPr/>
          <p:nvPr/>
        </p:nvSpPr>
        <p:spPr>
          <a:xfrm>
            <a:off x="5872899" y="3186260"/>
            <a:ext cx="593889" cy="4336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7B0A21D-C1F6-C0E5-8A88-A3B14205F40D}"/>
              </a:ext>
            </a:extLst>
          </p:cNvPr>
          <p:cNvSpPr txBox="1"/>
          <p:nvPr/>
        </p:nvSpPr>
        <p:spPr>
          <a:xfrm>
            <a:off x="5382705" y="3670062"/>
            <a:ext cx="2540824" cy="307777"/>
          </a:xfrm>
          <a:prstGeom prst="rect">
            <a:avLst/>
          </a:prstGeom>
          <a:noFill/>
        </p:spPr>
        <p:txBody>
          <a:bodyPr wrap="none" rtlCol="0">
            <a:spAutoFit/>
          </a:bodyPr>
          <a:lstStyle/>
          <a:p>
            <a:r>
              <a:rPr lang="en-US" sz="1400" b="1" dirty="0"/>
              <a:t>DNNs perform better than BDTs</a:t>
            </a:r>
          </a:p>
        </p:txBody>
      </p:sp>
      <p:sp>
        <p:nvSpPr>
          <p:cNvPr id="19" name="Oval 18">
            <a:extLst>
              <a:ext uri="{FF2B5EF4-FFF2-40B4-BE49-F238E27FC236}">
                <a16:creationId xmlns:a16="http://schemas.microsoft.com/office/drawing/2014/main" id="{0C49D03C-339A-AB9A-47A1-594ED4F50B72}"/>
              </a:ext>
            </a:extLst>
          </p:cNvPr>
          <p:cNvSpPr/>
          <p:nvPr/>
        </p:nvSpPr>
        <p:spPr>
          <a:xfrm>
            <a:off x="4779390" y="3619893"/>
            <a:ext cx="593889" cy="537328"/>
          </a:xfrm>
          <a:prstGeom prst="ellipse">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D05C1E3-9F32-02DF-1B79-E2E237BCFD58}"/>
              </a:ext>
            </a:extLst>
          </p:cNvPr>
          <p:cNvSpPr txBox="1"/>
          <p:nvPr/>
        </p:nvSpPr>
        <p:spPr>
          <a:xfrm>
            <a:off x="3349021" y="3771339"/>
            <a:ext cx="598369" cy="2362185"/>
          </a:xfrm>
          <a:prstGeom prst="rect">
            <a:avLst/>
          </a:prstGeom>
          <a:noFill/>
        </p:spPr>
        <p:txBody>
          <a:bodyPr wrap="none" rtlCol="0">
            <a:spAutoFit/>
          </a:bodyPr>
          <a:lstStyle/>
          <a:p>
            <a:pPr>
              <a:spcAft>
                <a:spcPts val="100"/>
              </a:spcAft>
            </a:pPr>
            <a:r>
              <a:rPr lang="en-US" sz="1400" b="1" dirty="0"/>
              <a:t>AUC:</a:t>
            </a:r>
          </a:p>
          <a:p>
            <a:pPr>
              <a:spcAft>
                <a:spcPts val="100"/>
              </a:spcAft>
            </a:pPr>
            <a:r>
              <a:rPr lang="en-US" sz="1400" b="1" dirty="0"/>
              <a:t>0.961</a:t>
            </a:r>
          </a:p>
          <a:p>
            <a:pPr>
              <a:spcAft>
                <a:spcPts val="100"/>
              </a:spcAft>
            </a:pPr>
            <a:r>
              <a:rPr lang="en-US" sz="1400" b="1" dirty="0"/>
              <a:t>0.961</a:t>
            </a:r>
          </a:p>
          <a:p>
            <a:pPr>
              <a:spcAft>
                <a:spcPts val="100"/>
              </a:spcAft>
            </a:pPr>
            <a:r>
              <a:rPr lang="en-US" sz="1400" b="1" dirty="0"/>
              <a:t>0.960</a:t>
            </a:r>
          </a:p>
          <a:p>
            <a:pPr>
              <a:spcAft>
                <a:spcPts val="100"/>
              </a:spcAft>
            </a:pPr>
            <a:r>
              <a:rPr lang="en-US" sz="1400" b="1" dirty="0"/>
              <a:t>0.960</a:t>
            </a:r>
          </a:p>
          <a:p>
            <a:pPr>
              <a:spcAft>
                <a:spcPts val="100"/>
              </a:spcAft>
            </a:pPr>
            <a:r>
              <a:rPr lang="en-US" sz="1400" b="1" dirty="0"/>
              <a:t>0.822</a:t>
            </a:r>
          </a:p>
          <a:p>
            <a:pPr>
              <a:spcAft>
                <a:spcPts val="100"/>
              </a:spcAft>
            </a:pPr>
            <a:r>
              <a:rPr lang="en-US" sz="1400" b="1" dirty="0"/>
              <a:t>0.810</a:t>
            </a:r>
          </a:p>
          <a:p>
            <a:pPr>
              <a:spcAft>
                <a:spcPts val="100"/>
              </a:spcAft>
            </a:pPr>
            <a:r>
              <a:rPr lang="en-US" sz="1400" b="1" dirty="0"/>
              <a:t>0.808</a:t>
            </a:r>
          </a:p>
          <a:p>
            <a:pPr>
              <a:spcAft>
                <a:spcPts val="100"/>
              </a:spcAft>
            </a:pPr>
            <a:r>
              <a:rPr lang="en-US" sz="1400" b="1" dirty="0"/>
              <a:t>0.798</a:t>
            </a:r>
          </a:p>
          <a:p>
            <a:pPr>
              <a:spcAft>
                <a:spcPts val="100"/>
              </a:spcAft>
            </a:pPr>
            <a:r>
              <a:rPr lang="en-US" sz="1400" b="1" dirty="0"/>
              <a:t>0.793</a:t>
            </a:r>
          </a:p>
        </p:txBody>
      </p:sp>
      <p:sp>
        <p:nvSpPr>
          <p:cNvPr id="5" name="TextBox 4">
            <a:extLst>
              <a:ext uri="{FF2B5EF4-FFF2-40B4-BE49-F238E27FC236}">
                <a16:creationId xmlns:a16="http://schemas.microsoft.com/office/drawing/2014/main" id="{AFD55C5D-B397-61BA-754A-B57575D75A74}"/>
              </a:ext>
            </a:extLst>
          </p:cNvPr>
          <p:cNvSpPr txBox="1"/>
          <p:nvPr/>
        </p:nvSpPr>
        <p:spPr>
          <a:xfrm>
            <a:off x="8221177" y="312992"/>
            <a:ext cx="3095463" cy="523220"/>
          </a:xfrm>
          <a:prstGeom prst="rect">
            <a:avLst/>
          </a:prstGeom>
          <a:noFill/>
          <a:ln>
            <a:solidFill>
              <a:schemeClr val="tx1"/>
            </a:solidFill>
          </a:ln>
        </p:spPr>
        <p:txBody>
          <a:bodyPr wrap="none" rtlCol="0">
            <a:spAutoFit/>
          </a:bodyPr>
          <a:lstStyle/>
          <a:p>
            <a:r>
              <a:rPr lang="en-US" sz="1400" dirty="0"/>
              <a:t>AUC = Area Under the Curve</a:t>
            </a:r>
          </a:p>
          <a:p>
            <a:r>
              <a:rPr lang="en-US" sz="1400" dirty="0"/>
              <a:t>ROC = Receiver Operating Characteristic</a:t>
            </a:r>
          </a:p>
        </p:txBody>
      </p:sp>
      <p:sp>
        <p:nvSpPr>
          <p:cNvPr id="7" name="TextBox 6">
            <a:extLst>
              <a:ext uri="{FF2B5EF4-FFF2-40B4-BE49-F238E27FC236}">
                <a16:creationId xmlns:a16="http://schemas.microsoft.com/office/drawing/2014/main" id="{01C71F5D-6CC9-A4B2-6DED-45AFBB8B6946}"/>
              </a:ext>
            </a:extLst>
          </p:cNvPr>
          <p:cNvSpPr txBox="1"/>
          <p:nvPr/>
        </p:nvSpPr>
        <p:spPr>
          <a:xfrm>
            <a:off x="285486" y="2585073"/>
            <a:ext cx="645690" cy="369332"/>
          </a:xfrm>
          <a:prstGeom prst="rect">
            <a:avLst/>
          </a:prstGeom>
          <a:noFill/>
        </p:spPr>
        <p:txBody>
          <a:bodyPr wrap="none" rtlCol="0">
            <a:spAutoFit/>
          </a:bodyPr>
          <a:lstStyle/>
          <a:p>
            <a:r>
              <a:rPr lang="en-US" dirty="0"/>
              <a:t>ROC:</a:t>
            </a:r>
          </a:p>
        </p:txBody>
      </p:sp>
    </p:spTree>
    <p:extLst>
      <p:ext uri="{BB962C8B-B14F-4D97-AF65-F5344CB8AC3E}">
        <p14:creationId xmlns:p14="http://schemas.microsoft.com/office/powerpoint/2010/main" val="378819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945099-38AD-5203-71C6-4476AF89DC50}"/>
              </a:ext>
            </a:extLst>
          </p:cNvPr>
          <p:cNvPicPr>
            <a:picLocks noChangeAspect="1"/>
          </p:cNvPicPr>
          <p:nvPr/>
        </p:nvPicPr>
        <p:blipFill>
          <a:blip r:embed="rId2">
            <a:clrChange>
              <a:clrFrom>
                <a:srgbClr val="F0F0F0"/>
              </a:clrFrom>
              <a:clrTo>
                <a:srgbClr val="F0F0F0">
                  <a:alpha val="0"/>
                </a:srgbClr>
              </a:clrTo>
            </a:clrChange>
          </a:blip>
          <a:srcRect l="14015" t="6870" r="22348" b="28619"/>
          <a:stretch/>
        </p:blipFill>
        <p:spPr>
          <a:xfrm>
            <a:off x="34460" y="890528"/>
            <a:ext cx="4620667" cy="2773880"/>
          </a:xfrm>
          <a:prstGeom prst="rect">
            <a:avLst/>
          </a:prstGeom>
          <a:ln>
            <a:solidFill>
              <a:schemeClr val="tx1"/>
            </a:solidFill>
          </a:ln>
        </p:spPr>
      </p:pic>
      <p:sp>
        <p:nvSpPr>
          <p:cNvPr id="4" name="Title 1">
            <a:extLst>
              <a:ext uri="{FF2B5EF4-FFF2-40B4-BE49-F238E27FC236}">
                <a16:creationId xmlns:a16="http://schemas.microsoft.com/office/drawing/2014/main" id="{6CE869A0-9057-2792-733E-0D453A1B0D57}"/>
              </a:ext>
            </a:extLst>
          </p:cNvPr>
          <p:cNvSpPr txBox="1">
            <a:spLocks/>
          </p:cNvSpPr>
          <p:nvPr/>
        </p:nvSpPr>
        <p:spPr>
          <a:xfrm>
            <a:off x="653468" y="353580"/>
            <a:ext cx="7927113" cy="52099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BDT PERFORMANCE</a:t>
            </a:r>
          </a:p>
        </p:txBody>
      </p:sp>
      <p:pic>
        <p:nvPicPr>
          <p:cNvPr id="6" name="Picture 5">
            <a:extLst>
              <a:ext uri="{FF2B5EF4-FFF2-40B4-BE49-F238E27FC236}">
                <a16:creationId xmlns:a16="http://schemas.microsoft.com/office/drawing/2014/main" id="{3E2A4AE4-2B1D-0C6E-50E4-EEC24C1DA624}"/>
              </a:ext>
            </a:extLst>
          </p:cNvPr>
          <p:cNvPicPr>
            <a:picLocks noChangeAspect="1"/>
          </p:cNvPicPr>
          <p:nvPr/>
        </p:nvPicPr>
        <p:blipFill>
          <a:blip r:embed="rId3">
            <a:clrChange>
              <a:clrFrom>
                <a:srgbClr val="F0F0F0"/>
              </a:clrFrom>
              <a:clrTo>
                <a:srgbClr val="F0F0F0">
                  <a:alpha val="0"/>
                </a:srgbClr>
              </a:clrTo>
            </a:clrChange>
          </a:blip>
          <a:srcRect l="14015" t="6870" r="22954" b="27407"/>
          <a:stretch/>
        </p:blipFill>
        <p:spPr>
          <a:xfrm>
            <a:off x="34460" y="3838842"/>
            <a:ext cx="4620668" cy="2853171"/>
          </a:xfrm>
          <a:prstGeom prst="rect">
            <a:avLst/>
          </a:prstGeom>
          <a:ln>
            <a:solidFill>
              <a:schemeClr val="tx1"/>
            </a:solidFill>
          </a:ln>
        </p:spPr>
      </p:pic>
      <p:pic>
        <p:nvPicPr>
          <p:cNvPr id="8" name="Picture 7">
            <a:extLst>
              <a:ext uri="{FF2B5EF4-FFF2-40B4-BE49-F238E27FC236}">
                <a16:creationId xmlns:a16="http://schemas.microsoft.com/office/drawing/2014/main" id="{EBB2EFC1-4FD8-6647-DE76-B730754A50FA}"/>
              </a:ext>
            </a:extLst>
          </p:cNvPr>
          <p:cNvPicPr>
            <a:picLocks noChangeAspect="1"/>
          </p:cNvPicPr>
          <p:nvPr/>
        </p:nvPicPr>
        <p:blipFill>
          <a:blip r:embed="rId4">
            <a:clrChange>
              <a:clrFrom>
                <a:srgbClr val="F0F0F0"/>
              </a:clrFrom>
              <a:clrTo>
                <a:srgbClr val="F0F0F0">
                  <a:alpha val="0"/>
                </a:srgbClr>
              </a:clrTo>
            </a:clrChange>
          </a:blip>
          <a:srcRect l="40993" t="10038" r="40194" b="57822"/>
          <a:stretch/>
        </p:blipFill>
        <p:spPr>
          <a:xfrm>
            <a:off x="9305411" y="832027"/>
            <a:ext cx="2886589" cy="2773880"/>
          </a:xfrm>
          <a:prstGeom prst="rect">
            <a:avLst/>
          </a:prstGeom>
        </p:spPr>
      </p:pic>
      <p:pic>
        <p:nvPicPr>
          <p:cNvPr id="10" name="Picture 9">
            <a:extLst>
              <a:ext uri="{FF2B5EF4-FFF2-40B4-BE49-F238E27FC236}">
                <a16:creationId xmlns:a16="http://schemas.microsoft.com/office/drawing/2014/main" id="{A32D37C7-1B53-A15D-D80F-F65CB2805DEB}"/>
              </a:ext>
            </a:extLst>
          </p:cNvPr>
          <p:cNvPicPr>
            <a:picLocks noChangeAspect="1"/>
          </p:cNvPicPr>
          <p:nvPr/>
        </p:nvPicPr>
        <p:blipFill>
          <a:blip r:embed="rId4">
            <a:clrChange>
              <a:clrFrom>
                <a:srgbClr val="F0F0F0"/>
              </a:clrFrom>
              <a:clrTo>
                <a:srgbClr val="F0F0F0">
                  <a:alpha val="0"/>
                </a:srgbClr>
              </a:clrTo>
            </a:clrChange>
          </a:blip>
          <a:srcRect l="2879" t="43153" r="79166" b="25252"/>
          <a:stretch/>
        </p:blipFill>
        <p:spPr>
          <a:xfrm>
            <a:off x="9367868" y="3898611"/>
            <a:ext cx="2761673" cy="2733635"/>
          </a:xfrm>
          <a:prstGeom prst="rect">
            <a:avLst/>
          </a:prstGeom>
        </p:spPr>
      </p:pic>
      <p:pic>
        <p:nvPicPr>
          <p:cNvPr id="12" name="Picture 11">
            <a:extLst>
              <a:ext uri="{FF2B5EF4-FFF2-40B4-BE49-F238E27FC236}">
                <a16:creationId xmlns:a16="http://schemas.microsoft.com/office/drawing/2014/main" id="{A5576796-B305-B463-ACC1-ACFB16E64F53}"/>
              </a:ext>
            </a:extLst>
          </p:cNvPr>
          <p:cNvPicPr>
            <a:picLocks noChangeAspect="1"/>
          </p:cNvPicPr>
          <p:nvPr/>
        </p:nvPicPr>
        <p:blipFill>
          <a:blip r:embed="rId5">
            <a:clrChange>
              <a:clrFrom>
                <a:srgbClr val="F0F0F0"/>
              </a:clrFrom>
              <a:clrTo>
                <a:srgbClr val="F0F0F0">
                  <a:alpha val="0"/>
                </a:srgbClr>
              </a:clrTo>
            </a:clrChange>
          </a:blip>
          <a:srcRect l="14166" t="6734" r="22576" b="28619"/>
          <a:stretch/>
        </p:blipFill>
        <p:spPr>
          <a:xfrm>
            <a:off x="4683126" y="868092"/>
            <a:ext cx="4622285" cy="2796315"/>
          </a:xfrm>
          <a:prstGeom prst="rect">
            <a:avLst/>
          </a:prstGeom>
          <a:ln>
            <a:solidFill>
              <a:srgbClr val="FF0000"/>
            </a:solidFill>
          </a:ln>
        </p:spPr>
      </p:pic>
      <p:cxnSp>
        <p:nvCxnSpPr>
          <p:cNvPr id="14" name="Straight Arrow Connector 13">
            <a:extLst>
              <a:ext uri="{FF2B5EF4-FFF2-40B4-BE49-F238E27FC236}">
                <a16:creationId xmlns:a16="http://schemas.microsoft.com/office/drawing/2014/main" id="{B1EE6739-2EBD-84BC-7A68-25783D41795A}"/>
              </a:ext>
            </a:extLst>
          </p:cNvPr>
          <p:cNvCxnSpPr>
            <a:stCxn id="8" idx="1"/>
          </p:cNvCxnSpPr>
          <p:nvPr/>
        </p:nvCxnSpPr>
        <p:spPr>
          <a:xfrm flipV="1">
            <a:off x="9305411" y="1911927"/>
            <a:ext cx="522080" cy="307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48FE13D-EB95-19F3-9A7F-6140956E2DEF}"/>
              </a:ext>
            </a:extLst>
          </p:cNvPr>
          <p:cNvSpPr/>
          <p:nvPr/>
        </p:nvSpPr>
        <p:spPr>
          <a:xfrm>
            <a:off x="5763491" y="3057236"/>
            <a:ext cx="655331" cy="6432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B1DE2E2-FD06-E81E-0773-D16C84982163}"/>
              </a:ext>
            </a:extLst>
          </p:cNvPr>
          <p:cNvPicPr>
            <a:picLocks noChangeAspect="1"/>
          </p:cNvPicPr>
          <p:nvPr/>
        </p:nvPicPr>
        <p:blipFill>
          <a:blip r:embed="rId6">
            <a:clrChange>
              <a:clrFrom>
                <a:srgbClr val="F0F0F0"/>
              </a:clrFrom>
              <a:clrTo>
                <a:srgbClr val="F0F0F0">
                  <a:alpha val="0"/>
                </a:srgbClr>
              </a:clrTo>
            </a:clrChange>
          </a:blip>
          <a:srcRect l="14015" t="6600" r="22424" b="29293"/>
          <a:stretch/>
        </p:blipFill>
        <p:spPr>
          <a:xfrm>
            <a:off x="4683126" y="3838841"/>
            <a:ext cx="4620668" cy="2853171"/>
          </a:xfrm>
          <a:prstGeom prst="rect">
            <a:avLst/>
          </a:prstGeom>
          <a:ln>
            <a:solidFill>
              <a:srgbClr val="00B050"/>
            </a:solidFill>
          </a:ln>
        </p:spPr>
      </p:pic>
      <p:sp>
        <p:nvSpPr>
          <p:cNvPr id="19" name="Oval 18">
            <a:extLst>
              <a:ext uri="{FF2B5EF4-FFF2-40B4-BE49-F238E27FC236}">
                <a16:creationId xmlns:a16="http://schemas.microsoft.com/office/drawing/2014/main" id="{22AF198C-D63D-437F-F7EE-B0ECD1B3EF09}"/>
              </a:ext>
            </a:extLst>
          </p:cNvPr>
          <p:cNvSpPr/>
          <p:nvPr/>
        </p:nvSpPr>
        <p:spPr>
          <a:xfrm>
            <a:off x="8137236" y="6056970"/>
            <a:ext cx="628073" cy="773411"/>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1CCED4D4-C1AE-9950-6118-12CD83A6DA7E}"/>
              </a:ext>
            </a:extLst>
          </p:cNvPr>
          <p:cNvCxnSpPr/>
          <p:nvPr/>
        </p:nvCxnSpPr>
        <p:spPr>
          <a:xfrm flipV="1">
            <a:off x="8996218" y="2890982"/>
            <a:ext cx="1108364" cy="94785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02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6312-47D7-C76C-5048-402905A92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9DFBD-D81C-D49D-09DE-A9681F4E373E}"/>
              </a:ext>
            </a:extLst>
          </p:cNvPr>
          <p:cNvSpPr>
            <a:spLocks noGrp="1"/>
          </p:cNvSpPr>
          <p:nvPr>
            <p:ph type="title"/>
          </p:nvPr>
        </p:nvSpPr>
        <p:spPr>
          <a:xfrm>
            <a:off x="644231" y="168853"/>
            <a:ext cx="7927113" cy="520995"/>
          </a:xfrm>
        </p:spPr>
        <p:txBody>
          <a:bodyPr>
            <a:normAutofit fontScale="90000"/>
          </a:bodyPr>
          <a:lstStyle/>
          <a:p>
            <a:r>
              <a:rPr lang="en-US" dirty="0"/>
              <a:t>BDT AND DNN COMPARISONS </a:t>
            </a:r>
          </a:p>
        </p:txBody>
      </p:sp>
      <p:pic>
        <p:nvPicPr>
          <p:cNvPr id="25" name="Picture 24">
            <a:extLst>
              <a:ext uri="{FF2B5EF4-FFF2-40B4-BE49-F238E27FC236}">
                <a16:creationId xmlns:a16="http://schemas.microsoft.com/office/drawing/2014/main" id="{8ABA7668-F017-DE61-8284-5CDD8E687B79}"/>
              </a:ext>
            </a:extLst>
          </p:cNvPr>
          <p:cNvPicPr>
            <a:picLocks noChangeAspect="1"/>
          </p:cNvPicPr>
          <p:nvPr/>
        </p:nvPicPr>
        <p:blipFill>
          <a:blip r:embed="rId2">
            <a:clrChange>
              <a:clrFrom>
                <a:srgbClr val="F0F0F0"/>
              </a:clrFrom>
              <a:clrTo>
                <a:srgbClr val="F0F0F0">
                  <a:alpha val="0"/>
                </a:srgbClr>
              </a:clrTo>
            </a:clrChange>
          </a:blip>
          <a:srcRect l="13333" t="6600" r="48485" b="43165"/>
          <a:stretch/>
        </p:blipFill>
        <p:spPr>
          <a:xfrm>
            <a:off x="70790" y="765586"/>
            <a:ext cx="4094810" cy="3030480"/>
          </a:xfrm>
          <a:prstGeom prst="rect">
            <a:avLst/>
          </a:prstGeom>
        </p:spPr>
      </p:pic>
      <p:pic>
        <p:nvPicPr>
          <p:cNvPr id="27" name="Picture 26">
            <a:extLst>
              <a:ext uri="{FF2B5EF4-FFF2-40B4-BE49-F238E27FC236}">
                <a16:creationId xmlns:a16="http://schemas.microsoft.com/office/drawing/2014/main" id="{EE0D08D7-CDF0-64DB-91A8-5B518ABE63A8}"/>
              </a:ext>
            </a:extLst>
          </p:cNvPr>
          <p:cNvPicPr>
            <a:picLocks noChangeAspect="1"/>
          </p:cNvPicPr>
          <p:nvPr/>
        </p:nvPicPr>
        <p:blipFill>
          <a:blip r:embed="rId3">
            <a:clrChange>
              <a:clrFrom>
                <a:srgbClr val="F0F0F0"/>
              </a:clrFrom>
              <a:clrTo>
                <a:srgbClr val="F0F0F0">
                  <a:alpha val="0"/>
                </a:srgbClr>
              </a:clrTo>
            </a:clrChange>
          </a:blip>
          <a:srcRect l="29470" t="14196" r="32348" b="34546"/>
          <a:stretch/>
        </p:blipFill>
        <p:spPr>
          <a:xfrm>
            <a:off x="110836" y="3796066"/>
            <a:ext cx="4054764" cy="3061934"/>
          </a:xfrm>
          <a:prstGeom prst="rect">
            <a:avLst/>
          </a:prstGeom>
        </p:spPr>
      </p:pic>
      <p:sp>
        <p:nvSpPr>
          <p:cNvPr id="5" name="TextBox 4">
            <a:extLst>
              <a:ext uri="{FF2B5EF4-FFF2-40B4-BE49-F238E27FC236}">
                <a16:creationId xmlns:a16="http://schemas.microsoft.com/office/drawing/2014/main" id="{BE9C8932-3EB7-477A-1F2B-D52E62A5A6CB}"/>
              </a:ext>
            </a:extLst>
          </p:cNvPr>
          <p:cNvSpPr txBox="1"/>
          <p:nvPr/>
        </p:nvSpPr>
        <p:spPr>
          <a:xfrm>
            <a:off x="4313382" y="1662484"/>
            <a:ext cx="7675418" cy="584775"/>
          </a:xfrm>
          <a:prstGeom prst="rect">
            <a:avLst/>
          </a:prstGeom>
          <a:noFill/>
        </p:spPr>
        <p:txBody>
          <a:bodyPr wrap="square" rtlCol="0">
            <a:spAutoFit/>
          </a:bodyPr>
          <a:lstStyle/>
          <a:p>
            <a:r>
              <a:rPr lang="en-US" sz="1600" dirty="0"/>
              <a:t>As Luca suggested: it could be useful to look at the variable ranking of the BDTs, to understand from which variables then DNN can acquire more information.</a:t>
            </a:r>
          </a:p>
        </p:txBody>
      </p:sp>
      <p:sp>
        <p:nvSpPr>
          <p:cNvPr id="3" name="TextBox 2">
            <a:extLst>
              <a:ext uri="{FF2B5EF4-FFF2-40B4-BE49-F238E27FC236}">
                <a16:creationId xmlns:a16="http://schemas.microsoft.com/office/drawing/2014/main" id="{CC4A8F0C-AB29-DDF5-714B-B32A214E32F8}"/>
              </a:ext>
            </a:extLst>
          </p:cNvPr>
          <p:cNvSpPr txBox="1"/>
          <p:nvPr/>
        </p:nvSpPr>
        <p:spPr>
          <a:xfrm>
            <a:off x="4368800" y="1080655"/>
            <a:ext cx="7620000" cy="584775"/>
          </a:xfrm>
          <a:prstGeom prst="rect">
            <a:avLst/>
          </a:prstGeom>
          <a:noFill/>
        </p:spPr>
        <p:txBody>
          <a:bodyPr wrap="square" rtlCol="0">
            <a:spAutoFit/>
          </a:bodyPr>
          <a:lstStyle/>
          <a:p>
            <a:r>
              <a:rPr lang="en-US" sz="1600" i="1" dirty="0">
                <a:solidFill>
                  <a:schemeClr val="bg2">
                    <a:lumMod val="50000"/>
                  </a:schemeClr>
                </a:solidFill>
                <a:sym typeface="Wingdings" panose="05000000000000000000" pitchFamily="2" charset="2"/>
              </a:rPr>
              <a:t></a:t>
            </a:r>
            <a:r>
              <a:rPr lang="en-US" sz="1600" i="1" dirty="0">
                <a:solidFill>
                  <a:schemeClr val="bg2">
                    <a:lumMod val="50000"/>
                  </a:schemeClr>
                </a:solidFill>
              </a:rPr>
              <a:t> (On the left): Response distribution for training and test samples, to show the separation power of the networks.</a:t>
            </a:r>
          </a:p>
        </p:txBody>
      </p:sp>
      <p:pic>
        <p:nvPicPr>
          <p:cNvPr id="6" name="Picture 5">
            <a:extLst>
              <a:ext uri="{FF2B5EF4-FFF2-40B4-BE49-F238E27FC236}">
                <a16:creationId xmlns:a16="http://schemas.microsoft.com/office/drawing/2014/main" id="{B066F807-80AC-7F37-9327-7759DF58916B}"/>
              </a:ext>
            </a:extLst>
          </p:cNvPr>
          <p:cNvPicPr>
            <a:picLocks noChangeAspect="1"/>
          </p:cNvPicPr>
          <p:nvPr/>
        </p:nvPicPr>
        <p:blipFill>
          <a:blip r:embed="rId4"/>
          <a:srcRect l="11440" t="8215" r="69015" b="22828"/>
          <a:stretch/>
        </p:blipFill>
        <p:spPr>
          <a:xfrm>
            <a:off x="4368800" y="2317333"/>
            <a:ext cx="2249291" cy="4463706"/>
          </a:xfrm>
          <a:prstGeom prst="rect">
            <a:avLst/>
          </a:prstGeom>
        </p:spPr>
      </p:pic>
      <p:sp>
        <p:nvSpPr>
          <p:cNvPr id="7" name="TextBox 6">
            <a:extLst>
              <a:ext uri="{FF2B5EF4-FFF2-40B4-BE49-F238E27FC236}">
                <a16:creationId xmlns:a16="http://schemas.microsoft.com/office/drawing/2014/main" id="{5451B74B-A8F6-40EB-0636-886B8887C4EB}"/>
              </a:ext>
            </a:extLst>
          </p:cNvPr>
          <p:cNvSpPr txBox="1"/>
          <p:nvPr/>
        </p:nvSpPr>
        <p:spPr>
          <a:xfrm>
            <a:off x="6618091" y="2317333"/>
            <a:ext cx="4845109" cy="584775"/>
          </a:xfrm>
          <a:prstGeom prst="rect">
            <a:avLst/>
          </a:prstGeom>
          <a:noFill/>
        </p:spPr>
        <p:txBody>
          <a:bodyPr wrap="none" rtlCol="0">
            <a:spAutoFit/>
          </a:bodyPr>
          <a:lstStyle/>
          <a:p>
            <a:r>
              <a:rPr lang="en-US" sz="1600" dirty="0">
                <a:solidFill>
                  <a:schemeClr val="bg2">
                    <a:lumMod val="50000"/>
                  </a:schemeClr>
                </a:solidFill>
                <a:sym typeface="Wingdings" panose="05000000000000000000" pitchFamily="2" charset="2"/>
              </a:rPr>
              <a:t></a:t>
            </a:r>
            <a:r>
              <a:rPr lang="en-US" sz="1600" dirty="0">
                <a:solidFill>
                  <a:schemeClr val="bg2">
                    <a:lumMod val="50000"/>
                  </a:schemeClr>
                </a:solidFill>
              </a:rPr>
              <a:t> 20-56 Ranking of variables for BDT1 (with 800 trees).</a:t>
            </a:r>
          </a:p>
          <a:p>
            <a:r>
              <a:rPr lang="en-US" sz="1600" dirty="0">
                <a:solidFill>
                  <a:schemeClr val="bg2">
                    <a:lumMod val="50000"/>
                  </a:schemeClr>
                </a:solidFill>
              </a:rPr>
              <a:t>The </a:t>
            </a:r>
            <a:r>
              <a:rPr lang="en-US" sz="1600" dirty="0" err="1">
                <a:solidFill>
                  <a:schemeClr val="bg2">
                    <a:lumMod val="50000"/>
                  </a:schemeClr>
                </a:solidFill>
              </a:rPr>
              <a:t>NCluster</a:t>
            </a:r>
            <a:r>
              <a:rPr lang="en-US" sz="1600" dirty="0">
                <a:solidFill>
                  <a:schemeClr val="bg2">
                    <a:lumMod val="50000"/>
                  </a:schemeClr>
                </a:solidFill>
              </a:rPr>
              <a:t> variables are the most useless.</a:t>
            </a:r>
          </a:p>
        </p:txBody>
      </p:sp>
      <p:pic>
        <p:nvPicPr>
          <p:cNvPr id="11" name="Picture 10">
            <a:extLst>
              <a:ext uri="{FF2B5EF4-FFF2-40B4-BE49-F238E27FC236}">
                <a16:creationId xmlns:a16="http://schemas.microsoft.com/office/drawing/2014/main" id="{EB3438CC-1244-8AEB-7A48-B1DF98D6A83E}"/>
              </a:ext>
            </a:extLst>
          </p:cNvPr>
          <p:cNvPicPr>
            <a:picLocks noChangeAspect="1"/>
          </p:cNvPicPr>
          <p:nvPr/>
        </p:nvPicPr>
        <p:blipFill>
          <a:blip r:embed="rId5">
            <a:clrChange>
              <a:clrFrom>
                <a:srgbClr val="F0F0F0"/>
              </a:clrFrom>
              <a:clrTo>
                <a:srgbClr val="F0F0F0">
                  <a:alpha val="0"/>
                </a:srgbClr>
              </a:clrTo>
            </a:clrChange>
          </a:blip>
          <a:srcRect l="13258" t="11885" r="45718" b="38991"/>
          <a:stretch/>
        </p:blipFill>
        <p:spPr>
          <a:xfrm>
            <a:off x="6821291" y="3511049"/>
            <a:ext cx="5001727" cy="3368934"/>
          </a:xfrm>
          <a:prstGeom prst="rect">
            <a:avLst/>
          </a:prstGeom>
        </p:spPr>
      </p:pic>
      <p:sp>
        <p:nvSpPr>
          <p:cNvPr id="12" name="TextBox 11">
            <a:extLst>
              <a:ext uri="{FF2B5EF4-FFF2-40B4-BE49-F238E27FC236}">
                <a16:creationId xmlns:a16="http://schemas.microsoft.com/office/drawing/2014/main" id="{FDFD63C1-9835-8C86-7ED8-0E69885EBDE4}"/>
              </a:ext>
            </a:extLst>
          </p:cNvPr>
          <p:cNvSpPr txBox="1"/>
          <p:nvPr/>
        </p:nvSpPr>
        <p:spPr>
          <a:xfrm>
            <a:off x="7247697" y="3142268"/>
            <a:ext cx="4394536" cy="338554"/>
          </a:xfrm>
          <a:prstGeom prst="rect">
            <a:avLst/>
          </a:prstGeom>
          <a:noFill/>
        </p:spPr>
        <p:txBody>
          <a:bodyPr wrap="none" rtlCol="0">
            <a:spAutoFit/>
          </a:bodyPr>
          <a:lstStyle/>
          <a:p>
            <a:r>
              <a:rPr lang="en-US" sz="1600" dirty="0"/>
              <a:t>New Training with the other 8 variables remaining:</a:t>
            </a:r>
          </a:p>
        </p:txBody>
      </p:sp>
      <p:sp>
        <p:nvSpPr>
          <p:cNvPr id="13" name="TextBox 12">
            <a:extLst>
              <a:ext uri="{FF2B5EF4-FFF2-40B4-BE49-F238E27FC236}">
                <a16:creationId xmlns:a16="http://schemas.microsoft.com/office/drawing/2014/main" id="{B83E1B31-241B-5106-F2ED-AB1D3D0225C9}"/>
              </a:ext>
            </a:extLst>
          </p:cNvPr>
          <p:cNvSpPr txBox="1"/>
          <p:nvPr/>
        </p:nvSpPr>
        <p:spPr>
          <a:xfrm>
            <a:off x="8640770" y="5823525"/>
            <a:ext cx="804195" cy="276999"/>
          </a:xfrm>
          <a:prstGeom prst="rect">
            <a:avLst/>
          </a:prstGeom>
          <a:noFill/>
        </p:spPr>
        <p:txBody>
          <a:bodyPr wrap="none" rtlCol="0">
            <a:spAutoFit/>
          </a:bodyPr>
          <a:lstStyle/>
          <a:p>
            <a:r>
              <a:rPr lang="en-US" sz="1200" dirty="0">
                <a:solidFill>
                  <a:srgbClr val="FF0000"/>
                </a:solidFill>
              </a:rPr>
              <a:t>AUC: 0.96</a:t>
            </a:r>
          </a:p>
        </p:txBody>
      </p:sp>
      <p:sp>
        <p:nvSpPr>
          <p:cNvPr id="14" name="TextBox 13">
            <a:extLst>
              <a:ext uri="{FF2B5EF4-FFF2-40B4-BE49-F238E27FC236}">
                <a16:creationId xmlns:a16="http://schemas.microsoft.com/office/drawing/2014/main" id="{054D0682-D283-2D52-EFA8-50D734A22CF8}"/>
              </a:ext>
            </a:extLst>
          </p:cNvPr>
          <p:cNvSpPr txBox="1"/>
          <p:nvPr/>
        </p:nvSpPr>
        <p:spPr>
          <a:xfrm>
            <a:off x="8655266" y="5992251"/>
            <a:ext cx="882742" cy="276999"/>
          </a:xfrm>
          <a:prstGeom prst="rect">
            <a:avLst/>
          </a:prstGeom>
          <a:noFill/>
        </p:spPr>
        <p:txBody>
          <a:bodyPr wrap="none" rtlCol="0">
            <a:spAutoFit/>
          </a:bodyPr>
          <a:lstStyle/>
          <a:p>
            <a:r>
              <a:rPr lang="en-US" sz="1200" dirty="0"/>
              <a:t>AUC: 0.739</a:t>
            </a:r>
          </a:p>
        </p:txBody>
      </p:sp>
      <p:sp>
        <p:nvSpPr>
          <p:cNvPr id="15" name="TextBox 14">
            <a:extLst>
              <a:ext uri="{FF2B5EF4-FFF2-40B4-BE49-F238E27FC236}">
                <a16:creationId xmlns:a16="http://schemas.microsoft.com/office/drawing/2014/main" id="{A7EA99D1-D2EE-E7AE-7814-62A1D7BFD80C}"/>
              </a:ext>
            </a:extLst>
          </p:cNvPr>
          <p:cNvSpPr txBox="1"/>
          <p:nvPr/>
        </p:nvSpPr>
        <p:spPr>
          <a:xfrm rot="1304295">
            <a:off x="7352733" y="4743655"/>
            <a:ext cx="3655154" cy="646331"/>
          </a:xfrm>
          <a:prstGeom prst="rect">
            <a:avLst/>
          </a:prstGeom>
          <a:noFill/>
        </p:spPr>
        <p:txBody>
          <a:bodyPr wrap="square" rtlCol="0">
            <a:spAutoFit/>
          </a:bodyPr>
          <a:lstStyle/>
          <a:p>
            <a:r>
              <a:rPr lang="en-US" dirty="0"/>
              <a:t>The DNNs acquire more information from the most powerful variables?</a:t>
            </a:r>
          </a:p>
        </p:txBody>
      </p:sp>
    </p:spTree>
    <p:extLst>
      <p:ext uri="{BB962C8B-B14F-4D97-AF65-F5344CB8AC3E}">
        <p14:creationId xmlns:p14="http://schemas.microsoft.com/office/powerpoint/2010/main" val="424371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BFAB2-AFDE-1486-3F4F-E7A3290FEA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2DA40B6-FE7A-19AE-8C48-AAE9296E7DCA}"/>
              </a:ext>
            </a:extLst>
          </p:cNvPr>
          <p:cNvSpPr txBox="1">
            <a:spLocks/>
          </p:cNvSpPr>
          <p:nvPr/>
        </p:nvSpPr>
        <p:spPr>
          <a:xfrm>
            <a:off x="653468" y="353580"/>
            <a:ext cx="7927113" cy="52099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DNN PERFORMANCE</a:t>
            </a:r>
          </a:p>
        </p:txBody>
      </p:sp>
      <p:pic>
        <p:nvPicPr>
          <p:cNvPr id="5" name="Picture 4">
            <a:extLst>
              <a:ext uri="{FF2B5EF4-FFF2-40B4-BE49-F238E27FC236}">
                <a16:creationId xmlns:a16="http://schemas.microsoft.com/office/drawing/2014/main" id="{BD41151F-BFA4-0851-7A3A-291E4C912035}"/>
              </a:ext>
            </a:extLst>
          </p:cNvPr>
          <p:cNvPicPr>
            <a:picLocks noChangeAspect="1"/>
          </p:cNvPicPr>
          <p:nvPr/>
        </p:nvPicPr>
        <p:blipFill>
          <a:blip r:embed="rId2">
            <a:clrChange>
              <a:clrFrom>
                <a:srgbClr val="F0F0F0"/>
              </a:clrFrom>
              <a:clrTo>
                <a:srgbClr val="F0F0F0">
                  <a:alpha val="0"/>
                </a:srgbClr>
              </a:clrTo>
            </a:clrChange>
          </a:blip>
          <a:srcRect l="13485" t="6599" r="46516" b="38721"/>
          <a:stretch/>
        </p:blipFill>
        <p:spPr>
          <a:xfrm>
            <a:off x="653468" y="809918"/>
            <a:ext cx="4876801" cy="3749963"/>
          </a:xfrm>
          <a:prstGeom prst="rect">
            <a:avLst/>
          </a:prstGeom>
        </p:spPr>
      </p:pic>
      <p:pic>
        <p:nvPicPr>
          <p:cNvPr id="9" name="Picture 8">
            <a:extLst>
              <a:ext uri="{FF2B5EF4-FFF2-40B4-BE49-F238E27FC236}">
                <a16:creationId xmlns:a16="http://schemas.microsoft.com/office/drawing/2014/main" id="{B83DF4D9-12A9-9466-7C67-03AD251D890E}"/>
              </a:ext>
            </a:extLst>
          </p:cNvPr>
          <p:cNvPicPr>
            <a:picLocks noChangeAspect="1"/>
          </p:cNvPicPr>
          <p:nvPr/>
        </p:nvPicPr>
        <p:blipFill>
          <a:blip r:embed="rId3">
            <a:clrChange>
              <a:clrFrom>
                <a:srgbClr val="F0F0F0"/>
              </a:clrFrom>
              <a:clrTo>
                <a:srgbClr val="F0F0F0">
                  <a:alpha val="0"/>
                </a:srgbClr>
              </a:clrTo>
            </a:clrChange>
          </a:blip>
          <a:srcRect l="13182" t="6465" r="45909" b="38856"/>
          <a:stretch/>
        </p:blipFill>
        <p:spPr>
          <a:xfrm>
            <a:off x="6096000" y="809917"/>
            <a:ext cx="4987638" cy="3749963"/>
          </a:xfrm>
          <a:prstGeom prst="rect">
            <a:avLst/>
          </a:prstGeom>
        </p:spPr>
      </p:pic>
      <p:sp>
        <p:nvSpPr>
          <p:cNvPr id="11" name="Rectangle 10">
            <a:extLst>
              <a:ext uri="{FF2B5EF4-FFF2-40B4-BE49-F238E27FC236}">
                <a16:creationId xmlns:a16="http://schemas.microsoft.com/office/drawing/2014/main" id="{288172DC-86A9-C691-E533-1ADE767D6A2C}"/>
              </a:ext>
            </a:extLst>
          </p:cNvPr>
          <p:cNvSpPr/>
          <p:nvPr/>
        </p:nvSpPr>
        <p:spPr>
          <a:xfrm>
            <a:off x="1108362" y="3592943"/>
            <a:ext cx="1440874" cy="53570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56F5A8E4-6C92-6D8E-6A0A-9551B4EBA603}"/>
              </a:ext>
            </a:extLst>
          </p:cNvPr>
          <p:cNvCxnSpPr>
            <a:cxnSpLocks/>
          </p:cNvCxnSpPr>
          <p:nvPr/>
        </p:nvCxnSpPr>
        <p:spPr>
          <a:xfrm flipV="1">
            <a:off x="2549236" y="1191488"/>
            <a:ext cx="3796146" cy="240145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CD0744D-0193-759D-06B3-1FA0F56691E8}"/>
              </a:ext>
            </a:extLst>
          </p:cNvPr>
          <p:cNvCxnSpPr/>
          <p:nvPr/>
        </p:nvCxnSpPr>
        <p:spPr>
          <a:xfrm>
            <a:off x="2549236" y="4128652"/>
            <a:ext cx="3888509" cy="0"/>
          </a:xfrm>
          <a:prstGeom prst="line">
            <a:avLst/>
          </a:prstGeom>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F31A7D6A-6D0F-39CD-56FF-26AAABCF5C98}"/>
              </a:ext>
            </a:extLst>
          </p:cNvPr>
          <p:cNvSpPr txBox="1"/>
          <p:nvPr/>
        </p:nvSpPr>
        <p:spPr>
          <a:xfrm>
            <a:off x="846718" y="4876794"/>
            <a:ext cx="3405035" cy="646331"/>
          </a:xfrm>
          <a:prstGeom prst="rect">
            <a:avLst/>
          </a:prstGeom>
          <a:noFill/>
        </p:spPr>
        <p:txBody>
          <a:bodyPr wrap="none" rtlCol="0">
            <a:spAutoFit/>
          </a:bodyPr>
          <a:lstStyle/>
          <a:p>
            <a:r>
              <a:rPr lang="en-US" dirty="0"/>
              <a:t>No overfitting in the DNN training.</a:t>
            </a:r>
          </a:p>
          <a:p>
            <a:r>
              <a:rPr lang="en-US" dirty="0"/>
              <a:t>No regularization needed. </a:t>
            </a:r>
          </a:p>
        </p:txBody>
      </p:sp>
    </p:spTree>
    <p:extLst>
      <p:ext uri="{BB962C8B-B14F-4D97-AF65-F5344CB8AC3E}">
        <p14:creationId xmlns:p14="http://schemas.microsoft.com/office/powerpoint/2010/main" val="400756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F221E-4EFE-C2CC-5BBF-8EB5C651148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3AEE55C-8F61-EA6B-19BE-920EA3A5D17B}"/>
              </a:ext>
            </a:extLst>
          </p:cNvPr>
          <p:cNvPicPr>
            <a:picLocks noChangeAspect="1"/>
          </p:cNvPicPr>
          <p:nvPr/>
        </p:nvPicPr>
        <p:blipFill>
          <a:blip r:embed="rId2"/>
          <a:srcRect l="1212" t="14411" r="4395" b="3568"/>
          <a:stretch/>
        </p:blipFill>
        <p:spPr>
          <a:xfrm>
            <a:off x="25892" y="1641194"/>
            <a:ext cx="6868719" cy="3392625"/>
          </a:xfrm>
          <a:prstGeom prst="rect">
            <a:avLst/>
          </a:prstGeom>
        </p:spPr>
      </p:pic>
      <p:sp>
        <p:nvSpPr>
          <p:cNvPr id="4" name="Title 1">
            <a:extLst>
              <a:ext uri="{FF2B5EF4-FFF2-40B4-BE49-F238E27FC236}">
                <a16:creationId xmlns:a16="http://schemas.microsoft.com/office/drawing/2014/main" id="{A9EC0883-E003-6FAA-5D35-F2B83785556F}"/>
              </a:ext>
            </a:extLst>
          </p:cNvPr>
          <p:cNvSpPr txBox="1">
            <a:spLocks/>
          </p:cNvSpPr>
          <p:nvPr/>
        </p:nvSpPr>
        <p:spPr>
          <a:xfrm>
            <a:off x="616523" y="279689"/>
            <a:ext cx="7927113" cy="52099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DNN PERFORMANCE ON DATA</a:t>
            </a:r>
          </a:p>
        </p:txBody>
      </p:sp>
      <p:pic>
        <p:nvPicPr>
          <p:cNvPr id="3" name="Picture 2">
            <a:extLst>
              <a:ext uri="{FF2B5EF4-FFF2-40B4-BE49-F238E27FC236}">
                <a16:creationId xmlns:a16="http://schemas.microsoft.com/office/drawing/2014/main" id="{1DBA4995-5B9A-E067-4AD0-EE71347C34C8}"/>
              </a:ext>
            </a:extLst>
          </p:cNvPr>
          <p:cNvPicPr>
            <a:picLocks noChangeAspect="1"/>
          </p:cNvPicPr>
          <p:nvPr/>
        </p:nvPicPr>
        <p:blipFill>
          <a:blip r:embed="rId3"/>
          <a:srcRect l="1439" t="10505" r="53940" b="39798"/>
          <a:stretch/>
        </p:blipFill>
        <p:spPr>
          <a:xfrm>
            <a:off x="6868719" y="1641193"/>
            <a:ext cx="5297389" cy="3392625"/>
          </a:xfrm>
          <a:prstGeom prst="rect">
            <a:avLst/>
          </a:prstGeom>
        </p:spPr>
      </p:pic>
      <p:sp>
        <p:nvSpPr>
          <p:cNvPr id="7" name="TextBox 6">
            <a:extLst>
              <a:ext uri="{FF2B5EF4-FFF2-40B4-BE49-F238E27FC236}">
                <a16:creationId xmlns:a16="http://schemas.microsoft.com/office/drawing/2014/main" id="{DEEAAD76-B7E5-E017-34D7-5EA1DB9E4853}"/>
              </a:ext>
            </a:extLst>
          </p:cNvPr>
          <p:cNvSpPr txBox="1"/>
          <p:nvPr/>
        </p:nvSpPr>
        <p:spPr>
          <a:xfrm>
            <a:off x="616523" y="880885"/>
            <a:ext cx="5272084" cy="369332"/>
          </a:xfrm>
          <a:prstGeom prst="rect">
            <a:avLst/>
          </a:prstGeom>
          <a:noFill/>
        </p:spPr>
        <p:txBody>
          <a:bodyPr wrap="none" rtlCol="0">
            <a:spAutoFit/>
          </a:bodyPr>
          <a:lstStyle/>
          <a:p>
            <a:r>
              <a:rPr lang="en-US" dirty="0"/>
              <a:t>The DNN4 has been applied on data, in the TOF range.</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FBE7500-2D2D-FFB4-D700-CB11822D9F63}"/>
                  </a:ext>
                </a:extLst>
              </p:cNvPr>
              <p:cNvSpPr txBox="1"/>
              <p:nvPr/>
            </p:nvSpPr>
            <p:spPr>
              <a:xfrm>
                <a:off x="344537" y="5033818"/>
                <a:ext cx="2505369" cy="646331"/>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it-IT" sz="1800" b="0" i="1" smtClean="0">
                          <a:solidFill>
                            <a:schemeClr val="tx1"/>
                          </a:solidFill>
                          <a:latin typeface="Cambria Math" panose="02040503050406030204" pitchFamily="18" charset="0"/>
                        </a:rPr>
                        <m:t>0.3</m:t>
                      </m:r>
                      <m:r>
                        <a:rPr lang="it-IT" sz="1800" b="0" i="1" smtClean="0">
                          <a:solidFill>
                            <a:schemeClr val="tx1"/>
                          </a:solidFill>
                          <a:latin typeface="Cambria Math" panose="02040503050406030204" pitchFamily="18" charset="0"/>
                        </a:rPr>
                        <m:t>&lt; </m:t>
                      </m:r>
                      <m:r>
                        <a:rPr lang="it-IT" sz="1800" b="0" i="1" smtClean="0">
                          <a:solidFill>
                            <a:schemeClr val="tx1"/>
                          </a:solidFill>
                          <a:latin typeface="Cambria Math" panose="02040503050406030204" pitchFamily="18" charset="0"/>
                          <a:ea typeface="Cambria Math" panose="02040503050406030204" pitchFamily="18" charset="0"/>
                        </a:rPr>
                        <m:t>𝛽</m:t>
                      </m:r>
                      <m:r>
                        <a:rPr lang="it-IT" sz="1800" b="0" i="1" smtClean="0">
                          <a:solidFill>
                            <a:schemeClr val="tx1"/>
                          </a:solidFill>
                          <a:latin typeface="Cambria Math" panose="02040503050406030204" pitchFamily="18" charset="0"/>
                          <a:ea typeface="Cambria Math" panose="02040503050406030204" pitchFamily="18" charset="0"/>
                        </a:rPr>
                        <m:t>&lt;0.5</m:t>
                      </m:r>
                    </m:oMath>
                  </m:oMathPara>
                </a14:m>
                <a:endParaRPr lang="it-IT" sz="1800" b="0" dirty="0">
                  <a:solidFill>
                    <a:schemeClr val="tx1"/>
                  </a:solidFill>
                  <a:ea typeface="Cambria Math" panose="02040503050406030204" pitchFamily="18" charset="0"/>
                </a:endParaRPr>
              </a:p>
              <a:p>
                <a:r>
                  <a:rPr lang="el-GR" sz="1800" dirty="0">
                    <a:solidFill>
                      <a:schemeClr val="tx1"/>
                    </a:solidFill>
                  </a:rPr>
                  <a:t>β</a:t>
                </a:r>
                <a:r>
                  <a:rPr lang="it-IT" sz="1800" dirty="0">
                    <a:solidFill>
                      <a:schemeClr val="tx1"/>
                    </a:solidFill>
                  </a:rPr>
                  <a:t> o</a:t>
                </a:r>
                <a:r>
                  <a:rPr lang="en-US" sz="1800" dirty="0" err="1">
                    <a:solidFill>
                      <a:schemeClr val="tx1"/>
                    </a:solidFill>
                  </a:rPr>
                  <a:t>utside</a:t>
                </a:r>
                <a:r>
                  <a:rPr lang="en-US" sz="1800" dirty="0">
                    <a:solidFill>
                      <a:schemeClr val="tx1"/>
                    </a:solidFill>
                  </a:rPr>
                  <a:t> training range </a:t>
                </a:r>
              </a:p>
            </p:txBody>
          </p:sp>
        </mc:Choice>
        <mc:Fallback>
          <p:sp>
            <p:nvSpPr>
              <p:cNvPr id="10" name="TextBox 9">
                <a:extLst>
                  <a:ext uri="{FF2B5EF4-FFF2-40B4-BE49-F238E27FC236}">
                    <a16:creationId xmlns:a16="http://schemas.microsoft.com/office/drawing/2014/main" id="{7FBE7500-2D2D-FFB4-D700-CB11822D9F63}"/>
                  </a:ext>
                </a:extLst>
              </p:cNvPr>
              <p:cNvSpPr txBox="1">
                <a:spLocks noRot="1" noChangeAspect="1" noMove="1" noResize="1" noEditPoints="1" noAdjustHandles="1" noChangeArrowheads="1" noChangeShapeType="1" noTextEdit="1"/>
              </p:cNvSpPr>
              <p:nvPr/>
            </p:nvSpPr>
            <p:spPr>
              <a:xfrm>
                <a:off x="344537" y="5033818"/>
                <a:ext cx="2505369" cy="646331"/>
              </a:xfrm>
              <a:prstGeom prst="rect">
                <a:avLst/>
              </a:prstGeom>
              <a:blipFill>
                <a:blip r:embed="rId4"/>
                <a:stretch>
                  <a:fillRect l="-2190"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C5FE4CA-1B61-822E-1851-7A26BBB25F7B}"/>
                  </a:ext>
                </a:extLst>
              </p:cNvPr>
              <p:cNvSpPr txBox="1"/>
              <p:nvPr/>
            </p:nvSpPr>
            <p:spPr>
              <a:xfrm>
                <a:off x="4482772" y="5032140"/>
                <a:ext cx="184727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800" b="0" i="1" smtClean="0">
                          <a:solidFill>
                            <a:schemeClr val="tx1"/>
                          </a:solidFill>
                          <a:latin typeface="Cambria Math" panose="02040503050406030204" pitchFamily="18" charset="0"/>
                        </a:rPr>
                        <m:t>0.5</m:t>
                      </m:r>
                      <m:r>
                        <a:rPr lang="it-IT" sz="1800" b="0" i="1" smtClean="0">
                          <a:solidFill>
                            <a:schemeClr val="tx1"/>
                          </a:solidFill>
                          <a:latin typeface="Cambria Math" panose="02040503050406030204" pitchFamily="18" charset="0"/>
                        </a:rPr>
                        <m:t>&lt; </m:t>
                      </m:r>
                      <m:r>
                        <a:rPr lang="it-IT" sz="1800" b="0" i="1" smtClean="0">
                          <a:solidFill>
                            <a:schemeClr val="tx1"/>
                          </a:solidFill>
                          <a:latin typeface="Cambria Math" panose="02040503050406030204" pitchFamily="18" charset="0"/>
                          <a:ea typeface="Cambria Math" panose="02040503050406030204" pitchFamily="18" charset="0"/>
                        </a:rPr>
                        <m:t>𝛽</m:t>
                      </m:r>
                      <m:r>
                        <a:rPr lang="it-IT" sz="1800" b="0" i="1" smtClean="0">
                          <a:solidFill>
                            <a:schemeClr val="tx1"/>
                          </a:solidFill>
                          <a:latin typeface="Cambria Math" panose="02040503050406030204" pitchFamily="18" charset="0"/>
                          <a:ea typeface="Cambria Math" panose="02040503050406030204" pitchFamily="18" charset="0"/>
                        </a:rPr>
                        <m:t>&lt;0.8</m:t>
                      </m:r>
                    </m:oMath>
                  </m:oMathPara>
                </a14:m>
                <a:endParaRPr lang="it-IT" sz="1800" b="0" dirty="0">
                  <a:solidFill>
                    <a:schemeClr val="tx1"/>
                  </a:solidFill>
                  <a:ea typeface="Cambria Math" panose="02040503050406030204" pitchFamily="18" charset="0"/>
                </a:endParaRPr>
              </a:p>
            </p:txBody>
          </p:sp>
        </mc:Choice>
        <mc:Fallback>
          <p:sp>
            <p:nvSpPr>
              <p:cNvPr id="13" name="TextBox 12">
                <a:extLst>
                  <a:ext uri="{FF2B5EF4-FFF2-40B4-BE49-F238E27FC236}">
                    <a16:creationId xmlns:a16="http://schemas.microsoft.com/office/drawing/2014/main" id="{AC5FE4CA-1B61-822E-1851-7A26BBB25F7B}"/>
                  </a:ext>
                </a:extLst>
              </p:cNvPr>
              <p:cNvSpPr txBox="1">
                <a:spLocks noRot="1" noChangeAspect="1" noMove="1" noResize="1" noEditPoints="1" noAdjustHandles="1" noChangeArrowheads="1" noChangeShapeType="1" noTextEdit="1"/>
              </p:cNvSpPr>
              <p:nvPr/>
            </p:nvSpPr>
            <p:spPr>
              <a:xfrm>
                <a:off x="4482772" y="5032140"/>
                <a:ext cx="1847273" cy="369332"/>
              </a:xfrm>
              <a:prstGeom prst="rect">
                <a:avLst/>
              </a:prstGeom>
              <a:blipFill>
                <a:blip r:embed="rId5"/>
                <a:stretch>
                  <a:fillRect b="-13115"/>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4AA5631B-06E1-DF9F-C80D-869EECA102FC}"/>
              </a:ext>
            </a:extLst>
          </p:cNvPr>
          <p:cNvCxnSpPr/>
          <p:nvPr/>
        </p:nvCxnSpPr>
        <p:spPr>
          <a:xfrm>
            <a:off x="7315200" y="2900218"/>
            <a:ext cx="4359564" cy="0"/>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9C1E4764-61C3-C104-931E-C4774E4C8210}"/>
              </a:ext>
            </a:extLst>
          </p:cNvPr>
          <p:cNvSpPr txBox="1"/>
          <p:nvPr/>
        </p:nvSpPr>
        <p:spPr>
          <a:xfrm>
            <a:off x="7626406" y="1335007"/>
            <a:ext cx="4156364" cy="369332"/>
          </a:xfrm>
          <a:prstGeom prst="rect">
            <a:avLst/>
          </a:prstGeom>
          <a:noFill/>
        </p:spPr>
        <p:txBody>
          <a:bodyPr wrap="square">
            <a:spAutoFit/>
          </a:bodyPr>
          <a:lstStyle/>
          <a:p>
            <a:r>
              <a:rPr lang="en-US" dirty="0"/>
              <a:t>Cut value: rejected BDT </a:t>
            </a:r>
            <a:r>
              <a:rPr lang="en-US" dirty="0" err="1"/>
              <a:t>Respose</a:t>
            </a:r>
            <a:r>
              <a:rPr lang="en-US" dirty="0"/>
              <a:t> &lt; 0.6082</a:t>
            </a:r>
          </a:p>
        </p:txBody>
      </p:sp>
      <p:sp>
        <p:nvSpPr>
          <p:cNvPr id="19" name="Oval 18">
            <a:extLst>
              <a:ext uri="{FF2B5EF4-FFF2-40B4-BE49-F238E27FC236}">
                <a16:creationId xmlns:a16="http://schemas.microsoft.com/office/drawing/2014/main" id="{BE02700D-B432-4A11-33E2-2C2A484A49FD}"/>
              </a:ext>
            </a:extLst>
          </p:cNvPr>
          <p:cNvSpPr/>
          <p:nvPr/>
        </p:nvSpPr>
        <p:spPr>
          <a:xfrm>
            <a:off x="1884218" y="1641193"/>
            <a:ext cx="350982" cy="529352"/>
          </a:xfrm>
          <a:prstGeom prst="ellipse">
            <a:avLst/>
          </a:prstGeom>
          <a:noFill/>
          <a:ln>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491DC3C-0D4A-EE6B-453F-2C8460EB8A43}"/>
              </a:ext>
            </a:extLst>
          </p:cNvPr>
          <p:cNvSpPr txBox="1"/>
          <p:nvPr/>
        </p:nvSpPr>
        <p:spPr>
          <a:xfrm>
            <a:off x="997527" y="1365785"/>
            <a:ext cx="1942583" cy="307777"/>
          </a:xfrm>
          <a:prstGeom prst="rect">
            <a:avLst/>
          </a:prstGeom>
          <a:noFill/>
        </p:spPr>
        <p:txBody>
          <a:bodyPr wrap="none" rtlCol="0">
            <a:spAutoFit/>
          </a:bodyPr>
          <a:lstStyle/>
          <a:p>
            <a:r>
              <a:rPr lang="en-US" sz="1400" dirty="0">
                <a:solidFill>
                  <a:srgbClr val="CC00FF"/>
                </a:solidFill>
              </a:rPr>
              <a:t>Proton peak suppressed</a:t>
            </a:r>
          </a:p>
        </p:txBody>
      </p:sp>
      <p:sp>
        <p:nvSpPr>
          <p:cNvPr id="21" name="Oval 20">
            <a:extLst>
              <a:ext uri="{FF2B5EF4-FFF2-40B4-BE49-F238E27FC236}">
                <a16:creationId xmlns:a16="http://schemas.microsoft.com/office/drawing/2014/main" id="{8DA0D11B-0125-B80C-B823-36A98F138F70}"/>
              </a:ext>
            </a:extLst>
          </p:cNvPr>
          <p:cNvSpPr/>
          <p:nvPr/>
        </p:nvSpPr>
        <p:spPr>
          <a:xfrm>
            <a:off x="5498696" y="1605826"/>
            <a:ext cx="350982" cy="529352"/>
          </a:xfrm>
          <a:prstGeom prst="ellipse">
            <a:avLst/>
          </a:prstGeom>
          <a:noFill/>
          <a:ln>
            <a:solidFill>
              <a:srgbClr val="CC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EE65D83-EAE3-C7FB-69E0-3BF3D971266C}"/>
              </a:ext>
            </a:extLst>
          </p:cNvPr>
          <p:cNvSpPr txBox="1"/>
          <p:nvPr/>
        </p:nvSpPr>
        <p:spPr>
          <a:xfrm>
            <a:off x="4612005" y="1330418"/>
            <a:ext cx="2306465" cy="307777"/>
          </a:xfrm>
          <a:prstGeom prst="rect">
            <a:avLst/>
          </a:prstGeom>
          <a:noFill/>
        </p:spPr>
        <p:txBody>
          <a:bodyPr wrap="none" rtlCol="0">
            <a:spAutoFit/>
          </a:bodyPr>
          <a:lstStyle/>
          <a:p>
            <a:r>
              <a:rPr lang="en-US" sz="1400" dirty="0">
                <a:solidFill>
                  <a:srgbClr val="CC00FF"/>
                </a:solidFill>
              </a:rPr>
              <a:t>Proton peak a bit suppressed</a:t>
            </a:r>
          </a:p>
        </p:txBody>
      </p:sp>
      <p:cxnSp>
        <p:nvCxnSpPr>
          <p:cNvPr id="26" name="Straight Arrow Connector 25">
            <a:extLst>
              <a:ext uri="{FF2B5EF4-FFF2-40B4-BE49-F238E27FC236}">
                <a16:creationId xmlns:a16="http://schemas.microsoft.com/office/drawing/2014/main" id="{6B659E54-A1A8-4E7A-593A-237ACAE9408F}"/>
              </a:ext>
            </a:extLst>
          </p:cNvPr>
          <p:cNvCxnSpPr/>
          <p:nvPr/>
        </p:nvCxnSpPr>
        <p:spPr>
          <a:xfrm>
            <a:off x="1189674" y="3429000"/>
            <a:ext cx="445162" cy="579582"/>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733F852-057C-C4B9-7C6F-03F9869E4989}"/>
              </a:ext>
            </a:extLst>
          </p:cNvPr>
          <p:cNvSpPr txBox="1"/>
          <p:nvPr/>
        </p:nvSpPr>
        <p:spPr>
          <a:xfrm>
            <a:off x="414117" y="3119723"/>
            <a:ext cx="1220719" cy="307777"/>
          </a:xfrm>
          <a:prstGeom prst="rect">
            <a:avLst/>
          </a:prstGeom>
          <a:noFill/>
        </p:spPr>
        <p:txBody>
          <a:bodyPr wrap="none" rtlCol="0">
            <a:spAutoFit/>
          </a:bodyPr>
          <a:lstStyle/>
          <a:p>
            <a:r>
              <a:rPr lang="en-US" sz="1400" dirty="0" err="1">
                <a:solidFill>
                  <a:srgbClr val="FF00FF"/>
                </a:solidFill>
              </a:rPr>
              <a:t>Pions</a:t>
            </a:r>
            <a:r>
              <a:rPr lang="en-US" sz="1400" dirty="0">
                <a:solidFill>
                  <a:srgbClr val="FF00FF"/>
                </a:solidFill>
              </a:rPr>
              <a:t> rejected</a:t>
            </a:r>
          </a:p>
        </p:txBody>
      </p:sp>
      <p:sp>
        <p:nvSpPr>
          <p:cNvPr id="28" name="Oval 27">
            <a:extLst>
              <a:ext uri="{FF2B5EF4-FFF2-40B4-BE49-F238E27FC236}">
                <a16:creationId xmlns:a16="http://schemas.microsoft.com/office/drawing/2014/main" id="{B0E604C5-E26A-1890-E7A7-735C3D489799}"/>
              </a:ext>
            </a:extLst>
          </p:cNvPr>
          <p:cNvSpPr/>
          <p:nvPr/>
        </p:nvSpPr>
        <p:spPr>
          <a:xfrm>
            <a:off x="5107709" y="2135178"/>
            <a:ext cx="517236" cy="984545"/>
          </a:xfrm>
          <a:prstGeom prst="ellipse">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387FAE5-5195-6178-179A-20C949E9DE9D}"/>
              </a:ext>
            </a:extLst>
          </p:cNvPr>
          <p:cNvSpPr txBox="1"/>
          <p:nvPr/>
        </p:nvSpPr>
        <p:spPr>
          <a:xfrm>
            <a:off x="4026171" y="1875283"/>
            <a:ext cx="1448666" cy="307777"/>
          </a:xfrm>
          <a:prstGeom prst="rect">
            <a:avLst/>
          </a:prstGeom>
          <a:noFill/>
        </p:spPr>
        <p:txBody>
          <a:bodyPr wrap="none" rtlCol="0">
            <a:spAutoFit/>
          </a:bodyPr>
          <a:lstStyle/>
          <a:p>
            <a:r>
              <a:rPr lang="en-US" sz="1400" dirty="0" err="1">
                <a:solidFill>
                  <a:srgbClr val="FF00FF"/>
                </a:solidFill>
              </a:rPr>
              <a:t>Pions</a:t>
            </a:r>
            <a:r>
              <a:rPr lang="en-US" sz="1400" dirty="0">
                <a:solidFill>
                  <a:srgbClr val="FF00FF"/>
                </a:solidFill>
              </a:rPr>
              <a:t> suppressed</a:t>
            </a:r>
          </a:p>
        </p:txBody>
      </p:sp>
      <p:sp>
        <p:nvSpPr>
          <p:cNvPr id="30" name="TextBox 29">
            <a:extLst>
              <a:ext uri="{FF2B5EF4-FFF2-40B4-BE49-F238E27FC236}">
                <a16:creationId xmlns:a16="http://schemas.microsoft.com/office/drawing/2014/main" id="{021AC95B-48AE-B8DF-312B-975E6B487E84}"/>
              </a:ext>
            </a:extLst>
          </p:cNvPr>
          <p:cNvSpPr txBox="1"/>
          <p:nvPr/>
        </p:nvSpPr>
        <p:spPr>
          <a:xfrm>
            <a:off x="616523" y="5833648"/>
            <a:ext cx="9088065" cy="646331"/>
          </a:xfrm>
          <a:prstGeom prst="rect">
            <a:avLst/>
          </a:prstGeom>
          <a:noFill/>
        </p:spPr>
        <p:txBody>
          <a:bodyPr wrap="none" rtlCol="0">
            <a:spAutoFit/>
          </a:bodyPr>
          <a:lstStyle/>
          <a:p>
            <a:r>
              <a:rPr lang="en-US" dirty="0"/>
              <a:t>A huge effect on rejecting </a:t>
            </a:r>
            <a:r>
              <a:rPr lang="en-US" dirty="0" err="1"/>
              <a:t>pions</a:t>
            </a:r>
            <a:r>
              <a:rPr lang="en-US" dirty="0"/>
              <a:t>, an inefficiency on protons and a small effect on high mass tail.</a:t>
            </a:r>
          </a:p>
          <a:p>
            <a:r>
              <a:rPr lang="en-US" dirty="0"/>
              <a:t>Is it learning rigidity from the MS correction in the </a:t>
            </a:r>
            <a:r>
              <a:rPr lang="en-US" dirty="0" err="1"/>
              <a:t>ChisquareX</a:t>
            </a:r>
            <a:r>
              <a:rPr lang="en-US" dirty="0"/>
              <a:t> of the IT?</a:t>
            </a:r>
          </a:p>
        </p:txBody>
      </p:sp>
      <p:sp>
        <p:nvSpPr>
          <p:cNvPr id="31" name="TextBox 30">
            <a:extLst>
              <a:ext uri="{FF2B5EF4-FFF2-40B4-BE49-F238E27FC236}">
                <a16:creationId xmlns:a16="http://schemas.microsoft.com/office/drawing/2014/main" id="{C745BE4F-50A5-DF56-73FF-8CA90D3298F2}"/>
              </a:ext>
            </a:extLst>
          </p:cNvPr>
          <p:cNvSpPr txBox="1"/>
          <p:nvPr/>
        </p:nvSpPr>
        <p:spPr>
          <a:xfrm>
            <a:off x="519157" y="1905869"/>
            <a:ext cx="1046505" cy="584775"/>
          </a:xfrm>
          <a:prstGeom prst="rect">
            <a:avLst/>
          </a:prstGeom>
          <a:noFill/>
        </p:spPr>
        <p:txBody>
          <a:bodyPr wrap="none" rtlCol="0">
            <a:spAutoFit/>
          </a:bodyPr>
          <a:lstStyle/>
          <a:p>
            <a:r>
              <a:rPr lang="en-US" sz="1600" dirty="0">
                <a:solidFill>
                  <a:srgbClr val="0000FF"/>
                </a:solidFill>
              </a:rPr>
              <a:t>Pre DNN</a:t>
            </a:r>
          </a:p>
          <a:p>
            <a:r>
              <a:rPr lang="en-US" sz="1600" dirty="0">
                <a:solidFill>
                  <a:srgbClr val="00FFFF"/>
                </a:solidFill>
              </a:rPr>
              <a:t>After DNN</a:t>
            </a:r>
          </a:p>
        </p:txBody>
      </p:sp>
      <p:sp>
        <p:nvSpPr>
          <p:cNvPr id="32" name="TextBox 31">
            <a:extLst>
              <a:ext uri="{FF2B5EF4-FFF2-40B4-BE49-F238E27FC236}">
                <a16:creationId xmlns:a16="http://schemas.microsoft.com/office/drawing/2014/main" id="{1E90CBB4-AB0E-A5D5-51FA-B2F3EF20321F}"/>
              </a:ext>
            </a:extLst>
          </p:cNvPr>
          <p:cNvSpPr txBox="1"/>
          <p:nvPr/>
        </p:nvSpPr>
        <p:spPr>
          <a:xfrm>
            <a:off x="5613671" y="3899242"/>
            <a:ext cx="1046505" cy="584775"/>
          </a:xfrm>
          <a:prstGeom prst="rect">
            <a:avLst/>
          </a:prstGeom>
          <a:noFill/>
        </p:spPr>
        <p:txBody>
          <a:bodyPr wrap="none" rtlCol="0">
            <a:spAutoFit/>
          </a:bodyPr>
          <a:lstStyle/>
          <a:p>
            <a:r>
              <a:rPr lang="en-US" sz="1600" dirty="0">
                <a:solidFill>
                  <a:srgbClr val="0000FF"/>
                </a:solidFill>
              </a:rPr>
              <a:t>Pre DNN</a:t>
            </a:r>
          </a:p>
          <a:p>
            <a:r>
              <a:rPr lang="en-US" sz="1600" dirty="0">
                <a:solidFill>
                  <a:srgbClr val="00FFFF"/>
                </a:solidFill>
              </a:rPr>
              <a:t>After DNN</a:t>
            </a:r>
          </a:p>
        </p:txBody>
      </p:sp>
    </p:spTree>
    <p:extLst>
      <p:ext uri="{BB962C8B-B14F-4D97-AF65-F5344CB8AC3E}">
        <p14:creationId xmlns:p14="http://schemas.microsoft.com/office/powerpoint/2010/main" val="376185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46F3-DB03-8413-C27B-1A8DC4765995}"/>
              </a:ext>
            </a:extLst>
          </p:cNvPr>
          <p:cNvSpPr>
            <a:spLocks noGrp="1"/>
          </p:cNvSpPr>
          <p:nvPr>
            <p:ph type="title"/>
          </p:nvPr>
        </p:nvSpPr>
        <p:spPr>
          <a:xfrm>
            <a:off x="838199" y="365126"/>
            <a:ext cx="7252855" cy="521566"/>
          </a:xfrm>
        </p:spPr>
        <p:txBody>
          <a:bodyPr>
            <a:normAutofit fontScale="90000"/>
          </a:bodyPr>
          <a:lstStyle/>
          <a:p>
            <a:r>
              <a:rPr lang="en-US" dirty="0"/>
              <a:t>THE MAIN GOAL OF THE ANALYSIS</a:t>
            </a:r>
          </a:p>
        </p:txBody>
      </p:sp>
      <p:sp>
        <p:nvSpPr>
          <p:cNvPr id="4" name="TextBox 3">
            <a:extLst>
              <a:ext uri="{FF2B5EF4-FFF2-40B4-BE49-F238E27FC236}">
                <a16:creationId xmlns:a16="http://schemas.microsoft.com/office/drawing/2014/main" id="{1567038F-C5BC-1DB7-A805-97378257D9C6}"/>
              </a:ext>
            </a:extLst>
          </p:cNvPr>
          <p:cNvSpPr txBox="1"/>
          <p:nvPr/>
        </p:nvSpPr>
        <p:spPr>
          <a:xfrm>
            <a:off x="332509" y="1140980"/>
            <a:ext cx="11286836" cy="1477328"/>
          </a:xfrm>
          <a:prstGeom prst="rect">
            <a:avLst/>
          </a:prstGeom>
          <a:noFill/>
        </p:spPr>
        <p:txBody>
          <a:bodyPr wrap="square" rtlCol="0">
            <a:spAutoFit/>
          </a:bodyPr>
          <a:lstStyle/>
          <a:p>
            <a:r>
              <a:rPr lang="en-US" dirty="0"/>
              <a:t>The goal of this analysis is to find the antideuterons in the AMS-02.</a:t>
            </a:r>
          </a:p>
          <a:p>
            <a:r>
              <a:rPr lang="en-US" dirty="0"/>
              <a:t>To quantify the antideuterons in cosmic rays, the flux calculation is needed. If any event has been detected, the flux formula is used to calculate an upper limit and constrain the theoretical models.</a:t>
            </a:r>
          </a:p>
          <a:p>
            <a:endParaRPr lang="en-US" dirty="0"/>
          </a:p>
          <a:p>
            <a:r>
              <a:rPr lang="en-US" dirty="0"/>
              <a:t>The flux of a particle in the </a:t>
            </a:r>
            <a:r>
              <a:rPr lang="en-US" dirty="0" err="1"/>
              <a:t>i-th</a:t>
            </a:r>
            <a:r>
              <a:rPr lang="en-US" dirty="0"/>
              <a:t> rigidity bin is calculated using the following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63AC4D-5387-DC01-048C-3FF47186CE20}"/>
                  </a:ext>
                </a:extLst>
              </p:cNvPr>
              <p:cNvSpPr txBox="1"/>
              <p:nvPr/>
            </p:nvSpPr>
            <p:spPr>
              <a:xfrm>
                <a:off x="955964" y="3637338"/>
                <a:ext cx="2026837" cy="565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Φ</m:t>
                      </m:r>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𝑖</m:t>
                              </m:r>
                            </m:sub>
                          </m:sSub>
                        </m:e>
                      </m:d>
                      <m:r>
                        <a:rPr lang="it-IT" b="0" i="1" smtClean="0">
                          <a:latin typeface="Cambria Math" panose="02040503050406030204" pitchFamily="18" charset="0"/>
                        </a:rPr>
                        <m:t>= </m:t>
                      </m:r>
                      <m:f>
                        <m:fPr>
                          <m:ctrlPr>
                            <a:rPr lang="it-IT" b="0" i="1" smtClean="0">
                              <a:latin typeface="Cambria Math" panose="02040503050406030204" pitchFamily="18" charset="0"/>
                            </a:rPr>
                          </m:ctrlPr>
                        </m:fPr>
                        <m:num>
                          <m:sSub>
                            <m:sSubPr>
                              <m:ctrlPr>
                                <a:rPr lang="it-IT" b="0" i="1" smtClean="0">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𝑁</m:t>
                              </m:r>
                            </m:e>
                            <m:sub>
                              <m:r>
                                <a:rPr lang="it-IT" b="0" i="1" smtClean="0">
                                  <a:solidFill>
                                    <a:srgbClr val="FF0000"/>
                                  </a:solidFill>
                                  <a:latin typeface="Cambria Math" panose="02040503050406030204" pitchFamily="18" charset="0"/>
                                </a:rPr>
                                <m:t>𝑖</m:t>
                              </m:r>
                            </m:sub>
                          </m:sSub>
                        </m:num>
                        <m:den>
                          <m:r>
                            <a:rPr lang="it-IT" b="0" i="1" smtClean="0">
                              <a:solidFill>
                                <a:srgbClr val="FFC000"/>
                              </a:solidFill>
                              <a:latin typeface="Cambria Math" panose="02040503050406030204" pitchFamily="18" charset="0"/>
                            </a:rPr>
                            <m:t>𝑇</m:t>
                          </m:r>
                          <m:r>
                            <a:rPr lang="it-IT" b="0" i="1" smtClean="0">
                              <a:latin typeface="Cambria Math" panose="02040503050406030204" pitchFamily="18" charset="0"/>
                            </a:rPr>
                            <m:t> </m:t>
                          </m:r>
                          <m:sSub>
                            <m:sSubPr>
                              <m:ctrlPr>
                                <a:rPr lang="it-IT" b="0" i="1" smtClean="0">
                                  <a:solidFill>
                                    <a:srgbClr val="7030A0"/>
                                  </a:solidFill>
                                  <a:latin typeface="Cambria Math" panose="02040503050406030204" pitchFamily="18" charset="0"/>
                                </a:rPr>
                              </m:ctrlPr>
                            </m:sSubPr>
                            <m:e>
                              <m:r>
                                <a:rPr lang="it-IT" b="0" i="1" smtClean="0">
                                  <a:solidFill>
                                    <a:srgbClr val="7030A0"/>
                                  </a:solidFill>
                                  <a:latin typeface="Cambria Math" panose="02040503050406030204" pitchFamily="18" charset="0"/>
                                </a:rPr>
                                <m:t>𝐴</m:t>
                              </m:r>
                            </m:e>
                            <m:sub>
                              <m:r>
                                <a:rPr lang="it-IT" b="0" i="1" smtClean="0">
                                  <a:solidFill>
                                    <a:srgbClr val="7030A0"/>
                                  </a:solidFill>
                                  <a:latin typeface="Cambria Math" panose="02040503050406030204" pitchFamily="18" charset="0"/>
                                </a:rPr>
                                <m:t>𝑖</m:t>
                              </m:r>
                            </m:sub>
                          </m:sSub>
                          <m:r>
                            <a:rPr lang="it-IT" b="0" i="1" smtClean="0">
                              <a:latin typeface="Cambria Math" panose="02040503050406030204" pitchFamily="18" charset="0"/>
                            </a:rPr>
                            <m:t> </m:t>
                          </m:r>
                          <m:r>
                            <a:rPr lang="it-IT" b="0" i="1" smtClean="0">
                              <a:solidFill>
                                <a:srgbClr val="00B0F0"/>
                              </a:solidFill>
                              <a:latin typeface="Cambria Math" panose="02040503050406030204" pitchFamily="18" charset="0"/>
                              <a:ea typeface="Cambria Math" panose="02040503050406030204" pitchFamily="18" charset="0"/>
                            </a:rPr>
                            <m:t>∆</m:t>
                          </m:r>
                          <m:sSub>
                            <m:sSubPr>
                              <m:ctrlPr>
                                <a:rPr lang="it-IT" b="0" i="1" smtClean="0">
                                  <a:solidFill>
                                    <a:srgbClr val="00B0F0"/>
                                  </a:solidFill>
                                  <a:latin typeface="Cambria Math" panose="02040503050406030204" pitchFamily="18" charset="0"/>
                                  <a:ea typeface="Cambria Math" panose="02040503050406030204" pitchFamily="18" charset="0"/>
                                </a:rPr>
                              </m:ctrlPr>
                            </m:sSubPr>
                            <m:e>
                              <m:r>
                                <a:rPr lang="it-IT" b="0" i="1" smtClean="0">
                                  <a:solidFill>
                                    <a:srgbClr val="00B0F0"/>
                                  </a:solidFill>
                                  <a:latin typeface="Cambria Math" panose="02040503050406030204" pitchFamily="18" charset="0"/>
                                  <a:ea typeface="Cambria Math" panose="02040503050406030204" pitchFamily="18" charset="0"/>
                                </a:rPr>
                                <m:t>𝑅</m:t>
                              </m:r>
                            </m:e>
                            <m:sub>
                              <m:r>
                                <a:rPr lang="it-IT" b="0" i="1" smtClean="0">
                                  <a:solidFill>
                                    <a:srgbClr val="00B0F0"/>
                                  </a:solidFill>
                                  <a:latin typeface="Cambria Math" panose="02040503050406030204" pitchFamily="18" charset="0"/>
                                  <a:ea typeface="Cambria Math" panose="02040503050406030204" pitchFamily="18" charset="0"/>
                                </a:rPr>
                                <m:t>𝑖</m:t>
                              </m:r>
                            </m:sub>
                          </m:sSub>
                          <m:r>
                            <a:rPr lang="it-IT" b="0" i="1" smtClean="0">
                              <a:latin typeface="Cambria Math" panose="02040503050406030204" pitchFamily="18" charset="0"/>
                              <a:ea typeface="Cambria Math" panose="02040503050406030204" pitchFamily="18" charset="0"/>
                            </a:rPr>
                            <m:t> </m:t>
                          </m:r>
                          <m:r>
                            <m:rPr>
                              <m:sty m:val="p"/>
                            </m:rPr>
                            <a:rPr lang="el-GR" b="0" i="1" smtClean="0">
                              <a:solidFill>
                                <a:srgbClr val="00B050"/>
                              </a:solidFill>
                              <a:latin typeface="Cambria Math" panose="02040503050406030204" pitchFamily="18" charset="0"/>
                              <a:ea typeface="Cambria Math" panose="02040503050406030204" pitchFamily="18" charset="0"/>
                            </a:rPr>
                            <m:t>Ω</m:t>
                          </m:r>
                        </m:den>
                      </m:f>
                    </m:oMath>
                  </m:oMathPara>
                </a14:m>
                <a:endParaRPr lang="en-US" dirty="0"/>
              </a:p>
            </p:txBody>
          </p:sp>
        </mc:Choice>
        <mc:Fallback xmlns="">
          <p:sp>
            <p:nvSpPr>
              <p:cNvPr id="5" name="TextBox 4">
                <a:extLst>
                  <a:ext uri="{FF2B5EF4-FFF2-40B4-BE49-F238E27FC236}">
                    <a16:creationId xmlns:a16="http://schemas.microsoft.com/office/drawing/2014/main" id="{F163AC4D-5387-DC01-048C-3FF47186CE20}"/>
                  </a:ext>
                </a:extLst>
              </p:cNvPr>
              <p:cNvSpPr txBox="1">
                <a:spLocks noRot="1" noChangeAspect="1" noMove="1" noResize="1" noEditPoints="1" noAdjustHandles="1" noChangeArrowheads="1" noChangeShapeType="1" noTextEdit="1"/>
              </p:cNvSpPr>
              <p:nvPr/>
            </p:nvSpPr>
            <p:spPr>
              <a:xfrm>
                <a:off x="955964" y="3637338"/>
                <a:ext cx="2026837" cy="565411"/>
              </a:xfrm>
              <a:prstGeom prst="rect">
                <a:avLst/>
              </a:prstGeom>
              <a:blipFill>
                <a:blip r:embed="rId2"/>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B17FEBE-5AF8-98DF-6C8D-2E030A4806D5}"/>
              </a:ext>
            </a:extLst>
          </p:cNvPr>
          <p:cNvCxnSpPr>
            <a:cxnSpLocks/>
          </p:cNvCxnSpPr>
          <p:nvPr/>
        </p:nvCxnSpPr>
        <p:spPr>
          <a:xfrm flipV="1">
            <a:off x="2567709" y="3348383"/>
            <a:ext cx="480291" cy="288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A8F0AB-EE06-CF98-C91A-E784B3551C31}"/>
              </a:ext>
            </a:extLst>
          </p:cNvPr>
          <p:cNvSpPr txBox="1"/>
          <p:nvPr/>
        </p:nvSpPr>
        <p:spPr>
          <a:xfrm>
            <a:off x="3048000" y="2816963"/>
            <a:ext cx="4592796" cy="584775"/>
          </a:xfrm>
          <a:prstGeom prst="rect">
            <a:avLst/>
          </a:prstGeom>
          <a:noFill/>
        </p:spPr>
        <p:txBody>
          <a:bodyPr wrap="none" rtlCol="0">
            <a:spAutoFit/>
          </a:bodyPr>
          <a:lstStyle/>
          <a:p>
            <a:r>
              <a:rPr lang="en-US" sz="1600" i="1" dirty="0">
                <a:solidFill>
                  <a:srgbClr val="FF0000"/>
                </a:solidFill>
              </a:rPr>
              <a:t>Number of counted event</a:t>
            </a:r>
          </a:p>
          <a:p>
            <a:r>
              <a:rPr lang="en-US" sz="1600" i="1" dirty="0">
                <a:solidFill>
                  <a:srgbClr val="FF0000"/>
                </a:solidFill>
              </a:rPr>
              <a:t>A strong selection is needed to identify antideuterons</a:t>
            </a:r>
          </a:p>
        </p:txBody>
      </p:sp>
      <p:cxnSp>
        <p:nvCxnSpPr>
          <p:cNvPr id="12" name="Straight Arrow Connector 11">
            <a:extLst>
              <a:ext uri="{FF2B5EF4-FFF2-40B4-BE49-F238E27FC236}">
                <a16:creationId xmlns:a16="http://schemas.microsoft.com/office/drawing/2014/main" id="{F020E8CC-1A95-A0C7-2024-04F562FF0ED3}"/>
              </a:ext>
            </a:extLst>
          </p:cNvPr>
          <p:cNvCxnSpPr>
            <a:cxnSpLocks/>
          </p:cNvCxnSpPr>
          <p:nvPr/>
        </p:nvCxnSpPr>
        <p:spPr>
          <a:xfrm>
            <a:off x="2982801" y="4091912"/>
            <a:ext cx="757926"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330C93-DCAF-44E5-9F50-1DF347578DBC}"/>
              </a:ext>
            </a:extLst>
          </p:cNvPr>
          <p:cNvSpPr txBox="1"/>
          <p:nvPr/>
        </p:nvSpPr>
        <p:spPr>
          <a:xfrm>
            <a:off x="3694545" y="3920043"/>
            <a:ext cx="1085554" cy="338554"/>
          </a:xfrm>
          <a:prstGeom prst="rect">
            <a:avLst/>
          </a:prstGeom>
          <a:noFill/>
        </p:spPr>
        <p:txBody>
          <a:bodyPr wrap="none" rtlCol="0">
            <a:spAutoFit/>
          </a:bodyPr>
          <a:lstStyle/>
          <a:p>
            <a:r>
              <a:rPr lang="en-US" sz="1600" i="1" dirty="0">
                <a:solidFill>
                  <a:srgbClr val="00B050"/>
                </a:solidFill>
              </a:rPr>
              <a:t>Solid angle</a:t>
            </a:r>
          </a:p>
        </p:txBody>
      </p:sp>
      <p:sp>
        <p:nvSpPr>
          <p:cNvPr id="15" name="TextBox 14">
            <a:extLst>
              <a:ext uri="{FF2B5EF4-FFF2-40B4-BE49-F238E27FC236}">
                <a16:creationId xmlns:a16="http://schemas.microsoft.com/office/drawing/2014/main" id="{A25F45B6-A612-FD53-AA8B-18D22C9B80F8}"/>
              </a:ext>
            </a:extLst>
          </p:cNvPr>
          <p:cNvSpPr txBox="1"/>
          <p:nvPr/>
        </p:nvSpPr>
        <p:spPr>
          <a:xfrm>
            <a:off x="2807854" y="4451305"/>
            <a:ext cx="5427768" cy="584775"/>
          </a:xfrm>
          <a:prstGeom prst="rect">
            <a:avLst/>
          </a:prstGeom>
          <a:noFill/>
        </p:spPr>
        <p:txBody>
          <a:bodyPr wrap="none" rtlCol="0">
            <a:spAutoFit/>
          </a:bodyPr>
          <a:lstStyle/>
          <a:p>
            <a:r>
              <a:rPr lang="en-US" sz="1600" i="1" dirty="0">
                <a:solidFill>
                  <a:srgbClr val="00B0F0"/>
                </a:solidFill>
              </a:rPr>
              <a:t>Rigidity bin width </a:t>
            </a:r>
          </a:p>
          <a:p>
            <a:r>
              <a:rPr lang="en-US" sz="1600" i="1" dirty="0">
                <a:solidFill>
                  <a:srgbClr val="00B0F0"/>
                </a:solidFill>
              </a:rPr>
              <a:t>Larger bin leads to a lower flux limit (but less precise in Rigidity)</a:t>
            </a:r>
          </a:p>
        </p:txBody>
      </p:sp>
      <p:cxnSp>
        <p:nvCxnSpPr>
          <p:cNvPr id="17" name="Straight Arrow Connector 16">
            <a:extLst>
              <a:ext uri="{FF2B5EF4-FFF2-40B4-BE49-F238E27FC236}">
                <a16:creationId xmlns:a16="http://schemas.microsoft.com/office/drawing/2014/main" id="{B3EEC77C-EE44-B826-6213-FA5F0DA79D62}"/>
              </a:ext>
            </a:extLst>
          </p:cNvPr>
          <p:cNvCxnSpPr/>
          <p:nvPr/>
        </p:nvCxnSpPr>
        <p:spPr>
          <a:xfrm>
            <a:off x="2567709" y="4202749"/>
            <a:ext cx="271317" cy="34373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610F7B5-D687-BD20-C326-C64E601B1D0B}"/>
              </a:ext>
            </a:extLst>
          </p:cNvPr>
          <p:cNvSpPr txBox="1"/>
          <p:nvPr/>
        </p:nvSpPr>
        <p:spPr>
          <a:xfrm>
            <a:off x="64655" y="4366666"/>
            <a:ext cx="1459346" cy="338554"/>
          </a:xfrm>
          <a:prstGeom prst="rect">
            <a:avLst/>
          </a:prstGeom>
          <a:noFill/>
        </p:spPr>
        <p:txBody>
          <a:bodyPr wrap="square" rtlCol="0">
            <a:spAutoFit/>
          </a:bodyPr>
          <a:lstStyle/>
          <a:p>
            <a:r>
              <a:rPr lang="en-US" sz="1600" dirty="0">
                <a:solidFill>
                  <a:srgbClr val="FFC000"/>
                </a:solidFill>
              </a:rPr>
              <a:t>Exposure time</a:t>
            </a:r>
          </a:p>
        </p:txBody>
      </p:sp>
      <p:cxnSp>
        <p:nvCxnSpPr>
          <p:cNvPr id="21" name="Straight Arrow Connector 20">
            <a:extLst>
              <a:ext uri="{FF2B5EF4-FFF2-40B4-BE49-F238E27FC236}">
                <a16:creationId xmlns:a16="http://schemas.microsoft.com/office/drawing/2014/main" id="{EE91B14E-F690-1D58-918D-16F2F2FE14B7}"/>
              </a:ext>
            </a:extLst>
          </p:cNvPr>
          <p:cNvCxnSpPr>
            <a:cxnSpLocks/>
            <a:endCxn id="19" idx="3"/>
          </p:cNvCxnSpPr>
          <p:nvPr/>
        </p:nvCxnSpPr>
        <p:spPr>
          <a:xfrm flipH="1">
            <a:off x="1524001" y="4202749"/>
            <a:ext cx="380632" cy="33319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a:extLst>
              <a:ext uri="{FF2B5EF4-FFF2-40B4-BE49-F238E27FC236}">
                <a16:creationId xmlns:a16="http://schemas.microsoft.com/office/drawing/2014/main" id="{6C85C75E-67E7-C6A1-51B9-4003F736A90E}"/>
              </a:ext>
            </a:extLst>
          </p:cNvPr>
          <p:cNvCxnSpPr/>
          <p:nvPr/>
        </p:nvCxnSpPr>
        <p:spPr>
          <a:xfrm flipH="1">
            <a:off x="1939637" y="4202749"/>
            <a:ext cx="249382" cy="102460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1BF561-D701-DAA3-F90E-0A54A6A6C9CF}"/>
                  </a:ext>
                </a:extLst>
              </p:cNvPr>
              <p:cNvSpPr txBox="1"/>
              <p:nvPr/>
            </p:nvSpPr>
            <p:spPr>
              <a:xfrm>
                <a:off x="1043709" y="5227353"/>
                <a:ext cx="3347327" cy="452560"/>
              </a:xfrm>
              <a:prstGeom prst="rect">
                <a:avLst/>
              </a:prstGeom>
              <a:noFill/>
            </p:spPr>
            <p:txBody>
              <a:bodyPr wrap="none" rtlCol="0">
                <a:spAutoFit/>
              </a:bodyPr>
              <a:lstStyle/>
              <a:p>
                <a:r>
                  <a:rPr lang="en-US" sz="1600" i="1" dirty="0">
                    <a:solidFill>
                      <a:srgbClr val="7030A0"/>
                    </a:solidFill>
                  </a:rPr>
                  <a:t>Corrected acceptance </a:t>
                </a:r>
                <a14:m>
                  <m:oMath xmlns:m="http://schemas.openxmlformats.org/officeDocument/2006/math">
                    <m:sSub>
                      <m:sSubPr>
                        <m:ctrlPr>
                          <a:rPr lang="en-US" sz="1600" i="1" smtClean="0">
                            <a:solidFill>
                              <a:srgbClr val="7030A0"/>
                            </a:solidFill>
                            <a:latin typeface="Cambria Math" panose="02040503050406030204" pitchFamily="18" charset="0"/>
                          </a:rPr>
                        </m:ctrlPr>
                      </m:sSubPr>
                      <m:e>
                        <m:r>
                          <a:rPr lang="it-IT" sz="1600" b="0" i="1" smtClean="0">
                            <a:solidFill>
                              <a:srgbClr val="7030A0"/>
                            </a:solidFill>
                            <a:latin typeface="Cambria Math" panose="02040503050406030204" pitchFamily="18" charset="0"/>
                          </a:rPr>
                          <m:t>𝐴</m:t>
                        </m:r>
                      </m:e>
                      <m:sub>
                        <m:r>
                          <a:rPr lang="it-IT" sz="1600" b="0" i="1" smtClean="0">
                            <a:solidFill>
                              <a:srgbClr val="7030A0"/>
                            </a:solidFill>
                            <a:latin typeface="Cambria Math" panose="02040503050406030204" pitchFamily="18" charset="0"/>
                          </a:rPr>
                          <m:t>𝑖</m:t>
                        </m:r>
                      </m:sub>
                    </m:sSub>
                    <m:r>
                      <a:rPr lang="it-IT" sz="1600" b="0" i="1" smtClean="0">
                        <a:solidFill>
                          <a:srgbClr val="7030A0"/>
                        </a:solidFill>
                        <a:latin typeface="Cambria Math" panose="02040503050406030204" pitchFamily="18" charset="0"/>
                      </a:rPr>
                      <m:t>= </m:t>
                    </m:r>
                    <m:f>
                      <m:fPr>
                        <m:ctrlPr>
                          <a:rPr lang="it-IT" sz="1600" b="0" i="1" smtClean="0">
                            <a:solidFill>
                              <a:srgbClr val="7030A0"/>
                            </a:solidFill>
                            <a:latin typeface="Cambria Math" panose="02040503050406030204" pitchFamily="18" charset="0"/>
                          </a:rPr>
                        </m:ctrlPr>
                      </m:fPr>
                      <m:num>
                        <m:sSub>
                          <m:sSubPr>
                            <m:ctrlPr>
                              <a:rPr lang="it-IT" sz="1600" b="0" i="1" smtClean="0">
                                <a:solidFill>
                                  <a:srgbClr val="7030A0"/>
                                </a:solidFill>
                                <a:latin typeface="Cambria Math" panose="02040503050406030204" pitchFamily="18" charset="0"/>
                              </a:rPr>
                            </m:ctrlPr>
                          </m:sSubPr>
                          <m:e>
                            <m:r>
                              <a:rPr lang="it-IT" sz="1600" b="0" i="1" smtClean="0">
                                <a:solidFill>
                                  <a:srgbClr val="7030A0"/>
                                </a:solidFill>
                                <a:latin typeface="Cambria Math" panose="02040503050406030204" pitchFamily="18" charset="0"/>
                                <a:ea typeface="Cambria Math" panose="02040503050406030204" pitchFamily="18" charset="0"/>
                              </a:rPr>
                              <m:t>𝜀</m:t>
                            </m:r>
                          </m:e>
                          <m:sub>
                            <m:r>
                              <a:rPr lang="it-IT" sz="1600" b="0" i="1" smtClean="0">
                                <a:solidFill>
                                  <a:srgbClr val="7030A0"/>
                                </a:solidFill>
                                <a:latin typeface="Cambria Math" panose="02040503050406030204" pitchFamily="18" charset="0"/>
                              </a:rPr>
                              <m:t>𝑑𝑎𝑡𝑎</m:t>
                            </m:r>
                          </m:sub>
                        </m:sSub>
                      </m:num>
                      <m:den>
                        <m:sSub>
                          <m:sSubPr>
                            <m:ctrlPr>
                              <a:rPr lang="it-IT" sz="1600" b="0" i="1" smtClean="0">
                                <a:solidFill>
                                  <a:srgbClr val="7030A0"/>
                                </a:solidFill>
                                <a:latin typeface="Cambria Math" panose="02040503050406030204" pitchFamily="18" charset="0"/>
                              </a:rPr>
                            </m:ctrlPr>
                          </m:sSubPr>
                          <m:e>
                            <m:r>
                              <a:rPr lang="it-IT" sz="1600" b="0" i="1" smtClean="0">
                                <a:solidFill>
                                  <a:srgbClr val="7030A0"/>
                                </a:solidFill>
                                <a:latin typeface="Cambria Math" panose="02040503050406030204" pitchFamily="18" charset="0"/>
                                <a:ea typeface="Cambria Math" panose="02040503050406030204" pitchFamily="18" charset="0"/>
                              </a:rPr>
                              <m:t>𝜀</m:t>
                            </m:r>
                          </m:e>
                          <m:sub>
                            <m:r>
                              <a:rPr lang="it-IT" sz="1600" b="0" i="1" smtClean="0">
                                <a:solidFill>
                                  <a:srgbClr val="7030A0"/>
                                </a:solidFill>
                                <a:latin typeface="Cambria Math" panose="02040503050406030204" pitchFamily="18" charset="0"/>
                              </a:rPr>
                              <m:t>𝑀𝐶</m:t>
                            </m:r>
                          </m:sub>
                        </m:sSub>
                      </m:den>
                    </m:f>
                    <m:r>
                      <a:rPr lang="it-IT" sz="1600" b="0" i="1" smtClean="0">
                        <a:solidFill>
                          <a:srgbClr val="7030A0"/>
                        </a:solidFill>
                        <a:latin typeface="Cambria Math" panose="02040503050406030204" pitchFamily="18" charset="0"/>
                      </a:rPr>
                      <m:t> </m:t>
                    </m:r>
                    <m:sSub>
                      <m:sSubPr>
                        <m:ctrlPr>
                          <a:rPr lang="it-IT" sz="1600" b="0" i="1" smtClean="0">
                            <a:solidFill>
                              <a:srgbClr val="7030A0"/>
                            </a:solidFill>
                            <a:latin typeface="Cambria Math" panose="02040503050406030204" pitchFamily="18" charset="0"/>
                          </a:rPr>
                        </m:ctrlPr>
                      </m:sSubPr>
                      <m:e>
                        <m:r>
                          <a:rPr lang="it-IT" sz="1600" b="0" i="1" smtClean="0">
                            <a:solidFill>
                              <a:srgbClr val="7030A0"/>
                            </a:solidFill>
                            <a:latin typeface="Cambria Math" panose="02040503050406030204" pitchFamily="18" charset="0"/>
                          </a:rPr>
                          <m:t>𝐴</m:t>
                        </m:r>
                      </m:e>
                      <m:sub>
                        <m:r>
                          <a:rPr lang="it-IT" sz="1600" b="0" i="1" smtClean="0">
                            <a:solidFill>
                              <a:srgbClr val="7030A0"/>
                            </a:solidFill>
                            <a:latin typeface="Cambria Math" panose="02040503050406030204" pitchFamily="18" charset="0"/>
                          </a:rPr>
                          <m:t>𝑠𝑒𝑙</m:t>
                        </m:r>
                      </m:sub>
                    </m:sSub>
                  </m:oMath>
                </a14:m>
                <a:endParaRPr lang="en-US" sz="1600" i="1" dirty="0">
                  <a:solidFill>
                    <a:srgbClr val="7030A0"/>
                  </a:solidFill>
                </a:endParaRPr>
              </a:p>
            </p:txBody>
          </p:sp>
        </mc:Choice>
        <mc:Fallback xmlns="">
          <p:sp>
            <p:nvSpPr>
              <p:cNvPr id="29" name="TextBox 28">
                <a:extLst>
                  <a:ext uri="{FF2B5EF4-FFF2-40B4-BE49-F238E27FC236}">
                    <a16:creationId xmlns:a16="http://schemas.microsoft.com/office/drawing/2014/main" id="{721BF561-D701-DAA3-F90E-0A54A6A6C9CF}"/>
                  </a:ext>
                </a:extLst>
              </p:cNvPr>
              <p:cNvSpPr txBox="1">
                <a:spLocks noRot="1" noChangeAspect="1" noMove="1" noResize="1" noEditPoints="1" noAdjustHandles="1" noChangeArrowheads="1" noChangeShapeType="1" noTextEdit="1"/>
              </p:cNvSpPr>
              <p:nvPr/>
            </p:nvSpPr>
            <p:spPr>
              <a:xfrm>
                <a:off x="1043709" y="5227353"/>
                <a:ext cx="3347327" cy="452560"/>
              </a:xfrm>
              <a:prstGeom prst="rect">
                <a:avLst/>
              </a:prstGeom>
              <a:blipFill>
                <a:blip r:embed="rId3"/>
                <a:stretch>
                  <a:fillRect l="-911"/>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12D69AA0-5939-F6F4-B98B-25A3B00FB476}"/>
              </a:ext>
            </a:extLst>
          </p:cNvPr>
          <p:cNvSpPr/>
          <p:nvPr/>
        </p:nvSpPr>
        <p:spPr>
          <a:xfrm>
            <a:off x="3879273" y="5227353"/>
            <a:ext cx="406400" cy="45256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4FC9C4-3DD6-F5B4-BC98-9AC545647720}"/>
              </a:ext>
            </a:extLst>
          </p:cNvPr>
          <p:cNvSpPr txBox="1"/>
          <p:nvPr/>
        </p:nvSpPr>
        <p:spPr>
          <a:xfrm>
            <a:off x="4200377" y="5058076"/>
            <a:ext cx="5305042" cy="338554"/>
          </a:xfrm>
          <a:prstGeom prst="rect">
            <a:avLst/>
          </a:prstGeom>
          <a:noFill/>
        </p:spPr>
        <p:txBody>
          <a:bodyPr wrap="none" rtlCol="0">
            <a:spAutoFit/>
          </a:bodyPr>
          <a:lstStyle/>
          <a:p>
            <a:r>
              <a:rPr lang="en-US" sz="1600" i="1" dirty="0"/>
              <a:t>Acceptance accounting both selection and geometrical effects</a:t>
            </a:r>
          </a:p>
        </p:txBody>
      </p:sp>
      <p:sp>
        <p:nvSpPr>
          <p:cNvPr id="32" name="Rectangle: Rounded Corners 31">
            <a:extLst>
              <a:ext uri="{FF2B5EF4-FFF2-40B4-BE49-F238E27FC236}">
                <a16:creationId xmlns:a16="http://schemas.microsoft.com/office/drawing/2014/main" id="{9A54FC80-7851-A680-268D-0C7D69F019E8}"/>
              </a:ext>
            </a:extLst>
          </p:cNvPr>
          <p:cNvSpPr/>
          <p:nvPr/>
        </p:nvSpPr>
        <p:spPr>
          <a:xfrm>
            <a:off x="3361764" y="5058076"/>
            <a:ext cx="517509" cy="733125"/>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5BCFBDA-1717-CF76-8956-6D4994B3FE16}"/>
              </a:ext>
            </a:extLst>
          </p:cNvPr>
          <p:cNvSpPr txBox="1"/>
          <p:nvPr/>
        </p:nvSpPr>
        <p:spPr>
          <a:xfrm>
            <a:off x="3241451" y="5797808"/>
            <a:ext cx="6444008" cy="584775"/>
          </a:xfrm>
          <a:prstGeom prst="rect">
            <a:avLst/>
          </a:prstGeom>
          <a:noFill/>
        </p:spPr>
        <p:txBody>
          <a:bodyPr wrap="none" rtlCol="0">
            <a:spAutoFit/>
          </a:bodyPr>
          <a:lstStyle/>
          <a:p>
            <a:r>
              <a:rPr lang="en-US" sz="1600" i="1" dirty="0">
                <a:solidFill>
                  <a:srgbClr val="C00000"/>
                </a:solidFill>
              </a:rPr>
              <a:t>Data/MC correction in the efficiencies</a:t>
            </a:r>
          </a:p>
          <a:p>
            <a:r>
              <a:rPr lang="en-US" sz="1600" i="1" dirty="0">
                <a:solidFill>
                  <a:srgbClr val="C00000"/>
                </a:solidFill>
              </a:rPr>
              <a:t>If is far from unity your MC isn’t correctly simulating the detector response  </a:t>
            </a:r>
          </a:p>
        </p:txBody>
      </p:sp>
    </p:spTree>
    <p:extLst>
      <p:ext uri="{BB962C8B-B14F-4D97-AF65-F5344CB8AC3E}">
        <p14:creationId xmlns:p14="http://schemas.microsoft.com/office/powerpoint/2010/main" val="5415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CBA5CA-FD4E-9D1A-13AA-3F46502C82A7}"/>
              </a:ext>
            </a:extLst>
          </p:cNvPr>
          <p:cNvPicPr>
            <a:picLocks noChangeAspect="1"/>
          </p:cNvPicPr>
          <p:nvPr/>
        </p:nvPicPr>
        <p:blipFill>
          <a:blip r:embed="rId2"/>
          <a:srcRect l="1363" t="14680" r="1591" b="4242"/>
          <a:stretch/>
        </p:blipFill>
        <p:spPr>
          <a:xfrm>
            <a:off x="353718" y="1278455"/>
            <a:ext cx="11277601" cy="5299856"/>
          </a:xfrm>
          <a:prstGeom prst="rect">
            <a:avLst/>
          </a:prstGeom>
        </p:spPr>
      </p:pic>
      <p:sp>
        <p:nvSpPr>
          <p:cNvPr id="4" name="Title 1">
            <a:extLst>
              <a:ext uri="{FF2B5EF4-FFF2-40B4-BE49-F238E27FC236}">
                <a16:creationId xmlns:a16="http://schemas.microsoft.com/office/drawing/2014/main" id="{5CF811C6-0DB4-32B0-C15D-E71CDCA25672}"/>
              </a:ext>
            </a:extLst>
          </p:cNvPr>
          <p:cNvSpPr txBox="1">
            <a:spLocks/>
          </p:cNvSpPr>
          <p:nvPr/>
        </p:nvSpPr>
        <p:spPr>
          <a:xfrm>
            <a:off x="616523" y="279689"/>
            <a:ext cx="7927113" cy="520995"/>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DNN PERFORMANCE ON DATA</a:t>
            </a:r>
          </a:p>
        </p:txBody>
      </p:sp>
      <p:sp>
        <p:nvSpPr>
          <p:cNvPr id="5" name="TextBox 4">
            <a:extLst>
              <a:ext uri="{FF2B5EF4-FFF2-40B4-BE49-F238E27FC236}">
                <a16:creationId xmlns:a16="http://schemas.microsoft.com/office/drawing/2014/main" id="{92244724-65AC-D8FC-2CE6-127A0072D03D}"/>
              </a:ext>
            </a:extLst>
          </p:cNvPr>
          <p:cNvSpPr txBox="1"/>
          <p:nvPr/>
        </p:nvSpPr>
        <p:spPr>
          <a:xfrm>
            <a:off x="616523" y="854903"/>
            <a:ext cx="5272084" cy="369332"/>
          </a:xfrm>
          <a:prstGeom prst="rect">
            <a:avLst/>
          </a:prstGeom>
          <a:noFill/>
        </p:spPr>
        <p:txBody>
          <a:bodyPr wrap="none" rtlCol="0">
            <a:spAutoFit/>
          </a:bodyPr>
          <a:lstStyle/>
          <a:p>
            <a:r>
              <a:rPr lang="en-US" dirty="0"/>
              <a:t>The DNN4 has been applied on data, in the TOF range.</a:t>
            </a:r>
          </a:p>
        </p:txBody>
      </p:sp>
    </p:spTree>
    <p:extLst>
      <p:ext uri="{BB962C8B-B14F-4D97-AF65-F5344CB8AC3E}">
        <p14:creationId xmlns:p14="http://schemas.microsoft.com/office/powerpoint/2010/main" val="263655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E865-1E95-B40B-3EEC-A31C133F4DF5}"/>
              </a:ext>
            </a:extLst>
          </p:cNvPr>
          <p:cNvSpPr>
            <a:spLocks noGrp="1"/>
          </p:cNvSpPr>
          <p:nvPr>
            <p:ph type="title"/>
          </p:nvPr>
        </p:nvSpPr>
        <p:spPr>
          <a:xfrm>
            <a:off x="487218" y="346652"/>
            <a:ext cx="7382164" cy="743239"/>
          </a:xfrm>
        </p:spPr>
        <p:txBody>
          <a:bodyPr/>
          <a:lstStyle/>
          <a:p>
            <a:r>
              <a:rPr lang="en-US" dirty="0"/>
              <a:t>RECURRENT NEURAL NETWORK</a:t>
            </a:r>
          </a:p>
        </p:txBody>
      </p:sp>
      <p:sp>
        <p:nvSpPr>
          <p:cNvPr id="4" name="TextBox 3">
            <a:extLst>
              <a:ext uri="{FF2B5EF4-FFF2-40B4-BE49-F238E27FC236}">
                <a16:creationId xmlns:a16="http://schemas.microsoft.com/office/drawing/2014/main" id="{B0908001-A556-536B-12E1-5D3EE0EEF3EE}"/>
              </a:ext>
            </a:extLst>
          </p:cNvPr>
          <p:cNvSpPr txBox="1"/>
          <p:nvPr/>
        </p:nvSpPr>
        <p:spPr>
          <a:xfrm>
            <a:off x="711200" y="1182255"/>
            <a:ext cx="11203709" cy="646331"/>
          </a:xfrm>
          <a:prstGeom prst="rect">
            <a:avLst/>
          </a:prstGeom>
          <a:noFill/>
        </p:spPr>
        <p:txBody>
          <a:bodyPr wrap="square" rtlCol="0">
            <a:spAutoFit/>
          </a:bodyPr>
          <a:lstStyle/>
          <a:p>
            <a:r>
              <a:rPr lang="en-US" dirty="0"/>
              <a:t>The Recurrent Neural Network (RNN) is a kind of NN in which is present a temporal sequence in the algorithm. For each timestep the network is updated according to the input and to the previous configuration. </a:t>
            </a:r>
          </a:p>
        </p:txBody>
      </p:sp>
      <p:pic>
        <p:nvPicPr>
          <p:cNvPr id="6" name="Picture 5">
            <a:extLst>
              <a:ext uri="{FF2B5EF4-FFF2-40B4-BE49-F238E27FC236}">
                <a16:creationId xmlns:a16="http://schemas.microsoft.com/office/drawing/2014/main" id="{0E3AADCC-9548-2097-DCD9-D588FCE3DC25}"/>
              </a:ext>
            </a:extLst>
          </p:cNvPr>
          <p:cNvPicPr>
            <a:picLocks noChangeAspect="1"/>
          </p:cNvPicPr>
          <p:nvPr/>
        </p:nvPicPr>
        <p:blipFill>
          <a:blip r:embed="rId2"/>
          <a:srcRect l="27196" t="42828" r="12729" b="20000"/>
          <a:stretch/>
        </p:blipFill>
        <p:spPr>
          <a:xfrm>
            <a:off x="544945" y="2154382"/>
            <a:ext cx="7324437" cy="2549236"/>
          </a:xfrm>
          <a:prstGeom prst="rect">
            <a:avLst/>
          </a:prstGeom>
        </p:spPr>
      </p:pic>
      <p:sp>
        <p:nvSpPr>
          <p:cNvPr id="7" name="TextBox 6">
            <a:extLst>
              <a:ext uri="{FF2B5EF4-FFF2-40B4-BE49-F238E27FC236}">
                <a16:creationId xmlns:a16="http://schemas.microsoft.com/office/drawing/2014/main" id="{64E940A0-14E6-5E72-E5DC-A0CFDADB96B9}"/>
              </a:ext>
            </a:extLst>
          </p:cNvPr>
          <p:cNvSpPr txBox="1"/>
          <p:nvPr/>
        </p:nvSpPr>
        <p:spPr>
          <a:xfrm>
            <a:off x="711200" y="1969716"/>
            <a:ext cx="1133131" cy="369332"/>
          </a:xfrm>
          <a:prstGeom prst="rect">
            <a:avLst/>
          </a:prstGeom>
          <a:noFill/>
        </p:spPr>
        <p:txBody>
          <a:bodyPr wrap="none" rtlCol="0">
            <a:spAutoFit/>
          </a:bodyPr>
          <a:lstStyle/>
          <a:p>
            <a:r>
              <a:rPr lang="en-US" i="1" dirty="0">
                <a:solidFill>
                  <a:schemeClr val="bg1">
                    <a:lumMod val="65000"/>
                  </a:schemeClr>
                </a:solidFill>
              </a:rPr>
              <a:t>From PDG</a:t>
            </a:r>
          </a:p>
        </p:txBody>
      </p:sp>
      <p:sp>
        <p:nvSpPr>
          <p:cNvPr id="8" name="TextBox 7">
            <a:extLst>
              <a:ext uri="{FF2B5EF4-FFF2-40B4-BE49-F238E27FC236}">
                <a16:creationId xmlns:a16="http://schemas.microsoft.com/office/drawing/2014/main" id="{29B45AEE-B899-22A5-1331-612131A411D0}"/>
              </a:ext>
            </a:extLst>
          </p:cNvPr>
          <p:cNvSpPr txBox="1"/>
          <p:nvPr/>
        </p:nvSpPr>
        <p:spPr>
          <a:xfrm>
            <a:off x="7758545" y="2193575"/>
            <a:ext cx="4297395" cy="369332"/>
          </a:xfrm>
          <a:prstGeom prst="rect">
            <a:avLst/>
          </a:prstGeom>
          <a:noFill/>
        </p:spPr>
        <p:txBody>
          <a:bodyPr wrap="none" rtlCol="0">
            <a:spAutoFit/>
          </a:bodyPr>
          <a:lstStyle/>
          <a:p>
            <a:r>
              <a:rPr lang="en-US" dirty="0"/>
              <a:t>At the step t the network can be defined as: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111CEBD-71B9-D1E6-CF71-F20372D3F267}"/>
                  </a:ext>
                </a:extLst>
              </p:cNvPr>
              <p:cNvSpPr txBox="1"/>
              <p:nvPr/>
            </p:nvSpPr>
            <p:spPr>
              <a:xfrm>
                <a:off x="7946083" y="2760442"/>
                <a:ext cx="272023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h</m:t>
                          </m:r>
                        </m:e>
                        <m:sub>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h</m:t>
                          </m:r>
                        </m:sub>
                      </m:sSub>
                      <m:r>
                        <a:rPr lang="it-IT" b="0" i="1" smtClean="0">
                          <a:latin typeface="Cambria Math" panose="02040503050406030204" pitchFamily="18" charset="0"/>
                        </a:rPr>
                        <m:t>(</m:t>
                      </m:r>
                      <m:r>
                        <a:rPr lang="it-IT" b="0" i="1" smtClean="0">
                          <a:latin typeface="Cambria Math" panose="02040503050406030204" pitchFamily="18" charset="0"/>
                        </a:rPr>
                        <m:t>𝑊</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𝑡</m:t>
                          </m:r>
                        </m:sub>
                      </m:sSub>
                      <m:r>
                        <a:rPr lang="it-IT" b="0" i="1" smtClean="0">
                          <a:latin typeface="Cambria Math" panose="02040503050406030204" pitchFamily="18" charset="0"/>
                        </a:rPr>
                        <m:t>+</m:t>
                      </m:r>
                      <m:r>
                        <a:rPr lang="it-IT" b="0" i="1" smtClean="0">
                          <a:latin typeface="Cambria Math" panose="02040503050406030204" pitchFamily="18" charset="0"/>
                        </a:rPr>
                        <m:t>𝑉</m:t>
                      </m:r>
                      <m:sSub>
                        <m:sSubPr>
                          <m:ctrlPr>
                            <a:rPr lang="it-IT" b="0" i="1" smtClean="0">
                              <a:latin typeface="Cambria Math" panose="02040503050406030204" pitchFamily="18" charset="0"/>
                            </a:rPr>
                          </m:ctrlPr>
                        </m:sSubPr>
                        <m:e>
                          <m:r>
                            <a:rPr lang="it-IT" b="0" i="1" smtClean="0">
                              <a:latin typeface="Cambria Math" panose="02040503050406030204" pitchFamily="18" charset="0"/>
                            </a:rPr>
                            <m:t>h</m:t>
                          </m:r>
                        </m:e>
                        <m:sub>
                          <m:r>
                            <a:rPr lang="it-IT" b="0" i="1" smtClean="0">
                              <a:latin typeface="Cambria Math" panose="02040503050406030204" pitchFamily="18" charset="0"/>
                            </a:rPr>
                            <m:t>𝑡</m:t>
                          </m:r>
                          <m:r>
                            <a:rPr lang="it-IT" b="0" i="1" smtClean="0">
                              <a:latin typeface="Cambria Math" panose="02040503050406030204" pitchFamily="18" charset="0"/>
                            </a:rPr>
                            <m:t>−1</m:t>
                          </m:r>
                        </m:sub>
                      </m:sSub>
                      <m:r>
                        <a:rPr lang="it-IT" b="0" i="1" smtClean="0">
                          <a:latin typeface="Cambria Math" panose="02040503050406030204" pitchFamily="18" charset="0"/>
                        </a:rPr>
                        <m:t>+</m:t>
                      </m:r>
                      <m:r>
                        <a:rPr lang="it-IT" b="0" i="1" smtClean="0">
                          <a:latin typeface="Cambria Math" panose="02040503050406030204" pitchFamily="18" charset="0"/>
                        </a:rPr>
                        <m:t>𝑏</m:t>
                      </m:r>
                      <m:r>
                        <a:rPr lang="it-IT" b="0" i="1" smtClean="0">
                          <a:latin typeface="Cambria Math" panose="02040503050406030204" pitchFamily="18" charset="0"/>
                        </a:rPr>
                        <m:t>)</m:t>
                      </m:r>
                    </m:oMath>
                  </m:oMathPara>
                </a14:m>
                <a:endParaRPr lang="en-US" dirty="0"/>
              </a:p>
            </p:txBody>
          </p:sp>
        </mc:Choice>
        <mc:Fallback>
          <p:sp>
            <p:nvSpPr>
              <p:cNvPr id="9" name="TextBox 8">
                <a:extLst>
                  <a:ext uri="{FF2B5EF4-FFF2-40B4-BE49-F238E27FC236}">
                    <a16:creationId xmlns:a16="http://schemas.microsoft.com/office/drawing/2014/main" id="{E111CEBD-71B9-D1E6-CF71-F20372D3F267}"/>
                  </a:ext>
                </a:extLst>
              </p:cNvPr>
              <p:cNvSpPr txBox="1">
                <a:spLocks noRot="1" noChangeAspect="1" noMove="1" noResize="1" noEditPoints="1" noAdjustHandles="1" noChangeArrowheads="1" noChangeShapeType="1" noTextEdit="1"/>
              </p:cNvSpPr>
              <p:nvPr/>
            </p:nvSpPr>
            <p:spPr>
              <a:xfrm>
                <a:off x="7946083" y="2760442"/>
                <a:ext cx="2720232" cy="276999"/>
              </a:xfrm>
              <a:prstGeom prst="rect">
                <a:avLst/>
              </a:prstGeom>
              <a:blipFill>
                <a:blip r:embed="rId3"/>
                <a:stretch>
                  <a:fillRect l="-1790" t="-2222" r="-2461" b="-35556"/>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795E718-1EF5-01DA-D0E1-FA548DC8FE3C}"/>
              </a:ext>
            </a:extLst>
          </p:cNvPr>
          <p:cNvSpPr/>
          <p:nvPr/>
        </p:nvSpPr>
        <p:spPr>
          <a:xfrm>
            <a:off x="8829965" y="2760442"/>
            <a:ext cx="461818" cy="27699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192B5F9-EFB3-E650-9D22-84E03B3620B9}"/>
              </a:ext>
            </a:extLst>
          </p:cNvPr>
          <p:cNvSpPr txBox="1"/>
          <p:nvPr/>
        </p:nvSpPr>
        <p:spPr>
          <a:xfrm>
            <a:off x="7946083" y="3096476"/>
            <a:ext cx="3172472" cy="276999"/>
          </a:xfrm>
          <a:prstGeom prst="rect">
            <a:avLst/>
          </a:prstGeom>
          <a:noFill/>
        </p:spPr>
        <p:txBody>
          <a:bodyPr wrap="none" rtlCol="0">
            <a:spAutoFit/>
          </a:bodyPr>
          <a:lstStyle/>
          <a:p>
            <a:r>
              <a:rPr lang="en-US" sz="1200" dirty="0">
                <a:solidFill>
                  <a:srgbClr val="FF0000"/>
                </a:solidFill>
              </a:rPr>
              <a:t>Weighting the input vector x using the matrix W</a:t>
            </a:r>
          </a:p>
        </p:txBody>
      </p:sp>
      <p:sp>
        <p:nvSpPr>
          <p:cNvPr id="12" name="Rectangle 11">
            <a:extLst>
              <a:ext uri="{FF2B5EF4-FFF2-40B4-BE49-F238E27FC236}">
                <a16:creationId xmlns:a16="http://schemas.microsoft.com/office/drawing/2014/main" id="{B857FE37-A5DC-8115-04BD-26F55438AC27}"/>
              </a:ext>
            </a:extLst>
          </p:cNvPr>
          <p:cNvSpPr/>
          <p:nvPr/>
        </p:nvSpPr>
        <p:spPr>
          <a:xfrm>
            <a:off x="9518071" y="2755827"/>
            <a:ext cx="577273" cy="276999"/>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EDC95A6-0DB8-7B3C-CCBF-EFA3A71BC584}"/>
              </a:ext>
            </a:extLst>
          </p:cNvPr>
          <p:cNvSpPr txBox="1"/>
          <p:nvPr/>
        </p:nvSpPr>
        <p:spPr>
          <a:xfrm>
            <a:off x="7946083" y="3289396"/>
            <a:ext cx="4107150" cy="276999"/>
          </a:xfrm>
          <a:prstGeom prst="rect">
            <a:avLst/>
          </a:prstGeom>
          <a:noFill/>
          <a:ln>
            <a:noFill/>
          </a:ln>
        </p:spPr>
        <p:txBody>
          <a:bodyPr wrap="none" rtlCol="0">
            <a:spAutoFit/>
          </a:bodyPr>
          <a:lstStyle/>
          <a:p>
            <a:r>
              <a:rPr lang="en-US" sz="1200" dirty="0">
                <a:solidFill>
                  <a:srgbClr val="00B0F0"/>
                </a:solidFill>
              </a:rPr>
              <a:t>Updating the network using the matrix V and the previous step</a:t>
            </a:r>
          </a:p>
        </p:txBody>
      </p:sp>
      <p:sp>
        <p:nvSpPr>
          <p:cNvPr id="14" name="Rectangle 13">
            <a:extLst>
              <a:ext uri="{FF2B5EF4-FFF2-40B4-BE49-F238E27FC236}">
                <a16:creationId xmlns:a16="http://schemas.microsoft.com/office/drawing/2014/main" id="{0F344204-BF51-969F-EF77-81D80D73B026}"/>
              </a:ext>
            </a:extLst>
          </p:cNvPr>
          <p:cNvSpPr/>
          <p:nvPr/>
        </p:nvSpPr>
        <p:spPr>
          <a:xfrm>
            <a:off x="10363196" y="2760444"/>
            <a:ext cx="184732" cy="281612"/>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TextBox 14">
            <a:extLst>
              <a:ext uri="{FF2B5EF4-FFF2-40B4-BE49-F238E27FC236}">
                <a16:creationId xmlns:a16="http://schemas.microsoft.com/office/drawing/2014/main" id="{B8810B4B-9C96-FD0A-29C3-E7B3AAFB3095}"/>
              </a:ext>
            </a:extLst>
          </p:cNvPr>
          <p:cNvSpPr txBox="1"/>
          <p:nvPr/>
        </p:nvSpPr>
        <p:spPr>
          <a:xfrm>
            <a:off x="10113817" y="2504122"/>
            <a:ext cx="867802" cy="276999"/>
          </a:xfrm>
          <a:prstGeom prst="rect">
            <a:avLst/>
          </a:prstGeom>
          <a:noFill/>
        </p:spPr>
        <p:txBody>
          <a:bodyPr wrap="none" rtlCol="0">
            <a:spAutoFit/>
          </a:bodyPr>
          <a:lstStyle/>
          <a:p>
            <a:r>
              <a:rPr lang="en-US" sz="1200" dirty="0">
                <a:solidFill>
                  <a:srgbClr val="00B050"/>
                </a:solidFill>
              </a:rPr>
              <a:t>Bias vector</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DC97D3ED-AB27-7F7C-85D4-1D2CCBD3DB4B}"/>
                  </a:ext>
                </a:extLst>
              </p:cNvPr>
              <p:cNvSpPr txBox="1"/>
              <p:nvPr/>
            </p:nvSpPr>
            <p:spPr>
              <a:xfrm>
                <a:off x="7983310" y="3852658"/>
                <a:ext cx="143359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𝑡</m:t>
                          </m:r>
                        </m:sub>
                      </m:sSub>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𝑜</m:t>
                          </m:r>
                        </m:sub>
                      </m:sSub>
                      <m:r>
                        <a:rPr lang="it-IT" b="0" i="1" smtClean="0">
                          <a:latin typeface="Cambria Math" panose="02040503050406030204" pitchFamily="18" charset="0"/>
                        </a:rPr>
                        <m:t>(</m:t>
                      </m:r>
                      <m:r>
                        <a:rPr lang="it-IT" b="0" i="1" smtClean="0">
                          <a:latin typeface="Cambria Math" panose="02040503050406030204" pitchFamily="18" charset="0"/>
                        </a:rPr>
                        <m:t>𝑈</m:t>
                      </m:r>
                      <m:sSub>
                        <m:sSubPr>
                          <m:ctrlPr>
                            <a:rPr lang="it-IT" b="0" i="1" smtClean="0">
                              <a:latin typeface="Cambria Math" panose="02040503050406030204" pitchFamily="18" charset="0"/>
                            </a:rPr>
                          </m:ctrlPr>
                        </m:sSubPr>
                        <m:e>
                          <m:r>
                            <a:rPr lang="it-IT" b="0" i="1" smtClean="0">
                              <a:latin typeface="Cambria Math" panose="02040503050406030204" pitchFamily="18" charset="0"/>
                            </a:rPr>
                            <m:t>h</m:t>
                          </m:r>
                        </m:e>
                        <m:sub>
                          <m:r>
                            <a:rPr lang="it-IT" b="0" i="1" smtClean="0">
                              <a:latin typeface="Cambria Math" panose="02040503050406030204" pitchFamily="18" charset="0"/>
                            </a:rPr>
                            <m:t>𝑡</m:t>
                          </m:r>
                        </m:sub>
                      </m:sSub>
                      <m:r>
                        <a:rPr lang="it-IT" b="0" i="1" smtClean="0">
                          <a:latin typeface="Cambria Math" panose="02040503050406030204" pitchFamily="18" charset="0"/>
                        </a:rPr>
                        <m:t>)</m:t>
                      </m:r>
                    </m:oMath>
                  </m:oMathPara>
                </a14:m>
                <a:endParaRPr lang="en-US" dirty="0"/>
              </a:p>
            </p:txBody>
          </p:sp>
        </mc:Choice>
        <mc:Fallback>
          <p:sp>
            <p:nvSpPr>
              <p:cNvPr id="16" name="TextBox 15">
                <a:extLst>
                  <a:ext uri="{FF2B5EF4-FFF2-40B4-BE49-F238E27FC236}">
                    <a16:creationId xmlns:a16="http://schemas.microsoft.com/office/drawing/2014/main" id="{DC97D3ED-AB27-7F7C-85D4-1D2CCBD3DB4B}"/>
                  </a:ext>
                </a:extLst>
              </p:cNvPr>
              <p:cNvSpPr txBox="1">
                <a:spLocks noRot="1" noChangeAspect="1" noMove="1" noResize="1" noEditPoints="1" noAdjustHandles="1" noChangeArrowheads="1" noChangeShapeType="1" noTextEdit="1"/>
              </p:cNvSpPr>
              <p:nvPr/>
            </p:nvSpPr>
            <p:spPr>
              <a:xfrm>
                <a:off x="7983310" y="3852658"/>
                <a:ext cx="1433598" cy="276999"/>
              </a:xfrm>
              <a:prstGeom prst="rect">
                <a:avLst/>
              </a:prstGeom>
              <a:blipFill>
                <a:blip r:embed="rId4"/>
                <a:stretch>
                  <a:fillRect l="-3830" t="-2222" r="-5957" b="-35556"/>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7FA82C9C-9E8E-8599-8A6F-674712ECD128}"/>
              </a:ext>
            </a:extLst>
          </p:cNvPr>
          <p:cNvSpPr/>
          <p:nvPr/>
        </p:nvSpPr>
        <p:spPr>
          <a:xfrm>
            <a:off x="8885380" y="3860350"/>
            <a:ext cx="461818" cy="27699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C9893CA-48C3-91EC-8742-D1440D4B7C37}"/>
              </a:ext>
            </a:extLst>
          </p:cNvPr>
          <p:cNvSpPr txBox="1"/>
          <p:nvPr/>
        </p:nvSpPr>
        <p:spPr>
          <a:xfrm>
            <a:off x="7758546" y="4177497"/>
            <a:ext cx="4433456" cy="276999"/>
          </a:xfrm>
          <a:prstGeom prst="rect">
            <a:avLst/>
          </a:prstGeom>
          <a:noFill/>
        </p:spPr>
        <p:txBody>
          <a:bodyPr wrap="square" rtlCol="0">
            <a:spAutoFit/>
          </a:bodyPr>
          <a:lstStyle/>
          <a:p>
            <a:r>
              <a:rPr lang="en-US" sz="1200" dirty="0">
                <a:solidFill>
                  <a:srgbClr val="FFC000"/>
                </a:solidFill>
              </a:rPr>
              <a:t>Calculating the output using the updated network and the matrix U</a:t>
            </a:r>
          </a:p>
        </p:txBody>
      </p:sp>
      <p:sp>
        <p:nvSpPr>
          <p:cNvPr id="19" name="TextBox 18">
            <a:extLst>
              <a:ext uri="{FF2B5EF4-FFF2-40B4-BE49-F238E27FC236}">
                <a16:creationId xmlns:a16="http://schemas.microsoft.com/office/drawing/2014/main" id="{268D0E6C-094F-852F-745F-B108FC4472A9}"/>
              </a:ext>
            </a:extLst>
          </p:cNvPr>
          <p:cNvSpPr txBox="1"/>
          <p:nvPr/>
        </p:nvSpPr>
        <p:spPr>
          <a:xfrm>
            <a:off x="390688" y="5060775"/>
            <a:ext cx="11662545" cy="1477328"/>
          </a:xfrm>
          <a:prstGeom prst="rect">
            <a:avLst/>
          </a:prstGeom>
          <a:noFill/>
        </p:spPr>
        <p:txBody>
          <a:bodyPr wrap="square" rtlCol="0">
            <a:spAutoFit/>
          </a:bodyPr>
          <a:lstStyle/>
          <a:p>
            <a:r>
              <a:rPr lang="en-US" dirty="0"/>
              <a:t>The RNNs are mainly used to treat temporal sequences of data, but they can also used on a huge number of variables, if they are “packed in blocks” mimicking a temporal sequence in the input.</a:t>
            </a:r>
          </a:p>
          <a:p>
            <a:endParaRPr lang="en-US" dirty="0"/>
          </a:p>
          <a:p>
            <a:r>
              <a:rPr lang="en-US" dirty="0"/>
              <a:t>However, in temporal sequences both long-term and short-term features can be present. The RNNs are not particularly suited to learn efficiently the long-term ones.</a:t>
            </a:r>
          </a:p>
        </p:txBody>
      </p:sp>
    </p:spTree>
    <p:extLst>
      <p:ext uri="{BB962C8B-B14F-4D97-AF65-F5344CB8AC3E}">
        <p14:creationId xmlns:p14="http://schemas.microsoft.com/office/powerpoint/2010/main" val="1663353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Understanding LSTM and its diagrams | by Shi Yan | ML Review">
            <a:extLst>
              <a:ext uri="{FF2B5EF4-FFF2-40B4-BE49-F238E27FC236}">
                <a16:creationId xmlns:a16="http://schemas.microsoft.com/office/drawing/2014/main" id="{9CBF5DA8-0BD4-92EA-E588-E07BC8C2094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130" y="2017643"/>
            <a:ext cx="4296828" cy="3813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0CD41D-A82E-BBBD-2627-547AE5C7DB29}"/>
              </a:ext>
            </a:extLst>
          </p:cNvPr>
          <p:cNvSpPr txBox="1">
            <a:spLocks/>
          </p:cNvSpPr>
          <p:nvPr/>
        </p:nvSpPr>
        <p:spPr>
          <a:xfrm>
            <a:off x="487218" y="346652"/>
            <a:ext cx="7382164" cy="7432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LONG SHORT-TERM MEMORIES</a:t>
            </a:r>
          </a:p>
        </p:txBody>
      </p:sp>
      <p:sp>
        <p:nvSpPr>
          <p:cNvPr id="4" name="TextBox 3">
            <a:extLst>
              <a:ext uri="{FF2B5EF4-FFF2-40B4-BE49-F238E27FC236}">
                <a16:creationId xmlns:a16="http://schemas.microsoft.com/office/drawing/2014/main" id="{ACC3FFDB-387A-7676-37CA-465B945E20B5}"/>
              </a:ext>
            </a:extLst>
          </p:cNvPr>
          <p:cNvSpPr txBox="1"/>
          <p:nvPr/>
        </p:nvSpPr>
        <p:spPr>
          <a:xfrm>
            <a:off x="487218" y="1192695"/>
            <a:ext cx="11549069" cy="646331"/>
          </a:xfrm>
          <a:prstGeom prst="rect">
            <a:avLst/>
          </a:prstGeom>
          <a:noFill/>
        </p:spPr>
        <p:txBody>
          <a:bodyPr wrap="square" rtlCol="0">
            <a:spAutoFit/>
          </a:bodyPr>
          <a:lstStyle/>
          <a:p>
            <a:r>
              <a:rPr lang="en-US" dirty="0"/>
              <a:t>The simple RNN are not suited to learn efficiently long-range features in time (long-term memory). The Long Short-Term Memory is a RNN designed to avoid this problem. </a:t>
            </a:r>
          </a:p>
        </p:txBody>
      </p:sp>
      <p:sp>
        <p:nvSpPr>
          <p:cNvPr id="6" name="TextBox 5">
            <a:extLst>
              <a:ext uri="{FF2B5EF4-FFF2-40B4-BE49-F238E27FC236}">
                <a16:creationId xmlns:a16="http://schemas.microsoft.com/office/drawing/2014/main" id="{3828FB91-05F8-6518-ADB7-01625A6C1AC0}"/>
              </a:ext>
            </a:extLst>
          </p:cNvPr>
          <p:cNvSpPr txBox="1"/>
          <p:nvPr/>
        </p:nvSpPr>
        <p:spPr>
          <a:xfrm>
            <a:off x="514130" y="2117035"/>
            <a:ext cx="2032672" cy="369332"/>
          </a:xfrm>
          <a:prstGeom prst="rect">
            <a:avLst/>
          </a:prstGeom>
          <a:noFill/>
        </p:spPr>
        <p:txBody>
          <a:bodyPr wrap="none" rtlCol="0">
            <a:spAutoFit/>
          </a:bodyPr>
          <a:lstStyle/>
          <a:p>
            <a:r>
              <a:rPr lang="en-US" dirty="0"/>
              <a:t>LSTM block (step 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4C7F099-6D6B-A268-F1DD-3F92BEB4F0D5}"/>
                  </a:ext>
                </a:extLst>
              </p:cNvPr>
              <p:cNvSpPr txBox="1"/>
              <p:nvPr/>
            </p:nvSpPr>
            <p:spPr>
              <a:xfrm>
                <a:off x="5002186" y="3726313"/>
                <a:ext cx="6926919" cy="2585323"/>
              </a:xfrm>
              <a:prstGeom prst="rect">
                <a:avLst/>
              </a:prstGeom>
              <a:noFill/>
            </p:spPr>
            <p:txBody>
              <a:bodyPr wrap="square" rtlCol="0">
                <a:spAutoFit/>
              </a:bodyPr>
              <a:lstStyle/>
              <a:p>
                <a:r>
                  <a:rPr lang="en-US" dirty="0"/>
                  <a:t>The LSTM scheme is based on four gates:</a:t>
                </a:r>
              </a:p>
              <a:p>
                <a:pPr marL="285750" indent="-285750">
                  <a:buFont typeface="Arial" panose="020B0604020202020204" pitchFamily="34" charset="0"/>
                  <a:buChar char="•"/>
                </a:pPr>
                <a:r>
                  <a:rPr lang="en-US" dirty="0"/>
                  <a:t>the </a:t>
                </a:r>
                <a:r>
                  <a:rPr lang="en-US" b="1" dirty="0">
                    <a:solidFill>
                      <a:srgbClr val="0000FF"/>
                    </a:solidFill>
                  </a:rPr>
                  <a:t>forget gate </a:t>
                </a:r>
                <a14:m>
                  <m:oMath xmlns:m="http://schemas.openxmlformats.org/officeDocument/2006/math">
                    <m:sSub>
                      <m:sSubPr>
                        <m:ctrlPr>
                          <a:rPr lang="en-US" b="1" i="1" smtClean="0">
                            <a:solidFill>
                              <a:srgbClr val="0000FF"/>
                            </a:solidFill>
                            <a:latin typeface="Cambria Math" panose="02040503050406030204" pitchFamily="18" charset="0"/>
                          </a:rPr>
                        </m:ctrlPr>
                      </m:sSubPr>
                      <m:e>
                        <m:r>
                          <a:rPr lang="it-IT" b="1" i="1" smtClean="0">
                            <a:solidFill>
                              <a:srgbClr val="0000FF"/>
                            </a:solidFill>
                            <a:latin typeface="Cambria Math" panose="02040503050406030204" pitchFamily="18" charset="0"/>
                          </a:rPr>
                          <m:t>𝒇</m:t>
                        </m:r>
                      </m:e>
                      <m:sub>
                        <m:r>
                          <a:rPr lang="it-IT" b="1" i="1" smtClean="0">
                            <a:solidFill>
                              <a:srgbClr val="0000FF"/>
                            </a:solidFill>
                            <a:latin typeface="Cambria Math" panose="02040503050406030204" pitchFamily="18" charset="0"/>
                          </a:rPr>
                          <m:t>𝒕</m:t>
                        </m:r>
                      </m:sub>
                    </m:sSub>
                  </m:oMath>
                </a14:m>
                <a:r>
                  <a:rPr lang="en-US" dirty="0"/>
                  <a:t> controls how much of the </a:t>
                </a:r>
                <a:r>
                  <a:rPr lang="en-US" b="1" dirty="0">
                    <a:solidFill>
                      <a:srgbClr val="00B0F0"/>
                    </a:solidFill>
                  </a:rPr>
                  <a:t>previous state </a:t>
                </a:r>
                <a14:m>
                  <m:oMath xmlns:m="http://schemas.openxmlformats.org/officeDocument/2006/math">
                    <m:sSub>
                      <m:sSubPr>
                        <m:ctrlPr>
                          <a:rPr lang="en-US" b="1" i="1" smtClean="0">
                            <a:solidFill>
                              <a:srgbClr val="00B0F0"/>
                            </a:solidFill>
                            <a:latin typeface="Cambria Math" panose="02040503050406030204" pitchFamily="18" charset="0"/>
                          </a:rPr>
                        </m:ctrlPr>
                      </m:sSubPr>
                      <m:e>
                        <m:r>
                          <a:rPr lang="it-IT" b="1" i="1" smtClean="0">
                            <a:solidFill>
                              <a:srgbClr val="00B0F0"/>
                            </a:solidFill>
                            <a:latin typeface="Cambria Math" panose="02040503050406030204" pitchFamily="18" charset="0"/>
                          </a:rPr>
                          <m:t>𝒄</m:t>
                        </m:r>
                      </m:e>
                      <m:sub>
                        <m:r>
                          <a:rPr lang="it-IT" b="1" i="1">
                            <a:solidFill>
                              <a:srgbClr val="00B0F0"/>
                            </a:solidFill>
                            <a:latin typeface="Cambria Math" panose="02040503050406030204" pitchFamily="18" charset="0"/>
                          </a:rPr>
                          <m:t>𝒕</m:t>
                        </m:r>
                        <m:r>
                          <a:rPr lang="it-IT" b="1" i="1" smtClean="0">
                            <a:solidFill>
                              <a:srgbClr val="00B0F0"/>
                            </a:solidFill>
                            <a:latin typeface="Cambria Math" panose="02040503050406030204" pitchFamily="18" charset="0"/>
                          </a:rPr>
                          <m:t>−</m:t>
                        </m:r>
                        <m:r>
                          <a:rPr lang="it-IT" b="1" i="1" smtClean="0">
                            <a:solidFill>
                              <a:srgbClr val="00B0F0"/>
                            </a:solidFill>
                            <a:latin typeface="Cambria Math" panose="02040503050406030204" pitchFamily="18" charset="0"/>
                          </a:rPr>
                          <m:t>𝟏</m:t>
                        </m:r>
                      </m:sub>
                    </m:sSub>
                  </m:oMath>
                </a14:m>
                <a:r>
                  <a:rPr lang="en-US" dirty="0"/>
                  <a:t> should be kept or forgotten;</a:t>
                </a:r>
              </a:p>
              <a:p>
                <a:pPr marL="285750" indent="-285750">
                  <a:buFont typeface="Arial" panose="020B0604020202020204" pitchFamily="34" charset="0"/>
                  <a:buChar char="•"/>
                </a:pPr>
                <a:r>
                  <a:rPr lang="en-US" dirty="0"/>
                  <a:t>the </a:t>
                </a:r>
                <a:r>
                  <a:rPr lang="en-US" b="1" dirty="0">
                    <a:solidFill>
                      <a:srgbClr val="FF00FF"/>
                    </a:solidFill>
                  </a:rPr>
                  <a:t>present context </a:t>
                </a:r>
                <a14:m>
                  <m:oMath xmlns:m="http://schemas.openxmlformats.org/officeDocument/2006/math">
                    <m:sSub>
                      <m:sSubPr>
                        <m:ctrlPr>
                          <a:rPr lang="en-US" b="1" i="1" smtClean="0">
                            <a:solidFill>
                              <a:srgbClr val="FF00FF"/>
                            </a:solidFill>
                            <a:latin typeface="Cambria Math" panose="02040503050406030204" pitchFamily="18" charset="0"/>
                          </a:rPr>
                        </m:ctrlPr>
                      </m:sSubPr>
                      <m:e>
                        <m:acc>
                          <m:accPr>
                            <m:chr m:val="̃"/>
                            <m:ctrlPr>
                              <a:rPr lang="en-US" b="1" i="1" smtClean="0">
                                <a:solidFill>
                                  <a:srgbClr val="FF00FF"/>
                                </a:solidFill>
                                <a:latin typeface="Cambria Math" panose="02040503050406030204" pitchFamily="18" charset="0"/>
                              </a:rPr>
                            </m:ctrlPr>
                          </m:accPr>
                          <m:e>
                            <m:r>
                              <a:rPr lang="it-IT" b="1" i="1" smtClean="0">
                                <a:solidFill>
                                  <a:srgbClr val="FF00FF"/>
                                </a:solidFill>
                                <a:latin typeface="Cambria Math" panose="02040503050406030204" pitchFamily="18" charset="0"/>
                              </a:rPr>
                              <m:t>𝒄</m:t>
                            </m:r>
                          </m:e>
                        </m:acc>
                      </m:e>
                      <m:sub>
                        <m:r>
                          <a:rPr lang="it-IT" b="1" i="1" smtClean="0">
                            <a:solidFill>
                              <a:srgbClr val="FF00FF"/>
                            </a:solidFill>
                            <a:latin typeface="Cambria Math" panose="02040503050406030204" pitchFamily="18" charset="0"/>
                          </a:rPr>
                          <m:t>𝒕</m:t>
                        </m:r>
                      </m:sub>
                    </m:sSub>
                  </m:oMath>
                </a14:m>
                <a:r>
                  <a:rPr lang="en-US" dirty="0"/>
                  <a:t> combine the </a:t>
                </a:r>
                <a:r>
                  <a:rPr lang="en-US" b="1" dirty="0">
                    <a:solidFill>
                      <a:schemeClr val="tx1"/>
                    </a:solidFill>
                  </a:rPr>
                  <a:t>input </a:t>
                </a:r>
                <a14:m>
                  <m:oMath xmlns:m="http://schemas.openxmlformats.org/officeDocument/2006/math">
                    <m:sSub>
                      <m:sSubPr>
                        <m:ctrlPr>
                          <a:rPr lang="en-US" b="1" i="1">
                            <a:solidFill>
                              <a:schemeClr val="tx1"/>
                            </a:solidFill>
                            <a:latin typeface="Cambria Math" panose="02040503050406030204" pitchFamily="18" charset="0"/>
                          </a:rPr>
                        </m:ctrlPr>
                      </m:sSubPr>
                      <m:e>
                        <m:r>
                          <a:rPr lang="it-IT" b="1" i="1" smtClean="0">
                            <a:solidFill>
                              <a:schemeClr val="tx1"/>
                            </a:solidFill>
                            <a:latin typeface="Cambria Math" panose="02040503050406030204" pitchFamily="18" charset="0"/>
                          </a:rPr>
                          <m:t>𝑿</m:t>
                        </m:r>
                      </m:e>
                      <m:sub>
                        <m:r>
                          <a:rPr lang="it-IT" b="1" i="1">
                            <a:solidFill>
                              <a:schemeClr val="tx1"/>
                            </a:solidFill>
                            <a:latin typeface="Cambria Math" panose="02040503050406030204" pitchFamily="18" charset="0"/>
                          </a:rPr>
                          <m:t>𝒕</m:t>
                        </m:r>
                      </m:sub>
                    </m:sSub>
                  </m:oMath>
                </a14:m>
                <a:r>
                  <a:rPr lang="en-US" dirty="0"/>
                  <a:t> and </a:t>
                </a:r>
                <a:r>
                  <a:rPr lang="en-US" b="1" dirty="0">
                    <a:solidFill>
                      <a:srgbClr val="FFC000"/>
                    </a:solidFill>
                  </a:rPr>
                  <a:t>previous hidden state </a:t>
                </a:r>
                <a14:m>
                  <m:oMath xmlns:m="http://schemas.openxmlformats.org/officeDocument/2006/math">
                    <m:sSub>
                      <m:sSubPr>
                        <m:ctrlPr>
                          <a:rPr lang="en-US" b="1" i="1">
                            <a:solidFill>
                              <a:srgbClr val="FFC000"/>
                            </a:solidFill>
                            <a:latin typeface="Cambria Math" panose="02040503050406030204" pitchFamily="18" charset="0"/>
                          </a:rPr>
                        </m:ctrlPr>
                      </m:sSubPr>
                      <m:e>
                        <m:r>
                          <a:rPr lang="it-IT" b="1" i="1">
                            <a:solidFill>
                              <a:srgbClr val="FFC000"/>
                            </a:solidFill>
                            <a:latin typeface="Cambria Math" panose="02040503050406030204" pitchFamily="18" charset="0"/>
                          </a:rPr>
                          <m:t>𝒉</m:t>
                        </m:r>
                      </m:e>
                      <m:sub>
                        <m:r>
                          <a:rPr lang="it-IT" b="1" i="1">
                            <a:solidFill>
                              <a:srgbClr val="FFC000"/>
                            </a:solidFill>
                            <a:latin typeface="Cambria Math" panose="02040503050406030204" pitchFamily="18" charset="0"/>
                          </a:rPr>
                          <m:t>𝒕</m:t>
                        </m:r>
                        <m:r>
                          <a:rPr lang="it-IT" b="1" i="1" smtClean="0">
                            <a:solidFill>
                              <a:srgbClr val="FFC000"/>
                            </a:solidFill>
                            <a:latin typeface="Cambria Math" panose="02040503050406030204" pitchFamily="18" charset="0"/>
                          </a:rPr>
                          <m:t>−</m:t>
                        </m:r>
                        <m:r>
                          <a:rPr lang="it-IT" b="1" i="1" smtClean="0">
                            <a:solidFill>
                              <a:srgbClr val="FFC000"/>
                            </a:solidFill>
                            <a:latin typeface="Cambria Math" panose="02040503050406030204" pitchFamily="18" charset="0"/>
                          </a:rPr>
                          <m:t>𝟏</m:t>
                        </m:r>
                      </m:sub>
                    </m:sSub>
                  </m:oMath>
                </a14:m>
                <a:r>
                  <a:rPr lang="en-US" dirty="0"/>
                  <a:t> information to upgrade the </a:t>
                </a:r>
                <a:r>
                  <a:rPr lang="en-US" b="1" dirty="0">
                    <a:solidFill>
                      <a:srgbClr val="92D050"/>
                    </a:solidFill>
                  </a:rPr>
                  <a:t>current state </a:t>
                </a:r>
                <a14:m>
                  <m:oMath xmlns:m="http://schemas.openxmlformats.org/officeDocument/2006/math">
                    <m:sSub>
                      <m:sSubPr>
                        <m:ctrlPr>
                          <a:rPr lang="en-US" b="1" i="1">
                            <a:solidFill>
                              <a:srgbClr val="92D050"/>
                            </a:solidFill>
                            <a:latin typeface="Cambria Math" panose="02040503050406030204" pitchFamily="18" charset="0"/>
                          </a:rPr>
                        </m:ctrlPr>
                      </m:sSubPr>
                      <m:e>
                        <m:r>
                          <a:rPr lang="it-IT" b="1" i="1">
                            <a:solidFill>
                              <a:srgbClr val="92D050"/>
                            </a:solidFill>
                            <a:latin typeface="Cambria Math" panose="02040503050406030204" pitchFamily="18" charset="0"/>
                          </a:rPr>
                          <m:t>𝒄</m:t>
                        </m:r>
                      </m:e>
                      <m:sub>
                        <m:r>
                          <a:rPr lang="it-IT" b="1" i="1">
                            <a:solidFill>
                              <a:srgbClr val="92D050"/>
                            </a:solidFill>
                            <a:latin typeface="Cambria Math" panose="02040503050406030204" pitchFamily="18" charset="0"/>
                          </a:rPr>
                          <m:t>𝒕</m:t>
                        </m:r>
                      </m:sub>
                    </m:sSub>
                  </m:oMath>
                </a14:m>
                <a:endParaRPr lang="en-US" dirty="0"/>
              </a:p>
              <a:p>
                <a:pPr marL="285750" indent="-285750">
                  <a:buFont typeface="Arial" panose="020B0604020202020204" pitchFamily="34" charset="0"/>
                  <a:buChar char="•"/>
                </a:pPr>
                <a:r>
                  <a:rPr lang="en-US" dirty="0"/>
                  <a:t>the </a:t>
                </a:r>
                <a:r>
                  <a:rPr lang="en-US" b="1" dirty="0">
                    <a:solidFill>
                      <a:srgbClr val="FF0000"/>
                    </a:solidFill>
                  </a:rPr>
                  <a:t>input gate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𝒊</m:t>
                        </m:r>
                      </m:e>
                      <m:sub>
                        <m:r>
                          <a:rPr lang="it-IT" b="1" i="1">
                            <a:solidFill>
                              <a:srgbClr val="FF0000"/>
                            </a:solidFill>
                            <a:latin typeface="Cambria Math" panose="02040503050406030204" pitchFamily="18" charset="0"/>
                          </a:rPr>
                          <m:t>𝒕</m:t>
                        </m:r>
                      </m:sub>
                    </m:sSub>
                    <m:r>
                      <a:rPr lang="it-IT" b="1" i="1" smtClean="0">
                        <a:solidFill>
                          <a:srgbClr val="FF0000"/>
                        </a:solidFill>
                        <a:latin typeface="Cambria Math" panose="02040503050406030204" pitchFamily="18" charset="0"/>
                      </a:rPr>
                      <m:t> </m:t>
                    </m:r>
                  </m:oMath>
                </a14:m>
                <a:r>
                  <a:rPr lang="en-US" dirty="0"/>
                  <a:t>controls how much of the </a:t>
                </a:r>
                <a:r>
                  <a:rPr lang="en-US" b="1" dirty="0">
                    <a:solidFill>
                      <a:srgbClr val="FF00FF"/>
                    </a:solidFill>
                  </a:rPr>
                  <a:t>present context </a:t>
                </a:r>
                <a14:m>
                  <m:oMath xmlns:m="http://schemas.openxmlformats.org/officeDocument/2006/math">
                    <m:sSub>
                      <m:sSubPr>
                        <m:ctrlPr>
                          <a:rPr lang="en-US" b="1" i="1" smtClean="0">
                            <a:solidFill>
                              <a:srgbClr val="FF00FF"/>
                            </a:solidFill>
                            <a:latin typeface="Cambria Math" panose="02040503050406030204" pitchFamily="18" charset="0"/>
                          </a:rPr>
                        </m:ctrlPr>
                      </m:sSubPr>
                      <m:e>
                        <m:acc>
                          <m:accPr>
                            <m:chr m:val="̃"/>
                            <m:ctrlPr>
                              <a:rPr lang="en-US" b="1" i="1" smtClean="0">
                                <a:solidFill>
                                  <a:srgbClr val="FF00FF"/>
                                </a:solidFill>
                                <a:latin typeface="Cambria Math" panose="02040503050406030204" pitchFamily="18" charset="0"/>
                              </a:rPr>
                            </m:ctrlPr>
                          </m:accPr>
                          <m:e>
                            <m:r>
                              <a:rPr lang="it-IT" b="1" i="1" smtClean="0">
                                <a:solidFill>
                                  <a:srgbClr val="FF00FF"/>
                                </a:solidFill>
                                <a:latin typeface="Cambria Math" panose="02040503050406030204" pitchFamily="18" charset="0"/>
                              </a:rPr>
                              <m:t>𝒄</m:t>
                            </m:r>
                          </m:e>
                        </m:acc>
                      </m:e>
                      <m:sub>
                        <m:r>
                          <a:rPr lang="it-IT" b="1" i="1" smtClean="0">
                            <a:solidFill>
                              <a:srgbClr val="FF00FF"/>
                            </a:solidFill>
                            <a:latin typeface="Cambria Math" panose="02040503050406030204" pitchFamily="18" charset="0"/>
                          </a:rPr>
                          <m:t>𝒕</m:t>
                        </m:r>
                      </m:sub>
                    </m:sSub>
                  </m:oMath>
                </a14:m>
                <a:r>
                  <a:rPr lang="en-US" b="1" dirty="0">
                    <a:solidFill>
                      <a:srgbClr val="FF00FF"/>
                    </a:solidFill>
                  </a:rPr>
                  <a:t> </a:t>
                </a:r>
                <a:r>
                  <a:rPr lang="en-US" dirty="0"/>
                  <a:t>should propagate to the </a:t>
                </a:r>
                <a:r>
                  <a:rPr lang="en-US" b="1" dirty="0">
                    <a:solidFill>
                      <a:srgbClr val="92D050"/>
                    </a:solidFill>
                  </a:rPr>
                  <a:t>current state </a:t>
                </a:r>
                <a14:m>
                  <m:oMath xmlns:m="http://schemas.openxmlformats.org/officeDocument/2006/math">
                    <m:sSub>
                      <m:sSubPr>
                        <m:ctrlPr>
                          <a:rPr lang="en-US" b="1" i="1" smtClean="0">
                            <a:solidFill>
                              <a:srgbClr val="92D050"/>
                            </a:solidFill>
                            <a:latin typeface="Cambria Math" panose="02040503050406030204" pitchFamily="18" charset="0"/>
                          </a:rPr>
                        </m:ctrlPr>
                      </m:sSubPr>
                      <m:e>
                        <m:r>
                          <a:rPr lang="it-IT" b="1" i="1" smtClean="0">
                            <a:solidFill>
                              <a:srgbClr val="92D050"/>
                            </a:solidFill>
                            <a:latin typeface="Cambria Math" panose="02040503050406030204" pitchFamily="18" charset="0"/>
                          </a:rPr>
                          <m:t>𝒄</m:t>
                        </m:r>
                      </m:e>
                      <m:sub>
                        <m:r>
                          <a:rPr lang="it-IT" b="1" i="1" smtClean="0">
                            <a:solidFill>
                              <a:srgbClr val="92D050"/>
                            </a:solidFill>
                            <a:latin typeface="Cambria Math" panose="02040503050406030204" pitchFamily="18" charset="0"/>
                          </a:rPr>
                          <m:t>𝒕</m:t>
                        </m:r>
                      </m:sub>
                    </m:sSub>
                  </m:oMath>
                </a14:m>
                <a:endParaRPr lang="en-US" b="1" dirty="0"/>
              </a:p>
              <a:p>
                <a:pPr marL="285750" indent="-285750">
                  <a:buFont typeface="Arial" panose="020B0604020202020204" pitchFamily="34" charset="0"/>
                  <a:buChar char="•"/>
                </a:pPr>
                <a:r>
                  <a:rPr lang="en-US" dirty="0"/>
                  <a:t>the </a:t>
                </a:r>
                <a:r>
                  <a:rPr lang="en-US" b="1" dirty="0">
                    <a:solidFill>
                      <a:srgbClr val="FFFF00"/>
                    </a:solidFill>
                  </a:rPr>
                  <a:t>output gate </a:t>
                </a:r>
                <a14:m>
                  <m:oMath xmlns:m="http://schemas.openxmlformats.org/officeDocument/2006/math">
                    <m:sSub>
                      <m:sSubPr>
                        <m:ctrlPr>
                          <a:rPr lang="en-US" b="1" i="1" smtClean="0">
                            <a:solidFill>
                              <a:srgbClr val="FFFF00"/>
                            </a:solidFill>
                            <a:latin typeface="Cambria Math" panose="02040503050406030204" pitchFamily="18" charset="0"/>
                          </a:rPr>
                        </m:ctrlPr>
                      </m:sSubPr>
                      <m:e>
                        <m:r>
                          <a:rPr lang="it-IT" b="1" i="1" smtClean="0">
                            <a:solidFill>
                              <a:srgbClr val="FFFF00"/>
                            </a:solidFill>
                            <a:latin typeface="Cambria Math" panose="02040503050406030204" pitchFamily="18" charset="0"/>
                          </a:rPr>
                          <m:t>𝒐</m:t>
                        </m:r>
                      </m:e>
                      <m:sub>
                        <m:r>
                          <a:rPr lang="it-IT" b="1" i="1">
                            <a:solidFill>
                              <a:srgbClr val="FFFF00"/>
                            </a:solidFill>
                            <a:latin typeface="Cambria Math" panose="02040503050406030204" pitchFamily="18" charset="0"/>
                          </a:rPr>
                          <m:t>𝒕</m:t>
                        </m:r>
                      </m:sub>
                    </m:sSub>
                  </m:oMath>
                </a14:m>
                <a:r>
                  <a:rPr lang="en-US" b="1" dirty="0">
                    <a:solidFill>
                      <a:srgbClr val="FFFF00"/>
                    </a:solidFill>
                  </a:rPr>
                  <a:t> </a:t>
                </a:r>
                <a:r>
                  <a:rPr lang="en-US" dirty="0"/>
                  <a:t>controls how much of the current state should be propagate in the current </a:t>
                </a:r>
                <a:r>
                  <a:rPr lang="en-US" b="1" dirty="0">
                    <a:solidFill>
                      <a:srgbClr val="FF6600"/>
                    </a:solidFill>
                  </a:rPr>
                  <a:t>hidden state </a:t>
                </a:r>
                <a14:m>
                  <m:oMath xmlns:m="http://schemas.openxmlformats.org/officeDocument/2006/math">
                    <m:sSub>
                      <m:sSubPr>
                        <m:ctrlPr>
                          <a:rPr lang="en-US" b="1" i="1">
                            <a:solidFill>
                              <a:srgbClr val="FF6600"/>
                            </a:solidFill>
                            <a:latin typeface="Cambria Math" panose="02040503050406030204" pitchFamily="18" charset="0"/>
                          </a:rPr>
                        </m:ctrlPr>
                      </m:sSubPr>
                      <m:e>
                        <m:r>
                          <a:rPr lang="it-IT" b="1" i="1" smtClean="0">
                            <a:solidFill>
                              <a:srgbClr val="FF6600"/>
                            </a:solidFill>
                            <a:latin typeface="Cambria Math" panose="02040503050406030204" pitchFamily="18" charset="0"/>
                          </a:rPr>
                          <m:t>𝒉</m:t>
                        </m:r>
                      </m:e>
                      <m:sub>
                        <m:r>
                          <a:rPr lang="it-IT" b="1" i="1">
                            <a:solidFill>
                              <a:srgbClr val="FF6600"/>
                            </a:solidFill>
                            <a:latin typeface="Cambria Math" panose="02040503050406030204" pitchFamily="18" charset="0"/>
                          </a:rPr>
                          <m:t>𝒕</m:t>
                        </m:r>
                      </m:sub>
                    </m:sSub>
                  </m:oMath>
                </a14:m>
                <a:endParaRPr lang="en-US" dirty="0"/>
              </a:p>
            </p:txBody>
          </p:sp>
        </mc:Choice>
        <mc:Fallback>
          <p:sp>
            <p:nvSpPr>
              <p:cNvPr id="8" name="TextBox 7">
                <a:extLst>
                  <a:ext uri="{FF2B5EF4-FFF2-40B4-BE49-F238E27FC236}">
                    <a16:creationId xmlns:a16="http://schemas.microsoft.com/office/drawing/2014/main" id="{D4C7F099-6D6B-A268-F1DD-3F92BEB4F0D5}"/>
                  </a:ext>
                </a:extLst>
              </p:cNvPr>
              <p:cNvSpPr txBox="1">
                <a:spLocks noRot="1" noChangeAspect="1" noMove="1" noResize="1" noEditPoints="1" noAdjustHandles="1" noChangeArrowheads="1" noChangeShapeType="1" noTextEdit="1"/>
              </p:cNvSpPr>
              <p:nvPr/>
            </p:nvSpPr>
            <p:spPr>
              <a:xfrm>
                <a:off x="5002186" y="3726313"/>
                <a:ext cx="6926919" cy="2585323"/>
              </a:xfrm>
              <a:prstGeom prst="rect">
                <a:avLst/>
              </a:prstGeom>
              <a:blipFill>
                <a:blip r:embed="rId3"/>
                <a:stretch>
                  <a:fillRect l="-792" t="-1179" r="-1056" b="-2830"/>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7FC7A4A-5292-CE29-C7B4-BC2856216A22}"/>
              </a:ext>
            </a:extLst>
          </p:cNvPr>
          <p:cNvSpPr/>
          <p:nvPr/>
        </p:nvSpPr>
        <p:spPr>
          <a:xfrm>
            <a:off x="1162878" y="3071191"/>
            <a:ext cx="596348" cy="904461"/>
          </a:xfrm>
          <a:prstGeom prst="rect">
            <a:avLst/>
          </a:prstGeom>
          <a:solidFill>
            <a:srgbClr val="0000FF">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47B33B-AC1F-35E0-4391-A90931B2A5C3}"/>
              </a:ext>
            </a:extLst>
          </p:cNvPr>
          <p:cNvSpPr/>
          <p:nvPr/>
        </p:nvSpPr>
        <p:spPr>
          <a:xfrm>
            <a:off x="1950454" y="3059388"/>
            <a:ext cx="596348" cy="904461"/>
          </a:xfrm>
          <a:prstGeom prst="rect">
            <a:avLst/>
          </a:prstGeom>
          <a:solidFill>
            <a:srgbClr val="FF00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9E798F-C341-7F2D-547C-551942EDEE04}"/>
              </a:ext>
            </a:extLst>
          </p:cNvPr>
          <p:cNvSpPr/>
          <p:nvPr/>
        </p:nvSpPr>
        <p:spPr>
          <a:xfrm>
            <a:off x="2546802" y="3061252"/>
            <a:ext cx="524389" cy="904461"/>
          </a:xfrm>
          <a:prstGeom prst="rect">
            <a:avLst/>
          </a:prstGeom>
          <a:solidFill>
            <a:srgbClr val="FF00FF">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E3373A-F91D-BADA-FD14-7B5DA126E065}"/>
              </a:ext>
            </a:extLst>
          </p:cNvPr>
          <p:cNvSpPr/>
          <p:nvPr/>
        </p:nvSpPr>
        <p:spPr>
          <a:xfrm>
            <a:off x="3073895" y="3061252"/>
            <a:ext cx="596348" cy="904461"/>
          </a:xfrm>
          <a:prstGeom prst="rect">
            <a:avLst/>
          </a:prstGeom>
          <a:solidFill>
            <a:srgbClr val="FFFF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54DEC41-36D2-3720-ED06-0AC5C2D1B85F}"/>
              </a:ext>
            </a:extLst>
          </p:cNvPr>
          <p:cNvSpPr txBox="1"/>
          <p:nvPr/>
        </p:nvSpPr>
        <p:spPr>
          <a:xfrm>
            <a:off x="5002186" y="2330847"/>
            <a:ext cx="6281207" cy="646331"/>
          </a:xfrm>
          <a:prstGeom prst="rect">
            <a:avLst/>
          </a:prstGeom>
          <a:noFill/>
        </p:spPr>
        <p:txBody>
          <a:bodyPr wrap="none" rtlCol="0">
            <a:spAutoFit/>
          </a:bodyPr>
          <a:lstStyle/>
          <a:p>
            <a:r>
              <a:rPr lang="en-US" dirty="0"/>
              <a:t>To hold </a:t>
            </a:r>
            <a:r>
              <a:rPr lang="en-US" b="1" dirty="0"/>
              <a:t>long-term memory</a:t>
            </a:r>
            <a:r>
              <a:rPr lang="en-US" dirty="0"/>
              <a:t>, the LSTM has a </a:t>
            </a:r>
            <a:r>
              <a:rPr lang="en-US" b="1" dirty="0"/>
              <a:t>context.</a:t>
            </a:r>
          </a:p>
          <a:p>
            <a:r>
              <a:rPr lang="en-US" dirty="0"/>
              <a:t>The </a:t>
            </a:r>
            <a:r>
              <a:rPr lang="en-US" b="1" dirty="0"/>
              <a:t>short-term memory </a:t>
            </a:r>
            <a:r>
              <a:rPr lang="en-US" dirty="0"/>
              <a:t>remains embedded in the</a:t>
            </a:r>
            <a:r>
              <a:rPr lang="en-US" b="1" dirty="0"/>
              <a:t> hidden state. </a:t>
            </a:r>
          </a:p>
        </p:txBody>
      </p:sp>
    </p:spTree>
    <p:extLst>
      <p:ext uri="{BB962C8B-B14F-4D97-AF65-F5344CB8AC3E}">
        <p14:creationId xmlns:p14="http://schemas.microsoft.com/office/powerpoint/2010/main" val="360109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D01BF-FFB5-B87F-71F5-67BB7D756E08}"/>
            </a:ext>
          </a:extLst>
        </p:cNvPr>
        <p:cNvGrpSpPr/>
        <p:nvPr/>
      </p:nvGrpSpPr>
      <p:grpSpPr>
        <a:xfrm>
          <a:off x="0" y="0"/>
          <a:ext cx="0" cy="0"/>
          <a:chOff x="0" y="0"/>
          <a:chExt cx="0" cy="0"/>
        </a:xfrm>
      </p:grpSpPr>
      <p:pic>
        <p:nvPicPr>
          <p:cNvPr id="7" name="Picture 4" descr="Understanding LSTM and its diagrams | by Shi Yan | ML Review">
            <a:extLst>
              <a:ext uri="{FF2B5EF4-FFF2-40B4-BE49-F238E27FC236}">
                <a16:creationId xmlns:a16="http://schemas.microsoft.com/office/drawing/2014/main" id="{D90F650C-2FA4-7C62-C486-AFEB8C29621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130" y="2017643"/>
            <a:ext cx="4296828" cy="3813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3667A13-FC87-C55F-A5D9-E5F7E0F2BB1A}"/>
              </a:ext>
            </a:extLst>
          </p:cNvPr>
          <p:cNvSpPr txBox="1">
            <a:spLocks/>
          </p:cNvSpPr>
          <p:nvPr/>
        </p:nvSpPr>
        <p:spPr>
          <a:xfrm>
            <a:off x="487218" y="346652"/>
            <a:ext cx="7382164" cy="7432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LONG SHORT-TERM MEMORIES</a:t>
            </a:r>
          </a:p>
        </p:txBody>
      </p:sp>
      <p:sp>
        <p:nvSpPr>
          <p:cNvPr id="4" name="TextBox 3">
            <a:extLst>
              <a:ext uri="{FF2B5EF4-FFF2-40B4-BE49-F238E27FC236}">
                <a16:creationId xmlns:a16="http://schemas.microsoft.com/office/drawing/2014/main" id="{3AF98E16-996E-E02B-D1A4-E3E3CA6B2D5D}"/>
              </a:ext>
            </a:extLst>
          </p:cNvPr>
          <p:cNvSpPr txBox="1"/>
          <p:nvPr/>
        </p:nvSpPr>
        <p:spPr>
          <a:xfrm>
            <a:off x="487218" y="1192695"/>
            <a:ext cx="11549069" cy="646331"/>
          </a:xfrm>
          <a:prstGeom prst="rect">
            <a:avLst/>
          </a:prstGeom>
          <a:noFill/>
        </p:spPr>
        <p:txBody>
          <a:bodyPr wrap="square" rtlCol="0">
            <a:spAutoFit/>
          </a:bodyPr>
          <a:lstStyle/>
          <a:p>
            <a:r>
              <a:rPr lang="en-US" dirty="0"/>
              <a:t>The simple RNN are not suited to learn efficiently long-range features in time (long-term memory). The Long Short-Term Memory is a RNN designed to avoid this problem. </a:t>
            </a:r>
          </a:p>
        </p:txBody>
      </p:sp>
      <p:sp>
        <p:nvSpPr>
          <p:cNvPr id="6" name="TextBox 5">
            <a:extLst>
              <a:ext uri="{FF2B5EF4-FFF2-40B4-BE49-F238E27FC236}">
                <a16:creationId xmlns:a16="http://schemas.microsoft.com/office/drawing/2014/main" id="{BEB40F77-FF35-7FF6-8D55-BA0722472C46}"/>
              </a:ext>
            </a:extLst>
          </p:cNvPr>
          <p:cNvSpPr txBox="1"/>
          <p:nvPr/>
        </p:nvSpPr>
        <p:spPr>
          <a:xfrm>
            <a:off x="514130" y="2117035"/>
            <a:ext cx="2032672" cy="369332"/>
          </a:xfrm>
          <a:prstGeom prst="rect">
            <a:avLst/>
          </a:prstGeom>
          <a:noFill/>
        </p:spPr>
        <p:txBody>
          <a:bodyPr wrap="none" rtlCol="0">
            <a:spAutoFit/>
          </a:bodyPr>
          <a:lstStyle/>
          <a:p>
            <a:r>
              <a:rPr lang="en-US" dirty="0"/>
              <a:t>LSTM block (step 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A11FD8E-B4DA-D489-0C71-8CE8B536B81A}"/>
                  </a:ext>
                </a:extLst>
              </p:cNvPr>
              <p:cNvSpPr txBox="1"/>
              <p:nvPr/>
            </p:nvSpPr>
            <p:spPr>
              <a:xfrm>
                <a:off x="5024868" y="2486367"/>
                <a:ext cx="6926919" cy="1797608"/>
              </a:xfrm>
              <a:prstGeom prst="rect">
                <a:avLst/>
              </a:prstGeom>
              <a:noFill/>
            </p:spPr>
            <p:txBody>
              <a:bodyPr wrap="square" rtlCol="0">
                <a:spAutoFit/>
              </a:bodyPr>
              <a:lstStyle/>
              <a:p>
                <a:r>
                  <a:rPr lang="en-US" dirty="0"/>
                  <a:t>The </a:t>
                </a:r>
                <a:r>
                  <a:rPr lang="en-US" b="1" dirty="0">
                    <a:solidFill>
                      <a:srgbClr val="0000FF"/>
                    </a:solidFill>
                  </a:rPr>
                  <a:t>forget gate </a:t>
                </a:r>
                <a14:m>
                  <m:oMath xmlns:m="http://schemas.openxmlformats.org/officeDocument/2006/math">
                    <m:sSub>
                      <m:sSubPr>
                        <m:ctrlPr>
                          <a:rPr lang="en-US" b="1" i="1" smtClean="0">
                            <a:solidFill>
                              <a:srgbClr val="0000FF"/>
                            </a:solidFill>
                            <a:latin typeface="Cambria Math" panose="02040503050406030204" pitchFamily="18" charset="0"/>
                          </a:rPr>
                        </m:ctrlPr>
                      </m:sSubPr>
                      <m:e>
                        <m:r>
                          <a:rPr lang="it-IT" b="1" i="1" smtClean="0">
                            <a:solidFill>
                              <a:srgbClr val="0000FF"/>
                            </a:solidFill>
                            <a:latin typeface="Cambria Math" panose="02040503050406030204" pitchFamily="18" charset="0"/>
                          </a:rPr>
                          <m:t>𝒇</m:t>
                        </m:r>
                      </m:e>
                      <m:sub>
                        <m:r>
                          <a:rPr lang="it-IT" b="1" i="1" smtClean="0">
                            <a:solidFill>
                              <a:srgbClr val="0000FF"/>
                            </a:solidFill>
                            <a:latin typeface="Cambria Math" panose="02040503050406030204" pitchFamily="18" charset="0"/>
                          </a:rPr>
                          <m:t>𝒕</m:t>
                        </m:r>
                      </m:sub>
                    </m:sSub>
                  </m:oMath>
                </a14:m>
                <a:r>
                  <a:rPr lang="en-US" dirty="0"/>
                  <a:t> controls how much of the </a:t>
                </a:r>
                <a:r>
                  <a:rPr lang="en-US" b="1" dirty="0">
                    <a:solidFill>
                      <a:srgbClr val="00B0F0"/>
                    </a:solidFill>
                  </a:rPr>
                  <a:t>p</a:t>
                </a:r>
                <a14:m>
                  <m:oMath xmlns:m="http://schemas.openxmlformats.org/officeDocument/2006/math">
                    <m:r>
                      <a:rPr lang="it-IT" b="1" i="0" smtClean="0">
                        <a:solidFill>
                          <a:srgbClr val="00B0F0"/>
                        </a:solidFill>
                        <a:latin typeface="Cambria Math" panose="02040503050406030204" pitchFamily="18" charset="0"/>
                      </a:rPr>
                      <m:t>𝐫𝐞𝐯𝐢𝐨𝐮𝐬</m:t>
                    </m:r>
                    <m:r>
                      <a:rPr lang="it-IT" b="1" i="0" smtClean="0">
                        <a:solidFill>
                          <a:srgbClr val="00B0F0"/>
                        </a:solidFill>
                        <a:latin typeface="Cambria Math" panose="02040503050406030204" pitchFamily="18" charset="0"/>
                      </a:rPr>
                      <m:t> </m:t>
                    </m:r>
                    <m:r>
                      <a:rPr lang="it-IT" b="1" i="0" smtClean="0">
                        <a:solidFill>
                          <a:srgbClr val="00B0F0"/>
                        </a:solidFill>
                        <a:latin typeface="Cambria Math" panose="02040503050406030204" pitchFamily="18" charset="0"/>
                      </a:rPr>
                      <m:t>𝐬𝐭𝐚𝐭𝐞</m:t>
                    </m:r>
                    <m:r>
                      <a:rPr lang="it-IT" b="1" i="0" smtClean="0">
                        <a:solidFill>
                          <a:srgbClr val="00B0F0"/>
                        </a:solidFill>
                        <a:latin typeface="Cambria Math" panose="02040503050406030204" pitchFamily="18" charset="0"/>
                      </a:rPr>
                      <m:t> </m:t>
                    </m:r>
                    <m:sSub>
                      <m:sSubPr>
                        <m:ctrlPr>
                          <a:rPr lang="en-US" b="1" i="1" smtClean="0">
                            <a:solidFill>
                              <a:srgbClr val="00B0F0"/>
                            </a:solidFill>
                            <a:latin typeface="Cambria Math" panose="02040503050406030204" pitchFamily="18" charset="0"/>
                          </a:rPr>
                        </m:ctrlPr>
                      </m:sSubPr>
                      <m:e>
                        <m:r>
                          <a:rPr lang="it-IT" b="1" i="1" smtClean="0">
                            <a:solidFill>
                              <a:srgbClr val="00B0F0"/>
                            </a:solidFill>
                            <a:latin typeface="Cambria Math" panose="02040503050406030204" pitchFamily="18" charset="0"/>
                          </a:rPr>
                          <m:t>𝒄</m:t>
                        </m:r>
                      </m:e>
                      <m:sub>
                        <m:r>
                          <a:rPr lang="it-IT" b="1" i="1">
                            <a:solidFill>
                              <a:srgbClr val="00B0F0"/>
                            </a:solidFill>
                            <a:latin typeface="Cambria Math" panose="02040503050406030204" pitchFamily="18" charset="0"/>
                          </a:rPr>
                          <m:t>𝒕</m:t>
                        </m:r>
                        <m:r>
                          <a:rPr lang="it-IT" b="1" i="1" smtClean="0">
                            <a:solidFill>
                              <a:srgbClr val="00B0F0"/>
                            </a:solidFill>
                            <a:latin typeface="Cambria Math" panose="02040503050406030204" pitchFamily="18" charset="0"/>
                          </a:rPr>
                          <m:t>−</m:t>
                        </m:r>
                        <m:r>
                          <a:rPr lang="it-IT" b="1" i="1" smtClean="0">
                            <a:solidFill>
                              <a:srgbClr val="00B0F0"/>
                            </a:solidFill>
                            <a:latin typeface="Cambria Math" panose="02040503050406030204" pitchFamily="18" charset="0"/>
                          </a:rPr>
                          <m:t>𝟏</m:t>
                        </m:r>
                      </m:sub>
                    </m:sSub>
                  </m:oMath>
                </a14:m>
                <a:r>
                  <a:rPr lang="en-US" dirty="0"/>
                  <a:t> should be kept or forgotten.</a:t>
                </a:r>
              </a:p>
              <a:p>
                <a14:m>
                  <m:oMathPara xmlns:m="http://schemas.openxmlformats.org/officeDocument/2006/math">
                    <m:oMathParaPr>
                      <m:jc m:val="centerGroup"/>
                    </m:oMathParaPr>
                    <m:oMath xmlns:m="http://schemas.openxmlformats.org/officeDocument/2006/math">
                      <m:sSub>
                        <m:sSubPr>
                          <m:ctrlPr>
                            <a:rPr lang="en-US" b="1" i="1" smtClean="0">
                              <a:solidFill>
                                <a:srgbClr val="0000FF"/>
                              </a:solidFill>
                              <a:latin typeface="Cambria Math" panose="02040503050406030204" pitchFamily="18" charset="0"/>
                            </a:rPr>
                          </m:ctrlPr>
                        </m:sSubPr>
                        <m:e>
                          <m:r>
                            <a:rPr lang="it-IT" b="1" i="1" smtClean="0">
                              <a:solidFill>
                                <a:srgbClr val="0000FF"/>
                              </a:solidFill>
                              <a:latin typeface="Cambria Math" panose="02040503050406030204" pitchFamily="18" charset="0"/>
                            </a:rPr>
                            <m:t>𝒇</m:t>
                          </m:r>
                        </m:e>
                        <m:sub>
                          <m:r>
                            <a:rPr lang="it-IT" b="1" i="1" smtClean="0">
                              <a:solidFill>
                                <a:srgbClr val="0000FF"/>
                              </a:solidFill>
                              <a:latin typeface="Cambria Math" panose="02040503050406030204" pitchFamily="18" charset="0"/>
                            </a:rPr>
                            <m:t>𝒕</m:t>
                          </m:r>
                        </m:sub>
                      </m:sSub>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𝑓</m:t>
                              </m:r>
                            </m:sup>
                          </m:sSup>
                          <m:r>
                            <a:rPr lang="it-IT" b="0" i="1" smtClean="0">
                              <a:latin typeface="Cambria Math" panose="02040503050406030204" pitchFamily="18" charset="0"/>
                              <a:ea typeface="Cambria Math" panose="02040503050406030204" pitchFamily="18" charset="0"/>
                            </a:rPr>
                            <m:t> </m:t>
                          </m:r>
                          <m:sSub>
                            <m:sSubPr>
                              <m:ctrlPr>
                                <a:rPr lang="it-IT" b="1" i="1" smtClean="0">
                                  <a:latin typeface="Cambria Math" panose="02040503050406030204" pitchFamily="18" charset="0"/>
                                  <a:ea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𝒙</m:t>
                              </m:r>
                            </m:e>
                            <m:sub>
                              <m:r>
                                <a:rPr lang="it-IT" b="1" i="1" smtClean="0">
                                  <a:latin typeface="Cambria Math" panose="02040503050406030204" pitchFamily="18" charset="0"/>
                                  <a:ea typeface="Cambria Math" panose="02040503050406030204" pitchFamily="18" charset="0"/>
                                </a:rPr>
                                <m:t>𝒕</m:t>
                              </m:r>
                            </m:sub>
                          </m:sSub>
                          <m:r>
                            <a:rPr lang="it-IT" b="0" i="1" smtClean="0">
                              <a:latin typeface="Cambria Math" panose="02040503050406030204" pitchFamily="18" charset="0"/>
                              <a:ea typeface="Cambria Math" panose="02040503050406030204" pitchFamily="18" charset="0"/>
                            </a:rPr>
                            <m:t>+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𝑓</m:t>
                              </m:r>
                            </m:sup>
                          </m:sSup>
                          <m:sSub>
                            <m:sSubPr>
                              <m:ctrlPr>
                                <a:rPr lang="it-IT" b="1" i="1" smtClean="0">
                                  <a:solidFill>
                                    <a:srgbClr val="FFC000"/>
                                  </a:solidFill>
                                  <a:latin typeface="Cambria Math" panose="02040503050406030204" pitchFamily="18" charset="0"/>
                                  <a:ea typeface="Cambria Math" panose="02040503050406030204" pitchFamily="18" charset="0"/>
                                </a:rPr>
                              </m:ctrlPr>
                            </m:sSubPr>
                            <m:e>
                              <m:r>
                                <a:rPr lang="it-IT" b="1" i="1" smtClean="0">
                                  <a:solidFill>
                                    <a:srgbClr val="FFC000"/>
                                  </a:solidFill>
                                  <a:latin typeface="Cambria Math" panose="02040503050406030204" pitchFamily="18" charset="0"/>
                                  <a:ea typeface="Cambria Math" panose="02040503050406030204" pitchFamily="18" charset="0"/>
                                </a:rPr>
                                <m:t>𝒉</m:t>
                              </m:r>
                            </m:e>
                            <m:sub>
                              <m:r>
                                <a:rPr lang="it-IT" b="1" i="1" smtClean="0">
                                  <a:solidFill>
                                    <a:srgbClr val="FFC000"/>
                                  </a:solidFill>
                                  <a:latin typeface="Cambria Math" panose="02040503050406030204" pitchFamily="18" charset="0"/>
                                  <a:ea typeface="Cambria Math" panose="02040503050406030204" pitchFamily="18" charset="0"/>
                                </a:rPr>
                                <m:t>𝒕</m:t>
                              </m:r>
                              <m:r>
                                <a:rPr lang="it-IT" b="1" i="1" smtClean="0">
                                  <a:solidFill>
                                    <a:srgbClr val="FFC000"/>
                                  </a:solidFill>
                                  <a:latin typeface="Cambria Math" panose="02040503050406030204" pitchFamily="18" charset="0"/>
                                  <a:ea typeface="Cambria Math" panose="02040503050406030204" pitchFamily="18" charset="0"/>
                                </a:rPr>
                                <m:t>−</m:t>
                              </m:r>
                              <m:r>
                                <a:rPr lang="it-IT" b="1" i="1" smtClean="0">
                                  <a:solidFill>
                                    <a:srgbClr val="FFC000"/>
                                  </a:solidFill>
                                  <a:latin typeface="Cambria Math" panose="02040503050406030204" pitchFamily="18" charset="0"/>
                                  <a:ea typeface="Cambria Math" panose="02040503050406030204" pitchFamily="18" charset="0"/>
                                </a:rPr>
                                <m:t>𝟏</m:t>
                              </m:r>
                            </m:sub>
                          </m:sSub>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𝑓</m:t>
                              </m:r>
                            </m:sup>
                          </m:sSup>
                        </m:e>
                      </m:d>
                      <m:r>
                        <a:rPr lang="it-IT" b="0" i="1" smtClean="0">
                          <a:latin typeface="Cambria Math" panose="02040503050406030204" pitchFamily="18" charset="0"/>
                          <a:ea typeface="Cambria Math" panose="02040503050406030204" pitchFamily="18" charset="0"/>
                        </a:rPr>
                        <m:t>→</m:t>
                      </m:r>
                      <m:sSub>
                        <m:sSubPr>
                          <m:ctrlPr>
                            <a:rPr lang="en-US" b="1" i="1">
                              <a:solidFill>
                                <a:srgbClr val="0000FF"/>
                              </a:solidFill>
                              <a:latin typeface="Cambria Math" panose="02040503050406030204" pitchFamily="18" charset="0"/>
                            </a:rPr>
                          </m:ctrlPr>
                        </m:sSubPr>
                        <m:e>
                          <m:r>
                            <a:rPr lang="it-IT" b="1" i="1">
                              <a:solidFill>
                                <a:srgbClr val="0000FF"/>
                              </a:solidFill>
                              <a:latin typeface="Cambria Math" panose="02040503050406030204" pitchFamily="18" charset="0"/>
                            </a:rPr>
                            <m:t>𝒇</m:t>
                          </m:r>
                        </m:e>
                        <m:sub>
                          <m:r>
                            <a:rPr lang="it-IT" b="1" i="1">
                              <a:solidFill>
                                <a:srgbClr val="0000FF"/>
                              </a:solidFill>
                              <a:latin typeface="Cambria Math" panose="02040503050406030204" pitchFamily="18" charset="0"/>
                            </a:rPr>
                            <m:t>𝒕</m:t>
                          </m:r>
                        </m:sub>
                      </m:sSub>
                      <m:r>
                        <a:rPr lang="it-IT" b="0" i="1" smtClean="0">
                          <a:solidFill>
                            <a:schemeClr val="tx1"/>
                          </a:solidFill>
                          <a:latin typeface="Cambria Math" panose="02040503050406030204" pitchFamily="18" charset="0"/>
                        </a:rPr>
                        <m:t>⊗</m:t>
                      </m:r>
                      <m:sSub>
                        <m:sSubPr>
                          <m:ctrlPr>
                            <a:rPr lang="en-US" b="1" i="1">
                              <a:solidFill>
                                <a:srgbClr val="00B0F0"/>
                              </a:solidFill>
                              <a:latin typeface="Cambria Math" panose="02040503050406030204" pitchFamily="18" charset="0"/>
                            </a:rPr>
                          </m:ctrlPr>
                        </m:sSubPr>
                        <m:e>
                          <m:r>
                            <a:rPr lang="it-IT" b="1" i="1">
                              <a:solidFill>
                                <a:srgbClr val="00B0F0"/>
                              </a:solidFill>
                              <a:latin typeface="Cambria Math" panose="02040503050406030204" pitchFamily="18" charset="0"/>
                            </a:rPr>
                            <m:t>𝒄</m:t>
                          </m:r>
                        </m:e>
                        <m:sub>
                          <m:r>
                            <a:rPr lang="it-IT" b="1" i="1">
                              <a:solidFill>
                                <a:srgbClr val="00B0F0"/>
                              </a:solidFill>
                              <a:latin typeface="Cambria Math" panose="02040503050406030204" pitchFamily="18" charset="0"/>
                            </a:rPr>
                            <m:t>𝒕</m:t>
                          </m:r>
                          <m:r>
                            <a:rPr lang="it-IT" b="1" i="1">
                              <a:solidFill>
                                <a:srgbClr val="00B0F0"/>
                              </a:solidFill>
                              <a:latin typeface="Cambria Math" panose="02040503050406030204" pitchFamily="18" charset="0"/>
                            </a:rPr>
                            <m:t>−</m:t>
                          </m:r>
                          <m:r>
                            <a:rPr lang="it-IT" b="1" i="1">
                              <a:solidFill>
                                <a:srgbClr val="00B0F0"/>
                              </a:solidFill>
                              <a:latin typeface="Cambria Math" panose="02040503050406030204" pitchFamily="18" charset="0"/>
                            </a:rPr>
                            <m:t>𝟏</m:t>
                          </m:r>
                        </m:sub>
                      </m:sSub>
                    </m:oMath>
                  </m:oMathPara>
                </a14:m>
                <a:endParaRPr lang="en-US" dirty="0"/>
              </a:p>
              <a:p>
                <a:endParaRPr lang="it-IT" b="0"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𝑓</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𝑓</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i="1">
                              <a:latin typeface="Cambria Math" panose="02040503050406030204" pitchFamily="18" charset="0"/>
                              <a:ea typeface="Cambria Math" panose="02040503050406030204" pitchFamily="18" charset="0"/>
                            </a:rPr>
                            <m:t>𝑡</m:t>
                          </m:r>
                        </m:sup>
                      </m:sSup>
                    </m:oMath>
                  </m:oMathPara>
                </a14:m>
                <a:endParaRPr lang="it-IT"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mbria Math" panose="02040503050406030204" pitchFamily="18" charset="0"/>
                        </a:rPr>
                        <m:t>𝑤𝑒𝑖𝑔h𝑡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𝑚𝑎𝑡𝑟𝑖𝑐𝑒𝑠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𝑎𝑛𝑑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𝑏𝑖𝑎𝑠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𝑣𝑒𝑐𝑡𝑜𝑟</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𝑎𝑠𝑠𝑜𝑐𝑖𝑎𝑡𝑒𝑑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𝑡𝑜</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𝑓𝑜𝑟𝑔𝑒𝑡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𝑔𝑎𝑡𝑒</m:t>
                      </m:r>
                    </m:oMath>
                  </m:oMathPara>
                </a14:m>
                <a:endParaRPr lang="en-US" dirty="0"/>
              </a:p>
            </p:txBody>
          </p:sp>
        </mc:Choice>
        <mc:Fallback>
          <p:sp>
            <p:nvSpPr>
              <p:cNvPr id="8" name="TextBox 7">
                <a:extLst>
                  <a:ext uri="{FF2B5EF4-FFF2-40B4-BE49-F238E27FC236}">
                    <a16:creationId xmlns:a16="http://schemas.microsoft.com/office/drawing/2014/main" id="{2A11FD8E-B4DA-D489-0C71-8CE8B536B81A}"/>
                  </a:ext>
                </a:extLst>
              </p:cNvPr>
              <p:cNvSpPr txBox="1">
                <a:spLocks noRot="1" noChangeAspect="1" noMove="1" noResize="1" noEditPoints="1" noAdjustHandles="1" noChangeArrowheads="1" noChangeShapeType="1" noTextEdit="1"/>
              </p:cNvSpPr>
              <p:nvPr/>
            </p:nvSpPr>
            <p:spPr>
              <a:xfrm>
                <a:off x="5024868" y="2486367"/>
                <a:ext cx="6926919" cy="1797608"/>
              </a:xfrm>
              <a:prstGeom prst="rect">
                <a:avLst/>
              </a:prstGeom>
              <a:blipFill>
                <a:blip r:embed="rId3"/>
                <a:stretch>
                  <a:fillRect l="-704" t="-2034" b="-1695"/>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D78434E4-AA7B-E54B-4C45-8F8FFF8497BC}"/>
              </a:ext>
            </a:extLst>
          </p:cNvPr>
          <p:cNvSpPr/>
          <p:nvPr/>
        </p:nvSpPr>
        <p:spPr>
          <a:xfrm>
            <a:off x="1162878" y="3071191"/>
            <a:ext cx="596348" cy="904461"/>
          </a:xfrm>
          <a:prstGeom prst="rect">
            <a:avLst/>
          </a:prstGeom>
          <a:solidFill>
            <a:srgbClr val="0000FF">
              <a:alpha val="17000"/>
            </a:srgb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A0D641-76E8-AA5F-7129-73F6EB8C2196}"/>
              </a:ext>
            </a:extLst>
          </p:cNvPr>
          <p:cNvSpPr/>
          <p:nvPr/>
        </p:nvSpPr>
        <p:spPr>
          <a:xfrm>
            <a:off x="1950454" y="3059388"/>
            <a:ext cx="596348" cy="904461"/>
          </a:xfrm>
          <a:prstGeom prst="rect">
            <a:avLst/>
          </a:prstGeom>
          <a:solidFill>
            <a:srgbClr val="FF00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E6F97E-FF0A-C6C3-6999-70D668A614CD}"/>
              </a:ext>
            </a:extLst>
          </p:cNvPr>
          <p:cNvSpPr/>
          <p:nvPr/>
        </p:nvSpPr>
        <p:spPr>
          <a:xfrm>
            <a:off x="2546802" y="3061252"/>
            <a:ext cx="524389" cy="904461"/>
          </a:xfrm>
          <a:prstGeom prst="rect">
            <a:avLst/>
          </a:prstGeom>
          <a:solidFill>
            <a:srgbClr val="FF00FF">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83B8E0-E452-C9B3-8F87-D566D0D4B017}"/>
              </a:ext>
            </a:extLst>
          </p:cNvPr>
          <p:cNvSpPr/>
          <p:nvPr/>
        </p:nvSpPr>
        <p:spPr>
          <a:xfrm>
            <a:off x="3073895" y="3061252"/>
            <a:ext cx="596348" cy="904461"/>
          </a:xfrm>
          <a:prstGeom prst="rect">
            <a:avLst/>
          </a:prstGeom>
          <a:solidFill>
            <a:srgbClr val="FFFF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F8026F3-CDFF-9811-4A42-5768A8F993B1}"/>
              </a:ext>
            </a:extLst>
          </p:cNvPr>
          <p:cNvSpPr/>
          <p:nvPr/>
        </p:nvSpPr>
        <p:spPr>
          <a:xfrm>
            <a:off x="1530466" y="2486368"/>
            <a:ext cx="685960" cy="369332"/>
          </a:xfrm>
          <a:prstGeom prst="rect">
            <a:avLst/>
          </a:prstGeom>
          <a:solidFill>
            <a:srgbClr val="00B050">
              <a:alpha val="11000"/>
            </a:srgb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831484-6D42-0941-302A-3F0E19072DE7}"/>
              </a:ext>
            </a:extLst>
          </p:cNvPr>
          <p:cNvSpPr txBox="1"/>
          <p:nvPr/>
        </p:nvSpPr>
        <p:spPr>
          <a:xfrm>
            <a:off x="5024868" y="4533963"/>
            <a:ext cx="237566" cy="369332"/>
          </a:xfrm>
          <a:prstGeom prst="rect">
            <a:avLst/>
          </a:prstGeom>
          <a:noFill/>
        </p:spPr>
        <p:txBody>
          <a:bodyPr wrap="none" rtlCol="0">
            <a:spAutoFit/>
          </a:bodyPr>
          <a:lstStyle/>
          <a:p>
            <a:r>
              <a:rPr lang="en-US" dirty="0"/>
              <a:t> </a:t>
            </a:r>
          </a:p>
        </p:txBody>
      </p:sp>
      <p:sp>
        <p:nvSpPr>
          <p:cNvPr id="13" name="Rectangle 12">
            <a:extLst>
              <a:ext uri="{FF2B5EF4-FFF2-40B4-BE49-F238E27FC236}">
                <a16:creationId xmlns:a16="http://schemas.microsoft.com/office/drawing/2014/main" id="{60C2FECB-A08B-77CF-6E24-A24AACAC5D9E}"/>
              </a:ext>
            </a:extLst>
          </p:cNvPr>
          <p:cNvSpPr/>
          <p:nvPr/>
        </p:nvSpPr>
        <p:spPr>
          <a:xfrm>
            <a:off x="9645198" y="3071191"/>
            <a:ext cx="1079124" cy="369332"/>
          </a:xfrm>
          <a:prstGeom prst="rect">
            <a:avLst/>
          </a:prstGeom>
          <a:solidFill>
            <a:srgbClr val="00B050">
              <a:alpha val="11000"/>
            </a:srgb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85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9D3EB-1598-48DF-36E6-4522A819ADDF}"/>
            </a:ext>
          </a:extLst>
        </p:cNvPr>
        <p:cNvGrpSpPr/>
        <p:nvPr/>
      </p:nvGrpSpPr>
      <p:grpSpPr>
        <a:xfrm>
          <a:off x="0" y="0"/>
          <a:ext cx="0" cy="0"/>
          <a:chOff x="0" y="0"/>
          <a:chExt cx="0" cy="0"/>
        </a:xfrm>
      </p:grpSpPr>
      <p:pic>
        <p:nvPicPr>
          <p:cNvPr id="7" name="Picture 4" descr="Understanding LSTM and its diagrams | by Shi Yan | ML Review">
            <a:extLst>
              <a:ext uri="{FF2B5EF4-FFF2-40B4-BE49-F238E27FC236}">
                <a16:creationId xmlns:a16="http://schemas.microsoft.com/office/drawing/2014/main" id="{72C88351-EC5D-9897-BCC3-598B4478A1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130" y="2017643"/>
            <a:ext cx="4296828" cy="3813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81D1C7-1E64-E851-E5D1-45741A5F46C5}"/>
              </a:ext>
            </a:extLst>
          </p:cNvPr>
          <p:cNvSpPr txBox="1">
            <a:spLocks/>
          </p:cNvSpPr>
          <p:nvPr/>
        </p:nvSpPr>
        <p:spPr>
          <a:xfrm>
            <a:off x="487218" y="346652"/>
            <a:ext cx="7382164" cy="7432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LONG SHORT-TERM MEMORIES</a:t>
            </a:r>
          </a:p>
        </p:txBody>
      </p:sp>
      <p:sp>
        <p:nvSpPr>
          <p:cNvPr id="4" name="TextBox 3">
            <a:extLst>
              <a:ext uri="{FF2B5EF4-FFF2-40B4-BE49-F238E27FC236}">
                <a16:creationId xmlns:a16="http://schemas.microsoft.com/office/drawing/2014/main" id="{C10E1C26-B342-0209-8067-54838F69DAA5}"/>
              </a:ext>
            </a:extLst>
          </p:cNvPr>
          <p:cNvSpPr txBox="1"/>
          <p:nvPr/>
        </p:nvSpPr>
        <p:spPr>
          <a:xfrm>
            <a:off x="487218" y="1192695"/>
            <a:ext cx="11549069" cy="646331"/>
          </a:xfrm>
          <a:prstGeom prst="rect">
            <a:avLst/>
          </a:prstGeom>
          <a:noFill/>
        </p:spPr>
        <p:txBody>
          <a:bodyPr wrap="square" rtlCol="0">
            <a:spAutoFit/>
          </a:bodyPr>
          <a:lstStyle/>
          <a:p>
            <a:r>
              <a:rPr lang="en-US" dirty="0"/>
              <a:t>The simple RNN are not suited to learn efficiently long-range features in time (long-term memory). The Long Short-Term Memory is a RNN designed to avoid this problem. </a:t>
            </a:r>
          </a:p>
        </p:txBody>
      </p:sp>
      <p:sp>
        <p:nvSpPr>
          <p:cNvPr id="6" name="TextBox 5">
            <a:extLst>
              <a:ext uri="{FF2B5EF4-FFF2-40B4-BE49-F238E27FC236}">
                <a16:creationId xmlns:a16="http://schemas.microsoft.com/office/drawing/2014/main" id="{E0AF582E-0751-42F5-8897-6B066C2F4683}"/>
              </a:ext>
            </a:extLst>
          </p:cNvPr>
          <p:cNvSpPr txBox="1"/>
          <p:nvPr/>
        </p:nvSpPr>
        <p:spPr>
          <a:xfrm>
            <a:off x="514130" y="2117035"/>
            <a:ext cx="2032672" cy="369332"/>
          </a:xfrm>
          <a:prstGeom prst="rect">
            <a:avLst/>
          </a:prstGeom>
          <a:noFill/>
        </p:spPr>
        <p:txBody>
          <a:bodyPr wrap="none" rtlCol="0">
            <a:spAutoFit/>
          </a:bodyPr>
          <a:lstStyle/>
          <a:p>
            <a:r>
              <a:rPr lang="en-US" dirty="0"/>
              <a:t>LSTM block (step 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0CA0347-8A76-C225-A66F-DBE1CB62E18A}"/>
                  </a:ext>
                </a:extLst>
              </p:cNvPr>
              <p:cNvSpPr txBox="1"/>
              <p:nvPr/>
            </p:nvSpPr>
            <p:spPr>
              <a:xfrm>
                <a:off x="5024868" y="2486367"/>
                <a:ext cx="6926919" cy="1797608"/>
              </a:xfrm>
              <a:prstGeom prst="rect">
                <a:avLst/>
              </a:prstGeom>
              <a:noFill/>
            </p:spPr>
            <p:txBody>
              <a:bodyPr wrap="square" rtlCol="0">
                <a:spAutoFit/>
              </a:bodyPr>
              <a:lstStyle/>
              <a:p>
                <a:r>
                  <a:rPr lang="en-US" dirty="0"/>
                  <a:t>The </a:t>
                </a:r>
                <a:r>
                  <a:rPr lang="en-US" b="1" dirty="0">
                    <a:solidFill>
                      <a:srgbClr val="FF0000"/>
                    </a:solidFill>
                  </a:rPr>
                  <a:t>input gate </a:t>
                </a:r>
                <a14:m>
                  <m:oMath xmlns:m="http://schemas.openxmlformats.org/officeDocument/2006/math">
                    <m:sSub>
                      <m:sSubPr>
                        <m:ctrlPr>
                          <a:rPr lang="en-US" b="1" i="1">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rPr>
                          <m:t>𝒊</m:t>
                        </m:r>
                      </m:e>
                      <m:sub>
                        <m:r>
                          <a:rPr lang="it-IT" b="1" i="1">
                            <a:solidFill>
                              <a:srgbClr val="FF0000"/>
                            </a:solidFill>
                            <a:latin typeface="Cambria Math" panose="02040503050406030204" pitchFamily="18" charset="0"/>
                          </a:rPr>
                          <m:t>𝒕</m:t>
                        </m:r>
                      </m:sub>
                    </m:sSub>
                    <m:r>
                      <a:rPr lang="it-IT" b="1" i="1">
                        <a:solidFill>
                          <a:srgbClr val="FF0000"/>
                        </a:solidFill>
                        <a:latin typeface="Cambria Math" panose="02040503050406030204" pitchFamily="18" charset="0"/>
                      </a:rPr>
                      <m:t> </m:t>
                    </m:r>
                  </m:oMath>
                </a14:m>
                <a:r>
                  <a:rPr lang="en-US" dirty="0"/>
                  <a:t>controls how much of the </a:t>
                </a:r>
                <a:r>
                  <a:rPr lang="en-US" b="1" dirty="0">
                    <a:solidFill>
                      <a:srgbClr val="FF00FF"/>
                    </a:solidFill>
                  </a:rPr>
                  <a:t>present context </a:t>
                </a:r>
                <a14:m>
                  <m:oMath xmlns:m="http://schemas.openxmlformats.org/officeDocument/2006/math">
                    <m:sSub>
                      <m:sSubPr>
                        <m:ctrlPr>
                          <a:rPr lang="en-US" b="1" i="1">
                            <a:solidFill>
                              <a:srgbClr val="FF00FF"/>
                            </a:solidFill>
                            <a:latin typeface="Cambria Math" panose="02040503050406030204" pitchFamily="18" charset="0"/>
                          </a:rPr>
                        </m:ctrlPr>
                      </m:sSubPr>
                      <m:e>
                        <m:acc>
                          <m:accPr>
                            <m:chr m:val="̃"/>
                            <m:ctrlPr>
                              <a:rPr lang="en-US" b="1" i="1">
                                <a:solidFill>
                                  <a:srgbClr val="FF00FF"/>
                                </a:solidFill>
                                <a:latin typeface="Cambria Math" panose="02040503050406030204" pitchFamily="18" charset="0"/>
                              </a:rPr>
                            </m:ctrlPr>
                          </m:accPr>
                          <m:e>
                            <m:r>
                              <a:rPr lang="it-IT" b="1" i="1">
                                <a:solidFill>
                                  <a:srgbClr val="FF00FF"/>
                                </a:solidFill>
                                <a:latin typeface="Cambria Math" panose="02040503050406030204" pitchFamily="18" charset="0"/>
                              </a:rPr>
                              <m:t>𝒄</m:t>
                            </m:r>
                          </m:e>
                        </m:acc>
                      </m:e>
                      <m:sub>
                        <m:r>
                          <a:rPr lang="it-IT" b="1" i="1">
                            <a:solidFill>
                              <a:srgbClr val="FF00FF"/>
                            </a:solidFill>
                            <a:latin typeface="Cambria Math" panose="02040503050406030204" pitchFamily="18" charset="0"/>
                          </a:rPr>
                          <m:t>𝒕</m:t>
                        </m:r>
                      </m:sub>
                    </m:sSub>
                  </m:oMath>
                </a14:m>
                <a:r>
                  <a:rPr lang="en-US" b="1" dirty="0">
                    <a:solidFill>
                      <a:srgbClr val="FF00FF"/>
                    </a:solidFill>
                  </a:rPr>
                  <a:t> </a:t>
                </a:r>
                <a:r>
                  <a:rPr lang="en-US" dirty="0"/>
                  <a:t>should propagate to the </a:t>
                </a:r>
                <a:r>
                  <a:rPr lang="en-US" b="1" dirty="0">
                    <a:solidFill>
                      <a:srgbClr val="92D050"/>
                    </a:solidFill>
                  </a:rPr>
                  <a:t>current state </a:t>
                </a:r>
                <a14:m>
                  <m:oMath xmlns:m="http://schemas.openxmlformats.org/officeDocument/2006/math">
                    <m:sSub>
                      <m:sSubPr>
                        <m:ctrlPr>
                          <a:rPr lang="en-US" b="1" i="1">
                            <a:solidFill>
                              <a:srgbClr val="92D050"/>
                            </a:solidFill>
                            <a:latin typeface="Cambria Math" panose="02040503050406030204" pitchFamily="18" charset="0"/>
                          </a:rPr>
                        </m:ctrlPr>
                      </m:sSubPr>
                      <m:e>
                        <m:r>
                          <a:rPr lang="it-IT" b="1" i="1">
                            <a:solidFill>
                              <a:srgbClr val="92D050"/>
                            </a:solidFill>
                            <a:latin typeface="Cambria Math" panose="02040503050406030204" pitchFamily="18" charset="0"/>
                          </a:rPr>
                          <m:t>𝒄</m:t>
                        </m:r>
                      </m:e>
                      <m:sub>
                        <m:r>
                          <a:rPr lang="it-IT" b="1" i="1">
                            <a:solidFill>
                              <a:srgbClr val="92D050"/>
                            </a:solidFill>
                            <a:latin typeface="Cambria Math" panose="02040503050406030204" pitchFamily="18" charset="0"/>
                          </a:rPr>
                          <m:t>𝒕</m:t>
                        </m:r>
                      </m:sub>
                    </m:sSub>
                  </m:oMath>
                </a14:m>
                <a:r>
                  <a:rPr lang="en-US" dirty="0"/>
                  <a:t>.</a:t>
                </a:r>
              </a:p>
              <a:p>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𝒊</m:t>
                          </m:r>
                        </m:e>
                        <m:sub>
                          <m:r>
                            <a:rPr lang="it-IT" b="1" i="1" smtClean="0">
                              <a:solidFill>
                                <a:srgbClr val="FF0000"/>
                              </a:solidFill>
                              <a:latin typeface="Cambria Math" panose="02040503050406030204" pitchFamily="18" charset="0"/>
                            </a:rPr>
                            <m:t>𝒕</m:t>
                          </m:r>
                        </m:sub>
                      </m:sSub>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𝑖</m:t>
                              </m:r>
                            </m:sup>
                          </m:sSup>
                          <m:r>
                            <a:rPr lang="it-IT" b="0" i="1" smtClean="0">
                              <a:latin typeface="Cambria Math" panose="02040503050406030204" pitchFamily="18" charset="0"/>
                              <a:ea typeface="Cambria Math" panose="02040503050406030204" pitchFamily="18" charset="0"/>
                            </a:rPr>
                            <m:t> </m:t>
                          </m:r>
                          <m:sSub>
                            <m:sSubPr>
                              <m:ctrlPr>
                                <a:rPr lang="it-IT" b="1" i="1" smtClean="0">
                                  <a:latin typeface="Cambria Math" panose="02040503050406030204" pitchFamily="18" charset="0"/>
                                  <a:ea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𝒙</m:t>
                              </m:r>
                            </m:e>
                            <m:sub>
                              <m:r>
                                <a:rPr lang="it-IT" b="1" i="1" smtClean="0">
                                  <a:latin typeface="Cambria Math" panose="02040503050406030204" pitchFamily="18" charset="0"/>
                                  <a:ea typeface="Cambria Math" panose="02040503050406030204" pitchFamily="18" charset="0"/>
                                </a:rPr>
                                <m:t>𝒕</m:t>
                              </m:r>
                            </m:sub>
                          </m:sSub>
                          <m:r>
                            <a:rPr lang="it-IT" b="0" i="1" smtClean="0">
                              <a:latin typeface="Cambria Math" panose="02040503050406030204" pitchFamily="18" charset="0"/>
                              <a:ea typeface="Cambria Math" panose="02040503050406030204" pitchFamily="18" charset="0"/>
                            </a:rPr>
                            <m:t>+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𝑖</m:t>
                              </m:r>
                            </m:sup>
                          </m:sSup>
                          <m:sSub>
                            <m:sSubPr>
                              <m:ctrlPr>
                                <a:rPr lang="it-IT" b="1" i="1" smtClean="0">
                                  <a:solidFill>
                                    <a:srgbClr val="FFC000"/>
                                  </a:solidFill>
                                  <a:latin typeface="Cambria Math" panose="02040503050406030204" pitchFamily="18" charset="0"/>
                                  <a:ea typeface="Cambria Math" panose="02040503050406030204" pitchFamily="18" charset="0"/>
                                </a:rPr>
                              </m:ctrlPr>
                            </m:sSubPr>
                            <m:e>
                              <m:r>
                                <a:rPr lang="it-IT" b="1" i="1" smtClean="0">
                                  <a:solidFill>
                                    <a:srgbClr val="FFC000"/>
                                  </a:solidFill>
                                  <a:latin typeface="Cambria Math" panose="02040503050406030204" pitchFamily="18" charset="0"/>
                                  <a:ea typeface="Cambria Math" panose="02040503050406030204" pitchFamily="18" charset="0"/>
                                </a:rPr>
                                <m:t>𝒉</m:t>
                              </m:r>
                            </m:e>
                            <m:sub>
                              <m:r>
                                <a:rPr lang="it-IT" b="1" i="1" smtClean="0">
                                  <a:solidFill>
                                    <a:srgbClr val="FFC000"/>
                                  </a:solidFill>
                                  <a:latin typeface="Cambria Math" panose="02040503050406030204" pitchFamily="18" charset="0"/>
                                  <a:ea typeface="Cambria Math" panose="02040503050406030204" pitchFamily="18" charset="0"/>
                                </a:rPr>
                                <m:t>𝒕</m:t>
                              </m:r>
                              <m:r>
                                <a:rPr lang="it-IT" b="1" i="1" smtClean="0">
                                  <a:solidFill>
                                    <a:srgbClr val="FFC000"/>
                                  </a:solidFill>
                                  <a:latin typeface="Cambria Math" panose="02040503050406030204" pitchFamily="18" charset="0"/>
                                  <a:ea typeface="Cambria Math" panose="02040503050406030204" pitchFamily="18" charset="0"/>
                                </a:rPr>
                                <m:t>−</m:t>
                              </m:r>
                              <m:r>
                                <a:rPr lang="it-IT" b="1" i="1" smtClean="0">
                                  <a:solidFill>
                                    <a:srgbClr val="FFC000"/>
                                  </a:solidFill>
                                  <a:latin typeface="Cambria Math" panose="02040503050406030204" pitchFamily="18" charset="0"/>
                                  <a:ea typeface="Cambria Math" panose="02040503050406030204" pitchFamily="18" charset="0"/>
                                </a:rPr>
                                <m:t>𝟏</m:t>
                              </m:r>
                            </m:sub>
                          </m:sSub>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𝑖</m:t>
                              </m:r>
                            </m:sup>
                          </m:sSup>
                        </m:e>
                      </m:d>
                      <m:r>
                        <a:rPr lang="it-IT" b="0" i="1" smtClean="0">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𝒊</m:t>
                          </m:r>
                        </m:e>
                        <m:sub>
                          <m:r>
                            <a:rPr lang="it-IT" b="1" i="1">
                              <a:solidFill>
                                <a:srgbClr val="FF0000"/>
                              </a:solidFill>
                              <a:latin typeface="Cambria Math" panose="02040503050406030204" pitchFamily="18" charset="0"/>
                            </a:rPr>
                            <m:t>𝒕</m:t>
                          </m:r>
                        </m:sub>
                      </m:sSub>
                      <m:r>
                        <a:rPr lang="it-IT" b="0" i="1" smtClean="0">
                          <a:solidFill>
                            <a:schemeClr val="tx1"/>
                          </a:solidFill>
                          <a:latin typeface="Cambria Math" panose="02040503050406030204" pitchFamily="18" charset="0"/>
                        </a:rPr>
                        <m:t>⊗</m:t>
                      </m:r>
                      <m:sSub>
                        <m:sSubPr>
                          <m:ctrlPr>
                            <a:rPr lang="en-US" b="1" i="1">
                              <a:solidFill>
                                <a:srgbClr val="FF00FF"/>
                              </a:solidFill>
                              <a:latin typeface="Cambria Math" panose="02040503050406030204" pitchFamily="18" charset="0"/>
                            </a:rPr>
                          </m:ctrlPr>
                        </m:sSubPr>
                        <m:e>
                          <m:acc>
                            <m:accPr>
                              <m:chr m:val="̃"/>
                              <m:ctrlPr>
                                <a:rPr lang="en-US" b="1" i="1">
                                  <a:solidFill>
                                    <a:srgbClr val="FF00FF"/>
                                  </a:solidFill>
                                  <a:latin typeface="Cambria Math" panose="02040503050406030204" pitchFamily="18" charset="0"/>
                                </a:rPr>
                              </m:ctrlPr>
                            </m:accPr>
                            <m:e>
                              <m:r>
                                <a:rPr lang="it-IT" b="1" i="1">
                                  <a:solidFill>
                                    <a:srgbClr val="FF00FF"/>
                                  </a:solidFill>
                                  <a:latin typeface="Cambria Math" panose="02040503050406030204" pitchFamily="18" charset="0"/>
                                </a:rPr>
                                <m:t>𝒄</m:t>
                              </m:r>
                            </m:e>
                          </m:acc>
                        </m:e>
                        <m:sub>
                          <m:r>
                            <a:rPr lang="it-IT" b="1" i="1">
                              <a:solidFill>
                                <a:srgbClr val="FF00FF"/>
                              </a:solidFill>
                              <a:latin typeface="Cambria Math" panose="02040503050406030204" pitchFamily="18" charset="0"/>
                            </a:rPr>
                            <m:t>𝒕</m:t>
                          </m:r>
                        </m:sub>
                      </m:sSub>
                    </m:oMath>
                  </m:oMathPara>
                </a14:m>
                <a:endParaRPr lang="en-US" dirty="0"/>
              </a:p>
              <a:p>
                <a:endParaRPr lang="it-IT" b="0"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𝑖</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𝑖</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𝑖</m:t>
                          </m:r>
                        </m:sup>
                      </m:sSup>
                    </m:oMath>
                  </m:oMathPara>
                </a14:m>
                <a:endParaRPr lang="it-IT"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mbria Math" panose="02040503050406030204" pitchFamily="18" charset="0"/>
                        </a:rPr>
                        <m:t>𝑤𝑒𝑖𝑔h𝑡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𝑚𝑎𝑡𝑟𝑖𝑐𝑒𝑠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𝑎𝑛𝑑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𝑏𝑖𝑎𝑠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𝑣𝑒𝑐𝑡𝑜𝑟</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𝑎𝑠𝑠𝑜𝑐𝑖𝑎𝑡𝑒𝑑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𝑡𝑜</m:t>
                      </m:r>
                      <m:r>
                        <a:rPr lang="it-IT" i="1">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𝑖𝑛𝑝𝑢𝑡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𝑔𝑎𝑡𝑒</m:t>
                      </m:r>
                    </m:oMath>
                  </m:oMathPara>
                </a14:m>
                <a:endParaRPr lang="en-US" dirty="0"/>
              </a:p>
            </p:txBody>
          </p:sp>
        </mc:Choice>
        <mc:Fallback>
          <p:sp>
            <p:nvSpPr>
              <p:cNvPr id="8" name="TextBox 7">
                <a:extLst>
                  <a:ext uri="{FF2B5EF4-FFF2-40B4-BE49-F238E27FC236}">
                    <a16:creationId xmlns:a16="http://schemas.microsoft.com/office/drawing/2014/main" id="{20CA0347-8A76-C225-A66F-DBE1CB62E18A}"/>
                  </a:ext>
                </a:extLst>
              </p:cNvPr>
              <p:cNvSpPr txBox="1">
                <a:spLocks noRot="1" noChangeAspect="1" noMove="1" noResize="1" noEditPoints="1" noAdjustHandles="1" noChangeArrowheads="1" noChangeShapeType="1" noTextEdit="1"/>
              </p:cNvSpPr>
              <p:nvPr/>
            </p:nvSpPr>
            <p:spPr>
              <a:xfrm>
                <a:off x="5024868" y="2486367"/>
                <a:ext cx="6926919" cy="1797608"/>
              </a:xfrm>
              <a:prstGeom prst="rect">
                <a:avLst/>
              </a:prstGeom>
              <a:blipFill>
                <a:blip r:embed="rId3"/>
                <a:stretch>
                  <a:fillRect l="-704" t="-2034" b="-1695"/>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821F6BA-0002-D0FC-6F66-7165444D9736}"/>
              </a:ext>
            </a:extLst>
          </p:cNvPr>
          <p:cNvSpPr/>
          <p:nvPr/>
        </p:nvSpPr>
        <p:spPr>
          <a:xfrm>
            <a:off x="1162878" y="3071191"/>
            <a:ext cx="596348" cy="904461"/>
          </a:xfrm>
          <a:prstGeom prst="rect">
            <a:avLst/>
          </a:prstGeom>
          <a:solidFill>
            <a:srgbClr val="0000FF">
              <a:alpha val="17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7FAC60-CA39-22F6-A567-BF26ABD4AF3A}"/>
              </a:ext>
            </a:extLst>
          </p:cNvPr>
          <p:cNvSpPr/>
          <p:nvPr/>
        </p:nvSpPr>
        <p:spPr>
          <a:xfrm>
            <a:off x="1950454" y="3059388"/>
            <a:ext cx="596348" cy="904461"/>
          </a:xfrm>
          <a:prstGeom prst="rect">
            <a:avLst/>
          </a:prstGeom>
          <a:solidFill>
            <a:srgbClr val="FF0000">
              <a:alpha val="17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39284-75D6-A1D9-ADA3-12755D995028}"/>
              </a:ext>
            </a:extLst>
          </p:cNvPr>
          <p:cNvSpPr/>
          <p:nvPr/>
        </p:nvSpPr>
        <p:spPr>
          <a:xfrm>
            <a:off x="2546802" y="3061252"/>
            <a:ext cx="524389" cy="904461"/>
          </a:xfrm>
          <a:prstGeom prst="rect">
            <a:avLst/>
          </a:prstGeom>
          <a:solidFill>
            <a:srgbClr val="FF00FF">
              <a:alpha val="17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B32795-B1FF-20AD-6151-EFCA10C6C26C}"/>
              </a:ext>
            </a:extLst>
          </p:cNvPr>
          <p:cNvSpPr/>
          <p:nvPr/>
        </p:nvSpPr>
        <p:spPr>
          <a:xfrm>
            <a:off x="3073895" y="3061252"/>
            <a:ext cx="596348" cy="904461"/>
          </a:xfrm>
          <a:prstGeom prst="rect">
            <a:avLst/>
          </a:prstGeom>
          <a:solidFill>
            <a:srgbClr val="FFFF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3C92C6-4E26-6BFA-4FD2-780B1E78ED5B}"/>
              </a:ext>
            </a:extLst>
          </p:cNvPr>
          <p:cNvSpPr txBox="1"/>
          <p:nvPr/>
        </p:nvSpPr>
        <p:spPr>
          <a:xfrm>
            <a:off x="5024868" y="4533963"/>
            <a:ext cx="237566" cy="369332"/>
          </a:xfrm>
          <a:prstGeom prst="rect">
            <a:avLst/>
          </a:prstGeom>
          <a:noFill/>
        </p:spPr>
        <p:txBody>
          <a:bodyPr wrap="none" rtlCol="0">
            <a:spAutoFit/>
          </a:bodyPr>
          <a:lstStyle/>
          <a:p>
            <a:r>
              <a:rPr lang="en-US" dirty="0"/>
              <a:t> </a:t>
            </a:r>
          </a:p>
        </p:txBody>
      </p:sp>
      <p:sp>
        <p:nvSpPr>
          <p:cNvPr id="3" name="Rectangle 2">
            <a:extLst>
              <a:ext uri="{FF2B5EF4-FFF2-40B4-BE49-F238E27FC236}">
                <a16:creationId xmlns:a16="http://schemas.microsoft.com/office/drawing/2014/main" id="{FFB651BF-6FA1-C4F8-A154-F54F2A856D2D}"/>
              </a:ext>
            </a:extLst>
          </p:cNvPr>
          <p:cNvSpPr/>
          <p:nvPr/>
        </p:nvSpPr>
        <p:spPr>
          <a:xfrm>
            <a:off x="2544098" y="2753139"/>
            <a:ext cx="524389" cy="304386"/>
          </a:xfrm>
          <a:prstGeom prst="rect">
            <a:avLst/>
          </a:prstGeom>
          <a:solidFill>
            <a:srgbClr val="7030A0">
              <a:alpha val="24000"/>
            </a:srgb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072F71-F4C3-A27C-BC59-22F6E1A85292}"/>
              </a:ext>
            </a:extLst>
          </p:cNvPr>
          <p:cNvSpPr/>
          <p:nvPr/>
        </p:nvSpPr>
        <p:spPr>
          <a:xfrm>
            <a:off x="9717157" y="3097280"/>
            <a:ext cx="758686" cy="331719"/>
          </a:xfrm>
          <a:prstGeom prst="rect">
            <a:avLst/>
          </a:prstGeom>
          <a:solidFill>
            <a:srgbClr val="7030A0">
              <a:alpha val="24000"/>
            </a:srgb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44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F56D-5A62-49AE-1A8E-6782FC9DFADD}"/>
            </a:ext>
          </a:extLst>
        </p:cNvPr>
        <p:cNvGrpSpPr/>
        <p:nvPr/>
      </p:nvGrpSpPr>
      <p:grpSpPr>
        <a:xfrm>
          <a:off x="0" y="0"/>
          <a:ext cx="0" cy="0"/>
          <a:chOff x="0" y="0"/>
          <a:chExt cx="0" cy="0"/>
        </a:xfrm>
      </p:grpSpPr>
      <p:pic>
        <p:nvPicPr>
          <p:cNvPr id="7" name="Picture 4" descr="Understanding LSTM and its diagrams | by Shi Yan | ML Review">
            <a:extLst>
              <a:ext uri="{FF2B5EF4-FFF2-40B4-BE49-F238E27FC236}">
                <a16:creationId xmlns:a16="http://schemas.microsoft.com/office/drawing/2014/main" id="{0D9CD64B-408D-A0E0-B97B-2EBB5BE9BA8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130" y="2017643"/>
            <a:ext cx="4296828" cy="3813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B01A38-0E20-E32D-D39D-BBAED017260D}"/>
              </a:ext>
            </a:extLst>
          </p:cNvPr>
          <p:cNvSpPr txBox="1">
            <a:spLocks/>
          </p:cNvSpPr>
          <p:nvPr/>
        </p:nvSpPr>
        <p:spPr>
          <a:xfrm>
            <a:off x="487218" y="346652"/>
            <a:ext cx="7382164" cy="7432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LONG SHORT-TERM MEMORIES</a:t>
            </a:r>
          </a:p>
        </p:txBody>
      </p:sp>
      <p:sp>
        <p:nvSpPr>
          <p:cNvPr id="4" name="TextBox 3">
            <a:extLst>
              <a:ext uri="{FF2B5EF4-FFF2-40B4-BE49-F238E27FC236}">
                <a16:creationId xmlns:a16="http://schemas.microsoft.com/office/drawing/2014/main" id="{C986718B-DDE0-F1BF-187F-A5F22F840B5C}"/>
              </a:ext>
            </a:extLst>
          </p:cNvPr>
          <p:cNvSpPr txBox="1"/>
          <p:nvPr/>
        </p:nvSpPr>
        <p:spPr>
          <a:xfrm>
            <a:off x="487218" y="1192695"/>
            <a:ext cx="11549069" cy="646331"/>
          </a:xfrm>
          <a:prstGeom prst="rect">
            <a:avLst/>
          </a:prstGeom>
          <a:noFill/>
        </p:spPr>
        <p:txBody>
          <a:bodyPr wrap="square" rtlCol="0">
            <a:spAutoFit/>
          </a:bodyPr>
          <a:lstStyle/>
          <a:p>
            <a:r>
              <a:rPr lang="en-US" dirty="0"/>
              <a:t>The simple RNN are not suited to learn efficiently long-range features in time (long-term memory). The Long Short-Term Memory is a RNN designed to avoid this problem. </a:t>
            </a:r>
          </a:p>
        </p:txBody>
      </p:sp>
      <p:sp>
        <p:nvSpPr>
          <p:cNvPr id="6" name="TextBox 5">
            <a:extLst>
              <a:ext uri="{FF2B5EF4-FFF2-40B4-BE49-F238E27FC236}">
                <a16:creationId xmlns:a16="http://schemas.microsoft.com/office/drawing/2014/main" id="{699E9181-825D-2A4E-78E4-FADB95D855DF}"/>
              </a:ext>
            </a:extLst>
          </p:cNvPr>
          <p:cNvSpPr txBox="1"/>
          <p:nvPr/>
        </p:nvSpPr>
        <p:spPr>
          <a:xfrm>
            <a:off x="514130" y="2117035"/>
            <a:ext cx="2032672" cy="369332"/>
          </a:xfrm>
          <a:prstGeom prst="rect">
            <a:avLst/>
          </a:prstGeom>
          <a:noFill/>
        </p:spPr>
        <p:txBody>
          <a:bodyPr wrap="none" rtlCol="0">
            <a:spAutoFit/>
          </a:bodyPr>
          <a:lstStyle/>
          <a:p>
            <a:r>
              <a:rPr lang="en-US" dirty="0"/>
              <a:t>LSTM block (step 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CA9D6D9-DD7D-8112-869F-9A75377433AA}"/>
                  </a:ext>
                </a:extLst>
              </p:cNvPr>
              <p:cNvSpPr txBox="1"/>
              <p:nvPr/>
            </p:nvSpPr>
            <p:spPr>
              <a:xfrm>
                <a:off x="5024868" y="2486367"/>
                <a:ext cx="6926919" cy="1797608"/>
              </a:xfrm>
              <a:prstGeom prst="rect">
                <a:avLst/>
              </a:prstGeom>
              <a:noFill/>
            </p:spPr>
            <p:txBody>
              <a:bodyPr wrap="square" rtlCol="0">
                <a:spAutoFit/>
              </a:bodyPr>
              <a:lstStyle/>
              <a:p>
                <a:r>
                  <a:rPr lang="en-US" dirty="0"/>
                  <a:t>The </a:t>
                </a:r>
                <a:r>
                  <a:rPr lang="en-US" b="1" dirty="0">
                    <a:solidFill>
                      <a:srgbClr val="FF00FF"/>
                    </a:solidFill>
                  </a:rPr>
                  <a:t>present context </a:t>
                </a:r>
                <a14:m>
                  <m:oMath xmlns:m="http://schemas.openxmlformats.org/officeDocument/2006/math">
                    <m:sSub>
                      <m:sSubPr>
                        <m:ctrlPr>
                          <a:rPr lang="en-US" b="1" i="1">
                            <a:solidFill>
                              <a:srgbClr val="FF00FF"/>
                            </a:solidFill>
                            <a:latin typeface="Cambria Math" panose="02040503050406030204" pitchFamily="18" charset="0"/>
                          </a:rPr>
                        </m:ctrlPr>
                      </m:sSubPr>
                      <m:e>
                        <m:acc>
                          <m:accPr>
                            <m:chr m:val="̃"/>
                            <m:ctrlPr>
                              <a:rPr lang="en-US" b="1" i="1">
                                <a:solidFill>
                                  <a:srgbClr val="FF00FF"/>
                                </a:solidFill>
                                <a:latin typeface="Cambria Math" panose="02040503050406030204" pitchFamily="18" charset="0"/>
                              </a:rPr>
                            </m:ctrlPr>
                          </m:accPr>
                          <m:e>
                            <m:r>
                              <a:rPr lang="it-IT" b="1" i="1">
                                <a:solidFill>
                                  <a:srgbClr val="FF00FF"/>
                                </a:solidFill>
                                <a:latin typeface="Cambria Math" panose="02040503050406030204" pitchFamily="18" charset="0"/>
                              </a:rPr>
                              <m:t>𝒄</m:t>
                            </m:r>
                          </m:e>
                        </m:acc>
                      </m:e>
                      <m:sub>
                        <m:r>
                          <a:rPr lang="it-IT" b="1" i="1">
                            <a:solidFill>
                              <a:srgbClr val="FF00FF"/>
                            </a:solidFill>
                            <a:latin typeface="Cambria Math" panose="02040503050406030204" pitchFamily="18" charset="0"/>
                          </a:rPr>
                          <m:t>𝒕</m:t>
                        </m:r>
                      </m:sub>
                    </m:sSub>
                  </m:oMath>
                </a14:m>
                <a:r>
                  <a:rPr lang="en-US" dirty="0"/>
                  <a:t> combine the </a:t>
                </a:r>
                <a:r>
                  <a:rPr lang="en-US" b="1" dirty="0"/>
                  <a:t>input </a:t>
                </a:r>
                <a14:m>
                  <m:oMath xmlns:m="http://schemas.openxmlformats.org/officeDocument/2006/math">
                    <m:sSub>
                      <m:sSubPr>
                        <m:ctrlPr>
                          <a:rPr lang="en-US" b="1" i="1">
                            <a:latin typeface="Cambria Math" panose="02040503050406030204" pitchFamily="18" charset="0"/>
                          </a:rPr>
                        </m:ctrlPr>
                      </m:sSubPr>
                      <m:e>
                        <m:r>
                          <a:rPr lang="it-IT" b="1" i="1">
                            <a:latin typeface="Cambria Math" panose="02040503050406030204" pitchFamily="18" charset="0"/>
                          </a:rPr>
                          <m:t>𝑿</m:t>
                        </m:r>
                      </m:e>
                      <m:sub>
                        <m:r>
                          <a:rPr lang="it-IT" b="1" i="1">
                            <a:latin typeface="Cambria Math" panose="02040503050406030204" pitchFamily="18" charset="0"/>
                          </a:rPr>
                          <m:t>𝒕</m:t>
                        </m:r>
                      </m:sub>
                    </m:sSub>
                  </m:oMath>
                </a14:m>
                <a:r>
                  <a:rPr lang="en-US" dirty="0"/>
                  <a:t> and </a:t>
                </a:r>
                <a:r>
                  <a:rPr lang="en-US" b="1" dirty="0">
                    <a:solidFill>
                      <a:srgbClr val="FFC000"/>
                    </a:solidFill>
                  </a:rPr>
                  <a:t>previous hidden state </a:t>
                </a:r>
                <a14:m>
                  <m:oMath xmlns:m="http://schemas.openxmlformats.org/officeDocument/2006/math">
                    <m:sSub>
                      <m:sSubPr>
                        <m:ctrlPr>
                          <a:rPr lang="en-US" b="1" i="1">
                            <a:solidFill>
                              <a:srgbClr val="FFC000"/>
                            </a:solidFill>
                            <a:latin typeface="Cambria Math" panose="02040503050406030204" pitchFamily="18" charset="0"/>
                          </a:rPr>
                        </m:ctrlPr>
                      </m:sSubPr>
                      <m:e>
                        <m:r>
                          <a:rPr lang="it-IT" b="1" i="1">
                            <a:solidFill>
                              <a:srgbClr val="FFC000"/>
                            </a:solidFill>
                            <a:latin typeface="Cambria Math" panose="02040503050406030204" pitchFamily="18" charset="0"/>
                          </a:rPr>
                          <m:t>𝒉</m:t>
                        </m:r>
                      </m:e>
                      <m:sub>
                        <m:r>
                          <a:rPr lang="it-IT" b="1" i="1">
                            <a:solidFill>
                              <a:srgbClr val="FFC000"/>
                            </a:solidFill>
                            <a:latin typeface="Cambria Math" panose="02040503050406030204" pitchFamily="18" charset="0"/>
                          </a:rPr>
                          <m:t>𝒕</m:t>
                        </m:r>
                        <m:r>
                          <a:rPr lang="it-IT" b="1" i="1">
                            <a:solidFill>
                              <a:srgbClr val="FFC000"/>
                            </a:solidFill>
                            <a:latin typeface="Cambria Math" panose="02040503050406030204" pitchFamily="18" charset="0"/>
                          </a:rPr>
                          <m:t>−</m:t>
                        </m:r>
                        <m:r>
                          <a:rPr lang="it-IT" b="1" i="1">
                            <a:solidFill>
                              <a:srgbClr val="FFC000"/>
                            </a:solidFill>
                            <a:latin typeface="Cambria Math" panose="02040503050406030204" pitchFamily="18" charset="0"/>
                          </a:rPr>
                          <m:t>𝟏</m:t>
                        </m:r>
                      </m:sub>
                    </m:sSub>
                  </m:oMath>
                </a14:m>
                <a:r>
                  <a:rPr lang="en-US" dirty="0"/>
                  <a:t> information to upgrade the </a:t>
                </a:r>
                <a:r>
                  <a:rPr lang="en-US" b="1" dirty="0">
                    <a:solidFill>
                      <a:srgbClr val="92D050"/>
                    </a:solidFill>
                  </a:rPr>
                  <a:t>current state </a:t>
                </a:r>
                <a14:m>
                  <m:oMath xmlns:m="http://schemas.openxmlformats.org/officeDocument/2006/math">
                    <m:sSub>
                      <m:sSubPr>
                        <m:ctrlPr>
                          <a:rPr lang="en-US" b="1" i="1">
                            <a:solidFill>
                              <a:srgbClr val="92D050"/>
                            </a:solidFill>
                            <a:latin typeface="Cambria Math" panose="02040503050406030204" pitchFamily="18" charset="0"/>
                          </a:rPr>
                        </m:ctrlPr>
                      </m:sSubPr>
                      <m:e>
                        <m:r>
                          <a:rPr lang="it-IT" b="1" i="1">
                            <a:solidFill>
                              <a:srgbClr val="92D050"/>
                            </a:solidFill>
                            <a:latin typeface="Cambria Math" panose="02040503050406030204" pitchFamily="18" charset="0"/>
                          </a:rPr>
                          <m:t>𝒄</m:t>
                        </m:r>
                      </m:e>
                      <m:sub>
                        <m:r>
                          <a:rPr lang="it-IT" b="1" i="1">
                            <a:solidFill>
                              <a:srgbClr val="92D050"/>
                            </a:solidFill>
                            <a:latin typeface="Cambria Math" panose="02040503050406030204" pitchFamily="18" charset="0"/>
                          </a:rPr>
                          <m:t>𝒕</m:t>
                        </m:r>
                      </m:sub>
                    </m:sSub>
                  </m:oMath>
                </a14:m>
                <a:r>
                  <a:rPr lang="en-US" dirty="0"/>
                  <a:t>.</a:t>
                </a:r>
              </a:p>
              <a:p>
                <a14:m>
                  <m:oMathPara xmlns:m="http://schemas.openxmlformats.org/officeDocument/2006/math">
                    <m:oMathParaPr>
                      <m:jc m:val="centerGroup"/>
                    </m:oMathParaPr>
                    <m:oMath xmlns:m="http://schemas.openxmlformats.org/officeDocument/2006/math">
                      <m:sSub>
                        <m:sSubPr>
                          <m:ctrlPr>
                            <a:rPr lang="en-US" b="1" i="1">
                              <a:solidFill>
                                <a:srgbClr val="FF00FF"/>
                              </a:solidFill>
                              <a:latin typeface="Cambria Math" panose="02040503050406030204" pitchFamily="18" charset="0"/>
                            </a:rPr>
                          </m:ctrlPr>
                        </m:sSubPr>
                        <m:e>
                          <m:acc>
                            <m:accPr>
                              <m:chr m:val="̃"/>
                              <m:ctrlPr>
                                <a:rPr lang="en-US" b="1" i="1">
                                  <a:solidFill>
                                    <a:srgbClr val="FF00FF"/>
                                  </a:solidFill>
                                  <a:latin typeface="Cambria Math" panose="02040503050406030204" pitchFamily="18" charset="0"/>
                                </a:rPr>
                              </m:ctrlPr>
                            </m:accPr>
                            <m:e>
                              <m:r>
                                <a:rPr lang="it-IT" b="1" i="1">
                                  <a:solidFill>
                                    <a:srgbClr val="FF00FF"/>
                                  </a:solidFill>
                                  <a:latin typeface="Cambria Math" panose="02040503050406030204" pitchFamily="18" charset="0"/>
                                </a:rPr>
                                <m:t>𝒄</m:t>
                              </m:r>
                            </m:e>
                          </m:acc>
                        </m:e>
                        <m:sub>
                          <m:r>
                            <a:rPr lang="it-IT" b="1" i="1">
                              <a:solidFill>
                                <a:srgbClr val="FF00FF"/>
                              </a:solidFill>
                              <a:latin typeface="Cambria Math" panose="02040503050406030204" pitchFamily="18" charset="0"/>
                            </a:rPr>
                            <m:t>𝒕</m:t>
                          </m:r>
                        </m:sub>
                      </m:sSub>
                      <m:r>
                        <a:rPr lang="it-IT" b="0" i="1" smtClean="0">
                          <a:latin typeface="Cambria Math" panose="02040503050406030204" pitchFamily="18" charset="0"/>
                        </a:rPr>
                        <m:t>=</m:t>
                      </m:r>
                      <m:r>
                        <a:rPr lang="it-IT" b="0" i="1" smtClean="0">
                          <a:latin typeface="Cambria Math" panose="02040503050406030204" pitchFamily="18" charset="0"/>
                        </a:rPr>
                        <m:t>𝑡𝑎𝑛h</m:t>
                      </m:r>
                      <m:d>
                        <m:dPr>
                          <m:ctrlPr>
                            <a:rPr lang="it-IT" b="0" i="1" smtClean="0">
                              <a:latin typeface="Cambria Math" panose="02040503050406030204" pitchFamily="18" charset="0"/>
                              <a:ea typeface="Cambria Math" panose="02040503050406030204" pitchFamily="18" charset="0"/>
                            </a:rPr>
                          </m:ctrlPr>
                        </m:dPr>
                        <m:e>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𝑐</m:t>
                              </m:r>
                            </m:sup>
                          </m:sSup>
                          <m:r>
                            <a:rPr lang="it-IT" b="0" i="1" smtClean="0">
                              <a:latin typeface="Cambria Math" panose="02040503050406030204" pitchFamily="18" charset="0"/>
                              <a:ea typeface="Cambria Math" panose="02040503050406030204" pitchFamily="18" charset="0"/>
                            </a:rPr>
                            <m:t> </m:t>
                          </m:r>
                          <m:sSub>
                            <m:sSubPr>
                              <m:ctrlPr>
                                <a:rPr lang="it-IT" b="1" i="1" smtClean="0">
                                  <a:latin typeface="Cambria Math" panose="02040503050406030204" pitchFamily="18" charset="0"/>
                                  <a:ea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𝒙</m:t>
                              </m:r>
                            </m:e>
                            <m:sub>
                              <m:r>
                                <a:rPr lang="it-IT" b="1" i="1" smtClean="0">
                                  <a:latin typeface="Cambria Math" panose="02040503050406030204" pitchFamily="18" charset="0"/>
                                  <a:ea typeface="Cambria Math" panose="02040503050406030204" pitchFamily="18" charset="0"/>
                                </a:rPr>
                                <m:t>𝒕</m:t>
                              </m:r>
                            </m:sub>
                          </m:sSub>
                          <m:r>
                            <a:rPr lang="it-IT" b="0" i="1" smtClean="0">
                              <a:latin typeface="Cambria Math" panose="02040503050406030204" pitchFamily="18" charset="0"/>
                              <a:ea typeface="Cambria Math" panose="02040503050406030204" pitchFamily="18" charset="0"/>
                            </a:rPr>
                            <m:t>+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𝑐</m:t>
                              </m:r>
                            </m:sup>
                          </m:sSup>
                          <m:sSub>
                            <m:sSubPr>
                              <m:ctrlPr>
                                <a:rPr lang="it-IT" b="1" i="1" smtClean="0">
                                  <a:solidFill>
                                    <a:srgbClr val="FFC000"/>
                                  </a:solidFill>
                                  <a:latin typeface="Cambria Math" panose="02040503050406030204" pitchFamily="18" charset="0"/>
                                  <a:ea typeface="Cambria Math" panose="02040503050406030204" pitchFamily="18" charset="0"/>
                                </a:rPr>
                              </m:ctrlPr>
                            </m:sSubPr>
                            <m:e>
                              <m:r>
                                <a:rPr lang="it-IT" b="1" i="1" smtClean="0">
                                  <a:solidFill>
                                    <a:srgbClr val="FFC000"/>
                                  </a:solidFill>
                                  <a:latin typeface="Cambria Math" panose="02040503050406030204" pitchFamily="18" charset="0"/>
                                  <a:ea typeface="Cambria Math" panose="02040503050406030204" pitchFamily="18" charset="0"/>
                                </a:rPr>
                                <m:t>𝒉</m:t>
                              </m:r>
                            </m:e>
                            <m:sub>
                              <m:r>
                                <a:rPr lang="it-IT" b="1" i="1" smtClean="0">
                                  <a:solidFill>
                                    <a:srgbClr val="FFC000"/>
                                  </a:solidFill>
                                  <a:latin typeface="Cambria Math" panose="02040503050406030204" pitchFamily="18" charset="0"/>
                                  <a:ea typeface="Cambria Math" panose="02040503050406030204" pitchFamily="18" charset="0"/>
                                </a:rPr>
                                <m:t>𝒕</m:t>
                              </m:r>
                              <m:r>
                                <a:rPr lang="it-IT" b="1" i="1" smtClean="0">
                                  <a:solidFill>
                                    <a:srgbClr val="FFC000"/>
                                  </a:solidFill>
                                  <a:latin typeface="Cambria Math" panose="02040503050406030204" pitchFamily="18" charset="0"/>
                                  <a:ea typeface="Cambria Math" panose="02040503050406030204" pitchFamily="18" charset="0"/>
                                </a:rPr>
                                <m:t>−</m:t>
                              </m:r>
                              <m:r>
                                <a:rPr lang="it-IT" b="1" i="1" smtClean="0">
                                  <a:solidFill>
                                    <a:srgbClr val="FFC000"/>
                                  </a:solidFill>
                                  <a:latin typeface="Cambria Math" panose="02040503050406030204" pitchFamily="18" charset="0"/>
                                  <a:ea typeface="Cambria Math" panose="02040503050406030204" pitchFamily="18" charset="0"/>
                                </a:rPr>
                                <m:t>𝟏</m:t>
                              </m:r>
                            </m:sub>
                          </m:sSub>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𝑐</m:t>
                              </m:r>
                            </m:sup>
                          </m:sSup>
                        </m:e>
                      </m:d>
                    </m:oMath>
                  </m:oMathPara>
                </a14:m>
                <a:endParaRPr lang="en-US" dirty="0"/>
              </a:p>
              <a:p>
                <a:endParaRPr lang="it-IT" b="0"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𝑐</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𝑐</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𝑐</m:t>
                          </m:r>
                        </m:sup>
                      </m:sSup>
                    </m:oMath>
                  </m:oMathPara>
                </a14:m>
                <a:endParaRPr lang="it-IT"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mbria Math" panose="02040503050406030204" pitchFamily="18" charset="0"/>
                        </a:rPr>
                        <m:t>𝑤𝑒𝑖𝑔h𝑡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𝑚𝑎𝑡𝑟𝑖𝑐𝑒𝑠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𝑎𝑛𝑑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𝑏𝑖𝑎𝑠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𝑣𝑒𝑐𝑡𝑜𝑟</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𝑎𝑠𝑠𝑜𝑐𝑖𝑎𝑡𝑒𝑑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𝑡𝑜</m:t>
                      </m:r>
                      <m:r>
                        <a:rPr lang="it-IT" i="1">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𝑝𝑟𝑒𝑠𝑒𝑛𝑡</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𝑐𝑜𝑛𝑡𝑒𝑥𝑡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𝑔𝑎𝑡𝑒</m:t>
                      </m:r>
                    </m:oMath>
                  </m:oMathPara>
                </a14:m>
                <a:endParaRPr lang="en-US" dirty="0"/>
              </a:p>
            </p:txBody>
          </p:sp>
        </mc:Choice>
        <mc:Fallback>
          <p:sp>
            <p:nvSpPr>
              <p:cNvPr id="8" name="TextBox 7">
                <a:extLst>
                  <a:ext uri="{FF2B5EF4-FFF2-40B4-BE49-F238E27FC236}">
                    <a16:creationId xmlns:a16="http://schemas.microsoft.com/office/drawing/2014/main" id="{6CA9D6D9-DD7D-8112-869F-9A75377433AA}"/>
                  </a:ext>
                </a:extLst>
              </p:cNvPr>
              <p:cNvSpPr txBox="1">
                <a:spLocks noRot="1" noChangeAspect="1" noMove="1" noResize="1" noEditPoints="1" noAdjustHandles="1" noChangeArrowheads="1" noChangeShapeType="1" noTextEdit="1"/>
              </p:cNvSpPr>
              <p:nvPr/>
            </p:nvSpPr>
            <p:spPr>
              <a:xfrm>
                <a:off x="5024868" y="2486367"/>
                <a:ext cx="6926919" cy="1797608"/>
              </a:xfrm>
              <a:prstGeom prst="rect">
                <a:avLst/>
              </a:prstGeom>
              <a:blipFill>
                <a:blip r:embed="rId3"/>
                <a:stretch>
                  <a:fillRect l="-704" t="-2034" r="-334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A0871509-8809-493D-2133-8F54688C3FAB}"/>
              </a:ext>
            </a:extLst>
          </p:cNvPr>
          <p:cNvSpPr/>
          <p:nvPr/>
        </p:nvSpPr>
        <p:spPr>
          <a:xfrm>
            <a:off x="1162878" y="3071191"/>
            <a:ext cx="596348" cy="904461"/>
          </a:xfrm>
          <a:prstGeom prst="rect">
            <a:avLst/>
          </a:prstGeom>
          <a:solidFill>
            <a:srgbClr val="0000FF">
              <a:alpha val="17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E9623F-85CE-D3E9-4E21-6CD783BD1D29}"/>
              </a:ext>
            </a:extLst>
          </p:cNvPr>
          <p:cNvSpPr/>
          <p:nvPr/>
        </p:nvSpPr>
        <p:spPr>
          <a:xfrm>
            <a:off x="1950454" y="3059388"/>
            <a:ext cx="596348" cy="904461"/>
          </a:xfrm>
          <a:prstGeom prst="rect">
            <a:avLst/>
          </a:prstGeom>
          <a:solidFill>
            <a:srgbClr val="FF00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769284-7EB1-27E6-AD05-178A1B1F158A}"/>
              </a:ext>
            </a:extLst>
          </p:cNvPr>
          <p:cNvSpPr/>
          <p:nvPr/>
        </p:nvSpPr>
        <p:spPr>
          <a:xfrm>
            <a:off x="2546802" y="3061252"/>
            <a:ext cx="524389" cy="904461"/>
          </a:xfrm>
          <a:prstGeom prst="rect">
            <a:avLst/>
          </a:prstGeom>
          <a:solidFill>
            <a:srgbClr val="FF00FF">
              <a:alpha val="17000"/>
            </a:srgbClr>
          </a:solidFill>
          <a:ln w="28575">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7B41C-F547-2D95-1F4A-5EC39BB4EF22}"/>
              </a:ext>
            </a:extLst>
          </p:cNvPr>
          <p:cNvSpPr/>
          <p:nvPr/>
        </p:nvSpPr>
        <p:spPr>
          <a:xfrm>
            <a:off x="3073895" y="3061252"/>
            <a:ext cx="596348" cy="904461"/>
          </a:xfrm>
          <a:prstGeom prst="rect">
            <a:avLst/>
          </a:prstGeom>
          <a:solidFill>
            <a:srgbClr val="FFFF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5D2CA04-CCE5-C2F1-F714-0A0E1FDAD8B6}"/>
              </a:ext>
            </a:extLst>
          </p:cNvPr>
          <p:cNvSpPr txBox="1"/>
          <p:nvPr/>
        </p:nvSpPr>
        <p:spPr>
          <a:xfrm>
            <a:off x="5024868" y="4533963"/>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03295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81E6-F8DD-0A67-843C-3B7C98444E7C}"/>
            </a:ext>
          </a:extLst>
        </p:cNvPr>
        <p:cNvGrpSpPr/>
        <p:nvPr/>
      </p:nvGrpSpPr>
      <p:grpSpPr>
        <a:xfrm>
          <a:off x="0" y="0"/>
          <a:ext cx="0" cy="0"/>
          <a:chOff x="0" y="0"/>
          <a:chExt cx="0" cy="0"/>
        </a:xfrm>
      </p:grpSpPr>
      <p:pic>
        <p:nvPicPr>
          <p:cNvPr id="7" name="Picture 4" descr="Understanding LSTM and its diagrams | by Shi Yan | ML Review">
            <a:extLst>
              <a:ext uri="{FF2B5EF4-FFF2-40B4-BE49-F238E27FC236}">
                <a16:creationId xmlns:a16="http://schemas.microsoft.com/office/drawing/2014/main" id="{77DD327B-B011-D732-E964-039CD5B3A8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130" y="2017643"/>
            <a:ext cx="4296828" cy="3813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0DF94B-5423-2B00-2F1B-C1F7868AC219}"/>
              </a:ext>
            </a:extLst>
          </p:cNvPr>
          <p:cNvSpPr txBox="1">
            <a:spLocks/>
          </p:cNvSpPr>
          <p:nvPr/>
        </p:nvSpPr>
        <p:spPr>
          <a:xfrm>
            <a:off x="487218" y="346652"/>
            <a:ext cx="7382164" cy="7432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LONG SHORT-TERM MEMORIES</a:t>
            </a:r>
          </a:p>
        </p:txBody>
      </p:sp>
      <p:sp>
        <p:nvSpPr>
          <p:cNvPr id="4" name="TextBox 3">
            <a:extLst>
              <a:ext uri="{FF2B5EF4-FFF2-40B4-BE49-F238E27FC236}">
                <a16:creationId xmlns:a16="http://schemas.microsoft.com/office/drawing/2014/main" id="{33B4F7B6-3E3B-5DD0-27D1-3E1D38D9B005}"/>
              </a:ext>
            </a:extLst>
          </p:cNvPr>
          <p:cNvSpPr txBox="1"/>
          <p:nvPr/>
        </p:nvSpPr>
        <p:spPr>
          <a:xfrm>
            <a:off x="487218" y="1192695"/>
            <a:ext cx="11549069" cy="646331"/>
          </a:xfrm>
          <a:prstGeom prst="rect">
            <a:avLst/>
          </a:prstGeom>
          <a:noFill/>
        </p:spPr>
        <p:txBody>
          <a:bodyPr wrap="square" rtlCol="0">
            <a:spAutoFit/>
          </a:bodyPr>
          <a:lstStyle/>
          <a:p>
            <a:r>
              <a:rPr lang="en-US" dirty="0"/>
              <a:t>The simple RNN are not suited to learn efficiently long-range features in time (long-term memory). The Long Short-Term Memory is a RNN designed to avoid this problem. </a:t>
            </a:r>
          </a:p>
        </p:txBody>
      </p:sp>
      <p:sp>
        <p:nvSpPr>
          <p:cNvPr id="6" name="TextBox 5">
            <a:extLst>
              <a:ext uri="{FF2B5EF4-FFF2-40B4-BE49-F238E27FC236}">
                <a16:creationId xmlns:a16="http://schemas.microsoft.com/office/drawing/2014/main" id="{38DBF5BC-2725-2FF4-DD0D-0B3CDBB0E9A4}"/>
              </a:ext>
            </a:extLst>
          </p:cNvPr>
          <p:cNvSpPr txBox="1"/>
          <p:nvPr/>
        </p:nvSpPr>
        <p:spPr>
          <a:xfrm>
            <a:off x="514130" y="2117035"/>
            <a:ext cx="2032672" cy="369332"/>
          </a:xfrm>
          <a:prstGeom prst="rect">
            <a:avLst/>
          </a:prstGeom>
          <a:noFill/>
        </p:spPr>
        <p:txBody>
          <a:bodyPr wrap="none" rtlCol="0">
            <a:spAutoFit/>
          </a:bodyPr>
          <a:lstStyle/>
          <a:p>
            <a:r>
              <a:rPr lang="en-US" dirty="0"/>
              <a:t>LSTM block (step 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FC10D44-DD58-1958-ACDB-83036CF44F0E}"/>
                  </a:ext>
                </a:extLst>
              </p:cNvPr>
              <p:cNvSpPr txBox="1"/>
              <p:nvPr/>
            </p:nvSpPr>
            <p:spPr>
              <a:xfrm>
                <a:off x="5024868" y="2486367"/>
                <a:ext cx="6926919" cy="1200329"/>
              </a:xfrm>
              <a:prstGeom prst="rect">
                <a:avLst/>
              </a:prstGeom>
              <a:noFill/>
            </p:spPr>
            <p:txBody>
              <a:bodyPr wrap="square" rtlCol="0">
                <a:spAutoFit/>
              </a:bodyPr>
              <a:lstStyle/>
              <a:p>
                <a:r>
                  <a:rPr lang="en-US" dirty="0"/>
                  <a:t>The </a:t>
                </a:r>
                <a:r>
                  <a:rPr lang="en-US" b="1" dirty="0">
                    <a:solidFill>
                      <a:srgbClr val="92D050"/>
                    </a:solidFill>
                  </a:rPr>
                  <a:t>current state </a:t>
                </a:r>
                <a14:m>
                  <m:oMath xmlns:m="http://schemas.openxmlformats.org/officeDocument/2006/math">
                    <m:sSub>
                      <m:sSubPr>
                        <m:ctrlPr>
                          <a:rPr lang="en-US" b="1" i="1">
                            <a:solidFill>
                              <a:srgbClr val="92D050"/>
                            </a:solidFill>
                            <a:latin typeface="Cambria Math" panose="02040503050406030204" pitchFamily="18" charset="0"/>
                          </a:rPr>
                        </m:ctrlPr>
                      </m:sSubPr>
                      <m:e>
                        <m:r>
                          <a:rPr lang="it-IT" b="1" i="1">
                            <a:solidFill>
                              <a:srgbClr val="92D050"/>
                            </a:solidFill>
                            <a:latin typeface="Cambria Math" panose="02040503050406030204" pitchFamily="18" charset="0"/>
                          </a:rPr>
                          <m:t>𝒄</m:t>
                        </m:r>
                      </m:e>
                      <m:sub>
                        <m:r>
                          <a:rPr lang="it-IT" b="1" i="1">
                            <a:solidFill>
                              <a:srgbClr val="92D050"/>
                            </a:solidFill>
                            <a:latin typeface="Cambria Math" panose="02040503050406030204" pitchFamily="18" charset="0"/>
                          </a:rPr>
                          <m:t>𝒕</m:t>
                        </m:r>
                      </m:sub>
                    </m:sSub>
                  </m:oMath>
                </a14:m>
                <a:r>
                  <a:rPr lang="en-US" dirty="0"/>
                  <a:t> is updated combining the </a:t>
                </a:r>
                <a:r>
                  <a:rPr lang="en-US" b="1" dirty="0">
                    <a:solidFill>
                      <a:srgbClr val="0000FF"/>
                    </a:solidFill>
                  </a:rPr>
                  <a:t>forget gate </a:t>
                </a:r>
                <a14:m>
                  <m:oMath xmlns:m="http://schemas.openxmlformats.org/officeDocument/2006/math">
                    <m:sSub>
                      <m:sSubPr>
                        <m:ctrlPr>
                          <a:rPr lang="en-US" b="1" i="1">
                            <a:solidFill>
                              <a:srgbClr val="0000FF"/>
                            </a:solidFill>
                            <a:latin typeface="Cambria Math" panose="02040503050406030204" pitchFamily="18" charset="0"/>
                          </a:rPr>
                        </m:ctrlPr>
                      </m:sSubPr>
                      <m:e>
                        <m:r>
                          <a:rPr lang="it-IT" b="1" i="1" smtClean="0">
                            <a:solidFill>
                              <a:srgbClr val="0000FF"/>
                            </a:solidFill>
                            <a:latin typeface="Cambria Math" panose="02040503050406030204" pitchFamily="18" charset="0"/>
                          </a:rPr>
                          <m:t>𝒇</m:t>
                        </m:r>
                      </m:e>
                      <m:sub>
                        <m:r>
                          <a:rPr lang="it-IT" b="1" i="1">
                            <a:solidFill>
                              <a:srgbClr val="0000FF"/>
                            </a:solidFill>
                            <a:latin typeface="Cambria Math" panose="02040503050406030204" pitchFamily="18" charset="0"/>
                          </a:rPr>
                          <m:t>𝒕</m:t>
                        </m:r>
                      </m:sub>
                    </m:sSub>
                  </m:oMath>
                </a14:m>
                <a:r>
                  <a:rPr lang="en-US" dirty="0"/>
                  <a:t>, the </a:t>
                </a:r>
                <a:r>
                  <a:rPr lang="en-US" b="1" dirty="0">
                    <a:solidFill>
                      <a:srgbClr val="FF0000"/>
                    </a:solidFill>
                  </a:rPr>
                  <a:t>input gate </a:t>
                </a:r>
                <a14:m>
                  <m:oMath xmlns:m="http://schemas.openxmlformats.org/officeDocument/2006/math">
                    <m:sSub>
                      <m:sSubPr>
                        <m:ctrlPr>
                          <a:rPr lang="en-US"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𝒊</m:t>
                        </m:r>
                      </m:e>
                      <m:sub>
                        <m:r>
                          <a:rPr lang="it-IT" b="1" i="1">
                            <a:solidFill>
                              <a:srgbClr val="FF0000"/>
                            </a:solidFill>
                            <a:latin typeface="Cambria Math" panose="02040503050406030204" pitchFamily="18" charset="0"/>
                          </a:rPr>
                          <m:t>𝒕</m:t>
                        </m:r>
                      </m:sub>
                    </m:sSub>
                  </m:oMath>
                </a14:m>
                <a:r>
                  <a:rPr lang="en-US" dirty="0"/>
                  <a:t>, and the </a:t>
                </a:r>
                <a:r>
                  <a:rPr lang="en-US" b="1" dirty="0">
                    <a:solidFill>
                      <a:srgbClr val="FF00FF"/>
                    </a:solidFill>
                  </a:rPr>
                  <a:t>present context gate </a:t>
                </a:r>
                <a14:m>
                  <m:oMath xmlns:m="http://schemas.openxmlformats.org/officeDocument/2006/math">
                    <m:sSub>
                      <m:sSubPr>
                        <m:ctrlPr>
                          <a:rPr lang="en-US" b="1" i="1">
                            <a:solidFill>
                              <a:srgbClr val="FF00FF"/>
                            </a:solidFill>
                            <a:latin typeface="Cambria Math" panose="02040503050406030204" pitchFamily="18" charset="0"/>
                          </a:rPr>
                        </m:ctrlPr>
                      </m:sSubPr>
                      <m:e>
                        <m:acc>
                          <m:accPr>
                            <m:chr m:val="̃"/>
                            <m:ctrlPr>
                              <a:rPr lang="en-US" b="1" i="1">
                                <a:solidFill>
                                  <a:srgbClr val="FF00FF"/>
                                </a:solidFill>
                                <a:latin typeface="Cambria Math" panose="02040503050406030204" pitchFamily="18" charset="0"/>
                              </a:rPr>
                            </m:ctrlPr>
                          </m:accPr>
                          <m:e>
                            <m:r>
                              <a:rPr lang="it-IT" b="1" i="1">
                                <a:solidFill>
                                  <a:srgbClr val="FF00FF"/>
                                </a:solidFill>
                                <a:latin typeface="Cambria Math" panose="02040503050406030204" pitchFamily="18" charset="0"/>
                              </a:rPr>
                              <m:t>𝒄</m:t>
                            </m:r>
                          </m:e>
                        </m:acc>
                      </m:e>
                      <m:sub>
                        <m:r>
                          <a:rPr lang="it-IT" b="1" i="1">
                            <a:solidFill>
                              <a:srgbClr val="FF00FF"/>
                            </a:solidFill>
                            <a:latin typeface="Cambria Math" panose="02040503050406030204" pitchFamily="18" charset="0"/>
                          </a:rPr>
                          <m:t>𝒕</m:t>
                        </m:r>
                      </m:sub>
                    </m:sSub>
                  </m:oMath>
                </a14:m>
                <a:endParaRPr lang="en-US" b="1" dirty="0"/>
              </a:p>
              <a:p>
                <a:endParaRPr lang="en-US" b="1" dirty="0"/>
              </a:p>
              <a:p>
                <a14:m>
                  <m:oMathPara xmlns:m="http://schemas.openxmlformats.org/officeDocument/2006/math">
                    <m:oMathParaPr>
                      <m:jc m:val="centerGroup"/>
                    </m:oMathParaPr>
                    <m:oMath xmlns:m="http://schemas.openxmlformats.org/officeDocument/2006/math">
                      <m:sSub>
                        <m:sSubPr>
                          <m:ctrlPr>
                            <a:rPr lang="en-US" b="1" i="1">
                              <a:solidFill>
                                <a:srgbClr val="92D050"/>
                              </a:solidFill>
                              <a:latin typeface="Cambria Math" panose="02040503050406030204" pitchFamily="18" charset="0"/>
                            </a:rPr>
                          </m:ctrlPr>
                        </m:sSubPr>
                        <m:e>
                          <m:r>
                            <a:rPr lang="it-IT" b="1" i="1">
                              <a:solidFill>
                                <a:srgbClr val="92D050"/>
                              </a:solidFill>
                              <a:latin typeface="Cambria Math" panose="02040503050406030204" pitchFamily="18" charset="0"/>
                            </a:rPr>
                            <m:t>𝒄</m:t>
                          </m:r>
                        </m:e>
                        <m:sub>
                          <m:r>
                            <a:rPr lang="it-IT" b="1" i="1">
                              <a:solidFill>
                                <a:srgbClr val="92D050"/>
                              </a:solidFill>
                              <a:latin typeface="Cambria Math" panose="02040503050406030204" pitchFamily="18" charset="0"/>
                            </a:rPr>
                            <m:t>𝒕</m:t>
                          </m:r>
                        </m:sub>
                      </m:sSub>
                      <m:r>
                        <a:rPr lang="it-IT" b="1" i="1">
                          <a:solidFill>
                            <a:srgbClr val="92D050"/>
                          </a:solidFill>
                          <a:latin typeface="Cambria Math" panose="02040503050406030204" pitchFamily="18" charset="0"/>
                        </a:rPr>
                        <m:t> </m:t>
                      </m:r>
                      <m:r>
                        <a:rPr lang="it-IT" b="1" i="1" smtClean="0">
                          <a:solidFill>
                            <a:schemeClr val="tx1"/>
                          </a:solidFill>
                          <a:latin typeface="Cambria Math" panose="02040503050406030204" pitchFamily="18" charset="0"/>
                        </a:rPr>
                        <m:t>=</m:t>
                      </m:r>
                      <m:sSub>
                        <m:sSubPr>
                          <m:ctrlPr>
                            <a:rPr lang="en-US" b="1" i="1">
                              <a:solidFill>
                                <a:srgbClr val="0000FF"/>
                              </a:solidFill>
                              <a:latin typeface="Cambria Math" panose="02040503050406030204" pitchFamily="18" charset="0"/>
                            </a:rPr>
                          </m:ctrlPr>
                        </m:sSubPr>
                        <m:e>
                          <m:r>
                            <a:rPr lang="it-IT" b="1" i="1">
                              <a:solidFill>
                                <a:srgbClr val="0000FF"/>
                              </a:solidFill>
                              <a:latin typeface="Cambria Math" panose="02040503050406030204" pitchFamily="18" charset="0"/>
                            </a:rPr>
                            <m:t>𝒇</m:t>
                          </m:r>
                        </m:e>
                        <m:sub>
                          <m:r>
                            <a:rPr lang="it-IT" b="1" i="1">
                              <a:solidFill>
                                <a:srgbClr val="0000FF"/>
                              </a:solidFill>
                              <a:latin typeface="Cambria Math" panose="02040503050406030204" pitchFamily="18" charset="0"/>
                            </a:rPr>
                            <m:t>𝒕</m:t>
                          </m:r>
                        </m:sub>
                      </m:sSub>
                      <m:r>
                        <a:rPr lang="it-IT" b="0" i="1" smtClean="0">
                          <a:solidFill>
                            <a:schemeClr val="tx1"/>
                          </a:solidFill>
                          <a:latin typeface="Cambria Math" panose="02040503050406030204" pitchFamily="18" charset="0"/>
                        </a:rPr>
                        <m:t>⊗</m:t>
                      </m:r>
                      <m:sSub>
                        <m:sSubPr>
                          <m:ctrlPr>
                            <a:rPr lang="en-US" b="1" i="1">
                              <a:solidFill>
                                <a:srgbClr val="00B0F0"/>
                              </a:solidFill>
                              <a:latin typeface="Cambria Math" panose="02040503050406030204" pitchFamily="18" charset="0"/>
                            </a:rPr>
                          </m:ctrlPr>
                        </m:sSubPr>
                        <m:e>
                          <m:r>
                            <a:rPr lang="it-IT" b="1" i="1">
                              <a:solidFill>
                                <a:srgbClr val="00B0F0"/>
                              </a:solidFill>
                              <a:latin typeface="Cambria Math" panose="02040503050406030204" pitchFamily="18" charset="0"/>
                            </a:rPr>
                            <m:t>𝒄</m:t>
                          </m:r>
                        </m:e>
                        <m:sub>
                          <m:r>
                            <a:rPr lang="it-IT" b="1" i="1">
                              <a:solidFill>
                                <a:srgbClr val="00B0F0"/>
                              </a:solidFill>
                              <a:latin typeface="Cambria Math" panose="02040503050406030204" pitchFamily="18" charset="0"/>
                            </a:rPr>
                            <m:t>𝒕</m:t>
                          </m:r>
                          <m:r>
                            <a:rPr lang="it-IT" b="1" i="1">
                              <a:solidFill>
                                <a:srgbClr val="00B0F0"/>
                              </a:solidFill>
                              <a:latin typeface="Cambria Math" panose="02040503050406030204" pitchFamily="18" charset="0"/>
                            </a:rPr>
                            <m:t>−</m:t>
                          </m:r>
                          <m:r>
                            <a:rPr lang="it-IT" b="1" i="1">
                              <a:solidFill>
                                <a:srgbClr val="00B0F0"/>
                              </a:solidFill>
                              <a:latin typeface="Cambria Math" panose="02040503050406030204" pitchFamily="18" charset="0"/>
                            </a:rPr>
                            <m:t>𝟏</m:t>
                          </m:r>
                        </m:sub>
                      </m:sSub>
                      <m:r>
                        <a:rPr lang="it-IT" b="1" i="1" smtClean="0">
                          <a:solidFill>
                            <a:schemeClr val="tx1"/>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it-IT" b="1" i="1">
                              <a:solidFill>
                                <a:srgbClr val="FF0000"/>
                              </a:solidFill>
                              <a:latin typeface="Cambria Math" panose="02040503050406030204" pitchFamily="18" charset="0"/>
                            </a:rPr>
                            <m:t>𝒊</m:t>
                          </m:r>
                        </m:e>
                        <m:sub>
                          <m:r>
                            <a:rPr lang="it-IT" b="1" i="1">
                              <a:solidFill>
                                <a:srgbClr val="FF0000"/>
                              </a:solidFill>
                              <a:latin typeface="Cambria Math" panose="02040503050406030204" pitchFamily="18" charset="0"/>
                            </a:rPr>
                            <m:t>𝒕</m:t>
                          </m:r>
                        </m:sub>
                      </m:sSub>
                      <m:r>
                        <a:rPr lang="it-IT" b="0" i="1" smtClean="0">
                          <a:solidFill>
                            <a:schemeClr val="tx1"/>
                          </a:solidFill>
                          <a:latin typeface="Cambria Math" panose="02040503050406030204" pitchFamily="18" charset="0"/>
                        </a:rPr>
                        <m:t>⊗</m:t>
                      </m:r>
                      <m:sSub>
                        <m:sSubPr>
                          <m:ctrlPr>
                            <a:rPr lang="en-US" b="1" i="1">
                              <a:solidFill>
                                <a:srgbClr val="FF00FF"/>
                              </a:solidFill>
                              <a:latin typeface="Cambria Math" panose="02040503050406030204" pitchFamily="18" charset="0"/>
                            </a:rPr>
                          </m:ctrlPr>
                        </m:sSubPr>
                        <m:e>
                          <m:acc>
                            <m:accPr>
                              <m:chr m:val="̃"/>
                              <m:ctrlPr>
                                <a:rPr lang="en-US" b="1" i="1">
                                  <a:solidFill>
                                    <a:srgbClr val="FF00FF"/>
                                  </a:solidFill>
                                  <a:latin typeface="Cambria Math" panose="02040503050406030204" pitchFamily="18" charset="0"/>
                                </a:rPr>
                              </m:ctrlPr>
                            </m:accPr>
                            <m:e>
                              <m:r>
                                <a:rPr lang="it-IT" b="1" i="1">
                                  <a:solidFill>
                                    <a:srgbClr val="FF00FF"/>
                                  </a:solidFill>
                                  <a:latin typeface="Cambria Math" panose="02040503050406030204" pitchFamily="18" charset="0"/>
                                </a:rPr>
                                <m:t>𝒄</m:t>
                              </m:r>
                            </m:e>
                          </m:acc>
                        </m:e>
                        <m:sub>
                          <m:r>
                            <a:rPr lang="it-IT" b="1" i="1">
                              <a:solidFill>
                                <a:srgbClr val="FF00FF"/>
                              </a:solidFill>
                              <a:latin typeface="Cambria Math" panose="02040503050406030204" pitchFamily="18" charset="0"/>
                            </a:rPr>
                            <m:t>𝒕</m:t>
                          </m:r>
                        </m:sub>
                      </m:sSub>
                    </m:oMath>
                  </m:oMathPara>
                </a14:m>
                <a:endParaRPr lang="en-US" dirty="0"/>
              </a:p>
            </p:txBody>
          </p:sp>
        </mc:Choice>
        <mc:Fallback>
          <p:sp>
            <p:nvSpPr>
              <p:cNvPr id="8" name="TextBox 7">
                <a:extLst>
                  <a:ext uri="{FF2B5EF4-FFF2-40B4-BE49-F238E27FC236}">
                    <a16:creationId xmlns:a16="http://schemas.microsoft.com/office/drawing/2014/main" id="{3FC10D44-DD58-1958-ACDB-83036CF44F0E}"/>
                  </a:ext>
                </a:extLst>
              </p:cNvPr>
              <p:cNvSpPr txBox="1">
                <a:spLocks noRot="1" noChangeAspect="1" noMove="1" noResize="1" noEditPoints="1" noAdjustHandles="1" noChangeArrowheads="1" noChangeShapeType="1" noTextEdit="1"/>
              </p:cNvSpPr>
              <p:nvPr/>
            </p:nvSpPr>
            <p:spPr>
              <a:xfrm>
                <a:off x="5024868" y="2486367"/>
                <a:ext cx="6926919" cy="1200329"/>
              </a:xfrm>
              <a:prstGeom prst="rect">
                <a:avLst/>
              </a:prstGeom>
              <a:blipFill>
                <a:blip r:embed="rId3"/>
                <a:stretch>
                  <a:fillRect l="-704" t="-3046" b="-3046"/>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D2C0189-D4CC-4866-1AB4-EBA0BE305741}"/>
              </a:ext>
            </a:extLst>
          </p:cNvPr>
          <p:cNvSpPr/>
          <p:nvPr/>
        </p:nvSpPr>
        <p:spPr>
          <a:xfrm>
            <a:off x="1162878" y="3071191"/>
            <a:ext cx="596348" cy="904461"/>
          </a:xfrm>
          <a:prstGeom prst="rect">
            <a:avLst/>
          </a:prstGeom>
          <a:solidFill>
            <a:srgbClr val="0000FF">
              <a:alpha val="17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7A3251-20D5-BE8E-3BDC-5035EA277C1A}"/>
              </a:ext>
            </a:extLst>
          </p:cNvPr>
          <p:cNvSpPr/>
          <p:nvPr/>
        </p:nvSpPr>
        <p:spPr>
          <a:xfrm>
            <a:off x="1950454" y="3059388"/>
            <a:ext cx="596348" cy="904461"/>
          </a:xfrm>
          <a:prstGeom prst="rect">
            <a:avLst/>
          </a:prstGeom>
          <a:solidFill>
            <a:srgbClr val="FF00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C7E888-906A-BEBF-7922-CF715B393B1C}"/>
              </a:ext>
            </a:extLst>
          </p:cNvPr>
          <p:cNvSpPr/>
          <p:nvPr/>
        </p:nvSpPr>
        <p:spPr>
          <a:xfrm>
            <a:off x="3073895" y="3061252"/>
            <a:ext cx="596348" cy="904461"/>
          </a:xfrm>
          <a:prstGeom prst="rect">
            <a:avLst/>
          </a:prstGeom>
          <a:solidFill>
            <a:srgbClr val="FFFF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74B0EA-06FC-2E99-6443-43693A26FC9F}"/>
              </a:ext>
            </a:extLst>
          </p:cNvPr>
          <p:cNvSpPr txBox="1"/>
          <p:nvPr/>
        </p:nvSpPr>
        <p:spPr>
          <a:xfrm>
            <a:off x="5024868" y="4533963"/>
            <a:ext cx="237566" cy="369332"/>
          </a:xfrm>
          <a:prstGeom prst="rect">
            <a:avLst/>
          </a:prstGeom>
          <a:noFill/>
        </p:spPr>
        <p:txBody>
          <a:bodyPr wrap="none" rtlCol="0">
            <a:spAutoFit/>
          </a:bodyPr>
          <a:lstStyle/>
          <a:p>
            <a:r>
              <a:rPr lang="en-US" dirty="0"/>
              <a:t> </a:t>
            </a:r>
          </a:p>
        </p:txBody>
      </p:sp>
      <p:sp>
        <p:nvSpPr>
          <p:cNvPr id="3" name="Rectangle 2">
            <a:extLst>
              <a:ext uri="{FF2B5EF4-FFF2-40B4-BE49-F238E27FC236}">
                <a16:creationId xmlns:a16="http://schemas.microsoft.com/office/drawing/2014/main" id="{1DB3CBB9-A209-EC89-FC60-B49BF3768500}"/>
              </a:ext>
            </a:extLst>
          </p:cNvPr>
          <p:cNvSpPr/>
          <p:nvPr/>
        </p:nvSpPr>
        <p:spPr>
          <a:xfrm>
            <a:off x="9001540" y="3336393"/>
            <a:ext cx="758686" cy="331719"/>
          </a:xfrm>
          <a:prstGeom prst="rect">
            <a:avLst/>
          </a:prstGeom>
          <a:solidFill>
            <a:srgbClr val="7030A0">
              <a:alpha val="24000"/>
            </a:srgb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7F277E-5A05-CE09-6110-CED15C7C684A}"/>
              </a:ext>
            </a:extLst>
          </p:cNvPr>
          <p:cNvSpPr/>
          <p:nvPr/>
        </p:nvSpPr>
        <p:spPr>
          <a:xfrm>
            <a:off x="2544098" y="2753139"/>
            <a:ext cx="524389" cy="304386"/>
          </a:xfrm>
          <a:prstGeom prst="rect">
            <a:avLst/>
          </a:prstGeom>
          <a:solidFill>
            <a:srgbClr val="7030A0">
              <a:alpha val="24000"/>
            </a:srgb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7F5A488-B14E-27F1-659B-822B88CCF76F}"/>
              </a:ext>
            </a:extLst>
          </p:cNvPr>
          <p:cNvSpPr/>
          <p:nvPr/>
        </p:nvSpPr>
        <p:spPr>
          <a:xfrm>
            <a:off x="2546802" y="3061252"/>
            <a:ext cx="524389" cy="904461"/>
          </a:xfrm>
          <a:prstGeom prst="rect">
            <a:avLst/>
          </a:prstGeom>
          <a:solidFill>
            <a:srgbClr val="FF00FF">
              <a:alpha val="17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F71422-453B-511E-41D6-627EDCAA07B1}"/>
              </a:ext>
            </a:extLst>
          </p:cNvPr>
          <p:cNvSpPr/>
          <p:nvPr/>
        </p:nvSpPr>
        <p:spPr>
          <a:xfrm>
            <a:off x="1530466" y="2486368"/>
            <a:ext cx="685960" cy="369332"/>
          </a:xfrm>
          <a:prstGeom prst="rect">
            <a:avLst/>
          </a:prstGeom>
          <a:solidFill>
            <a:srgbClr val="00B050">
              <a:alpha val="11000"/>
            </a:srgb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AE717B-68B4-D604-7EF5-67ABC260CA87}"/>
              </a:ext>
            </a:extLst>
          </p:cNvPr>
          <p:cNvSpPr/>
          <p:nvPr/>
        </p:nvSpPr>
        <p:spPr>
          <a:xfrm>
            <a:off x="7802366" y="3298780"/>
            <a:ext cx="985263" cy="369332"/>
          </a:xfrm>
          <a:prstGeom prst="rect">
            <a:avLst/>
          </a:prstGeom>
          <a:solidFill>
            <a:srgbClr val="00B050">
              <a:alpha val="11000"/>
            </a:srgb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13BD9F5-18D9-AED0-F1BC-C0793D956FC3}"/>
              </a:ext>
            </a:extLst>
          </p:cNvPr>
          <p:cNvSpPr/>
          <p:nvPr/>
        </p:nvSpPr>
        <p:spPr>
          <a:xfrm>
            <a:off x="1530466" y="2486367"/>
            <a:ext cx="1538021" cy="584824"/>
          </a:xfrm>
          <a:prstGeom prst="rect">
            <a:avLst/>
          </a:prstGeom>
          <a:solidFill>
            <a:schemeClr val="tx1">
              <a:alpha val="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C19CD22-83A2-440D-BFC4-E55868B27654}"/>
              </a:ext>
            </a:extLst>
          </p:cNvPr>
          <p:cNvSpPr/>
          <p:nvPr/>
        </p:nvSpPr>
        <p:spPr>
          <a:xfrm>
            <a:off x="7702826" y="3219206"/>
            <a:ext cx="2156791" cy="584824"/>
          </a:xfrm>
          <a:prstGeom prst="rect">
            <a:avLst/>
          </a:prstGeom>
          <a:solidFill>
            <a:schemeClr val="tx1">
              <a:alpha val="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D02500AE-6870-0C58-A883-1A2D2FDFF522}"/>
              </a:ext>
            </a:extLst>
          </p:cNvPr>
          <p:cNvCxnSpPr>
            <a:cxnSpLocks/>
            <a:stCxn id="21" idx="0"/>
          </p:cNvCxnSpPr>
          <p:nvPr/>
        </p:nvCxnSpPr>
        <p:spPr>
          <a:xfrm flipV="1">
            <a:off x="8189843" y="3886200"/>
            <a:ext cx="0" cy="1409773"/>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239293D-D284-B48A-9EDB-D2530E3992E4}"/>
              </a:ext>
            </a:extLst>
          </p:cNvPr>
          <p:cNvSpPr txBox="1"/>
          <p:nvPr/>
        </p:nvSpPr>
        <p:spPr>
          <a:xfrm>
            <a:off x="6041429" y="5295973"/>
            <a:ext cx="4296827" cy="738664"/>
          </a:xfrm>
          <a:prstGeom prst="rect">
            <a:avLst/>
          </a:prstGeom>
          <a:noFill/>
        </p:spPr>
        <p:txBody>
          <a:bodyPr wrap="square" rtlCol="0">
            <a:spAutoFit/>
          </a:bodyPr>
          <a:lstStyle/>
          <a:p>
            <a:r>
              <a:rPr lang="en-US" sz="1400" dirty="0">
                <a:solidFill>
                  <a:srgbClr val="00B050"/>
                </a:solidFill>
              </a:rPr>
              <a:t>Deciding how much information forget from the previous state when propagating the long-term memory info.</a:t>
            </a:r>
          </a:p>
        </p:txBody>
      </p:sp>
      <p:cxnSp>
        <p:nvCxnSpPr>
          <p:cNvPr id="24" name="Straight Arrow Connector 23">
            <a:extLst>
              <a:ext uri="{FF2B5EF4-FFF2-40B4-BE49-F238E27FC236}">
                <a16:creationId xmlns:a16="http://schemas.microsoft.com/office/drawing/2014/main" id="{92DF6DA7-B9F8-4BD3-1A2C-1A1A47A8B880}"/>
              </a:ext>
            </a:extLst>
          </p:cNvPr>
          <p:cNvCxnSpPr>
            <a:cxnSpLocks/>
          </p:cNvCxnSpPr>
          <p:nvPr/>
        </p:nvCxnSpPr>
        <p:spPr>
          <a:xfrm flipV="1">
            <a:off x="9420314" y="3867616"/>
            <a:ext cx="0" cy="426735"/>
          </a:xfrm>
          <a:prstGeom prst="straightConnector1">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DD7904C-A1D9-DA48-A519-F36EA94D60C6}"/>
              </a:ext>
            </a:extLst>
          </p:cNvPr>
          <p:cNvSpPr txBox="1"/>
          <p:nvPr/>
        </p:nvSpPr>
        <p:spPr>
          <a:xfrm>
            <a:off x="8488326" y="4294351"/>
            <a:ext cx="3463459" cy="738664"/>
          </a:xfrm>
          <a:prstGeom prst="rect">
            <a:avLst/>
          </a:prstGeom>
          <a:noFill/>
        </p:spPr>
        <p:txBody>
          <a:bodyPr wrap="square" rtlCol="0">
            <a:spAutoFit/>
          </a:bodyPr>
          <a:lstStyle/>
          <a:p>
            <a:r>
              <a:rPr lang="en-US" sz="1400" dirty="0">
                <a:solidFill>
                  <a:srgbClr val="7030A0"/>
                </a:solidFill>
              </a:rPr>
              <a:t>Deciding how much information from the present context add in the long-term memory propagation</a:t>
            </a:r>
          </a:p>
        </p:txBody>
      </p:sp>
    </p:spTree>
    <p:extLst>
      <p:ext uri="{BB962C8B-B14F-4D97-AF65-F5344CB8AC3E}">
        <p14:creationId xmlns:p14="http://schemas.microsoft.com/office/powerpoint/2010/main" val="1103797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BDE81-6B59-6C08-E58E-2C056C438BEA}"/>
            </a:ext>
          </a:extLst>
        </p:cNvPr>
        <p:cNvGrpSpPr/>
        <p:nvPr/>
      </p:nvGrpSpPr>
      <p:grpSpPr>
        <a:xfrm>
          <a:off x="0" y="0"/>
          <a:ext cx="0" cy="0"/>
          <a:chOff x="0" y="0"/>
          <a:chExt cx="0" cy="0"/>
        </a:xfrm>
      </p:grpSpPr>
      <p:pic>
        <p:nvPicPr>
          <p:cNvPr id="7" name="Picture 4" descr="Understanding LSTM and its diagrams | by Shi Yan | ML Review">
            <a:extLst>
              <a:ext uri="{FF2B5EF4-FFF2-40B4-BE49-F238E27FC236}">
                <a16:creationId xmlns:a16="http://schemas.microsoft.com/office/drawing/2014/main" id="{204044F9-0363-7A80-15C5-632F20C8A7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130" y="2017643"/>
            <a:ext cx="4296828" cy="38139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080DAC-F0E8-0F43-E269-81647D43466A}"/>
              </a:ext>
            </a:extLst>
          </p:cNvPr>
          <p:cNvSpPr txBox="1">
            <a:spLocks/>
          </p:cNvSpPr>
          <p:nvPr/>
        </p:nvSpPr>
        <p:spPr>
          <a:xfrm>
            <a:off x="487218" y="346652"/>
            <a:ext cx="7382164" cy="7432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LONG SHORT-TERM MEMORIES</a:t>
            </a:r>
          </a:p>
        </p:txBody>
      </p:sp>
      <p:sp>
        <p:nvSpPr>
          <p:cNvPr id="4" name="TextBox 3">
            <a:extLst>
              <a:ext uri="{FF2B5EF4-FFF2-40B4-BE49-F238E27FC236}">
                <a16:creationId xmlns:a16="http://schemas.microsoft.com/office/drawing/2014/main" id="{F1784310-B3B1-7A0A-A0B5-EB420E693DC3}"/>
              </a:ext>
            </a:extLst>
          </p:cNvPr>
          <p:cNvSpPr txBox="1"/>
          <p:nvPr/>
        </p:nvSpPr>
        <p:spPr>
          <a:xfrm>
            <a:off x="487218" y="1192695"/>
            <a:ext cx="11549069" cy="646331"/>
          </a:xfrm>
          <a:prstGeom prst="rect">
            <a:avLst/>
          </a:prstGeom>
          <a:noFill/>
        </p:spPr>
        <p:txBody>
          <a:bodyPr wrap="square" rtlCol="0">
            <a:spAutoFit/>
          </a:bodyPr>
          <a:lstStyle/>
          <a:p>
            <a:r>
              <a:rPr lang="en-US" dirty="0"/>
              <a:t>The simple RNN are not suited to learn efficiently long-range features in time (long-term memory). The Long Short-Term Memory is a RNN designed to avoid this problem. </a:t>
            </a:r>
          </a:p>
        </p:txBody>
      </p:sp>
      <p:sp>
        <p:nvSpPr>
          <p:cNvPr id="6" name="TextBox 5">
            <a:extLst>
              <a:ext uri="{FF2B5EF4-FFF2-40B4-BE49-F238E27FC236}">
                <a16:creationId xmlns:a16="http://schemas.microsoft.com/office/drawing/2014/main" id="{3E6564A7-A272-0DCB-9F12-01B5ED949DC5}"/>
              </a:ext>
            </a:extLst>
          </p:cNvPr>
          <p:cNvSpPr txBox="1"/>
          <p:nvPr/>
        </p:nvSpPr>
        <p:spPr>
          <a:xfrm>
            <a:off x="514130" y="2117035"/>
            <a:ext cx="2032672" cy="369332"/>
          </a:xfrm>
          <a:prstGeom prst="rect">
            <a:avLst/>
          </a:prstGeom>
          <a:noFill/>
        </p:spPr>
        <p:txBody>
          <a:bodyPr wrap="none" rtlCol="0">
            <a:spAutoFit/>
          </a:bodyPr>
          <a:lstStyle/>
          <a:p>
            <a:r>
              <a:rPr lang="en-US" dirty="0"/>
              <a:t>LSTM block (step t):</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E473843-592A-5E75-FCF2-6FA284A85E73}"/>
                  </a:ext>
                </a:extLst>
              </p:cNvPr>
              <p:cNvSpPr txBox="1"/>
              <p:nvPr/>
            </p:nvSpPr>
            <p:spPr>
              <a:xfrm>
                <a:off x="5024868" y="2486367"/>
                <a:ext cx="6926919" cy="1797608"/>
              </a:xfrm>
              <a:prstGeom prst="rect">
                <a:avLst/>
              </a:prstGeom>
              <a:noFill/>
            </p:spPr>
            <p:txBody>
              <a:bodyPr wrap="square" rtlCol="0">
                <a:spAutoFit/>
              </a:bodyPr>
              <a:lstStyle/>
              <a:p>
                <a:r>
                  <a:rPr lang="en-US" dirty="0"/>
                  <a:t>The </a:t>
                </a:r>
                <a:r>
                  <a:rPr lang="en-US" b="1" dirty="0">
                    <a:solidFill>
                      <a:srgbClr val="FFFF00"/>
                    </a:solidFill>
                  </a:rPr>
                  <a:t>output gate </a:t>
                </a:r>
                <a14:m>
                  <m:oMath xmlns:m="http://schemas.openxmlformats.org/officeDocument/2006/math">
                    <m:sSub>
                      <m:sSubPr>
                        <m:ctrlPr>
                          <a:rPr lang="en-US" b="1" i="1">
                            <a:solidFill>
                              <a:srgbClr val="FFFF00"/>
                            </a:solidFill>
                            <a:latin typeface="Cambria Math" panose="02040503050406030204" pitchFamily="18" charset="0"/>
                          </a:rPr>
                        </m:ctrlPr>
                      </m:sSubPr>
                      <m:e>
                        <m:r>
                          <a:rPr lang="it-IT" b="1" i="1" smtClean="0">
                            <a:solidFill>
                              <a:srgbClr val="FFFF00"/>
                            </a:solidFill>
                            <a:latin typeface="Cambria Math" panose="02040503050406030204" pitchFamily="18" charset="0"/>
                          </a:rPr>
                          <m:t>𝒐</m:t>
                        </m:r>
                      </m:e>
                      <m:sub>
                        <m:r>
                          <a:rPr lang="it-IT" b="1" i="1">
                            <a:solidFill>
                              <a:srgbClr val="FFFF00"/>
                            </a:solidFill>
                            <a:latin typeface="Cambria Math" panose="02040503050406030204" pitchFamily="18" charset="0"/>
                          </a:rPr>
                          <m:t>𝒕</m:t>
                        </m:r>
                      </m:sub>
                    </m:sSub>
                  </m:oMath>
                </a14:m>
                <a:r>
                  <a:rPr lang="en-US" b="1" dirty="0">
                    <a:solidFill>
                      <a:srgbClr val="FFFF00"/>
                    </a:solidFill>
                  </a:rPr>
                  <a:t> </a:t>
                </a:r>
                <a:r>
                  <a:rPr lang="en-US" dirty="0"/>
                  <a:t>controls how much of the current state should be propagate in the current </a:t>
                </a:r>
                <a:r>
                  <a:rPr lang="en-US" b="1" dirty="0">
                    <a:solidFill>
                      <a:srgbClr val="FF6600"/>
                    </a:solidFill>
                  </a:rPr>
                  <a:t>hidden state </a:t>
                </a:r>
                <a14:m>
                  <m:oMath xmlns:m="http://schemas.openxmlformats.org/officeDocument/2006/math">
                    <m:sSub>
                      <m:sSubPr>
                        <m:ctrlPr>
                          <a:rPr lang="en-US" b="1" i="1">
                            <a:solidFill>
                              <a:srgbClr val="FF6600"/>
                            </a:solidFill>
                            <a:latin typeface="Cambria Math" panose="02040503050406030204" pitchFamily="18" charset="0"/>
                          </a:rPr>
                        </m:ctrlPr>
                      </m:sSubPr>
                      <m:e>
                        <m:r>
                          <a:rPr lang="it-IT" b="1" i="1">
                            <a:solidFill>
                              <a:srgbClr val="FF6600"/>
                            </a:solidFill>
                            <a:latin typeface="Cambria Math" panose="02040503050406030204" pitchFamily="18" charset="0"/>
                          </a:rPr>
                          <m:t>𝒉</m:t>
                        </m:r>
                      </m:e>
                      <m:sub>
                        <m:r>
                          <a:rPr lang="it-IT" b="1" i="1">
                            <a:solidFill>
                              <a:srgbClr val="FF6600"/>
                            </a:solidFill>
                            <a:latin typeface="Cambria Math" panose="02040503050406030204" pitchFamily="18" charset="0"/>
                          </a:rPr>
                          <m:t>𝒕</m:t>
                        </m:r>
                      </m:sub>
                    </m:sSub>
                  </m:oMath>
                </a14:m>
                <a:r>
                  <a:rPr lang="en-US" dirty="0"/>
                  <a:t>:</a:t>
                </a:r>
              </a:p>
              <a:p>
                <a14:m>
                  <m:oMathPara xmlns:m="http://schemas.openxmlformats.org/officeDocument/2006/math">
                    <m:oMathParaPr>
                      <m:jc m:val="centerGroup"/>
                    </m:oMathParaPr>
                    <m:oMath xmlns:m="http://schemas.openxmlformats.org/officeDocument/2006/math">
                      <m:sSub>
                        <m:sSubPr>
                          <m:ctrlPr>
                            <a:rPr lang="en-US" b="1" i="1" smtClean="0">
                              <a:solidFill>
                                <a:srgbClr val="FFFF00"/>
                              </a:solidFill>
                              <a:latin typeface="Cambria Math" panose="02040503050406030204" pitchFamily="18" charset="0"/>
                            </a:rPr>
                          </m:ctrlPr>
                        </m:sSubPr>
                        <m:e>
                          <m:r>
                            <a:rPr lang="it-IT" b="1" i="1" smtClean="0">
                              <a:solidFill>
                                <a:srgbClr val="FFFF00"/>
                              </a:solidFill>
                              <a:latin typeface="Cambria Math" panose="02040503050406030204" pitchFamily="18" charset="0"/>
                            </a:rPr>
                            <m:t>𝒐</m:t>
                          </m:r>
                        </m:e>
                        <m:sub>
                          <m:r>
                            <a:rPr lang="it-IT" b="1" i="1" smtClean="0">
                              <a:solidFill>
                                <a:srgbClr val="FFFF00"/>
                              </a:solidFill>
                              <a:latin typeface="Cambria Math" panose="02040503050406030204" pitchFamily="18" charset="0"/>
                            </a:rPr>
                            <m:t>𝒕</m:t>
                          </m:r>
                        </m:sub>
                      </m:sSub>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𝜎</m:t>
                      </m:r>
                      <m:d>
                        <m:dPr>
                          <m:ctrlPr>
                            <a:rPr lang="it-IT" b="0" i="1" smtClean="0">
                              <a:latin typeface="Cambria Math" panose="02040503050406030204" pitchFamily="18" charset="0"/>
                              <a:ea typeface="Cambria Math" panose="02040503050406030204" pitchFamily="18" charset="0"/>
                            </a:rPr>
                          </m:ctrlPr>
                        </m:dPr>
                        <m:e>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𝑜</m:t>
                              </m:r>
                            </m:sup>
                          </m:sSup>
                          <m:r>
                            <a:rPr lang="it-IT" b="0" i="1" smtClean="0">
                              <a:latin typeface="Cambria Math" panose="02040503050406030204" pitchFamily="18" charset="0"/>
                              <a:ea typeface="Cambria Math" panose="02040503050406030204" pitchFamily="18" charset="0"/>
                            </a:rPr>
                            <m:t> </m:t>
                          </m:r>
                          <m:sSub>
                            <m:sSubPr>
                              <m:ctrlPr>
                                <a:rPr lang="it-IT" b="1" i="1" smtClean="0">
                                  <a:latin typeface="Cambria Math" panose="02040503050406030204" pitchFamily="18" charset="0"/>
                                  <a:ea typeface="Cambria Math" panose="02040503050406030204" pitchFamily="18" charset="0"/>
                                </a:rPr>
                              </m:ctrlPr>
                            </m:sSubPr>
                            <m:e>
                              <m:r>
                                <a:rPr lang="it-IT" b="1" i="1" smtClean="0">
                                  <a:latin typeface="Cambria Math" panose="02040503050406030204" pitchFamily="18" charset="0"/>
                                  <a:ea typeface="Cambria Math" panose="02040503050406030204" pitchFamily="18" charset="0"/>
                                </a:rPr>
                                <m:t>𝒙</m:t>
                              </m:r>
                            </m:e>
                            <m:sub>
                              <m:r>
                                <a:rPr lang="it-IT" b="1" i="1" smtClean="0">
                                  <a:latin typeface="Cambria Math" panose="02040503050406030204" pitchFamily="18" charset="0"/>
                                  <a:ea typeface="Cambria Math" panose="02040503050406030204" pitchFamily="18" charset="0"/>
                                </a:rPr>
                                <m:t>𝒕</m:t>
                              </m:r>
                            </m:sub>
                          </m:sSub>
                          <m:r>
                            <a:rPr lang="it-IT" b="0" i="1" smtClean="0">
                              <a:latin typeface="Cambria Math" panose="02040503050406030204" pitchFamily="18" charset="0"/>
                              <a:ea typeface="Cambria Math" panose="02040503050406030204" pitchFamily="18" charset="0"/>
                            </a:rPr>
                            <m:t>+ </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𝑜</m:t>
                              </m:r>
                            </m:sup>
                          </m:sSup>
                          <m:sSub>
                            <m:sSubPr>
                              <m:ctrlPr>
                                <a:rPr lang="it-IT" b="1" i="1" smtClean="0">
                                  <a:solidFill>
                                    <a:srgbClr val="FFC000"/>
                                  </a:solidFill>
                                  <a:latin typeface="Cambria Math" panose="02040503050406030204" pitchFamily="18" charset="0"/>
                                  <a:ea typeface="Cambria Math" panose="02040503050406030204" pitchFamily="18" charset="0"/>
                                </a:rPr>
                              </m:ctrlPr>
                            </m:sSubPr>
                            <m:e>
                              <m:r>
                                <a:rPr lang="it-IT" b="1" i="1" smtClean="0">
                                  <a:solidFill>
                                    <a:srgbClr val="FFC000"/>
                                  </a:solidFill>
                                  <a:latin typeface="Cambria Math" panose="02040503050406030204" pitchFamily="18" charset="0"/>
                                  <a:ea typeface="Cambria Math" panose="02040503050406030204" pitchFamily="18" charset="0"/>
                                </a:rPr>
                                <m:t>𝒉</m:t>
                              </m:r>
                            </m:e>
                            <m:sub>
                              <m:r>
                                <a:rPr lang="it-IT" b="1" i="1" smtClean="0">
                                  <a:solidFill>
                                    <a:srgbClr val="FFC000"/>
                                  </a:solidFill>
                                  <a:latin typeface="Cambria Math" panose="02040503050406030204" pitchFamily="18" charset="0"/>
                                  <a:ea typeface="Cambria Math" panose="02040503050406030204" pitchFamily="18" charset="0"/>
                                </a:rPr>
                                <m:t>𝒕</m:t>
                              </m:r>
                              <m:r>
                                <a:rPr lang="it-IT" b="1" i="1" smtClean="0">
                                  <a:solidFill>
                                    <a:srgbClr val="FFC000"/>
                                  </a:solidFill>
                                  <a:latin typeface="Cambria Math" panose="02040503050406030204" pitchFamily="18" charset="0"/>
                                  <a:ea typeface="Cambria Math" panose="02040503050406030204" pitchFamily="18" charset="0"/>
                                </a:rPr>
                                <m:t>−</m:t>
                              </m:r>
                              <m:r>
                                <a:rPr lang="it-IT" b="1" i="1" smtClean="0">
                                  <a:solidFill>
                                    <a:srgbClr val="FFC000"/>
                                  </a:solidFill>
                                  <a:latin typeface="Cambria Math" panose="02040503050406030204" pitchFamily="18" charset="0"/>
                                  <a:ea typeface="Cambria Math" panose="02040503050406030204" pitchFamily="18" charset="0"/>
                                </a:rPr>
                                <m:t>𝟏</m:t>
                              </m:r>
                            </m:sub>
                          </m:sSub>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𝑜</m:t>
                              </m:r>
                            </m:sup>
                          </m:sSup>
                        </m:e>
                      </m:d>
                      <m:r>
                        <a:rPr lang="it-IT" b="0" i="1" smtClean="0">
                          <a:latin typeface="Cambria Math" panose="02040503050406030204" pitchFamily="18" charset="0"/>
                          <a:ea typeface="Cambria Math" panose="02040503050406030204" pitchFamily="18" charset="0"/>
                        </a:rPr>
                        <m:t>→ </m:t>
                      </m:r>
                      <m:sSub>
                        <m:sSubPr>
                          <m:ctrlPr>
                            <a:rPr lang="it-IT" b="1" i="1" smtClean="0">
                              <a:solidFill>
                                <a:srgbClr val="FF6600"/>
                              </a:solidFill>
                              <a:latin typeface="Cambria Math" panose="02040503050406030204" pitchFamily="18" charset="0"/>
                              <a:ea typeface="Cambria Math" panose="02040503050406030204" pitchFamily="18" charset="0"/>
                            </a:rPr>
                          </m:ctrlPr>
                        </m:sSubPr>
                        <m:e>
                          <m:r>
                            <a:rPr lang="it-IT" b="1" i="1" smtClean="0">
                              <a:solidFill>
                                <a:srgbClr val="FF6600"/>
                              </a:solidFill>
                              <a:latin typeface="Cambria Math" panose="02040503050406030204" pitchFamily="18" charset="0"/>
                              <a:ea typeface="Cambria Math" panose="02040503050406030204" pitchFamily="18" charset="0"/>
                            </a:rPr>
                            <m:t>𝒉</m:t>
                          </m:r>
                        </m:e>
                        <m:sub>
                          <m:r>
                            <a:rPr lang="it-IT" b="1" i="1" smtClean="0">
                              <a:solidFill>
                                <a:srgbClr val="FF6600"/>
                              </a:solidFill>
                              <a:latin typeface="Cambria Math" panose="02040503050406030204" pitchFamily="18" charset="0"/>
                              <a:ea typeface="Cambria Math" panose="02040503050406030204" pitchFamily="18" charset="0"/>
                            </a:rPr>
                            <m:t>𝒕</m:t>
                          </m:r>
                        </m:sub>
                      </m:sSub>
                      <m:r>
                        <a:rPr lang="it-IT" b="0" i="1" smtClean="0">
                          <a:latin typeface="Cambria Math" panose="02040503050406030204" pitchFamily="18" charset="0"/>
                          <a:ea typeface="Cambria Math" panose="02040503050406030204" pitchFamily="18" charset="0"/>
                        </a:rPr>
                        <m:t>=</m:t>
                      </m:r>
                      <m:sSub>
                        <m:sSubPr>
                          <m:ctrlPr>
                            <a:rPr lang="en-US" b="1" i="1" smtClean="0">
                              <a:solidFill>
                                <a:srgbClr val="FFFF00"/>
                              </a:solidFill>
                              <a:latin typeface="Cambria Math" panose="02040503050406030204" pitchFamily="18" charset="0"/>
                            </a:rPr>
                          </m:ctrlPr>
                        </m:sSubPr>
                        <m:e>
                          <m:r>
                            <a:rPr lang="it-IT" b="1" i="1">
                              <a:solidFill>
                                <a:srgbClr val="FFFF00"/>
                              </a:solidFill>
                              <a:latin typeface="Cambria Math" panose="02040503050406030204" pitchFamily="18" charset="0"/>
                            </a:rPr>
                            <m:t>𝒐</m:t>
                          </m:r>
                        </m:e>
                        <m:sub>
                          <m:r>
                            <a:rPr lang="it-IT" b="1" i="1">
                              <a:solidFill>
                                <a:srgbClr val="FFFF00"/>
                              </a:solidFill>
                              <a:latin typeface="Cambria Math" panose="02040503050406030204" pitchFamily="18" charset="0"/>
                            </a:rPr>
                            <m:t>𝒕</m:t>
                          </m:r>
                        </m:sub>
                      </m:sSub>
                      <m:r>
                        <a:rPr lang="it-IT" b="1" i="1" smtClean="0">
                          <a:solidFill>
                            <a:srgbClr val="FFFF00"/>
                          </a:solidFill>
                          <a:latin typeface="Cambria Math" panose="02040503050406030204" pitchFamily="18" charset="0"/>
                        </a:rPr>
                        <m:t> </m:t>
                      </m:r>
                      <m:r>
                        <a:rPr lang="it-IT" i="1" smtClean="0">
                          <a:solidFill>
                            <a:schemeClr val="tx1"/>
                          </a:solidFill>
                          <a:latin typeface="Cambria Math" panose="02040503050406030204" pitchFamily="18" charset="0"/>
                        </a:rPr>
                        <m:t>⊗</m:t>
                      </m:r>
                      <m:r>
                        <m:rPr>
                          <m:sty m:val="p"/>
                        </m:rPr>
                        <a:rPr lang="it-IT" b="0" i="0" smtClean="0">
                          <a:solidFill>
                            <a:srgbClr val="FF00FF"/>
                          </a:solidFill>
                          <a:latin typeface="Cambria Math" panose="02040503050406030204" pitchFamily="18" charset="0"/>
                        </a:rPr>
                        <m:t>tanh</m:t>
                      </m:r>
                      <m:r>
                        <a:rPr lang="it-IT" b="0" i="1" smtClean="0">
                          <a:solidFill>
                            <a:srgbClr val="FF00FF"/>
                          </a:solidFill>
                          <a:latin typeface="Cambria Math" panose="02040503050406030204" pitchFamily="18" charset="0"/>
                        </a:rPr>
                        <m:t>⁡(</m:t>
                      </m:r>
                      <m:sSub>
                        <m:sSubPr>
                          <m:ctrlPr>
                            <a:rPr lang="it-IT" b="1" i="1" smtClean="0">
                              <a:solidFill>
                                <a:srgbClr val="FF00FF"/>
                              </a:solidFill>
                              <a:latin typeface="Cambria Math" panose="02040503050406030204" pitchFamily="18" charset="0"/>
                            </a:rPr>
                          </m:ctrlPr>
                        </m:sSubPr>
                        <m:e>
                          <m:r>
                            <a:rPr lang="it-IT" b="1" i="1" smtClean="0">
                              <a:solidFill>
                                <a:srgbClr val="FF00FF"/>
                              </a:solidFill>
                              <a:latin typeface="Cambria Math" panose="02040503050406030204" pitchFamily="18" charset="0"/>
                            </a:rPr>
                            <m:t>𝒄</m:t>
                          </m:r>
                        </m:e>
                        <m:sub>
                          <m:r>
                            <a:rPr lang="it-IT" b="1" i="1" smtClean="0">
                              <a:solidFill>
                                <a:srgbClr val="FF00FF"/>
                              </a:solidFill>
                              <a:latin typeface="Cambria Math" panose="02040503050406030204" pitchFamily="18" charset="0"/>
                            </a:rPr>
                            <m:t>𝒕</m:t>
                          </m:r>
                        </m:sub>
                      </m:sSub>
                      <m:r>
                        <a:rPr lang="it-IT" b="0" i="1" smtClean="0">
                          <a:solidFill>
                            <a:srgbClr val="FF00FF"/>
                          </a:solidFill>
                          <a:latin typeface="Cambria Math" panose="02040503050406030204" pitchFamily="18" charset="0"/>
                        </a:rPr>
                        <m:t>)</m:t>
                      </m:r>
                    </m:oMath>
                  </m:oMathPara>
                </a14:m>
                <a:endParaRPr lang="en-US" dirty="0"/>
              </a:p>
              <a:p>
                <a:endParaRPr lang="it-IT" b="0"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𝑜</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𝑜</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𝑜</m:t>
                          </m:r>
                        </m:sup>
                      </m:sSup>
                    </m:oMath>
                  </m:oMathPara>
                </a14:m>
                <a:endParaRPr lang="it-IT"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mbria Math" panose="02040503050406030204" pitchFamily="18" charset="0"/>
                        </a:rPr>
                        <m:t>𝑤𝑒𝑖𝑔h𝑡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𝑚𝑎𝑡𝑟𝑖𝑐𝑒𝑠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𝑎𝑛𝑑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𝑏𝑖𝑎𝑠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𝑣𝑒𝑐𝑡𝑜𝑟</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𝑎𝑠𝑠𝑜𝑐𝑖𝑎𝑡𝑒𝑑</m:t>
                      </m:r>
                      <m:r>
                        <a:rPr lang="it-IT" i="1">
                          <a:latin typeface="Cambria Math" panose="02040503050406030204" pitchFamily="18" charset="0"/>
                          <a:ea typeface="Cambria Math" panose="02040503050406030204" pitchFamily="18" charset="0"/>
                        </a:rPr>
                        <m:t> </m:t>
                      </m:r>
                      <m:r>
                        <a:rPr lang="it-IT"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𝑜</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𝑜𝑢𝑡𝑝𝑢𝑡</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𝑔𝑎𝑡𝑒</m:t>
                      </m:r>
                    </m:oMath>
                  </m:oMathPara>
                </a14:m>
                <a:endParaRPr lang="en-US" dirty="0"/>
              </a:p>
            </p:txBody>
          </p:sp>
        </mc:Choice>
        <mc:Fallback>
          <p:sp>
            <p:nvSpPr>
              <p:cNvPr id="8" name="TextBox 7">
                <a:extLst>
                  <a:ext uri="{FF2B5EF4-FFF2-40B4-BE49-F238E27FC236}">
                    <a16:creationId xmlns:a16="http://schemas.microsoft.com/office/drawing/2014/main" id="{7E473843-592A-5E75-FCF2-6FA284A85E73}"/>
                  </a:ext>
                </a:extLst>
              </p:cNvPr>
              <p:cNvSpPr txBox="1">
                <a:spLocks noRot="1" noChangeAspect="1" noMove="1" noResize="1" noEditPoints="1" noAdjustHandles="1" noChangeArrowheads="1" noChangeShapeType="1" noTextEdit="1"/>
              </p:cNvSpPr>
              <p:nvPr/>
            </p:nvSpPr>
            <p:spPr>
              <a:xfrm>
                <a:off x="5024868" y="2486367"/>
                <a:ext cx="6926919" cy="1797608"/>
              </a:xfrm>
              <a:prstGeom prst="rect">
                <a:avLst/>
              </a:prstGeom>
              <a:blipFill>
                <a:blip r:embed="rId3"/>
                <a:stretch>
                  <a:fillRect l="-704" t="-2034"/>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A9726AF0-A51A-CD6B-3042-A58B11FD5A14}"/>
              </a:ext>
            </a:extLst>
          </p:cNvPr>
          <p:cNvSpPr/>
          <p:nvPr/>
        </p:nvSpPr>
        <p:spPr>
          <a:xfrm>
            <a:off x="1162878" y="3071191"/>
            <a:ext cx="596348" cy="904461"/>
          </a:xfrm>
          <a:prstGeom prst="rect">
            <a:avLst/>
          </a:prstGeom>
          <a:solidFill>
            <a:srgbClr val="0000FF">
              <a:alpha val="17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8528F7-3BAE-3694-E54F-4E43B0EA47CF}"/>
              </a:ext>
            </a:extLst>
          </p:cNvPr>
          <p:cNvSpPr/>
          <p:nvPr/>
        </p:nvSpPr>
        <p:spPr>
          <a:xfrm>
            <a:off x="1950454" y="3059388"/>
            <a:ext cx="596348" cy="904461"/>
          </a:xfrm>
          <a:prstGeom prst="rect">
            <a:avLst/>
          </a:prstGeom>
          <a:solidFill>
            <a:srgbClr val="FF0000">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72777E-DBA5-F68A-561A-095694CD7A7B}"/>
              </a:ext>
            </a:extLst>
          </p:cNvPr>
          <p:cNvSpPr/>
          <p:nvPr/>
        </p:nvSpPr>
        <p:spPr>
          <a:xfrm>
            <a:off x="2546802" y="3061252"/>
            <a:ext cx="524389" cy="904461"/>
          </a:xfrm>
          <a:prstGeom prst="rect">
            <a:avLst/>
          </a:prstGeom>
          <a:solidFill>
            <a:srgbClr val="FF00FF">
              <a:alpha val="17000"/>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3B803D-FF3E-9A30-7BAA-EC2B8CEDE473}"/>
              </a:ext>
            </a:extLst>
          </p:cNvPr>
          <p:cNvSpPr/>
          <p:nvPr/>
        </p:nvSpPr>
        <p:spPr>
          <a:xfrm>
            <a:off x="3073895" y="3061252"/>
            <a:ext cx="596348" cy="904461"/>
          </a:xfrm>
          <a:prstGeom prst="rect">
            <a:avLst/>
          </a:prstGeom>
          <a:solidFill>
            <a:srgbClr val="FFFF00">
              <a:alpha val="17000"/>
            </a:srgbClr>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1AA544-EA46-BAE7-0A03-F7F34D487234}"/>
              </a:ext>
            </a:extLst>
          </p:cNvPr>
          <p:cNvSpPr txBox="1"/>
          <p:nvPr/>
        </p:nvSpPr>
        <p:spPr>
          <a:xfrm>
            <a:off x="5024868" y="4533963"/>
            <a:ext cx="237566" cy="369332"/>
          </a:xfrm>
          <a:prstGeom prst="rect">
            <a:avLst/>
          </a:prstGeom>
          <a:noFill/>
        </p:spPr>
        <p:txBody>
          <a:bodyPr wrap="none" rtlCol="0">
            <a:spAutoFit/>
          </a:bodyPr>
          <a:lstStyle/>
          <a:p>
            <a:r>
              <a:rPr lang="en-US" dirty="0"/>
              <a:t> </a:t>
            </a:r>
          </a:p>
        </p:txBody>
      </p:sp>
      <p:sp>
        <p:nvSpPr>
          <p:cNvPr id="3" name="Rectangle 2">
            <a:extLst>
              <a:ext uri="{FF2B5EF4-FFF2-40B4-BE49-F238E27FC236}">
                <a16:creationId xmlns:a16="http://schemas.microsoft.com/office/drawing/2014/main" id="{838AAF90-6BAE-DFA3-7294-E237E7506E82}"/>
              </a:ext>
            </a:extLst>
          </p:cNvPr>
          <p:cNvSpPr/>
          <p:nvPr/>
        </p:nvSpPr>
        <p:spPr>
          <a:xfrm>
            <a:off x="3670243" y="2486367"/>
            <a:ext cx="312883" cy="904461"/>
          </a:xfrm>
          <a:prstGeom prst="rect">
            <a:avLst/>
          </a:prstGeom>
          <a:solidFill>
            <a:srgbClr val="66FF33">
              <a:alpha val="14000"/>
            </a:srgbClr>
          </a:solidFill>
          <a:ln w="28575">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1CFFF6-FDF2-D6D4-C1C7-48A12AE13FBB}"/>
              </a:ext>
            </a:extLst>
          </p:cNvPr>
          <p:cNvSpPr/>
          <p:nvPr/>
        </p:nvSpPr>
        <p:spPr>
          <a:xfrm>
            <a:off x="9169895" y="3090997"/>
            <a:ext cx="2021566" cy="299831"/>
          </a:xfrm>
          <a:prstGeom prst="rect">
            <a:avLst/>
          </a:prstGeom>
          <a:solidFill>
            <a:srgbClr val="66FF33">
              <a:alpha val="14000"/>
            </a:srgbClr>
          </a:solidFill>
          <a:ln w="28575">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71F6AF7-B325-17D1-ED99-F325BDDCBDBE}"/>
                  </a:ext>
                </a:extLst>
              </p:cNvPr>
              <p:cNvSpPr txBox="1"/>
              <p:nvPr/>
            </p:nvSpPr>
            <p:spPr>
              <a:xfrm>
                <a:off x="7622441" y="4903295"/>
                <a:ext cx="143359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𝑡</m:t>
                          </m:r>
                        </m:sub>
                      </m:sSub>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𝑜</m:t>
                          </m:r>
                        </m:sub>
                      </m:sSub>
                      <m:r>
                        <a:rPr lang="it-IT" b="0" i="1" smtClean="0">
                          <a:latin typeface="Cambria Math" panose="02040503050406030204" pitchFamily="18" charset="0"/>
                        </a:rPr>
                        <m:t>(</m:t>
                      </m:r>
                      <m:r>
                        <a:rPr lang="it-IT" b="0" i="1" smtClean="0">
                          <a:latin typeface="Cambria Math" panose="02040503050406030204" pitchFamily="18" charset="0"/>
                        </a:rPr>
                        <m:t>𝑈</m:t>
                      </m:r>
                      <m:sSub>
                        <m:sSubPr>
                          <m:ctrlPr>
                            <a:rPr lang="it-IT" b="0" i="1" smtClean="0">
                              <a:latin typeface="Cambria Math" panose="02040503050406030204" pitchFamily="18" charset="0"/>
                            </a:rPr>
                          </m:ctrlPr>
                        </m:sSubPr>
                        <m:e>
                          <m:r>
                            <a:rPr lang="it-IT" b="0" i="1" smtClean="0">
                              <a:latin typeface="Cambria Math" panose="02040503050406030204" pitchFamily="18" charset="0"/>
                            </a:rPr>
                            <m:t>h</m:t>
                          </m:r>
                        </m:e>
                        <m:sub>
                          <m:r>
                            <a:rPr lang="it-IT" b="0" i="1" smtClean="0">
                              <a:latin typeface="Cambria Math" panose="02040503050406030204" pitchFamily="18" charset="0"/>
                            </a:rPr>
                            <m:t>𝑡</m:t>
                          </m:r>
                        </m:sub>
                      </m:sSub>
                      <m:r>
                        <a:rPr lang="it-IT" b="0" i="1" smtClean="0">
                          <a:latin typeface="Cambria Math" panose="02040503050406030204" pitchFamily="18" charset="0"/>
                        </a:rPr>
                        <m:t>)</m:t>
                      </m:r>
                    </m:oMath>
                  </m:oMathPara>
                </a14:m>
                <a:endParaRPr lang="en-US" dirty="0"/>
              </a:p>
            </p:txBody>
          </p:sp>
        </mc:Choice>
        <mc:Fallback>
          <p:sp>
            <p:nvSpPr>
              <p:cNvPr id="13" name="TextBox 12">
                <a:extLst>
                  <a:ext uri="{FF2B5EF4-FFF2-40B4-BE49-F238E27FC236}">
                    <a16:creationId xmlns:a16="http://schemas.microsoft.com/office/drawing/2014/main" id="{471F6AF7-B325-17D1-ED99-F325BDDCBDBE}"/>
                  </a:ext>
                </a:extLst>
              </p:cNvPr>
              <p:cNvSpPr txBox="1">
                <a:spLocks noRot="1" noChangeAspect="1" noMove="1" noResize="1" noEditPoints="1" noAdjustHandles="1" noChangeArrowheads="1" noChangeShapeType="1" noTextEdit="1"/>
              </p:cNvSpPr>
              <p:nvPr/>
            </p:nvSpPr>
            <p:spPr>
              <a:xfrm>
                <a:off x="7622441" y="4903295"/>
                <a:ext cx="1433598" cy="276999"/>
              </a:xfrm>
              <a:prstGeom prst="rect">
                <a:avLst/>
              </a:prstGeom>
              <a:blipFill>
                <a:blip r:embed="rId4"/>
                <a:stretch>
                  <a:fillRect l="-3814" t="-2174" r="-5508" b="-3260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F58E003-09B8-F9F2-CF9F-8016ED56D5D2}"/>
              </a:ext>
            </a:extLst>
          </p:cNvPr>
          <p:cNvSpPr txBox="1"/>
          <p:nvPr/>
        </p:nvSpPr>
        <p:spPr>
          <a:xfrm>
            <a:off x="5476344" y="4606587"/>
            <a:ext cx="5961247" cy="369332"/>
          </a:xfrm>
          <a:prstGeom prst="rect">
            <a:avLst/>
          </a:prstGeom>
          <a:noFill/>
        </p:spPr>
        <p:txBody>
          <a:bodyPr wrap="none" rtlCol="0">
            <a:spAutoFit/>
          </a:bodyPr>
          <a:lstStyle/>
          <a:p>
            <a:r>
              <a:rPr lang="en-US" dirty="0"/>
              <a:t>Updated the hidden state, the LSTM can calculate the output:</a:t>
            </a:r>
          </a:p>
        </p:txBody>
      </p:sp>
    </p:spTree>
    <p:extLst>
      <p:ext uri="{BB962C8B-B14F-4D97-AF65-F5344CB8AC3E}">
        <p14:creationId xmlns:p14="http://schemas.microsoft.com/office/powerpoint/2010/main" val="187604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A7903E-FB22-2BD7-CDF6-D2C3674841AF}"/>
              </a:ext>
            </a:extLst>
          </p:cNvPr>
          <p:cNvPicPr>
            <a:picLocks noChangeAspect="1"/>
          </p:cNvPicPr>
          <p:nvPr/>
        </p:nvPicPr>
        <p:blipFill>
          <a:blip r:embed="rId2">
            <a:clrChange>
              <a:clrFrom>
                <a:srgbClr val="FFFFFF"/>
              </a:clrFrom>
              <a:clrTo>
                <a:srgbClr val="FFFFFF">
                  <a:alpha val="0"/>
                </a:srgbClr>
              </a:clrTo>
            </a:clrChange>
          </a:blip>
          <a:srcRect l="58043" t="48261" r="13831" b="19276"/>
          <a:stretch/>
        </p:blipFill>
        <p:spPr>
          <a:xfrm>
            <a:off x="606286" y="2156791"/>
            <a:ext cx="4561354" cy="2961575"/>
          </a:xfrm>
          <a:prstGeom prst="rect">
            <a:avLst/>
          </a:prstGeom>
        </p:spPr>
      </p:pic>
      <p:sp>
        <p:nvSpPr>
          <p:cNvPr id="2" name="Title 1">
            <a:extLst>
              <a:ext uri="{FF2B5EF4-FFF2-40B4-BE49-F238E27FC236}">
                <a16:creationId xmlns:a16="http://schemas.microsoft.com/office/drawing/2014/main" id="{4D4A271E-ADDF-5F05-EB7B-F4FCBC17BDA4}"/>
              </a:ext>
            </a:extLst>
          </p:cNvPr>
          <p:cNvSpPr>
            <a:spLocks noGrp="1"/>
          </p:cNvSpPr>
          <p:nvPr>
            <p:ph type="title"/>
          </p:nvPr>
        </p:nvSpPr>
        <p:spPr>
          <a:xfrm>
            <a:off x="838200" y="365125"/>
            <a:ext cx="5622235" cy="499579"/>
          </a:xfrm>
        </p:spPr>
        <p:txBody>
          <a:bodyPr>
            <a:normAutofit fontScale="90000"/>
          </a:bodyPr>
          <a:lstStyle/>
          <a:p>
            <a:r>
              <a:rPr lang="en-US" dirty="0"/>
              <a:t>GATED RECURRENT UNIT</a:t>
            </a:r>
          </a:p>
        </p:txBody>
      </p:sp>
      <p:sp>
        <p:nvSpPr>
          <p:cNvPr id="4" name="TextBox 3">
            <a:extLst>
              <a:ext uri="{FF2B5EF4-FFF2-40B4-BE49-F238E27FC236}">
                <a16:creationId xmlns:a16="http://schemas.microsoft.com/office/drawing/2014/main" id="{1C2D2BD3-A537-7C3F-28E7-03BB41107BC9}"/>
              </a:ext>
            </a:extLst>
          </p:cNvPr>
          <p:cNvSpPr txBox="1"/>
          <p:nvPr/>
        </p:nvSpPr>
        <p:spPr>
          <a:xfrm>
            <a:off x="1066597" y="2332283"/>
            <a:ext cx="1939698" cy="369332"/>
          </a:xfrm>
          <a:prstGeom prst="rect">
            <a:avLst/>
          </a:prstGeom>
          <a:noFill/>
        </p:spPr>
        <p:txBody>
          <a:bodyPr wrap="none" rtlCol="0">
            <a:spAutoFit/>
          </a:bodyPr>
          <a:lstStyle/>
          <a:p>
            <a:r>
              <a:rPr lang="en-US" dirty="0"/>
              <a:t>GRU block (step t):</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0DDEFAC-8158-48EA-39BF-DBBF512D3B20}"/>
                  </a:ext>
                </a:extLst>
              </p:cNvPr>
              <p:cNvSpPr txBox="1"/>
              <p:nvPr/>
            </p:nvSpPr>
            <p:spPr>
              <a:xfrm>
                <a:off x="705677" y="1093304"/>
                <a:ext cx="11121887" cy="923330"/>
              </a:xfrm>
              <a:prstGeom prst="rect">
                <a:avLst/>
              </a:prstGeom>
              <a:noFill/>
            </p:spPr>
            <p:txBody>
              <a:bodyPr wrap="square" rtlCol="0">
                <a:spAutoFit/>
              </a:bodyPr>
              <a:lstStyle/>
              <a:p>
                <a:r>
                  <a:rPr lang="en-US" dirty="0"/>
                  <a:t>The Gated Recurrent Unit (GRU) is a simplified version of the LSTM, that doesn’t allow to propagate the context vector. It’s able to obtain the same performance on long sequences, requiring less computational resources. It’s functioning based on two gates, the </a:t>
                </a:r>
                <a:r>
                  <a:rPr lang="en-US" b="1" dirty="0">
                    <a:solidFill>
                      <a:srgbClr val="00B050"/>
                    </a:solidFill>
                  </a:rPr>
                  <a:t>reset gate </a:t>
                </a:r>
                <a14:m>
                  <m:oMath xmlns:m="http://schemas.openxmlformats.org/officeDocument/2006/math">
                    <m:sSub>
                      <m:sSubPr>
                        <m:ctrlPr>
                          <a:rPr lang="en-US" b="1" i="1" smtClean="0">
                            <a:solidFill>
                              <a:srgbClr val="00B050"/>
                            </a:solidFill>
                            <a:latin typeface="Cambria Math" panose="02040503050406030204" pitchFamily="18" charset="0"/>
                          </a:rPr>
                        </m:ctrlPr>
                      </m:sSubPr>
                      <m:e>
                        <m:r>
                          <a:rPr lang="it-IT" b="1" i="1" smtClean="0">
                            <a:solidFill>
                              <a:srgbClr val="00B050"/>
                            </a:solidFill>
                            <a:latin typeface="Cambria Math" panose="02040503050406030204" pitchFamily="18" charset="0"/>
                          </a:rPr>
                          <m:t>𝒓</m:t>
                        </m:r>
                      </m:e>
                      <m:sub>
                        <m:r>
                          <a:rPr lang="it-IT" b="1" i="1" smtClean="0">
                            <a:solidFill>
                              <a:srgbClr val="00B050"/>
                            </a:solidFill>
                            <a:latin typeface="Cambria Math" panose="02040503050406030204" pitchFamily="18" charset="0"/>
                          </a:rPr>
                          <m:t>𝒕</m:t>
                        </m:r>
                      </m:sub>
                    </m:sSub>
                  </m:oMath>
                </a14:m>
                <a:r>
                  <a:rPr lang="en-US" dirty="0"/>
                  <a:t> and the </a:t>
                </a:r>
                <a:r>
                  <a:rPr lang="en-US" b="1" dirty="0">
                    <a:solidFill>
                      <a:srgbClr val="FF0000"/>
                    </a:solidFill>
                  </a:rPr>
                  <a:t>update gate </a:t>
                </a:r>
                <a14:m>
                  <m:oMath xmlns:m="http://schemas.openxmlformats.org/officeDocument/2006/math">
                    <m:sSub>
                      <m:sSubPr>
                        <m:ctrlPr>
                          <a:rPr lang="en-US" b="1" i="1">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𝒛</m:t>
                        </m:r>
                      </m:e>
                      <m:sub>
                        <m:r>
                          <a:rPr lang="it-IT" b="1" i="1" smtClean="0">
                            <a:solidFill>
                              <a:srgbClr val="FF0000"/>
                            </a:solidFill>
                            <a:latin typeface="Cambria Math" panose="02040503050406030204" pitchFamily="18" charset="0"/>
                          </a:rPr>
                          <m:t>𝒕</m:t>
                        </m:r>
                      </m:sub>
                    </m:sSub>
                  </m:oMath>
                </a14:m>
                <a:r>
                  <a:rPr lang="en-US" dirty="0"/>
                  <a:t>.</a:t>
                </a:r>
              </a:p>
            </p:txBody>
          </p:sp>
        </mc:Choice>
        <mc:Fallback>
          <p:sp>
            <p:nvSpPr>
              <p:cNvPr id="6" name="TextBox 5">
                <a:extLst>
                  <a:ext uri="{FF2B5EF4-FFF2-40B4-BE49-F238E27FC236}">
                    <a16:creationId xmlns:a16="http://schemas.microsoft.com/office/drawing/2014/main" id="{C0DDEFAC-8158-48EA-39BF-DBBF512D3B20}"/>
                  </a:ext>
                </a:extLst>
              </p:cNvPr>
              <p:cNvSpPr txBox="1">
                <a:spLocks noRot="1" noChangeAspect="1" noMove="1" noResize="1" noEditPoints="1" noAdjustHandles="1" noChangeArrowheads="1" noChangeShapeType="1" noTextEdit="1"/>
              </p:cNvSpPr>
              <p:nvPr/>
            </p:nvSpPr>
            <p:spPr>
              <a:xfrm>
                <a:off x="705677" y="1093304"/>
                <a:ext cx="11121887" cy="923330"/>
              </a:xfrm>
              <a:prstGeom prst="rect">
                <a:avLst/>
              </a:prstGeom>
              <a:blipFill>
                <a:blip r:embed="rId3"/>
                <a:stretch>
                  <a:fillRect l="-493" t="-3289" b="-92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7B65E07-8934-558A-EA54-1222FEDA94C3}"/>
                  </a:ext>
                </a:extLst>
              </p:cNvPr>
              <p:cNvSpPr txBox="1"/>
              <p:nvPr/>
            </p:nvSpPr>
            <p:spPr>
              <a:xfrm>
                <a:off x="5551648" y="2564816"/>
                <a:ext cx="5893905" cy="26234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smtClean="0">
                          <a:solidFill>
                            <a:srgbClr val="00B050"/>
                          </a:solidFill>
                          <a:latin typeface="Cambria Math" panose="02040503050406030204" pitchFamily="18" charset="0"/>
                        </a:rPr>
                        <m:t>𝒓𝒆𝒔𝒆𝒕</m:t>
                      </m:r>
                      <m:r>
                        <a:rPr lang="it-IT" b="1" i="1" smtClean="0">
                          <a:solidFill>
                            <a:srgbClr val="00B050"/>
                          </a:solidFill>
                          <a:latin typeface="Cambria Math" panose="02040503050406030204" pitchFamily="18" charset="0"/>
                        </a:rPr>
                        <m:t> </m:t>
                      </m:r>
                      <m:r>
                        <a:rPr lang="it-IT" b="1" i="1" smtClean="0">
                          <a:solidFill>
                            <a:srgbClr val="00B050"/>
                          </a:solidFill>
                          <a:latin typeface="Cambria Math" panose="02040503050406030204" pitchFamily="18" charset="0"/>
                        </a:rPr>
                        <m:t>𝒈𝒂𝒕𝒆</m:t>
                      </m:r>
                      <m:r>
                        <a:rPr lang="it-IT" b="1" i="1" smtClean="0">
                          <a:solidFill>
                            <a:srgbClr val="00B050"/>
                          </a:solidFill>
                          <a:latin typeface="Cambria Math" panose="02040503050406030204" pitchFamily="18" charset="0"/>
                        </a:rPr>
                        <m:t>: </m:t>
                      </m:r>
                      <m:sSub>
                        <m:sSubPr>
                          <m:ctrlPr>
                            <a:rPr lang="en-US" b="1" i="1" smtClean="0">
                              <a:solidFill>
                                <a:srgbClr val="00B050"/>
                              </a:solidFill>
                              <a:latin typeface="Cambria Math" panose="02040503050406030204" pitchFamily="18" charset="0"/>
                            </a:rPr>
                          </m:ctrlPr>
                        </m:sSubPr>
                        <m:e>
                          <m:r>
                            <a:rPr lang="it-IT" b="1" i="1" smtClean="0">
                              <a:solidFill>
                                <a:srgbClr val="00B050"/>
                              </a:solidFill>
                              <a:latin typeface="Cambria Math" panose="02040503050406030204" pitchFamily="18" charset="0"/>
                            </a:rPr>
                            <m:t>𝒓</m:t>
                          </m:r>
                        </m:e>
                        <m:sub>
                          <m:r>
                            <a:rPr lang="it-IT" b="1" i="1" smtClean="0">
                              <a:solidFill>
                                <a:srgbClr val="00B050"/>
                              </a:solidFill>
                              <a:latin typeface="Cambria Math" panose="02040503050406030204" pitchFamily="18" charset="0"/>
                            </a:rPr>
                            <m:t>𝒕</m:t>
                          </m:r>
                        </m:sub>
                      </m:sSub>
                      <m:r>
                        <a:rPr lang="it-IT" b="1" i="1" smtClean="0">
                          <a:solidFill>
                            <a:schemeClr val="tx1"/>
                          </a:solidFill>
                          <a:latin typeface="Cambria Math" panose="02040503050406030204" pitchFamily="18" charset="0"/>
                        </a:rPr>
                        <m:t>=</m:t>
                      </m:r>
                      <m:r>
                        <a:rPr lang="it-IT" i="1">
                          <a:latin typeface="Cambria Math" panose="02040503050406030204" pitchFamily="18" charset="0"/>
                          <a:ea typeface="Cambria Math" panose="02040503050406030204" pitchFamily="18" charset="0"/>
                        </a:rPr>
                        <m:t>𝜎</m:t>
                      </m:r>
                      <m:d>
                        <m:dPr>
                          <m:ctrlPr>
                            <a:rPr lang="it-IT" i="1">
                              <a:latin typeface="Cambria Math" panose="02040503050406030204" pitchFamily="18" charset="0"/>
                              <a:ea typeface="Cambria Math" panose="02040503050406030204" pitchFamily="18" charset="0"/>
                            </a:rPr>
                          </m:ctrlPr>
                        </m:dPr>
                        <m:e>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𝑟</m:t>
                              </m:r>
                            </m:sup>
                          </m:sSup>
                          <m:r>
                            <a:rPr lang="it-IT" i="1">
                              <a:latin typeface="Cambria Math" panose="02040503050406030204" pitchFamily="18" charset="0"/>
                              <a:ea typeface="Cambria Math" panose="02040503050406030204" pitchFamily="18" charset="0"/>
                            </a:rPr>
                            <m:t> </m:t>
                          </m:r>
                          <m:sSub>
                            <m:sSubPr>
                              <m:ctrlPr>
                                <a:rPr lang="it-IT" b="1" i="1">
                                  <a:latin typeface="Cambria Math" panose="02040503050406030204" pitchFamily="18" charset="0"/>
                                  <a:ea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𝒙</m:t>
                              </m:r>
                            </m:e>
                            <m:sub>
                              <m:r>
                                <a:rPr lang="it-IT" b="1" i="1">
                                  <a:latin typeface="Cambria Math" panose="02040503050406030204" pitchFamily="18" charset="0"/>
                                  <a:ea typeface="Cambria Math" panose="02040503050406030204" pitchFamily="18" charset="0"/>
                                </a:rPr>
                                <m:t>𝒕</m:t>
                              </m:r>
                            </m:sub>
                          </m:sSub>
                          <m:r>
                            <a:rPr lang="it-IT" i="1">
                              <a:latin typeface="Cambria Math" panose="02040503050406030204" pitchFamily="18" charset="0"/>
                              <a:ea typeface="Cambria Math" panose="02040503050406030204" pitchFamily="18" charset="0"/>
                            </a:rPr>
                            <m:t>+ </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𝑟</m:t>
                              </m:r>
                            </m:sup>
                          </m:sSup>
                          <m:sSub>
                            <m:sSubPr>
                              <m:ctrlPr>
                                <a:rPr lang="it-IT" b="1" i="1" smtClean="0">
                                  <a:solidFill>
                                    <a:schemeClr val="tx1"/>
                                  </a:solidFill>
                                  <a:latin typeface="Cambria Math" panose="02040503050406030204" pitchFamily="18" charset="0"/>
                                  <a:ea typeface="Cambria Math" panose="02040503050406030204" pitchFamily="18" charset="0"/>
                                </a:rPr>
                              </m:ctrlPr>
                            </m:sSubPr>
                            <m:e>
                              <m:r>
                                <a:rPr lang="it-IT" b="1" i="1">
                                  <a:solidFill>
                                    <a:schemeClr val="tx1"/>
                                  </a:solidFill>
                                  <a:latin typeface="Cambria Math" panose="02040503050406030204" pitchFamily="18" charset="0"/>
                                  <a:ea typeface="Cambria Math" panose="02040503050406030204" pitchFamily="18" charset="0"/>
                                </a:rPr>
                                <m:t>𝒉</m:t>
                              </m:r>
                            </m:e>
                            <m:sub>
                              <m:r>
                                <a:rPr lang="it-IT" b="1" i="1">
                                  <a:solidFill>
                                    <a:schemeClr val="tx1"/>
                                  </a:solidFill>
                                  <a:latin typeface="Cambria Math" panose="02040503050406030204" pitchFamily="18" charset="0"/>
                                  <a:ea typeface="Cambria Math" panose="02040503050406030204" pitchFamily="18" charset="0"/>
                                </a:rPr>
                                <m:t>𝒕</m:t>
                              </m:r>
                              <m:r>
                                <a:rPr lang="it-IT" b="1" i="1">
                                  <a:solidFill>
                                    <a:schemeClr val="tx1"/>
                                  </a:solidFill>
                                  <a:latin typeface="Cambria Math" panose="02040503050406030204" pitchFamily="18" charset="0"/>
                                  <a:ea typeface="Cambria Math" panose="02040503050406030204" pitchFamily="18" charset="0"/>
                                </a:rPr>
                                <m:t>−</m:t>
                              </m:r>
                              <m:r>
                                <a:rPr lang="it-IT" b="1" i="1">
                                  <a:solidFill>
                                    <a:schemeClr val="tx1"/>
                                  </a:solidFill>
                                  <a:latin typeface="Cambria Math" panose="02040503050406030204" pitchFamily="18" charset="0"/>
                                  <a:ea typeface="Cambria Math" panose="02040503050406030204" pitchFamily="18" charset="0"/>
                                </a:rPr>
                                <m:t>𝟏</m:t>
                              </m:r>
                            </m:sub>
                          </m:sSub>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𝑟</m:t>
                              </m:r>
                            </m:sup>
                          </m:sSup>
                        </m:e>
                      </m:d>
                    </m:oMath>
                  </m:oMathPara>
                </a14:m>
                <a:endParaRPr lang="en-US" dirty="0"/>
              </a:p>
              <a:p>
                <a:pPr/>
                <a:endParaRPr lang="en-US" dirty="0"/>
              </a:p>
              <a:p>
                <a:pPr/>
                <a14:m>
                  <m:oMathPara xmlns:m="http://schemas.openxmlformats.org/officeDocument/2006/math">
                    <m:oMathParaPr>
                      <m:jc m:val="centerGroup"/>
                    </m:oMathParaPr>
                    <m:oMath xmlns:m="http://schemas.openxmlformats.org/officeDocument/2006/math">
                      <m:r>
                        <a:rPr lang="it-IT" b="1" i="1" smtClean="0">
                          <a:solidFill>
                            <a:srgbClr val="FF0000"/>
                          </a:solidFill>
                          <a:latin typeface="Cambria Math" panose="02040503050406030204" pitchFamily="18" charset="0"/>
                        </a:rPr>
                        <m:t>𝒖𝒑𝒅𝒂𝒕𝒆</m:t>
                      </m:r>
                      <m:r>
                        <a:rPr lang="it-IT" b="1" i="1" smtClean="0">
                          <a:solidFill>
                            <a:srgbClr val="FF0000"/>
                          </a:solidFill>
                          <a:latin typeface="Cambria Math" panose="02040503050406030204" pitchFamily="18" charset="0"/>
                        </a:rPr>
                        <m:t> </m:t>
                      </m:r>
                      <m:r>
                        <a:rPr lang="it-IT" b="1" i="1" smtClean="0">
                          <a:solidFill>
                            <a:srgbClr val="FF0000"/>
                          </a:solidFill>
                          <a:latin typeface="Cambria Math" panose="02040503050406030204" pitchFamily="18" charset="0"/>
                        </a:rPr>
                        <m:t>𝒈𝒂𝒕𝒆</m:t>
                      </m:r>
                      <m:r>
                        <a:rPr lang="it-IT"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𝒛</m:t>
                          </m:r>
                        </m:e>
                        <m:sub>
                          <m:r>
                            <a:rPr lang="it-IT" b="1" i="1" smtClean="0">
                              <a:solidFill>
                                <a:srgbClr val="FF0000"/>
                              </a:solidFill>
                              <a:latin typeface="Cambria Math" panose="02040503050406030204" pitchFamily="18" charset="0"/>
                            </a:rPr>
                            <m:t>𝒕</m:t>
                          </m:r>
                        </m:sub>
                      </m:sSub>
                      <m:r>
                        <a:rPr lang="it-IT" b="1" i="1" smtClean="0">
                          <a:solidFill>
                            <a:schemeClr val="tx1"/>
                          </a:solidFill>
                          <a:latin typeface="Cambria Math" panose="02040503050406030204" pitchFamily="18" charset="0"/>
                        </a:rPr>
                        <m:t>=</m:t>
                      </m:r>
                      <m:r>
                        <a:rPr lang="it-IT" i="1">
                          <a:latin typeface="Cambria Math" panose="02040503050406030204" pitchFamily="18" charset="0"/>
                          <a:ea typeface="Cambria Math" panose="02040503050406030204" pitchFamily="18" charset="0"/>
                        </a:rPr>
                        <m:t>𝜎</m:t>
                      </m:r>
                      <m:d>
                        <m:dPr>
                          <m:ctrlPr>
                            <a:rPr lang="it-IT" i="1">
                              <a:latin typeface="Cambria Math" panose="02040503050406030204" pitchFamily="18" charset="0"/>
                              <a:ea typeface="Cambria Math" panose="02040503050406030204" pitchFamily="18" charset="0"/>
                            </a:rPr>
                          </m:ctrlPr>
                        </m:dPr>
                        <m:e>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𝑧</m:t>
                              </m:r>
                            </m:sup>
                          </m:sSup>
                          <m:r>
                            <a:rPr lang="it-IT" i="1">
                              <a:latin typeface="Cambria Math" panose="02040503050406030204" pitchFamily="18" charset="0"/>
                              <a:ea typeface="Cambria Math" panose="02040503050406030204" pitchFamily="18" charset="0"/>
                            </a:rPr>
                            <m:t> </m:t>
                          </m:r>
                          <m:sSub>
                            <m:sSubPr>
                              <m:ctrlPr>
                                <a:rPr lang="it-IT" b="1" i="1">
                                  <a:latin typeface="Cambria Math" panose="02040503050406030204" pitchFamily="18" charset="0"/>
                                  <a:ea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𝒙</m:t>
                              </m:r>
                            </m:e>
                            <m:sub>
                              <m:r>
                                <a:rPr lang="it-IT" b="1" i="1">
                                  <a:latin typeface="Cambria Math" panose="02040503050406030204" pitchFamily="18" charset="0"/>
                                  <a:ea typeface="Cambria Math" panose="02040503050406030204" pitchFamily="18" charset="0"/>
                                </a:rPr>
                                <m:t>𝒕</m:t>
                              </m:r>
                            </m:sub>
                          </m:sSub>
                          <m:r>
                            <a:rPr lang="it-IT" i="1">
                              <a:latin typeface="Cambria Math" panose="02040503050406030204" pitchFamily="18" charset="0"/>
                              <a:ea typeface="Cambria Math" panose="02040503050406030204" pitchFamily="18" charset="0"/>
                            </a:rPr>
                            <m:t>+ </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𝑧</m:t>
                              </m:r>
                            </m:sup>
                          </m:sSup>
                          <m:sSub>
                            <m:sSubPr>
                              <m:ctrlPr>
                                <a:rPr lang="it-IT" b="1" i="1" smtClean="0">
                                  <a:solidFill>
                                    <a:schemeClr val="tx1"/>
                                  </a:solidFill>
                                  <a:latin typeface="Cambria Math" panose="02040503050406030204" pitchFamily="18" charset="0"/>
                                  <a:ea typeface="Cambria Math" panose="02040503050406030204" pitchFamily="18" charset="0"/>
                                </a:rPr>
                              </m:ctrlPr>
                            </m:sSubPr>
                            <m:e>
                              <m:r>
                                <a:rPr lang="it-IT" b="1" i="1">
                                  <a:solidFill>
                                    <a:schemeClr val="tx1"/>
                                  </a:solidFill>
                                  <a:latin typeface="Cambria Math" panose="02040503050406030204" pitchFamily="18" charset="0"/>
                                  <a:ea typeface="Cambria Math" panose="02040503050406030204" pitchFamily="18" charset="0"/>
                                </a:rPr>
                                <m:t>𝒉</m:t>
                              </m:r>
                            </m:e>
                            <m:sub>
                              <m:r>
                                <a:rPr lang="it-IT" b="1" i="1">
                                  <a:solidFill>
                                    <a:schemeClr val="tx1"/>
                                  </a:solidFill>
                                  <a:latin typeface="Cambria Math" panose="02040503050406030204" pitchFamily="18" charset="0"/>
                                  <a:ea typeface="Cambria Math" panose="02040503050406030204" pitchFamily="18" charset="0"/>
                                </a:rPr>
                                <m:t>𝒕</m:t>
                              </m:r>
                              <m:r>
                                <a:rPr lang="it-IT" b="1" i="1">
                                  <a:solidFill>
                                    <a:schemeClr val="tx1"/>
                                  </a:solidFill>
                                  <a:latin typeface="Cambria Math" panose="02040503050406030204" pitchFamily="18" charset="0"/>
                                  <a:ea typeface="Cambria Math" panose="02040503050406030204" pitchFamily="18" charset="0"/>
                                </a:rPr>
                                <m:t>−</m:t>
                              </m:r>
                              <m:r>
                                <a:rPr lang="it-IT" b="1" i="1">
                                  <a:solidFill>
                                    <a:schemeClr val="tx1"/>
                                  </a:solidFill>
                                  <a:latin typeface="Cambria Math" panose="02040503050406030204" pitchFamily="18" charset="0"/>
                                  <a:ea typeface="Cambria Math" panose="02040503050406030204" pitchFamily="18" charset="0"/>
                                </a:rPr>
                                <m:t>𝟏</m:t>
                              </m:r>
                            </m:sub>
                          </m:sSub>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𝑧</m:t>
                              </m:r>
                            </m:sup>
                          </m:sSup>
                        </m:e>
                      </m:d>
                    </m:oMath>
                  </m:oMathPara>
                </a14:m>
                <a:endParaRPr lang="en-US" dirty="0"/>
              </a:p>
              <a:p>
                <a:pPr/>
                <a:endParaRPr lang="en-US" dirty="0"/>
              </a:p>
              <a:p>
                <a:pPr/>
                <a14:m>
                  <m:oMathPara xmlns:m="http://schemas.openxmlformats.org/officeDocument/2006/math">
                    <m:oMathParaPr>
                      <m:jc m:val="centerGroup"/>
                    </m:oMathParaPr>
                    <m:oMath xmlns:m="http://schemas.openxmlformats.org/officeDocument/2006/math">
                      <m:r>
                        <a:rPr lang="it-IT" b="1" i="1" smtClean="0">
                          <a:solidFill>
                            <a:srgbClr val="0000FF"/>
                          </a:solidFill>
                          <a:latin typeface="Cambria Math" panose="02040503050406030204" pitchFamily="18" charset="0"/>
                        </a:rPr>
                        <m:t>𝒏𝒆𝒘</m:t>
                      </m:r>
                      <m:r>
                        <a:rPr lang="it-IT" b="1" i="1" smtClean="0">
                          <a:solidFill>
                            <a:srgbClr val="0000FF"/>
                          </a:solidFill>
                          <a:latin typeface="Cambria Math" panose="02040503050406030204" pitchFamily="18" charset="0"/>
                        </a:rPr>
                        <m:t> </m:t>
                      </m:r>
                      <m:r>
                        <a:rPr lang="it-IT" b="1" i="1" smtClean="0">
                          <a:solidFill>
                            <a:srgbClr val="0000FF"/>
                          </a:solidFill>
                          <a:latin typeface="Cambria Math" panose="02040503050406030204" pitchFamily="18" charset="0"/>
                        </a:rPr>
                        <m:t>𝒄𝒐𝒏𝒕𝒆𝒙𝒕</m:t>
                      </m:r>
                      <m:r>
                        <a:rPr lang="it-IT" b="1" i="1" smtClean="0">
                          <a:solidFill>
                            <a:srgbClr val="0000FF"/>
                          </a:solidFill>
                          <a:latin typeface="Cambria Math" panose="02040503050406030204" pitchFamily="18" charset="0"/>
                        </a:rPr>
                        <m:t>: </m:t>
                      </m:r>
                      <m:acc>
                        <m:accPr>
                          <m:chr m:val="̃"/>
                          <m:ctrlPr>
                            <a:rPr lang="it-IT" b="1" i="1" smtClean="0">
                              <a:solidFill>
                                <a:srgbClr val="0000FF"/>
                              </a:solidFill>
                              <a:latin typeface="Cambria Math" panose="02040503050406030204" pitchFamily="18" charset="0"/>
                            </a:rPr>
                          </m:ctrlPr>
                        </m:accPr>
                        <m:e>
                          <m:sSub>
                            <m:sSubPr>
                              <m:ctrlPr>
                                <a:rPr lang="it-IT" b="1" i="1" smtClean="0">
                                  <a:solidFill>
                                    <a:srgbClr val="0000FF"/>
                                  </a:solidFill>
                                  <a:latin typeface="Cambria Math" panose="02040503050406030204" pitchFamily="18" charset="0"/>
                                </a:rPr>
                              </m:ctrlPr>
                            </m:sSubPr>
                            <m:e>
                              <m:r>
                                <a:rPr lang="it-IT" b="1" i="1" smtClean="0">
                                  <a:solidFill>
                                    <a:srgbClr val="0000FF"/>
                                  </a:solidFill>
                                  <a:latin typeface="Cambria Math" panose="02040503050406030204" pitchFamily="18" charset="0"/>
                                </a:rPr>
                                <m:t>𝒉</m:t>
                              </m:r>
                            </m:e>
                            <m:sub>
                              <m:r>
                                <a:rPr lang="it-IT" b="1" i="1" smtClean="0">
                                  <a:solidFill>
                                    <a:srgbClr val="0000FF"/>
                                  </a:solidFill>
                                  <a:latin typeface="Cambria Math" panose="02040503050406030204" pitchFamily="18" charset="0"/>
                                </a:rPr>
                                <m:t>𝒕</m:t>
                              </m:r>
                            </m:sub>
                          </m:sSub>
                        </m:e>
                      </m:acc>
                      <m:r>
                        <a:rPr lang="it-IT" b="1" i="1" smtClean="0">
                          <a:solidFill>
                            <a:schemeClr val="tx1"/>
                          </a:solidFill>
                          <a:latin typeface="Cambria Math" panose="02040503050406030204" pitchFamily="18" charset="0"/>
                        </a:rPr>
                        <m:t>=</m:t>
                      </m:r>
                      <m:r>
                        <a:rPr lang="it-IT" b="0" i="1" smtClean="0">
                          <a:solidFill>
                            <a:schemeClr val="tx1"/>
                          </a:solidFill>
                          <a:latin typeface="Cambria Math" panose="02040503050406030204" pitchFamily="18" charset="0"/>
                        </a:rPr>
                        <m:t>𝑡𝑎𝑛h</m:t>
                      </m:r>
                      <m:d>
                        <m:dPr>
                          <m:ctrlPr>
                            <a:rPr lang="it-IT" i="1">
                              <a:latin typeface="Cambria Math" panose="02040503050406030204" pitchFamily="18" charset="0"/>
                              <a:ea typeface="Cambria Math" panose="02040503050406030204" pitchFamily="18" charset="0"/>
                            </a:rPr>
                          </m:ctrlPr>
                        </m:dPr>
                        <m:e>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h</m:t>
                              </m:r>
                            </m:sup>
                          </m:sSup>
                          <m:r>
                            <a:rPr lang="it-IT" i="1">
                              <a:latin typeface="Cambria Math" panose="02040503050406030204" pitchFamily="18" charset="0"/>
                              <a:ea typeface="Cambria Math" panose="02040503050406030204" pitchFamily="18" charset="0"/>
                            </a:rPr>
                            <m:t> </m:t>
                          </m:r>
                          <m:sSub>
                            <m:sSubPr>
                              <m:ctrlPr>
                                <a:rPr lang="it-IT" b="1" i="1">
                                  <a:latin typeface="Cambria Math" panose="02040503050406030204" pitchFamily="18" charset="0"/>
                                  <a:ea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𝒙</m:t>
                              </m:r>
                            </m:e>
                            <m:sub>
                              <m:r>
                                <a:rPr lang="it-IT" b="1" i="1">
                                  <a:latin typeface="Cambria Math" panose="02040503050406030204" pitchFamily="18" charset="0"/>
                                  <a:ea typeface="Cambria Math" panose="02040503050406030204" pitchFamily="18" charset="0"/>
                                </a:rPr>
                                <m:t>𝒕</m:t>
                              </m:r>
                            </m:sub>
                          </m:sSub>
                          <m:r>
                            <a:rPr lang="it-IT" i="1">
                              <a:latin typeface="Cambria Math" panose="02040503050406030204" pitchFamily="18" charset="0"/>
                              <a:ea typeface="Cambria Math" panose="02040503050406030204" pitchFamily="18" charset="0"/>
                            </a:rPr>
                            <m:t>+ </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h</m:t>
                              </m:r>
                            </m:sup>
                          </m:sSup>
                          <m:r>
                            <a:rPr lang="it-IT" b="1" i="1" smtClean="0">
                              <a:solidFill>
                                <a:schemeClr val="tx1"/>
                              </a:solidFill>
                              <a:latin typeface="Cambria Math" panose="02040503050406030204" pitchFamily="18" charset="0"/>
                              <a:ea typeface="Cambria Math" panose="02040503050406030204" pitchFamily="18" charset="0"/>
                            </a:rPr>
                            <m:t>(</m:t>
                          </m:r>
                          <m:sSub>
                            <m:sSubPr>
                              <m:ctrlPr>
                                <a:rPr lang="en-US" b="1" i="1">
                                  <a:solidFill>
                                    <a:srgbClr val="00B050"/>
                                  </a:solidFill>
                                  <a:latin typeface="Cambria Math" panose="02040503050406030204" pitchFamily="18" charset="0"/>
                                </a:rPr>
                              </m:ctrlPr>
                            </m:sSubPr>
                            <m:e>
                              <m:r>
                                <a:rPr lang="it-IT" b="1" i="1">
                                  <a:solidFill>
                                    <a:srgbClr val="00B050"/>
                                  </a:solidFill>
                                  <a:latin typeface="Cambria Math" panose="02040503050406030204" pitchFamily="18" charset="0"/>
                                </a:rPr>
                                <m:t>𝒓</m:t>
                              </m:r>
                            </m:e>
                            <m:sub>
                              <m:r>
                                <a:rPr lang="it-IT" b="1" i="1">
                                  <a:solidFill>
                                    <a:srgbClr val="00B050"/>
                                  </a:solidFill>
                                  <a:latin typeface="Cambria Math" panose="02040503050406030204" pitchFamily="18" charset="0"/>
                                </a:rPr>
                                <m:t>𝒕</m:t>
                              </m:r>
                            </m:sub>
                          </m:sSub>
                          <m:r>
                            <a:rPr lang="it-IT" b="1" i="1" smtClean="0">
                              <a:solidFill>
                                <a:srgbClr val="00B050"/>
                              </a:solidFill>
                              <a:latin typeface="Cambria Math" panose="02040503050406030204" pitchFamily="18" charset="0"/>
                            </a:rPr>
                            <m:t> </m:t>
                          </m:r>
                          <m:r>
                            <a:rPr lang="it-IT" b="0" i="1" smtClean="0">
                              <a:solidFill>
                                <a:schemeClr val="tx1"/>
                              </a:solidFill>
                              <a:latin typeface="Cambria Math" panose="02040503050406030204" pitchFamily="18" charset="0"/>
                            </a:rPr>
                            <m:t>⊗</m:t>
                          </m:r>
                          <m:sSub>
                            <m:sSubPr>
                              <m:ctrlPr>
                                <a:rPr lang="it-IT" b="1" i="1">
                                  <a:latin typeface="Cambria Math" panose="02040503050406030204" pitchFamily="18" charset="0"/>
                                  <a:ea typeface="Cambria Math" panose="02040503050406030204" pitchFamily="18" charset="0"/>
                                </a:rPr>
                              </m:ctrlPr>
                            </m:sSubPr>
                            <m:e>
                              <m:r>
                                <a:rPr lang="it-IT" b="1" i="1">
                                  <a:latin typeface="Cambria Math" panose="02040503050406030204" pitchFamily="18" charset="0"/>
                                  <a:ea typeface="Cambria Math" panose="02040503050406030204" pitchFamily="18" charset="0"/>
                                </a:rPr>
                                <m:t>𝒉</m:t>
                              </m:r>
                            </m:e>
                            <m:sub>
                              <m:r>
                                <a:rPr lang="it-IT" b="1" i="1">
                                  <a:latin typeface="Cambria Math" panose="02040503050406030204" pitchFamily="18" charset="0"/>
                                  <a:ea typeface="Cambria Math" panose="02040503050406030204" pitchFamily="18" charset="0"/>
                                </a:rPr>
                                <m:t>𝒕</m:t>
                              </m:r>
                              <m:r>
                                <a:rPr lang="it-IT" b="1" i="1">
                                  <a:latin typeface="Cambria Math" panose="02040503050406030204" pitchFamily="18" charset="0"/>
                                  <a:ea typeface="Cambria Math" panose="02040503050406030204" pitchFamily="18" charset="0"/>
                                </a:rPr>
                                <m:t>−</m:t>
                              </m:r>
                              <m:r>
                                <a:rPr lang="it-IT" b="1" i="1">
                                  <a:latin typeface="Cambria Math" panose="02040503050406030204" pitchFamily="18" charset="0"/>
                                  <a:ea typeface="Cambria Math" panose="02040503050406030204" pitchFamily="18" charset="0"/>
                                </a:rPr>
                                <m:t>𝟏</m:t>
                              </m:r>
                            </m:sub>
                          </m:sSub>
                          <m:r>
                            <a:rPr lang="it-IT" b="1" i="1" smtClean="0">
                              <a:solidFill>
                                <a:schemeClr val="tx1"/>
                              </a:solidFill>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h</m:t>
                              </m:r>
                            </m:sup>
                          </m:sSup>
                        </m:e>
                      </m:d>
                    </m:oMath>
                  </m:oMathPara>
                </a14:m>
                <a:endParaRPr lang="en-US" dirty="0"/>
              </a:p>
              <a:p>
                <a:pPr/>
                <a:endParaRPr lang="en-US" dirty="0"/>
              </a:p>
              <a:p>
                <a:pPr/>
                <a14:m>
                  <m:oMath xmlns:m="http://schemas.openxmlformats.org/officeDocument/2006/math">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𝑟</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𝑟</m:t>
                        </m:r>
                      </m:sup>
                    </m:sSup>
                    <m:r>
                      <a:rPr lang="it-IT" b="0" i="1" smtClean="0">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𝑟</m:t>
                        </m:r>
                      </m:sup>
                    </m:sSup>
                  </m:oMath>
                </a14:m>
                <a:r>
                  <a:rPr lang="it-IT" i="1" dirty="0">
                    <a:latin typeface="Cambria Math" panose="02040503050406030204" pitchFamily="18" charset="0"/>
                    <a:ea typeface="Cambria Math" panose="02040503050406030204" pitchFamily="18" charset="0"/>
                  </a:rPr>
                  <a:t>, </a:t>
                </a:r>
                <a14:m>
                  <m:oMath xmlns:m="http://schemas.openxmlformats.org/officeDocument/2006/math">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𝑧</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𝑧</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𝑧</m:t>
                        </m:r>
                      </m:sup>
                    </m:sSup>
                  </m:oMath>
                </a14:m>
                <a:r>
                  <a:rPr lang="it-IT" i="1" dirty="0">
                    <a:latin typeface="Cambria Math" panose="02040503050406030204" pitchFamily="18" charset="0"/>
                    <a:ea typeface="Cambria Math" panose="02040503050406030204" pitchFamily="18" charset="0"/>
                  </a:rPr>
                  <a:t>,</a:t>
                </a:r>
                <a:r>
                  <a:rPr lang="it-IT" dirty="0">
                    <a:ea typeface="Cambria Math" panose="02040503050406030204" pitchFamily="18" charset="0"/>
                  </a:rPr>
                  <a:t> </a:t>
                </a:r>
                <a14:m>
                  <m:oMath xmlns:m="http://schemas.openxmlformats.org/officeDocument/2006/math">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𝑊</m:t>
                        </m:r>
                      </m:e>
                      <m:sup>
                        <m:r>
                          <a:rPr lang="it-IT" b="0" i="1" smtClean="0">
                            <a:latin typeface="Cambria Math" panose="02040503050406030204" pitchFamily="18" charset="0"/>
                            <a:ea typeface="Cambria Math" panose="02040503050406030204" pitchFamily="18" charset="0"/>
                          </a:rPr>
                          <m:t>h</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𝑉</m:t>
                        </m:r>
                      </m:e>
                      <m:sup>
                        <m:r>
                          <a:rPr lang="it-IT" b="0" i="1" smtClean="0">
                            <a:latin typeface="Cambria Math" panose="02040503050406030204" pitchFamily="18" charset="0"/>
                            <a:ea typeface="Cambria Math" panose="02040503050406030204" pitchFamily="18" charset="0"/>
                          </a:rPr>
                          <m:t>h</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𝑏</m:t>
                        </m:r>
                      </m:e>
                      <m:sup>
                        <m:r>
                          <a:rPr lang="it-IT" b="0" i="1" smtClean="0">
                            <a:latin typeface="Cambria Math" panose="02040503050406030204" pitchFamily="18" charset="0"/>
                            <a:ea typeface="Cambria Math" panose="02040503050406030204" pitchFamily="18" charset="0"/>
                          </a:rPr>
                          <m:t>h</m:t>
                        </m:r>
                      </m:sup>
                    </m:sSup>
                  </m:oMath>
                </a14:m>
                <a:endParaRPr lang="it-IT"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ea typeface="Cambria Math" panose="02040503050406030204" pitchFamily="18" charset="0"/>
                        </a:rPr>
                        <m:t>𝑤𝑒𝑖𝑔h𝑡</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𝑚𝑎𝑡𝑟𝑖𝑐𝑒𝑠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𝑎𝑛𝑑</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𝑏𝑖𝑎𝑠</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𝑣𝑒𝑐𝑡𝑜𝑟</m:t>
                      </m:r>
                      <m:r>
                        <a:rPr lang="it-IT" i="1">
                          <a:latin typeface="Cambria Math" panose="02040503050406030204" pitchFamily="18" charset="0"/>
                          <a:ea typeface="Cambria Math" panose="02040503050406030204" pitchFamily="18" charset="0"/>
                        </a:rPr>
                        <m:t> </m:t>
                      </m:r>
                      <m:r>
                        <a:rPr lang="it-IT" i="1">
                          <a:latin typeface="Cambria Math" panose="02040503050406030204" pitchFamily="18" charset="0"/>
                          <a:ea typeface="Cambria Math" panose="02040503050406030204" pitchFamily="18" charset="0"/>
                        </a:rPr>
                        <m:t>𝑎𝑠𝑠𝑜𝑐𝑖𝑎𝑡𝑒𝑑</m:t>
                      </m:r>
                      <m:r>
                        <a:rPr lang="it-IT" i="1">
                          <a:latin typeface="Cambria Math" panose="02040503050406030204" pitchFamily="18" charset="0"/>
                          <a:ea typeface="Cambria Math" panose="02040503050406030204" pitchFamily="18" charset="0"/>
                        </a:rPr>
                        <m:t> </m:t>
                      </m:r>
                      <m:r>
                        <a:rPr lang="it-IT"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𝑜</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𝑡h𝑒</m:t>
                      </m:r>
                      <m:r>
                        <a:rPr lang="it-IT" b="0" i="1" smtClean="0">
                          <a:latin typeface="Cambria Math" panose="02040503050406030204" pitchFamily="18" charset="0"/>
                          <a:ea typeface="Cambria Math" panose="02040503050406030204" pitchFamily="18" charset="0"/>
                        </a:rPr>
                        <m:t> </m:t>
                      </m:r>
                      <m:r>
                        <a:rPr lang="it-IT" b="0" i="1" smtClean="0">
                          <a:latin typeface="Cambria Math" panose="02040503050406030204" pitchFamily="18" charset="0"/>
                          <a:ea typeface="Cambria Math" panose="02040503050406030204" pitchFamily="18" charset="0"/>
                        </a:rPr>
                        <m:t>𝑔𝑎𝑡𝑒𝑠</m:t>
                      </m:r>
                    </m:oMath>
                  </m:oMathPara>
                </a14:m>
                <a:endParaRPr lang="en-US" dirty="0"/>
              </a:p>
              <a:p>
                <a:pPr/>
                <a:endParaRPr lang="en-US" dirty="0"/>
              </a:p>
            </p:txBody>
          </p:sp>
        </mc:Choice>
        <mc:Fallback>
          <p:sp>
            <p:nvSpPr>
              <p:cNvPr id="10" name="TextBox 9">
                <a:extLst>
                  <a:ext uri="{FF2B5EF4-FFF2-40B4-BE49-F238E27FC236}">
                    <a16:creationId xmlns:a16="http://schemas.microsoft.com/office/drawing/2014/main" id="{27B65E07-8934-558A-EA54-1222FEDA94C3}"/>
                  </a:ext>
                </a:extLst>
              </p:cNvPr>
              <p:cNvSpPr txBox="1">
                <a:spLocks noRot="1" noChangeAspect="1" noMove="1" noResize="1" noEditPoints="1" noAdjustHandles="1" noChangeArrowheads="1" noChangeShapeType="1" noTextEdit="1"/>
              </p:cNvSpPr>
              <p:nvPr/>
            </p:nvSpPr>
            <p:spPr>
              <a:xfrm>
                <a:off x="5551648" y="2564816"/>
                <a:ext cx="5893905" cy="2623475"/>
              </a:xfrm>
              <a:prstGeom prst="rect">
                <a:avLst/>
              </a:prstGeom>
              <a:blipFill>
                <a:blip r:embed="rId4"/>
                <a:stretch>
                  <a:fillRect l="-310" r="-1344"/>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49712C7B-CC58-E0EB-5D0F-73E7E9044363}"/>
              </a:ext>
            </a:extLst>
          </p:cNvPr>
          <p:cNvSpPr/>
          <p:nvPr/>
        </p:nvSpPr>
        <p:spPr>
          <a:xfrm>
            <a:off x="1699591" y="3279913"/>
            <a:ext cx="755374" cy="1073426"/>
          </a:xfrm>
          <a:prstGeom prst="rect">
            <a:avLst/>
          </a:prstGeom>
          <a:solidFill>
            <a:srgbClr val="00B050">
              <a:alpha val="17000"/>
            </a:srgbClr>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6CDCB8-3F92-D362-77E0-C02CFDED3E33}"/>
              </a:ext>
            </a:extLst>
          </p:cNvPr>
          <p:cNvSpPr/>
          <p:nvPr/>
        </p:nvSpPr>
        <p:spPr>
          <a:xfrm>
            <a:off x="2902226" y="3541643"/>
            <a:ext cx="481100" cy="614743"/>
          </a:xfrm>
          <a:prstGeom prst="rect">
            <a:avLst/>
          </a:prstGeom>
          <a:solidFill>
            <a:srgbClr val="FF0000">
              <a:alpha val="17000"/>
            </a:srgb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2AE065-7E33-E22D-D1E6-465A24E0B936}"/>
              </a:ext>
            </a:extLst>
          </p:cNvPr>
          <p:cNvSpPr txBox="1"/>
          <p:nvPr/>
        </p:nvSpPr>
        <p:spPr>
          <a:xfrm>
            <a:off x="606286" y="3061252"/>
            <a:ext cx="360996" cy="276999"/>
          </a:xfrm>
          <a:prstGeom prst="rect">
            <a:avLst/>
          </a:prstGeom>
          <a:noFill/>
        </p:spPr>
        <p:txBody>
          <a:bodyPr wrap="none" rtlCol="0">
            <a:spAutoFit/>
          </a:bodyPr>
          <a:lstStyle/>
          <a:p>
            <a:r>
              <a:rPr lang="en-US" sz="1200" dirty="0"/>
              <a:t>t-1</a:t>
            </a:r>
          </a:p>
        </p:txBody>
      </p:sp>
      <p:sp>
        <p:nvSpPr>
          <p:cNvPr id="14" name="TextBox 13">
            <a:extLst>
              <a:ext uri="{FF2B5EF4-FFF2-40B4-BE49-F238E27FC236}">
                <a16:creationId xmlns:a16="http://schemas.microsoft.com/office/drawing/2014/main" id="{18BE1F8B-729C-0CB6-2A82-D84D21079F66}"/>
              </a:ext>
            </a:extLst>
          </p:cNvPr>
          <p:cNvSpPr txBox="1"/>
          <p:nvPr/>
        </p:nvSpPr>
        <p:spPr>
          <a:xfrm>
            <a:off x="1855948" y="4770495"/>
            <a:ext cx="235962" cy="276999"/>
          </a:xfrm>
          <a:prstGeom prst="rect">
            <a:avLst/>
          </a:prstGeom>
          <a:noFill/>
        </p:spPr>
        <p:txBody>
          <a:bodyPr wrap="none" rtlCol="0">
            <a:spAutoFit/>
          </a:bodyPr>
          <a:lstStyle/>
          <a:p>
            <a:r>
              <a:rPr lang="en-US" sz="1200" dirty="0"/>
              <a:t>t</a:t>
            </a:r>
          </a:p>
        </p:txBody>
      </p:sp>
      <p:sp>
        <p:nvSpPr>
          <p:cNvPr id="15" name="TextBox 14">
            <a:extLst>
              <a:ext uri="{FF2B5EF4-FFF2-40B4-BE49-F238E27FC236}">
                <a16:creationId xmlns:a16="http://schemas.microsoft.com/office/drawing/2014/main" id="{01ED2B0F-B599-0D27-44F8-76BA37D5A0A4}"/>
              </a:ext>
            </a:extLst>
          </p:cNvPr>
          <p:cNvSpPr txBox="1"/>
          <p:nvPr/>
        </p:nvSpPr>
        <p:spPr>
          <a:xfrm>
            <a:off x="4761487" y="2922752"/>
            <a:ext cx="235962" cy="276999"/>
          </a:xfrm>
          <a:prstGeom prst="rect">
            <a:avLst/>
          </a:prstGeom>
          <a:noFill/>
        </p:spPr>
        <p:txBody>
          <a:bodyPr wrap="none" rtlCol="0">
            <a:spAutoFit/>
          </a:bodyPr>
          <a:lstStyle/>
          <a:p>
            <a:r>
              <a:rPr lang="en-US" sz="1200" dirty="0"/>
              <a:t>t</a:t>
            </a:r>
          </a:p>
        </p:txBody>
      </p:sp>
      <p:sp>
        <p:nvSpPr>
          <p:cNvPr id="18" name="Rectangle 17">
            <a:extLst>
              <a:ext uri="{FF2B5EF4-FFF2-40B4-BE49-F238E27FC236}">
                <a16:creationId xmlns:a16="http://schemas.microsoft.com/office/drawing/2014/main" id="{501618F7-5E26-1F9B-6E5C-E54098D35B6C}"/>
              </a:ext>
            </a:extLst>
          </p:cNvPr>
          <p:cNvSpPr/>
          <p:nvPr/>
        </p:nvSpPr>
        <p:spPr>
          <a:xfrm>
            <a:off x="9534939" y="3751399"/>
            <a:ext cx="1050235" cy="250308"/>
          </a:xfrm>
          <a:prstGeom prst="rect">
            <a:avLst/>
          </a:prstGeom>
          <a:solidFill>
            <a:srgbClr val="FF00FF">
              <a:alpha val="9000"/>
            </a:srgbClr>
          </a:solidFill>
          <a:ln w="19050">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E5F551-BB41-7134-8773-472F3864F601}"/>
              </a:ext>
            </a:extLst>
          </p:cNvPr>
          <p:cNvSpPr/>
          <p:nvPr/>
        </p:nvSpPr>
        <p:spPr>
          <a:xfrm>
            <a:off x="2454965" y="3296478"/>
            <a:ext cx="377687" cy="291547"/>
          </a:xfrm>
          <a:prstGeom prst="rect">
            <a:avLst/>
          </a:prstGeom>
          <a:solidFill>
            <a:srgbClr val="FF00FF">
              <a:alpha val="9000"/>
            </a:srgbClr>
          </a:solidFill>
          <a:ln w="19050">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42FF08-7477-8ED3-16B6-C46A98FC6342}"/>
              </a:ext>
            </a:extLst>
          </p:cNvPr>
          <p:cNvSpPr/>
          <p:nvPr/>
        </p:nvSpPr>
        <p:spPr>
          <a:xfrm>
            <a:off x="3588734" y="3670852"/>
            <a:ext cx="754666" cy="384313"/>
          </a:xfrm>
          <a:prstGeom prst="rect">
            <a:avLst/>
          </a:prstGeom>
          <a:solidFill>
            <a:srgbClr val="0000FF">
              <a:alpha val="9000"/>
            </a:srgbClr>
          </a:solidFill>
          <a:ln w="1905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78AC113-333D-EA53-522D-68A57192ADD9}"/>
              </a:ext>
            </a:extLst>
          </p:cNvPr>
          <p:cNvSpPr txBox="1"/>
          <p:nvPr/>
        </p:nvSpPr>
        <p:spPr>
          <a:xfrm>
            <a:off x="1252330" y="5486400"/>
            <a:ext cx="5982343" cy="646331"/>
          </a:xfrm>
          <a:prstGeom prst="rect">
            <a:avLst/>
          </a:prstGeom>
          <a:noFill/>
        </p:spPr>
        <p:txBody>
          <a:bodyPr wrap="none" rtlCol="0">
            <a:spAutoFit/>
          </a:bodyPr>
          <a:lstStyle/>
          <a:p>
            <a:r>
              <a:rPr lang="en-US" dirty="0"/>
              <a:t>The update of the hidden status is calculated as the following:</a:t>
            </a:r>
          </a:p>
          <a:p>
            <a:endParaRPr lang="en-US" dirty="0"/>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9B75810A-C70B-1FE9-3F6F-C8804AACF3FB}"/>
                  </a:ext>
                </a:extLst>
              </p:cNvPr>
              <p:cNvSpPr txBox="1"/>
              <p:nvPr/>
            </p:nvSpPr>
            <p:spPr>
              <a:xfrm>
                <a:off x="7537174" y="5490175"/>
                <a:ext cx="3995529" cy="385234"/>
              </a:xfrm>
              <a:prstGeom prst="rect">
                <a:avLst/>
              </a:prstGeom>
              <a:noFill/>
            </p:spPr>
            <p:txBody>
              <a:bodyPr wrap="square">
                <a:spAutoFit/>
              </a:bodyPr>
              <a:lstStyle/>
              <a:p>
                <a:pPr/>
                <a14:m>
                  <m:oMath xmlns:m="http://schemas.openxmlformats.org/officeDocument/2006/math">
                    <m:sSub>
                      <m:sSubPr>
                        <m:ctrlPr>
                          <a:rPr lang="en-US" b="1" i="1" smtClean="0">
                            <a:solidFill>
                              <a:schemeClr val="tx1"/>
                            </a:solidFill>
                            <a:latin typeface="Cambria Math" panose="02040503050406030204" pitchFamily="18" charset="0"/>
                          </a:rPr>
                        </m:ctrlPr>
                      </m:sSubPr>
                      <m:e>
                        <m:r>
                          <a:rPr lang="it-IT" b="1" i="1" smtClean="0">
                            <a:solidFill>
                              <a:schemeClr val="tx1"/>
                            </a:solidFill>
                            <a:latin typeface="Cambria Math" panose="02040503050406030204" pitchFamily="18" charset="0"/>
                          </a:rPr>
                          <m:t>𝒉</m:t>
                        </m:r>
                      </m:e>
                      <m:sub>
                        <m:r>
                          <a:rPr lang="it-IT" b="1" i="1">
                            <a:solidFill>
                              <a:schemeClr val="tx1"/>
                            </a:solidFill>
                            <a:latin typeface="Cambria Math" panose="02040503050406030204" pitchFamily="18" charset="0"/>
                          </a:rPr>
                          <m:t>𝒕</m:t>
                        </m:r>
                      </m:sub>
                    </m:sSub>
                    <m:r>
                      <a:rPr lang="it-IT" b="1" i="1">
                        <a:solidFill>
                          <a:srgbClr val="92D050"/>
                        </a:solidFill>
                        <a:latin typeface="Cambria Math" panose="02040503050406030204" pitchFamily="18" charset="0"/>
                      </a:rPr>
                      <m:t> </m:t>
                    </m:r>
                    <m:r>
                      <a:rPr lang="it-IT" b="1" i="1" smtClean="0">
                        <a:solidFill>
                          <a:schemeClr val="tx1"/>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𝒛</m:t>
                        </m:r>
                      </m:e>
                      <m:sub>
                        <m:r>
                          <a:rPr lang="it-IT" b="1" i="1">
                            <a:solidFill>
                              <a:srgbClr val="FF0000"/>
                            </a:solidFill>
                            <a:latin typeface="Cambria Math" panose="02040503050406030204" pitchFamily="18" charset="0"/>
                          </a:rPr>
                          <m:t>𝒕</m:t>
                        </m:r>
                      </m:sub>
                    </m:sSub>
                    <m:r>
                      <a:rPr lang="it-IT" b="0" i="1" smtClean="0">
                        <a:solidFill>
                          <a:schemeClr val="tx1"/>
                        </a:solidFill>
                        <a:latin typeface="Cambria Math" panose="02040503050406030204" pitchFamily="18" charset="0"/>
                      </a:rPr>
                      <m:t>⊗</m:t>
                    </m:r>
                    <m:acc>
                      <m:accPr>
                        <m:chr m:val="̃"/>
                        <m:ctrlPr>
                          <a:rPr lang="it-IT" b="1" i="1">
                            <a:solidFill>
                              <a:srgbClr val="0000FF"/>
                            </a:solidFill>
                            <a:latin typeface="Cambria Math" panose="02040503050406030204" pitchFamily="18" charset="0"/>
                          </a:rPr>
                        </m:ctrlPr>
                      </m:accPr>
                      <m:e>
                        <m:sSub>
                          <m:sSubPr>
                            <m:ctrlPr>
                              <a:rPr lang="it-IT" b="1" i="1">
                                <a:solidFill>
                                  <a:srgbClr val="0000FF"/>
                                </a:solidFill>
                                <a:latin typeface="Cambria Math" panose="02040503050406030204" pitchFamily="18" charset="0"/>
                              </a:rPr>
                            </m:ctrlPr>
                          </m:sSubPr>
                          <m:e>
                            <m:r>
                              <a:rPr lang="it-IT" b="1" i="1">
                                <a:solidFill>
                                  <a:srgbClr val="0000FF"/>
                                </a:solidFill>
                                <a:latin typeface="Cambria Math" panose="02040503050406030204" pitchFamily="18" charset="0"/>
                              </a:rPr>
                              <m:t>𝒉</m:t>
                            </m:r>
                          </m:e>
                          <m:sub>
                            <m:r>
                              <a:rPr lang="it-IT" b="1" i="1">
                                <a:solidFill>
                                  <a:srgbClr val="0000FF"/>
                                </a:solidFill>
                                <a:latin typeface="Cambria Math" panose="02040503050406030204" pitchFamily="18" charset="0"/>
                              </a:rPr>
                              <m:t>𝒕</m:t>
                            </m:r>
                          </m:sub>
                        </m:sSub>
                      </m:e>
                    </m:acc>
                    <m:r>
                      <a:rPr lang="it-IT" b="1" i="1" smtClean="0">
                        <a:solidFill>
                          <a:schemeClr val="tx1"/>
                        </a:solidFill>
                        <a:latin typeface="Cambria Math" panose="02040503050406030204" pitchFamily="18" charset="0"/>
                      </a:rPr>
                      <m:t>+</m:t>
                    </m:r>
                    <m:r>
                      <a:rPr lang="it-IT" b="1" i="1" smtClean="0">
                        <a:solidFill>
                          <a:srgbClr val="FF0000"/>
                        </a:solidFill>
                        <a:latin typeface="Cambria Math" panose="02040503050406030204" pitchFamily="18" charset="0"/>
                      </a:rPr>
                      <m:t>(</m:t>
                    </m:r>
                    <m:r>
                      <a:rPr lang="it-IT" b="1" i="1" smtClean="0">
                        <a:solidFill>
                          <a:srgbClr val="FF0000"/>
                        </a:solidFill>
                        <a:latin typeface="Cambria Math" panose="02040503050406030204" pitchFamily="18" charset="0"/>
                      </a:rPr>
                      <m:t>𝟏</m:t>
                    </m:r>
                    <m:r>
                      <a:rPr lang="it-IT" b="1" i="1" smtClean="0">
                        <a:solidFill>
                          <a:srgbClr val="FF0000"/>
                        </a:solidFill>
                        <a:latin typeface="Cambria Math" panose="02040503050406030204" pitchFamily="18" charset="0"/>
                      </a:rPr>
                      <m:t>−</m:t>
                    </m:r>
                    <m:sSub>
                      <m:sSubPr>
                        <m:ctrlPr>
                          <a:rPr lang="it-IT" b="1" i="1" smtClean="0">
                            <a:solidFill>
                              <a:srgbClr val="FF0000"/>
                            </a:solidFill>
                            <a:latin typeface="Cambria Math" panose="02040503050406030204" pitchFamily="18" charset="0"/>
                          </a:rPr>
                        </m:ctrlPr>
                      </m:sSubPr>
                      <m:e>
                        <m:r>
                          <a:rPr lang="it-IT" b="1" i="1" smtClean="0">
                            <a:solidFill>
                              <a:srgbClr val="FF0000"/>
                            </a:solidFill>
                            <a:latin typeface="Cambria Math" panose="02040503050406030204" pitchFamily="18" charset="0"/>
                          </a:rPr>
                          <m:t>𝒛</m:t>
                        </m:r>
                      </m:e>
                      <m:sub>
                        <m:r>
                          <a:rPr lang="it-IT" b="1" i="1" smtClean="0">
                            <a:solidFill>
                              <a:srgbClr val="FF0000"/>
                            </a:solidFill>
                            <a:latin typeface="Cambria Math" panose="02040503050406030204" pitchFamily="18" charset="0"/>
                          </a:rPr>
                          <m:t>𝒕</m:t>
                        </m:r>
                      </m:sub>
                    </m:sSub>
                    <m:r>
                      <a:rPr lang="it-IT" b="1" i="1" smtClean="0">
                        <a:solidFill>
                          <a:srgbClr val="FF0000"/>
                        </a:solidFill>
                        <a:latin typeface="Cambria Math" panose="02040503050406030204" pitchFamily="18" charset="0"/>
                      </a:rPr>
                      <m:t>)</m:t>
                    </m:r>
                  </m:oMath>
                </a14:m>
                <a:r>
                  <a:rPr lang="it-IT" dirty="0"/>
                  <a:t> </a:t>
                </a:r>
                <a14:m>
                  <m:oMath xmlns:m="http://schemas.openxmlformats.org/officeDocument/2006/math">
                    <m:r>
                      <a:rPr lang="it-IT" i="1">
                        <a:latin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it-IT" b="1" i="1">
                            <a:latin typeface="Cambria Math" panose="02040503050406030204" pitchFamily="18" charset="0"/>
                          </a:rPr>
                          <m:t>𝒉</m:t>
                        </m:r>
                      </m:e>
                      <m:sub>
                        <m:r>
                          <a:rPr lang="it-IT" b="1" i="1">
                            <a:latin typeface="Cambria Math" panose="02040503050406030204" pitchFamily="18" charset="0"/>
                          </a:rPr>
                          <m:t>𝒕</m:t>
                        </m:r>
                        <m:r>
                          <a:rPr lang="it-IT" b="1" i="1">
                            <a:latin typeface="Cambria Math" panose="02040503050406030204" pitchFamily="18" charset="0"/>
                          </a:rPr>
                          <m:t>−</m:t>
                        </m:r>
                        <m:r>
                          <a:rPr lang="it-IT" b="1" i="1">
                            <a:latin typeface="Cambria Math" panose="02040503050406030204" pitchFamily="18" charset="0"/>
                          </a:rPr>
                          <m:t>𝟏</m:t>
                        </m:r>
                      </m:sub>
                    </m:sSub>
                  </m:oMath>
                </a14:m>
                <a:endParaRPr lang="en-US" dirty="0"/>
              </a:p>
            </p:txBody>
          </p:sp>
        </mc:Choice>
        <mc:Fallback>
          <p:sp>
            <p:nvSpPr>
              <p:cNvPr id="24" name="TextBox 23">
                <a:extLst>
                  <a:ext uri="{FF2B5EF4-FFF2-40B4-BE49-F238E27FC236}">
                    <a16:creationId xmlns:a16="http://schemas.microsoft.com/office/drawing/2014/main" id="{9B75810A-C70B-1FE9-3F6F-C8804AACF3FB}"/>
                  </a:ext>
                </a:extLst>
              </p:cNvPr>
              <p:cNvSpPr txBox="1">
                <a:spLocks noRot="1" noChangeAspect="1" noMove="1" noResize="1" noEditPoints="1" noAdjustHandles="1" noChangeArrowheads="1" noChangeShapeType="1" noTextEdit="1"/>
              </p:cNvSpPr>
              <p:nvPr/>
            </p:nvSpPr>
            <p:spPr>
              <a:xfrm>
                <a:off x="7537174" y="5490175"/>
                <a:ext cx="3995529" cy="385234"/>
              </a:xfrm>
              <a:prstGeom prst="rect">
                <a:avLst/>
              </a:prstGeom>
              <a:blipFill>
                <a:blip r:embed="rId5"/>
                <a:stretch>
                  <a:fillRect t="-3175" b="-12698"/>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7FEDABD2-59C7-FDB0-2521-4E3549B5AF19}"/>
              </a:ext>
            </a:extLst>
          </p:cNvPr>
          <p:cNvSpPr/>
          <p:nvPr/>
        </p:nvSpPr>
        <p:spPr>
          <a:xfrm>
            <a:off x="8184874" y="5486400"/>
            <a:ext cx="2668655" cy="385234"/>
          </a:xfrm>
          <a:prstGeom prst="rect">
            <a:avLst/>
          </a:prstGeom>
          <a:solidFill>
            <a:srgbClr val="00B0F0">
              <a:alpha val="8000"/>
            </a:srgbClr>
          </a:solid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BC8CE5-F4EA-DBEF-295D-2A701ED0F634}"/>
              </a:ext>
            </a:extLst>
          </p:cNvPr>
          <p:cNvSpPr/>
          <p:nvPr/>
        </p:nvSpPr>
        <p:spPr>
          <a:xfrm>
            <a:off x="2825166" y="2745266"/>
            <a:ext cx="1229999" cy="402157"/>
          </a:xfrm>
          <a:prstGeom prst="rect">
            <a:avLst/>
          </a:prstGeom>
          <a:solidFill>
            <a:srgbClr val="00B0F0">
              <a:alpha val="8000"/>
            </a:srgbClr>
          </a:solid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868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9DD1-D9E1-C0B1-6B81-E2966C44CCE5}"/>
            </a:ext>
          </a:extLst>
        </p:cNvPr>
        <p:cNvGrpSpPr/>
        <p:nvPr/>
      </p:nvGrpSpPr>
      <p:grpSpPr>
        <a:xfrm>
          <a:off x="0" y="0"/>
          <a:ext cx="0" cy="0"/>
          <a:chOff x="0" y="0"/>
          <a:chExt cx="0" cy="0"/>
        </a:xfrm>
      </p:grpSpPr>
      <p:pic>
        <p:nvPicPr>
          <p:cNvPr id="7" name="Picture 4" descr="Understanding LSTM and its diagrams | by Shi Yan | ML Review">
            <a:extLst>
              <a:ext uri="{FF2B5EF4-FFF2-40B4-BE49-F238E27FC236}">
                <a16:creationId xmlns:a16="http://schemas.microsoft.com/office/drawing/2014/main" id="{2E209964-B7BC-6F8D-99E1-CDFE193F85CE}"/>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725555" y="2872414"/>
            <a:ext cx="1311481" cy="743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31A46E-193F-C8E9-9787-8A2019BB093D}"/>
              </a:ext>
            </a:extLst>
          </p:cNvPr>
          <p:cNvSpPr txBox="1">
            <a:spLocks/>
          </p:cNvSpPr>
          <p:nvPr/>
        </p:nvSpPr>
        <p:spPr>
          <a:xfrm>
            <a:off x="487217" y="346652"/>
            <a:ext cx="8785991" cy="7432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ALL RNNs USED</a:t>
            </a:r>
          </a:p>
        </p:txBody>
      </p:sp>
      <p:pic>
        <p:nvPicPr>
          <p:cNvPr id="21" name="Picture 4" descr="Understanding LSTM and its diagrams | by Shi Yan | ML Review">
            <a:extLst>
              <a:ext uri="{FF2B5EF4-FFF2-40B4-BE49-F238E27FC236}">
                <a16:creationId xmlns:a16="http://schemas.microsoft.com/office/drawing/2014/main" id="{01F329A6-AA1B-0DDC-D718-2C5A877376D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2037036" y="2872414"/>
            <a:ext cx="1311481" cy="7432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Understanding LSTM and its diagrams | by Shi Yan | ML Review">
            <a:extLst>
              <a:ext uri="{FF2B5EF4-FFF2-40B4-BE49-F238E27FC236}">
                <a16:creationId xmlns:a16="http://schemas.microsoft.com/office/drawing/2014/main" id="{DC5A1690-03E7-13B7-E7E2-4DA99CBA9BCC}"/>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3348517" y="2872413"/>
            <a:ext cx="1311481" cy="7432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Understanding LSTM and its diagrams | by Shi Yan | ML Review">
            <a:extLst>
              <a:ext uri="{FF2B5EF4-FFF2-40B4-BE49-F238E27FC236}">
                <a16:creationId xmlns:a16="http://schemas.microsoft.com/office/drawing/2014/main" id="{B59F9DA9-0357-6CB1-4615-BFBAB4BCE96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4659998" y="2872412"/>
            <a:ext cx="1311481" cy="74323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Understanding LSTM and its diagrams | by Shi Yan | ML Review">
            <a:extLst>
              <a:ext uri="{FF2B5EF4-FFF2-40B4-BE49-F238E27FC236}">
                <a16:creationId xmlns:a16="http://schemas.microsoft.com/office/drawing/2014/main" id="{E2C892BE-A6AA-45E7-35D4-BB98A0E0A5C3}"/>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5971479" y="2872411"/>
            <a:ext cx="1311481" cy="7432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Understanding LSTM and its diagrams | by Shi Yan | ML Review">
            <a:extLst>
              <a:ext uri="{FF2B5EF4-FFF2-40B4-BE49-F238E27FC236}">
                <a16:creationId xmlns:a16="http://schemas.microsoft.com/office/drawing/2014/main" id="{75C0D903-6760-EDE0-1BAC-9E1697BBE1B0}"/>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7282960" y="2872411"/>
            <a:ext cx="1311481" cy="7432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Understanding LSTM and its diagrams | by Shi Yan | ML Review">
            <a:extLst>
              <a:ext uri="{FF2B5EF4-FFF2-40B4-BE49-F238E27FC236}">
                <a16:creationId xmlns:a16="http://schemas.microsoft.com/office/drawing/2014/main" id="{BDAE40C6-B31A-90D5-86B8-865793E01150}"/>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8594441" y="2872410"/>
            <a:ext cx="1311481" cy="7432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Understanding LSTM and its diagrams | by Shi Yan | ML Review">
            <a:extLst>
              <a:ext uri="{FF2B5EF4-FFF2-40B4-BE49-F238E27FC236}">
                <a16:creationId xmlns:a16="http://schemas.microsoft.com/office/drawing/2014/main" id="{1A700BD7-331E-F9F2-7F24-2988A41F7F10}"/>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6153"/>
          <a:stretch/>
        </p:blipFill>
        <p:spPr bwMode="auto">
          <a:xfrm>
            <a:off x="9905922" y="2872410"/>
            <a:ext cx="1311481" cy="74323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1389A532-120F-DD11-AC9E-B4694A4A0EC9}"/>
              </a:ext>
            </a:extLst>
          </p:cNvPr>
          <p:cNvSpPr txBox="1"/>
          <p:nvPr/>
        </p:nvSpPr>
        <p:spPr>
          <a:xfrm>
            <a:off x="278296" y="1172817"/>
            <a:ext cx="11571646" cy="1200329"/>
          </a:xfrm>
          <a:prstGeom prst="rect">
            <a:avLst/>
          </a:prstGeom>
          <a:noFill/>
        </p:spPr>
        <p:txBody>
          <a:bodyPr wrap="square" rtlCol="0">
            <a:spAutoFit/>
          </a:bodyPr>
          <a:lstStyle/>
          <a:p>
            <a:r>
              <a:rPr lang="en-US" dirty="0"/>
              <a:t>I have decided to use GRU and LSTM because they are able to learn long-term sequences: if a variable isn’t important for the training, then it will be forgotten from these two networks. This technique is used at LHC for jet reconstruction, when you have a lot of variables. </a:t>
            </a:r>
          </a:p>
          <a:p>
            <a:r>
              <a:rPr lang="en-US" dirty="0"/>
              <a:t>To use the LSTM, RNNs and GRU I have divided the input variables in 8 sequential steps of 7 variables each. </a:t>
            </a:r>
          </a:p>
        </p:txBody>
      </p:sp>
      <p:sp>
        <p:nvSpPr>
          <p:cNvPr id="29" name="TextBox 28">
            <a:extLst>
              <a:ext uri="{FF2B5EF4-FFF2-40B4-BE49-F238E27FC236}">
                <a16:creationId xmlns:a16="http://schemas.microsoft.com/office/drawing/2014/main" id="{3992B7E7-5CCE-B805-6531-5D0418E6F43E}"/>
              </a:ext>
            </a:extLst>
          </p:cNvPr>
          <p:cNvSpPr txBox="1"/>
          <p:nvPr/>
        </p:nvSpPr>
        <p:spPr>
          <a:xfrm>
            <a:off x="278294" y="4025350"/>
            <a:ext cx="1497846" cy="1384995"/>
          </a:xfrm>
          <a:prstGeom prst="rect">
            <a:avLst/>
          </a:prstGeom>
          <a:noFill/>
        </p:spPr>
        <p:txBody>
          <a:bodyPr wrap="none" rtlCol="0">
            <a:spAutoFit/>
          </a:bodyPr>
          <a:lstStyle/>
          <a:p>
            <a:r>
              <a:rPr lang="en-US" sz="1200" dirty="0" err="1"/>
              <a:t>Chisquare</a:t>
            </a:r>
            <a:r>
              <a:rPr lang="en-US" sz="1200" dirty="0"/>
              <a:t> X</a:t>
            </a:r>
          </a:p>
          <a:p>
            <a:r>
              <a:rPr lang="en-US" sz="1200" dirty="0" err="1"/>
              <a:t>NTotalCluster</a:t>
            </a:r>
            <a:r>
              <a:rPr lang="en-US" sz="1200" dirty="0"/>
              <a:t> X 1mm</a:t>
            </a:r>
          </a:p>
          <a:p>
            <a:r>
              <a:rPr lang="en-US" sz="1200" dirty="0" err="1"/>
              <a:t>NTotalCluster</a:t>
            </a:r>
            <a:r>
              <a:rPr lang="en-US" sz="1200" dirty="0"/>
              <a:t> X 1cm</a:t>
            </a:r>
          </a:p>
          <a:p>
            <a:r>
              <a:rPr lang="en-US" sz="1200" dirty="0" err="1"/>
              <a:t>NTotalCluster</a:t>
            </a:r>
            <a:r>
              <a:rPr lang="en-US" sz="1200" dirty="0"/>
              <a:t> X 2cm</a:t>
            </a:r>
          </a:p>
          <a:p>
            <a:r>
              <a:rPr lang="en-US" sz="1200" dirty="0" err="1"/>
              <a:t>NTotalCluster</a:t>
            </a:r>
            <a:r>
              <a:rPr lang="en-US" sz="1200" dirty="0"/>
              <a:t> Y 1mm</a:t>
            </a:r>
          </a:p>
          <a:p>
            <a:r>
              <a:rPr lang="en-US" sz="1200" dirty="0" err="1"/>
              <a:t>NTotalCluster</a:t>
            </a:r>
            <a:r>
              <a:rPr lang="en-US" sz="1200" dirty="0"/>
              <a:t> Y 1 cm</a:t>
            </a:r>
          </a:p>
          <a:p>
            <a:r>
              <a:rPr lang="en-US" sz="1200" dirty="0" err="1"/>
              <a:t>NTotalCluster</a:t>
            </a:r>
            <a:r>
              <a:rPr lang="en-US" sz="1200" dirty="0"/>
              <a:t> Y 2cm</a:t>
            </a:r>
          </a:p>
        </p:txBody>
      </p:sp>
      <p:cxnSp>
        <p:nvCxnSpPr>
          <p:cNvPr id="31" name="Straight Arrow Connector 30">
            <a:extLst>
              <a:ext uri="{FF2B5EF4-FFF2-40B4-BE49-F238E27FC236}">
                <a16:creationId xmlns:a16="http://schemas.microsoft.com/office/drawing/2014/main" id="{47898BE2-DA8C-0037-06AD-5470D4F36AC4}"/>
              </a:ext>
            </a:extLst>
          </p:cNvPr>
          <p:cNvCxnSpPr>
            <a:cxnSpLocks/>
          </p:cNvCxnSpPr>
          <p:nvPr/>
        </p:nvCxnSpPr>
        <p:spPr>
          <a:xfrm flipV="1">
            <a:off x="1015640" y="3615649"/>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5D9D545-A27A-2652-3F23-65E4E8E052A7}"/>
              </a:ext>
            </a:extLst>
          </p:cNvPr>
          <p:cNvCxnSpPr>
            <a:cxnSpLocks/>
          </p:cNvCxnSpPr>
          <p:nvPr/>
        </p:nvCxnSpPr>
        <p:spPr>
          <a:xfrm flipV="1">
            <a:off x="2330918" y="3615649"/>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C25D933D-6024-CE68-0525-199663E6F762}"/>
              </a:ext>
            </a:extLst>
          </p:cNvPr>
          <p:cNvSpPr txBox="1"/>
          <p:nvPr/>
        </p:nvSpPr>
        <p:spPr>
          <a:xfrm>
            <a:off x="1812621" y="4025350"/>
            <a:ext cx="1593962" cy="1384995"/>
          </a:xfrm>
          <a:prstGeom prst="rect">
            <a:avLst/>
          </a:prstGeom>
          <a:noFill/>
        </p:spPr>
        <p:txBody>
          <a:bodyPr wrap="none" rtlCol="0">
            <a:spAutoFit/>
          </a:bodyPr>
          <a:lstStyle/>
          <a:p>
            <a:r>
              <a:rPr lang="en-US" sz="1200" dirty="0" err="1"/>
              <a:t>PartialR</a:t>
            </a:r>
            <a:r>
              <a:rPr lang="en-US" sz="1200" dirty="0"/>
              <a:t> Asymmetry L2</a:t>
            </a:r>
          </a:p>
          <a:p>
            <a:r>
              <a:rPr lang="en-US" sz="1200" dirty="0" err="1"/>
              <a:t>PartialR</a:t>
            </a:r>
            <a:r>
              <a:rPr lang="en-US" sz="1200" dirty="0"/>
              <a:t> Asymmetry L3</a:t>
            </a:r>
          </a:p>
          <a:p>
            <a:r>
              <a:rPr lang="en-US" sz="1200" dirty="0" err="1"/>
              <a:t>PartialR</a:t>
            </a:r>
            <a:r>
              <a:rPr lang="en-US" sz="1200" dirty="0"/>
              <a:t> Asymmetry L4</a:t>
            </a:r>
          </a:p>
          <a:p>
            <a:r>
              <a:rPr lang="en-US" sz="1200" dirty="0" err="1"/>
              <a:t>PartialR</a:t>
            </a:r>
            <a:r>
              <a:rPr lang="en-US" sz="1200" dirty="0"/>
              <a:t> Asymmetry L5</a:t>
            </a:r>
          </a:p>
          <a:p>
            <a:r>
              <a:rPr lang="en-US" sz="1200" dirty="0" err="1"/>
              <a:t>PartialR</a:t>
            </a:r>
            <a:r>
              <a:rPr lang="en-US" sz="1200" dirty="0"/>
              <a:t> Asymmetry L6</a:t>
            </a:r>
          </a:p>
          <a:p>
            <a:r>
              <a:rPr lang="en-US" sz="1200" dirty="0" err="1"/>
              <a:t>PartialR</a:t>
            </a:r>
            <a:r>
              <a:rPr lang="en-US" sz="1200" dirty="0"/>
              <a:t> Asymmetry L7</a:t>
            </a:r>
          </a:p>
          <a:p>
            <a:r>
              <a:rPr lang="en-US" sz="1200" dirty="0" err="1"/>
              <a:t>PartialR</a:t>
            </a:r>
            <a:r>
              <a:rPr lang="en-US" sz="1200" dirty="0"/>
              <a:t> Asymmetry L8</a:t>
            </a:r>
          </a:p>
        </p:txBody>
      </p:sp>
      <p:cxnSp>
        <p:nvCxnSpPr>
          <p:cNvPr id="35" name="Straight Arrow Connector 34">
            <a:extLst>
              <a:ext uri="{FF2B5EF4-FFF2-40B4-BE49-F238E27FC236}">
                <a16:creationId xmlns:a16="http://schemas.microsoft.com/office/drawing/2014/main" id="{01A9B2A8-AFC4-666C-2057-34FE4275028C}"/>
              </a:ext>
            </a:extLst>
          </p:cNvPr>
          <p:cNvCxnSpPr>
            <a:cxnSpLocks/>
          </p:cNvCxnSpPr>
          <p:nvPr/>
        </p:nvCxnSpPr>
        <p:spPr>
          <a:xfrm flipV="1">
            <a:off x="3630679" y="3615649"/>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25ACD66D-E04D-4B92-C894-D4DEAC9A554E}"/>
              </a:ext>
            </a:extLst>
          </p:cNvPr>
          <p:cNvSpPr txBox="1"/>
          <p:nvPr/>
        </p:nvSpPr>
        <p:spPr>
          <a:xfrm>
            <a:off x="3348517" y="4025350"/>
            <a:ext cx="1357872" cy="1384995"/>
          </a:xfrm>
          <a:prstGeom prst="rect">
            <a:avLst/>
          </a:prstGeom>
          <a:noFill/>
        </p:spPr>
        <p:txBody>
          <a:bodyPr wrap="none" rtlCol="0">
            <a:spAutoFit/>
          </a:bodyPr>
          <a:lstStyle/>
          <a:p>
            <a:r>
              <a:rPr lang="en-US" sz="1200" dirty="0" err="1"/>
              <a:t>NclusterX</a:t>
            </a:r>
            <a:r>
              <a:rPr lang="en-US" sz="1200" dirty="0"/>
              <a:t> 1 mm L2</a:t>
            </a:r>
          </a:p>
          <a:p>
            <a:r>
              <a:rPr lang="en-US" sz="1200" dirty="0" err="1"/>
              <a:t>NclusterX</a:t>
            </a:r>
            <a:r>
              <a:rPr lang="en-US" sz="1200" dirty="0"/>
              <a:t> 1 mm L3</a:t>
            </a:r>
          </a:p>
          <a:p>
            <a:r>
              <a:rPr lang="en-US" sz="1200" dirty="0" err="1"/>
              <a:t>NclusterX</a:t>
            </a:r>
            <a:r>
              <a:rPr lang="en-US" sz="1200" dirty="0"/>
              <a:t> 1 mm L4</a:t>
            </a:r>
          </a:p>
          <a:p>
            <a:r>
              <a:rPr lang="en-US" sz="1200" dirty="0" err="1"/>
              <a:t>NclusterX</a:t>
            </a:r>
            <a:r>
              <a:rPr lang="en-US" sz="1200" dirty="0"/>
              <a:t> 1 mm L5</a:t>
            </a:r>
          </a:p>
          <a:p>
            <a:r>
              <a:rPr lang="en-US" sz="1200" dirty="0" err="1"/>
              <a:t>NclusterX</a:t>
            </a:r>
            <a:r>
              <a:rPr lang="en-US" sz="1200" dirty="0"/>
              <a:t> 1 mm L6</a:t>
            </a:r>
          </a:p>
          <a:p>
            <a:r>
              <a:rPr lang="en-US" sz="1200" dirty="0" err="1"/>
              <a:t>NclusterX</a:t>
            </a:r>
            <a:r>
              <a:rPr lang="en-US" sz="1200" dirty="0"/>
              <a:t> 1 mm L7</a:t>
            </a:r>
          </a:p>
          <a:p>
            <a:r>
              <a:rPr lang="en-US" sz="1200" dirty="0" err="1"/>
              <a:t>NclusterX</a:t>
            </a:r>
            <a:r>
              <a:rPr lang="en-US" sz="1200" dirty="0"/>
              <a:t> 1 mm L8</a:t>
            </a:r>
          </a:p>
        </p:txBody>
      </p:sp>
      <p:cxnSp>
        <p:nvCxnSpPr>
          <p:cNvPr id="37" name="Straight Arrow Connector 36">
            <a:extLst>
              <a:ext uri="{FF2B5EF4-FFF2-40B4-BE49-F238E27FC236}">
                <a16:creationId xmlns:a16="http://schemas.microsoft.com/office/drawing/2014/main" id="{48B48F9F-65D5-A372-16DA-31C24164280D}"/>
              </a:ext>
            </a:extLst>
          </p:cNvPr>
          <p:cNvCxnSpPr>
            <a:cxnSpLocks/>
          </p:cNvCxnSpPr>
          <p:nvPr/>
        </p:nvCxnSpPr>
        <p:spPr>
          <a:xfrm flipV="1">
            <a:off x="4958734" y="3615649"/>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37FE50EA-A778-7F90-5DC8-08D2D7B89AA2}"/>
              </a:ext>
            </a:extLst>
          </p:cNvPr>
          <p:cNvSpPr txBox="1"/>
          <p:nvPr/>
        </p:nvSpPr>
        <p:spPr>
          <a:xfrm>
            <a:off x="4706389" y="4025350"/>
            <a:ext cx="1300164" cy="1384995"/>
          </a:xfrm>
          <a:prstGeom prst="rect">
            <a:avLst/>
          </a:prstGeom>
          <a:noFill/>
        </p:spPr>
        <p:txBody>
          <a:bodyPr wrap="none" rtlCol="0">
            <a:spAutoFit/>
          </a:bodyPr>
          <a:lstStyle/>
          <a:p>
            <a:r>
              <a:rPr lang="en-US" sz="1200" dirty="0" err="1"/>
              <a:t>NclusterX</a:t>
            </a:r>
            <a:r>
              <a:rPr lang="en-US" sz="1200" dirty="0"/>
              <a:t> 1 cm L2</a:t>
            </a:r>
          </a:p>
          <a:p>
            <a:r>
              <a:rPr lang="en-US" sz="1200" dirty="0" err="1"/>
              <a:t>NclusterX</a:t>
            </a:r>
            <a:r>
              <a:rPr lang="en-US" sz="1200" dirty="0"/>
              <a:t> 1 cm L3</a:t>
            </a:r>
          </a:p>
          <a:p>
            <a:r>
              <a:rPr lang="en-US" sz="1200" dirty="0" err="1"/>
              <a:t>NclusterX</a:t>
            </a:r>
            <a:r>
              <a:rPr lang="en-US" sz="1200" dirty="0"/>
              <a:t> 1 cm L4</a:t>
            </a:r>
          </a:p>
          <a:p>
            <a:r>
              <a:rPr lang="en-US" sz="1200" dirty="0" err="1"/>
              <a:t>NclusterX</a:t>
            </a:r>
            <a:r>
              <a:rPr lang="en-US" sz="1200" dirty="0"/>
              <a:t> 1 cm L5</a:t>
            </a:r>
          </a:p>
          <a:p>
            <a:r>
              <a:rPr lang="en-US" sz="1200" dirty="0" err="1"/>
              <a:t>NclusterX</a:t>
            </a:r>
            <a:r>
              <a:rPr lang="en-US" sz="1200" dirty="0"/>
              <a:t> 1 cm L6</a:t>
            </a:r>
          </a:p>
          <a:p>
            <a:r>
              <a:rPr lang="en-US" sz="1200" dirty="0" err="1"/>
              <a:t>NclusterX</a:t>
            </a:r>
            <a:r>
              <a:rPr lang="en-US" sz="1200" dirty="0"/>
              <a:t> 1 cm L7</a:t>
            </a:r>
          </a:p>
          <a:p>
            <a:r>
              <a:rPr lang="en-US" sz="1200" dirty="0" err="1"/>
              <a:t>NclusterX</a:t>
            </a:r>
            <a:r>
              <a:rPr lang="en-US" sz="1200" dirty="0"/>
              <a:t> 1 cm L8</a:t>
            </a:r>
          </a:p>
        </p:txBody>
      </p:sp>
      <p:cxnSp>
        <p:nvCxnSpPr>
          <p:cNvPr id="39" name="Straight Arrow Connector 38">
            <a:extLst>
              <a:ext uri="{FF2B5EF4-FFF2-40B4-BE49-F238E27FC236}">
                <a16:creationId xmlns:a16="http://schemas.microsoft.com/office/drawing/2014/main" id="{8FA56CBD-7E53-E68C-9845-F127B4CD700C}"/>
              </a:ext>
            </a:extLst>
          </p:cNvPr>
          <p:cNvCxnSpPr>
            <a:cxnSpLocks/>
          </p:cNvCxnSpPr>
          <p:nvPr/>
        </p:nvCxnSpPr>
        <p:spPr>
          <a:xfrm flipV="1">
            <a:off x="6258540" y="3615649"/>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675E82B4-7A37-DA0C-11A5-2D1FF1B1D178}"/>
              </a:ext>
            </a:extLst>
          </p:cNvPr>
          <p:cNvSpPr txBox="1"/>
          <p:nvPr/>
        </p:nvSpPr>
        <p:spPr>
          <a:xfrm>
            <a:off x="6006195" y="4025350"/>
            <a:ext cx="1300164" cy="1384995"/>
          </a:xfrm>
          <a:prstGeom prst="rect">
            <a:avLst/>
          </a:prstGeom>
          <a:noFill/>
        </p:spPr>
        <p:txBody>
          <a:bodyPr wrap="none" rtlCol="0">
            <a:spAutoFit/>
          </a:bodyPr>
          <a:lstStyle/>
          <a:p>
            <a:r>
              <a:rPr lang="en-US" sz="1200" dirty="0" err="1"/>
              <a:t>NclusterX</a:t>
            </a:r>
            <a:r>
              <a:rPr lang="en-US" sz="1200" dirty="0"/>
              <a:t> 2 cm L2</a:t>
            </a:r>
          </a:p>
          <a:p>
            <a:r>
              <a:rPr lang="en-US" sz="1200" dirty="0" err="1"/>
              <a:t>NclusterX</a:t>
            </a:r>
            <a:r>
              <a:rPr lang="en-US" sz="1200" dirty="0"/>
              <a:t> 2 cm L3</a:t>
            </a:r>
          </a:p>
          <a:p>
            <a:r>
              <a:rPr lang="en-US" sz="1200" dirty="0" err="1"/>
              <a:t>NclusterX</a:t>
            </a:r>
            <a:r>
              <a:rPr lang="en-US" sz="1200" dirty="0"/>
              <a:t> 2 cm L4</a:t>
            </a:r>
          </a:p>
          <a:p>
            <a:r>
              <a:rPr lang="en-US" sz="1200" dirty="0" err="1"/>
              <a:t>NclusterX</a:t>
            </a:r>
            <a:r>
              <a:rPr lang="en-US" sz="1200" dirty="0"/>
              <a:t> 2 cm L5</a:t>
            </a:r>
          </a:p>
          <a:p>
            <a:r>
              <a:rPr lang="en-US" sz="1200" dirty="0" err="1"/>
              <a:t>NclusterX</a:t>
            </a:r>
            <a:r>
              <a:rPr lang="en-US" sz="1200" dirty="0"/>
              <a:t> 2 cm L6</a:t>
            </a:r>
          </a:p>
          <a:p>
            <a:r>
              <a:rPr lang="en-US" sz="1200" dirty="0" err="1"/>
              <a:t>NclusterX</a:t>
            </a:r>
            <a:r>
              <a:rPr lang="en-US" sz="1200" dirty="0"/>
              <a:t> 2 cm L7</a:t>
            </a:r>
          </a:p>
          <a:p>
            <a:r>
              <a:rPr lang="en-US" sz="1200" dirty="0" err="1"/>
              <a:t>NclusterX</a:t>
            </a:r>
            <a:r>
              <a:rPr lang="en-US" sz="1200" dirty="0"/>
              <a:t> 2 cm L8</a:t>
            </a:r>
          </a:p>
        </p:txBody>
      </p:sp>
      <p:cxnSp>
        <p:nvCxnSpPr>
          <p:cNvPr id="46" name="Straight Arrow Connector 45">
            <a:extLst>
              <a:ext uri="{FF2B5EF4-FFF2-40B4-BE49-F238E27FC236}">
                <a16:creationId xmlns:a16="http://schemas.microsoft.com/office/drawing/2014/main" id="{0D425CF5-CA9D-D08B-6728-F235C0779BB5}"/>
              </a:ext>
            </a:extLst>
          </p:cNvPr>
          <p:cNvCxnSpPr>
            <a:cxnSpLocks/>
          </p:cNvCxnSpPr>
          <p:nvPr/>
        </p:nvCxnSpPr>
        <p:spPr>
          <a:xfrm flipV="1">
            <a:off x="7565122" y="3612477"/>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8A85484B-9440-68D9-973A-B02294B4148F}"/>
              </a:ext>
            </a:extLst>
          </p:cNvPr>
          <p:cNvSpPr txBox="1"/>
          <p:nvPr/>
        </p:nvSpPr>
        <p:spPr>
          <a:xfrm>
            <a:off x="7282960" y="4022178"/>
            <a:ext cx="1357872" cy="1384995"/>
          </a:xfrm>
          <a:prstGeom prst="rect">
            <a:avLst/>
          </a:prstGeom>
          <a:noFill/>
        </p:spPr>
        <p:txBody>
          <a:bodyPr wrap="none" rtlCol="0">
            <a:spAutoFit/>
          </a:bodyPr>
          <a:lstStyle/>
          <a:p>
            <a:r>
              <a:rPr lang="en-US" sz="1200" dirty="0" err="1"/>
              <a:t>NclusterY</a:t>
            </a:r>
            <a:r>
              <a:rPr lang="en-US" sz="1200" dirty="0"/>
              <a:t> 1 mm L2</a:t>
            </a:r>
          </a:p>
          <a:p>
            <a:r>
              <a:rPr lang="en-US" sz="1200" dirty="0" err="1"/>
              <a:t>NclusterY</a:t>
            </a:r>
            <a:r>
              <a:rPr lang="en-US" sz="1200" dirty="0"/>
              <a:t> 1 mm L3</a:t>
            </a:r>
          </a:p>
          <a:p>
            <a:r>
              <a:rPr lang="en-US" sz="1200" dirty="0" err="1"/>
              <a:t>NclusterY</a:t>
            </a:r>
            <a:r>
              <a:rPr lang="en-US" sz="1200" dirty="0"/>
              <a:t> 1 mm L4</a:t>
            </a:r>
          </a:p>
          <a:p>
            <a:r>
              <a:rPr lang="en-US" sz="1200" dirty="0" err="1"/>
              <a:t>NclusterY</a:t>
            </a:r>
            <a:r>
              <a:rPr lang="en-US" sz="1200" dirty="0"/>
              <a:t> 1 mm L5</a:t>
            </a:r>
          </a:p>
          <a:p>
            <a:r>
              <a:rPr lang="en-US" sz="1200" dirty="0" err="1"/>
              <a:t>NclusterY</a:t>
            </a:r>
            <a:r>
              <a:rPr lang="en-US" sz="1200" dirty="0"/>
              <a:t> 1 mm L6</a:t>
            </a:r>
          </a:p>
          <a:p>
            <a:r>
              <a:rPr lang="en-US" sz="1200" dirty="0" err="1"/>
              <a:t>NclusterY</a:t>
            </a:r>
            <a:r>
              <a:rPr lang="en-US" sz="1200" dirty="0"/>
              <a:t> 1 mm L7</a:t>
            </a:r>
          </a:p>
          <a:p>
            <a:r>
              <a:rPr lang="en-US" sz="1200" dirty="0" err="1"/>
              <a:t>NclusterY</a:t>
            </a:r>
            <a:r>
              <a:rPr lang="en-US" sz="1200" dirty="0"/>
              <a:t> 1 mm L8</a:t>
            </a:r>
          </a:p>
        </p:txBody>
      </p:sp>
      <p:cxnSp>
        <p:nvCxnSpPr>
          <p:cNvPr id="48" name="Straight Arrow Connector 47">
            <a:extLst>
              <a:ext uri="{FF2B5EF4-FFF2-40B4-BE49-F238E27FC236}">
                <a16:creationId xmlns:a16="http://schemas.microsoft.com/office/drawing/2014/main" id="{FEB5C319-0940-AC7A-2A70-2A69A37FA93B}"/>
              </a:ext>
            </a:extLst>
          </p:cNvPr>
          <p:cNvCxnSpPr>
            <a:cxnSpLocks/>
          </p:cNvCxnSpPr>
          <p:nvPr/>
        </p:nvCxnSpPr>
        <p:spPr>
          <a:xfrm flipV="1">
            <a:off x="8893177" y="3612477"/>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79935474-4783-F806-30FA-1A459AC4AAF6}"/>
              </a:ext>
            </a:extLst>
          </p:cNvPr>
          <p:cNvSpPr txBox="1"/>
          <p:nvPr/>
        </p:nvSpPr>
        <p:spPr>
          <a:xfrm>
            <a:off x="8640832" y="4022178"/>
            <a:ext cx="1300164" cy="1384995"/>
          </a:xfrm>
          <a:prstGeom prst="rect">
            <a:avLst/>
          </a:prstGeom>
          <a:noFill/>
        </p:spPr>
        <p:txBody>
          <a:bodyPr wrap="none" rtlCol="0">
            <a:spAutoFit/>
          </a:bodyPr>
          <a:lstStyle/>
          <a:p>
            <a:r>
              <a:rPr lang="en-US" sz="1200" dirty="0" err="1"/>
              <a:t>NclusterY</a:t>
            </a:r>
            <a:r>
              <a:rPr lang="en-US" sz="1200" dirty="0"/>
              <a:t> 1 cm L2</a:t>
            </a:r>
          </a:p>
          <a:p>
            <a:r>
              <a:rPr lang="en-US" sz="1200" dirty="0" err="1"/>
              <a:t>NclusterY</a:t>
            </a:r>
            <a:r>
              <a:rPr lang="en-US" sz="1200" dirty="0"/>
              <a:t> 1 cm L3</a:t>
            </a:r>
          </a:p>
          <a:p>
            <a:r>
              <a:rPr lang="en-US" sz="1200" dirty="0" err="1"/>
              <a:t>NclusterY</a:t>
            </a:r>
            <a:r>
              <a:rPr lang="en-US" sz="1200" dirty="0"/>
              <a:t> 1 cm L4</a:t>
            </a:r>
          </a:p>
          <a:p>
            <a:r>
              <a:rPr lang="en-US" sz="1200" dirty="0" err="1"/>
              <a:t>NclusterY</a:t>
            </a:r>
            <a:r>
              <a:rPr lang="en-US" sz="1200" dirty="0"/>
              <a:t> 1 cm L5</a:t>
            </a:r>
          </a:p>
          <a:p>
            <a:r>
              <a:rPr lang="en-US" sz="1200" dirty="0" err="1"/>
              <a:t>NclusterY</a:t>
            </a:r>
            <a:r>
              <a:rPr lang="en-US" sz="1200" dirty="0"/>
              <a:t> 1 cm L6</a:t>
            </a:r>
          </a:p>
          <a:p>
            <a:r>
              <a:rPr lang="en-US" sz="1200" dirty="0" err="1"/>
              <a:t>NclusterY</a:t>
            </a:r>
            <a:r>
              <a:rPr lang="en-US" sz="1200" dirty="0"/>
              <a:t> 1 cm L7</a:t>
            </a:r>
          </a:p>
          <a:p>
            <a:r>
              <a:rPr lang="en-US" sz="1200" dirty="0" err="1"/>
              <a:t>NclusterY</a:t>
            </a:r>
            <a:r>
              <a:rPr lang="en-US" sz="1200" dirty="0"/>
              <a:t> 1 cm L8</a:t>
            </a:r>
          </a:p>
        </p:txBody>
      </p:sp>
      <p:cxnSp>
        <p:nvCxnSpPr>
          <p:cNvPr id="50" name="Straight Arrow Connector 49">
            <a:extLst>
              <a:ext uri="{FF2B5EF4-FFF2-40B4-BE49-F238E27FC236}">
                <a16:creationId xmlns:a16="http://schemas.microsoft.com/office/drawing/2014/main" id="{CE712532-81B2-55A4-3228-C8752B458B91}"/>
              </a:ext>
            </a:extLst>
          </p:cNvPr>
          <p:cNvCxnSpPr>
            <a:cxnSpLocks/>
          </p:cNvCxnSpPr>
          <p:nvPr/>
        </p:nvCxnSpPr>
        <p:spPr>
          <a:xfrm flipV="1">
            <a:off x="10192983" y="3612477"/>
            <a:ext cx="0" cy="409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D297E81C-1552-9013-0EA2-976332C46F68}"/>
              </a:ext>
            </a:extLst>
          </p:cNvPr>
          <p:cNvSpPr txBox="1"/>
          <p:nvPr/>
        </p:nvSpPr>
        <p:spPr>
          <a:xfrm>
            <a:off x="9940638" y="4022178"/>
            <a:ext cx="1300164" cy="1384995"/>
          </a:xfrm>
          <a:prstGeom prst="rect">
            <a:avLst/>
          </a:prstGeom>
          <a:noFill/>
        </p:spPr>
        <p:txBody>
          <a:bodyPr wrap="none" rtlCol="0">
            <a:spAutoFit/>
          </a:bodyPr>
          <a:lstStyle/>
          <a:p>
            <a:r>
              <a:rPr lang="en-US" sz="1200" dirty="0" err="1"/>
              <a:t>NclusterY</a:t>
            </a:r>
            <a:r>
              <a:rPr lang="en-US" sz="1200" dirty="0"/>
              <a:t> 2 cm L2</a:t>
            </a:r>
          </a:p>
          <a:p>
            <a:r>
              <a:rPr lang="en-US" sz="1200" dirty="0" err="1"/>
              <a:t>NclusterY</a:t>
            </a:r>
            <a:r>
              <a:rPr lang="en-US" sz="1200" dirty="0"/>
              <a:t> 2 cm L3</a:t>
            </a:r>
          </a:p>
          <a:p>
            <a:r>
              <a:rPr lang="en-US" sz="1200" dirty="0" err="1"/>
              <a:t>NclusterY</a:t>
            </a:r>
            <a:r>
              <a:rPr lang="en-US" sz="1200" dirty="0"/>
              <a:t> 2 cm L4</a:t>
            </a:r>
          </a:p>
          <a:p>
            <a:r>
              <a:rPr lang="en-US" sz="1200" dirty="0" err="1"/>
              <a:t>NclusterY</a:t>
            </a:r>
            <a:r>
              <a:rPr lang="en-US" sz="1200" dirty="0"/>
              <a:t> 2 cm L5</a:t>
            </a:r>
          </a:p>
          <a:p>
            <a:r>
              <a:rPr lang="en-US" sz="1200" dirty="0" err="1"/>
              <a:t>NclusterY</a:t>
            </a:r>
            <a:r>
              <a:rPr lang="en-US" sz="1200" dirty="0"/>
              <a:t> 2 cm L6</a:t>
            </a:r>
          </a:p>
          <a:p>
            <a:r>
              <a:rPr lang="en-US" sz="1200" dirty="0" err="1"/>
              <a:t>NclusterY</a:t>
            </a:r>
            <a:r>
              <a:rPr lang="en-US" sz="1200" dirty="0"/>
              <a:t> 2 cm L7</a:t>
            </a:r>
          </a:p>
          <a:p>
            <a:r>
              <a:rPr lang="en-US" sz="1200" dirty="0" err="1"/>
              <a:t>NclusterY</a:t>
            </a:r>
            <a:r>
              <a:rPr lang="en-US" sz="1200" dirty="0"/>
              <a:t> 2 cm L8</a:t>
            </a:r>
          </a:p>
        </p:txBody>
      </p:sp>
      <p:sp>
        <p:nvSpPr>
          <p:cNvPr id="52" name="TextBox 51">
            <a:extLst>
              <a:ext uri="{FF2B5EF4-FFF2-40B4-BE49-F238E27FC236}">
                <a16:creationId xmlns:a16="http://schemas.microsoft.com/office/drawing/2014/main" id="{4E6F4E2B-E0B7-A932-ED73-0576FBB5E241}"/>
              </a:ext>
            </a:extLst>
          </p:cNvPr>
          <p:cNvSpPr txBox="1"/>
          <p:nvPr/>
        </p:nvSpPr>
        <p:spPr>
          <a:xfrm flipH="1">
            <a:off x="894524" y="2522956"/>
            <a:ext cx="973544" cy="369332"/>
          </a:xfrm>
          <a:prstGeom prst="rect">
            <a:avLst/>
          </a:prstGeom>
          <a:noFill/>
        </p:spPr>
        <p:txBody>
          <a:bodyPr wrap="square" rtlCol="0">
            <a:spAutoFit/>
          </a:bodyPr>
          <a:lstStyle/>
          <a:p>
            <a:r>
              <a:rPr lang="en-US" dirty="0"/>
              <a:t>Step 1</a:t>
            </a:r>
          </a:p>
        </p:txBody>
      </p:sp>
      <p:sp>
        <p:nvSpPr>
          <p:cNvPr id="53" name="TextBox 52">
            <a:extLst>
              <a:ext uri="{FF2B5EF4-FFF2-40B4-BE49-F238E27FC236}">
                <a16:creationId xmlns:a16="http://schemas.microsoft.com/office/drawing/2014/main" id="{AF03D1D6-4356-C785-1443-C88A29A53D64}"/>
              </a:ext>
            </a:extLst>
          </p:cNvPr>
          <p:cNvSpPr txBox="1"/>
          <p:nvPr/>
        </p:nvSpPr>
        <p:spPr>
          <a:xfrm flipH="1">
            <a:off x="2206005" y="2522956"/>
            <a:ext cx="973544" cy="369332"/>
          </a:xfrm>
          <a:prstGeom prst="rect">
            <a:avLst/>
          </a:prstGeom>
          <a:noFill/>
        </p:spPr>
        <p:txBody>
          <a:bodyPr wrap="square" rtlCol="0">
            <a:spAutoFit/>
          </a:bodyPr>
          <a:lstStyle/>
          <a:p>
            <a:r>
              <a:rPr lang="en-US" dirty="0"/>
              <a:t>Step 2</a:t>
            </a:r>
          </a:p>
        </p:txBody>
      </p:sp>
      <p:sp>
        <p:nvSpPr>
          <p:cNvPr id="54" name="TextBox 53">
            <a:extLst>
              <a:ext uri="{FF2B5EF4-FFF2-40B4-BE49-F238E27FC236}">
                <a16:creationId xmlns:a16="http://schemas.microsoft.com/office/drawing/2014/main" id="{87ECCF38-75EA-7FD5-E50C-E7C8A1BA24CE}"/>
              </a:ext>
            </a:extLst>
          </p:cNvPr>
          <p:cNvSpPr txBox="1"/>
          <p:nvPr/>
        </p:nvSpPr>
        <p:spPr>
          <a:xfrm flipH="1">
            <a:off x="4869699" y="2525475"/>
            <a:ext cx="973544" cy="369332"/>
          </a:xfrm>
          <a:prstGeom prst="rect">
            <a:avLst/>
          </a:prstGeom>
          <a:noFill/>
        </p:spPr>
        <p:txBody>
          <a:bodyPr wrap="square" rtlCol="0">
            <a:spAutoFit/>
          </a:bodyPr>
          <a:lstStyle/>
          <a:p>
            <a:r>
              <a:rPr lang="en-US" dirty="0"/>
              <a:t>Step 4</a:t>
            </a:r>
          </a:p>
        </p:txBody>
      </p:sp>
      <p:sp>
        <p:nvSpPr>
          <p:cNvPr id="55" name="TextBox 54">
            <a:extLst>
              <a:ext uri="{FF2B5EF4-FFF2-40B4-BE49-F238E27FC236}">
                <a16:creationId xmlns:a16="http://schemas.microsoft.com/office/drawing/2014/main" id="{17A47A04-0952-785F-B094-8445C6DE48D3}"/>
              </a:ext>
            </a:extLst>
          </p:cNvPr>
          <p:cNvSpPr txBox="1"/>
          <p:nvPr/>
        </p:nvSpPr>
        <p:spPr>
          <a:xfrm flipH="1">
            <a:off x="3593686" y="2522956"/>
            <a:ext cx="973544" cy="369332"/>
          </a:xfrm>
          <a:prstGeom prst="rect">
            <a:avLst/>
          </a:prstGeom>
          <a:noFill/>
        </p:spPr>
        <p:txBody>
          <a:bodyPr wrap="square" rtlCol="0">
            <a:spAutoFit/>
          </a:bodyPr>
          <a:lstStyle/>
          <a:p>
            <a:r>
              <a:rPr lang="en-US" dirty="0"/>
              <a:t>Step 3</a:t>
            </a:r>
          </a:p>
        </p:txBody>
      </p:sp>
      <p:sp>
        <p:nvSpPr>
          <p:cNvPr id="56" name="TextBox 55">
            <a:extLst>
              <a:ext uri="{FF2B5EF4-FFF2-40B4-BE49-F238E27FC236}">
                <a16:creationId xmlns:a16="http://schemas.microsoft.com/office/drawing/2014/main" id="{9E8FD2FC-5C76-8BD0-2AA2-19CCBC96897B}"/>
              </a:ext>
            </a:extLst>
          </p:cNvPr>
          <p:cNvSpPr txBox="1"/>
          <p:nvPr/>
        </p:nvSpPr>
        <p:spPr>
          <a:xfrm flipH="1">
            <a:off x="6140447" y="2522956"/>
            <a:ext cx="973544" cy="369332"/>
          </a:xfrm>
          <a:prstGeom prst="rect">
            <a:avLst/>
          </a:prstGeom>
          <a:noFill/>
        </p:spPr>
        <p:txBody>
          <a:bodyPr wrap="square" rtlCol="0">
            <a:spAutoFit/>
          </a:bodyPr>
          <a:lstStyle/>
          <a:p>
            <a:r>
              <a:rPr lang="en-US" dirty="0"/>
              <a:t>Step 5</a:t>
            </a:r>
          </a:p>
        </p:txBody>
      </p:sp>
      <p:sp>
        <p:nvSpPr>
          <p:cNvPr id="57" name="TextBox 56">
            <a:extLst>
              <a:ext uri="{FF2B5EF4-FFF2-40B4-BE49-F238E27FC236}">
                <a16:creationId xmlns:a16="http://schemas.microsoft.com/office/drawing/2014/main" id="{A0A5040E-CC14-C86E-3F7E-153C3515E379}"/>
              </a:ext>
            </a:extLst>
          </p:cNvPr>
          <p:cNvSpPr txBox="1"/>
          <p:nvPr/>
        </p:nvSpPr>
        <p:spPr>
          <a:xfrm flipH="1">
            <a:off x="7475124" y="2527133"/>
            <a:ext cx="973544" cy="369332"/>
          </a:xfrm>
          <a:prstGeom prst="rect">
            <a:avLst/>
          </a:prstGeom>
          <a:noFill/>
        </p:spPr>
        <p:txBody>
          <a:bodyPr wrap="square" rtlCol="0">
            <a:spAutoFit/>
          </a:bodyPr>
          <a:lstStyle/>
          <a:p>
            <a:r>
              <a:rPr lang="en-US" dirty="0"/>
              <a:t>Step 6</a:t>
            </a:r>
          </a:p>
        </p:txBody>
      </p:sp>
      <p:sp>
        <p:nvSpPr>
          <p:cNvPr id="58" name="TextBox 57">
            <a:extLst>
              <a:ext uri="{FF2B5EF4-FFF2-40B4-BE49-F238E27FC236}">
                <a16:creationId xmlns:a16="http://schemas.microsoft.com/office/drawing/2014/main" id="{FF19799D-6C0C-2159-E598-6D9C47BED585}"/>
              </a:ext>
            </a:extLst>
          </p:cNvPr>
          <p:cNvSpPr txBox="1"/>
          <p:nvPr/>
        </p:nvSpPr>
        <p:spPr>
          <a:xfrm flipH="1">
            <a:off x="8833800" y="2517194"/>
            <a:ext cx="973544" cy="369332"/>
          </a:xfrm>
          <a:prstGeom prst="rect">
            <a:avLst/>
          </a:prstGeom>
          <a:noFill/>
        </p:spPr>
        <p:txBody>
          <a:bodyPr wrap="square" rtlCol="0">
            <a:spAutoFit/>
          </a:bodyPr>
          <a:lstStyle/>
          <a:p>
            <a:r>
              <a:rPr lang="en-US" dirty="0"/>
              <a:t>Step 7</a:t>
            </a:r>
          </a:p>
        </p:txBody>
      </p:sp>
      <p:sp>
        <p:nvSpPr>
          <p:cNvPr id="59" name="TextBox 58">
            <a:extLst>
              <a:ext uri="{FF2B5EF4-FFF2-40B4-BE49-F238E27FC236}">
                <a16:creationId xmlns:a16="http://schemas.microsoft.com/office/drawing/2014/main" id="{9F9ECCF1-21E5-262A-BDE3-EB54603918C2}"/>
              </a:ext>
            </a:extLst>
          </p:cNvPr>
          <p:cNvSpPr txBox="1"/>
          <p:nvPr/>
        </p:nvSpPr>
        <p:spPr>
          <a:xfrm flipH="1">
            <a:off x="10145281" y="2527946"/>
            <a:ext cx="973544" cy="369332"/>
          </a:xfrm>
          <a:prstGeom prst="rect">
            <a:avLst/>
          </a:prstGeom>
          <a:noFill/>
        </p:spPr>
        <p:txBody>
          <a:bodyPr wrap="square" rtlCol="0">
            <a:spAutoFit/>
          </a:bodyPr>
          <a:lstStyle/>
          <a:p>
            <a:r>
              <a:rPr lang="en-US" dirty="0"/>
              <a:t>Step 8</a:t>
            </a:r>
          </a:p>
        </p:txBody>
      </p:sp>
      <p:sp>
        <p:nvSpPr>
          <p:cNvPr id="60" name="TextBox 59">
            <a:extLst>
              <a:ext uri="{FF2B5EF4-FFF2-40B4-BE49-F238E27FC236}">
                <a16:creationId xmlns:a16="http://schemas.microsoft.com/office/drawing/2014/main" id="{C6352717-A9E5-CC59-21D0-1AF7788BB9EE}"/>
              </a:ext>
            </a:extLst>
          </p:cNvPr>
          <p:cNvSpPr txBox="1"/>
          <p:nvPr/>
        </p:nvSpPr>
        <p:spPr>
          <a:xfrm>
            <a:off x="278294" y="5685183"/>
            <a:ext cx="11698358" cy="646331"/>
          </a:xfrm>
          <a:prstGeom prst="rect">
            <a:avLst/>
          </a:prstGeom>
          <a:noFill/>
        </p:spPr>
        <p:txBody>
          <a:bodyPr wrap="square" rtlCol="0">
            <a:spAutoFit/>
          </a:bodyPr>
          <a:lstStyle/>
          <a:p>
            <a:r>
              <a:rPr lang="en-US" dirty="0"/>
              <a:t>The RNNs have many input and it’s possible to have only one final output (many-to-one) or an output for each step (many-to-many). For my purposes, only one final output is obtained (many-to-one configuration) for the classification.</a:t>
            </a:r>
          </a:p>
        </p:txBody>
      </p:sp>
    </p:spTree>
    <p:extLst>
      <p:ext uri="{BB962C8B-B14F-4D97-AF65-F5344CB8AC3E}">
        <p14:creationId xmlns:p14="http://schemas.microsoft.com/office/powerpoint/2010/main" val="200635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9B78-5F09-8244-B031-EA6B2EDB8151}"/>
              </a:ext>
            </a:extLst>
          </p:cNvPr>
          <p:cNvSpPr>
            <a:spLocks noGrp="1"/>
          </p:cNvSpPr>
          <p:nvPr>
            <p:ph type="title"/>
          </p:nvPr>
        </p:nvSpPr>
        <p:spPr>
          <a:xfrm>
            <a:off x="838200" y="164467"/>
            <a:ext cx="5673436" cy="567748"/>
          </a:xfrm>
        </p:spPr>
        <p:txBody>
          <a:bodyPr>
            <a:normAutofit fontScale="90000"/>
          </a:bodyPr>
          <a:lstStyle/>
          <a:p>
            <a:r>
              <a:rPr lang="en-US" dirty="0"/>
              <a:t>STANDARD SELECTION</a:t>
            </a:r>
          </a:p>
        </p:txBody>
      </p:sp>
      <p:sp>
        <p:nvSpPr>
          <p:cNvPr id="3" name="Content Placeholder 2">
            <a:extLst>
              <a:ext uri="{FF2B5EF4-FFF2-40B4-BE49-F238E27FC236}">
                <a16:creationId xmlns:a16="http://schemas.microsoft.com/office/drawing/2014/main" id="{B1C0B4F2-39A0-C413-4718-06B61E54935D}"/>
              </a:ext>
            </a:extLst>
          </p:cNvPr>
          <p:cNvSpPr>
            <a:spLocks noGrp="1"/>
          </p:cNvSpPr>
          <p:nvPr>
            <p:ph idx="1"/>
          </p:nvPr>
        </p:nvSpPr>
        <p:spPr>
          <a:xfrm>
            <a:off x="764307" y="1004793"/>
            <a:ext cx="5331693" cy="326448"/>
          </a:xfrm>
        </p:spPr>
        <p:txBody>
          <a:bodyPr>
            <a:normAutofit fontScale="62500" lnSpcReduction="20000"/>
          </a:bodyPr>
          <a:lstStyle/>
          <a:p>
            <a:pPr marL="0" indent="0">
              <a:buNone/>
            </a:pPr>
            <a:r>
              <a:rPr lang="en-US" dirty="0"/>
              <a:t>The following selection has been applied to the events:</a:t>
            </a:r>
          </a:p>
        </p:txBody>
      </p:sp>
      <p:sp>
        <p:nvSpPr>
          <p:cNvPr id="7" name="TextBox 6">
            <a:extLst>
              <a:ext uri="{FF2B5EF4-FFF2-40B4-BE49-F238E27FC236}">
                <a16:creationId xmlns:a16="http://schemas.microsoft.com/office/drawing/2014/main" id="{ECEA1169-51C3-0DFB-7AD8-77F2E11F28A4}"/>
              </a:ext>
            </a:extLst>
          </p:cNvPr>
          <p:cNvSpPr txBox="1"/>
          <p:nvPr/>
        </p:nvSpPr>
        <p:spPr>
          <a:xfrm>
            <a:off x="838198" y="1660460"/>
            <a:ext cx="4267198" cy="338554"/>
          </a:xfrm>
          <a:prstGeom prst="rect">
            <a:avLst/>
          </a:prstGeom>
          <a:noFill/>
          <a:ln>
            <a:solidFill>
              <a:srgbClr val="7030A0"/>
            </a:solidFill>
          </a:ln>
        </p:spPr>
        <p:txBody>
          <a:bodyPr wrap="square">
            <a:spAutoFit/>
          </a:bodyPr>
          <a:lstStyle/>
          <a:p>
            <a:r>
              <a:rPr lang="en-US" sz="1600" dirty="0" err="1">
                <a:solidFill>
                  <a:srgbClr val="7030A0"/>
                </a:solidFill>
              </a:rPr>
              <a:t>IsPhysicsTrigger</a:t>
            </a:r>
            <a:endParaRPr lang="en-US" sz="1600" dirty="0">
              <a:solidFill>
                <a:srgbClr val="7030A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561142-FE2A-7861-EEF5-1A16B44324FD}"/>
                  </a:ext>
                </a:extLst>
              </p:cNvPr>
              <p:cNvSpPr txBox="1"/>
              <p:nvPr/>
            </p:nvSpPr>
            <p:spPr>
              <a:xfrm>
                <a:off x="7086605" y="1660460"/>
                <a:ext cx="4267196" cy="1451295"/>
              </a:xfrm>
              <a:prstGeom prst="rect">
                <a:avLst/>
              </a:prstGeom>
              <a:noFill/>
              <a:ln>
                <a:solidFill>
                  <a:srgbClr val="FF0000"/>
                </a:solidFill>
              </a:ln>
            </p:spPr>
            <p:txBody>
              <a:bodyPr wrap="square">
                <a:spAutoFit/>
              </a:bodyPr>
              <a:lstStyle/>
              <a:p>
                <a:r>
                  <a:rPr lang="en-US" sz="1600" dirty="0">
                    <a:solidFill>
                      <a:srgbClr val="FF0000"/>
                    </a:solidFill>
                  </a:rPr>
                  <a:t>IT </a:t>
                </a:r>
                <a:r>
                  <a:rPr lang="en-US" sz="1600" dirty="0" err="1">
                    <a:solidFill>
                      <a:srgbClr val="FF0000"/>
                    </a:solidFill>
                  </a:rPr>
                  <a:t>PatternY</a:t>
                </a:r>
                <a:r>
                  <a:rPr lang="en-US" sz="1600" dirty="0">
                    <a:solidFill>
                      <a:srgbClr val="FF0000"/>
                    </a:solidFill>
                  </a:rPr>
                  <a:t>: L2 &amp; (L3|L4) &amp; (L5|L6) &amp; (L7|L8)</a:t>
                </a:r>
              </a:p>
              <a:p>
                <a:r>
                  <a:rPr lang="en-US" sz="1600" dirty="0">
                    <a:solidFill>
                      <a:srgbClr val="FF0000"/>
                    </a:solidFill>
                  </a:rPr>
                  <a:t>IT </a:t>
                </a:r>
                <a:r>
                  <a:rPr lang="en-US" sz="1600" dirty="0" err="1">
                    <a:solidFill>
                      <a:srgbClr val="FF0000"/>
                    </a:solidFill>
                  </a:rPr>
                  <a:t>Chisquare</a:t>
                </a:r>
                <a:r>
                  <a:rPr lang="en-US" sz="1600" dirty="0">
                    <a:solidFill>
                      <a:srgbClr val="FF0000"/>
                    </a:solidFill>
                  </a:rPr>
                  <a:t> Y &lt; 10</a:t>
                </a:r>
              </a:p>
              <a:p>
                <a:r>
                  <a:rPr lang="en-US" sz="1600" dirty="0">
                    <a:solidFill>
                      <a:srgbClr val="FF0000"/>
                    </a:solidFill>
                  </a:rPr>
                  <a:t>IT </a:t>
                </a:r>
                <a14:m>
                  <m:oMath xmlns:m="http://schemas.openxmlformats.org/officeDocument/2006/math">
                    <m:f>
                      <m:fPr>
                        <m:ctrlPr>
                          <a:rPr lang="en-US" sz="1600" i="1" smtClean="0">
                            <a:solidFill>
                              <a:srgbClr val="FF0000"/>
                            </a:solidFill>
                            <a:latin typeface="Cambria Math" panose="02040503050406030204" pitchFamily="18" charset="0"/>
                          </a:rPr>
                        </m:ctrlPr>
                      </m:fPr>
                      <m:num>
                        <m:sSub>
                          <m:sSubPr>
                            <m:ctrlPr>
                              <a:rPr lang="en-US" sz="1600" i="1" smtClean="0">
                                <a:solidFill>
                                  <a:srgbClr val="FF0000"/>
                                </a:solidFill>
                                <a:latin typeface="Cambria Math" panose="02040503050406030204" pitchFamily="18" charset="0"/>
                              </a:rPr>
                            </m:ctrlPr>
                          </m:sSubPr>
                          <m:e>
                            <m:r>
                              <a:rPr lang="en-US" sz="1600" i="1" smtClean="0">
                                <a:solidFill>
                                  <a:srgbClr val="FF0000"/>
                                </a:solidFill>
                                <a:latin typeface="Cambria Math" panose="02040503050406030204" pitchFamily="18" charset="0"/>
                                <a:ea typeface="Cambria Math" panose="02040503050406030204" pitchFamily="18" charset="0"/>
                              </a:rPr>
                              <m:t>𝜎</m:t>
                            </m:r>
                          </m:e>
                          <m:sub>
                            <m:r>
                              <a:rPr lang="it-IT" sz="1600" b="0" i="1" smtClean="0">
                                <a:solidFill>
                                  <a:srgbClr val="FF0000"/>
                                </a:solidFill>
                                <a:latin typeface="Cambria Math" panose="02040503050406030204" pitchFamily="18" charset="0"/>
                              </a:rPr>
                              <m:t>𝑍</m:t>
                            </m:r>
                            <m:r>
                              <a:rPr lang="it-IT" sz="1600" b="0" i="1" smtClean="0">
                                <a:solidFill>
                                  <a:srgbClr val="FF0000"/>
                                </a:solidFill>
                                <a:latin typeface="Cambria Math" panose="02040503050406030204" pitchFamily="18" charset="0"/>
                              </a:rPr>
                              <m:t>(</m:t>
                            </m:r>
                            <m:r>
                              <a:rPr lang="it-IT" sz="1600" b="0" i="1" smtClean="0">
                                <a:solidFill>
                                  <a:srgbClr val="FF0000"/>
                                </a:solidFill>
                                <a:latin typeface="Cambria Math" panose="02040503050406030204" pitchFamily="18" charset="0"/>
                              </a:rPr>
                              <m:t>𝐼𝑇</m:t>
                            </m:r>
                            <m:r>
                              <a:rPr lang="it-IT" sz="1600" b="0" i="1" smtClean="0">
                                <a:solidFill>
                                  <a:srgbClr val="FF0000"/>
                                </a:solidFill>
                                <a:latin typeface="Cambria Math" panose="02040503050406030204" pitchFamily="18" charset="0"/>
                              </a:rPr>
                              <m:t>)</m:t>
                            </m:r>
                          </m:sub>
                        </m:sSub>
                      </m:num>
                      <m:den>
                        <m:sSub>
                          <m:sSubPr>
                            <m:ctrlPr>
                              <a:rPr lang="en-US" sz="1600" i="1" smtClean="0">
                                <a:solidFill>
                                  <a:srgbClr val="FF0000"/>
                                </a:solidFill>
                                <a:latin typeface="Cambria Math" panose="02040503050406030204" pitchFamily="18" charset="0"/>
                              </a:rPr>
                            </m:ctrlPr>
                          </m:sSubPr>
                          <m:e>
                            <m:r>
                              <a:rPr lang="it-IT" sz="1600" b="0" i="1" smtClean="0">
                                <a:solidFill>
                                  <a:srgbClr val="FF0000"/>
                                </a:solidFill>
                                <a:latin typeface="Cambria Math" panose="02040503050406030204" pitchFamily="18" charset="0"/>
                              </a:rPr>
                              <m:t>𝑍</m:t>
                            </m:r>
                          </m:e>
                          <m:sub>
                            <m:r>
                              <a:rPr lang="it-IT" sz="1600" b="0" i="1" smtClean="0">
                                <a:solidFill>
                                  <a:srgbClr val="FF0000"/>
                                </a:solidFill>
                                <a:latin typeface="Cambria Math" panose="02040503050406030204" pitchFamily="18" charset="0"/>
                              </a:rPr>
                              <m:t>𝐼𝑇</m:t>
                            </m:r>
                          </m:sub>
                        </m:sSub>
                      </m:den>
                    </m:f>
                    <m:r>
                      <a:rPr lang="it-IT" sz="1600" b="0" i="1" smtClean="0">
                        <a:solidFill>
                          <a:srgbClr val="FF0000"/>
                        </a:solidFill>
                        <a:latin typeface="Cambria Math" panose="02040503050406030204" pitchFamily="18" charset="0"/>
                      </a:rPr>
                      <m:t>&lt;0.1</m:t>
                    </m:r>
                  </m:oMath>
                </a14:m>
                <a:endParaRPr lang="en-US" sz="1600" dirty="0">
                  <a:solidFill>
                    <a:srgbClr val="FF0000"/>
                  </a:solidFill>
                </a:endParaRPr>
              </a:p>
              <a:p>
                <a:r>
                  <a:rPr lang="en-US" sz="1600" dirty="0">
                    <a:solidFill>
                      <a:srgbClr val="FF0000"/>
                    </a:solidFill>
                  </a:rPr>
                  <a:t>IT </a:t>
                </a:r>
                <a:r>
                  <a:rPr lang="en-US" sz="1600" dirty="0" err="1">
                    <a:solidFill>
                      <a:srgbClr val="FF0000"/>
                    </a:solidFill>
                  </a:rPr>
                  <a:t>NhitsY</a:t>
                </a:r>
                <a:r>
                  <a:rPr lang="en-US" sz="1600" dirty="0">
                    <a:solidFill>
                      <a:srgbClr val="FF0000"/>
                    </a:solidFill>
                  </a:rPr>
                  <a:t> &gt; 5</a:t>
                </a:r>
              </a:p>
              <a:p>
                <a:r>
                  <a:rPr lang="en-US" sz="1600" dirty="0">
                    <a:solidFill>
                      <a:srgbClr val="FF0000"/>
                    </a:solidFill>
                  </a:rPr>
                  <a:t>IT </a:t>
                </a:r>
                <a:r>
                  <a:rPr lang="en-US" sz="1600" dirty="0" err="1">
                    <a:solidFill>
                      <a:srgbClr val="FF0000"/>
                    </a:solidFill>
                  </a:rPr>
                  <a:t>Nhits</a:t>
                </a:r>
                <a:r>
                  <a:rPr lang="en-US" sz="1600" dirty="0">
                    <a:solidFill>
                      <a:srgbClr val="FF0000"/>
                    </a:solidFill>
                  </a:rPr>
                  <a:t> XY &gt; 3</a:t>
                </a:r>
              </a:p>
            </p:txBody>
          </p:sp>
        </mc:Choice>
        <mc:Fallback xmlns="">
          <p:sp>
            <p:nvSpPr>
              <p:cNvPr id="9" name="TextBox 8">
                <a:extLst>
                  <a:ext uri="{FF2B5EF4-FFF2-40B4-BE49-F238E27FC236}">
                    <a16:creationId xmlns:a16="http://schemas.microsoft.com/office/drawing/2014/main" id="{7F561142-FE2A-7861-EEF5-1A16B44324FD}"/>
                  </a:ext>
                </a:extLst>
              </p:cNvPr>
              <p:cNvSpPr txBox="1">
                <a:spLocks noRot="1" noChangeAspect="1" noMove="1" noResize="1" noEditPoints="1" noAdjustHandles="1" noChangeArrowheads="1" noChangeShapeType="1" noTextEdit="1"/>
              </p:cNvSpPr>
              <p:nvPr/>
            </p:nvSpPr>
            <p:spPr>
              <a:xfrm>
                <a:off x="7086605" y="1660460"/>
                <a:ext cx="4267196" cy="1451295"/>
              </a:xfrm>
              <a:prstGeom prst="rect">
                <a:avLst/>
              </a:prstGeom>
              <a:blipFill>
                <a:blip r:embed="rId2"/>
                <a:stretch>
                  <a:fillRect l="-712" t="-833" b="-4167"/>
                </a:stretch>
              </a:blipFill>
              <a:ln>
                <a:solidFill>
                  <a:srgbClr val="FF0000"/>
                </a:solid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8A434463-A2C9-077B-64B2-5B04CB62D10A}"/>
              </a:ext>
            </a:extLst>
          </p:cNvPr>
          <p:cNvSpPr txBox="1"/>
          <p:nvPr/>
        </p:nvSpPr>
        <p:spPr>
          <a:xfrm>
            <a:off x="838200" y="3148852"/>
            <a:ext cx="4267196" cy="830997"/>
          </a:xfrm>
          <a:prstGeom prst="rect">
            <a:avLst/>
          </a:prstGeom>
          <a:noFill/>
          <a:ln>
            <a:solidFill>
              <a:srgbClr val="00B050"/>
            </a:solidFill>
          </a:ln>
        </p:spPr>
        <p:txBody>
          <a:bodyPr wrap="square">
            <a:spAutoFit/>
          </a:bodyPr>
          <a:lstStyle/>
          <a:p>
            <a:r>
              <a:rPr lang="en-US" sz="1600" dirty="0">
                <a:solidFill>
                  <a:srgbClr val="00B050"/>
                </a:solidFill>
              </a:rPr>
              <a:t>TRD </a:t>
            </a:r>
            <a:r>
              <a:rPr lang="en-US" sz="1600" dirty="0" err="1">
                <a:solidFill>
                  <a:srgbClr val="00B050"/>
                </a:solidFill>
              </a:rPr>
              <a:t>NHitsOnTrack</a:t>
            </a:r>
            <a:r>
              <a:rPr lang="en-US" sz="1600" dirty="0">
                <a:solidFill>
                  <a:srgbClr val="00B050"/>
                </a:solidFill>
              </a:rPr>
              <a:t> &gt; 10</a:t>
            </a:r>
          </a:p>
          <a:p>
            <a:r>
              <a:rPr lang="en-US" sz="1600" dirty="0">
                <a:solidFill>
                  <a:srgbClr val="00B050"/>
                </a:solidFill>
              </a:rPr>
              <a:t>TRD </a:t>
            </a:r>
            <a:r>
              <a:rPr lang="en-US" sz="1600" dirty="0" err="1">
                <a:solidFill>
                  <a:srgbClr val="00B050"/>
                </a:solidFill>
              </a:rPr>
              <a:t>LikelihoodRatio</a:t>
            </a:r>
            <a:r>
              <a:rPr lang="en-US" sz="1600" dirty="0">
                <a:solidFill>
                  <a:srgbClr val="00B050"/>
                </a:solidFill>
              </a:rPr>
              <a:t> e/p &gt; 0.8</a:t>
            </a:r>
          </a:p>
          <a:p>
            <a:r>
              <a:rPr lang="en-US" sz="1600" dirty="0">
                <a:solidFill>
                  <a:srgbClr val="00B050"/>
                </a:solidFill>
              </a:rPr>
              <a:t>TRD </a:t>
            </a:r>
            <a:r>
              <a:rPr lang="en-US" sz="1600" dirty="0" err="1">
                <a:solidFill>
                  <a:srgbClr val="00B050"/>
                </a:solidFill>
              </a:rPr>
              <a:t>LikelihoodRatio</a:t>
            </a:r>
            <a:r>
              <a:rPr lang="en-US" sz="1600" dirty="0">
                <a:solidFill>
                  <a:srgbClr val="00B050"/>
                </a:solidFill>
              </a:rPr>
              <a:t> p/He &lt; 0.3</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1329A1-7D44-7DCE-7617-A3FE3993DAF6}"/>
                  </a:ext>
                </a:extLst>
              </p:cNvPr>
              <p:cNvSpPr txBox="1"/>
              <p:nvPr/>
            </p:nvSpPr>
            <p:spPr>
              <a:xfrm>
                <a:off x="7086601" y="3595508"/>
                <a:ext cx="4267199" cy="2126095"/>
              </a:xfrm>
              <a:prstGeom prst="rect">
                <a:avLst/>
              </a:prstGeom>
              <a:noFill/>
              <a:ln>
                <a:solidFill>
                  <a:srgbClr val="FFC000"/>
                </a:solidFill>
              </a:ln>
            </p:spPr>
            <p:txBody>
              <a:bodyPr wrap="square">
                <a:spAutoFit/>
              </a:bodyPr>
              <a:lstStyle/>
              <a:p>
                <a:r>
                  <a:rPr lang="en-US" sz="1600" dirty="0">
                    <a:solidFill>
                      <a:srgbClr val="FFC000"/>
                    </a:solidFill>
                  </a:rPr>
                  <a:t>RICH: Mask(</a:t>
                </a:r>
                <a:r>
                  <a:rPr lang="en-US" sz="1600" dirty="0" err="1">
                    <a:solidFill>
                      <a:srgbClr val="FFC000"/>
                    </a:solidFill>
                  </a:rPr>
                  <a:t>HasRich</a:t>
                </a:r>
                <a:r>
                  <a:rPr lang="en-US" sz="1600" dirty="0">
                    <a:solidFill>
                      <a:srgbClr val="FFC000"/>
                    </a:solidFill>
                  </a:rPr>
                  <a:t>)</a:t>
                </a:r>
              </a:p>
              <a:p>
                <a:r>
                  <a:rPr lang="en-US" sz="1600" dirty="0">
                    <a:solidFill>
                      <a:srgbClr val="FFC000"/>
                    </a:solidFill>
                  </a:rPr>
                  <a:t>RICH: </a:t>
                </a:r>
                <a:r>
                  <a:rPr lang="en-US" sz="1600" dirty="0" err="1">
                    <a:solidFill>
                      <a:srgbClr val="FFC000"/>
                    </a:solidFill>
                  </a:rPr>
                  <a:t>HasAdditionalData</a:t>
                </a:r>
                <a:endParaRPr lang="en-US" sz="1600" dirty="0">
                  <a:solidFill>
                    <a:srgbClr val="FFC000"/>
                  </a:solidFill>
                </a:endParaRPr>
              </a:p>
              <a:p>
                <a:r>
                  <a:rPr lang="en-US" sz="1600" dirty="0">
                    <a:solidFill>
                      <a:srgbClr val="FFC000"/>
                    </a:solidFill>
                  </a:rPr>
                  <a:t>RICH: </a:t>
                </a:r>
                <a:r>
                  <a:rPr lang="en-US" sz="1600" dirty="0" err="1">
                    <a:solidFill>
                      <a:srgbClr val="FFC000"/>
                    </a:solidFill>
                  </a:rPr>
                  <a:t>NHitsUsed</a:t>
                </a:r>
                <a:r>
                  <a:rPr lang="en-US" sz="1600" dirty="0">
                    <a:solidFill>
                      <a:srgbClr val="FFC000"/>
                    </a:solidFill>
                  </a:rPr>
                  <a:t> &gt; 2</a:t>
                </a:r>
              </a:p>
              <a:p>
                <a:r>
                  <a:rPr lang="en-US" sz="1600" dirty="0">
                    <a:solidFill>
                      <a:srgbClr val="FFC000"/>
                    </a:solidFill>
                  </a:rPr>
                  <a:t>RICH: </a:t>
                </a:r>
                <a:r>
                  <a:rPr lang="en-US" sz="1600" dirty="0" err="1">
                    <a:solidFill>
                      <a:srgbClr val="FFC000"/>
                    </a:solidFill>
                  </a:rPr>
                  <a:t>RingGeomTest</a:t>
                </a:r>
                <a:endParaRPr lang="en-US" sz="1600" dirty="0">
                  <a:solidFill>
                    <a:srgbClr val="FFC000"/>
                  </a:solidFill>
                </a:endParaRPr>
              </a:p>
              <a:p>
                <a:r>
                  <a:rPr lang="en-US" sz="1600" dirty="0">
                    <a:solidFill>
                      <a:srgbClr val="FFC000"/>
                    </a:solidFill>
                  </a:rPr>
                  <a:t>RICH: </a:t>
                </a:r>
                <a:r>
                  <a:rPr lang="en-US" sz="1600" dirty="0" err="1">
                    <a:solidFill>
                      <a:srgbClr val="FFC000"/>
                    </a:solidFill>
                  </a:rPr>
                  <a:t>NPMTsRing</a:t>
                </a:r>
                <a:r>
                  <a:rPr lang="en-US" sz="1600" dirty="0">
                    <a:solidFill>
                      <a:srgbClr val="FFC000"/>
                    </a:solidFill>
                  </a:rPr>
                  <a:t> &gt; 2</a:t>
                </a:r>
              </a:p>
              <a:p>
                <a:r>
                  <a:rPr lang="en-US" sz="1600" dirty="0">
                    <a:solidFill>
                      <a:srgbClr val="FFC000"/>
                    </a:solidFill>
                  </a:rPr>
                  <a:t>RICH: </a:t>
                </a:r>
                <a14:m>
                  <m:oMath xmlns:m="http://schemas.openxmlformats.org/officeDocument/2006/math">
                    <m:d>
                      <m:dPr>
                        <m:begChr m:val="|"/>
                        <m:endChr m:val="|"/>
                        <m:ctrlPr>
                          <a:rPr lang="en-US" sz="1600" i="1" smtClean="0">
                            <a:solidFill>
                              <a:srgbClr val="FFC000"/>
                            </a:solidFill>
                            <a:latin typeface="Cambria Math" panose="02040503050406030204" pitchFamily="18" charset="0"/>
                          </a:rPr>
                        </m:ctrlPr>
                      </m:dPr>
                      <m:e>
                        <m:f>
                          <m:fPr>
                            <m:ctrlPr>
                              <a:rPr lang="en-US" sz="1600" i="1" smtClean="0">
                                <a:solidFill>
                                  <a:srgbClr val="FFC000"/>
                                </a:solidFill>
                                <a:latin typeface="Cambria Math" panose="02040503050406030204" pitchFamily="18" charset="0"/>
                              </a:rPr>
                            </m:ctrlPr>
                          </m:fPr>
                          <m:num>
                            <m:sSub>
                              <m:sSubPr>
                                <m:ctrlPr>
                                  <a:rPr lang="en-US" sz="1600" i="1" smtClean="0">
                                    <a:solidFill>
                                      <a:srgbClr val="FFC000"/>
                                    </a:solidFill>
                                    <a:latin typeface="Cambria Math" panose="02040503050406030204" pitchFamily="18" charset="0"/>
                                  </a:rPr>
                                </m:ctrlPr>
                              </m:sSubPr>
                              <m:e>
                                <m:r>
                                  <a:rPr lang="en-US" sz="1600" i="1" smtClean="0">
                                    <a:solidFill>
                                      <a:srgbClr val="FFC000"/>
                                    </a:solidFill>
                                    <a:latin typeface="Cambria Math" panose="02040503050406030204" pitchFamily="18" charset="0"/>
                                    <a:ea typeface="Cambria Math" panose="02040503050406030204" pitchFamily="18" charset="0"/>
                                  </a:rPr>
                                  <m:t>𝛽</m:t>
                                </m:r>
                              </m:e>
                              <m:sub>
                                <m:r>
                                  <a:rPr lang="it-IT" sz="1600" b="0" i="1" smtClean="0">
                                    <a:solidFill>
                                      <a:srgbClr val="FFC000"/>
                                    </a:solidFill>
                                    <a:latin typeface="Cambria Math" panose="02040503050406030204" pitchFamily="18" charset="0"/>
                                  </a:rPr>
                                  <m:t>𝑅𝐼𝐶𝐻</m:t>
                                </m:r>
                              </m:sub>
                            </m:sSub>
                            <m:r>
                              <a:rPr lang="it-IT" sz="1600" b="0" i="1" smtClean="0">
                                <a:solidFill>
                                  <a:srgbClr val="FFC000"/>
                                </a:solidFill>
                                <a:latin typeface="Cambria Math" panose="02040503050406030204" pitchFamily="18" charset="0"/>
                              </a:rPr>
                              <m:t>−</m:t>
                            </m:r>
                            <m:sSub>
                              <m:sSubPr>
                                <m:ctrlPr>
                                  <a:rPr lang="it-IT" sz="1600" b="0" i="1" smtClean="0">
                                    <a:solidFill>
                                      <a:srgbClr val="FFC000"/>
                                    </a:solidFill>
                                    <a:latin typeface="Cambria Math" panose="02040503050406030204" pitchFamily="18" charset="0"/>
                                  </a:rPr>
                                </m:ctrlPr>
                              </m:sSubPr>
                              <m:e>
                                <m:r>
                                  <a:rPr lang="it-IT" sz="1600" b="0" i="1" smtClean="0">
                                    <a:solidFill>
                                      <a:srgbClr val="FFC000"/>
                                    </a:solidFill>
                                    <a:latin typeface="Cambria Math" panose="02040503050406030204" pitchFamily="18" charset="0"/>
                                    <a:ea typeface="Cambria Math" panose="02040503050406030204" pitchFamily="18" charset="0"/>
                                  </a:rPr>
                                  <m:t>𝛽</m:t>
                                </m:r>
                              </m:e>
                              <m:sub>
                                <m:r>
                                  <a:rPr lang="it-IT" sz="1600" b="0" i="1" smtClean="0">
                                    <a:solidFill>
                                      <a:srgbClr val="FFC000"/>
                                    </a:solidFill>
                                    <a:latin typeface="Cambria Math" panose="02040503050406030204" pitchFamily="18" charset="0"/>
                                  </a:rPr>
                                  <m:t>𝑇𝑂𝐹</m:t>
                                </m:r>
                              </m:sub>
                            </m:sSub>
                          </m:num>
                          <m:den>
                            <m:sSub>
                              <m:sSubPr>
                                <m:ctrlPr>
                                  <a:rPr lang="en-US" sz="1600" i="1" smtClean="0">
                                    <a:solidFill>
                                      <a:srgbClr val="FFC000"/>
                                    </a:solidFill>
                                    <a:latin typeface="Cambria Math" panose="02040503050406030204" pitchFamily="18" charset="0"/>
                                  </a:rPr>
                                </m:ctrlPr>
                              </m:sSubPr>
                              <m:e>
                                <m:r>
                                  <a:rPr lang="en-US" sz="1600" i="1" smtClean="0">
                                    <a:solidFill>
                                      <a:srgbClr val="FFC000"/>
                                    </a:solidFill>
                                    <a:latin typeface="Cambria Math" panose="02040503050406030204" pitchFamily="18" charset="0"/>
                                    <a:ea typeface="Cambria Math" panose="02040503050406030204" pitchFamily="18" charset="0"/>
                                  </a:rPr>
                                  <m:t>𝛽</m:t>
                                </m:r>
                              </m:e>
                              <m:sub>
                                <m:r>
                                  <a:rPr lang="it-IT" sz="1600" b="0" i="1" smtClean="0">
                                    <a:solidFill>
                                      <a:srgbClr val="FFC000"/>
                                    </a:solidFill>
                                    <a:latin typeface="Cambria Math" panose="02040503050406030204" pitchFamily="18" charset="0"/>
                                  </a:rPr>
                                  <m:t>𝑅𝐼𝐶𝐻</m:t>
                                </m:r>
                              </m:sub>
                            </m:sSub>
                          </m:den>
                        </m:f>
                      </m:e>
                    </m:d>
                    <m:r>
                      <a:rPr lang="it-IT" sz="1600" b="0" i="1" smtClean="0">
                        <a:solidFill>
                          <a:srgbClr val="FFC000"/>
                        </a:solidFill>
                        <a:latin typeface="Cambria Math" panose="02040503050406030204" pitchFamily="18" charset="0"/>
                      </a:rPr>
                      <m:t>&lt;0.1</m:t>
                    </m:r>
                  </m:oMath>
                </a14:m>
                <a:r>
                  <a:rPr lang="en-US" sz="1600" dirty="0">
                    <a:solidFill>
                      <a:srgbClr val="FFC000"/>
                    </a:solidFill>
                  </a:rPr>
                  <a:t> (</a:t>
                </a:r>
                <a:r>
                  <a:rPr lang="en-US" sz="1600" dirty="0" err="1">
                    <a:solidFill>
                      <a:srgbClr val="FFC000"/>
                    </a:solidFill>
                  </a:rPr>
                  <a:t>NaF</a:t>
                </a:r>
                <a:r>
                  <a:rPr lang="en-US" sz="1600" dirty="0">
                    <a:solidFill>
                      <a:srgbClr val="FFC000"/>
                    </a:solidFill>
                  </a:rPr>
                  <a:t> only)</a:t>
                </a:r>
              </a:p>
              <a:p>
                <a:r>
                  <a:rPr lang="en-US" sz="1600" dirty="0">
                    <a:solidFill>
                      <a:srgbClr val="FFC000"/>
                    </a:solidFill>
                  </a:rPr>
                  <a:t>RICH: </a:t>
                </a:r>
                <a14:m>
                  <m:oMath xmlns:m="http://schemas.openxmlformats.org/officeDocument/2006/math">
                    <m:f>
                      <m:fPr>
                        <m:ctrlPr>
                          <a:rPr lang="en-US" sz="1600" i="1" smtClean="0">
                            <a:solidFill>
                              <a:srgbClr val="FFC000"/>
                            </a:solidFill>
                            <a:latin typeface="Cambria Math" panose="02040503050406030204" pitchFamily="18" charset="0"/>
                          </a:rPr>
                        </m:ctrlPr>
                      </m:fPr>
                      <m:num>
                        <m:sSub>
                          <m:sSubPr>
                            <m:ctrlPr>
                              <a:rPr lang="en-US" sz="1600" i="1" smtClean="0">
                                <a:solidFill>
                                  <a:srgbClr val="FFC000"/>
                                </a:solidFill>
                                <a:latin typeface="Cambria Math" panose="02040503050406030204" pitchFamily="18" charset="0"/>
                              </a:rPr>
                            </m:ctrlPr>
                          </m:sSubPr>
                          <m:e>
                            <m:r>
                              <a:rPr lang="it-IT" sz="1600" b="0" i="1" smtClean="0">
                                <a:solidFill>
                                  <a:srgbClr val="FFC000"/>
                                </a:solidFill>
                                <a:latin typeface="Cambria Math" panose="02040503050406030204" pitchFamily="18" charset="0"/>
                              </a:rPr>
                              <m:t>𝑃h𝑜𝑡𝑜𝐸𝑙𝑒𝑐𝑡𝑟𝑜𝑛𝑠</m:t>
                            </m:r>
                          </m:e>
                          <m:sub>
                            <m:r>
                              <a:rPr lang="it-IT" sz="1600" b="0" i="1" smtClean="0">
                                <a:solidFill>
                                  <a:srgbClr val="FFC000"/>
                                </a:solidFill>
                                <a:latin typeface="Cambria Math" panose="02040503050406030204" pitchFamily="18" charset="0"/>
                              </a:rPr>
                              <m:t>𝑚𝑒𝑎𝑠𝑢𝑟𝑒𝑑</m:t>
                            </m:r>
                          </m:sub>
                        </m:sSub>
                      </m:num>
                      <m:den>
                        <m:sSub>
                          <m:sSubPr>
                            <m:ctrlPr>
                              <a:rPr lang="en-US" sz="1600" i="1" smtClean="0">
                                <a:solidFill>
                                  <a:srgbClr val="FFC000"/>
                                </a:solidFill>
                                <a:latin typeface="Cambria Math" panose="02040503050406030204" pitchFamily="18" charset="0"/>
                              </a:rPr>
                            </m:ctrlPr>
                          </m:sSubPr>
                          <m:e>
                            <m:r>
                              <a:rPr lang="it-IT" sz="1600" b="0" i="1" smtClean="0">
                                <a:solidFill>
                                  <a:srgbClr val="FFC000"/>
                                </a:solidFill>
                                <a:latin typeface="Cambria Math" panose="02040503050406030204" pitchFamily="18" charset="0"/>
                              </a:rPr>
                              <m:t>𝑃h𝑜𝑡𝑜𝐸𝑙𝑒𝑐𝑡𝑜𝑟𝑠</m:t>
                            </m:r>
                          </m:e>
                          <m:sub>
                            <m:r>
                              <a:rPr lang="it-IT" sz="1600" b="0" i="1" smtClean="0">
                                <a:solidFill>
                                  <a:srgbClr val="FFC000"/>
                                </a:solidFill>
                                <a:latin typeface="Cambria Math" panose="02040503050406030204" pitchFamily="18" charset="0"/>
                              </a:rPr>
                              <m:t>𝑒𝑥𝑝𝑒𝑐𝑡𝑒𝑑</m:t>
                            </m:r>
                          </m:sub>
                        </m:sSub>
                      </m:den>
                    </m:f>
                    <m:r>
                      <a:rPr lang="it-IT" sz="1600" b="0" i="1" smtClean="0">
                        <a:solidFill>
                          <a:srgbClr val="FFC000"/>
                        </a:solidFill>
                        <a:latin typeface="Cambria Math" panose="02040503050406030204" pitchFamily="18" charset="0"/>
                      </a:rPr>
                      <m:t>&lt;3</m:t>
                    </m:r>
                  </m:oMath>
                </a14:m>
                <a:r>
                  <a:rPr lang="en-US" sz="1600" dirty="0">
                    <a:solidFill>
                      <a:srgbClr val="FFC000"/>
                    </a:solidFill>
                  </a:rPr>
                  <a:t> (</a:t>
                </a:r>
                <a:r>
                  <a:rPr lang="en-US" sz="1600" dirty="0" err="1">
                    <a:solidFill>
                      <a:srgbClr val="FFC000"/>
                    </a:solidFill>
                  </a:rPr>
                  <a:t>agl</a:t>
                </a:r>
                <a:r>
                  <a:rPr lang="en-US" sz="1600" dirty="0">
                    <a:solidFill>
                      <a:srgbClr val="FFC000"/>
                    </a:solidFill>
                  </a:rPr>
                  <a:t> only)</a:t>
                </a:r>
              </a:p>
            </p:txBody>
          </p:sp>
        </mc:Choice>
        <mc:Fallback xmlns="">
          <p:sp>
            <p:nvSpPr>
              <p:cNvPr id="13" name="TextBox 12">
                <a:extLst>
                  <a:ext uri="{FF2B5EF4-FFF2-40B4-BE49-F238E27FC236}">
                    <a16:creationId xmlns:a16="http://schemas.microsoft.com/office/drawing/2014/main" id="{2E1329A1-7D44-7DCE-7617-A3FE3993DAF6}"/>
                  </a:ext>
                </a:extLst>
              </p:cNvPr>
              <p:cNvSpPr txBox="1">
                <a:spLocks noRot="1" noChangeAspect="1" noMove="1" noResize="1" noEditPoints="1" noAdjustHandles="1" noChangeArrowheads="1" noChangeShapeType="1" noTextEdit="1"/>
              </p:cNvSpPr>
              <p:nvPr/>
            </p:nvSpPr>
            <p:spPr>
              <a:xfrm>
                <a:off x="7086601" y="3595508"/>
                <a:ext cx="4267199" cy="2126095"/>
              </a:xfrm>
              <a:prstGeom prst="rect">
                <a:avLst/>
              </a:prstGeom>
              <a:blipFill>
                <a:blip r:embed="rId3"/>
                <a:stretch>
                  <a:fillRect l="-712" t="-570"/>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EA4E3B-F73E-06BD-DFED-FDF549843981}"/>
                  </a:ext>
                </a:extLst>
              </p:cNvPr>
              <p:cNvSpPr txBox="1"/>
              <p:nvPr/>
            </p:nvSpPr>
            <p:spPr>
              <a:xfrm>
                <a:off x="838200" y="4415651"/>
                <a:ext cx="4267196" cy="1284967"/>
              </a:xfrm>
              <a:prstGeom prst="rect">
                <a:avLst/>
              </a:prstGeom>
              <a:noFill/>
              <a:ln>
                <a:solidFill>
                  <a:srgbClr val="0000FF"/>
                </a:solidFill>
              </a:ln>
            </p:spPr>
            <p:txBody>
              <a:bodyPr wrap="square">
                <a:spAutoFit/>
              </a:bodyPr>
              <a:lstStyle/>
              <a:p>
                <a:r>
                  <a:rPr lang="it-IT" sz="1600" dirty="0">
                    <a:solidFill>
                      <a:srgbClr val="0000FF"/>
                    </a:solidFill>
                  </a:rPr>
                  <a:t>TOF: NβClusters = 4</a:t>
                </a:r>
              </a:p>
              <a:p>
                <a:r>
                  <a:rPr lang="it-IT" sz="1600" dirty="0">
                    <a:solidFill>
                      <a:srgbClr val="0000FF"/>
                    </a:solidFill>
                  </a:rPr>
                  <a:t>TOF: </a:t>
                </a:r>
                <a:r>
                  <a:rPr lang="it-IT" sz="1600" dirty="0" err="1">
                    <a:solidFill>
                      <a:srgbClr val="0000FF"/>
                    </a:solidFill>
                  </a:rPr>
                  <a:t>ChiSquareCoo</a:t>
                </a:r>
                <a:r>
                  <a:rPr lang="it-IT" sz="1600" dirty="0">
                    <a:solidFill>
                      <a:srgbClr val="0000FF"/>
                    </a:solidFill>
                  </a:rPr>
                  <a:t> &lt; 4</a:t>
                </a:r>
              </a:p>
              <a:p>
                <a:r>
                  <a:rPr lang="it-IT" sz="1600" dirty="0">
                    <a:solidFill>
                      <a:srgbClr val="0000FF"/>
                    </a:solidFill>
                  </a:rPr>
                  <a:t>TOF: </a:t>
                </a:r>
                <a:r>
                  <a:rPr lang="it-IT" sz="1600" dirty="0" err="1">
                    <a:solidFill>
                      <a:srgbClr val="0000FF"/>
                    </a:solidFill>
                  </a:rPr>
                  <a:t>TotalCluster</a:t>
                </a:r>
                <a:r>
                  <a:rPr lang="it-IT" sz="1600" dirty="0">
                    <a:solidFill>
                      <a:srgbClr val="0000FF"/>
                    </a:solidFill>
                  </a:rPr>
                  <a:t>(</a:t>
                </a:r>
                <a:r>
                  <a:rPr lang="it-IT" sz="1600" dirty="0" err="1">
                    <a:solidFill>
                      <a:srgbClr val="0000FF"/>
                    </a:solidFill>
                  </a:rPr>
                  <a:t>onTime+OffTime</a:t>
                </a:r>
                <a:r>
                  <a:rPr lang="it-IT" sz="1600" dirty="0">
                    <a:solidFill>
                      <a:srgbClr val="0000FF"/>
                    </a:solidFill>
                  </a:rPr>
                  <a:t>) &lt; 2</a:t>
                </a:r>
              </a:p>
              <a:p>
                <a:r>
                  <a:rPr lang="it-IT" sz="1600" dirty="0">
                    <a:solidFill>
                      <a:srgbClr val="0000FF"/>
                    </a:solidFill>
                  </a:rPr>
                  <a:t>TOF: </a:t>
                </a:r>
                <a14:m>
                  <m:oMath xmlns:m="http://schemas.openxmlformats.org/officeDocument/2006/math">
                    <m:d>
                      <m:dPr>
                        <m:begChr m:val="|"/>
                        <m:endChr m:val="|"/>
                        <m:ctrlPr>
                          <a:rPr lang="it-IT" sz="1600" i="1" smtClean="0">
                            <a:solidFill>
                              <a:srgbClr val="0000FF"/>
                            </a:solidFill>
                            <a:latin typeface="Cambria Math" panose="02040503050406030204" pitchFamily="18" charset="0"/>
                          </a:rPr>
                        </m:ctrlPr>
                      </m:dPr>
                      <m:e>
                        <m:f>
                          <m:fPr>
                            <m:ctrlPr>
                              <a:rPr lang="it-IT" sz="1600" i="1" smtClean="0">
                                <a:solidFill>
                                  <a:srgbClr val="0000FF"/>
                                </a:solidFill>
                                <a:latin typeface="Cambria Math" panose="02040503050406030204" pitchFamily="18" charset="0"/>
                              </a:rPr>
                            </m:ctrlPr>
                          </m:fPr>
                          <m:num>
                            <m:sSub>
                              <m:sSubPr>
                                <m:ctrlPr>
                                  <a:rPr lang="it-IT" sz="1600" i="1" smtClean="0">
                                    <a:solidFill>
                                      <a:srgbClr val="0000FF"/>
                                    </a:solidFill>
                                    <a:latin typeface="Cambria Math" panose="02040503050406030204" pitchFamily="18" charset="0"/>
                                  </a:rPr>
                                </m:ctrlPr>
                              </m:sSubPr>
                              <m:e>
                                <m:r>
                                  <a:rPr lang="it-IT" sz="1600" b="0" i="1" smtClean="0">
                                    <a:solidFill>
                                      <a:srgbClr val="0000FF"/>
                                    </a:solidFill>
                                    <a:latin typeface="Cambria Math" panose="02040503050406030204" pitchFamily="18" charset="0"/>
                                  </a:rPr>
                                  <m:t>𝑍</m:t>
                                </m:r>
                              </m:e>
                              <m:sub>
                                <m:r>
                                  <a:rPr lang="it-IT" sz="1600" b="0" i="1" smtClean="0">
                                    <a:solidFill>
                                      <a:srgbClr val="0000FF"/>
                                    </a:solidFill>
                                    <a:latin typeface="Cambria Math" panose="02040503050406030204" pitchFamily="18" charset="0"/>
                                  </a:rPr>
                                  <m:t>𝑢𝑡𝑜𝑓</m:t>
                                </m:r>
                              </m:sub>
                            </m:sSub>
                            <m:r>
                              <a:rPr lang="it-IT" sz="1600" b="0" i="1" smtClean="0">
                                <a:solidFill>
                                  <a:srgbClr val="0000FF"/>
                                </a:solidFill>
                                <a:latin typeface="Cambria Math" panose="02040503050406030204" pitchFamily="18" charset="0"/>
                              </a:rPr>
                              <m:t>−</m:t>
                            </m:r>
                            <m:sSub>
                              <m:sSubPr>
                                <m:ctrlPr>
                                  <a:rPr lang="it-IT" sz="1600" b="0" i="1" smtClean="0">
                                    <a:solidFill>
                                      <a:srgbClr val="0000FF"/>
                                    </a:solidFill>
                                    <a:latin typeface="Cambria Math" panose="02040503050406030204" pitchFamily="18" charset="0"/>
                                  </a:rPr>
                                </m:ctrlPr>
                              </m:sSubPr>
                              <m:e>
                                <m:r>
                                  <a:rPr lang="it-IT" sz="1600" b="0" i="1" smtClean="0">
                                    <a:solidFill>
                                      <a:srgbClr val="0000FF"/>
                                    </a:solidFill>
                                    <a:latin typeface="Cambria Math" panose="02040503050406030204" pitchFamily="18" charset="0"/>
                                  </a:rPr>
                                  <m:t>𝑍</m:t>
                                </m:r>
                              </m:e>
                              <m:sub>
                                <m:r>
                                  <a:rPr lang="it-IT" sz="1600" b="0" i="1" smtClean="0">
                                    <a:solidFill>
                                      <a:srgbClr val="0000FF"/>
                                    </a:solidFill>
                                    <a:latin typeface="Cambria Math" panose="02040503050406030204" pitchFamily="18" charset="0"/>
                                  </a:rPr>
                                  <m:t>𝑙𝑡𝑜𝑓</m:t>
                                </m:r>
                              </m:sub>
                            </m:sSub>
                          </m:num>
                          <m:den>
                            <m:sSub>
                              <m:sSubPr>
                                <m:ctrlPr>
                                  <a:rPr lang="it-IT" sz="1600" i="1" smtClean="0">
                                    <a:solidFill>
                                      <a:srgbClr val="0000FF"/>
                                    </a:solidFill>
                                    <a:latin typeface="Cambria Math" panose="02040503050406030204" pitchFamily="18" charset="0"/>
                                  </a:rPr>
                                </m:ctrlPr>
                              </m:sSubPr>
                              <m:e>
                                <m:r>
                                  <a:rPr lang="it-IT" sz="1600" b="0" i="1" smtClean="0">
                                    <a:solidFill>
                                      <a:srgbClr val="0000FF"/>
                                    </a:solidFill>
                                    <a:latin typeface="Cambria Math" panose="02040503050406030204" pitchFamily="18" charset="0"/>
                                  </a:rPr>
                                  <m:t>𝑍</m:t>
                                </m:r>
                              </m:e>
                              <m:sub>
                                <m:r>
                                  <a:rPr lang="it-IT" sz="1600" b="0" i="1" smtClean="0">
                                    <a:solidFill>
                                      <a:srgbClr val="0000FF"/>
                                    </a:solidFill>
                                    <a:latin typeface="Cambria Math" panose="02040503050406030204" pitchFamily="18" charset="0"/>
                                  </a:rPr>
                                  <m:t>𝑢𝑡𝑜𝑓</m:t>
                                </m:r>
                              </m:sub>
                            </m:sSub>
                          </m:den>
                        </m:f>
                      </m:e>
                    </m:d>
                    <m:r>
                      <a:rPr lang="it-IT" sz="1600" b="0" i="1" smtClean="0">
                        <a:solidFill>
                          <a:srgbClr val="0000FF"/>
                        </a:solidFill>
                        <a:latin typeface="Cambria Math" panose="02040503050406030204" pitchFamily="18" charset="0"/>
                      </a:rPr>
                      <m:t>&lt;0.2</m:t>
                    </m:r>
                  </m:oMath>
                </a14:m>
                <a:r>
                  <a:rPr lang="en-US" sz="1600" dirty="0">
                    <a:solidFill>
                      <a:srgbClr val="0000FF"/>
                    </a:solidFill>
                  </a:rPr>
                  <a:t> (only TOF range)</a:t>
                </a:r>
              </a:p>
            </p:txBody>
          </p:sp>
        </mc:Choice>
        <mc:Fallback xmlns="">
          <p:sp>
            <p:nvSpPr>
              <p:cNvPr id="15" name="TextBox 14">
                <a:extLst>
                  <a:ext uri="{FF2B5EF4-FFF2-40B4-BE49-F238E27FC236}">
                    <a16:creationId xmlns:a16="http://schemas.microsoft.com/office/drawing/2014/main" id="{49EA4E3B-F73E-06BD-DFED-FDF549843981}"/>
                  </a:ext>
                </a:extLst>
              </p:cNvPr>
              <p:cNvSpPr txBox="1">
                <a:spLocks noRot="1" noChangeAspect="1" noMove="1" noResize="1" noEditPoints="1" noAdjustHandles="1" noChangeArrowheads="1" noChangeShapeType="1" noTextEdit="1"/>
              </p:cNvSpPr>
              <p:nvPr/>
            </p:nvSpPr>
            <p:spPr>
              <a:xfrm>
                <a:off x="838200" y="4415651"/>
                <a:ext cx="4267196" cy="1284967"/>
              </a:xfrm>
              <a:prstGeom prst="rect">
                <a:avLst/>
              </a:prstGeom>
              <a:blipFill>
                <a:blip r:embed="rId4"/>
                <a:stretch>
                  <a:fillRect l="-713" t="-939"/>
                </a:stretch>
              </a:blipFill>
              <a:ln>
                <a:solidFill>
                  <a:srgbClr val="0000FF"/>
                </a:solidFill>
              </a:ln>
            </p:spPr>
            <p:txBody>
              <a:bodyPr/>
              <a:lstStyle/>
              <a:p>
                <a:r>
                  <a:rPr lang="en-US">
                    <a:noFill/>
                  </a:rPr>
                  <a:t> </a:t>
                </a:r>
              </a:p>
            </p:txBody>
          </p:sp>
        </mc:Fallback>
      </mc:AlternateContent>
      <p:sp>
        <p:nvSpPr>
          <p:cNvPr id="17" name="TextBox 16">
            <a:extLst>
              <a:ext uri="{FF2B5EF4-FFF2-40B4-BE49-F238E27FC236}">
                <a16:creationId xmlns:a16="http://schemas.microsoft.com/office/drawing/2014/main" id="{2D06A2CB-4813-B434-0FA5-38C389AF830A}"/>
              </a:ext>
            </a:extLst>
          </p:cNvPr>
          <p:cNvSpPr txBox="1"/>
          <p:nvPr/>
        </p:nvSpPr>
        <p:spPr>
          <a:xfrm>
            <a:off x="838199" y="2429511"/>
            <a:ext cx="4267197" cy="338554"/>
          </a:xfrm>
          <a:prstGeom prst="rect">
            <a:avLst/>
          </a:prstGeom>
          <a:noFill/>
          <a:ln>
            <a:solidFill>
              <a:srgbClr val="00B0F0"/>
            </a:solidFill>
          </a:ln>
        </p:spPr>
        <p:txBody>
          <a:bodyPr wrap="square">
            <a:spAutoFit/>
          </a:bodyPr>
          <a:lstStyle/>
          <a:p>
            <a:r>
              <a:rPr lang="en-US" sz="1600" dirty="0">
                <a:solidFill>
                  <a:srgbClr val="00B0F0"/>
                </a:solidFill>
              </a:rPr>
              <a:t>Fiducial Volume (TOF &amp; TRD &amp; IT)</a:t>
            </a:r>
          </a:p>
        </p:txBody>
      </p:sp>
      <p:sp>
        <p:nvSpPr>
          <p:cNvPr id="19" name="TextBox 18">
            <a:extLst>
              <a:ext uri="{FF2B5EF4-FFF2-40B4-BE49-F238E27FC236}">
                <a16:creationId xmlns:a16="http://schemas.microsoft.com/office/drawing/2014/main" id="{EABBEED3-8EB9-649E-8388-A54621E8D874}"/>
              </a:ext>
            </a:extLst>
          </p:cNvPr>
          <p:cNvSpPr txBox="1"/>
          <p:nvPr/>
        </p:nvSpPr>
        <p:spPr>
          <a:xfrm rot="2550815">
            <a:off x="9356436" y="4036545"/>
            <a:ext cx="2327564" cy="369332"/>
          </a:xfrm>
          <a:prstGeom prst="rect">
            <a:avLst/>
          </a:prstGeom>
          <a:noFill/>
        </p:spPr>
        <p:txBody>
          <a:bodyPr wrap="square">
            <a:spAutoFit/>
          </a:bodyPr>
          <a:lstStyle/>
          <a:p>
            <a:r>
              <a:rPr lang="en-US" sz="1800" dirty="0">
                <a:solidFill>
                  <a:srgbClr val="FFC000"/>
                </a:solidFill>
              </a:rPr>
              <a:t>(only </a:t>
            </a:r>
            <a:r>
              <a:rPr lang="en-US" sz="1800" dirty="0" err="1">
                <a:solidFill>
                  <a:srgbClr val="FFC000"/>
                </a:solidFill>
              </a:rPr>
              <a:t>NaF</a:t>
            </a:r>
            <a:r>
              <a:rPr lang="en-US" sz="1800" dirty="0">
                <a:solidFill>
                  <a:srgbClr val="FFC000"/>
                </a:solidFill>
              </a:rPr>
              <a:t> &amp; </a:t>
            </a:r>
            <a:r>
              <a:rPr lang="en-US" sz="1800" dirty="0" err="1">
                <a:solidFill>
                  <a:srgbClr val="FFC000"/>
                </a:solidFill>
              </a:rPr>
              <a:t>agl</a:t>
            </a:r>
            <a:r>
              <a:rPr lang="en-US" sz="1800" dirty="0">
                <a:solidFill>
                  <a:srgbClr val="FFC000"/>
                </a:solidFill>
              </a:rPr>
              <a:t> range)</a:t>
            </a:r>
          </a:p>
        </p:txBody>
      </p:sp>
    </p:spTree>
    <p:extLst>
      <p:ext uri="{BB962C8B-B14F-4D97-AF65-F5344CB8AC3E}">
        <p14:creationId xmlns:p14="http://schemas.microsoft.com/office/powerpoint/2010/main" val="4035102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0DB0825-3AE8-7C6D-83AB-19D7752C3CE5}"/>
              </a:ext>
            </a:extLst>
          </p:cNvPr>
          <p:cNvSpPr txBox="1">
            <a:spLocks/>
          </p:cNvSpPr>
          <p:nvPr/>
        </p:nvSpPr>
        <p:spPr>
          <a:xfrm>
            <a:off x="276743" y="362876"/>
            <a:ext cx="5622235" cy="49957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RNNs LAYOUT</a:t>
            </a:r>
          </a:p>
        </p:txBody>
      </p:sp>
      <p:sp>
        <p:nvSpPr>
          <p:cNvPr id="5" name="TextBox 4">
            <a:extLst>
              <a:ext uri="{FF2B5EF4-FFF2-40B4-BE49-F238E27FC236}">
                <a16:creationId xmlns:a16="http://schemas.microsoft.com/office/drawing/2014/main" id="{1DAC3DD0-36EF-C8F1-1D1F-1FFB6862928E}"/>
              </a:ext>
            </a:extLst>
          </p:cNvPr>
          <p:cNvSpPr txBox="1"/>
          <p:nvPr/>
        </p:nvSpPr>
        <p:spPr>
          <a:xfrm>
            <a:off x="276743" y="1122951"/>
            <a:ext cx="6962162" cy="1600438"/>
          </a:xfrm>
          <a:prstGeom prst="rect">
            <a:avLst/>
          </a:prstGeom>
          <a:noFill/>
        </p:spPr>
        <p:txBody>
          <a:bodyPr wrap="none" rtlCol="0">
            <a:spAutoFit/>
          </a:bodyPr>
          <a:lstStyle/>
          <a:p>
            <a:r>
              <a:rPr lang="en-US" sz="1400" b="1" dirty="0"/>
              <a:t>DNN tested </a:t>
            </a:r>
            <a:r>
              <a:rPr lang="en-US" sz="1400" dirty="0"/>
              <a:t>(</a:t>
            </a:r>
            <a:r>
              <a:rPr lang="en-US" sz="1400" dirty="0" err="1"/>
              <a:t>ActivationFunction|Nodes</a:t>
            </a:r>
            <a:r>
              <a:rPr lang="en-US" sz="1400" dirty="0"/>
              <a:t> , </a:t>
            </a:r>
            <a:r>
              <a:rPr lang="en-US" sz="1400" dirty="0" err="1"/>
              <a:t>ActivationFunction|Nodes</a:t>
            </a:r>
            <a:r>
              <a:rPr lang="en-US" sz="1400" dirty="0"/>
              <a:t> , … , </a:t>
            </a:r>
            <a:r>
              <a:rPr lang="en-US" sz="1400" dirty="0" err="1"/>
              <a:t>ActivationFunction</a:t>
            </a:r>
            <a:r>
              <a:rPr lang="en-US" sz="1400" dirty="0"/>
              <a:t>):</a:t>
            </a:r>
          </a:p>
          <a:p>
            <a:endParaRPr lang="en-US" sz="1400" dirty="0"/>
          </a:p>
          <a:p>
            <a:pPr marL="285750" indent="-285750">
              <a:buFont typeface="Wingdings" panose="05000000000000000000" pitchFamily="2" charset="2"/>
              <a:buChar char="§"/>
            </a:pPr>
            <a:r>
              <a:rPr lang="en-US" sz="1400" dirty="0"/>
              <a:t>LSTM1-&gt;Layout=10|7|8, RESHAPE|FLAT, DENSE|64|RELU, DENSE|1|LINEAR</a:t>
            </a:r>
          </a:p>
          <a:p>
            <a:pPr marL="285750" indent="-285750">
              <a:buFont typeface="Wingdings" panose="05000000000000000000" pitchFamily="2" charset="2"/>
              <a:buChar char="§"/>
            </a:pPr>
            <a:r>
              <a:rPr lang="en-US" sz="1400" dirty="0"/>
              <a:t>LSTM2-&gt;Layout=20|7|8, RESHAPE|FLAT, DENSE|64|RELU, DENSE|1|LINEAR</a:t>
            </a:r>
          </a:p>
          <a:p>
            <a:pPr marL="285750" indent="-285750">
              <a:buFont typeface="Wingdings" panose="05000000000000000000" pitchFamily="2" charset="2"/>
              <a:buChar char="§"/>
            </a:pPr>
            <a:r>
              <a:rPr lang="en-US" sz="1400" dirty="0"/>
              <a:t>GRU1  -&gt;Layout=10|7|8, RESHAPE|FLAT, DENSE|64|RELU, DENSE|1|LINEAR</a:t>
            </a:r>
          </a:p>
          <a:p>
            <a:pPr marL="285750" indent="-285750">
              <a:buFont typeface="Wingdings" panose="05000000000000000000" pitchFamily="2" charset="2"/>
              <a:buChar char="§"/>
            </a:pPr>
            <a:r>
              <a:rPr lang="en-US" sz="1400" dirty="0"/>
              <a:t>RNN    -&gt;Layout=10|7|8, RESHAPE|FLAT, DENSE|64|RELU, DENSE|1|LINEAR</a:t>
            </a:r>
          </a:p>
          <a:p>
            <a:pPr marL="285750" indent="-285750">
              <a:buFont typeface="Wingdings" panose="05000000000000000000" pitchFamily="2" charset="2"/>
              <a:buChar char="§"/>
            </a:pPr>
            <a:endParaRPr lang="en-US" sz="1400" dirty="0"/>
          </a:p>
        </p:txBody>
      </p:sp>
      <p:sp>
        <p:nvSpPr>
          <p:cNvPr id="6" name="TextBox 5">
            <a:extLst>
              <a:ext uri="{FF2B5EF4-FFF2-40B4-BE49-F238E27FC236}">
                <a16:creationId xmlns:a16="http://schemas.microsoft.com/office/drawing/2014/main" id="{4316BCED-35B3-1185-4A84-E3C97450DE3B}"/>
              </a:ext>
            </a:extLst>
          </p:cNvPr>
          <p:cNvSpPr txBox="1"/>
          <p:nvPr/>
        </p:nvSpPr>
        <p:spPr>
          <a:xfrm>
            <a:off x="8041922" y="1081884"/>
            <a:ext cx="4150078" cy="2031325"/>
          </a:xfrm>
          <a:prstGeom prst="rect">
            <a:avLst/>
          </a:prstGeom>
          <a:noFill/>
        </p:spPr>
        <p:txBody>
          <a:bodyPr wrap="square">
            <a:spAutoFit/>
          </a:bodyPr>
          <a:lstStyle/>
          <a:p>
            <a:r>
              <a:rPr lang="en-US" sz="1400" u="sng" dirty="0"/>
              <a:t>Additional informations (for experts ;) ):</a:t>
            </a:r>
          </a:p>
          <a:p>
            <a:endParaRPr lang="en-US" sz="1400" u="sng" dirty="0"/>
          </a:p>
          <a:p>
            <a:r>
              <a:rPr lang="en-US" sz="1400" dirty="0"/>
              <a:t>-&gt;</a:t>
            </a:r>
            <a:r>
              <a:rPr lang="en-US" sz="1400" dirty="0" err="1"/>
              <a:t>ErrorStrategy</a:t>
            </a:r>
            <a:r>
              <a:rPr lang="en-US" sz="1400" dirty="0"/>
              <a:t>=SUMOFSQUARES</a:t>
            </a:r>
          </a:p>
          <a:p>
            <a:r>
              <a:rPr lang="en-US" sz="1400" dirty="0"/>
              <a:t>-&gt;</a:t>
            </a:r>
            <a:r>
              <a:rPr lang="en-US" sz="1400" dirty="0" err="1"/>
              <a:t>LearningRate</a:t>
            </a:r>
            <a:r>
              <a:rPr lang="en-US" sz="1400" dirty="0"/>
              <a:t>=0.0001</a:t>
            </a:r>
          </a:p>
          <a:p>
            <a:r>
              <a:rPr lang="en-US" sz="1400" dirty="0"/>
              <a:t>-&gt;</a:t>
            </a:r>
            <a:r>
              <a:rPr lang="en-US" sz="1400" dirty="0" err="1"/>
              <a:t>BatchSize</a:t>
            </a:r>
            <a:r>
              <a:rPr lang="en-US" sz="1400" dirty="0"/>
              <a:t>=100</a:t>
            </a:r>
          </a:p>
          <a:p>
            <a:r>
              <a:rPr lang="en-US" sz="1400" dirty="0"/>
              <a:t>-&gt;</a:t>
            </a:r>
            <a:r>
              <a:rPr lang="en-US" sz="1400" dirty="0" err="1"/>
              <a:t>MaxEpoch</a:t>
            </a:r>
            <a:r>
              <a:rPr lang="en-US" sz="1400" dirty="0"/>
              <a:t> = 20</a:t>
            </a:r>
          </a:p>
          <a:p>
            <a:r>
              <a:rPr lang="en-US" sz="1400" dirty="0"/>
              <a:t>-&gt;</a:t>
            </a:r>
            <a:r>
              <a:rPr lang="en-US" sz="1400" dirty="0" err="1"/>
              <a:t>TrainingMethod</a:t>
            </a:r>
            <a:r>
              <a:rPr lang="en-US" sz="1400" dirty="0"/>
              <a:t>: BP</a:t>
            </a:r>
          </a:p>
          <a:p>
            <a:r>
              <a:rPr lang="en-US" sz="1400" dirty="0"/>
              <a:t>-&gt;Weight decay = 0.01</a:t>
            </a:r>
          </a:p>
          <a:p>
            <a:r>
              <a:rPr lang="en-US" sz="1400" dirty="0"/>
              <a:t>-&gt;ADAM Optimizer</a:t>
            </a:r>
          </a:p>
        </p:txBody>
      </p:sp>
      <p:cxnSp>
        <p:nvCxnSpPr>
          <p:cNvPr id="8" name="Straight Arrow Connector 7">
            <a:extLst>
              <a:ext uri="{FF2B5EF4-FFF2-40B4-BE49-F238E27FC236}">
                <a16:creationId xmlns:a16="http://schemas.microsoft.com/office/drawing/2014/main" id="{2FF798DB-3E81-27A6-14D6-661A10D67D87}"/>
              </a:ext>
            </a:extLst>
          </p:cNvPr>
          <p:cNvCxnSpPr>
            <a:cxnSpLocks/>
            <a:stCxn id="9" idx="0"/>
          </p:cNvCxnSpPr>
          <p:nvPr/>
        </p:nvCxnSpPr>
        <p:spPr>
          <a:xfrm flipV="1">
            <a:off x="1399309" y="2492480"/>
            <a:ext cx="531091" cy="6287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688B462-0D5B-363A-90E2-12FF0C71405C}"/>
              </a:ext>
            </a:extLst>
          </p:cNvPr>
          <p:cNvSpPr txBox="1"/>
          <p:nvPr/>
        </p:nvSpPr>
        <p:spPr>
          <a:xfrm>
            <a:off x="387927" y="3121223"/>
            <a:ext cx="2022763" cy="523220"/>
          </a:xfrm>
          <a:prstGeom prst="rect">
            <a:avLst/>
          </a:prstGeom>
          <a:noFill/>
        </p:spPr>
        <p:txBody>
          <a:bodyPr wrap="square" rtlCol="0">
            <a:spAutoFit/>
          </a:bodyPr>
          <a:lstStyle/>
          <a:p>
            <a:r>
              <a:rPr lang="en-US" sz="1400" dirty="0"/>
              <a:t>Number of internal layer nodes of the network</a:t>
            </a:r>
          </a:p>
        </p:txBody>
      </p:sp>
      <p:cxnSp>
        <p:nvCxnSpPr>
          <p:cNvPr id="11" name="Straight Arrow Connector 10">
            <a:extLst>
              <a:ext uri="{FF2B5EF4-FFF2-40B4-BE49-F238E27FC236}">
                <a16:creationId xmlns:a16="http://schemas.microsoft.com/office/drawing/2014/main" id="{CA777D49-32E7-D5EA-B016-13D91A3BA58A}"/>
              </a:ext>
            </a:extLst>
          </p:cNvPr>
          <p:cNvCxnSpPr>
            <a:cxnSpLocks/>
          </p:cNvCxnSpPr>
          <p:nvPr/>
        </p:nvCxnSpPr>
        <p:spPr>
          <a:xfrm flipV="1">
            <a:off x="2181751" y="2484466"/>
            <a:ext cx="0" cy="376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9E12729-570D-8104-CBCB-7D9418109A43}"/>
              </a:ext>
            </a:extLst>
          </p:cNvPr>
          <p:cNvSpPr txBox="1"/>
          <p:nvPr/>
        </p:nvSpPr>
        <p:spPr>
          <a:xfrm>
            <a:off x="1611097" y="2831110"/>
            <a:ext cx="1837298" cy="307777"/>
          </a:xfrm>
          <a:prstGeom prst="rect">
            <a:avLst/>
          </a:prstGeom>
          <a:noFill/>
        </p:spPr>
        <p:txBody>
          <a:bodyPr wrap="none" rtlCol="0">
            <a:spAutoFit/>
          </a:bodyPr>
          <a:lstStyle/>
          <a:p>
            <a:r>
              <a:rPr lang="en-US" sz="1400" dirty="0"/>
              <a:t>Variables for each step</a:t>
            </a:r>
          </a:p>
        </p:txBody>
      </p:sp>
      <p:cxnSp>
        <p:nvCxnSpPr>
          <p:cNvPr id="15" name="Straight Arrow Connector 14">
            <a:extLst>
              <a:ext uri="{FF2B5EF4-FFF2-40B4-BE49-F238E27FC236}">
                <a16:creationId xmlns:a16="http://schemas.microsoft.com/office/drawing/2014/main" id="{6EA890E5-3EC6-60A2-DD20-A813579B1688}"/>
              </a:ext>
            </a:extLst>
          </p:cNvPr>
          <p:cNvCxnSpPr>
            <a:cxnSpLocks/>
          </p:cNvCxnSpPr>
          <p:nvPr/>
        </p:nvCxnSpPr>
        <p:spPr>
          <a:xfrm flipH="1" flipV="1">
            <a:off x="2324915" y="2484465"/>
            <a:ext cx="85775" cy="119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14E7E60-9B77-2858-5EAB-EAC7607A00A6}"/>
              </a:ext>
            </a:extLst>
          </p:cNvPr>
          <p:cNvSpPr txBox="1"/>
          <p:nvPr/>
        </p:nvSpPr>
        <p:spPr>
          <a:xfrm>
            <a:off x="2351620" y="2552950"/>
            <a:ext cx="1096775" cy="307777"/>
          </a:xfrm>
          <a:prstGeom prst="rect">
            <a:avLst/>
          </a:prstGeom>
          <a:noFill/>
        </p:spPr>
        <p:txBody>
          <a:bodyPr wrap="none" rtlCol="0">
            <a:spAutoFit/>
          </a:bodyPr>
          <a:lstStyle/>
          <a:p>
            <a:r>
              <a:rPr lang="en-US" sz="1400" dirty="0"/>
              <a:t>N time steps</a:t>
            </a:r>
          </a:p>
        </p:txBody>
      </p:sp>
      <p:sp>
        <p:nvSpPr>
          <p:cNvPr id="19" name="Rectangle 18">
            <a:extLst>
              <a:ext uri="{FF2B5EF4-FFF2-40B4-BE49-F238E27FC236}">
                <a16:creationId xmlns:a16="http://schemas.microsoft.com/office/drawing/2014/main" id="{14F709DA-0DF0-FD01-5EC6-4BB4007244BF}"/>
              </a:ext>
            </a:extLst>
          </p:cNvPr>
          <p:cNvSpPr/>
          <p:nvPr/>
        </p:nvSpPr>
        <p:spPr>
          <a:xfrm>
            <a:off x="738909" y="4128655"/>
            <a:ext cx="3038764" cy="200429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8934D8D-1BDF-CA79-2BA0-165379671EF4}"/>
              </a:ext>
            </a:extLst>
          </p:cNvPr>
          <p:cNvSpPr/>
          <p:nvPr/>
        </p:nvSpPr>
        <p:spPr>
          <a:xfrm>
            <a:off x="831273" y="4405745"/>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AE7911C-A198-6BAC-83BC-413D26DB71A1}"/>
              </a:ext>
            </a:extLst>
          </p:cNvPr>
          <p:cNvSpPr/>
          <p:nvPr/>
        </p:nvSpPr>
        <p:spPr>
          <a:xfrm>
            <a:off x="1213934" y="4405744"/>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084F275-F81A-607C-2009-D2C814B5171C}"/>
              </a:ext>
            </a:extLst>
          </p:cNvPr>
          <p:cNvSpPr/>
          <p:nvPr/>
        </p:nvSpPr>
        <p:spPr>
          <a:xfrm>
            <a:off x="1596595" y="4405743"/>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7C820E3-8519-7657-750D-2B7727D593B4}"/>
              </a:ext>
            </a:extLst>
          </p:cNvPr>
          <p:cNvSpPr/>
          <p:nvPr/>
        </p:nvSpPr>
        <p:spPr>
          <a:xfrm>
            <a:off x="1970639" y="4405743"/>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247B6D0-2C33-D44E-8C48-BA4B640FD512}"/>
              </a:ext>
            </a:extLst>
          </p:cNvPr>
          <p:cNvSpPr/>
          <p:nvPr/>
        </p:nvSpPr>
        <p:spPr>
          <a:xfrm>
            <a:off x="3395498" y="4396504"/>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1316A30-21ED-A173-82F6-6A55F1920BB4}"/>
              </a:ext>
            </a:extLst>
          </p:cNvPr>
          <p:cNvSpPr/>
          <p:nvPr/>
        </p:nvSpPr>
        <p:spPr>
          <a:xfrm>
            <a:off x="3036521" y="4396504"/>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95AFA1-7C3B-73B1-B73E-371356D791CA}"/>
              </a:ext>
            </a:extLst>
          </p:cNvPr>
          <p:cNvSpPr/>
          <p:nvPr/>
        </p:nvSpPr>
        <p:spPr>
          <a:xfrm>
            <a:off x="2689835" y="4401122"/>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C304499-A28F-06D5-4301-1B60E04D0F87}"/>
              </a:ext>
            </a:extLst>
          </p:cNvPr>
          <p:cNvSpPr/>
          <p:nvPr/>
        </p:nvSpPr>
        <p:spPr>
          <a:xfrm>
            <a:off x="2330237" y="4405744"/>
            <a:ext cx="277091" cy="148705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FE11B29-5CBC-BF07-8AD6-6383726ADC63}"/>
              </a:ext>
            </a:extLst>
          </p:cNvPr>
          <p:cNvSpPr txBox="1"/>
          <p:nvPr/>
        </p:nvSpPr>
        <p:spPr>
          <a:xfrm>
            <a:off x="551160" y="6125782"/>
            <a:ext cx="3547510" cy="369332"/>
          </a:xfrm>
          <a:prstGeom prst="rect">
            <a:avLst/>
          </a:prstGeom>
          <a:noFill/>
        </p:spPr>
        <p:txBody>
          <a:bodyPr wrap="none" rtlCol="0">
            <a:spAutoFit/>
          </a:bodyPr>
          <a:lstStyle/>
          <a:p>
            <a:r>
              <a:rPr lang="en-US" dirty="0" err="1">
                <a:solidFill>
                  <a:srgbClr val="0000FF"/>
                </a:solidFill>
              </a:rPr>
              <a:t>Nnodes</a:t>
            </a:r>
            <a:r>
              <a:rPr lang="en-US" dirty="0">
                <a:solidFill>
                  <a:srgbClr val="0000FF"/>
                </a:solidFill>
              </a:rPr>
              <a:t> x 8 timestep -&gt; output(Nx8)</a:t>
            </a:r>
          </a:p>
        </p:txBody>
      </p:sp>
      <p:sp>
        <p:nvSpPr>
          <p:cNvPr id="29" name="Rectangle 28">
            <a:extLst>
              <a:ext uri="{FF2B5EF4-FFF2-40B4-BE49-F238E27FC236}">
                <a16:creationId xmlns:a16="http://schemas.microsoft.com/office/drawing/2014/main" id="{169E42FA-A5A9-E2BC-5FD4-AE3A905ACB07}"/>
              </a:ext>
            </a:extLst>
          </p:cNvPr>
          <p:cNvSpPr/>
          <p:nvPr/>
        </p:nvSpPr>
        <p:spPr>
          <a:xfrm>
            <a:off x="1873686" y="2262909"/>
            <a:ext cx="531086" cy="18232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251884B-7892-0DEF-7B8D-84FE77A9CC68}"/>
              </a:ext>
            </a:extLst>
          </p:cNvPr>
          <p:cNvSpPr/>
          <p:nvPr/>
        </p:nvSpPr>
        <p:spPr>
          <a:xfrm>
            <a:off x="2464163" y="2249617"/>
            <a:ext cx="1096775" cy="20484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7EC342-CFBA-F8E7-4AD6-8D938FBB70BE}"/>
              </a:ext>
            </a:extLst>
          </p:cNvPr>
          <p:cNvSpPr/>
          <p:nvPr/>
        </p:nvSpPr>
        <p:spPr>
          <a:xfrm>
            <a:off x="4470400" y="3722254"/>
            <a:ext cx="164959" cy="2817091"/>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1C22B94-FC59-C41E-BDD6-508A3BC0FCD6}"/>
              </a:ext>
            </a:extLst>
          </p:cNvPr>
          <p:cNvSpPr txBox="1"/>
          <p:nvPr/>
        </p:nvSpPr>
        <p:spPr>
          <a:xfrm>
            <a:off x="1169311" y="3784056"/>
            <a:ext cx="2226187" cy="369332"/>
          </a:xfrm>
          <a:prstGeom prst="rect">
            <a:avLst/>
          </a:prstGeom>
          <a:noFill/>
        </p:spPr>
        <p:txBody>
          <a:bodyPr wrap="none" rtlCol="0">
            <a:spAutoFit/>
          </a:bodyPr>
          <a:lstStyle/>
          <a:p>
            <a:r>
              <a:rPr lang="en-US" dirty="0">
                <a:solidFill>
                  <a:srgbClr val="0000FF"/>
                </a:solidFill>
              </a:rPr>
              <a:t>RNN/LSTM/GRU layer</a:t>
            </a:r>
          </a:p>
        </p:txBody>
      </p:sp>
      <p:sp>
        <p:nvSpPr>
          <p:cNvPr id="33" name="TextBox 32">
            <a:extLst>
              <a:ext uri="{FF2B5EF4-FFF2-40B4-BE49-F238E27FC236}">
                <a16:creationId xmlns:a16="http://schemas.microsoft.com/office/drawing/2014/main" id="{E00C2EE0-9CC0-CCB4-BE6B-3A75F3D4AE9E}"/>
              </a:ext>
            </a:extLst>
          </p:cNvPr>
          <p:cNvSpPr txBox="1"/>
          <p:nvPr/>
        </p:nvSpPr>
        <p:spPr>
          <a:xfrm>
            <a:off x="3890571" y="3390587"/>
            <a:ext cx="1489575" cy="369332"/>
          </a:xfrm>
          <a:prstGeom prst="rect">
            <a:avLst/>
          </a:prstGeom>
          <a:noFill/>
        </p:spPr>
        <p:txBody>
          <a:bodyPr wrap="none" rtlCol="0">
            <a:spAutoFit/>
          </a:bodyPr>
          <a:lstStyle/>
          <a:p>
            <a:r>
              <a:rPr lang="en-US" dirty="0">
                <a:solidFill>
                  <a:srgbClr val="00B050"/>
                </a:solidFill>
              </a:rPr>
              <a:t>Reshape layer</a:t>
            </a:r>
          </a:p>
        </p:txBody>
      </p:sp>
      <p:sp>
        <p:nvSpPr>
          <p:cNvPr id="34" name="TextBox 33">
            <a:extLst>
              <a:ext uri="{FF2B5EF4-FFF2-40B4-BE49-F238E27FC236}">
                <a16:creationId xmlns:a16="http://schemas.microsoft.com/office/drawing/2014/main" id="{892AE241-EC19-08C0-DF82-5D2CD5418891}"/>
              </a:ext>
            </a:extLst>
          </p:cNvPr>
          <p:cNvSpPr txBox="1"/>
          <p:nvPr/>
        </p:nvSpPr>
        <p:spPr>
          <a:xfrm>
            <a:off x="3563665" y="6486978"/>
            <a:ext cx="1978427" cy="369332"/>
          </a:xfrm>
          <a:prstGeom prst="rect">
            <a:avLst/>
          </a:prstGeom>
          <a:noFill/>
        </p:spPr>
        <p:txBody>
          <a:bodyPr wrap="none" rtlCol="0">
            <a:spAutoFit/>
          </a:bodyPr>
          <a:lstStyle/>
          <a:p>
            <a:r>
              <a:rPr lang="en-US" dirty="0">
                <a:solidFill>
                  <a:srgbClr val="00B050"/>
                </a:solidFill>
              </a:rPr>
              <a:t>(Nx8)-&gt; output(8N)</a:t>
            </a:r>
          </a:p>
        </p:txBody>
      </p:sp>
      <p:cxnSp>
        <p:nvCxnSpPr>
          <p:cNvPr id="36" name="Straight Arrow Connector 35">
            <a:extLst>
              <a:ext uri="{FF2B5EF4-FFF2-40B4-BE49-F238E27FC236}">
                <a16:creationId xmlns:a16="http://schemas.microsoft.com/office/drawing/2014/main" id="{CDB91288-EDF4-C75C-C355-6B994B4C2941}"/>
              </a:ext>
            </a:extLst>
          </p:cNvPr>
          <p:cNvCxnSpPr>
            <a:stCxn id="19" idx="3"/>
          </p:cNvCxnSpPr>
          <p:nvPr/>
        </p:nvCxnSpPr>
        <p:spPr>
          <a:xfrm>
            <a:off x="3777673" y="5130800"/>
            <a:ext cx="508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96A9544-06F2-ACA3-5810-4341B2E3ABB8}"/>
              </a:ext>
            </a:extLst>
          </p:cNvPr>
          <p:cNvCxnSpPr>
            <a:cxnSpLocks/>
            <a:stCxn id="31" idx="3"/>
          </p:cNvCxnSpPr>
          <p:nvPr/>
        </p:nvCxnSpPr>
        <p:spPr>
          <a:xfrm>
            <a:off x="4635359" y="5130800"/>
            <a:ext cx="12636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5AE1040E-40EE-E81B-FA72-F825BBD7F1FD}"/>
              </a:ext>
            </a:extLst>
          </p:cNvPr>
          <p:cNvSpPr/>
          <p:nvPr/>
        </p:nvSpPr>
        <p:spPr>
          <a:xfrm>
            <a:off x="6017110" y="4267196"/>
            <a:ext cx="206574" cy="174566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D83560-18E3-1696-692A-CF2BA5BEDC3E}"/>
              </a:ext>
            </a:extLst>
          </p:cNvPr>
          <p:cNvSpPr txBox="1"/>
          <p:nvPr/>
        </p:nvSpPr>
        <p:spPr>
          <a:xfrm>
            <a:off x="4684408" y="3813575"/>
            <a:ext cx="2914259" cy="369332"/>
          </a:xfrm>
          <a:prstGeom prst="rect">
            <a:avLst/>
          </a:prstGeom>
          <a:noFill/>
        </p:spPr>
        <p:txBody>
          <a:bodyPr wrap="none" rtlCol="0">
            <a:spAutoFit/>
          </a:bodyPr>
          <a:lstStyle/>
          <a:p>
            <a:r>
              <a:rPr lang="en-US" dirty="0">
                <a:solidFill>
                  <a:srgbClr val="FF0000"/>
                </a:solidFill>
              </a:rPr>
              <a:t>Dense (fully connected) layer</a:t>
            </a:r>
          </a:p>
        </p:txBody>
      </p:sp>
      <p:sp>
        <p:nvSpPr>
          <p:cNvPr id="42" name="TextBox 41">
            <a:extLst>
              <a:ext uri="{FF2B5EF4-FFF2-40B4-BE49-F238E27FC236}">
                <a16:creationId xmlns:a16="http://schemas.microsoft.com/office/drawing/2014/main" id="{8E24497B-B97E-4503-23A4-FEEC69077C91}"/>
              </a:ext>
            </a:extLst>
          </p:cNvPr>
          <p:cNvSpPr txBox="1"/>
          <p:nvPr/>
        </p:nvSpPr>
        <p:spPr>
          <a:xfrm>
            <a:off x="5260478" y="5997566"/>
            <a:ext cx="1846980" cy="369332"/>
          </a:xfrm>
          <a:prstGeom prst="rect">
            <a:avLst/>
          </a:prstGeom>
          <a:noFill/>
          <a:ln>
            <a:noFill/>
          </a:ln>
        </p:spPr>
        <p:txBody>
          <a:bodyPr wrap="none" rtlCol="0">
            <a:spAutoFit/>
          </a:bodyPr>
          <a:lstStyle/>
          <a:p>
            <a:r>
              <a:rPr lang="en-US" dirty="0">
                <a:solidFill>
                  <a:srgbClr val="FF0000"/>
                </a:solidFill>
              </a:rPr>
              <a:t>(8N)-&gt; output(64)</a:t>
            </a:r>
          </a:p>
        </p:txBody>
      </p:sp>
      <p:cxnSp>
        <p:nvCxnSpPr>
          <p:cNvPr id="45" name="Straight Arrow Connector 44">
            <a:extLst>
              <a:ext uri="{FF2B5EF4-FFF2-40B4-BE49-F238E27FC236}">
                <a16:creationId xmlns:a16="http://schemas.microsoft.com/office/drawing/2014/main" id="{25226347-5880-93F0-7E0F-BA84FF426401}"/>
              </a:ext>
            </a:extLst>
          </p:cNvPr>
          <p:cNvCxnSpPr>
            <a:stCxn id="39" idx="3"/>
          </p:cNvCxnSpPr>
          <p:nvPr/>
        </p:nvCxnSpPr>
        <p:spPr>
          <a:xfrm flipV="1">
            <a:off x="6223684" y="5130799"/>
            <a:ext cx="2052098" cy="9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339B7E90-66C7-A623-4285-DD19474A74ED}"/>
              </a:ext>
            </a:extLst>
          </p:cNvPr>
          <p:cNvSpPr txBox="1"/>
          <p:nvPr/>
        </p:nvSpPr>
        <p:spPr>
          <a:xfrm>
            <a:off x="8301087" y="4964604"/>
            <a:ext cx="2350225" cy="369332"/>
          </a:xfrm>
          <a:prstGeom prst="rect">
            <a:avLst/>
          </a:prstGeom>
          <a:noFill/>
        </p:spPr>
        <p:txBody>
          <a:bodyPr wrap="square" rtlCol="0">
            <a:spAutoFit/>
          </a:bodyPr>
          <a:lstStyle/>
          <a:p>
            <a:r>
              <a:rPr lang="en-US" dirty="0">
                <a:solidFill>
                  <a:srgbClr val="7030A0"/>
                </a:solidFill>
              </a:rPr>
              <a:t>Classification output</a:t>
            </a:r>
          </a:p>
        </p:txBody>
      </p:sp>
      <p:sp>
        <p:nvSpPr>
          <p:cNvPr id="47" name="Rectangle 46">
            <a:extLst>
              <a:ext uri="{FF2B5EF4-FFF2-40B4-BE49-F238E27FC236}">
                <a16:creationId xmlns:a16="http://schemas.microsoft.com/office/drawing/2014/main" id="{6CF2339D-0870-6273-17F5-534570967C67}"/>
              </a:ext>
            </a:extLst>
          </p:cNvPr>
          <p:cNvSpPr/>
          <p:nvPr/>
        </p:nvSpPr>
        <p:spPr>
          <a:xfrm>
            <a:off x="3618086" y="2254605"/>
            <a:ext cx="1175587" cy="1998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8" name="Rectangle 47">
            <a:extLst>
              <a:ext uri="{FF2B5EF4-FFF2-40B4-BE49-F238E27FC236}">
                <a16:creationId xmlns:a16="http://schemas.microsoft.com/office/drawing/2014/main" id="{3D55A87E-E809-10A7-6D89-DEC42D2D1E28}"/>
              </a:ext>
            </a:extLst>
          </p:cNvPr>
          <p:cNvSpPr/>
          <p:nvPr/>
        </p:nvSpPr>
        <p:spPr>
          <a:xfrm>
            <a:off x="4878529" y="2258126"/>
            <a:ext cx="1245179" cy="204847"/>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2234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2156-D2D8-A98F-0386-6A7F0CFF78E0}"/>
              </a:ext>
            </a:extLst>
          </p:cNvPr>
          <p:cNvSpPr txBox="1">
            <a:spLocks/>
          </p:cNvSpPr>
          <p:nvPr/>
        </p:nvSpPr>
        <p:spPr>
          <a:xfrm>
            <a:off x="276743" y="362876"/>
            <a:ext cx="5622235" cy="49957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RNNs PERFORMANCES</a:t>
            </a:r>
          </a:p>
        </p:txBody>
      </p:sp>
      <p:pic>
        <p:nvPicPr>
          <p:cNvPr id="6" name="Picture 5">
            <a:extLst>
              <a:ext uri="{FF2B5EF4-FFF2-40B4-BE49-F238E27FC236}">
                <a16:creationId xmlns:a16="http://schemas.microsoft.com/office/drawing/2014/main" id="{9783BFD2-C6B1-FA25-086E-F9EF2562B51D}"/>
              </a:ext>
            </a:extLst>
          </p:cNvPr>
          <p:cNvPicPr>
            <a:picLocks noChangeAspect="1"/>
          </p:cNvPicPr>
          <p:nvPr/>
        </p:nvPicPr>
        <p:blipFill>
          <a:blip r:embed="rId2">
            <a:clrChange>
              <a:clrFrom>
                <a:srgbClr val="F0F0F0"/>
              </a:clrFrom>
              <a:clrTo>
                <a:srgbClr val="F0F0F0">
                  <a:alpha val="0"/>
                </a:srgbClr>
              </a:clrTo>
            </a:clrChange>
          </a:blip>
          <a:srcRect l="13258" t="6734" r="46136" b="38990"/>
          <a:stretch/>
        </p:blipFill>
        <p:spPr>
          <a:xfrm>
            <a:off x="698832" y="1047180"/>
            <a:ext cx="4950691" cy="3722255"/>
          </a:xfrm>
          <a:prstGeom prst="rect">
            <a:avLst/>
          </a:prstGeom>
        </p:spPr>
      </p:pic>
      <p:sp>
        <p:nvSpPr>
          <p:cNvPr id="7" name="TextBox 6">
            <a:extLst>
              <a:ext uri="{FF2B5EF4-FFF2-40B4-BE49-F238E27FC236}">
                <a16:creationId xmlns:a16="http://schemas.microsoft.com/office/drawing/2014/main" id="{55AE5F6F-D124-528D-31B5-3305DBA8E79B}"/>
              </a:ext>
            </a:extLst>
          </p:cNvPr>
          <p:cNvSpPr txBox="1"/>
          <p:nvPr/>
        </p:nvSpPr>
        <p:spPr>
          <a:xfrm>
            <a:off x="2546181" y="3052817"/>
            <a:ext cx="598241" cy="1169551"/>
          </a:xfrm>
          <a:prstGeom prst="rect">
            <a:avLst/>
          </a:prstGeom>
          <a:noFill/>
        </p:spPr>
        <p:txBody>
          <a:bodyPr wrap="none" rtlCol="0">
            <a:spAutoFit/>
          </a:bodyPr>
          <a:lstStyle/>
          <a:p>
            <a:r>
              <a:rPr lang="en-US" sz="1400" b="1" dirty="0"/>
              <a:t>AUC:</a:t>
            </a:r>
          </a:p>
          <a:p>
            <a:r>
              <a:rPr lang="en-US" sz="1400" b="1" dirty="0"/>
              <a:t>0.958</a:t>
            </a:r>
          </a:p>
          <a:p>
            <a:r>
              <a:rPr lang="en-US" sz="1400" b="1" dirty="0"/>
              <a:t>0.959</a:t>
            </a:r>
          </a:p>
          <a:p>
            <a:r>
              <a:rPr lang="en-US" sz="1400" b="1" dirty="0"/>
              <a:t>0.958</a:t>
            </a:r>
          </a:p>
          <a:p>
            <a:r>
              <a:rPr lang="en-US" sz="1400" b="1" dirty="0"/>
              <a:t>0.958</a:t>
            </a:r>
          </a:p>
        </p:txBody>
      </p:sp>
      <p:pic>
        <p:nvPicPr>
          <p:cNvPr id="9" name="Picture 8">
            <a:extLst>
              <a:ext uri="{FF2B5EF4-FFF2-40B4-BE49-F238E27FC236}">
                <a16:creationId xmlns:a16="http://schemas.microsoft.com/office/drawing/2014/main" id="{2AC958EB-41FC-FF3A-D848-1D5D7FD23875}"/>
              </a:ext>
            </a:extLst>
          </p:cNvPr>
          <p:cNvPicPr>
            <a:picLocks noChangeAspect="1"/>
          </p:cNvPicPr>
          <p:nvPr/>
        </p:nvPicPr>
        <p:blipFill>
          <a:blip r:embed="rId3">
            <a:clrChange>
              <a:clrFrom>
                <a:srgbClr val="F0F0F0"/>
              </a:clrFrom>
              <a:clrTo>
                <a:srgbClr val="F0F0F0">
                  <a:alpha val="0"/>
                </a:srgbClr>
              </a:clrTo>
            </a:clrChange>
          </a:blip>
          <a:srcRect l="14015" t="6600" r="46364" b="39124"/>
          <a:stretch/>
        </p:blipFill>
        <p:spPr>
          <a:xfrm>
            <a:off x="6662549" y="1047180"/>
            <a:ext cx="4830619" cy="3722255"/>
          </a:xfrm>
          <a:prstGeom prst="rect">
            <a:avLst/>
          </a:prstGeom>
        </p:spPr>
      </p:pic>
      <p:sp>
        <p:nvSpPr>
          <p:cNvPr id="10" name="TextBox 9">
            <a:extLst>
              <a:ext uri="{FF2B5EF4-FFF2-40B4-BE49-F238E27FC236}">
                <a16:creationId xmlns:a16="http://schemas.microsoft.com/office/drawing/2014/main" id="{8012258E-3B0C-691B-CAD3-2E6A29C0AB4B}"/>
              </a:ext>
            </a:extLst>
          </p:cNvPr>
          <p:cNvSpPr txBox="1"/>
          <p:nvPr/>
        </p:nvSpPr>
        <p:spPr>
          <a:xfrm>
            <a:off x="8276734" y="3342705"/>
            <a:ext cx="1516056" cy="369332"/>
          </a:xfrm>
          <a:prstGeom prst="rect">
            <a:avLst/>
          </a:prstGeom>
          <a:noFill/>
        </p:spPr>
        <p:txBody>
          <a:bodyPr wrap="none" rtlCol="0">
            <a:spAutoFit/>
          </a:bodyPr>
          <a:lstStyle/>
          <a:p>
            <a:r>
              <a:rPr lang="en-US" b="1" dirty="0"/>
              <a:t>No overfitting</a:t>
            </a:r>
          </a:p>
        </p:txBody>
      </p:sp>
      <p:sp>
        <p:nvSpPr>
          <p:cNvPr id="11" name="TextBox 10">
            <a:extLst>
              <a:ext uri="{FF2B5EF4-FFF2-40B4-BE49-F238E27FC236}">
                <a16:creationId xmlns:a16="http://schemas.microsoft.com/office/drawing/2014/main" id="{72A9A378-34FF-75B4-161B-4A8CA35C390D}"/>
              </a:ext>
            </a:extLst>
          </p:cNvPr>
          <p:cNvSpPr txBox="1"/>
          <p:nvPr/>
        </p:nvSpPr>
        <p:spPr>
          <a:xfrm>
            <a:off x="1273819" y="1893613"/>
            <a:ext cx="3800716" cy="738664"/>
          </a:xfrm>
          <a:prstGeom prst="rect">
            <a:avLst/>
          </a:prstGeom>
          <a:noFill/>
        </p:spPr>
        <p:txBody>
          <a:bodyPr wrap="square" rtlCol="0">
            <a:spAutoFit/>
          </a:bodyPr>
          <a:lstStyle/>
          <a:p>
            <a:r>
              <a:rPr lang="en-US" sz="1400" dirty="0"/>
              <a:t>Equal performance means the long-term memory effects are negligible(?)</a:t>
            </a:r>
          </a:p>
          <a:p>
            <a:r>
              <a:rPr lang="en-US" sz="1400" dirty="0"/>
              <a:t>Consistency checks are needed (</a:t>
            </a:r>
            <a:r>
              <a:rPr lang="en-US" sz="1400" dirty="0" err="1"/>
              <a:t>OnGoing</a:t>
            </a:r>
            <a:r>
              <a:rPr lang="en-US" sz="1400" dirty="0"/>
              <a:t>) </a:t>
            </a:r>
          </a:p>
        </p:txBody>
      </p:sp>
      <p:sp>
        <p:nvSpPr>
          <p:cNvPr id="12" name="TextBox 11">
            <a:extLst>
              <a:ext uri="{FF2B5EF4-FFF2-40B4-BE49-F238E27FC236}">
                <a16:creationId xmlns:a16="http://schemas.microsoft.com/office/drawing/2014/main" id="{17637EC6-79B8-90A7-87CC-F32F489B1D9F}"/>
              </a:ext>
            </a:extLst>
          </p:cNvPr>
          <p:cNvSpPr txBox="1"/>
          <p:nvPr/>
        </p:nvSpPr>
        <p:spPr>
          <a:xfrm>
            <a:off x="3251473" y="3342705"/>
            <a:ext cx="2165493" cy="646331"/>
          </a:xfrm>
          <a:prstGeom prst="rect">
            <a:avLst/>
          </a:prstGeom>
          <a:noFill/>
        </p:spPr>
        <p:txBody>
          <a:bodyPr wrap="square" rtlCol="0">
            <a:spAutoFit/>
          </a:bodyPr>
          <a:lstStyle/>
          <a:p>
            <a:r>
              <a:rPr lang="en-US" b="1" dirty="0"/>
              <a:t>Performance similar to the DNNs</a:t>
            </a:r>
          </a:p>
        </p:txBody>
      </p:sp>
      <p:sp>
        <p:nvSpPr>
          <p:cNvPr id="13" name="TextBox 12">
            <a:extLst>
              <a:ext uri="{FF2B5EF4-FFF2-40B4-BE49-F238E27FC236}">
                <a16:creationId xmlns:a16="http://schemas.microsoft.com/office/drawing/2014/main" id="{7B7B7D5E-BDBE-EDD2-3359-434F1D78A279}"/>
              </a:ext>
            </a:extLst>
          </p:cNvPr>
          <p:cNvSpPr txBox="1"/>
          <p:nvPr/>
        </p:nvSpPr>
        <p:spPr>
          <a:xfrm>
            <a:off x="504869" y="5295137"/>
            <a:ext cx="11317677" cy="646331"/>
          </a:xfrm>
          <a:prstGeom prst="rect">
            <a:avLst/>
          </a:prstGeom>
          <a:noFill/>
        </p:spPr>
        <p:txBody>
          <a:bodyPr wrap="square" rtlCol="0">
            <a:spAutoFit/>
          </a:bodyPr>
          <a:lstStyle/>
          <a:p>
            <a:r>
              <a:rPr lang="en-US" dirty="0"/>
              <a:t>The results can be affected on the input assembly (in which way the variables are put together as blocks and in the block sequence).</a:t>
            </a:r>
          </a:p>
        </p:txBody>
      </p:sp>
      <p:pic>
        <p:nvPicPr>
          <p:cNvPr id="15" name="Graphic 14" descr="Warning">
            <a:extLst>
              <a:ext uri="{FF2B5EF4-FFF2-40B4-BE49-F238E27FC236}">
                <a16:creationId xmlns:a16="http://schemas.microsoft.com/office/drawing/2014/main" id="{A8128B49-8B85-8793-AF4E-44A888A3C3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465" y="4893268"/>
            <a:ext cx="401869" cy="401869"/>
          </a:xfrm>
          <a:prstGeom prst="rect">
            <a:avLst/>
          </a:prstGeom>
        </p:spPr>
      </p:pic>
    </p:spTree>
    <p:extLst>
      <p:ext uri="{BB962C8B-B14F-4D97-AF65-F5344CB8AC3E}">
        <p14:creationId xmlns:p14="http://schemas.microsoft.com/office/powerpoint/2010/main" val="239512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CC261-043F-DA19-5415-89B6606B7913}"/>
              </a:ext>
            </a:extLst>
          </p:cNvPr>
          <p:cNvSpPr txBox="1"/>
          <p:nvPr/>
        </p:nvSpPr>
        <p:spPr>
          <a:xfrm>
            <a:off x="649746" y="862455"/>
            <a:ext cx="11339054" cy="646331"/>
          </a:xfrm>
          <a:prstGeom prst="rect">
            <a:avLst/>
          </a:prstGeom>
          <a:noFill/>
        </p:spPr>
        <p:txBody>
          <a:bodyPr wrap="square" rtlCol="0">
            <a:spAutoFit/>
          </a:bodyPr>
          <a:lstStyle/>
          <a:p>
            <a:r>
              <a:rPr lang="en-US" dirty="0"/>
              <a:t>I have started to write the analysis code from the beginning, to be updated on a </a:t>
            </a:r>
            <a:r>
              <a:rPr lang="en-US" dirty="0" err="1"/>
              <a:t>gitlab</a:t>
            </a:r>
            <a:r>
              <a:rPr lang="en-US" dirty="0"/>
              <a:t> repository for antimatter analyses.</a:t>
            </a:r>
          </a:p>
        </p:txBody>
      </p:sp>
      <p:sp>
        <p:nvSpPr>
          <p:cNvPr id="3" name="TextBox 2">
            <a:extLst>
              <a:ext uri="{FF2B5EF4-FFF2-40B4-BE49-F238E27FC236}">
                <a16:creationId xmlns:a16="http://schemas.microsoft.com/office/drawing/2014/main" id="{6C310C75-8C11-814C-5BEC-45C69A8B79C3}"/>
              </a:ext>
            </a:extLst>
          </p:cNvPr>
          <p:cNvSpPr txBox="1"/>
          <p:nvPr/>
        </p:nvSpPr>
        <p:spPr>
          <a:xfrm>
            <a:off x="4119609" y="1530924"/>
            <a:ext cx="3472489" cy="4524315"/>
          </a:xfrm>
          <a:prstGeom prst="rect">
            <a:avLst/>
          </a:prstGeom>
          <a:noFill/>
        </p:spPr>
        <p:txBody>
          <a:bodyPr wrap="none" rtlCol="0">
            <a:spAutoFit/>
          </a:bodyPr>
          <a:lstStyle/>
          <a:p>
            <a:r>
              <a:rPr lang="en-US" sz="3600" dirty="0">
                <a:solidFill>
                  <a:srgbClr val="FF0000"/>
                </a:solidFill>
              </a:rPr>
              <a:t>M</a:t>
            </a:r>
            <a:r>
              <a:rPr lang="en-US" sz="3600" dirty="0"/>
              <a:t>y</a:t>
            </a:r>
          </a:p>
          <a:p>
            <a:r>
              <a:rPr lang="en-US" sz="3600" dirty="0">
                <a:solidFill>
                  <a:srgbClr val="FF0000"/>
                </a:solidFill>
              </a:rPr>
              <a:t>O</a:t>
            </a:r>
            <a:r>
              <a:rPr lang="en-US" sz="3600" dirty="0"/>
              <a:t>pen</a:t>
            </a:r>
          </a:p>
          <a:p>
            <a:r>
              <a:rPr lang="en-US" sz="3600" dirty="0">
                <a:solidFill>
                  <a:srgbClr val="FF0000"/>
                </a:solidFill>
              </a:rPr>
              <a:t>R</a:t>
            </a:r>
            <a:r>
              <a:rPr lang="en-US" sz="3600" dirty="0"/>
              <a:t>epository</a:t>
            </a:r>
          </a:p>
          <a:p>
            <a:r>
              <a:rPr lang="en-US" sz="3600" dirty="0">
                <a:solidFill>
                  <a:srgbClr val="FF0000"/>
                </a:solidFill>
              </a:rPr>
              <a:t>T</a:t>
            </a:r>
            <a:r>
              <a:rPr lang="en-US" sz="3600" dirty="0"/>
              <a:t>owards</a:t>
            </a:r>
          </a:p>
          <a:p>
            <a:r>
              <a:rPr lang="en-US" sz="3600" dirty="0">
                <a:solidFill>
                  <a:srgbClr val="FF0000"/>
                </a:solidFill>
              </a:rPr>
              <a:t>A</a:t>
            </a:r>
            <a:r>
              <a:rPr lang="en-US" sz="3600" dirty="0"/>
              <a:t>ntimatter in</a:t>
            </a:r>
          </a:p>
          <a:p>
            <a:r>
              <a:rPr lang="en-US" sz="3600" dirty="0">
                <a:solidFill>
                  <a:srgbClr val="FF0000"/>
                </a:solidFill>
              </a:rPr>
              <a:t>C</a:t>
            </a:r>
            <a:r>
              <a:rPr lang="en-US" sz="3600" dirty="0"/>
              <a:t>osmic rays using</a:t>
            </a:r>
          </a:p>
          <a:p>
            <a:r>
              <a:rPr lang="en-US" sz="3600" dirty="0">
                <a:solidFill>
                  <a:srgbClr val="FF0000"/>
                </a:solidFill>
              </a:rPr>
              <a:t>C</a:t>
            </a:r>
            <a:r>
              <a:rPr lang="en-US" sz="3600" dirty="0"/>
              <a:t>omputational </a:t>
            </a:r>
          </a:p>
          <a:p>
            <a:r>
              <a:rPr lang="en-US" sz="3600" dirty="0">
                <a:solidFill>
                  <a:srgbClr val="FF0000"/>
                </a:solidFill>
              </a:rPr>
              <a:t>I</a:t>
            </a:r>
            <a:r>
              <a:rPr lang="en-US" sz="3600" dirty="0"/>
              <a:t>ntelligence</a:t>
            </a:r>
          </a:p>
        </p:txBody>
      </p:sp>
      <p:sp>
        <p:nvSpPr>
          <p:cNvPr id="4" name="TextBox 3">
            <a:extLst>
              <a:ext uri="{FF2B5EF4-FFF2-40B4-BE49-F238E27FC236}">
                <a16:creationId xmlns:a16="http://schemas.microsoft.com/office/drawing/2014/main" id="{0D25D6C2-CD28-B942-2F1B-8EA8C9949BBC}"/>
              </a:ext>
            </a:extLst>
          </p:cNvPr>
          <p:cNvSpPr txBox="1"/>
          <p:nvPr/>
        </p:nvSpPr>
        <p:spPr>
          <a:xfrm rot="20114451">
            <a:off x="10612159" y="5978964"/>
            <a:ext cx="1436612" cy="400110"/>
          </a:xfrm>
          <a:prstGeom prst="rect">
            <a:avLst/>
          </a:prstGeom>
          <a:noFill/>
        </p:spPr>
        <p:txBody>
          <a:bodyPr wrap="none" rtlCol="0">
            <a:spAutoFit/>
          </a:bodyPr>
          <a:lstStyle/>
          <a:p>
            <a:r>
              <a:rPr lang="en-US" sz="1000" dirty="0"/>
              <a:t>BACKUP NAME:</a:t>
            </a:r>
          </a:p>
          <a:p>
            <a:r>
              <a:rPr lang="en-US" sz="1000" dirty="0" err="1"/>
              <a:t>AnCo</a:t>
            </a:r>
            <a:r>
              <a:rPr lang="en-US" sz="1000" dirty="0"/>
              <a:t> (Antimatter Code)</a:t>
            </a:r>
          </a:p>
        </p:txBody>
      </p:sp>
      <p:sp>
        <p:nvSpPr>
          <p:cNvPr id="6" name="Title 1">
            <a:extLst>
              <a:ext uri="{FF2B5EF4-FFF2-40B4-BE49-F238E27FC236}">
                <a16:creationId xmlns:a16="http://schemas.microsoft.com/office/drawing/2014/main" id="{01493955-D080-65BD-0603-F8968C1427CD}"/>
              </a:ext>
            </a:extLst>
          </p:cNvPr>
          <p:cNvSpPr txBox="1">
            <a:spLocks/>
          </p:cNvSpPr>
          <p:nvPr/>
        </p:nvSpPr>
        <p:spPr>
          <a:xfrm>
            <a:off x="609791" y="362876"/>
            <a:ext cx="2890791" cy="499579"/>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ER CODICIONE</a:t>
            </a:r>
          </a:p>
        </p:txBody>
      </p:sp>
      <p:sp>
        <p:nvSpPr>
          <p:cNvPr id="7" name="TextBox 6">
            <a:extLst>
              <a:ext uri="{FF2B5EF4-FFF2-40B4-BE49-F238E27FC236}">
                <a16:creationId xmlns:a16="http://schemas.microsoft.com/office/drawing/2014/main" id="{9C0E31DE-BDCD-FED2-F096-22BAB4A78E55}"/>
              </a:ext>
            </a:extLst>
          </p:cNvPr>
          <p:cNvSpPr txBox="1"/>
          <p:nvPr/>
        </p:nvSpPr>
        <p:spPr>
          <a:xfrm rot="1977774">
            <a:off x="6417644" y="2336834"/>
            <a:ext cx="2696123" cy="369332"/>
          </a:xfrm>
          <a:prstGeom prst="rect">
            <a:avLst/>
          </a:prstGeom>
          <a:noFill/>
        </p:spPr>
        <p:txBody>
          <a:bodyPr wrap="none" rtlCol="0">
            <a:spAutoFit/>
          </a:bodyPr>
          <a:lstStyle/>
          <a:p>
            <a:r>
              <a:rPr lang="en-US" b="1" dirty="0"/>
              <a:t>Currently on testing phase</a:t>
            </a:r>
          </a:p>
        </p:txBody>
      </p:sp>
      <p:sp>
        <p:nvSpPr>
          <p:cNvPr id="8" name="TextBox 7">
            <a:extLst>
              <a:ext uri="{FF2B5EF4-FFF2-40B4-BE49-F238E27FC236}">
                <a16:creationId xmlns:a16="http://schemas.microsoft.com/office/drawing/2014/main" id="{B5734BDA-B9DF-F474-C536-D950508EE142}"/>
              </a:ext>
            </a:extLst>
          </p:cNvPr>
          <p:cNvSpPr txBox="1"/>
          <p:nvPr/>
        </p:nvSpPr>
        <p:spPr>
          <a:xfrm>
            <a:off x="609791" y="6051423"/>
            <a:ext cx="6890925" cy="646331"/>
          </a:xfrm>
          <a:prstGeom prst="rect">
            <a:avLst/>
          </a:prstGeom>
          <a:noFill/>
        </p:spPr>
        <p:txBody>
          <a:bodyPr wrap="none" rtlCol="0">
            <a:spAutoFit/>
          </a:bodyPr>
          <a:lstStyle/>
          <a:p>
            <a:r>
              <a:rPr lang="en-US" dirty="0"/>
              <a:t>Suggestions for a future using:</a:t>
            </a:r>
          </a:p>
          <a:p>
            <a:r>
              <a:rPr lang="en-US" dirty="0"/>
              <a:t>If u want to create your branch, please call it “</a:t>
            </a:r>
            <a:r>
              <a:rPr lang="en-US" dirty="0" err="1"/>
              <a:t>MortacciDe</a:t>
            </a:r>
            <a:r>
              <a:rPr lang="en-US" dirty="0"/>
              <a:t>&lt;</a:t>
            </a:r>
            <a:r>
              <a:rPr lang="en-US" dirty="0" err="1"/>
              <a:t>YourName</a:t>
            </a:r>
            <a:r>
              <a:rPr lang="en-US" dirty="0"/>
              <a:t>&gt;”</a:t>
            </a:r>
          </a:p>
        </p:txBody>
      </p:sp>
    </p:spTree>
    <p:extLst>
      <p:ext uri="{BB962C8B-B14F-4D97-AF65-F5344CB8AC3E}">
        <p14:creationId xmlns:p14="http://schemas.microsoft.com/office/powerpoint/2010/main" val="318996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4537E0-88D2-152E-0E11-219636F22F60}"/>
              </a:ext>
            </a:extLst>
          </p:cNvPr>
          <p:cNvPicPr>
            <a:picLocks noChangeAspect="1"/>
          </p:cNvPicPr>
          <p:nvPr/>
        </p:nvPicPr>
        <p:blipFill>
          <a:blip r:embed="rId2"/>
          <a:srcRect l="985" t="11584" r="57489" b="39663"/>
          <a:stretch/>
        </p:blipFill>
        <p:spPr>
          <a:xfrm>
            <a:off x="865909" y="794432"/>
            <a:ext cx="4541178" cy="2998958"/>
          </a:xfrm>
          <a:prstGeom prst="rect">
            <a:avLst/>
          </a:prstGeom>
        </p:spPr>
      </p:pic>
      <p:sp>
        <p:nvSpPr>
          <p:cNvPr id="2" name="Title 1">
            <a:extLst>
              <a:ext uri="{FF2B5EF4-FFF2-40B4-BE49-F238E27FC236}">
                <a16:creationId xmlns:a16="http://schemas.microsoft.com/office/drawing/2014/main" id="{02D3674C-E719-1AAD-AF05-8F2EAAB24C29}"/>
              </a:ext>
            </a:extLst>
          </p:cNvPr>
          <p:cNvSpPr>
            <a:spLocks noGrp="1"/>
          </p:cNvSpPr>
          <p:nvPr>
            <p:ph type="title"/>
          </p:nvPr>
        </p:nvSpPr>
        <p:spPr>
          <a:xfrm>
            <a:off x="865909" y="221949"/>
            <a:ext cx="9755909" cy="613930"/>
          </a:xfrm>
        </p:spPr>
        <p:txBody>
          <a:bodyPr>
            <a:normAutofit fontScale="90000"/>
          </a:bodyPr>
          <a:lstStyle/>
          <a:p>
            <a:r>
              <a:rPr lang="en-US" dirty="0"/>
              <a:t>STANDARD SELECTION </a:t>
            </a:r>
          </a:p>
        </p:txBody>
      </p:sp>
      <p:sp>
        <p:nvSpPr>
          <p:cNvPr id="6" name="Oval 5">
            <a:extLst>
              <a:ext uri="{FF2B5EF4-FFF2-40B4-BE49-F238E27FC236}">
                <a16:creationId xmlns:a16="http://schemas.microsoft.com/office/drawing/2014/main" id="{61B946F2-543F-A408-5A56-04CCDF7E7DCB}"/>
              </a:ext>
            </a:extLst>
          </p:cNvPr>
          <p:cNvSpPr/>
          <p:nvPr/>
        </p:nvSpPr>
        <p:spPr>
          <a:xfrm rot="1760396">
            <a:off x="1543081" y="1817602"/>
            <a:ext cx="968214" cy="648392"/>
          </a:xfrm>
          <a:prstGeom prst="ellipse">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A2426E-3406-1C80-B5B5-5F201CCFFE81}"/>
              </a:ext>
            </a:extLst>
          </p:cNvPr>
          <p:cNvSpPr txBox="1"/>
          <p:nvPr/>
        </p:nvSpPr>
        <p:spPr>
          <a:xfrm>
            <a:off x="1708762" y="1201492"/>
            <a:ext cx="1798577" cy="523220"/>
          </a:xfrm>
          <a:prstGeom prst="rect">
            <a:avLst/>
          </a:prstGeom>
          <a:noFill/>
        </p:spPr>
        <p:txBody>
          <a:bodyPr wrap="square" rtlCol="0">
            <a:spAutoFit/>
          </a:bodyPr>
          <a:lstStyle/>
          <a:p>
            <a:r>
              <a:rPr lang="en-US" sz="1400" dirty="0">
                <a:solidFill>
                  <a:srgbClr val="0000FF"/>
                </a:solidFill>
              </a:rPr>
              <a:t>TOF Charge asymmetry selection</a:t>
            </a:r>
          </a:p>
        </p:txBody>
      </p:sp>
      <p:cxnSp>
        <p:nvCxnSpPr>
          <p:cNvPr id="9" name="Straight Arrow Connector 8">
            <a:extLst>
              <a:ext uri="{FF2B5EF4-FFF2-40B4-BE49-F238E27FC236}">
                <a16:creationId xmlns:a16="http://schemas.microsoft.com/office/drawing/2014/main" id="{45C7C507-766E-296F-D51F-0ED3741A3818}"/>
              </a:ext>
            </a:extLst>
          </p:cNvPr>
          <p:cNvCxnSpPr>
            <a:cxnSpLocks/>
          </p:cNvCxnSpPr>
          <p:nvPr/>
        </p:nvCxnSpPr>
        <p:spPr>
          <a:xfrm flipH="1">
            <a:off x="3455414" y="2255530"/>
            <a:ext cx="30665" cy="12801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6AD0EA-ECC2-09C1-B06E-4EA0B9234791}"/>
              </a:ext>
            </a:extLst>
          </p:cNvPr>
          <p:cNvSpPr txBox="1"/>
          <p:nvPr/>
        </p:nvSpPr>
        <p:spPr>
          <a:xfrm>
            <a:off x="2989001" y="1666638"/>
            <a:ext cx="3628089" cy="584775"/>
          </a:xfrm>
          <a:prstGeom prst="rect">
            <a:avLst/>
          </a:prstGeom>
          <a:noFill/>
        </p:spPr>
        <p:txBody>
          <a:bodyPr wrap="square" rtlCol="0">
            <a:spAutoFit/>
          </a:bodyPr>
          <a:lstStyle/>
          <a:p>
            <a:r>
              <a:rPr lang="en-US" sz="1600" dirty="0">
                <a:solidFill>
                  <a:srgbClr val="00B0F0"/>
                </a:solidFill>
              </a:rPr>
              <a:t>Change in the MC model? </a:t>
            </a:r>
          </a:p>
          <a:p>
            <a:r>
              <a:rPr lang="en-US" sz="1600" dirty="0">
                <a:solidFill>
                  <a:srgbClr val="00B0F0"/>
                </a:solidFill>
              </a:rPr>
              <a:t>We are not selecting a pure sample!</a:t>
            </a:r>
          </a:p>
        </p:txBody>
      </p:sp>
      <p:pic>
        <p:nvPicPr>
          <p:cNvPr id="15" name="Picture 14">
            <a:extLst>
              <a:ext uri="{FF2B5EF4-FFF2-40B4-BE49-F238E27FC236}">
                <a16:creationId xmlns:a16="http://schemas.microsoft.com/office/drawing/2014/main" id="{64B76D39-6900-2748-46ED-C735C1DA5106}"/>
              </a:ext>
            </a:extLst>
          </p:cNvPr>
          <p:cNvPicPr>
            <a:picLocks noChangeAspect="1"/>
          </p:cNvPicPr>
          <p:nvPr/>
        </p:nvPicPr>
        <p:blipFill>
          <a:blip r:embed="rId3"/>
          <a:srcRect l="1894" t="10909" r="54546" b="39798"/>
          <a:stretch/>
        </p:blipFill>
        <p:spPr>
          <a:xfrm>
            <a:off x="6096000" y="943245"/>
            <a:ext cx="4541177" cy="2890559"/>
          </a:xfrm>
          <a:prstGeom prst="rect">
            <a:avLst/>
          </a:prstGeom>
        </p:spPr>
      </p:pic>
      <p:pic>
        <p:nvPicPr>
          <p:cNvPr id="17" name="Picture 16">
            <a:extLst>
              <a:ext uri="{FF2B5EF4-FFF2-40B4-BE49-F238E27FC236}">
                <a16:creationId xmlns:a16="http://schemas.microsoft.com/office/drawing/2014/main" id="{9B4831DB-74CB-12B2-F50C-30EF647F48B0}"/>
              </a:ext>
            </a:extLst>
          </p:cNvPr>
          <p:cNvPicPr>
            <a:picLocks noChangeAspect="1"/>
          </p:cNvPicPr>
          <p:nvPr/>
        </p:nvPicPr>
        <p:blipFill>
          <a:blip r:embed="rId4"/>
          <a:srcRect l="1211" t="10640" r="53789" b="40068"/>
          <a:stretch/>
        </p:blipFill>
        <p:spPr>
          <a:xfrm>
            <a:off x="6020971" y="3847156"/>
            <a:ext cx="4691234" cy="2890559"/>
          </a:xfrm>
          <a:prstGeom prst="rect">
            <a:avLst/>
          </a:prstGeom>
        </p:spPr>
      </p:pic>
      <p:pic>
        <p:nvPicPr>
          <p:cNvPr id="19" name="Picture 18">
            <a:extLst>
              <a:ext uri="{FF2B5EF4-FFF2-40B4-BE49-F238E27FC236}">
                <a16:creationId xmlns:a16="http://schemas.microsoft.com/office/drawing/2014/main" id="{86872792-0FE2-DCA6-39D8-E60684AC6A34}"/>
              </a:ext>
            </a:extLst>
          </p:cNvPr>
          <p:cNvPicPr>
            <a:picLocks noChangeAspect="1"/>
          </p:cNvPicPr>
          <p:nvPr/>
        </p:nvPicPr>
        <p:blipFill>
          <a:blip r:embed="rId5"/>
          <a:srcRect l="1364" t="11180" r="54271" b="39797"/>
          <a:stretch/>
        </p:blipFill>
        <p:spPr>
          <a:xfrm>
            <a:off x="865909" y="3830211"/>
            <a:ext cx="4691234" cy="2915876"/>
          </a:xfrm>
          <a:prstGeom prst="rect">
            <a:avLst/>
          </a:prstGeom>
        </p:spPr>
      </p:pic>
      <p:sp>
        <p:nvSpPr>
          <p:cNvPr id="21" name="TextBox 20">
            <a:extLst>
              <a:ext uri="{FF2B5EF4-FFF2-40B4-BE49-F238E27FC236}">
                <a16:creationId xmlns:a16="http://schemas.microsoft.com/office/drawing/2014/main" id="{6E036841-2E93-7EEC-47A2-975B0C263208}"/>
              </a:ext>
            </a:extLst>
          </p:cNvPr>
          <p:cNvSpPr txBox="1"/>
          <p:nvPr/>
        </p:nvSpPr>
        <p:spPr>
          <a:xfrm>
            <a:off x="6724073" y="3094182"/>
            <a:ext cx="1131656" cy="369332"/>
          </a:xfrm>
          <a:prstGeom prst="rect">
            <a:avLst/>
          </a:prstGeom>
          <a:noFill/>
        </p:spPr>
        <p:txBody>
          <a:bodyPr wrap="none" rtlCol="0">
            <a:spAutoFit/>
          </a:bodyPr>
          <a:lstStyle/>
          <a:p>
            <a:r>
              <a:rPr lang="en-US" dirty="0"/>
              <a:t>TOF range</a:t>
            </a:r>
          </a:p>
        </p:txBody>
      </p:sp>
      <p:sp>
        <p:nvSpPr>
          <p:cNvPr id="22" name="TextBox 21">
            <a:extLst>
              <a:ext uri="{FF2B5EF4-FFF2-40B4-BE49-F238E27FC236}">
                <a16:creationId xmlns:a16="http://schemas.microsoft.com/office/drawing/2014/main" id="{264AE3CF-EEE1-D9D6-62DB-69A6F6DC5356}"/>
              </a:ext>
            </a:extLst>
          </p:cNvPr>
          <p:cNvSpPr txBox="1"/>
          <p:nvPr/>
        </p:nvSpPr>
        <p:spPr>
          <a:xfrm>
            <a:off x="1437587" y="6032266"/>
            <a:ext cx="1133387" cy="369332"/>
          </a:xfrm>
          <a:prstGeom prst="rect">
            <a:avLst/>
          </a:prstGeom>
          <a:noFill/>
        </p:spPr>
        <p:txBody>
          <a:bodyPr wrap="none" rtlCol="0">
            <a:spAutoFit/>
          </a:bodyPr>
          <a:lstStyle/>
          <a:p>
            <a:r>
              <a:rPr lang="en-US" dirty="0" err="1"/>
              <a:t>NaF</a:t>
            </a:r>
            <a:r>
              <a:rPr lang="en-US" dirty="0"/>
              <a:t> range</a:t>
            </a:r>
          </a:p>
        </p:txBody>
      </p:sp>
      <p:sp>
        <p:nvSpPr>
          <p:cNvPr id="23" name="TextBox 22">
            <a:extLst>
              <a:ext uri="{FF2B5EF4-FFF2-40B4-BE49-F238E27FC236}">
                <a16:creationId xmlns:a16="http://schemas.microsoft.com/office/drawing/2014/main" id="{689AEE1C-7F13-6C25-4B9A-251F474F3FB5}"/>
              </a:ext>
            </a:extLst>
          </p:cNvPr>
          <p:cNvSpPr txBox="1"/>
          <p:nvPr/>
        </p:nvSpPr>
        <p:spPr>
          <a:xfrm>
            <a:off x="6724073" y="5985662"/>
            <a:ext cx="1040413" cy="369332"/>
          </a:xfrm>
          <a:prstGeom prst="rect">
            <a:avLst/>
          </a:prstGeom>
          <a:noFill/>
        </p:spPr>
        <p:txBody>
          <a:bodyPr wrap="none" rtlCol="0">
            <a:spAutoFit/>
          </a:bodyPr>
          <a:lstStyle/>
          <a:p>
            <a:r>
              <a:rPr lang="en-US" dirty="0" err="1"/>
              <a:t>agl</a:t>
            </a:r>
            <a:r>
              <a:rPr lang="en-US" dirty="0"/>
              <a:t> range</a:t>
            </a:r>
          </a:p>
        </p:txBody>
      </p:sp>
    </p:spTree>
    <p:extLst>
      <p:ext uri="{BB962C8B-B14F-4D97-AF65-F5344CB8AC3E}">
        <p14:creationId xmlns:p14="http://schemas.microsoft.com/office/powerpoint/2010/main" val="206922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F86BB5-0F76-C71D-DED3-7DF89510071A}"/>
              </a:ext>
            </a:extLst>
          </p:cNvPr>
          <p:cNvPicPr>
            <a:picLocks noChangeAspect="1"/>
          </p:cNvPicPr>
          <p:nvPr/>
        </p:nvPicPr>
        <p:blipFill>
          <a:blip r:embed="rId2"/>
          <a:srcRect l="1591" t="10774" r="54299" b="40068"/>
          <a:stretch/>
        </p:blipFill>
        <p:spPr>
          <a:xfrm>
            <a:off x="4053160" y="2761674"/>
            <a:ext cx="5514107" cy="3456676"/>
          </a:xfrm>
          <a:prstGeom prst="rect">
            <a:avLst/>
          </a:prstGeom>
        </p:spPr>
      </p:pic>
      <p:sp>
        <p:nvSpPr>
          <p:cNvPr id="2" name="Title 1">
            <a:extLst>
              <a:ext uri="{FF2B5EF4-FFF2-40B4-BE49-F238E27FC236}">
                <a16:creationId xmlns:a16="http://schemas.microsoft.com/office/drawing/2014/main" id="{60257E2E-350C-2E7C-BFF9-7F87A65AFFC9}"/>
              </a:ext>
            </a:extLst>
          </p:cNvPr>
          <p:cNvSpPr>
            <a:spLocks noGrp="1"/>
          </p:cNvSpPr>
          <p:nvPr>
            <p:ph type="title"/>
          </p:nvPr>
        </p:nvSpPr>
        <p:spPr>
          <a:xfrm>
            <a:off x="582187" y="365126"/>
            <a:ext cx="5377873" cy="512330"/>
          </a:xfrm>
        </p:spPr>
        <p:txBody>
          <a:bodyPr>
            <a:normAutofit fontScale="90000"/>
          </a:bodyPr>
          <a:lstStyle/>
          <a:p>
            <a:r>
              <a:rPr lang="en-US" dirty="0"/>
              <a:t>SAMPLES DEFINITION</a:t>
            </a:r>
          </a:p>
        </p:txBody>
      </p:sp>
      <p:sp>
        <p:nvSpPr>
          <p:cNvPr id="4" name="TextBox 3">
            <a:extLst>
              <a:ext uri="{FF2B5EF4-FFF2-40B4-BE49-F238E27FC236}">
                <a16:creationId xmlns:a16="http://schemas.microsoft.com/office/drawing/2014/main" id="{8C0F6526-15F5-8C02-B463-7AEBBFB87E9F}"/>
              </a:ext>
            </a:extLst>
          </p:cNvPr>
          <p:cNvSpPr txBox="1"/>
          <p:nvPr/>
        </p:nvSpPr>
        <p:spPr>
          <a:xfrm>
            <a:off x="544868" y="957786"/>
            <a:ext cx="11266918" cy="646331"/>
          </a:xfrm>
          <a:prstGeom prst="rect">
            <a:avLst/>
          </a:prstGeom>
          <a:noFill/>
        </p:spPr>
        <p:txBody>
          <a:bodyPr wrap="square" rtlCol="0">
            <a:spAutoFit/>
          </a:bodyPr>
          <a:lstStyle/>
          <a:p>
            <a:r>
              <a:rPr lang="en-US" dirty="0"/>
              <a:t>In the TOF analysis range I have started to further clean the sample using Machine Learning techniques, from the TMVA package implemented in ROOT.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02D6EB3-A954-F749-B1B3-075D189EE397}"/>
                  </a:ext>
                </a:extLst>
              </p:cNvPr>
              <p:cNvSpPr txBox="1"/>
              <p:nvPr/>
            </p:nvSpPr>
            <p:spPr>
              <a:xfrm>
                <a:off x="556337" y="1727076"/>
                <a:ext cx="10807446" cy="3737818"/>
              </a:xfrm>
              <a:prstGeom prst="rect">
                <a:avLst/>
              </a:prstGeom>
              <a:noFill/>
            </p:spPr>
            <p:txBody>
              <a:bodyPr wrap="none" rtlCol="0">
                <a:spAutoFit/>
              </a:bodyPr>
              <a:lstStyle/>
              <a:p>
                <a:r>
                  <a:rPr lang="en-US" b="1" dirty="0">
                    <a:solidFill>
                      <a:srgbClr val="0000FF"/>
                    </a:solidFill>
                  </a:rPr>
                  <a:t>Signal</a:t>
                </a:r>
                <a:r>
                  <a:rPr lang="en-US" dirty="0"/>
                  <a:t> and </a:t>
                </a:r>
                <a:r>
                  <a:rPr lang="en-US" b="1" dirty="0">
                    <a:solidFill>
                      <a:srgbClr val="FF0000"/>
                    </a:solidFill>
                  </a:rPr>
                  <a:t>background</a:t>
                </a:r>
                <a:r>
                  <a:rPr lang="en-US" dirty="0"/>
                  <a:t> sample:</a:t>
                </a:r>
              </a:p>
              <a:p>
                <a:r>
                  <a:rPr lang="en-US" dirty="0"/>
                  <a:t>Creating samples of </a:t>
                </a:r>
                <a:r>
                  <a:rPr lang="en-US" b="1" dirty="0"/>
                  <a:t>50000</a:t>
                </a:r>
                <a:r>
                  <a:rPr lang="en-US" dirty="0"/>
                  <a:t> events each (25000 for ML training and 25000 for testing) from the proton MC </a:t>
                </a:r>
                <a:r>
                  <a:rPr lang="en-US" dirty="0" err="1"/>
                  <a:t>ntuples</a:t>
                </a:r>
                <a:endParaRPr lang="en-US" dirty="0"/>
              </a:p>
              <a:p>
                <a:r>
                  <a:rPr lang="en-US" dirty="0"/>
                  <a:t> </a:t>
                </a:r>
                <a:r>
                  <a:rPr lang="en-US" i="1" dirty="0">
                    <a:solidFill>
                      <a:schemeClr val="bg1">
                        <a:lumMod val="65000"/>
                      </a:schemeClr>
                    </a:solidFill>
                  </a:rPr>
                  <a:t>/storage/</a:t>
                </a:r>
                <a:r>
                  <a:rPr lang="en-US" i="1" dirty="0" err="1">
                    <a:solidFill>
                      <a:schemeClr val="bg1">
                        <a:lumMod val="65000"/>
                      </a:schemeClr>
                    </a:solidFill>
                  </a:rPr>
                  <a:t>gpfs_ams</a:t>
                </a:r>
                <a:r>
                  <a:rPr lang="en-US" i="1" dirty="0">
                    <a:solidFill>
                      <a:schemeClr val="bg1">
                        <a:lumMod val="65000"/>
                      </a:schemeClr>
                    </a:solidFill>
                  </a:rPr>
                  <a:t>/</a:t>
                </a:r>
                <a:r>
                  <a:rPr lang="en-US" i="1" dirty="0" err="1">
                    <a:solidFill>
                      <a:schemeClr val="bg1">
                        <a:lumMod val="65000"/>
                      </a:schemeClr>
                    </a:solidFill>
                  </a:rPr>
                  <a:t>ams</a:t>
                </a:r>
                <a:r>
                  <a:rPr lang="en-US" i="1" dirty="0">
                    <a:solidFill>
                      <a:schemeClr val="bg1">
                        <a:lumMod val="65000"/>
                      </a:schemeClr>
                    </a:solidFill>
                  </a:rPr>
                  <a:t>/groups/AMS-Italy/</a:t>
                </a:r>
                <a:r>
                  <a:rPr lang="en-US" i="1" dirty="0" err="1">
                    <a:solidFill>
                      <a:schemeClr val="bg1">
                        <a:lumMod val="65000"/>
                      </a:schemeClr>
                    </a:solidFill>
                  </a:rPr>
                  <a:t>ntuples</a:t>
                </a:r>
                <a:r>
                  <a:rPr lang="en-US" i="1" dirty="0">
                    <a:solidFill>
                      <a:schemeClr val="bg1">
                        <a:lumMod val="65000"/>
                      </a:schemeClr>
                    </a:solidFill>
                  </a:rPr>
                  <a:t>/v1.1.0/Pr.B1236/pr.pl1phpsa.0550.4_00/</a:t>
                </a:r>
              </a:p>
              <a:p>
                <a:endParaRPr lang="en-US" i="1" dirty="0">
                  <a:solidFill>
                    <a:schemeClr val="bg1">
                      <a:lumMod val="65000"/>
                    </a:schemeClr>
                  </a:solidFill>
                </a:endParaRPr>
              </a:p>
              <a:p>
                <a:r>
                  <a:rPr lang="en-US" b="1" dirty="0">
                    <a:solidFill>
                      <a:srgbClr val="0000FF"/>
                    </a:solidFill>
                  </a:rPr>
                  <a:t>Signal: </a:t>
                </a:r>
              </a:p>
              <a:p>
                <a14:m>
                  <m:oMath xmlns:m="http://schemas.openxmlformats.org/officeDocument/2006/math">
                    <m:r>
                      <a:rPr lang="it-IT" b="0" i="0" smtClean="0">
                        <a:solidFill>
                          <a:schemeClr val="tx1"/>
                        </a:solidFill>
                        <a:latin typeface="Cambria Math" panose="02040503050406030204" pitchFamily="18" charset="0"/>
                      </a:rPr>
                      <m:t>0.5&lt; </m:t>
                    </m:r>
                    <m:sSub>
                      <m:sSubPr>
                        <m:ctrlPr>
                          <a:rPr lang="it-IT" b="0"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ea typeface="Cambria Math" panose="02040503050406030204" pitchFamily="18" charset="0"/>
                          </a:rPr>
                          <m:t>β</m:t>
                        </m:r>
                      </m:e>
                      <m:sub>
                        <m:r>
                          <m:rPr>
                            <m:sty m:val="p"/>
                          </m:rPr>
                          <a:rPr lang="it-IT" b="0" i="0" smtClean="0">
                            <a:solidFill>
                              <a:schemeClr val="tx1"/>
                            </a:solidFill>
                            <a:latin typeface="Cambria Math" panose="02040503050406030204" pitchFamily="18" charset="0"/>
                          </a:rPr>
                          <m:t>TOF</m:t>
                        </m:r>
                      </m:sub>
                    </m:sSub>
                    <m:r>
                      <a:rPr lang="it-IT" b="0" i="0" smtClean="0">
                        <a:solidFill>
                          <a:schemeClr val="tx1"/>
                        </a:solidFill>
                        <a:latin typeface="Cambria Math" panose="02040503050406030204" pitchFamily="18" charset="0"/>
                      </a:rPr>
                      <m:t>&lt;0.8</m:t>
                    </m:r>
                  </m:oMath>
                </a14:m>
                <a:r>
                  <a:rPr lang="en-US" dirty="0">
                    <a:solidFill>
                      <a:schemeClr val="tx1"/>
                    </a:solidFill>
                  </a:rPr>
                  <a:t> </a:t>
                </a:r>
                <a:endParaRPr lang="it-IT" b="0" dirty="0">
                  <a:solidFill>
                    <a:schemeClr val="tx1"/>
                  </a:solidFill>
                  <a:latin typeface="Cambria Math" panose="02040503050406030204" pitchFamily="18" charset="0"/>
                </a:endParaRPr>
              </a:p>
              <a:p>
                <a14:m>
                  <m:oMath xmlns:m="http://schemas.openxmlformats.org/officeDocument/2006/math">
                    <m:sSub>
                      <m:sSubPr>
                        <m:ctrlPr>
                          <a:rPr lang="it-IT" b="0"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R</m:t>
                        </m:r>
                      </m:e>
                      <m:sub>
                        <m:r>
                          <m:rPr>
                            <m:sty m:val="p"/>
                          </m:rPr>
                          <a:rPr lang="it-IT" b="0" i="0" smtClean="0">
                            <a:solidFill>
                              <a:schemeClr val="tx1"/>
                            </a:solidFill>
                            <a:latin typeface="Cambria Math" panose="02040503050406030204" pitchFamily="18" charset="0"/>
                          </a:rPr>
                          <m:t>rec</m:t>
                        </m:r>
                      </m:sub>
                    </m:sSub>
                    <m:r>
                      <a:rPr lang="it-IT" b="0" i="0" smtClean="0">
                        <a:solidFill>
                          <a:schemeClr val="tx1"/>
                        </a:solidFill>
                        <a:latin typeface="Cambria Math" panose="02040503050406030204" pitchFamily="18" charset="0"/>
                      </a:rPr>
                      <m:t>&gt;0</m:t>
                    </m:r>
                  </m:oMath>
                </a14:m>
                <a:r>
                  <a:rPr lang="en-US" dirty="0">
                    <a:solidFill>
                      <a:schemeClr val="tx1"/>
                    </a:solidFill>
                  </a:rPr>
                  <a:t> </a:t>
                </a:r>
              </a:p>
              <a:p>
                <a14:m>
                  <m:oMath xmlns:m="http://schemas.openxmlformats.org/officeDocument/2006/math">
                    <m:r>
                      <a:rPr lang="it-IT" b="0" i="1" smtClean="0">
                        <a:solidFill>
                          <a:schemeClr val="tx1"/>
                        </a:solidFill>
                        <a:latin typeface="Cambria Math" panose="02040503050406030204" pitchFamily="18" charset="0"/>
                      </a:rPr>
                      <m:t>0.7&lt; </m:t>
                    </m:r>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𝑚</m:t>
                        </m:r>
                      </m:e>
                      <m:sub>
                        <m:r>
                          <a:rPr lang="it-IT" b="0" i="1" smtClean="0">
                            <a:solidFill>
                              <a:schemeClr val="tx1"/>
                            </a:solidFill>
                            <a:latin typeface="Cambria Math" panose="02040503050406030204" pitchFamily="18" charset="0"/>
                          </a:rPr>
                          <m:t>𝑡𝑜𝑓</m:t>
                        </m:r>
                      </m:sub>
                    </m:sSub>
                    <m:r>
                      <a:rPr lang="it-IT" b="0" i="1" smtClean="0">
                        <a:solidFill>
                          <a:schemeClr val="tx1"/>
                        </a:solidFill>
                        <a:latin typeface="Cambria Math" panose="02040503050406030204" pitchFamily="18" charset="0"/>
                      </a:rPr>
                      <m:t>&lt;1.4</m:t>
                    </m:r>
                  </m:oMath>
                </a14:m>
                <a:r>
                  <a:rPr lang="en-US" i="1" dirty="0">
                    <a:solidFill>
                      <a:schemeClr val="tx1"/>
                    </a:solidFill>
                  </a:rPr>
                  <a:t> </a:t>
                </a:r>
              </a:p>
              <a:p>
                <a:endParaRPr lang="en-US" i="1" dirty="0"/>
              </a:p>
              <a:p>
                <a:r>
                  <a:rPr lang="en-US" b="1" dirty="0">
                    <a:solidFill>
                      <a:srgbClr val="FF0000"/>
                    </a:solidFill>
                  </a:rPr>
                  <a:t>Background: </a:t>
                </a:r>
              </a:p>
              <a:p>
                <a14:m>
                  <m:oMath xmlns:m="http://schemas.openxmlformats.org/officeDocument/2006/math">
                    <m:r>
                      <a:rPr lang="it-IT" b="0" i="0" smtClean="0">
                        <a:solidFill>
                          <a:schemeClr val="tx1"/>
                        </a:solidFill>
                        <a:latin typeface="Cambria Math" panose="02040503050406030204" pitchFamily="18" charset="0"/>
                      </a:rPr>
                      <m:t>0.5&lt; </m:t>
                    </m:r>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ea typeface="Cambria Math" panose="02040503050406030204" pitchFamily="18" charset="0"/>
                          </a:rPr>
                          <m:t>β</m:t>
                        </m:r>
                      </m:e>
                      <m:sub>
                        <m:r>
                          <m:rPr>
                            <m:sty m:val="p"/>
                          </m:rPr>
                          <a:rPr lang="it-IT" b="0" i="0" smtClean="0">
                            <a:solidFill>
                              <a:schemeClr val="tx1"/>
                            </a:solidFill>
                            <a:latin typeface="Cambria Math" panose="02040503050406030204" pitchFamily="18" charset="0"/>
                          </a:rPr>
                          <m:t>TOF</m:t>
                        </m:r>
                      </m:sub>
                    </m:sSub>
                    <m:r>
                      <a:rPr lang="it-IT" b="0" i="0" smtClean="0">
                        <a:solidFill>
                          <a:schemeClr val="tx1"/>
                        </a:solidFill>
                        <a:latin typeface="Cambria Math" panose="02040503050406030204" pitchFamily="18" charset="0"/>
                      </a:rPr>
                      <m:t>&lt;0.8</m:t>
                    </m:r>
                  </m:oMath>
                </a14:m>
                <a:r>
                  <a:rPr lang="en-US" dirty="0">
                    <a:solidFill>
                      <a:schemeClr val="tx1"/>
                    </a:solidFill>
                  </a:rPr>
                  <a:t> </a:t>
                </a:r>
                <a:endParaRPr lang="it-IT" b="0" dirty="0">
                  <a:solidFill>
                    <a:schemeClr val="tx1"/>
                  </a:solidFill>
                  <a:latin typeface="Cambria Math" panose="02040503050406030204" pitchFamily="18" charset="0"/>
                </a:endParaRPr>
              </a:p>
              <a:p>
                <a14:m>
                  <m:oMath xmlns:m="http://schemas.openxmlformats.org/officeDocument/2006/math">
                    <m:sSub>
                      <m:sSubPr>
                        <m:ctrlPr>
                          <a:rPr lang="it-IT" b="0" i="1" smtClean="0">
                            <a:solidFill>
                              <a:schemeClr val="tx1"/>
                            </a:solidFill>
                            <a:latin typeface="Cambria Math" panose="02040503050406030204" pitchFamily="18" charset="0"/>
                          </a:rPr>
                        </m:ctrlPr>
                      </m:sSubPr>
                      <m:e>
                        <m:r>
                          <m:rPr>
                            <m:sty m:val="p"/>
                          </m:rPr>
                          <a:rPr lang="it-IT" b="0" i="0" smtClean="0">
                            <a:solidFill>
                              <a:schemeClr val="tx1"/>
                            </a:solidFill>
                            <a:latin typeface="Cambria Math" panose="02040503050406030204" pitchFamily="18" charset="0"/>
                          </a:rPr>
                          <m:t>R</m:t>
                        </m:r>
                      </m:e>
                      <m:sub>
                        <m:r>
                          <m:rPr>
                            <m:sty m:val="p"/>
                          </m:rPr>
                          <a:rPr lang="it-IT" b="0" i="0" smtClean="0">
                            <a:solidFill>
                              <a:schemeClr val="tx1"/>
                            </a:solidFill>
                            <a:latin typeface="Cambria Math" panose="02040503050406030204" pitchFamily="18" charset="0"/>
                          </a:rPr>
                          <m:t>rec</m:t>
                        </m:r>
                      </m:sub>
                    </m:sSub>
                    <m:r>
                      <a:rPr lang="it-IT" b="0" i="0" smtClean="0">
                        <a:solidFill>
                          <a:schemeClr val="tx1"/>
                        </a:solidFill>
                        <a:latin typeface="Cambria Math" panose="02040503050406030204" pitchFamily="18" charset="0"/>
                      </a:rPr>
                      <m:t>&lt;</m:t>
                    </m:r>
                    <m:r>
                      <a:rPr lang="it-IT" b="0" i="0" smtClean="0">
                        <a:solidFill>
                          <a:schemeClr val="tx1"/>
                        </a:solidFill>
                        <a:latin typeface="Cambria Math" panose="02040503050406030204" pitchFamily="18" charset="0"/>
                      </a:rPr>
                      <m:t>0</m:t>
                    </m:r>
                  </m:oMath>
                </a14:m>
                <a:r>
                  <a:rPr lang="en-US" dirty="0">
                    <a:solidFill>
                      <a:schemeClr val="tx1"/>
                    </a:solidFill>
                  </a:rPr>
                  <a:t> </a:t>
                </a:r>
              </a:p>
              <a:p>
                <a14:m>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𝑚</m:t>
                        </m:r>
                      </m:e>
                      <m:sub>
                        <m:r>
                          <a:rPr lang="it-IT" b="0" i="1" smtClean="0">
                            <a:solidFill>
                              <a:schemeClr val="tx1"/>
                            </a:solidFill>
                            <a:latin typeface="Cambria Math" panose="02040503050406030204" pitchFamily="18" charset="0"/>
                          </a:rPr>
                          <m:t>𝑡𝑜𝑓</m:t>
                        </m:r>
                      </m:sub>
                    </m:sSub>
                    <m:r>
                      <a:rPr lang="it-IT" b="0" i="1" smtClean="0">
                        <a:solidFill>
                          <a:schemeClr val="tx1"/>
                        </a:solidFill>
                        <a:latin typeface="Cambria Math" panose="02040503050406030204" pitchFamily="18" charset="0"/>
                      </a:rPr>
                      <m:t>&gt;0</m:t>
                    </m:r>
                  </m:oMath>
                </a14:m>
                <a:r>
                  <a:rPr lang="en-US" i="1" dirty="0">
                    <a:solidFill>
                      <a:schemeClr val="tx1"/>
                    </a:solidFill>
                  </a:rPr>
                  <a:t> (all charge confused)</a:t>
                </a:r>
                <a:endParaRPr lang="en-US" i="1" dirty="0"/>
              </a:p>
            </p:txBody>
          </p:sp>
        </mc:Choice>
        <mc:Fallback>
          <p:sp>
            <p:nvSpPr>
              <p:cNvPr id="5" name="TextBox 4">
                <a:extLst>
                  <a:ext uri="{FF2B5EF4-FFF2-40B4-BE49-F238E27FC236}">
                    <a16:creationId xmlns:a16="http://schemas.microsoft.com/office/drawing/2014/main" id="{D02D6EB3-A954-F749-B1B3-075D189EE397}"/>
                  </a:ext>
                </a:extLst>
              </p:cNvPr>
              <p:cNvSpPr txBox="1">
                <a:spLocks noRot="1" noChangeAspect="1" noMove="1" noResize="1" noEditPoints="1" noAdjustHandles="1" noChangeArrowheads="1" noChangeShapeType="1" noTextEdit="1"/>
              </p:cNvSpPr>
              <p:nvPr/>
            </p:nvSpPr>
            <p:spPr>
              <a:xfrm>
                <a:off x="556337" y="1727076"/>
                <a:ext cx="10807446" cy="3737818"/>
              </a:xfrm>
              <a:prstGeom prst="rect">
                <a:avLst/>
              </a:prstGeom>
              <a:blipFill>
                <a:blip r:embed="rId3"/>
                <a:stretch>
                  <a:fillRect l="-451" t="-816" b="-114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AF9D6BE-9DB5-25F4-FD8E-A0685595AA05}"/>
              </a:ext>
            </a:extLst>
          </p:cNvPr>
          <p:cNvSpPr txBox="1"/>
          <p:nvPr/>
        </p:nvSpPr>
        <p:spPr>
          <a:xfrm>
            <a:off x="4607536" y="5520372"/>
            <a:ext cx="1131656" cy="369332"/>
          </a:xfrm>
          <a:prstGeom prst="rect">
            <a:avLst/>
          </a:prstGeom>
          <a:noFill/>
        </p:spPr>
        <p:txBody>
          <a:bodyPr wrap="none" rtlCol="0">
            <a:spAutoFit/>
          </a:bodyPr>
          <a:lstStyle/>
          <a:p>
            <a:r>
              <a:rPr lang="en-US" dirty="0"/>
              <a:t>TOF range</a:t>
            </a:r>
          </a:p>
        </p:txBody>
      </p:sp>
      <p:sp>
        <p:nvSpPr>
          <p:cNvPr id="12" name="TextBox 11">
            <a:extLst>
              <a:ext uri="{FF2B5EF4-FFF2-40B4-BE49-F238E27FC236}">
                <a16:creationId xmlns:a16="http://schemas.microsoft.com/office/drawing/2014/main" id="{1AEB3FEC-A7AE-BC69-1D28-3EB8B0106275}"/>
              </a:ext>
            </a:extLst>
          </p:cNvPr>
          <p:cNvSpPr txBox="1"/>
          <p:nvPr/>
        </p:nvSpPr>
        <p:spPr>
          <a:xfrm>
            <a:off x="7664576" y="3059668"/>
            <a:ext cx="306494" cy="369332"/>
          </a:xfrm>
          <a:prstGeom prst="rect">
            <a:avLst/>
          </a:prstGeom>
          <a:noFill/>
        </p:spPr>
        <p:txBody>
          <a:bodyPr wrap="none" rtlCol="0">
            <a:spAutoFit/>
          </a:bodyPr>
          <a:lstStyle/>
          <a:p>
            <a:r>
              <a:rPr lang="en-US" dirty="0">
                <a:solidFill>
                  <a:srgbClr val="0000FF"/>
                </a:solidFill>
              </a:rPr>
              <a:t>p</a:t>
            </a:r>
          </a:p>
        </p:txBody>
      </p:sp>
      <p:sp>
        <p:nvSpPr>
          <p:cNvPr id="13" name="TextBox 12">
            <a:extLst>
              <a:ext uri="{FF2B5EF4-FFF2-40B4-BE49-F238E27FC236}">
                <a16:creationId xmlns:a16="http://schemas.microsoft.com/office/drawing/2014/main" id="{04B412B2-4F84-6348-F64E-0A699EB56138}"/>
              </a:ext>
            </a:extLst>
          </p:cNvPr>
          <p:cNvSpPr txBox="1"/>
          <p:nvPr/>
        </p:nvSpPr>
        <p:spPr>
          <a:xfrm>
            <a:off x="5759358" y="3411319"/>
            <a:ext cx="619080" cy="369332"/>
          </a:xfrm>
          <a:prstGeom prst="rect">
            <a:avLst/>
          </a:prstGeom>
          <a:noFill/>
        </p:spPr>
        <p:txBody>
          <a:bodyPr wrap="none" rtlCol="0">
            <a:spAutoFit/>
          </a:bodyPr>
          <a:lstStyle/>
          <a:p>
            <a:r>
              <a:rPr lang="en-US" dirty="0">
                <a:solidFill>
                  <a:srgbClr val="0000FF"/>
                </a:solidFill>
              </a:rPr>
              <a:t>pbar</a:t>
            </a:r>
          </a:p>
        </p:txBody>
      </p:sp>
      <p:sp>
        <p:nvSpPr>
          <p:cNvPr id="14" name="TextBox 13">
            <a:extLst>
              <a:ext uri="{FF2B5EF4-FFF2-40B4-BE49-F238E27FC236}">
                <a16:creationId xmlns:a16="http://schemas.microsoft.com/office/drawing/2014/main" id="{1B8AEC38-9ED3-B8F2-0103-72E2C1CC6043}"/>
              </a:ext>
            </a:extLst>
          </p:cNvPr>
          <p:cNvSpPr txBox="1"/>
          <p:nvPr/>
        </p:nvSpPr>
        <p:spPr>
          <a:xfrm>
            <a:off x="6784102" y="2875002"/>
            <a:ext cx="474810" cy="369332"/>
          </a:xfrm>
          <a:prstGeom prst="rect">
            <a:avLst/>
          </a:prstGeom>
          <a:noFill/>
        </p:spPr>
        <p:txBody>
          <a:bodyPr wrap="none" rtlCol="0">
            <a:spAutoFit/>
          </a:bodyPr>
          <a:lstStyle/>
          <a:p>
            <a:r>
              <a:rPr lang="en-US" dirty="0">
                <a:solidFill>
                  <a:srgbClr val="66FF33"/>
                </a:solidFill>
              </a:rPr>
              <a:t>pi+</a:t>
            </a:r>
          </a:p>
        </p:txBody>
      </p:sp>
      <p:sp>
        <p:nvSpPr>
          <p:cNvPr id="15" name="TextBox 14">
            <a:extLst>
              <a:ext uri="{FF2B5EF4-FFF2-40B4-BE49-F238E27FC236}">
                <a16:creationId xmlns:a16="http://schemas.microsoft.com/office/drawing/2014/main" id="{2BCA4B00-E495-8177-4412-376997DB5C7E}"/>
              </a:ext>
            </a:extLst>
          </p:cNvPr>
          <p:cNvSpPr txBox="1"/>
          <p:nvPr/>
        </p:nvSpPr>
        <p:spPr>
          <a:xfrm>
            <a:off x="6400387" y="2902741"/>
            <a:ext cx="429926" cy="369332"/>
          </a:xfrm>
          <a:prstGeom prst="rect">
            <a:avLst/>
          </a:prstGeom>
          <a:noFill/>
        </p:spPr>
        <p:txBody>
          <a:bodyPr wrap="none" rtlCol="0">
            <a:spAutoFit/>
          </a:bodyPr>
          <a:lstStyle/>
          <a:p>
            <a:r>
              <a:rPr lang="en-US" dirty="0">
                <a:solidFill>
                  <a:srgbClr val="66FF33"/>
                </a:solidFill>
              </a:rPr>
              <a:t>pi-</a:t>
            </a:r>
          </a:p>
        </p:txBody>
      </p:sp>
      <p:sp>
        <p:nvSpPr>
          <p:cNvPr id="16" name="Rectangle 15">
            <a:extLst>
              <a:ext uri="{FF2B5EF4-FFF2-40B4-BE49-F238E27FC236}">
                <a16:creationId xmlns:a16="http://schemas.microsoft.com/office/drawing/2014/main" id="{21813EF0-4514-8145-A369-23BA664C10AD}"/>
              </a:ext>
            </a:extLst>
          </p:cNvPr>
          <p:cNvSpPr/>
          <p:nvPr/>
        </p:nvSpPr>
        <p:spPr>
          <a:xfrm>
            <a:off x="4505740" y="4018521"/>
            <a:ext cx="2278362" cy="1136072"/>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B67E7DC-7FB9-EC8E-73C1-AA7A3F0D065D}"/>
              </a:ext>
            </a:extLst>
          </p:cNvPr>
          <p:cNvSpPr txBox="1"/>
          <p:nvPr/>
        </p:nvSpPr>
        <p:spPr>
          <a:xfrm>
            <a:off x="4881814" y="4305346"/>
            <a:ext cx="1367209" cy="369332"/>
          </a:xfrm>
          <a:prstGeom prst="rect">
            <a:avLst/>
          </a:prstGeom>
          <a:noFill/>
        </p:spPr>
        <p:txBody>
          <a:bodyPr wrap="square" rtlCol="0">
            <a:spAutoFit/>
          </a:bodyPr>
          <a:lstStyle/>
          <a:p>
            <a:r>
              <a:rPr lang="en-US" dirty="0">
                <a:solidFill>
                  <a:srgbClr val="FF0000"/>
                </a:solidFill>
              </a:rPr>
              <a:t>background</a:t>
            </a:r>
          </a:p>
        </p:txBody>
      </p:sp>
      <p:sp>
        <p:nvSpPr>
          <p:cNvPr id="18" name="Freeform: Shape 17">
            <a:extLst>
              <a:ext uri="{FF2B5EF4-FFF2-40B4-BE49-F238E27FC236}">
                <a16:creationId xmlns:a16="http://schemas.microsoft.com/office/drawing/2014/main" id="{F227CF43-A081-97C5-E779-7FBA2F3A0E93}"/>
              </a:ext>
            </a:extLst>
          </p:cNvPr>
          <p:cNvSpPr/>
          <p:nvPr/>
        </p:nvSpPr>
        <p:spPr>
          <a:xfrm>
            <a:off x="6818244" y="4015409"/>
            <a:ext cx="208722" cy="1143000"/>
          </a:xfrm>
          <a:custGeom>
            <a:avLst/>
            <a:gdLst>
              <a:gd name="connsiteX0" fmla="*/ 0 w 208722"/>
              <a:gd name="connsiteY0" fmla="*/ 1113182 h 1143000"/>
              <a:gd name="connsiteX1" fmla="*/ 39757 w 208722"/>
              <a:gd name="connsiteY1" fmla="*/ 0 h 1143000"/>
              <a:gd name="connsiteX2" fmla="*/ 208722 w 208722"/>
              <a:gd name="connsiteY2" fmla="*/ 0 h 1143000"/>
              <a:gd name="connsiteX3" fmla="*/ 59635 w 208722"/>
              <a:gd name="connsiteY3" fmla="*/ 1143000 h 1143000"/>
              <a:gd name="connsiteX4" fmla="*/ 0 w 208722"/>
              <a:gd name="connsiteY4" fmla="*/ 1113182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22" h="1143000">
                <a:moveTo>
                  <a:pt x="0" y="1113182"/>
                </a:moveTo>
                <a:lnTo>
                  <a:pt x="39757" y="0"/>
                </a:lnTo>
                <a:lnTo>
                  <a:pt x="208722" y="0"/>
                </a:lnTo>
                <a:lnTo>
                  <a:pt x="59635" y="1143000"/>
                </a:lnTo>
                <a:lnTo>
                  <a:pt x="0" y="1113182"/>
                </a:lnTo>
                <a:close/>
              </a:path>
            </a:pathLst>
          </a:custGeom>
          <a:solidFill>
            <a:srgbClr val="0000FF">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605F277-5868-052D-9F3A-33249EE5B77C}"/>
              </a:ext>
            </a:extLst>
          </p:cNvPr>
          <p:cNvSpPr txBox="1"/>
          <p:nvPr/>
        </p:nvSpPr>
        <p:spPr>
          <a:xfrm>
            <a:off x="6942904" y="4401891"/>
            <a:ext cx="721672" cy="369332"/>
          </a:xfrm>
          <a:prstGeom prst="rect">
            <a:avLst/>
          </a:prstGeom>
          <a:noFill/>
        </p:spPr>
        <p:txBody>
          <a:bodyPr wrap="none" rtlCol="0">
            <a:spAutoFit/>
          </a:bodyPr>
          <a:lstStyle/>
          <a:p>
            <a:r>
              <a:rPr lang="en-US" dirty="0">
                <a:solidFill>
                  <a:srgbClr val="0000FF"/>
                </a:solidFill>
              </a:rPr>
              <a:t>signal</a:t>
            </a:r>
          </a:p>
        </p:txBody>
      </p:sp>
      <p:sp>
        <p:nvSpPr>
          <p:cNvPr id="20" name="TextBox 19">
            <a:extLst>
              <a:ext uri="{FF2B5EF4-FFF2-40B4-BE49-F238E27FC236}">
                <a16:creationId xmlns:a16="http://schemas.microsoft.com/office/drawing/2014/main" id="{F643F1C6-7F8A-A69A-44D9-E1B4EB267A05}"/>
              </a:ext>
            </a:extLst>
          </p:cNvPr>
          <p:cNvSpPr txBox="1"/>
          <p:nvPr/>
        </p:nvSpPr>
        <p:spPr>
          <a:xfrm>
            <a:off x="4252488" y="6143636"/>
            <a:ext cx="6102504" cy="646331"/>
          </a:xfrm>
          <a:prstGeom prst="rect">
            <a:avLst/>
          </a:prstGeom>
          <a:noFill/>
        </p:spPr>
        <p:txBody>
          <a:bodyPr wrap="none" rtlCol="0">
            <a:spAutoFit/>
          </a:bodyPr>
          <a:lstStyle/>
          <a:p>
            <a:r>
              <a:rPr lang="en-US" sz="1200" dirty="0"/>
              <a:t>Image (for illustration purposes) taken from MC P </a:t>
            </a:r>
          </a:p>
          <a:p>
            <a:r>
              <a:rPr lang="en-GB" sz="1200" dirty="0">
                <a:solidFill>
                  <a:schemeClr val="bg1">
                    <a:lumMod val="75000"/>
                  </a:schemeClr>
                </a:solidFill>
              </a:rPr>
              <a:t>/storage/</a:t>
            </a:r>
            <a:r>
              <a:rPr lang="en-GB" sz="1200" dirty="0" err="1">
                <a:solidFill>
                  <a:schemeClr val="bg1">
                    <a:lumMod val="75000"/>
                  </a:schemeClr>
                </a:solidFill>
              </a:rPr>
              <a:t>gpfs_ams</a:t>
            </a:r>
            <a:r>
              <a:rPr lang="en-GB" sz="1200" dirty="0">
                <a:solidFill>
                  <a:schemeClr val="bg1">
                    <a:lumMod val="75000"/>
                  </a:schemeClr>
                </a:solidFill>
              </a:rPr>
              <a:t>/</a:t>
            </a:r>
            <a:r>
              <a:rPr lang="en-GB" sz="1200" dirty="0" err="1">
                <a:solidFill>
                  <a:schemeClr val="bg1">
                    <a:lumMod val="75000"/>
                  </a:schemeClr>
                </a:solidFill>
              </a:rPr>
              <a:t>ams</a:t>
            </a:r>
            <a:r>
              <a:rPr lang="en-GB" sz="1200" dirty="0">
                <a:solidFill>
                  <a:schemeClr val="bg1">
                    <a:lumMod val="75000"/>
                  </a:schemeClr>
                </a:solidFill>
              </a:rPr>
              <a:t>/groups/AMS-Italy/</a:t>
            </a:r>
            <a:r>
              <a:rPr lang="en-GB" sz="1200" dirty="0" err="1">
                <a:solidFill>
                  <a:schemeClr val="bg1">
                    <a:lumMod val="75000"/>
                  </a:schemeClr>
                </a:solidFill>
              </a:rPr>
              <a:t>ntuples</a:t>
            </a:r>
            <a:r>
              <a:rPr lang="en-GB" sz="1200" dirty="0">
                <a:solidFill>
                  <a:schemeClr val="bg1">
                    <a:lumMod val="75000"/>
                  </a:schemeClr>
                </a:solidFill>
              </a:rPr>
              <a:t>/v1.1.0/Pr.B1236/pr.pl1.05100.6_02/</a:t>
            </a:r>
          </a:p>
          <a:p>
            <a:r>
              <a:rPr lang="en-GB" sz="1200" dirty="0"/>
              <a:t>Samples have been created from a different MC P to have more statistic </a:t>
            </a:r>
            <a:r>
              <a:rPr lang="it-IT" sz="1200" dirty="0"/>
              <a:t>in the negative sample</a:t>
            </a:r>
            <a:endParaRPr lang="en-US" sz="1200" dirty="0"/>
          </a:p>
        </p:txBody>
      </p:sp>
      <p:sp>
        <p:nvSpPr>
          <p:cNvPr id="23" name="TextBox 22">
            <a:extLst>
              <a:ext uri="{FF2B5EF4-FFF2-40B4-BE49-F238E27FC236}">
                <a16:creationId xmlns:a16="http://schemas.microsoft.com/office/drawing/2014/main" id="{6FB69E0A-A5AC-2D97-73EC-BC495A3FB4FB}"/>
              </a:ext>
            </a:extLst>
          </p:cNvPr>
          <p:cNvSpPr txBox="1"/>
          <p:nvPr/>
        </p:nvSpPr>
        <p:spPr>
          <a:xfrm>
            <a:off x="9703023" y="2875002"/>
            <a:ext cx="2814937" cy="1354217"/>
          </a:xfrm>
          <a:prstGeom prst="rect">
            <a:avLst/>
          </a:prstGeom>
          <a:noFill/>
        </p:spPr>
        <p:txBody>
          <a:bodyPr wrap="square">
            <a:spAutoFit/>
          </a:bodyPr>
          <a:lstStyle/>
          <a:p>
            <a:r>
              <a:rPr lang="en-US" sz="1600" b="1" i="1" dirty="0" err="1">
                <a:solidFill>
                  <a:srgbClr val="FF0000"/>
                </a:solidFill>
              </a:rPr>
              <a:t>Bkg</a:t>
            </a:r>
            <a:r>
              <a:rPr lang="en-US" sz="1600" b="1" i="1" dirty="0">
                <a:solidFill>
                  <a:srgbClr val="FF0000"/>
                </a:solidFill>
              </a:rPr>
              <a:t> Composition:</a:t>
            </a:r>
          </a:p>
          <a:p>
            <a:r>
              <a:rPr lang="en-US" sz="1600" b="1" i="1" dirty="0"/>
              <a:t>98.8% </a:t>
            </a:r>
            <a:r>
              <a:rPr lang="en-US" sz="1600" b="1" i="1" dirty="0" err="1"/>
              <a:t>pions</a:t>
            </a:r>
            <a:endParaRPr lang="en-US" sz="1600" b="1" i="1" dirty="0"/>
          </a:p>
          <a:p>
            <a:r>
              <a:rPr lang="en-US" sz="1600" i="1" dirty="0">
                <a:solidFill>
                  <a:schemeClr val="tx1"/>
                </a:solidFill>
              </a:rPr>
              <a:t>1% kaons</a:t>
            </a:r>
          </a:p>
          <a:p>
            <a:r>
              <a:rPr lang="en-US" sz="1600" i="1" dirty="0"/>
              <a:t>0.09% antiprotons</a:t>
            </a:r>
          </a:p>
          <a:p>
            <a:r>
              <a:rPr lang="en-US" sz="1600" i="1" dirty="0"/>
              <a:t>Very few higher mass events</a:t>
            </a:r>
            <a:endParaRPr lang="en-US" sz="1600" i="1" dirty="0">
              <a:solidFill>
                <a:schemeClr val="tx1"/>
              </a:solidFill>
            </a:endParaRPr>
          </a:p>
        </p:txBody>
      </p:sp>
    </p:spTree>
    <p:extLst>
      <p:ext uri="{BB962C8B-B14F-4D97-AF65-F5344CB8AC3E}">
        <p14:creationId xmlns:p14="http://schemas.microsoft.com/office/powerpoint/2010/main" val="343943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D88BD9-B35A-E5AA-3056-792C535CEC7A}"/>
              </a:ext>
            </a:extLst>
          </p:cNvPr>
          <p:cNvPicPr>
            <a:picLocks noChangeAspect="1"/>
          </p:cNvPicPr>
          <p:nvPr/>
        </p:nvPicPr>
        <p:blipFill>
          <a:blip r:embed="rId2"/>
          <a:srcRect l="51101" t="8354" r="4756" b="1996"/>
          <a:stretch/>
        </p:blipFill>
        <p:spPr>
          <a:xfrm>
            <a:off x="3003493" y="2395586"/>
            <a:ext cx="3086483" cy="3525891"/>
          </a:xfrm>
          <a:prstGeom prst="rect">
            <a:avLst/>
          </a:prstGeom>
        </p:spPr>
      </p:pic>
      <p:sp>
        <p:nvSpPr>
          <p:cNvPr id="2" name="Title 1">
            <a:extLst>
              <a:ext uri="{FF2B5EF4-FFF2-40B4-BE49-F238E27FC236}">
                <a16:creationId xmlns:a16="http://schemas.microsoft.com/office/drawing/2014/main" id="{0E550D9B-2FD3-92B6-35DB-73D07C2D332A}"/>
              </a:ext>
            </a:extLst>
          </p:cNvPr>
          <p:cNvSpPr>
            <a:spLocks noGrp="1"/>
          </p:cNvSpPr>
          <p:nvPr>
            <p:ph type="title"/>
          </p:nvPr>
        </p:nvSpPr>
        <p:spPr>
          <a:xfrm>
            <a:off x="500052" y="423882"/>
            <a:ext cx="8093364" cy="706293"/>
          </a:xfrm>
        </p:spPr>
        <p:txBody>
          <a:bodyPr/>
          <a:lstStyle/>
          <a:p>
            <a:r>
              <a:rPr lang="en-US" dirty="0"/>
              <a:t>VARIABLES IN THE TRAINING</a:t>
            </a:r>
          </a:p>
        </p:txBody>
      </p:sp>
      <p:sp>
        <p:nvSpPr>
          <p:cNvPr id="4" name="TextBox 3">
            <a:extLst>
              <a:ext uri="{FF2B5EF4-FFF2-40B4-BE49-F238E27FC236}">
                <a16:creationId xmlns:a16="http://schemas.microsoft.com/office/drawing/2014/main" id="{BD6976A6-C499-EBE7-E56B-0FE5C8CE0A3F}"/>
              </a:ext>
            </a:extLst>
          </p:cNvPr>
          <p:cNvSpPr txBox="1"/>
          <p:nvPr/>
        </p:nvSpPr>
        <p:spPr>
          <a:xfrm>
            <a:off x="434109" y="1209965"/>
            <a:ext cx="11259127" cy="923330"/>
          </a:xfrm>
          <a:prstGeom prst="rect">
            <a:avLst/>
          </a:prstGeom>
          <a:noFill/>
        </p:spPr>
        <p:txBody>
          <a:bodyPr wrap="square" rtlCol="0">
            <a:spAutoFit/>
          </a:bodyPr>
          <a:lstStyle/>
          <a:p>
            <a:r>
              <a:rPr lang="en-US" dirty="0"/>
              <a:t>The variables used in the training are Inner Tracker variables for which the data and MC are not so far away. </a:t>
            </a:r>
          </a:p>
          <a:p>
            <a:r>
              <a:rPr lang="en-US" dirty="0"/>
              <a:t>I looked for variables that have less dependence on rigidity/velocity, otherwise the ML algorithm can learn the mass and would apply a mass cut.</a:t>
            </a:r>
          </a:p>
        </p:txBody>
      </p:sp>
      <p:pic>
        <p:nvPicPr>
          <p:cNvPr id="5" name="Picture 4">
            <a:extLst>
              <a:ext uri="{FF2B5EF4-FFF2-40B4-BE49-F238E27FC236}">
                <a16:creationId xmlns:a16="http://schemas.microsoft.com/office/drawing/2014/main" id="{F7B22E03-5B13-5DAB-5820-B4ACB985AD60}"/>
              </a:ext>
            </a:extLst>
          </p:cNvPr>
          <p:cNvPicPr>
            <a:picLocks noChangeAspect="1"/>
          </p:cNvPicPr>
          <p:nvPr/>
        </p:nvPicPr>
        <p:blipFill>
          <a:blip r:embed="rId2"/>
          <a:srcRect l="2378" t="8354" r="55062" b="1996"/>
          <a:stretch/>
        </p:blipFill>
        <p:spPr>
          <a:xfrm>
            <a:off x="27710" y="2395587"/>
            <a:ext cx="2975783" cy="3525891"/>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6307DC7-EF47-6425-BD5F-2A3095A5EE16}"/>
                  </a:ext>
                </a:extLst>
              </p:cNvPr>
              <p:cNvSpPr txBox="1"/>
              <p:nvPr/>
            </p:nvSpPr>
            <p:spPr>
              <a:xfrm>
                <a:off x="624369" y="2547131"/>
                <a:ext cx="2386686"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0.7&lt;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&lt;0.75</m:t>
                    </m:r>
                  </m:oMath>
                </a14:m>
                <a:r>
                  <a:rPr lang="en-US" sz="1400" dirty="0">
                    <a:solidFill>
                      <a:schemeClr val="tx1"/>
                    </a:solidFill>
                  </a:rPr>
                  <a:t> </a:t>
                </a:r>
              </a:p>
              <a:p>
                <a:r>
                  <a:rPr lang="en-US" sz="1400" dirty="0">
                    <a:solidFill>
                      <a:srgbClr val="FF0000"/>
                    </a:solidFill>
                  </a:rPr>
                  <a:t>Protons</a:t>
                </a:r>
              </a:p>
              <a:p>
                <a:r>
                  <a:rPr lang="en-US" sz="1400" dirty="0">
                    <a:solidFill>
                      <a:srgbClr val="0000FF"/>
                    </a:solidFill>
                  </a:rPr>
                  <a:t>MC protons</a:t>
                </a:r>
              </a:p>
            </p:txBody>
          </p:sp>
        </mc:Choice>
        <mc:Fallback>
          <p:sp>
            <p:nvSpPr>
              <p:cNvPr id="6" name="TextBox 5">
                <a:extLst>
                  <a:ext uri="{FF2B5EF4-FFF2-40B4-BE49-F238E27FC236}">
                    <a16:creationId xmlns:a16="http://schemas.microsoft.com/office/drawing/2014/main" id="{96307DC7-EF47-6425-BD5F-2A3095A5EE16}"/>
                  </a:ext>
                </a:extLst>
              </p:cNvPr>
              <p:cNvSpPr txBox="1">
                <a:spLocks noRot="1" noChangeAspect="1" noMove="1" noResize="1" noEditPoints="1" noAdjustHandles="1" noChangeArrowheads="1" noChangeShapeType="1" noTextEdit="1"/>
              </p:cNvSpPr>
              <p:nvPr/>
            </p:nvSpPr>
            <p:spPr>
              <a:xfrm>
                <a:off x="624369" y="2547131"/>
                <a:ext cx="2386686" cy="738664"/>
              </a:xfrm>
              <a:prstGeom prst="rect">
                <a:avLst/>
              </a:prstGeom>
              <a:blipFill>
                <a:blip r:embed="rId3"/>
                <a:stretch>
                  <a:fillRect l="-765" b="-74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2B324CB-D86A-64D7-8021-47CE1AC05E52}"/>
                  </a:ext>
                </a:extLst>
              </p:cNvPr>
              <p:cNvSpPr txBox="1"/>
              <p:nvPr/>
            </p:nvSpPr>
            <p:spPr>
              <a:xfrm>
                <a:off x="3772734" y="2547131"/>
                <a:ext cx="1555563"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0.75&lt;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&lt;0.8</m:t>
                    </m:r>
                  </m:oMath>
                </a14:m>
                <a:r>
                  <a:rPr lang="en-US" sz="1400" dirty="0">
                    <a:solidFill>
                      <a:schemeClr val="tx1"/>
                    </a:solidFill>
                  </a:rPr>
                  <a:t> </a:t>
                </a:r>
              </a:p>
              <a:p>
                <a:r>
                  <a:rPr lang="en-US" sz="1400" dirty="0">
                    <a:solidFill>
                      <a:srgbClr val="FF0000"/>
                    </a:solidFill>
                  </a:rPr>
                  <a:t>Protons</a:t>
                </a:r>
              </a:p>
              <a:p>
                <a:r>
                  <a:rPr lang="en-US" sz="1400" dirty="0">
                    <a:solidFill>
                      <a:srgbClr val="0000FF"/>
                    </a:solidFill>
                  </a:rPr>
                  <a:t>MC protons</a:t>
                </a:r>
              </a:p>
            </p:txBody>
          </p:sp>
        </mc:Choice>
        <mc:Fallback>
          <p:sp>
            <p:nvSpPr>
              <p:cNvPr id="7" name="TextBox 6">
                <a:extLst>
                  <a:ext uri="{FF2B5EF4-FFF2-40B4-BE49-F238E27FC236}">
                    <a16:creationId xmlns:a16="http://schemas.microsoft.com/office/drawing/2014/main" id="{92B324CB-D86A-64D7-8021-47CE1AC05E52}"/>
                  </a:ext>
                </a:extLst>
              </p:cNvPr>
              <p:cNvSpPr txBox="1">
                <a:spLocks noRot="1" noChangeAspect="1" noMove="1" noResize="1" noEditPoints="1" noAdjustHandles="1" noChangeArrowheads="1" noChangeShapeType="1" noTextEdit="1"/>
              </p:cNvSpPr>
              <p:nvPr/>
            </p:nvSpPr>
            <p:spPr>
              <a:xfrm>
                <a:off x="3772734" y="2547131"/>
                <a:ext cx="1555563" cy="738664"/>
              </a:xfrm>
              <a:prstGeom prst="rect">
                <a:avLst/>
              </a:prstGeom>
              <a:blipFill>
                <a:blip r:embed="rId4"/>
                <a:stretch>
                  <a:fillRect l="-1176" b="-74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5B9172B-ABDC-AAAA-BEDA-769A1050D19A}"/>
                  </a:ext>
                </a:extLst>
              </p:cNvPr>
              <p:cNvSpPr txBox="1"/>
              <p:nvPr/>
            </p:nvSpPr>
            <p:spPr>
              <a:xfrm>
                <a:off x="624369" y="4429806"/>
                <a:ext cx="1398397"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0.8&lt;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&lt;0.85</m:t>
                    </m:r>
                  </m:oMath>
                </a14:m>
                <a:r>
                  <a:rPr lang="en-US" sz="1400" dirty="0">
                    <a:solidFill>
                      <a:schemeClr val="tx1"/>
                    </a:solidFill>
                  </a:rPr>
                  <a:t> </a:t>
                </a:r>
              </a:p>
              <a:p>
                <a:r>
                  <a:rPr lang="en-US" sz="1400" dirty="0">
                    <a:solidFill>
                      <a:srgbClr val="FF0000"/>
                    </a:solidFill>
                  </a:rPr>
                  <a:t>Protons</a:t>
                </a:r>
              </a:p>
              <a:p>
                <a:r>
                  <a:rPr lang="en-US" sz="1400" dirty="0">
                    <a:solidFill>
                      <a:srgbClr val="0000FF"/>
                    </a:solidFill>
                  </a:rPr>
                  <a:t>MC protons</a:t>
                </a:r>
              </a:p>
            </p:txBody>
          </p:sp>
        </mc:Choice>
        <mc:Fallback>
          <p:sp>
            <p:nvSpPr>
              <p:cNvPr id="8" name="TextBox 7">
                <a:extLst>
                  <a:ext uri="{FF2B5EF4-FFF2-40B4-BE49-F238E27FC236}">
                    <a16:creationId xmlns:a16="http://schemas.microsoft.com/office/drawing/2014/main" id="{D5B9172B-ABDC-AAAA-BEDA-769A1050D19A}"/>
                  </a:ext>
                </a:extLst>
              </p:cNvPr>
              <p:cNvSpPr txBox="1">
                <a:spLocks noRot="1" noChangeAspect="1" noMove="1" noResize="1" noEditPoints="1" noAdjustHandles="1" noChangeArrowheads="1" noChangeShapeType="1" noTextEdit="1"/>
              </p:cNvSpPr>
              <p:nvPr/>
            </p:nvSpPr>
            <p:spPr>
              <a:xfrm>
                <a:off x="624369" y="4429806"/>
                <a:ext cx="1398397" cy="738664"/>
              </a:xfrm>
              <a:prstGeom prst="rect">
                <a:avLst/>
              </a:prstGeom>
              <a:blipFill>
                <a:blip r:embed="rId5"/>
                <a:stretch>
                  <a:fillRect l="-1304" b="-74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716F491-AE64-4F55-D049-2CF7DEEFD238}"/>
                  </a:ext>
                </a:extLst>
              </p:cNvPr>
              <p:cNvSpPr txBox="1"/>
              <p:nvPr/>
            </p:nvSpPr>
            <p:spPr>
              <a:xfrm>
                <a:off x="3772734" y="4365150"/>
                <a:ext cx="1398398"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0.85&lt;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m:t>
                    </m:r>
                    <m:r>
                      <a:rPr lang="it-IT" sz="1400" b="0" i="0" smtClean="0">
                        <a:solidFill>
                          <a:schemeClr val="tx1"/>
                        </a:solidFill>
                        <a:latin typeface="Cambria Math" panose="02040503050406030204" pitchFamily="18" charset="0"/>
                        <a:ea typeface="Cambria Math" panose="02040503050406030204" pitchFamily="18" charset="0"/>
                      </a:rPr>
                      <m:t>9</m:t>
                    </m:r>
                  </m:oMath>
                </a14:m>
                <a:r>
                  <a:rPr lang="en-US" sz="1400" dirty="0">
                    <a:solidFill>
                      <a:schemeClr val="tx1"/>
                    </a:solidFill>
                  </a:rPr>
                  <a:t> </a:t>
                </a:r>
              </a:p>
              <a:p>
                <a:r>
                  <a:rPr lang="en-US" sz="1400" dirty="0">
                    <a:solidFill>
                      <a:srgbClr val="FF0000"/>
                    </a:solidFill>
                  </a:rPr>
                  <a:t>Protons</a:t>
                </a:r>
              </a:p>
              <a:p>
                <a:r>
                  <a:rPr lang="en-US" sz="1400" dirty="0">
                    <a:solidFill>
                      <a:srgbClr val="0000FF"/>
                    </a:solidFill>
                  </a:rPr>
                  <a:t>MC protons</a:t>
                </a:r>
              </a:p>
            </p:txBody>
          </p:sp>
        </mc:Choice>
        <mc:Fallback>
          <p:sp>
            <p:nvSpPr>
              <p:cNvPr id="9" name="TextBox 8">
                <a:extLst>
                  <a:ext uri="{FF2B5EF4-FFF2-40B4-BE49-F238E27FC236}">
                    <a16:creationId xmlns:a16="http://schemas.microsoft.com/office/drawing/2014/main" id="{B716F491-AE64-4F55-D049-2CF7DEEFD238}"/>
                  </a:ext>
                </a:extLst>
              </p:cNvPr>
              <p:cNvSpPr txBox="1">
                <a:spLocks noRot="1" noChangeAspect="1" noMove="1" noResize="1" noEditPoints="1" noAdjustHandles="1" noChangeArrowheads="1" noChangeShapeType="1" noTextEdit="1"/>
              </p:cNvSpPr>
              <p:nvPr/>
            </p:nvSpPr>
            <p:spPr>
              <a:xfrm>
                <a:off x="3772734" y="4365150"/>
                <a:ext cx="1398398" cy="738664"/>
              </a:xfrm>
              <a:prstGeom prst="rect">
                <a:avLst/>
              </a:prstGeom>
              <a:blipFill>
                <a:blip r:embed="rId6"/>
                <a:stretch>
                  <a:fillRect l="-1310" b="-826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90BE0CF1-3E39-F715-C24A-A1804194A900}"/>
              </a:ext>
            </a:extLst>
          </p:cNvPr>
          <p:cNvPicPr>
            <a:picLocks noChangeAspect="1"/>
          </p:cNvPicPr>
          <p:nvPr/>
        </p:nvPicPr>
        <p:blipFill>
          <a:blip r:embed="rId7"/>
          <a:srcRect l="1838" t="9967" r="54924" b="2222"/>
          <a:stretch/>
        </p:blipFill>
        <p:spPr>
          <a:xfrm>
            <a:off x="6097538" y="2461596"/>
            <a:ext cx="3086483" cy="3525891"/>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6473A1D-BABC-B336-4528-61F3DBAC4B7F}"/>
                  </a:ext>
                </a:extLst>
              </p:cNvPr>
              <p:cNvSpPr txBox="1"/>
              <p:nvPr/>
            </p:nvSpPr>
            <p:spPr>
              <a:xfrm>
                <a:off x="6549102" y="2519422"/>
                <a:ext cx="1555562"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0.7&lt;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&lt;0.75</m:t>
                    </m:r>
                  </m:oMath>
                </a14:m>
                <a:r>
                  <a:rPr lang="en-US" sz="1400" dirty="0">
                    <a:solidFill>
                      <a:schemeClr val="tx1"/>
                    </a:solidFill>
                  </a:rPr>
                  <a:t> </a:t>
                </a:r>
              </a:p>
              <a:p>
                <a:r>
                  <a:rPr lang="en-US" sz="1400" dirty="0" err="1">
                    <a:solidFill>
                      <a:srgbClr val="FF0000"/>
                    </a:solidFill>
                  </a:rPr>
                  <a:t>GBLNoMS</a:t>
                </a:r>
                <a:r>
                  <a:rPr lang="en-US" sz="1400" dirty="0">
                    <a:solidFill>
                      <a:srgbClr val="FF0000"/>
                    </a:solidFill>
                  </a:rPr>
                  <a:t> (data P)</a:t>
                </a:r>
              </a:p>
              <a:p>
                <a:r>
                  <a:rPr lang="en-US" sz="1400" dirty="0">
                    <a:solidFill>
                      <a:srgbClr val="0000FF"/>
                    </a:solidFill>
                  </a:rPr>
                  <a:t>GBL (data P)</a:t>
                </a:r>
              </a:p>
            </p:txBody>
          </p:sp>
        </mc:Choice>
        <mc:Fallback>
          <p:sp>
            <p:nvSpPr>
              <p:cNvPr id="11" name="TextBox 10">
                <a:extLst>
                  <a:ext uri="{FF2B5EF4-FFF2-40B4-BE49-F238E27FC236}">
                    <a16:creationId xmlns:a16="http://schemas.microsoft.com/office/drawing/2014/main" id="{06473A1D-BABC-B336-4528-61F3DBAC4B7F}"/>
                  </a:ext>
                </a:extLst>
              </p:cNvPr>
              <p:cNvSpPr txBox="1">
                <a:spLocks noRot="1" noChangeAspect="1" noMove="1" noResize="1" noEditPoints="1" noAdjustHandles="1" noChangeArrowheads="1" noChangeShapeType="1" noTextEdit="1"/>
              </p:cNvSpPr>
              <p:nvPr/>
            </p:nvSpPr>
            <p:spPr>
              <a:xfrm>
                <a:off x="6549102" y="2519422"/>
                <a:ext cx="1555562" cy="738664"/>
              </a:xfrm>
              <a:prstGeom prst="rect">
                <a:avLst/>
              </a:prstGeom>
              <a:blipFill>
                <a:blip r:embed="rId8"/>
                <a:stretch>
                  <a:fillRect l="-1172" b="-82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6165BAD3-A604-7AC6-BB56-1F1D345DA118}"/>
                  </a:ext>
                </a:extLst>
              </p:cNvPr>
              <p:cNvSpPr txBox="1"/>
              <p:nvPr/>
            </p:nvSpPr>
            <p:spPr>
              <a:xfrm>
                <a:off x="6549102" y="4402097"/>
                <a:ext cx="1555563"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0.8&lt;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&lt;0.85</m:t>
                    </m:r>
                  </m:oMath>
                </a14:m>
                <a:r>
                  <a:rPr lang="en-US" sz="1400" dirty="0">
                    <a:solidFill>
                      <a:schemeClr val="tx1"/>
                    </a:solidFill>
                  </a:rPr>
                  <a:t> </a:t>
                </a:r>
              </a:p>
              <a:p>
                <a:r>
                  <a:rPr lang="en-US" sz="1400" dirty="0" err="1">
                    <a:solidFill>
                      <a:schemeClr val="accent2"/>
                    </a:solidFill>
                  </a:rPr>
                  <a:t>GBLNoMS</a:t>
                </a:r>
                <a:r>
                  <a:rPr lang="en-US" sz="1400" dirty="0">
                    <a:solidFill>
                      <a:schemeClr val="accent2"/>
                    </a:solidFill>
                  </a:rPr>
                  <a:t> (data P)</a:t>
                </a:r>
              </a:p>
              <a:p>
                <a:r>
                  <a:rPr lang="en-US" sz="1400" dirty="0">
                    <a:solidFill>
                      <a:srgbClr val="00B0F0"/>
                    </a:solidFill>
                  </a:rPr>
                  <a:t>GBL (data P)</a:t>
                </a:r>
              </a:p>
            </p:txBody>
          </p:sp>
        </mc:Choice>
        <mc:Fallback>
          <p:sp>
            <p:nvSpPr>
              <p:cNvPr id="13" name="TextBox 12">
                <a:extLst>
                  <a:ext uri="{FF2B5EF4-FFF2-40B4-BE49-F238E27FC236}">
                    <a16:creationId xmlns:a16="http://schemas.microsoft.com/office/drawing/2014/main" id="{6165BAD3-A604-7AC6-BB56-1F1D345DA118}"/>
                  </a:ext>
                </a:extLst>
              </p:cNvPr>
              <p:cNvSpPr txBox="1">
                <a:spLocks noRot="1" noChangeAspect="1" noMove="1" noResize="1" noEditPoints="1" noAdjustHandles="1" noChangeArrowheads="1" noChangeShapeType="1" noTextEdit="1"/>
              </p:cNvSpPr>
              <p:nvPr/>
            </p:nvSpPr>
            <p:spPr>
              <a:xfrm>
                <a:off x="6549102" y="4402097"/>
                <a:ext cx="1555563" cy="738664"/>
              </a:xfrm>
              <a:prstGeom prst="rect">
                <a:avLst/>
              </a:prstGeom>
              <a:blipFill>
                <a:blip r:embed="rId9"/>
                <a:stretch>
                  <a:fillRect l="-1172" b="-8264"/>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6866EB7A-BB46-3768-F07A-E78BD1EB410F}"/>
              </a:ext>
            </a:extLst>
          </p:cNvPr>
          <p:cNvPicPr>
            <a:picLocks noChangeAspect="1"/>
          </p:cNvPicPr>
          <p:nvPr/>
        </p:nvPicPr>
        <p:blipFill>
          <a:blip r:embed="rId10"/>
          <a:srcRect l="1742" t="9966" r="55320" b="2492"/>
          <a:stretch/>
        </p:blipFill>
        <p:spPr>
          <a:xfrm>
            <a:off x="9191584" y="2461596"/>
            <a:ext cx="3000416" cy="3539671"/>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B92E8F46-F47A-8AE2-61FF-14F5A419856B}"/>
                  </a:ext>
                </a:extLst>
              </p:cNvPr>
              <p:cNvSpPr txBox="1"/>
              <p:nvPr/>
            </p:nvSpPr>
            <p:spPr>
              <a:xfrm>
                <a:off x="9555537" y="2519422"/>
                <a:ext cx="1650735"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0.7&lt;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&lt;0.75</m:t>
                    </m:r>
                  </m:oMath>
                </a14:m>
                <a:r>
                  <a:rPr lang="en-US" sz="1400" dirty="0">
                    <a:solidFill>
                      <a:schemeClr val="tx1"/>
                    </a:solidFill>
                  </a:rPr>
                  <a:t> </a:t>
                </a:r>
              </a:p>
              <a:p>
                <a:r>
                  <a:rPr lang="en-US" sz="1400" dirty="0" err="1">
                    <a:solidFill>
                      <a:srgbClr val="FF0000"/>
                    </a:solidFill>
                  </a:rPr>
                  <a:t>GBLNoMS</a:t>
                </a:r>
                <a:r>
                  <a:rPr lang="en-US" sz="1400" dirty="0">
                    <a:solidFill>
                      <a:srgbClr val="FF0000"/>
                    </a:solidFill>
                  </a:rPr>
                  <a:t> (MC P)</a:t>
                </a:r>
              </a:p>
              <a:p>
                <a:r>
                  <a:rPr lang="en-US" sz="1400" dirty="0">
                    <a:solidFill>
                      <a:srgbClr val="0000FF"/>
                    </a:solidFill>
                  </a:rPr>
                  <a:t>GBL (MC P)</a:t>
                </a:r>
              </a:p>
            </p:txBody>
          </p:sp>
        </mc:Choice>
        <mc:Fallback>
          <p:sp>
            <p:nvSpPr>
              <p:cNvPr id="19" name="TextBox 18">
                <a:extLst>
                  <a:ext uri="{FF2B5EF4-FFF2-40B4-BE49-F238E27FC236}">
                    <a16:creationId xmlns:a16="http://schemas.microsoft.com/office/drawing/2014/main" id="{B92E8F46-F47A-8AE2-61FF-14F5A419856B}"/>
                  </a:ext>
                </a:extLst>
              </p:cNvPr>
              <p:cNvSpPr txBox="1">
                <a:spLocks noRot="1" noChangeAspect="1" noMove="1" noResize="1" noEditPoints="1" noAdjustHandles="1" noChangeArrowheads="1" noChangeShapeType="1" noTextEdit="1"/>
              </p:cNvSpPr>
              <p:nvPr/>
            </p:nvSpPr>
            <p:spPr>
              <a:xfrm>
                <a:off x="9555537" y="2519422"/>
                <a:ext cx="1650735" cy="738664"/>
              </a:xfrm>
              <a:prstGeom prst="rect">
                <a:avLst/>
              </a:prstGeom>
              <a:blipFill>
                <a:blip r:embed="rId11"/>
                <a:stretch>
                  <a:fillRect l="-1111" b="-82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EC8F16E8-3C20-FA79-3073-904F8846B2B7}"/>
                  </a:ext>
                </a:extLst>
              </p:cNvPr>
              <p:cNvSpPr txBox="1"/>
              <p:nvPr/>
            </p:nvSpPr>
            <p:spPr>
              <a:xfrm>
                <a:off x="9555538" y="4402097"/>
                <a:ext cx="1555563" cy="738664"/>
              </a:xfrm>
              <a:prstGeom prst="rect">
                <a:avLst/>
              </a:prstGeom>
              <a:noFill/>
            </p:spPr>
            <p:txBody>
              <a:bodyPr wrap="square" rtlCol="0">
                <a:spAutoFit/>
              </a:bodyPr>
              <a:lstStyle/>
              <a:p>
                <a:pPr/>
                <a14:m>
                  <m:oMath xmlns:m="http://schemas.openxmlformats.org/officeDocument/2006/math">
                    <m:r>
                      <a:rPr lang="it-IT" sz="1400" b="0" i="1" smtClean="0">
                        <a:solidFill>
                          <a:schemeClr val="tx1"/>
                        </a:solidFill>
                        <a:latin typeface="Cambria Math" panose="02040503050406030204" pitchFamily="18" charset="0"/>
                      </a:rPr>
                      <m:t>0.8&lt; </m:t>
                    </m:r>
                    <m:r>
                      <a:rPr lang="it-IT" sz="1400" b="0" i="1" smtClean="0">
                        <a:solidFill>
                          <a:schemeClr val="tx1"/>
                        </a:solidFill>
                        <a:latin typeface="Cambria Math" panose="02040503050406030204" pitchFamily="18" charset="0"/>
                        <a:ea typeface="Cambria Math" panose="02040503050406030204" pitchFamily="18" charset="0"/>
                      </a:rPr>
                      <m:t>𝛽</m:t>
                    </m:r>
                    <m:r>
                      <a:rPr lang="it-IT" sz="1400" b="0" i="1" smtClean="0">
                        <a:solidFill>
                          <a:schemeClr val="tx1"/>
                        </a:solidFill>
                        <a:latin typeface="Cambria Math" panose="02040503050406030204" pitchFamily="18" charset="0"/>
                        <a:ea typeface="Cambria Math" panose="02040503050406030204" pitchFamily="18" charset="0"/>
                      </a:rPr>
                      <m:t>&lt;0.85</m:t>
                    </m:r>
                  </m:oMath>
                </a14:m>
                <a:r>
                  <a:rPr lang="en-US" sz="1400" dirty="0">
                    <a:solidFill>
                      <a:schemeClr val="tx1"/>
                    </a:solidFill>
                  </a:rPr>
                  <a:t> </a:t>
                </a:r>
              </a:p>
              <a:p>
                <a:r>
                  <a:rPr lang="en-US" sz="1400" dirty="0" err="1">
                    <a:solidFill>
                      <a:schemeClr val="accent2"/>
                    </a:solidFill>
                  </a:rPr>
                  <a:t>GBLNoMS</a:t>
                </a:r>
                <a:r>
                  <a:rPr lang="en-US" sz="1400" dirty="0">
                    <a:solidFill>
                      <a:schemeClr val="accent2"/>
                    </a:solidFill>
                  </a:rPr>
                  <a:t> (MC P)</a:t>
                </a:r>
              </a:p>
              <a:p>
                <a:r>
                  <a:rPr lang="en-US" sz="1400" dirty="0">
                    <a:solidFill>
                      <a:srgbClr val="00B0F0"/>
                    </a:solidFill>
                  </a:rPr>
                  <a:t>GBL (MC P) </a:t>
                </a:r>
              </a:p>
            </p:txBody>
          </p:sp>
        </mc:Choice>
        <mc:Fallback>
          <p:sp>
            <p:nvSpPr>
              <p:cNvPr id="20" name="TextBox 19">
                <a:extLst>
                  <a:ext uri="{FF2B5EF4-FFF2-40B4-BE49-F238E27FC236}">
                    <a16:creationId xmlns:a16="http://schemas.microsoft.com/office/drawing/2014/main" id="{EC8F16E8-3C20-FA79-3073-904F8846B2B7}"/>
                  </a:ext>
                </a:extLst>
              </p:cNvPr>
              <p:cNvSpPr txBox="1">
                <a:spLocks noRot="1" noChangeAspect="1" noMove="1" noResize="1" noEditPoints="1" noAdjustHandles="1" noChangeArrowheads="1" noChangeShapeType="1" noTextEdit="1"/>
              </p:cNvSpPr>
              <p:nvPr/>
            </p:nvSpPr>
            <p:spPr>
              <a:xfrm>
                <a:off x="9555538" y="4402097"/>
                <a:ext cx="1555563" cy="738664"/>
              </a:xfrm>
              <a:prstGeom prst="rect">
                <a:avLst/>
              </a:prstGeom>
              <a:blipFill>
                <a:blip r:embed="rId12"/>
                <a:stretch>
                  <a:fillRect l="-1176" b="-8264"/>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1CC26C91-7A29-D24A-3FE9-1A278A1BFA9D}"/>
              </a:ext>
            </a:extLst>
          </p:cNvPr>
          <p:cNvSpPr/>
          <p:nvPr/>
        </p:nvSpPr>
        <p:spPr>
          <a:xfrm>
            <a:off x="0" y="2395586"/>
            <a:ext cx="6089975" cy="3605681"/>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EA0F40B-B319-C2F8-6B87-62DACE2C3822}"/>
              </a:ext>
            </a:extLst>
          </p:cNvPr>
          <p:cNvSpPr txBox="1"/>
          <p:nvPr/>
        </p:nvSpPr>
        <p:spPr>
          <a:xfrm>
            <a:off x="1306741" y="6022531"/>
            <a:ext cx="3864391" cy="307777"/>
          </a:xfrm>
          <a:prstGeom prst="rect">
            <a:avLst/>
          </a:prstGeom>
          <a:noFill/>
        </p:spPr>
        <p:txBody>
          <a:bodyPr wrap="none" rtlCol="0">
            <a:spAutoFit/>
          </a:bodyPr>
          <a:lstStyle/>
          <a:p>
            <a:r>
              <a:rPr lang="en-US" sz="1400" dirty="0">
                <a:solidFill>
                  <a:srgbClr val="0000FF"/>
                </a:solidFill>
              </a:rPr>
              <a:t>Example: </a:t>
            </a:r>
            <a:r>
              <a:rPr lang="en-US" sz="1400" dirty="0" err="1">
                <a:solidFill>
                  <a:srgbClr val="0000FF"/>
                </a:solidFill>
              </a:rPr>
              <a:t>NClusterXside</a:t>
            </a:r>
            <a:r>
              <a:rPr lang="en-US" sz="1400" dirty="0">
                <a:solidFill>
                  <a:srgbClr val="0000FF"/>
                </a:solidFill>
              </a:rPr>
              <a:t>, IT, Layer2, 1cm from track</a:t>
            </a:r>
          </a:p>
        </p:txBody>
      </p:sp>
      <p:sp>
        <p:nvSpPr>
          <p:cNvPr id="23" name="Rectangle 22">
            <a:extLst>
              <a:ext uri="{FF2B5EF4-FFF2-40B4-BE49-F238E27FC236}">
                <a16:creationId xmlns:a16="http://schemas.microsoft.com/office/drawing/2014/main" id="{BFDFFC59-10D2-52B5-D6F7-1D6FF3F107D3}"/>
              </a:ext>
            </a:extLst>
          </p:cNvPr>
          <p:cNvSpPr/>
          <p:nvPr/>
        </p:nvSpPr>
        <p:spPr>
          <a:xfrm>
            <a:off x="6107041" y="2389142"/>
            <a:ext cx="6089975" cy="36056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TextBox 23">
            <a:extLst>
              <a:ext uri="{FF2B5EF4-FFF2-40B4-BE49-F238E27FC236}">
                <a16:creationId xmlns:a16="http://schemas.microsoft.com/office/drawing/2014/main" id="{A2E8495E-DBE3-41FF-6882-C81C6A30CE70}"/>
              </a:ext>
            </a:extLst>
          </p:cNvPr>
          <p:cNvSpPr txBox="1"/>
          <p:nvPr/>
        </p:nvSpPr>
        <p:spPr>
          <a:xfrm>
            <a:off x="7020870" y="6022530"/>
            <a:ext cx="4521174" cy="307777"/>
          </a:xfrm>
          <a:prstGeom prst="rect">
            <a:avLst/>
          </a:prstGeom>
          <a:noFill/>
        </p:spPr>
        <p:txBody>
          <a:bodyPr wrap="none" rtlCol="0">
            <a:spAutoFit/>
          </a:bodyPr>
          <a:lstStyle/>
          <a:p>
            <a:r>
              <a:rPr lang="en-US" sz="1400" dirty="0">
                <a:solidFill>
                  <a:srgbClr val="FF0000"/>
                </a:solidFill>
              </a:rPr>
              <a:t>Example: </a:t>
            </a:r>
            <a:r>
              <a:rPr lang="en-US" sz="1400" dirty="0" err="1">
                <a:solidFill>
                  <a:srgbClr val="FF0000"/>
                </a:solidFill>
              </a:rPr>
              <a:t>ChisquareX</a:t>
            </a:r>
            <a:r>
              <a:rPr lang="en-US" sz="1400" dirty="0">
                <a:solidFill>
                  <a:srgbClr val="FF0000"/>
                </a:solidFill>
              </a:rPr>
              <a:t> for IT, with and without MS correction</a:t>
            </a:r>
          </a:p>
        </p:txBody>
      </p:sp>
    </p:spTree>
    <p:extLst>
      <p:ext uri="{BB962C8B-B14F-4D97-AF65-F5344CB8AC3E}">
        <p14:creationId xmlns:p14="http://schemas.microsoft.com/office/powerpoint/2010/main" val="386123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67630-00EA-F84C-E7B3-505BFDC56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9A0F3-972A-AB7E-8F0C-2272DFCEC822}"/>
              </a:ext>
            </a:extLst>
          </p:cNvPr>
          <p:cNvSpPr>
            <a:spLocks noGrp="1"/>
          </p:cNvSpPr>
          <p:nvPr>
            <p:ph type="title"/>
          </p:nvPr>
        </p:nvSpPr>
        <p:spPr>
          <a:xfrm>
            <a:off x="526850" y="284813"/>
            <a:ext cx="8093364" cy="706293"/>
          </a:xfrm>
        </p:spPr>
        <p:txBody>
          <a:bodyPr/>
          <a:lstStyle/>
          <a:p>
            <a:r>
              <a:rPr lang="en-US" dirty="0"/>
              <a:t>VARIABLES IN THE TRAINING </a:t>
            </a:r>
          </a:p>
        </p:txBody>
      </p:sp>
      <p:sp>
        <p:nvSpPr>
          <p:cNvPr id="4" name="TextBox 3">
            <a:extLst>
              <a:ext uri="{FF2B5EF4-FFF2-40B4-BE49-F238E27FC236}">
                <a16:creationId xmlns:a16="http://schemas.microsoft.com/office/drawing/2014/main" id="{C3D34509-8FEA-4447-461C-A670519A88EB}"/>
              </a:ext>
            </a:extLst>
          </p:cNvPr>
          <p:cNvSpPr txBox="1"/>
          <p:nvPr/>
        </p:nvSpPr>
        <p:spPr>
          <a:xfrm>
            <a:off x="434109" y="1209965"/>
            <a:ext cx="11259127" cy="923330"/>
          </a:xfrm>
          <a:prstGeom prst="rect">
            <a:avLst/>
          </a:prstGeom>
          <a:noFill/>
        </p:spPr>
        <p:txBody>
          <a:bodyPr wrap="square" rtlCol="0">
            <a:spAutoFit/>
          </a:bodyPr>
          <a:lstStyle/>
          <a:p>
            <a:r>
              <a:rPr lang="en-US" dirty="0"/>
              <a:t>The variables used in the training are Inner Tracker variables for which the data and MC are not so far away. </a:t>
            </a:r>
          </a:p>
          <a:p>
            <a:r>
              <a:rPr lang="en-US" dirty="0"/>
              <a:t>I looked for variables that have less dependence on rigidity, otherwise the ML algorithm can learn the mass and would apply a mass cut.</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4B8D65F-1A9C-6847-7FA4-278E95917097}"/>
                  </a:ext>
                </a:extLst>
              </p:cNvPr>
              <p:cNvSpPr txBox="1"/>
              <p:nvPr/>
            </p:nvSpPr>
            <p:spPr>
              <a:xfrm>
                <a:off x="434109" y="2272145"/>
                <a:ext cx="7682231" cy="4407489"/>
              </a:xfrm>
              <a:prstGeom prst="rect">
                <a:avLst/>
              </a:prstGeom>
              <a:noFill/>
            </p:spPr>
            <p:txBody>
              <a:bodyPr wrap="none" rtlCol="0">
                <a:spAutoFit/>
              </a:bodyPr>
              <a:lstStyle/>
              <a:p>
                <a:r>
                  <a:rPr lang="en-US" dirty="0"/>
                  <a:t>Variable used:</a:t>
                </a:r>
              </a:p>
              <a:p>
                <a:pPr marL="285750" indent="-285750">
                  <a:buFont typeface="Arial" panose="020B0604020202020204" pitchFamily="34" charset="0"/>
                  <a:buChar char="•"/>
                </a:pPr>
                <a:r>
                  <a:rPr lang="en-US" dirty="0"/>
                  <a:t>N° 1 </a:t>
                </a:r>
                <a:r>
                  <a:rPr lang="en-US" dirty="0" err="1"/>
                  <a:t>ChisquareX</a:t>
                </a:r>
                <a:r>
                  <a:rPr lang="en-US" dirty="0"/>
                  <a:t> (IT)</a:t>
                </a:r>
              </a:p>
              <a:p>
                <a:pPr marL="285750" indent="-285750">
                  <a:buFont typeface="Arial" panose="020B0604020202020204" pitchFamily="34" charset="0"/>
                  <a:buChar char="•"/>
                </a:pPr>
                <a:r>
                  <a:rPr lang="en-US" dirty="0"/>
                  <a:t>N°7 </a:t>
                </a:r>
                <a:r>
                  <a:rPr lang="en-US" dirty="0" err="1"/>
                  <a:t>PartialR</a:t>
                </a:r>
                <a:r>
                  <a:rPr lang="en-US" dirty="0"/>
                  <a:t> asymmetries (L2-L8)-&gt; </a:t>
                </a:r>
                <a14:m>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𝑃𝑎𝑟𝑡𝑖𝑎𝑙</m:t>
                        </m:r>
                        <m:r>
                          <a:rPr lang="it-IT" b="0" i="1" smtClean="0">
                            <a:latin typeface="Cambria Math" panose="02040503050406030204" pitchFamily="18" charset="0"/>
                          </a:rPr>
                          <m:t> </m:t>
                        </m:r>
                        <m:r>
                          <a:rPr lang="it-IT" b="0" i="1" smtClean="0">
                            <a:latin typeface="Cambria Math" panose="02040503050406030204" pitchFamily="18" charset="0"/>
                          </a:rPr>
                          <m:t>𝑅</m:t>
                        </m:r>
                        <m:r>
                          <a:rPr lang="it-IT" b="0" i="1" smtClean="0">
                            <a:latin typeface="Cambria Math" panose="02040503050406030204" pitchFamily="18" charset="0"/>
                          </a:rPr>
                          <m:t> </m:t>
                        </m:r>
                        <m:r>
                          <a:rPr lang="it-IT" b="0" i="1" smtClean="0">
                            <a:latin typeface="Cambria Math" panose="02040503050406030204" pitchFamily="18" charset="0"/>
                          </a:rPr>
                          <m:t>𝑎𝑠𝑦𝑚𝑚𝑒𝑡𝑟𝑦</m:t>
                        </m:r>
                      </m:e>
                      <m:sub>
                        <m:r>
                          <a:rPr lang="it-IT" b="0" i="1" smtClean="0">
                            <a:latin typeface="Cambria Math" panose="02040503050406030204" pitchFamily="18" charset="0"/>
                          </a:rPr>
                          <m:t>𝑖</m:t>
                        </m:r>
                      </m:sub>
                    </m:sSub>
                    <m:r>
                      <a:rPr lang="it-IT" b="0" i="1" smtClean="0">
                        <a:latin typeface="Cambria Math" panose="02040503050406030204" pitchFamily="18" charset="0"/>
                      </a:rPr>
                      <m:t>= </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𝑃𝑎𝑟𝑡𝑖𝑎𝑙𝑅</m:t>
                            </m:r>
                          </m:e>
                          <m:sub>
                            <m:r>
                              <a:rPr lang="it-IT" b="0" i="1" smtClean="0">
                                <a:latin typeface="Cambria Math" panose="02040503050406030204" pitchFamily="18" charset="0"/>
                              </a:rPr>
                              <m:t>𝑖</m:t>
                            </m:r>
                          </m:sub>
                        </m:sSub>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𝑟𝑒𝑐</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𝑅</m:t>
                            </m:r>
                          </m:e>
                          <m:sub>
                            <m:r>
                              <a:rPr lang="it-IT" b="0" i="1" smtClean="0">
                                <a:latin typeface="Cambria Math" panose="02040503050406030204" pitchFamily="18" charset="0"/>
                              </a:rPr>
                              <m:t>𝑟𝑒𝑐</m:t>
                            </m:r>
                          </m:sub>
                        </m:sSub>
                      </m:den>
                    </m:f>
                  </m:oMath>
                </a14:m>
                <a:endParaRPr lang="en-US" dirty="0"/>
              </a:p>
              <a:p>
                <a:pPr marL="285750" indent="-285750">
                  <a:buFont typeface="Arial" panose="020B0604020202020204" pitchFamily="34" charset="0"/>
                  <a:buChar char="•"/>
                </a:pPr>
                <a:r>
                  <a:rPr lang="en-US" dirty="0"/>
                  <a:t>N°7 </a:t>
                </a:r>
                <a:r>
                  <a:rPr lang="en-US" dirty="0" err="1"/>
                  <a:t>NCluster</a:t>
                </a:r>
                <a:r>
                  <a:rPr lang="en-US" dirty="0"/>
                  <a:t> (IT), Side X, 1mm (L2-L8)</a:t>
                </a:r>
              </a:p>
              <a:p>
                <a:pPr marL="285750" indent="-285750">
                  <a:buFont typeface="Arial" panose="020B0604020202020204" pitchFamily="34" charset="0"/>
                  <a:buChar char="•"/>
                </a:pPr>
                <a:r>
                  <a:rPr lang="en-US" dirty="0"/>
                  <a:t>N°7 </a:t>
                </a:r>
                <a:r>
                  <a:rPr lang="en-US" dirty="0" err="1"/>
                  <a:t>NCluster</a:t>
                </a:r>
                <a:r>
                  <a:rPr lang="en-US" dirty="0"/>
                  <a:t> (IT), Side X, 1cm from Track (L2-L8)</a:t>
                </a:r>
              </a:p>
              <a:p>
                <a:pPr marL="285750" indent="-285750">
                  <a:buFont typeface="Arial" panose="020B0604020202020204" pitchFamily="34" charset="0"/>
                  <a:buChar char="•"/>
                </a:pPr>
                <a:r>
                  <a:rPr lang="en-US" dirty="0"/>
                  <a:t>N°7 </a:t>
                </a:r>
                <a:r>
                  <a:rPr lang="en-US" dirty="0" err="1"/>
                  <a:t>NCluster</a:t>
                </a:r>
                <a:r>
                  <a:rPr lang="en-US" dirty="0"/>
                  <a:t> (IT), Side X, 2cm from Track (L2-L8)</a:t>
                </a:r>
              </a:p>
              <a:p>
                <a:pPr marL="285750" indent="-285750">
                  <a:buFont typeface="Arial" panose="020B0604020202020204" pitchFamily="34" charset="0"/>
                  <a:buChar char="•"/>
                </a:pPr>
                <a:r>
                  <a:rPr lang="en-US" dirty="0"/>
                  <a:t>N°7 </a:t>
                </a:r>
                <a:r>
                  <a:rPr lang="en-US" dirty="0" err="1"/>
                  <a:t>NCluster</a:t>
                </a:r>
                <a:r>
                  <a:rPr lang="en-US" dirty="0"/>
                  <a:t> (IT), Side Y, 1mm (L2-L8)</a:t>
                </a:r>
              </a:p>
              <a:p>
                <a:pPr marL="285750" indent="-285750">
                  <a:buFont typeface="Arial" panose="020B0604020202020204" pitchFamily="34" charset="0"/>
                  <a:buChar char="•"/>
                </a:pPr>
                <a:r>
                  <a:rPr lang="en-US" dirty="0"/>
                  <a:t>N°7 </a:t>
                </a:r>
                <a:r>
                  <a:rPr lang="en-US" dirty="0" err="1"/>
                  <a:t>NCluster</a:t>
                </a:r>
                <a:r>
                  <a:rPr lang="en-US" dirty="0"/>
                  <a:t> (IT), Side Y, 1cm from Track (L2-L8)</a:t>
                </a:r>
              </a:p>
              <a:p>
                <a:pPr marL="285750" indent="-285750">
                  <a:buFont typeface="Arial" panose="020B0604020202020204" pitchFamily="34" charset="0"/>
                  <a:buChar char="•"/>
                </a:pPr>
                <a:r>
                  <a:rPr lang="en-US" dirty="0"/>
                  <a:t>N°7 </a:t>
                </a:r>
                <a:r>
                  <a:rPr lang="en-US" dirty="0" err="1"/>
                  <a:t>NCluster</a:t>
                </a:r>
                <a:r>
                  <a:rPr lang="en-US" dirty="0"/>
                  <a:t> (IT), Side Y, 2cm from Track (L2-L8)</a:t>
                </a:r>
              </a:p>
              <a:p>
                <a:pPr marL="285750" indent="-285750">
                  <a:buFont typeface="Arial" panose="020B0604020202020204" pitchFamily="34" charset="0"/>
                  <a:buChar char="•"/>
                </a:pPr>
                <a:r>
                  <a:rPr lang="en-US" dirty="0" err="1"/>
                  <a:t>NTotalCluster</a:t>
                </a:r>
                <a:r>
                  <a:rPr lang="en-US" dirty="0"/>
                  <a:t> (IT), </a:t>
                </a:r>
                <a:r>
                  <a:rPr lang="en-US" dirty="0" err="1"/>
                  <a:t>SideX</a:t>
                </a:r>
                <a:r>
                  <a:rPr lang="en-US" dirty="0"/>
                  <a:t>, 1mm (sum on L2-L8)</a:t>
                </a:r>
              </a:p>
              <a:p>
                <a:pPr marL="285750" indent="-285750">
                  <a:buFont typeface="Arial" panose="020B0604020202020204" pitchFamily="34" charset="0"/>
                  <a:buChar char="•"/>
                </a:pPr>
                <a:r>
                  <a:rPr lang="en-US" dirty="0" err="1"/>
                  <a:t>NTotalCluster</a:t>
                </a:r>
                <a:r>
                  <a:rPr lang="en-US" dirty="0"/>
                  <a:t> (IT), </a:t>
                </a:r>
                <a:r>
                  <a:rPr lang="en-US" dirty="0" err="1"/>
                  <a:t>SideX</a:t>
                </a:r>
                <a:r>
                  <a:rPr lang="en-US" dirty="0"/>
                  <a:t>, 1cm (sum on L2-L8)</a:t>
                </a:r>
              </a:p>
              <a:p>
                <a:pPr marL="285750" indent="-285750">
                  <a:buFont typeface="Arial" panose="020B0604020202020204" pitchFamily="34" charset="0"/>
                  <a:buChar char="•"/>
                </a:pPr>
                <a:r>
                  <a:rPr lang="en-US" dirty="0" err="1"/>
                  <a:t>NTotalCluster</a:t>
                </a:r>
                <a:r>
                  <a:rPr lang="en-US" dirty="0"/>
                  <a:t> (IT), </a:t>
                </a:r>
                <a:r>
                  <a:rPr lang="en-US" dirty="0" err="1"/>
                  <a:t>SideX</a:t>
                </a:r>
                <a:r>
                  <a:rPr lang="en-US" dirty="0"/>
                  <a:t>, 2cm (sum on L2-L8)</a:t>
                </a:r>
              </a:p>
              <a:p>
                <a:pPr marL="285750" indent="-285750">
                  <a:buFont typeface="Arial" panose="020B0604020202020204" pitchFamily="34" charset="0"/>
                  <a:buChar char="•"/>
                </a:pPr>
                <a:r>
                  <a:rPr lang="en-US" dirty="0" err="1"/>
                  <a:t>NTotalCluster</a:t>
                </a:r>
                <a:r>
                  <a:rPr lang="en-US" dirty="0"/>
                  <a:t> (IT), </a:t>
                </a:r>
                <a:r>
                  <a:rPr lang="en-US" dirty="0" err="1"/>
                  <a:t>SideY</a:t>
                </a:r>
                <a:r>
                  <a:rPr lang="en-US" dirty="0"/>
                  <a:t>, 1mm (sum on L2-L8)</a:t>
                </a:r>
              </a:p>
              <a:p>
                <a:pPr marL="285750" indent="-285750">
                  <a:buFont typeface="Arial" panose="020B0604020202020204" pitchFamily="34" charset="0"/>
                  <a:buChar char="•"/>
                </a:pPr>
                <a:r>
                  <a:rPr lang="en-US" dirty="0" err="1"/>
                  <a:t>NTotalCluster</a:t>
                </a:r>
                <a:r>
                  <a:rPr lang="en-US" dirty="0"/>
                  <a:t> (IT), </a:t>
                </a:r>
                <a:r>
                  <a:rPr lang="en-US" dirty="0" err="1"/>
                  <a:t>SideY</a:t>
                </a:r>
                <a:r>
                  <a:rPr lang="en-US" dirty="0"/>
                  <a:t>, 1cm (sum on L2-L8)</a:t>
                </a:r>
              </a:p>
              <a:p>
                <a:pPr marL="285750" indent="-285750">
                  <a:buFont typeface="Arial" panose="020B0604020202020204" pitchFamily="34" charset="0"/>
                  <a:buChar char="•"/>
                </a:pPr>
                <a:r>
                  <a:rPr lang="en-US" dirty="0" err="1"/>
                  <a:t>NTotalCluster</a:t>
                </a:r>
                <a:r>
                  <a:rPr lang="en-US" dirty="0"/>
                  <a:t> (IT), </a:t>
                </a:r>
                <a:r>
                  <a:rPr lang="en-US" dirty="0" err="1"/>
                  <a:t>SideY</a:t>
                </a:r>
                <a:r>
                  <a:rPr lang="en-US" dirty="0"/>
                  <a:t>, 2cm (sum on L2-L8)</a:t>
                </a:r>
              </a:p>
            </p:txBody>
          </p:sp>
        </mc:Choice>
        <mc:Fallback>
          <p:sp>
            <p:nvSpPr>
              <p:cNvPr id="3" name="TextBox 2">
                <a:extLst>
                  <a:ext uri="{FF2B5EF4-FFF2-40B4-BE49-F238E27FC236}">
                    <a16:creationId xmlns:a16="http://schemas.microsoft.com/office/drawing/2014/main" id="{54B8D65F-1A9C-6847-7FA4-278E95917097}"/>
                  </a:ext>
                </a:extLst>
              </p:cNvPr>
              <p:cNvSpPr txBox="1">
                <a:spLocks noRot="1" noChangeAspect="1" noMove="1" noResize="1" noEditPoints="1" noAdjustHandles="1" noChangeArrowheads="1" noChangeShapeType="1" noTextEdit="1"/>
              </p:cNvSpPr>
              <p:nvPr/>
            </p:nvSpPr>
            <p:spPr>
              <a:xfrm>
                <a:off x="434109" y="2272145"/>
                <a:ext cx="7682231" cy="4407489"/>
              </a:xfrm>
              <a:prstGeom prst="rect">
                <a:avLst/>
              </a:prstGeom>
              <a:blipFill>
                <a:blip r:embed="rId2"/>
                <a:stretch>
                  <a:fillRect l="-635" t="-830" b="-1245"/>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92EA6B30-0B9A-C40C-4819-563DA680124A}"/>
              </a:ext>
            </a:extLst>
          </p:cNvPr>
          <p:cNvSpPr/>
          <p:nvPr/>
        </p:nvSpPr>
        <p:spPr>
          <a:xfrm>
            <a:off x="8116340" y="2604655"/>
            <a:ext cx="953769" cy="396853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9D8160CA-6329-9B43-6C96-22C1C84328A2}"/>
              </a:ext>
            </a:extLst>
          </p:cNvPr>
          <p:cNvSpPr txBox="1"/>
          <p:nvPr/>
        </p:nvSpPr>
        <p:spPr>
          <a:xfrm>
            <a:off x="9181409" y="4404255"/>
            <a:ext cx="1375755" cy="369332"/>
          </a:xfrm>
          <a:prstGeom prst="rect">
            <a:avLst/>
          </a:prstGeom>
          <a:noFill/>
        </p:spPr>
        <p:txBody>
          <a:bodyPr wrap="square" rtlCol="0">
            <a:spAutoFit/>
          </a:bodyPr>
          <a:lstStyle/>
          <a:p>
            <a:r>
              <a:rPr lang="en-US" dirty="0"/>
              <a:t>56 variables</a:t>
            </a:r>
          </a:p>
        </p:txBody>
      </p:sp>
    </p:spTree>
    <p:extLst>
      <p:ext uri="{BB962C8B-B14F-4D97-AF65-F5344CB8AC3E}">
        <p14:creationId xmlns:p14="http://schemas.microsoft.com/office/powerpoint/2010/main" val="15451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72CB6-BC9E-201A-824A-E331A2403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023FB-A0DA-C398-D2D7-54775D4230B4}"/>
              </a:ext>
            </a:extLst>
          </p:cNvPr>
          <p:cNvSpPr>
            <a:spLocks noGrp="1"/>
          </p:cNvSpPr>
          <p:nvPr>
            <p:ph type="title"/>
          </p:nvPr>
        </p:nvSpPr>
        <p:spPr>
          <a:xfrm>
            <a:off x="838200" y="365125"/>
            <a:ext cx="6024418" cy="392257"/>
          </a:xfrm>
        </p:spPr>
        <p:txBody>
          <a:bodyPr>
            <a:normAutofit fontScale="90000"/>
          </a:bodyPr>
          <a:lstStyle/>
          <a:p>
            <a:r>
              <a:rPr lang="en-US" dirty="0"/>
              <a:t>BOOSTED DECISION TREES</a:t>
            </a:r>
          </a:p>
        </p:txBody>
      </p:sp>
      <p:sp>
        <p:nvSpPr>
          <p:cNvPr id="4" name="TextBox 3">
            <a:extLst>
              <a:ext uri="{FF2B5EF4-FFF2-40B4-BE49-F238E27FC236}">
                <a16:creationId xmlns:a16="http://schemas.microsoft.com/office/drawing/2014/main" id="{3490867E-A9AA-A4CC-41C6-ED440E802EF4}"/>
              </a:ext>
            </a:extLst>
          </p:cNvPr>
          <p:cNvSpPr txBox="1"/>
          <p:nvPr/>
        </p:nvSpPr>
        <p:spPr>
          <a:xfrm>
            <a:off x="838200" y="938333"/>
            <a:ext cx="9135359" cy="646331"/>
          </a:xfrm>
          <a:prstGeom prst="rect">
            <a:avLst/>
          </a:prstGeom>
          <a:noFill/>
        </p:spPr>
        <p:txBody>
          <a:bodyPr wrap="square" rtlCol="0">
            <a:spAutoFit/>
          </a:bodyPr>
          <a:lstStyle/>
          <a:p>
            <a:r>
              <a:rPr lang="en-US" dirty="0"/>
              <a:t>Decision trees are a common technique used to solve classification (and regression) problems.</a:t>
            </a:r>
          </a:p>
          <a:p>
            <a:r>
              <a:rPr lang="en-US" dirty="0"/>
              <a:t>They are based on one-variable rectangular cut in a multidimensional variable space. </a:t>
            </a:r>
          </a:p>
        </p:txBody>
      </p:sp>
      <p:pic>
        <p:nvPicPr>
          <p:cNvPr id="5" name="Picture 4">
            <a:extLst>
              <a:ext uri="{FF2B5EF4-FFF2-40B4-BE49-F238E27FC236}">
                <a16:creationId xmlns:a16="http://schemas.microsoft.com/office/drawing/2014/main" id="{C0EBF153-C499-19DE-E4D8-BD39E36F1C37}"/>
              </a:ext>
            </a:extLst>
          </p:cNvPr>
          <p:cNvPicPr>
            <a:picLocks noChangeAspect="1"/>
          </p:cNvPicPr>
          <p:nvPr/>
        </p:nvPicPr>
        <p:blipFill>
          <a:blip r:embed="rId2">
            <a:clrChange>
              <a:clrFrom>
                <a:srgbClr val="F0F0F0"/>
              </a:clrFrom>
              <a:clrTo>
                <a:srgbClr val="F0F0F0">
                  <a:alpha val="0"/>
                </a:srgbClr>
              </a:clrTo>
            </a:clrChange>
          </a:blip>
          <a:srcRect l="14091" t="6600" r="22955" b="29293"/>
          <a:stretch/>
        </p:blipFill>
        <p:spPr>
          <a:xfrm>
            <a:off x="0" y="1725954"/>
            <a:ext cx="5281311" cy="3025155"/>
          </a:xfrm>
          <a:prstGeom prst="rect">
            <a:avLst/>
          </a:prstGeom>
        </p:spPr>
      </p:pic>
      <p:sp>
        <p:nvSpPr>
          <p:cNvPr id="6" name="TextBox 5">
            <a:extLst>
              <a:ext uri="{FF2B5EF4-FFF2-40B4-BE49-F238E27FC236}">
                <a16:creationId xmlns:a16="http://schemas.microsoft.com/office/drawing/2014/main" id="{E73307C1-0E78-2970-6CC6-2516592A0947}"/>
              </a:ext>
            </a:extLst>
          </p:cNvPr>
          <p:cNvSpPr txBox="1"/>
          <p:nvPr/>
        </p:nvSpPr>
        <p:spPr>
          <a:xfrm>
            <a:off x="5281311" y="2089704"/>
            <a:ext cx="6910689" cy="2308324"/>
          </a:xfrm>
          <a:prstGeom prst="rect">
            <a:avLst/>
          </a:prstGeom>
          <a:noFill/>
        </p:spPr>
        <p:txBody>
          <a:bodyPr wrap="square" rtlCol="0">
            <a:spAutoFit/>
          </a:bodyPr>
          <a:lstStyle/>
          <a:p>
            <a:pPr marL="342900" indent="-342900">
              <a:buFont typeface="+mj-lt"/>
              <a:buAutoNum type="arabicPeriod"/>
            </a:pPr>
            <a:r>
              <a:rPr lang="en-US" dirty="0"/>
              <a:t>Starting from an </a:t>
            </a:r>
            <a:r>
              <a:rPr lang="en-US" b="1" dirty="0">
                <a:solidFill>
                  <a:srgbClr val="FF0000"/>
                </a:solidFill>
              </a:rPr>
              <a:t>initial sample</a:t>
            </a:r>
            <a:r>
              <a:rPr lang="en-US" dirty="0"/>
              <a:t>, a rectangular splits it into two “leaves”.</a:t>
            </a:r>
          </a:p>
          <a:p>
            <a:pPr marL="342900" indent="-342900">
              <a:buFont typeface="+mj-lt"/>
              <a:buAutoNum type="arabicPeriod"/>
            </a:pPr>
            <a:endParaRPr lang="en-US" dirty="0"/>
          </a:p>
          <a:p>
            <a:pPr marL="342900" indent="-342900">
              <a:buFont typeface="+mj-lt"/>
              <a:buAutoNum type="arabicPeriod"/>
            </a:pPr>
            <a:r>
              <a:rPr lang="en-US" dirty="0"/>
              <a:t>Each leaf is evaluated as signal-like (if composed mostly by signal events) or background-like.</a:t>
            </a:r>
          </a:p>
          <a:p>
            <a:pPr marL="342900" indent="-342900">
              <a:buFont typeface="+mj-lt"/>
              <a:buAutoNum type="arabicPeriod"/>
            </a:pPr>
            <a:endParaRPr lang="en-US" dirty="0"/>
          </a:p>
          <a:p>
            <a:pPr marL="342900" indent="-342900">
              <a:buFont typeface="+mj-lt"/>
              <a:buAutoNum type="arabicPeriod"/>
            </a:pPr>
            <a:r>
              <a:rPr lang="en-US" dirty="0"/>
              <a:t>The leaves can be split again using another one-dimensional cut until and “ending condition” is reached. </a:t>
            </a:r>
          </a:p>
        </p:txBody>
      </p:sp>
      <p:sp>
        <p:nvSpPr>
          <p:cNvPr id="7" name="Oval 6">
            <a:extLst>
              <a:ext uri="{FF2B5EF4-FFF2-40B4-BE49-F238E27FC236}">
                <a16:creationId xmlns:a16="http://schemas.microsoft.com/office/drawing/2014/main" id="{53A17A5B-6CE3-A3CA-590B-C364200E094A}"/>
              </a:ext>
            </a:extLst>
          </p:cNvPr>
          <p:cNvSpPr/>
          <p:nvPr/>
        </p:nvSpPr>
        <p:spPr>
          <a:xfrm>
            <a:off x="1773382" y="1745675"/>
            <a:ext cx="1681018" cy="7112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15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38D58-F3FB-CB07-531B-3EA97B4FB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CB62E-B82C-420B-A03C-AAF4DD8442D2}"/>
              </a:ext>
            </a:extLst>
          </p:cNvPr>
          <p:cNvSpPr>
            <a:spLocks noGrp="1"/>
          </p:cNvSpPr>
          <p:nvPr>
            <p:ph type="title"/>
          </p:nvPr>
        </p:nvSpPr>
        <p:spPr>
          <a:xfrm>
            <a:off x="838200" y="365125"/>
            <a:ext cx="6024418" cy="392257"/>
          </a:xfrm>
        </p:spPr>
        <p:txBody>
          <a:bodyPr>
            <a:normAutofit fontScale="90000"/>
          </a:bodyPr>
          <a:lstStyle/>
          <a:p>
            <a:r>
              <a:rPr lang="en-US" dirty="0"/>
              <a:t>BOOSTED DECISION TREES</a:t>
            </a:r>
          </a:p>
        </p:txBody>
      </p:sp>
      <p:sp>
        <p:nvSpPr>
          <p:cNvPr id="4" name="TextBox 3">
            <a:extLst>
              <a:ext uri="{FF2B5EF4-FFF2-40B4-BE49-F238E27FC236}">
                <a16:creationId xmlns:a16="http://schemas.microsoft.com/office/drawing/2014/main" id="{E065B975-F536-161F-6964-AEF035953E7A}"/>
              </a:ext>
            </a:extLst>
          </p:cNvPr>
          <p:cNvSpPr txBox="1"/>
          <p:nvPr/>
        </p:nvSpPr>
        <p:spPr>
          <a:xfrm>
            <a:off x="838200" y="938333"/>
            <a:ext cx="9135359" cy="646331"/>
          </a:xfrm>
          <a:prstGeom prst="rect">
            <a:avLst/>
          </a:prstGeom>
          <a:noFill/>
        </p:spPr>
        <p:txBody>
          <a:bodyPr wrap="square" rtlCol="0">
            <a:spAutoFit/>
          </a:bodyPr>
          <a:lstStyle/>
          <a:p>
            <a:r>
              <a:rPr lang="en-US" dirty="0"/>
              <a:t>Decision trees are a common technique used to solve classification (and regression) problems.</a:t>
            </a:r>
          </a:p>
          <a:p>
            <a:r>
              <a:rPr lang="en-US" dirty="0"/>
              <a:t>They are based on one-variable rectangular cut in a multidimensional variable space. </a:t>
            </a:r>
          </a:p>
        </p:txBody>
      </p:sp>
      <p:pic>
        <p:nvPicPr>
          <p:cNvPr id="5" name="Picture 4">
            <a:extLst>
              <a:ext uri="{FF2B5EF4-FFF2-40B4-BE49-F238E27FC236}">
                <a16:creationId xmlns:a16="http://schemas.microsoft.com/office/drawing/2014/main" id="{F4EDE9BC-7209-C95C-E8D2-EAF9B8C69455}"/>
              </a:ext>
            </a:extLst>
          </p:cNvPr>
          <p:cNvPicPr>
            <a:picLocks noChangeAspect="1"/>
          </p:cNvPicPr>
          <p:nvPr/>
        </p:nvPicPr>
        <p:blipFill>
          <a:blip r:embed="rId2">
            <a:clrChange>
              <a:clrFrom>
                <a:srgbClr val="F0F0F0"/>
              </a:clrFrom>
              <a:clrTo>
                <a:srgbClr val="F0F0F0">
                  <a:alpha val="0"/>
                </a:srgbClr>
              </a:clrTo>
            </a:clrChange>
          </a:blip>
          <a:srcRect l="14091" t="6600" r="22955" b="29293"/>
          <a:stretch/>
        </p:blipFill>
        <p:spPr>
          <a:xfrm>
            <a:off x="0" y="1725954"/>
            <a:ext cx="5281311" cy="3025155"/>
          </a:xfrm>
          <a:prstGeom prst="rect">
            <a:avLst/>
          </a:prstGeom>
        </p:spPr>
      </p:pic>
      <p:sp>
        <p:nvSpPr>
          <p:cNvPr id="6" name="TextBox 5">
            <a:extLst>
              <a:ext uri="{FF2B5EF4-FFF2-40B4-BE49-F238E27FC236}">
                <a16:creationId xmlns:a16="http://schemas.microsoft.com/office/drawing/2014/main" id="{9119832D-55AB-4D82-E040-6BC34F5CD905}"/>
              </a:ext>
            </a:extLst>
          </p:cNvPr>
          <p:cNvSpPr txBox="1"/>
          <p:nvPr/>
        </p:nvSpPr>
        <p:spPr>
          <a:xfrm>
            <a:off x="5281311" y="2089704"/>
            <a:ext cx="6910689" cy="2308324"/>
          </a:xfrm>
          <a:prstGeom prst="rect">
            <a:avLst/>
          </a:prstGeom>
          <a:noFill/>
        </p:spPr>
        <p:txBody>
          <a:bodyPr wrap="square" rtlCol="0">
            <a:spAutoFit/>
          </a:bodyPr>
          <a:lstStyle/>
          <a:p>
            <a:pPr marL="342900" indent="-342900">
              <a:buFont typeface="+mj-lt"/>
              <a:buAutoNum type="arabicPeriod"/>
            </a:pPr>
            <a:r>
              <a:rPr lang="en-US" dirty="0"/>
              <a:t>Starting from an </a:t>
            </a:r>
            <a:r>
              <a:rPr lang="en-US" b="1" dirty="0">
                <a:solidFill>
                  <a:srgbClr val="FF0000"/>
                </a:solidFill>
              </a:rPr>
              <a:t>initial sample</a:t>
            </a:r>
            <a:r>
              <a:rPr lang="en-US" dirty="0"/>
              <a:t>, a rectangular splits it into </a:t>
            </a:r>
            <a:r>
              <a:rPr lang="en-US" dirty="0">
                <a:solidFill>
                  <a:srgbClr val="0000FF"/>
                </a:solidFill>
              </a:rPr>
              <a:t>two “leaves”</a:t>
            </a:r>
            <a:r>
              <a:rPr lang="en-US" dirty="0"/>
              <a:t>.</a:t>
            </a:r>
          </a:p>
          <a:p>
            <a:pPr marL="342900" indent="-342900">
              <a:buFont typeface="+mj-lt"/>
              <a:buAutoNum type="arabicPeriod"/>
            </a:pPr>
            <a:endParaRPr lang="en-US" dirty="0"/>
          </a:p>
          <a:p>
            <a:pPr marL="342900" indent="-342900">
              <a:buFont typeface="+mj-lt"/>
              <a:buAutoNum type="arabicPeriod"/>
            </a:pPr>
            <a:r>
              <a:rPr lang="en-US" dirty="0">
                <a:solidFill>
                  <a:schemeClr val="bg1">
                    <a:lumMod val="75000"/>
                  </a:schemeClr>
                </a:solidFill>
              </a:rPr>
              <a:t>Each leaf is evaluated as signal-like (if composed mostly by signal events) or background-like.</a:t>
            </a:r>
          </a:p>
          <a:p>
            <a:pPr marL="342900" indent="-342900">
              <a:buFont typeface="+mj-lt"/>
              <a:buAutoNum type="arabicPeriod"/>
            </a:pPr>
            <a:endParaRPr lang="en-US" dirty="0">
              <a:solidFill>
                <a:schemeClr val="bg1">
                  <a:lumMod val="75000"/>
                </a:schemeClr>
              </a:solidFill>
            </a:endParaRPr>
          </a:p>
          <a:p>
            <a:pPr marL="342900" indent="-342900">
              <a:buFont typeface="+mj-lt"/>
              <a:buAutoNum type="arabicPeriod"/>
            </a:pPr>
            <a:r>
              <a:rPr lang="en-US" dirty="0">
                <a:solidFill>
                  <a:schemeClr val="bg1">
                    <a:lumMod val="75000"/>
                  </a:schemeClr>
                </a:solidFill>
              </a:rPr>
              <a:t>The leaves can be split again using another one-dimensional cut until and “ending condition” is reached. </a:t>
            </a:r>
          </a:p>
        </p:txBody>
      </p:sp>
      <p:sp>
        <p:nvSpPr>
          <p:cNvPr id="7" name="Oval 6">
            <a:extLst>
              <a:ext uri="{FF2B5EF4-FFF2-40B4-BE49-F238E27FC236}">
                <a16:creationId xmlns:a16="http://schemas.microsoft.com/office/drawing/2014/main" id="{CABACD2B-192F-048B-DFAB-D1C1D5934ABA}"/>
              </a:ext>
            </a:extLst>
          </p:cNvPr>
          <p:cNvSpPr/>
          <p:nvPr/>
        </p:nvSpPr>
        <p:spPr>
          <a:xfrm>
            <a:off x="1773382" y="1745675"/>
            <a:ext cx="1681018" cy="71120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43472A0-AD11-9A2B-1AC5-79A6BE8218B3}"/>
              </a:ext>
            </a:extLst>
          </p:cNvPr>
          <p:cNvSpPr/>
          <p:nvPr/>
        </p:nvSpPr>
        <p:spPr>
          <a:xfrm>
            <a:off x="429491" y="2553236"/>
            <a:ext cx="1681018" cy="711200"/>
          </a:xfrm>
          <a:prstGeom prst="ellipse">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29A2EB5-DC15-9001-3AD7-E378BB7C00F9}"/>
              </a:ext>
            </a:extLst>
          </p:cNvPr>
          <p:cNvSpPr/>
          <p:nvPr/>
        </p:nvSpPr>
        <p:spPr>
          <a:xfrm>
            <a:off x="3172691" y="2537192"/>
            <a:ext cx="1681018" cy="711200"/>
          </a:xfrm>
          <a:prstGeom prst="ellipse">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85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3982</TotalTime>
  <Words>3762</Words>
  <Application>Microsoft Office PowerPoint</Application>
  <PresentationFormat>Widescreen</PresentationFormat>
  <Paragraphs>477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Wingdings</vt:lpstr>
      <vt:lpstr>Office Theme</vt:lpstr>
      <vt:lpstr>ANTIMATTER MEETING</vt:lpstr>
      <vt:lpstr>THE MAIN GOAL OF THE ANALYSIS</vt:lpstr>
      <vt:lpstr>STANDARD SELECTION</vt:lpstr>
      <vt:lpstr>STANDARD SELECTION </vt:lpstr>
      <vt:lpstr>SAMPLES DEFINITION</vt:lpstr>
      <vt:lpstr>VARIABLES IN THE TRAINING</vt:lpstr>
      <vt:lpstr>VARIABLES IN THE TRAINING </vt:lpstr>
      <vt:lpstr>BOOSTED DECISION TREES</vt:lpstr>
      <vt:lpstr>BOOSTED DECISION TREES</vt:lpstr>
      <vt:lpstr>BOOSTED DECISION TREES</vt:lpstr>
      <vt:lpstr>BOOSTED DECISION TREES</vt:lpstr>
      <vt:lpstr>BOOSTED DECISION TREES</vt:lpstr>
      <vt:lpstr>MULTILAYER PERCEPTRON</vt:lpstr>
      <vt:lpstr>DEEP NEURAL NETWORK</vt:lpstr>
      <vt:lpstr>BDT AND DNN COMPARISONS </vt:lpstr>
      <vt:lpstr>PowerPoint Presentation</vt:lpstr>
      <vt:lpstr>BDT AND DNN COMPARISONS </vt:lpstr>
      <vt:lpstr>PowerPoint Presentation</vt:lpstr>
      <vt:lpstr>PowerPoint Presentation</vt:lpstr>
      <vt:lpstr>PowerPoint Presentation</vt:lpstr>
      <vt:lpstr>RECURRENT NEURAL NETWORK</vt:lpstr>
      <vt:lpstr>PowerPoint Presentation</vt:lpstr>
      <vt:lpstr>PowerPoint Presentation</vt:lpstr>
      <vt:lpstr>PowerPoint Presentation</vt:lpstr>
      <vt:lpstr>PowerPoint Presentation</vt:lpstr>
      <vt:lpstr>PowerPoint Presentation</vt:lpstr>
      <vt:lpstr>PowerPoint Presentation</vt:lpstr>
      <vt:lpstr>GATED RECURRENT UNIT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Francesco D'Angelo</dc:creator>
  <cp:lastModifiedBy>Francesco D'Angelo</cp:lastModifiedBy>
  <cp:revision>123</cp:revision>
  <dcterms:created xsi:type="dcterms:W3CDTF">2024-10-31T15:56:08Z</dcterms:created>
  <dcterms:modified xsi:type="dcterms:W3CDTF">2024-11-03T20:24:25Z</dcterms:modified>
</cp:coreProperties>
</file>