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ov" ContentType="video/unknown"/>
  <Override PartName="/ppt/notesSlides/notesSlide1.xml" ContentType="application/vnd.openxmlformats-officedocument.presentationml.notesSlide+xml"/>
  <Override PartName="/ppt/media/image7.jpeg" ContentType="image/jpeg"/>
  <Override PartName="/ppt/media/image8.jpeg" ContentType="image/jpeg"/>
  <Override PartName="/ppt/notesSlides/notesSlide2.xml" ContentType="application/vnd.openxmlformats-officedocument.presentationml.notesSlide+xml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1pPr>
    <a:lvl2pPr marL="0" marR="0" indent="914216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2pPr>
    <a:lvl3pPr marL="0" marR="0" indent="1828433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3pPr>
    <a:lvl4pPr marL="0" marR="0" indent="2742651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4pPr>
    <a:lvl5pPr marL="0" marR="0" indent="3656867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5pPr>
    <a:lvl6pPr marL="0" marR="0" indent="4571086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6pPr>
    <a:lvl7pPr marL="0" marR="0" indent="5485303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7pPr>
    <a:lvl8pPr marL="0" marR="0" indent="6399519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8pPr>
    <a:lvl9pPr marL="0" marR="0" indent="7313737" algn="l" defTabSz="1828433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600" u="none" kumimoji="0" normalizeH="0">
        <a:ln>
          <a:noFill/>
        </a:ln>
        <a:solidFill>
          <a:srgbClr val="5E5E5E"/>
        </a:solidFill>
        <a:effectLst/>
        <a:uFillTx/>
        <a:latin typeface="Montserrat Regular"/>
        <a:ea typeface="Montserrat Regular"/>
        <a:cs typeface="Montserrat Regular"/>
        <a:sym typeface="Montserra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hape 3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cosh(x) = 0.5*(e^x+e^(-x))</a:t>
            </a:r>
          </a:p>
          <a:p>
            <a:pPr>
              <a:defRPr sz="1200"/>
            </a:pPr>
          </a:p>
          <a:p>
            <a:pPr>
              <a:defRPr sz="1200"/>
            </a:pPr>
            <a:r>
              <a:t>Tau_g0=generation lifetime = O(70 us)</a:t>
            </a:r>
          </a:p>
          <a:p>
            <a:pPr>
              <a:defRPr sz="1200"/>
            </a:pPr>
          </a:p>
          <a:p>
            <a:pPr>
              <a:defRPr sz="1200"/>
            </a:pPr>
            <a:r>
              <a:t>n_i = O(10^10 cm_3) @300K</a:t>
            </a:r>
          </a:p>
          <a:p>
            <a:pPr>
              <a:defRPr sz="1200"/>
            </a:pPr>
          </a:p>
          <a:p>
            <a:pPr>
              <a:defRPr sz="1200"/>
            </a:pPr>
            <a:r>
              <a:t>When a high electric field is applied to silicon, SRH statistics changes because the rate at which electrons are captured and emitted by a trap is increased significantly by tunneling.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5" name="Shape 6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216">
              <a:lnSpc>
                <a:spcPct val="10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To change the image behind the Mock up.</a:t>
            </a:r>
          </a:p>
          <a:p>
            <a:pPr defTabSz="914216">
              <a:lnSpc>
                <a:spcPct val="100000"/>
              </a:lnSpc>
              <a:defRPr sz="2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Select the layer - &gt; Right Click -&gt; Send to Back -&gt; Delete the image -&gt; Drag &amp; Drop your Own Picture -&gt; Send to Back (again)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val 4"/>
          <p:cNvSpPr/>
          <p:nvPr/>
        </p:nvSpPr>
        <p:spPr>
          <a:xfrm rot="16200000">
            <a:off x="22524567" y="728383"/>
            <a:ext cx="521209" cy="5239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22646926" y="779655"/>
            <a:ext cx="416525" cy="411445"/>
          </a:xfrm>
          <a:prstGeom prst="rect">
            <a:avLst/>
          </a:prstGeom>
        </p:spPr>
        <p:txBody>
          <a:bodyPr lIns="91421" tIns="91421" rIns="91421" bIns="91421"/>
          <a:lstStyle>
            <a:lvl1pPr algn="l" defTabSz="1828433">
              <a:defRPr sz="15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19" name="RP_LogoIdea_scala_di_grigio.png" descr="RP_LogoIdea_scala_di_grig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30796" y="12616688"/>
            <a:ext cx="1738853" cy="719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val 4"/>
          <p:cNvSpPr/>
          <p:nvPr/>
        </p:nvSpPr>
        <p:spPr>
          <a:xfrm rot="16200000">
            <a:off x="21991167" y="728383"/>
            <a:ext cx="521209" cy="523915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22265926" y="728855"/>
            <a:ext cx="401793" cy="398745"/>
          </a:xfrm>
          <a:prstGeom prst="rect">
            <a:avLst/>
          </a:prstGeom>
        </p:spPr>
        <p:txBody>
          <a:bodyPr lIns="91421" tIns="91421" rIns="91421" bIns="91421"/>
          <a:lstStyle>
            <a:lvl1pPr algn="l" defTabSz="1828433">
              <a:defRPr sz="1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feld 4"/>
          <p:cNvSpPr txBox="1"/>
          <p:nvPr/>
        </p:nvSpPr>
        <p:spPr>
          <a:xfrm>
            <a:off x="945114" y="480957"/>
            <a:ext cx="7971471" cy="802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1828800">
              <a:lnSpc>
                <a:spcPct val="100000"/>
              </a:lnSpc>
              <a:defRPr sz="3600">
                <a:solidFill>
                  <a:srgbClr val="907E6F"/>
                </a:solidFill>
              </a:defRPr>
            </a:pPr>
            <a:r>
              <a:t>FALLING WALLS </a:t>
            </a:r>
            <a:r>
              <a:rPr>
                <a:solidFill>
                  <a:srgbClr val="E2000C"/>
                </a:solidFill>
              </a:rPr>
              <a:t>VENTURE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1828800"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6_Custom Layou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icture Placeholder 8"/>
          <p:cNvSpPr/>
          <p:nvPr>
            <p:ph type="pic" sz="half" idx="21"/>
          </p:nvPr>
        </p:nvSpPr>
        <p:spPr>
          <a:xfrm>
            <a:off x="1819348" y="4017795"/>
            <a:ext cx="20671031" cy="49629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val 4"/>
          <p:cNvSpPr/>
          <p:nvPr/>
        </p:nvSpPr>
        <p:spPr>
          <a:xfrm rot="16200000">
            <a:off x="22481694" y="753817"/>
            <a:ext cx="519046" cy="521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530" tIns="45530" rIns="45530" bIns="45530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22603544" y="804876"/>
            <a:ext cx="371570" cy="372587"/>
          </a:xfrm>
          <a:prstGeom prst="rect">
            <a:avLst/>
          </a:prstGeom>
          <a:ln w="3175"/>
        </p:spPr>
        <p:txBody>
          <a:bodyPr lIns="91042" tIns="91042" rIns="91042" bIns="91042"/>
          <a:lstStyle>
            <a:lvl1pPr algn="l" defTabSz="1828433">
              <a:def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2" name="RP_LogoIdea_scala_di_grigio.png" descr="RP_LogoIdea_scala_di_grig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89557" y="12592793"/>
            <a:ext cx="1731638" cy="716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Oval 4"/>
          <p:cNvSpPr/>
          <p:nvPr/>
        </p:nvSpPr>
        <p:spPr>
          <a:xfrm rot="16200000">
            <a:off x="21950508" y="753817"/>
            <a:ext cx="519046" cy="5217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530" tIns="45530" rIns="45530" bIns="45530" anchor="ctr"/>
          <a:lstStyle/>
          <a:p>
            <a:pPr algn="ctr">
              <a:lnSpc>
                <a:spcPct val="100000"/>
              </a:lnSpc>
              <a:defRPr sz="32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22224125" y="754287"/>
            <a:ext cx="371570" cy="372586"/>
          </a:xfrm>
          <a:prstGeom prst="rect">
            <a:avLst/>
          </a:prstGeom>
        </p:spPr>
        <p:txBody>
          <a:bodyPr lIns="91042" tIns="91042" rIns="91042" bIns="91042"/>
          <a:lstStyle>
            <a:lvl1pPr algn="l" defTabSz="1828433">
              <a:def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3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7.jpeg"/><Relationship Id="rId4" Type="http://schemas.openxmlformats.org/officeDocument/2006/relationships/image" Target="../media/image31.png"/><Relationship Id="rId5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5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hyperlink" Target="https://csrc.nist.gov/pubs/fips/140-3/final" TargetMode="External"/><Relationship Id="rId6" Type="http://schemas.openxmlformats.org/officeDocument/2006/relationships/hyperlink" Target="https://csrc.nist.gov/projects/cryptographic-module-validation-program/cmvp-flow" TargetMode="External"/><Relationship Id="rId7" Type="http://schemas.openxmlformats.org/officeDocument/2006/relationships/hyperlink" Target="https://csrc.nist.gov/projects/cryptographic-module-validation-program/entropy-validations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openxmlformats.org/officeDocument/2006/relationships/image" Target="../media/image8.png"/><Relationship Id="rId4" Type="http://schemas.openxmlformats.org/officeDocument/2006/relationships/image" Target="../media/image3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Relationship Id="rId3" Type="http://schemas.openxmlformats.org/officeDocument/2006/relationships/image" Target="../media/image41.png"/><Relationship Id="rId4" Type="http://schemas.openxmlformats.org/officeDocument/2006/relationships/image" Target="../media/image8.png"/><Relationship Id="rId5" Type="http://schemas.openxmlformats.org/officeDocument/2006/relationships/image" Target="../media/image4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4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36.png"/><Relationship Id="rId4" Type="http://schemas.openxmlformats.org/officeDocument/2006/relationships/image" Target="../media/image2.jpeg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Relationship Id="rId3" Type="http://schemas.openxmlformats.org/officeDocument/2006/relationships/image" Target="../media/image8.png"/><Relationship Id="rId4" Type="http://schemas.openxmlformats.org/officeDocument/2006/relationships/image" Target="../media/image50.png"/><Relationship Id="rId5" Type="http://schemas.openxmlformats.org/officeDocument/2006/relationships/image" Target="../media/image3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53.png"/><Relationship Id="rId4" Type="http://schemas.openxmlformats.org/officeDocument/2006/relationships/hyperlink" Target="https://arxiv.org/abs/2409.05543" TargetMode="External"/><Relationship Id="rId5" Type="http://schemas.openxmlformats.org/officeDocument/2006/relationships/image" Target="../media/image5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37.png"/><Relationship Id="rId12" Type="http://schemas.openxmlformats.org/officeDocument/2006/relationships/image" Target="../media/image2.jpeg"/><Relationship Id="rId13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4" Type="http://schemas.openxmlformats.org/officeDocument/2006/relationships/hyperlink" Target="http://www.randompower.eu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hyperlink" Target="https://youtu.be/KWCSUcyMAzE" TargetMode="External"/><Relationship Id="rId12" Type="http://schemas.openxmlformats.org/officeDocument/2006/relationships/hyperlink" Target="https://youtu.be/d_zDP7NDLnI" TargetMode="External"/><Relationship Id="rId13" Type="http://schemas.openxmlformats.org/officeDocument/2006/relationships/image" Target="../media/image66.png"/><Relationship Id="rId14" Type="http://schemas.openxmlformats.org/officeDocument/2006/relationships/image" Target="../media/image6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7.jpeg"/><Relationship Id="rId4" Type="http://schemas.openxmlformats.org/officeDocument/2006/relationships/image" Target="../media/image68.png"/><Relationship Id="rId5" Type="http://schemas.openxmlformats.org/officeDocument/2006/relationships/image" Target="../media/image33.png"/><Relationship Id="rId6" Type="http://schemas.openxmlformats.org/officeDocument/2006/relationships/image" Target="../media/image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openxmlformats.org/officeDocument/2006/relationships/image" Target="../media/image71.png"/><Relationship Id="rId4" Type="http://schemas.openxmlformats.org/officeDocument/2006/relationships/image" Target="../media/image31.png"/><Relationship Id="rId5" Type="http://schemas.openxmlformats.org/officeDocument/2006/relationships/image" Target="../media/image5.png"/><Relationship Id="rId6" Type="http://schemas.openxmlformats.org/officeDocument/2006/relationships/image" Target="../media/image33.png"/><Relationship Id="rId7" Type="http://schemas.openxmlformats.org/officeDocument/2006/relationships/image" Target="../media/image7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Relationship Id="rId3" Type="http://schemas.openxmlformats.org/officeDocument/2006/relationships/hyperlink" Target="https://www.harpercollins.com/author/100919/edward-dolnick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s://www.bbc.com/future/article/20240704-the-search-for-the-random-numbers-that-run-our-lives" TargetMode="External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8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5.png"/><Relationship Id="rId7" Type="http://schemas.openxmlformats.org/officeDocument/2006/relationships/video" Target="../media/media1.mov"/><Relationship Id="rId8" Type="http://schemas.microsoft.com/office/2007/relationships/media" Target="../media/media1.mov"/><Relationship Id="rId9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8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19.png"/><Relationship Id="rId7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Box 16"/>
          <p:cNvSpPr txBox="1"/>
          <p:nvPr/>
        </p:nvSpPr>
        <p:spPr>
          <a:xfrm>
            <a:off x="12595379" y="7999524"/>
            <a:ext cx="9112764" cy="1971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3000"/>
            </a:pPr>
            <a:r>
              <a:t>Massimo Caccia</a:t>
            </a:r>
          </a:p>
          <a:p>
            <a:pPr algn="ctr">
              <a:lnSpc>
                <a:spcPct val="150000"/>
              </a:lnSpc>
              <a:defRPr sz="3000"/>
            </a:pPr>
            <a:r>
              <a:t>Università dell’Insubria &amp; Random Power s.r.l.</a:t>
            </a:r>
          </a:p>
          <a:p>
            <a:pPr algn="ctr">
              <a:lnSpc>
                <a:spcPct val="150000"/>
              </a:lnSpc>
              <a:defRPr sz="3000"/>
            </a:pPr>
            <a:r>
              <a:t>massimo.caccia@randompower.eu</a:t>
            </a:r>
          </a:p>
        </p:txBody>
      </p:sp>
      <p:sp>
        <p:nvSpPr>
          <p:cNvPr id="170" name="TextBox 20"/>
          <p:cNvSpPr txBox="1"/>
          <p:nvPr/>
        </p:nvSpPr>
        <p:spPr>
          <a:xfrm>
            <a:off x="8026249" y="4519836"/>
            <a:ext cx="17715907" cy="239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00000"/>
              </a:lnSpc>
              <a:defRPr spc="600" sz="6600">
                <a:solidFill>
                  <a:schemeClr val="accent1">
                    <a:lumOff val="-13575"/>
                  </a:schemeClr>
                </a:solidFill>
              </a:defRPr>
            </a:pPr>
          </a:p>
          <a:p>
            <a:pPr algn="ctr">
              <a:lnSpc>
                <a:spcPct val="100000"/>
              </a:lnSpc>
              <a:defRPr spc="372" sz="4100">
                <a:solidFill>
                  <a:schemeClr val="accent1">
                    <a:lumOff val="-13575"/>
                  </a:schemeClr>
                </a:solidFill>
              </a:defRPr>
            </a:pPr>
            <a:r>
              <a:t>challenges in its ASIC implementation and </a:t>
            </a:r>
          </a:p>
          <a:p>
            <a:pPr algn="ctr">
              <a:lnSpc>
                <a:spcPct val="100000"/>
              </a:lnSpc>
              <a:defRPr spc="372" sz="4100">
                <a:solidFill>
                  <a:schemeClr val="accent1">
                    <a:lumOff val="-13575"/>
                  </a:schemeClr>
                </a:solidFill>
              </a:defRPr>
            </a:pPr>
            <a:r>
              <a:t>envisaged solutions</a:t>
            </a:r>
          </a:p>
        </p:txBody>
      </p:sp>
      <p:grpSp>
        <p:nvGrpSpPr>
          <p:cNvPr id="173" name="Group 1"/>
          <p:cNvGrpSpPr/>
          <p:nvPr/>
        </p:nvGrpSpPr>
        <p:grpSpPr>
          <a:xfrm>
            <a:off x="3128818" y="3517034"/>
            <a:ext cx="5111753" cy="5111751"/>
            <a:chOff x="0" y="0"/>
            <a:chExt cx="5111751" cy="5111750"/>
          </a:xfrm>
        </p:grpSpPr>
        <p:sp>
          <p:nvSpPr>
            <p:cNvPr id="171" name="Oval 3"/>
            <p:cNvSpPr/>
            <p:nvPr/>
          </p:nvSpPr>
          <p:spPr>
            <a:xfrm>
              <a:off x="0" y="0"/>
              <a:ext cx="5111752" cy="5111750"/>
            </a:xfrm>
            <a:prstGeom prst="ellipse">
              <a:avLst/>
            </a:prstGeom>
            <a:noFill/>
            <a:ln w="1016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pPr>
            </a:p>
          </p:txBody>
        </p:sp>
        <p:sp>
          <p:nvSpPr>
            <p:cNvPr id="172" name="TextBox 23"/>
            <p:cNvSpPr txBox="1"/>
            <p:nvPr/>
          </p:nvSpPr>
          <p:spPr>
            <a:xfrm>
              <a:off x="1383508" y="2171153"/>
              <a:ext cx="2379372" cy="777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lnSpc>
                  <a:spcPct val="100000"/>
                </a:lnSpc>
                <a:defRPr spc="1200" sz="4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TITLE</a:t>
              </a:r>
            </a:p>
          </p:txBody>
        </p:sp>
      </p:grpSp>
      <p:sp>
        <p:nvSpPr>
          <p:cNvPr id="174" name="TextBox 9"/>
          <p:cNvSpPr txBox="1"/>
          <p:nvPr>
            <p:ph type="sldNum" sz="quarter" idx="2"/>
          </p:nvPr>
        </p:nvSpPr>
        <p:spPr>
          <a:xfrm>
            <a:off x="22647052" y="759218"/>
            <a:ext cx="276240" cy="4622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77" name="Group"/>
          <p:cNvGrpSpPr/>
          <p:nvPr/>
        </p:nvGrpSpPr>
        <p:grpSpPr>
          <a:xfrm>
            <a:off x="-6351" y="0"/>
            <a:ext cx="9867991" cy="10613549"/>
            <a:chOff x="0" y="0"/>
            <a:chExt cx="9867989" cy="10613548"/>
          </a:xfrm>
        </p:grpSpPr>
        <p:pic>
          <p:nvPicPr>
            <p:cNvPr id="175" name="Picture Placeholder 4" descr="Picture Placeholder 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851" t="0" r="23851" b="0"/>
            <a:stretch>
              <a:fillRect/>
            </a:stretch>
          </p:blipFill>
          <p:spPr>
            <a:xfrm>
              <a:off x="0" y="0"/>
              <a:ext cx="9867990" cy="10613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francois_morellet_random_distribution_40000_squares_odd_even_numbers_telephone_directory__960_0.jpg" descr="francois_morellet_random_distribution_40000_squares_odd_even_numbers_telephone_directory__960_0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7577" y="1145027"/>
              <a:ext cx="8112742" cy="8237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8" name="RP_LogoIdea.jpg" descr="RP_LogoIde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12578" y="3218897"/>
            <a:ext cx="5111753" cy="21162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16"/>
          <p:cNvSpPr txBox="1"/>
          <p:nvPr/>
        </p:nvSpPr>
        <p:spPr>
          <a:xfrm>
            <a:off x="43752" y="10827909"/>
            <a:ext cx="9867990" cy="119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lnSpc>
                <a:spcPct val="100000"/>
              </a:lnSpc>
              <a:defRPr sz="2400">
                <a:solidFill>
                  <a:srgbClr val="444444"/>
                </a:solidFill>
              </a:defRPr>
            </a:pPr>
            <a:r>
              <a:t>François Morellet</a:t>
            </a:r>
          </a:p>
          <a:p>
            <a:pPr defTabSz="457200">
              <a:lnSpc>
                <a:spcPct val="100000"/>
              </a:lnSpc>
              <a:defRPr i="1" sz="2400">
                <a:solidFill>
                  <a:srgbClr val="444444"/>
                </a:solidFill>
              </a:defRPr>
            </a:pPr>
            <a:r>
              <a:t>Random Distribution of 40,000 Squares using the Odd and Even Numbers of a Telephone Directory </a:t>
            </a:r>
            <a:r>
              <a:rPr i="0"/>
              <a:t>1960</a:t>
            </a:r>
          </a:p>
        </p:txBody>
      </p:sp>
      <p:sp>
        <p:nvSpPr>
          <p:cNvPr id="180" name="I"/>
          <p:cNvSpPr txBox="1"/>
          <p:nvPr/>
        </p:nvSpPr>
        <p:spPr>
          <a:xfrm>
            <a:off x="16142110" y="10232538"/>
            <a:ext cx="2019301" cy="2027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defRPr sz="15000">
                <a:solidFill>
                  <a:srgbClr val="000000"/>
                </a:solidFill>
                <a:latin typeface="NIFont"/>
                <a:ea typeface="NIFont"/>
                <a:cs typeface="NIFont"/>
                <a:sym typeface="NIFont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81" name="In-Silico quantum generation of random bit streams"/>
          <p:cNvSpPr txBox="1"/>
          <p:nvPr/>
        </p:nvSpPr>
        <p:spPr>
          <a:xfrm>
            <a:off x="10120685" y="2213678"/>
            <a:ext cx="14062152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00000"/>
              </a:lnSpc>
              <a:defRPr sz="4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In-Silico quantum generation of random bit streams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12578" y="261616"/>
            <a:ext cx="4483537" cy="190632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Electronics for Physics Experiments &amp; Applications…"/>
          <p:cNvSpPr txBox="1"/>
          <p:nvPr/>
        </p:nvSpPr>
        <p:spPr>
          <a:xfrm>
            <a:off x="12700639" y="12164214"/>
            <a:ext cx="8902244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100000"/>
              </a:lnSpc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Electronics for Physics Experiments &amp; Applications</a:t>
            </a:r>
          </a:p>
          <a:p>
            <a:pPr algn="ctr" defTabSz="825500">
              <a:lnSpc>
                <a:spcPct val="100000"/>
              </a:lnSpc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Torino, March 7</a:t>
            </a:r>
            <a:r>
              <a:rPr baseline="31999"/>
              <a:t>th</a:t>
            </a:r>
            <a:r>
              <a:t>, </a:t>
            </a:r>
            <a:r>
              <a:rPr baseline="31999"/>
              <a:t> </a:t>
            </a:r>
            <a:r>
              <a:t>2025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2" name="RP_LogoIdea_HD.pdf" descr="RP_LogoIdea_H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0932" y="1975184"/>
            <a:ext cx="10933917" cy="4527325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This is the PATENTED essence of"/>
          <p:cNvSpPr txBox="1"/>
          <p:nvPr/>
        </p:nvSpPr>
        <p:spPr>
          <a:xfrm>
            <a:off x="710411" y="709670"/>
            <a:ext cx="76465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600"/>
            </a:pPr>
            <a:r>
              <a:t>This is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PATENTED</a:t>
            </a:r>
            <a:r>
              <a:t> essence of </a:t>
            </a:r>
          </a:p>
        </p:txBody>
      </p:sp>
      <p:sp>
        <p:nvSpPr>
          <p:cNvPr id="344" name="-   Italian Patent granted in Sept. 2020…"/>
          <p:cNvSpPr txBox="1"/>
          <p:nvPr/>
        </p:nvSpPr>
        <p:spPr>
          <a:xfrm>
            <a:off x="795054" y="8032678"/>
            <a:ext cx="7477283" cy="2669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-   Italian Patent granted in Sept. 2020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EU patent granted in 2022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Japanese patent granted in 2024</a:t>
            </a:r>
          </a:p>
          <a:p>
            <a:pPr marL="396875" indent="-396875">
              <a:buSzPct val="125000"/>
              <a:buChar char="-"/>
              <a:defRPr sz="29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in the examination phase in China, Korea and U.S. (since April 2021)</a:t>
            </a: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90645" y="534125"/>
            <a:ext cx="10549971" cy="369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50636" y="3725585"/>
            <a:ext cx="7111099" cy="3838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13843" y="6216243"/>
            <a:ext cx="8662068" cy="6926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0" name="RP_LogoIdea_HD.pdf" descr="RP_LogoIdea_H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2423" y="2290095"/>
            <a:ext cx="10933917" cy="4527326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This is the PATENTED essence of"/>
          <p:cNvSpPr txBox="1"/>
          <p:nvPr/>
        </p:nvSpPr>
        <p:spPr>
          <a:xfrm>
            <a:off x="710411" y="709670"/>
            <a:ext cx="76465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600"/>
            </a:pPr>
            <a:r>
              <a:t>This is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PATENTED</a:t>
            </a:r>
            <a:r>
              <a:t> essence of </a:t>
            </a:r>
          </a:p>
        </p:txBody>
      </p:sp>
      <p:sp>
        <p:nvSpPr>
          <p:cNvPr id="352" name="where the key issues are:…"/>
          <p:cNvSpPr txBox="1"/>
          <p:nvPr/>
        </p:nvSpPr>
        <p:spPr>
          <a:xfrm>
            <a:off x="520848" y="7747604"/>
            <a:ext cx="18404205" cy="515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where the key issues are:</a:t>
            </a: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endogenous in-silico seeding of the pulses</a:t>
            </a:r>
            <a:endParaRPr>
              <a:solidFill>
                <a:schemeClr val="accent3">
                  <a:hueOff val="914337"/>
                  <a:satOff val="31515"/>
                  <a:lumOff val="-30790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self-amplification of the seeds in excess of a factor 1 000 000,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making pulse tagging robust</a:t>
            </a:r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bit extraction through a non parametric local analysis of the time series of pulses</a:t>
            </a:r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no influence of temperature on the randomness of the occurrences</a:t>
            </a: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</a:t>
            </a:r>
            <a:r>
              <a:rPr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 need of post-processing to correct left-over bias</a:t>
            </a:r>
            <a:endParaRPr>
              <a:solidFill>
                <a:schemeClr val="accent1">
                  <a:lumOff val="-13575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maximum bit/occurrence rate = 47% [2 series of 4 random bits every 17 pulses]</a:t>
            </a: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rate at the 5-10 Mbps rate for every mm</a:t>
            </a:r>
            <a:r>
              <a:rPr baseline="31999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of Silicon sensor</a:t>
            </a:r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potential to embed the generator into an ASIC [Application Specific Integrated Circuit]</a:t>
            </a:r>
          </a:p>
          <a:p>
            <a:pPr lvl="2" marL="2057033" indent="-228600">
              <a:buSzPct val="80000"/>
              <a:buBlip>
                <a:blip r:embed="rId3"/>
              </a:buBlip>
              <a:defRPr sz="28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FIPS-140-3 compliant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226088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5" name="TextBox 21"/>
          <p:cNvSpPr txBox="1"/>
          <p:nvPr/>
        </p:nvSpPr>
        <p:spPr>
          <a:xfrm>
            <a:off x="686876" y="988279"/>
            <a:ext cx="430045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a note:</a:t>
            </a:r>
          </a:p>
        </p:txBody>
      </p:sp>
      <p:sp>
        <p:nvSpPr>
          <p:cNvPr id="356" name="The idea flashed as a genuine act of serendipity, while studying the properties of Dark Counts in Silicon Photomultipliers (SiPM)"/>
          <p:cNvSpPr txBox="1"/>
          <p:nvPr/>
        </p:nvSpPr>
        <p:spPr>
          <a:xfrm>
            <a:off x="687873" y="2126499"/>
            <a:ext cx="11491282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The idea flashed as a genuine act of serendipity, while studying the properties of Dark Counts in Silicon Photomultipliers (SiPM)</a:t>
            </a:r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01232" y="825251"/>
            <a:ext cx="8750372" cy="12386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2828" y="4379779"/>
            <a:ext cx="7775113" cy="552897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iPM may be seen as a collection of binary cells, p-n junctions operated beyond the breakdown voltage [SPAD], fired when a photon in absorbed…"/>
          <p:cNvSpPr txBox="1"/>
          <p:nvPr/>
        </p:nvSpPr>
        <p:spPr>
          <a:xfrm>
            <a:off x="1938042" y="10472928"/>
            <a:ext cx="8062244" cy="270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457200">
              <a:lnSpc>
                <a:spcPct val="100000"/>
              </a:lnSpc>
              <a:buSzPct val="80000"/>
              <a:buBlip>
                <a:blip r:embed="rId2"/>
              </a:buBlip>
            </a:pPr>
            <a:r>
              <a:t> SiPM may be seen as a collection of binary cells, p-n junctions operated beyond the breakdown voltage [SPAD], fired when a photon in absorbed</a:t>
            </a:r>
          </a:p>
          <a:p>
            <a:pPr defTabSz="457200">
              <a:lnSpc>
                <a:spcPct val="100000"/>
              </a:lnSpc>
              <a:defRPr>
                <a:solidFill>
                  <a:srgbClr val="000000"/>
                </a:solidFill>
              </a:defRPr>
            </a:pPr>
          </a:p>
          <a:p>
            <a:pPr defTabSz="457200">
              <a:lnSpc>
                <a:spcPct val="100000"/>
              </a:lnSpc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[in principle, a NATIVE DIGITAL DEVICE]</a:t>
            </a:r>
            <a:endParaRPr b="1"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2" name="The phenomenology is by now quite well known [even if large uncertainties are still there, requiring somehow a “cook &amp; look” approach]"/>
          <p:cNvSpPr txBox="1"/>
          <p:nvPr/>
        </p:nvSpPr>
        <p:spPr>
          <a:xfrm>
            <a:off x="691986" y="623521"/>
            <a:ext cx="21606520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phenomenology is by now quite well known </a:t>
            </a:r>
            <a:r>
              <a:rPr>
                <a:solidFill>
                  <a:schemeClr val="accent1"/>
                </a:solidFill>
              </a:rPr>
              <a:t>[even if large uncertainties are still there, requiring somehow a “cook &amp; look” approach]</a:t>
            </a:r>
          </a:p>
        </p:txBody>
      </p:sp>
      <p:pic>
        <p:nvPicPr>
          <p:cNvPr id="363" name="Screenshot 2022-04-08 at 10.19.17.png" descr="Screenshot 2022-04-08 at 10.19.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758" y="2238710"/>
            <a:ext cx="12879968" cy="631371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after A. Gola, C. Piemonte, NIM A926 (2019) 2-15"/>
          <p:cNvSpPr txBox="1"/>
          <p:nvPr/>
        </p:nvSpPr>
        <p:spPr>
          <a:xfrm>
            <a:off x="1070434" y="8924489"/>
            <a:ext cx="776180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after A. Gola, C. Piemonte, NIM A926 (2019) 2-15</a:t>
            </a:r>
          </a:p>
        </p:txBody>
      </p:sp>
      <p:sp>
        <p:nvSpPr>
          <p:cNvPr id="365" name="Thermal generation of carriers by states in the bang-gap (Shockley-Read-Hall statistics), where trapping and de-trapping is increased by the high electric field in the junction. The Generation rate can be written as:"/>
          <p:cNvSpPr txBox="1"/>
          <p:nvPr/>
        </p:nvSpPr>
        <p:spPr>
          <a:xfrm>
            <a:off x="13261668" y="1867207"/>
            <a:ext cx="10929319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Thermal generation of carriers by states in the bang-gap </a:t>
            </a:r>
            <a:r>
              <a:t>(Shockley-Read-Hall statistics), where trapping and de-trapping is increased by the high electric field in the junction.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Generation rate </a:t>
            </a:r>
            <a:r>
              <a:t>can be written as:</a:t>
            </a:r>
          </a:p>
        </p:txBody>
      </p:sp>
      <p:pic>
        <p:nvPicPr>
          <p:cNvPr id="366" name="Screenshot 2022-04-08 at 10.25.12.png" descr="Screenshot 2022-04-08 at 10.25.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168442" y="7128615"/>
            <a:ext cx="3375108" cy="1353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Screenshot 2022-04-08 at 10.20.40.png" descr="Screenshot 2022-04-08 at 10.20.4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42824" y="4629190"/>
            <a:ext cx="6278379" cy="153275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E0 = Fermi level…"/>
          <p:cNvSpPr txBox="1"/>
          <p:nvPr/>
        </p:nvSpPr>
        <p:spPr>
          <a:xfrm>
            <a:off x="19168870" y="4160511"/>
            <a:ext cx="5052607" cy="2588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300"/>
            </a:pPr>
            <a:r>
              <a:t>E</a:t>
            </a:r>
            <a:r>
              <a:rPr baseline="-5999"/>
              <a:t>0</a:t>
            </a:r>
            <a:r>
              <a:t> = Fermi level</a:t>
            </a:r>
          </a:p>
          <a:p>
            <a:pPr>
              <a:defRPr sz="2300"/>
            </a:pPr>
            <a:r>
              <a:t>E</a:t>
            </a:r>
            <a:r>
              <a:rPr baseline="-5999"/>
              <a:t>t</a:t>
            </a:r>
            <a:r>
              <a:t> = trapping level</a:t>
            </a:r>
          </a:p>
          <a:p>
            <a:pPr>
              <a:defRPr sz="2300"/>
            </a:pPr>
            <a:r>
              <a:t>n</a:t>
            </a:r>
            <a:r>
              <a:rPr baseline="-5999"/>
              <a:t>i </a:t>
            </a:r>
            <a:r>
              <a:t>= intrinsic  carrier concentration</a:t>
            </a:r>
          </a:p>
          <a:p>
            <a:pPr>
              <a:defRPr sz="2300"/>
            </a:pPr>
            <a:r>
              <a:t>N</a:t>
            </a:r>
            <a:r>
              <a:rPr baseline="-5999"/>
              <a:t>t </a:t>
            </a:r>
            <a:r>
              <a:t>= trapping concentration</a:t>
            </a:r>
          </a:p>
          <a:p>
            <a:pPr>
              <a:defRPr sz="2300"/>
            </a:pPr>
            <a:r>
              <a:t>σ  = trapping cross section</a:t>
            </a:r>
          </a:p>
          <a:p>
            <a:pPr>
              <a:defRPr sz="2300"/>
            </a:pPr>
            <a:r>
              <a:t>v</a:t>
            </a:r>
            <a:r>
              <a:rPr baseline="-5999"/>
              <a:t>th</a:t>
            </a:r>
            <a:r>
              <a:t> = thermal velocity</a:t>
            </a:r>
          </a:p>
        </p:txBody>
      </p:sp>
      <p:sp>
        <p:nvSpPr>
          <p:cNvPr id="369" name="Γ “boost” by the field"/>
          <p:cNvSpPr txBox="1"/>
          <p:nvPr/>
        </p:nvSpPr>
        <p:spPr>
          <a:xfrm>
            <a:off x="16582837" y="7623154"/>
            <a:ext cx="2879133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Γ “boost” by the field</a:t>
            </a:r>
          </a:p>
        </p:txBody>
      </p:sp>
      <p:sp>
        <p:nvSpPr>
          <p:cNvPr id="370" name="Key issues:…"/>
          <p:cNvSpPr txBox="1"/>
          <p:nvPr/>
        </p:nvSpPr>
        <p:spPr>
          <a:xfrm>
            <a:off x="751654" y="10050202"/>
            <a:ext cx="11156667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Key issues:</a:t>
            </a:r>
          </a:p>
          <a:p>
            <a:pPr marL="228600" indent="-228600">
              <a:buSzPct val="100000"/>
              <a:buChar char="✴"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the Pulse Rate is O(1 KHz)/cell, 50 μm pitch (it may be higher for SPAD arrays in CMOS technology)</a:t>
            </a:r>
          </a:p>
          <a:p>
            <a:pPr marL="228600" indent="-228600">
              <a:buSzPct val="100000"/>
              <a:buChar char="✴"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provided the nature of the “Dark Pulses”, we have a significant dependence on Temperature </a:t>
            </a:r>
          </a:p>
          <a:p>
            <a:pPr marL="228600" indent="-228600">
              <a:buSzPct val="100000"/>
              <a:buChar char="✴"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 forget-me-not:  the Over-voltage is affecting the triggering probability</a:t>
            </a:r>
          </a:p>
        </p:txBody>
      </p:sp>
      <p:sp>
        <p:nvSpPr>
          <p:cNvPr id="371" name="F. Acerbi, et al., IEEE Trans. Electron Devices 64 (2) (2017) 521–526."/>
          <p:cNvSpPr txBox="1"/>
          <p:nvPr/>
        </p:nvSpPr>
        <p:spPr>
          <a:xfrm rot="16200000">
            <a:off x="17868281" y="10862641"/>
            <a:ext cx="3617504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57200" indent="-317500" defTabSz="45720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ct val="125000"/>
              <a:buFont typeface="Times Roman"/>
              <a:buChar char="•"/>
              <a:defRPr sz="1600">
                <a:solidFill>
                  <a:srgbClr val="0080AC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000000"/>
                </a:solidFill>
              </a:rPr>
              <a:t> </a:t>
            </a:r>
            <a:r>
              <a:t>F. Acerbi, et al., IEEE Trans. Electron Devices 64 (2) (2017) 521–526. </a:t>
            </a:r>
            <a:br>
              <a:rPr>
                <a:solidFill>
                  <a:srgbClr val="000000"/>
                </a:solidFill>
              </a:rPr>
            </a:br>
          </a:p>
        </p:txBody>
      </p:sp>
      <p:pic>
        <p:nvPicPr>
          <p:cNvPr id="372" name="Screenshot 2022-04-08 at 10.38.50.png" descr="Screenshot 2022-04-08 at 10.38.5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132989" y="9042389"/>
            <a:ext cx="6098049" cy="4697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Screenshot 2022-05-19 at 00.04.58.png" descr="Screenshot 2022-05-19 at 00.04.5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462943" y="6941284"/>
            <a:ext cx="4464459" cy="2842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104768384-ghost-phantom-or-apparition-haunting-halloween-line-art-vector-icon-for-holiday-apps-and-websites.jpg" descr="104768384-ghost-phantom-or-apparition-haunting-halloween-line-art-vector-icon-for-holiday-apps-and-websites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60085" y="3281536"/>
            <a:ext cx="1125221" cy="1125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lide Number"/>
          <p:cNvSpPr txBox="1"/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9" name="TextBox 21"/>
          <p:cNvSpPr txBox="1"/>
          <p:nvPr/>
        </p:nvSpPr>
        <p:spPr>
          <a:xfrm>
            <a:off x="209539" y="484541"/>
            <a:ext cx="76882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state-of-play:</a:t>
            </a:r>
          </a:p>
        </p:txBody>
      </p:sp>
      <p:sp>
        <p:nvSpPr>
          <p:cNvPr id="380" name="Three elements of the platform have been developed and will be ready for the market by Q2 2025:"/>
          <p:cNvSpPr txBox="1"/>
          <p:nvPr/>
        </p:nvSpPr>
        <p:spPr>
          <a:xfrm>
            <a:off x="337948" y="1258920"/>
            <a:ext cx="20915808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300">
                <a:solidFill>
                  <a:schemeClr val="accent1"/>
                </a:solidFill>
              </a:defRPr>
            </a:pPr>
            <a:r>
              <a:t>Three elements of the platform have been developed and will be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ready for the market by Q2 2025:</a:t>
            </a:r>
          </a:p>
        </p:txBody>
      </p:sp>
      <p:grpSp>
        <p:nvGrpSpPr>
          <p:cNvPr id="386" name="Group"/>
          <p:cNvGrpSpPr/>
          <p:nvPr/>
        </p:nvGrpSpPr>
        <p:grpSpPr>
          <a:xfrm>
            <a:off x="526705" y="2091015"/>
            <a:ext cx="5823896" cy="8734192"/>
            <a:chOff x="0" y="0"/>
            <a:chExt cx="5823895" cy="8734191"/>
          </a:xfrm>
        </p:grpSpPr>
        <p:pic>
          <p:nvPicPr>
            <p:cNvPr id="381" name="NewBoard.jpg" descr="NewBoard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671" t="11643" r="15671" b="29263"/>
            <a:stretch>
              <a:fillRect/>
            </a:stretch>
          </p:blipFill>
          <p:spPr>
            <a:xfrm>
              <a:off x="502161" y="0"/>
              <a:ext cx="5321735" cy="8142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2" name="8 cm"/>
            <p:cNvSpPr txBox="1"/>
            <p:nvPr/>
          </p:nvSpPr>
          <p:spPr>
            <a:xfrm rot="16200000">
              <a:off x="-220806" y="3821477"/>
              <a:ext cx="941587" cy="49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8 cm</a:t>
              </a:r>
            </a:p>
          </p:txBody>
        </p:sp>
        <p:sp>
          <p:nvSpPr>
            <p:cNvPr id="383" name="Line"/>
            <p:cNvSpPr/>
            <p:nvPr/>
          </p:nvSpPr>
          <p:spPr>
            <a:xfrm flipV="1">
              <a:off x="1183086" y="314945"/>
              <a:ext cx="1" cy="7423759"/>
            </a:xfrm>
            <a:prstGeom prst="line">
              <a:avLst/>
            </a:prstGeom>
            <a:noFill/>
            <a:ln w="50800" cap="flat">
              <a:solidFill>
                <a:srgbClr val="D5D5D5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84" name="Line"/>
            <p:cNvSpPr/>
            <p:nvPr/>
          </p:nvSpPr>
          <p:spPr>
            <a:xfrm>
              <a:off x="1656026" y="7880540"/>
              <a:ext cx="3371344" cy="1"/>
            </a:xfrm>
            <a:prstGeom prst="line">
              <a:avLst/>
            </a:prstGeom>
            <a:noFill/>
            <a:ln w="50800" cap="flat">
              <a:solidFill>
                <a:srgbClr val="D5D5D5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85" name="3.5 cm"/>
            <p:cNvSpPr txBox="1"/>
            <p:nvPr/>
          </p:nvSpPr>
          <p:spPr>
            <a:xfrm>
              <a:off x="2575539" y="8234215"/>
              <a:ext cx="1175045" cy="49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3.5 cm</a:t>
              </a:r>
            </a:p>
          </p:txBody>
        </p:sp>
      </p:grpSp>
      <p:sp>
        <p:nvSpPr>
          <p:cNvPr id="387" name="A single generator board, for qualification and the educational market -Development completed"/>
          <p:cNvSpPr txBox="1"/>
          <p:nvPr/>
        </p:nvSpPr>
        <p:spPr>
          <a:xfrm>
            <a:off x="446583" y="11574866"/>
            <a:ext cx="698961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single generator board</a:t>
            </a:r>
            <a:r>
              <a:t>, for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qualification and the educational market -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Development completed</a:t>
            </a:r>
          </a:p>
        </p:txBody>
      </p:sp>
      <p:sp>
        <p:nvSpPr>
          <p:cNvPr id="388" name="Line"/>
          <p:cNvSpPr/>
          <p:nvPr/>
        </p:nvSpPr>
        <p:spPr>
          <a:xfrm flipV="1">
            <a:off x="7753217" y="2836081"/>
            <a:ext cx="1" cy="8742110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94" name="Group"/>
          <p:cNvGrpSpPr/>
          <p:nvPr/>
        </p:nvGrpSpPr>
        <p:grpSpPr>
          <a:xfrm>
            <a:off x="8070234" y="1939720"/>
            <a:ext cx="5451235" cy="9460864"/>
            <a:chOff x="0" y="424082"/>
            <a:chExt cx="5451233" cy="9460862"/>
          </a:xfrm>
        </p:grpSpPr>
        <p:pic>
          <p:nvPicPr>
            <p:cNvPr id="389" name="64xPic.png" descr="64xPic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090" t="0" r="1224" b="4528"/>
            <a:stretch>
              <a:fillRect/>
            </a:stretch>
          </p:blipFill>
          <p:spPr>
            <a:xfrm>
              <a:off x="1032672" y="424082"/>
              <a:ext cx="4408301" cy="8940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" name="Line"/>
            <p:cNvSpPr/>
            <p:nvPr/>
          </p:nvSpPr>
          <p:spPr>
            <a:xfrm flipV="1">
              <a:off x="765256" y="424259"/>
              <a:ext cx="1" cy="89408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91" name="Line"/>
            <p:cNvSpPr/>
            <p:nvPr/>
          </p:nvSpPr>
          <p:spPr>
            <a:xfrm>
              <a:off x="1022598" y="9884945"/>
              <a:ext cx="442863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92" name="11 cm"/>
            <p:cNvSpPr txBox="1"/>
            <p:nvPr/>
          </p:nvSpPr>
          <p:spPr>
            <a:xfrm>
              <a:off x="2553903" y="9384565"/>
              <a:ext cx="96530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11 cm</a:t>
              </a:r>
            </a:p>
          </p:txBody>
        </p:sp>
        <p:sp>
          <p:nvSpPr>
            <p:cNvPr id="393" name="31 cm"/>
            <p:cNvSpPr txBox="1"/>
            <p:nvPr/>
          </p:nvSpPr>
          <p:spPr>
            <a:xfrm rot="16200000">
              <a:off x="-267247" y="5324009"/>
              <a:ext cx="103233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31 cm</a:t>
              </a:r>
            </a:p>
          </p:txBody>
        </p:sp>
      </p:grpSp>
      <p:sp>
        <p:nvSpPr>
          <p:cNvPr id="395" name="A 64 generator computer on a board, for Data Centers  (e.g. simulations &amp; AI training) - Product grade hw since Sept.2024"/>
          <p:cNvSpPr txBox="1"/>
          <p:nvPr/>
        </p:nvSpPr>
        <p:spPr>
          <a:xfrm>
            <a:off x="7759073" y="11574866"/>
            <a:ext cx="7594993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64 generator computer on a board, </a:t>
            </a:r>
            <a:r>
              <a:t>for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Data Centers  </a:t>
            </a:r>
            <a:r>
              <a:t>(e.g. simulations &amp; AI training) -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Product grade hw since Sept.2024</a:t>
            </a:r>
          </a:p>
        </p:txBody>
      </p:sp>
      <p:sp>
        <p:nvSpPr>
          <p:cNvPr id="396" name="Line"/>
          <p:cNvSpPr/>
          <p:nvPr/>
        </p:nvSpPr>
        <p:spPr>
          <a:xfrm flipV="1">
            <a:off x="15259063" y="2836081"/>
            <a:ext cx="1" cy="8742110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97" name="IMG_6062.HEIC" descr="IMG_6062.HEIC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76643" y="2058699"/>
            <a:ext cx="6361936" cy="8482581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A full custom ASIC for IoT, Authentication, gaming&amp;gambling - Engineering run completed in June 2024"/>
          <p:cNvSpPr txBox="1"/>
          <p:nvPr/>
        </p:nvSpPr>
        <p:spPr>
          <a:xfrm>
            <a:off x="16286550" y="11574866"/>
            <a:ext cx="759499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full custom ASIC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</a:t>
            </a:r>
            <a:r>
              <a:t>for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IoT, Authentication, gaming&amp;gambling -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Engineering run completed in June 2024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03" name="Group"/>
          <p:cNvGrpSpPr/>
          <p:nvPr/>
        </p:nvGrpSpPr>
        <p:grpSpPr>
          <a:xfrm>
            <a:off x="11378125" y="8645529"/>
            <a:ext cx="10500295" cy="3054097"/>
            <a:chOff x="0" y="0"/>
            <a:chExt cx="10500294" cy="3054095"/>
          </a:xfrm>
        </p:grpSpPr>
        <p:pic>
          <p:nvPicPr>
            <p:cNvPr id="401" name="Screenshot 2024-01-18 at 00.45.46.png" descr="Screenshot 2024-01-18 at 00.45.4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46381" r="0" b="17782"/>
            <a:stretch>
              <a:fillRect/>
            </a:stretch>
          </p:blipFill>
          <p:spPr>
            <a:xfrm>
              <a:off x="3663878" y="5059"/>
              <a:ext cx="6836417" cy="30490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2" name="Screenshot 2024-01-18 at 00.36.27.png" descr="Screenshot 2024-01-18 at 00.36.2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4" t="42885" r="64028" b="24882"/>
            <a:stretch>
              <a:fillRect/>
            </a:stretch>
          </p:blipFill>
          <p:spPr>
            <a:xfrm>
              <a:off x="0" y="0"/>
              <a:ext cx="3663974" cy="2979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4" name="Out-of-the fab in June 2024, result of an engineering run…"/>
          <p:cNvSpPr txBox="1"/>
          <p:nvPr/>
        </p:nvSpPr>
        <p:spPr>
          <a:xfrm>
            <a:off x="11436799" y="11924450"/>
            <a:ext cx="12005147" cy="160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15900" indent="-215900">
              <a:buSzPct val="80000"/>
              <a:buBlip>
                <a:blip r:embed="rId4"/>
              </a:buBlip>
              <a:defRPr sz="2900">
                <a:solidFill>
                  <a:schemeClr val="accent1"/>
                </a:solidFill>
              </a:defRPr>
            </a:pPr>
            <a:r>
              <a:t> Out-of-the fab in June 2024, result of an engineering run</a:t>
            </a:r>
          </a:p>
          <a:p>
            <a:pPr marL="215900" indent="-215900">
              <a:buSzPct val="80000"/>
              <a:buBlip>
                <a:blip r:embed="rId4"/>
              </a:buBlip>
              <a:defRPr sz="2900">
                <a:solidFill>
                  <a:schemeClr val="accent1"/>
                </a:solidFill>
              </a:defRPr>
            </a:pPr>
            <a:r>
              <a:t> Full qualification close to completion</a:t>
            </a:r>
          </a:p>
          <a:p>
            <a:pPr marL="215900" indent="-215900">
              <a:buSzPct val="80000"/>
              <a:buBlip>
                <a:blip r:embed="rId4"/>
              </a:buBlip>
              <a:defRPr sz="2900">
                <a:solidFill>
                  <a:schemeClr val="accent1"/>
                </a:solidFill>
              </a:defRPr>
            </a:pPr>
            <a:r>
              <a:t> 2 years from conceptual design to wafer delivery</a:t>
            </a:r>
          </a:p>
        </p:txBody>
      </p:sp>
      <p:sp>
        <p:nvSpPr>
          <p:cNvPr id="405" name="32x"/>
          <p:cNvSpPr txBox="1"/>
          <p:nvPr/>
        </p:nvSpPr>
        <p:spPr>
          <a:xfrm>
            <a:off x="15126377" y="289006"/>
            <a:ext cx="64996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32x</a:t>
            </a:r>
          </a:p>
        </p:txBody>
      </p:sp>
      <p:grpSp>
        <p:nvGrpSpPr>
          <p:cNvPr id="408" name="Group"/>
          <p:cNvGrpSpPr/>
          <p:nvPr/>
        </p:nvGrpSpPr>
        <p:grpSpPr>
          <a:xfrm>
            <a:off x="6887258" y="-385663"/>
            <a:ext cx="16531628" cy="8229585"/>
            <a:chOff x="0" y="0"/>
            <a:chExt cx="16531626" cy="8229584"/>
          </a:xfrm>
        </p:grpSpPr>
        <p:pic>
          <p:nvPicPr>
            <p:cNvPr id="40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472582"/>
              <a:ext cx="15824698" cy="7757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7" name="Rounded Rectangle"/>
            <p:cNvSpPr/>
            <p:nvPr/>
          </p:nvSpPr>
          <p:spPr>
            <a:xfrm>
              <a:off x="13983613" y="0"/>
              <a:ext cx="2548014" cy="2341123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409" name="Key generation at 3 levels, starting by a Silicon embedded primary key and a Key Derivation Function"/>
          <p:cNvSpPr txBox="1"/>
          <p:nvPr/>
        </p:nvSpPr>
        <p:spPr>
          <a:xfrm>
            <a:off x="1796126" y="2710272"/>
            <a:ext cx="9783005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Key generation at 3 levels, starting by a Silicon embedded primary key and a Key Derivation Function</a:t>
            </a:r>
          </a:p>
        </p:txBody>
      </p:sp>
      <p:sp>
        <p:nvSpPr>
          <p:cNvPr id="410" name="AES-256 encryption and authentication of the bit stream"/>
          <p:cNvSpPr txBox="1"/>
          <p:nvPr/>
        </p:nvSpPr>
        <p:spPr>
          <a:xfrm>
            <a:off x="18969087" y="7257246"/>
            <a:ext cx="5585383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AES-256 encryption and authentication of the bit stream</a:t>
            </a:r>
          </a:p>
        </p:txBody>
      </p:sp>
      <p:grpSp>
        <p:nvGrpSpPr>
          <p:cNvPr id="413" name="Group"/>
          <p:cNvGrpSpPr/>
          <p:nvPr/>
        </p:nvGrpSpPr>
        <p:grpSpPr>
          <a:xfrm>
            <a:off x="431470" y="8599264"/>
            <a:ext cx="10500295" cy="3942190"/>
            <a:chOff x="0" y="119334"/>
            <a:chExt cx="10500294" cy="3942189"/>
          </a:xfrm>
        </p:grpSpPr>
        <p:pic>
          <p:nvPicPr>
            <p:cNvPr id="411" name="Screenshot 2024-01-18 at 00.45.46.png" descr="Screenshot 2024-01-18 at 00.45.4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53934"/>
            <a:stretch>
              <a:fillRect/>
            </a:stretch>
          </p:blipFill>
          <p:spPr>
            <a:xfrm>
              <a:off x="3663878" y="142107"/>
              <a:ext cx="6836417" cy="3919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" name="Screenshot 2024-01-18 at 00.36.27.png" descr="Screenshot 2024-01-18 at 00.36.2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4" t="0" r="64028" b="57521"/>
            <a:stretch>
              <a:fillRect/>
            </a:stretch>
          </p:blipFill>
          <p:spPr>
            <a:xfrm>
              <a:off x="0" y="119334"/>
              <a:ext cx="3663974" cy="3926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4" name="Rectangle"/>
          <p:cNvSpPr/>
          <p:nvPr/>
        </p:nvSpPr>
        <p:spPr>
          <a:xfrm>
            <a:off x="4179246" y="9528455"/>
            <a:ext cx="1270001" cy="272999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5" name="2-8 Mbps"/>
          <p:cNvSpPr txBox="1"/>
          <p:nvPr/>
        </p:nvSpPr>
        <p:spPr>
          <a:xfrm>
            <a:off x="4188805" y="9441434"/>
            <a:ext cx="146006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>
                <a:solidFill>
                  <a:srgbClr val="000000"/>
                </a:solidFill>
              </a:defRPr>
            </a:lvl1pPr>
          </a:lstStyle>
          <a:p>
            <a:pPr/>
            <a:r>
              <a:t>2-8 Mbps</a:t>
            </a:r>
          </a:p>
        </p:txBody>
      </p:sp>
      <p:sp>
        <p:nvSpPr>
          <p:cNvPr id="416" name="Rectangle"/>
          <p:cNvSpPr/>
          <p:nvPr/>
        </p:nvSpPr>
        <p:spPr>
          <a:xfrm>
            <a:off x="16785516" y="11405693"/>
            <a:ext cx="1460069" cy="272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chemeClr val="accent1">
                    <a:lumOff val="16847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7" name="granted"/>
          <p:cNvSpPr txBox="1"/>
          <p:nvPr/>
        </p:nvSpPr>
        <p:spPr>
          <a:xfrm>
            <a:off x="16902724" y="11299622"/>
            <a:ext cx="1225653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granted</a:t>
            </a:r>
          </a:p>
        </p:txBody>
      </p:sp>
      <p:sp>
        <p:nvSpPr>
          <p:cNvPr id="418" name="Access though a “crypto-officer” password"/>
          <p:cNvSpPr txBox="1"/>
          <p:nvPr/>
        </p:nvSpPr>
        <p:spPr>
          <a:xfrm>
            <a:off x="3687064" y="7305197"/>
            <a:ext cx="755345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Access though a “crypto-officer” password</a:t>
            </a:r>
          </a:p>
        </p:txBody>
      </p:sp>
      <p:sp>
        <p:nvSpPr>
          <p:cNvPr id="419" name="TextBox 21"/>
          <p:cNvSpPr txBox="1"/>
          <p:nvPr/>
        </p:nvSpPr>
        <p:spPr>
          <a:xfrm>
            <a:off x="507875" y="484541"/>
            <a:ext cx="10839028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4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a focus on the ASIC:</a:t>
            </a:r>
          </a:p>
        </p:txBody>
      </p:sp>
      <p:pic>
        <p:nvPicPr>
          <p:cNvPr id="420" name="Kudelski_Group_CMYK_a.pdf" descr="Kudelski_Group_CMYK_a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03002" y="4769657"/>
            <a:ext cx="2238621" cy="810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Screenshot 2021-09-12 at 20.22.02.png" descr="Screenshot 2021-09-12 at 20.22.0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4675" y="3908888"/>
            <a:ext cx="2123818" cy="11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Screenshot 2022-02-04 at 13.00.58.png" descr="Screenshot 2022-02-04 at 13.00.5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16182" y="6390855"/>
            <a:ext cx="2755923" cy="719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RP_LogoIdea.jpg" descr="RP_LogoIdea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037527" y="5633886"/>
            <a:ext cx="2401980" cy="994420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Lead Architect"/>
          <p:cNvSpPr txBox="1"/>
          <p:nvPr/>
        </p:nvSpPr>
        <p:spPr>
          <a:xfrm>
            <a:off x="385478" y="7297494"/>
            <a:ext cx="263479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Lead Architect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lide Number"/>
          <p:cNvSpPr txBox="1"/>
          <p:nvPr>
            <p:ph type="sldNum" sz="quarter" idx="2"/>
          </p:nvPr>
        </p:nvSpPr>
        <p:spPr>
          <a:xfrm>
            <a:off x="226088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7" name="1. Make it compliant to the standards (FIPS-140-3*)"/>
          <p:cNvSpPr txBox="1"/>
          <p:nvPr/>
        </p:nvSpPr>
        <p:spPr>
          <a:xfrm>
            <a:off x="530979" y="1168623"/>
            <a:ext cx="18888307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454" sz="5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1. Make it compliant to the standards (FIPS-140-3*)</a:t>
            </a:r>
          </a:p>
        </p:txBody>
      </p:sp>
      <p:pic>
        <p:nvPicPr>
          <p:cNvPr id="4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410" y="3797135"/>
            <a:ext cx="9224989" cy="3078039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How to design and test entropy sources to be used to feed Deterministc Random Bit Generators (DRBG)"/>
          <p:cNvSpPr txBox="1"/>
          <p:nvPr/>
        </p:nvSpPr>
        <p:spPr>
          <a:xfrm>
            <a:off x="969895" y="7444054"/>
            <a:ext cx="842779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How to design and test entropy sources to be used to feed Deterministc Random Bit Generators (DRBG)</a:t>
            </a:r>
          </a:p>
        </p:txBody>
      </p:sp>
      <p:pic>
        <p:nvPicPr>
          <p:cNvPr id="4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96625" y="3645263"/>
            <a:ext cx="7412106" cy="3381784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Approved DRBG mechanisms"/>
          <p:cNvSpPr txBox="1"/>
          <p:nvPr/>
        </p:nvSpPr>
        <p:spPr>
          <a:xfrm>
            <a:off x="10240895" y="7444054"/>
            <a:ext cx="675128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Approved DRBG mechanisms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87958" y="4400633"/>
            <a:ext cx="6751280" cy="2382927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Construction of RBG from A+B"/>
          <p:cNvSpPr txBox="1"/>
          <p:nvPr/>
        </p:nvSpPr>
        <p:spPr>
          <a:xfrm>
            <a:off x="17835382" y="7403086"/>
            <a:ext cx="675128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Construction of RBG from A+B</a:t>
            </a:r>
          </a:p>
        </p:txBody>
      </p:sp>
      <p:sp>
        <p:nvSpPr>
          <p:cNvPr id="434" name="pre-requisites for entering the programs eventually leading to the FIPS-140-3 certification…"/>
          <p:cNvSpPr txBox="1"/>
          <p:nvPr/>
        </p:nvSpPr>
        <p:spPr>
          <a:xfrm>
            <a:off x="735579" y="9697510"/>
            <a:ext cx="23535846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100000"/>
              <a:buChar char="✴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pre-requisites for entering the programs eventually leading to the FIPS-140-3 certification</a:t>
            </a:r>
          </a:p>
          <a:p>
            <a:pPr marL="228600" indent="-228600">
              <a:buSzPct val="100000"/>
              <a:buChar char="✴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impacting on the design of both the ASIC, the multiple generator board and its embodiment in a “system” </a:t>
            </a:r>
          </a:p>
        </p:txBody>
      </p:sp>
      <p:sp>
        <p:nvSpPr>
          <p:cNvPr id="435" name="* reference NIST page: https://csrc.nist.gov/pubs/fips/140-3/final"/>
          <p:cNvSpPr txBox="1"/>
          <p:nvPr/>
        </p:nvSpPr>
        <p:spPr>
          <a:xfrm>
            <a:off x="1041818" y="11641015"/>
            <a:ext cx="924657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300"/>
            </a:pPr>
            <a:r>
              <a:t>* reference NIST page: </a:t>
            </a:r>
            <a:r>
              <a:rPr u="sng">
                <a:hlinkClick r:id="rId5" invalidUrl="" action="" tgtFrame="" tooltip="" history="1" highlightClick="0" endSnd="0"/>
              </a:rPr>
              <a:t>https://csrc.nist.gov/pubs/fips/140-3/final</a:t>
            </a:r>
          </a:p>
        </p:txBody>
      </p:sp>
      <p:sp>
        <p:nvSpPr>
          <p:cNvPr id="436" name="Cryptographic Module Validation Program: https://csrc.nist.gov/projects/cryptographic-module-validation-program/cmvp-flow…"/>
          <p:cNvSpPr txBox="1"/>
          <p:nvPr/>
        </p:nvSpPr>
        <p:spPr>
          <a:xfrm>
            <a:off x="1081596" y="12118352"/>
            <a:ext cx="19556883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Cryptographic Module Validation Program: </a:t>
            </a:r>
            <a:r>
              <a:rPr sz="2300" u="sng">
                <a:hlinkClick r:id="rId6" invalidUrl="" action="" tgtFrame="" tooltip="" history="1" highlightClick="0" endSnd="0"/>
              </a:rPr>
              <a:t>https://csrc.nist.gov/projects/cryptographic-module-validation-program/cmvp-flow</a:t>
            </a:r>
          </a:p>
          <a:p>
            <a:pPr/>
            <a:r>
              <a:t>Entropy Source Validation: </a:t>
            </a:r>
            <a:r>
              <a:rPr u="sng">
                <a:hlinkClick r:id="rId7" invalidUrl="" action="" tgtFrame="" tooltip="" history="1" highlightClick="0" endSnd="0"/>
              </a:rPr>
              <a:t>https://csrc.nist.gov/projects/cryptographic-module-validation-program/entropy-validations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lide Number"/>
          <p:cNvSpPr txBox="1"/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9" name="GO BEYOND A PURE TRUE RANDOM NUMBER GENERATOR (TRNG)"/>
          <p:cNvSpPr txBox="1"/>
          <p:nvPr/>
        </p:nvSpPr>
        <p:spPr>
          <a:xfrm>
            <a:off x="2250911" y="642319"/>
            <a:ext cx="19882179" cy="164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0000"/>
              </a:lnSpc>
              <a:defRPr spc="454" sz="5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 GO BEYOND A PURE TRUE RANDOM NUMBER GENERATOR (TRNG)</a:t>
            </a:r>
          </a:p>
        </p:txBody>
      </p:sp>
      <p:grpSp>
        <p:nvGrpSpPr>
          <p:cNvPr id="462" name="Group"/>
          <p:cNvGrpSpPr/>
          <p:nvPr/>
        </p:nvGrpSpPr>
        <p:grpSpPr>
          <a:xfrm>
            <a:off x="735766" y="3109771"/>
            <a:ext cx="14661319" cy="9262588"/>
            <a:chOff x="0" y="0"/>
            <a:chExt cx="14661317" cy="9262586"/>
          </a:xfrm>
        </p:grpSpPr>
        <p:grpSp>
          <p:nvGrpSpPr>
            <p:cNvPr id="459" name="Group"/>
            <p:cNvGrpSpPr/>
            <p:nvPr/>
          </p:nvGrpSpPr>
          <p:grpSpPr>
            <a:xfrm>
              <a:off x="0" y="0"/>
              <a:ext cx="14661318" cy="9262587"/>
              <a:chOff x="0" y="0"/>
              <a:chExt cx="14661317" cy="9262586"/>
            </a:xfrm>
          </p:grpSpPr>
          <p:sp>
            <p:nvSpPr>
              <p:cNvPr id="440" name="Rounded Rectangle"/>
              <p:cNvSpPr/>
              <p:nvPr/>
            </p:nvSpPr>
            <p:spPr>
              <a:xfrm>
                <a:off x="4524278" y="1307802"/>
                <a:ext cx="4074137" cy="6616868"/>
              </a:xfrm>
              <a:prstGeom prst="roundRect">
                <a:avLst>
                  <a:gd name="adj" fmla="val 15000"/>
                </a:avLst>
              </a:prstGeom>
              <a:noFill/>
              <a:ln w="63500" cap="flat">
                <a:solidFill>
                  <a:srgbClr val="FF8B2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1303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</a:p>
            </p:txBody>
          </p:sp>
          <p:sp>
            <p:nvSpPr>
              <p:cNvPr id="441" name="Rounded Rectangle"/>
              <p:cNvSpPr/>
              <p:nvPr/>
            </p:nvSpPr>
            <p:spPr>
              <a:xfrm>
                <a:off x="10587182" y="1307802"/>
                <a:ext cx="4074136" cy="6616868"/>
              </a:xfrm>
              <a:prstGeom prst="roundRect">
                <a:avLst>
                  <a:gd name="adj" fmla="val 15000"/>
                </a:avLst>
              </a:prstGeom>
              <a:noFill/>
              <a:ln w="63500" cap="flat">
                <a:solidFill>
                  <a:srgbClr val="2657A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11303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pPr>
              </a:p>
            </p:txBody>
          </p:sp>
          <p:sp>
            <p:nvSpPr>
              <p:cNvPr id="442" name="Entropy producer"/>
              <p:cNvSpPr txBox="1"/>
              <p:nvPr/>
            </p:nvSpPr>
            <p:spPr>
              <a:xfrm>
                <a:off x="4820748" y="4084182"/>
                <a:ext cx="3481198" cy="571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2438400">
                  <a:lnSpc>
                    <a:spcPct val="90000"/>
                  </a:lnSpc>
                  <a:defRPr sz="3000"/>
                </a:lvl1pPr>
              </a:lstStyle>
              <a:p>
                <a:pPr/>
                <a:r>
                  <a:t>Entropy producer</a:t>
                </a:r>
              </a:p>
            </p:txBody>
          </p:sp>
          <p:sp>
            <p:nvSpPr>
              <p:cNvPr id="443" name="Entropy consumer"/>
              <p:cNvSpPr txBox="1"/>
              <p:nvPr/>
            </p:nvSpPr>
            <p:spPr>
              <a:xfrm>
                <a:off x="10791259" y="4084182"/>
                <a:ext cx="3665983" cy="571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2438400">
                  <a:lnSpc>
                    <a:spcPct val="90000"/>
                  </a:lnSpc>
                  <a:defRPr sz="3000"/>
                </a:lvl1pPr>
              </a:lstStyle>
              <a:p>
                <a:pPr/>
                <a:r>
                  <a:t>Entropy consumer</a:t>
                </a:r>
              </a:p>
            </p:txBody>
          </p:sp>
          <p:grpSp>
            <p:nvGrpSpPr>
              <p:cNvPr id="446" name="Group"/>
              <p:cNvGrpSpPr/>
              <p:nvPr/>
            </p:nvGrpSpPr>
            <p:grpSpPr>
              <a:xfrm>
                <a:off x="0" y="1459433"/>
                <a:ext cx="4074136" cy="1023010"/>
                <a:chOff x="0" y="0"/>
                <a:chExt cx="4074135" cy="1023009"/>
              </a:xfrm>
            </p:grpSpPr>
            <p:sp>
              <p:nvSpPr>
                <p:cNvPr id="444" name="Bootstrap"/>
                <p:cNvSpPr txBox="1"/>
                <p:nvPr/>
              </p:nvSpPr>
              <p:spPr>
                <a:xfrm>
                  <a:off x="1033322" y="225754"/>
                  <a:ext cx="2007490" cy="571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400">
                    <a:lnSpc>
                      <a:spcPct val="90000"/>
                    </a:lnSpc>
                    <a:defRPr sz="3000"/>
                  </a:lvl1pPr>
                </a:lstStyle>
                <a:p>
                  <a:pPr/>
                  <a:r>
                    <a:t>Bootstrap</a:t>
                  </a:r>
                </a:p>
              </p:txBody>
            </p:sp>
            <p:sp>
              <p:nvSpPr>
                <p:cNvPr id="445" name="Rounded Rectangle"/>
                <p:cNvSpPr/>
                <p:nvPr/>
              </p:nvSpPr>
              <p:spPr>
                <a:xfrm>
                  <a:off x="0" y="0"/>
                  <a:ext cx="4074136" cy="1023010"/>
                </a:xfrm>
                <a:prstGeom prst="roundRect">
                  <a:avLst>
                    <a:gd name="adj" fmla="val 50000"/>
                  </a:avLst>
                </a:prstGeom>
                <a:noFill/>
                <a:ln w="63500" cap="flat">
                  <a:solidFill>
                    <a:srgbClr val="008E1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11303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</a:p>
              </p:txBody>
            </p:sp>
          </p:grpSp>
          <p:grpSp>
            <p:nvGrpSpPr>
              <p:cNvPr id="451" name="Group"/>
              <p:cNvGrpSpPr/>
              <p:nvPr/>
            </p:nvGrpSpPr>
            <p:grpSpPr>
              <a:xfrm>
                <a:off x="6145163" y="0"/>
                <a:ext cx="6310995" cy="1054760"/>
                <a:chOff x="0" y="0"/>
                <a:chExt cx="6310994" cy="1054759"/>
              </a:xfrm>
            </p:grpSpPr>
            <p:sp>
              <p:nvSpPr>
                <p:cNvPr id="447" name="Rounded Rectangle"/>
                <p:cNvSpPr/>
                <p:nvPr/>
              </p:nvSpPr>
              <p:spPr>
                <a:xfrm>
                  <a:off x="1092297" y="0"/>
                  <a:ext cx="4074136" cy="1023010"/>
                </a:xfrm>
                <a:prstGeom prst="roundRect">
                  <a:avLst>
                    <a:gd name="adj" fmla="val 50000"/>
                  </a:avLst>
                </a:prstGeom>
                <a:noFill/>
                <a:ln w="63500" cap="flat">
                  <a:solidFill>
                    <a:srgbClr val="008E1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11303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</a:p>
              </p:txBody>
            </p:sp>
            <p:sp>
              <p:nvSpPr>
                <p:cNvPr id="448" name="Queries"/>
                <p:cNvSpPr txBox="1"/>
                <p:nvPr/>
              </p:nvSpPr>
              <p:spPr>
                <a:xfrm>
                  <a:off x="2529843" y="225754"/>
                  <a:ext cx="1589152" cy="571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400">
                    <a:lnSpc>
                      <a:spcPct val="90000"/>
                    </a:lnSpc>
                    <a:defRPr sz="3000"/>
                  </a:lvl1pPr>
                </a:lstStyle>
                <a:p>
                  <a:pPr/>
                  <a:r>
                    <a:t>Queries</a:t>
                  </a:r>
                </a:p>
              </p:txBody>
            </p:sp>
            <p:sp>
              <p:nvSpPr>
                <p:cNvPr id="466" name="Connection Line"/>
                <p:cNvSpPr/>
                <p:nvPr/>
              </p:nvSpPr>
              <p:spPr>
                <a:xfrm>
                  <a:off x="5405727" y="280563"/>
                  <a:ext cx="905268" cy="763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69" h="17019" fill="norm" stroke="1" extrusionOk="0">
                      <a:moveTo>
                        <a:pt x="0" y="5361"/>
                      </a:moveTo>
                      <a:cubicBezTo>
                        <a:pt x="14872" y="-4581"/>
                        <a:pt x="21600" y="-695"/>
                        <a:pt x="20184" y="17019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467" name="Connection Line"/>
                <p:cNvSpPr/>
                <p:nvPr/>
              </p:nvSpPr>
              <p:spPr>
                <a:xfrm>
                  <a:off x="-1" y="290967"/>
                  <a:ext cx="905268" cy="763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69" h="17019" fill="norm" stroke="1" extrusionOk="0">
                      <a:moveTo>
                        <a:pt x="20369" y="5361"/>
                      </a:moveTo>
                      <a:cubicBezTo>
                        <a:pt x="5497" y="-4581"/>
                        <a:pt x="-1231" y="-695"/>
                        <a:pt x="185" y="17019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</p:grpSp>
          <p:grpSp>
            <p:nvGrpSpPr>
              <p:cNvPr id="456" name="Group"/>
              <p:cNvGrpSpPr/>
              <p:nvPr/>
            </p:nvGrpSpPr>
            <p:grpSpPr>
              <a:xfrm>
                <a:off x="6075674" y="8171330"/>
                <a:ext cx="6701117" cy="1091257"/>
                <a:chOff x="0" y="0"/>
                <a:chExt cx="6701116" cy="1091255"/>
              </a:xfrm>
            </p:grpSpPr>
            <p:sp>
              <p:nvSpPr>
                <p:cNvPr id="452" name="Output"/>
                <p:cNvSpPr txBox="1"/>
                <p:nvPr/>
              </p:nvSpPr>
              <p:spPr>
                <a:xfrm>
                  <a:off x="2636670" y="294001"/>
                  <a:ext cx="1514476" cy="5715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algn="ctr" defTabSz="2438400">
                    <a:lnSpc>
                      <a:spcPct val="90000"/>
                    </a:lnSpc>
                    <a:defRPr sz="3000"/>
                  </a:lvl1pPr>
                </a:lstStyle>
                <a:p>
                  <a:pPr/>
                  <a:r>
                    <a:t>Output</a:t>
                  </a:r>
                </a:p>
              </p:txBody>
            </p:sp>
            <p:sp>
              <p:nvSpPr>
                <p:cNvPr id="453" name="Rounded Rectangle"/>
                <p:cNvSpPr/>
                <p:nvPr/>
              </p:nvSpPr>
              <p:spPr>
                <a:xfrm>
                  <a:off x="1161786" y="68246"/>
                  <a:ext cx="4074136" cy="1023010"/>
                </a:xfrm>
                <a:prstGeom prst="roundRect">
                  <a:avLst>
                    <a:gd name="adj" fmla="val 50000"/>
                  </a:avLst>
                </a:prstGeom>
                <a:noFill/>
                <a:ln w="63500" cap="flat">
                  <a:solidFill>
                    <a:srgbClr val="008E1B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1130300">
                    <a:lnSpc>
                      <a:spcPct val="100000"/>
                    </a:lnSpc>
                    <a:defRPr sz="3200">
                      <a:solidFill>
                        <a:srgbClr val="FFFFFF"/>
                      </a:solidFill>
                      <a:latin typeface="Graphik"/>
                      <a:ea typeface="Graphik"/>
                      <a:cs typeface="Graphik"/>
                      <a:sym typeface="Graphik"/>
                    </a:defRPr>
                  </a:pPr>
                </a:p>
              </p:txBody>
            </p:sp>
            <p:sp>
              <p:nvSpPr>
                <p:cNvPr id="468" name="Connection Line"/>
                <p:cNvSpPr/>
                <p:nvPr/>
              </p:nvSpPr>
              <p:spPr>
                <a:xfrm>
                  <a:off x="0" y="10893"/>
                  <a:ext cx="990397" cy="9950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7" h="18979" fill="norm" stroke="1" extrusionOk="0">
                      <a:moveTo>
                        <a:pt x="1119" y="0"/>
                      </a:moveTo>
                      <a:cubicBezTo>
                        <a:pt x="-2693" y="15622"/>
                        <a:pt x="3236" y="21600"/>
                        <a:pt x="18907" y="17933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  <p:sp>
              <p:nvSpPr>
                <p:cNvPr id="469" name="Connection Line"/>
                <p:cNvSpPr/>
                <p:nvPr/>
              </p:nvSpPr>
              <p:spPr>
                <a:xfrm>
                  <a:off x="5631988" y="0"/>
                  <a:ext cx="1069129" cy="1020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8" h="18884" fill="norm" stroke="1" extrusionOk="0">
                      <a:moveTo>
                        <a:pt x="19016" y="0"/>
                      </a:moveTo>
                      <a:cubicBezTo>
                        <a:pt x="21600" y="15686"/>
                        <a:pt x="15261" y="21600"/>
                        <a:pt x="0" y="17742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/>
                <a:lstStyle/>
                <a:p>
                  <a:pPr/>
                </a:p>
              </p:txBody>
            </p:sp>
          </p:grpSp>
          <p:sp>
            <p:nvSpPr>
              <p:cNvPr id="457" name="Line"/>
              <p:cNvSpPr/>
              <p:nvPr/>
            </p:nvSpPr>
            <p:spPr>
              <a:xfrm>
                <a:off x="9048558" y="4369932"/>
                <a:ext cx="1158164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438400">
                  <a:lnSpc>
                    <a:spcPct val="90000"/>
                  </a:lnSpc>
                  <a:defRPr sz="2400">
                    <a:solidFill>
                      <a:srgbClr val="000000"/>
                    </a:solidFill>
                    <a:latin typeface="Canela Text Regular"/>
                    <a:ea typeface="Canela Text Regular"/>
                    <a:cs typeface="Canela Text Regular"/>
                    <a:sym typeface="Canela Text Regular"/>
                  </a:defRPr>
                </a:pPr>
              </a:p>
            </p:txBody>
          </p:sp>
          <p:sp>
            <p:nvSpPr>
              <p:cNvPr id="458" name="Line"/>
              <p:cNvSpPr/>
              <p:nvPr/>
            </p:nvSpPr>
            <p:spPr>
              <a:xfrm flipH="1">
                <a:off x="9048558" y="4616236"/>
                <a:ext cx="1158163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2438400">
                  <a:lnSpc>
                    <a:spcPct val="90000"/>
                  </a:lnSpc>
                  <a:defRPr sz="2400">
                    <a:solidFill>
                      <a:srgbClr val="000000"/>
                    </a:solidFill>
                    <a:latin typeface="Canela Text Regular"/>
                    <a:ea typeface="Canela Text Regular"/>
                    <a:cs typeface="Canela Text Regular"/>
                    <a:sym typeface="Canela Text Regular"/>
                  </a:defRPr>
                </a:pPr>
              </a:p>
            </p:txBody>
          </p:sp>
        </p:grpSp>
        <p:pic>
          <p:nvPicPr>
            <p:cNvPr id="460" name="RP_LogoIdea.jpg" descr="RP_LogoIdea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301369" y="5073712"/>
              <a:ext cx="2516986" cy="1042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" name="A Deterministic Random Bit Generator (DRBG), as of the NIST recipe"/>
            <p:cNvSpPr txBox="1"/>
            <p:nvPr/>
          </p:nvSpPr>
          <p:spPr>
            <a:xfrm>
              <a:off x="10875762" y="5082844"/>
              <a:ext cx="3630792" cy="1960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>
                      <a:hueOff val="114395"/>
                      <a:lumOff val="-24975"/>
                    </a:schemeClr>
                  </a:solidFill>
                </a:defRPr>
              </a:pPr>
              <a:r>
                <a:t>A Deterministic Random Bit Generator (</a:t>
              </a:r>
              <a:r>
                <a:rPr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DRBG</a:t>
              </a:r>
              <a:r>
                <a:t>), as of the NIST recipe</a:t>
              </a:r>
            </a:p>
          </p:txBody>
        </p:sp>
      </p:grpSp>
      <p:sp>
        <p:nvSpPr>
          <p:cNvPr id="463" name="Essentially, the True Random Bits generated by Random Power are used to seed a NIST approved Pseudo Random Bit Generator…"/>
          <p:cNvSpPr txBox="1"/>
          <p:nvPr/>
        </p:nvSpPr>
        <p:spPr>
          <a:xfrm>
            <a:off x="16468233" y="4780752"/>
            <a:ext cx="7129585" cy="439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Essentially, the True Random Bits generated by Random Power are used to seed a NIST approved Pseudo Random Bit Generator </a:t>
            </a:r>
          </a:p>
          <a:p>
            <a:pPr marL="228600" indent="-228600">
              <a:buSzPct val="80000"/>
              <a:buBlip>
                <a:blip r:embed="rId3"/>
              </a:buBlip>
            </a:pPr>
          </a:p>
          <a:p>
            <a:pPr marL="228600" indent="-228600">
              <a:buSzPct val="80000"/>
              <a:buBlip>
                <a:blip r:embed="rId3"/>
              </a:buBlip>
            </a:pPr>
            <a:r>
              <a:t> when reseeding occurs after EVERY iteration of the Deterministic machine, you obtain the highest level of security, namely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Prediction Resistance*</a:t>
            </a:r>
          </a:p>
        </p:txBody>
      </p:sp>
      <p:sp>
        <p:nvSpPr>
          <p:cNvPr id="464" name="* QUOTING NIST: Prediction resistance means that a compromise of the DRBG internal state has no effect on the security of future DRBG outputs."/>
          <p:cNvSpPr txBox="1"/>
          <p:nvPr/>
        </p:nvSpPr>
        <p:spPr>
          <a:xfrm>
            <a:off x="16800898" y="10982710"/>
            <a:ext cx="6897811" cy="189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1200"/>
              </a:spcBef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* QUOTING NIST: </a:t>
            </a:r>
            <a:r>
              <a:rPr>
                <a:solidFill>
                  <a:schemeClr val="accent1"/>
                </a:solidFill>
              </a:rPr>
              <a:t>Prediction resistance means that a compromise of the DRBG internal state has no effect on the security of future DRBG outputs. </a:t>
            </a:r>
            <a:endParaRPr sz="1200">
              <a:solidFill>
                <a:schemeClr val="accent1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465" name="Arrow 11"/>
          <p:cNvSpPr/>
          <p:nvPr/>
        </p:nvSpPr>
        <p:spPr>
          <a:xfrm>
            <a:off x="439997" y="754198"/>
            <a:ext cx="1420790" cy="1069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lide Number"/>
          <p:cNvSpPr txBox="1"/>
          <p:nvPr>
            <p:ph type="sldNum" sz="quarter" idx="2"/>
          </p:nvPr>
        </p:nvSpPr>
        <p:spPr>
          <a:xfrm>
            <a:off x="225834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2" name="ASIC_top_view_v1.png" descr="ASIC_top_view_v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183" y="1758929"/>
            <a:ext cx="8191501" cy="808990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The Deterministic Random Bit Generator, based on AES-256 blocks"/>
          <p:cNvSpPr txBox="1"/>
          <p:nvPr/>
        </p:nvSpPr>
        <p:spPr>
          <a:xfrm>
            <a:off x="10349903" y="1577145"/>
            <a:ext cx="1209851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buSzPct val="80000"/>
              <a:buBlip>
                <a:blip r:embed="rId3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The Deterministic Random Bit Generator, based on AES-256 blocks</a:t>
            </a:r>
          </a:p>
        </p:txBody>
      </p:sp>
      <p:sp>
        <p:nvSpPr>
          <p:cNvPr id="474" name="Rounded Rectangle"/>
          <p:cNvSpPr/>
          <p:nvPr/>
        </p:nvSpPr>
        <p:spPr>
          <a:xfrm>
            <a:off x="5005312" y="1437399"/>
            <a:ext cx="4285137" cy="8587003"/>
          </a:xfrm>
          <a:prstGeom prst="roundRect">
            <a:avLst>
              <a:gd name="adj" fmla="val 12509"/>
            </a:avLst>
          </a:prstGeom>
          <a:ln w="6350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5" name="made available by"/>
          <p:cNvSpPr txBox="1"/>
          <p:nvPr/>
        </p:nvSpPr>
        <p:spPr>
          <a:xfrm>
            <a:off x="11225021" y="2961132"/>
            <a:ext cx="317533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made available by </a:t>
            </a:r>
          </a:p>
        </p:txBody>
      </p:sp>
      <p:pic>
        <p:nvPicPr>
          <p:cNvPr id="476" name="Kudelski_Group_CMYK_a.pdf" descr="Kudelski_Group_CMYK_a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43897" y="2487388"/>
            <a:ext cx="3993897" cy="1445329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Implement on-line sanity checks, as required by NIST:…"/>
          <p:cNvSpPr txBox="1"/>
          <p:nvPr/>
        </p:nvSpPr>
        <p:spPr>
          <a:xfrm>
            <a:off x="10414929" y="4345120"/>
            <a:ext cx="12851831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Implement on-line sanity checks, as required by NIST: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lvl="1" marL="1142816" indent="-228600">
              <a:buSzPct val="100000"/>
              <a:buChar char="•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The </a:t>
            </a:r>
            <a:r>
              <a:rPr>
                <a:solidFill>
                  <a:schemeClr val="accent1"/>
                </a:solidFill>
              </a:rPr>
              <a:t>Adaptive Proportion Test</a:t>
            </a:r>
            <a:r>
              <a:t>, expanding to symbols on the concept of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MONOBIT</a:t>
            </a:r>
            <a:r>
              <a:t>, testing the asymmetries between 0’s and 1’s in a bit string: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lvl="1"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   1     1     1     1     1     0     1     0     0     1     1     1     0     0     0     1</a:t>
            </a:r>
          </a:p>
          <a:p>
            <a:pPr lvl="1"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lvl="1" marL="1142816" indent="-228600">
              <a:buSzPct val="100000"/>
              <a:buChar char="•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The </a:t>
            </a:r>
            <a:r>
              <a:rPr>
                <a:solidFill>
                  <a:schemeClr val="accent1"/>
                </a:solidFill>
              </a:rPr>
              <a:t>Repetition Count Test</a:t>
            </a:r>
            <a:r>
              <a:t>, expanding the concept of the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RUNS, </a:t>
            </a:r>
            <a:r>
              <a:t>testing the statistics of the number of sequences of identical bits in a string: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grpSp>
        <p:nvGrpSpPr>
          <p:cNvPr id="492" name="Group"/>
          <p:cNvGrpSpPr/>
          <p:nvPr/>
        </p:nvGrpSpPr>
        <p:grpSpPr>
          <a:xfrm>
            <a:off x="11537248" y="10337177"/>
            <a:ext cx="11576054" cy="1874135"/>
            <a:chOff x="0" y="0"/>
            <a:chExt cx="11576053" cy="1874133"/>
          </a:xfrm>
        </p:grpSpPr>
        <p:sp>
          <p:nvSpPr>
            <p:cNvPr id="478" name="1     1     1     1     1     0     1     0     0     1     1     1     0     0     0     1"/>
            <p:cNvSpPr txBox="1"/>
            <p:nvPr/>
          </p:nvSpPr>
          <p:spPr>
            <a:xfrm>
              <a:off x="88509" y="0"/>
              <a:ext cx="11236580" cy="561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1     1     1     1     1     0     1     0     0     1     1     1     0     0     0     1</a:t>
              </a:r>
            </a:p>
          </p:txBody>
        </p:sp>
        <p:sp>
          <p:nvSpPr>
            <p:cNvPr id="479" name="Line"/>
            <p:cNvSpPr/>
            <p:nvPr/>
          </p:nvSpPr>
          <p:spPr>
            <a:xfrm>
              <a:off x="0" y="793766"/>
              <a:ext cx="3041433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0" name="Line"/>
            <p:cNvSpPr/>
            <p:nvPr/>
          </p:nvSpPr>
          <p:spPr>
            <a:xfrm>
              <a:off x="4915398" y="793766"/>
              <a:ext cx="1202109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1" name="Line"/>
            <p:cNvSpPr/>
            <p:nvPr/>
          </p:nvSpPr>
          <p:spPr>
            <a:xfrm>
              <a:off x="6661115" y="793766"/>
              <a:ext cx="1555979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2" name="Line"/>
            <p:cNvSpPr/>
            <p:nvPr/>
          </p:nvSpPr>
          <p:spPr>
            <a:xfrm>
              <a:off x="8580695" y="793766"/>
              <a:ext cx="2023932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3" name="Line"/>
            <p:cNvSpPr/>
            <p:nvPr/>
          </p:nvSpPr>
          <p:spPr>
            <a:xfrm flipV="1">
              <a:off x="3680463" y="597319"/>
              <a:ext cx="1" cy="5613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4" name="Line"/>
            <p:cNvSpPr/>
            <p:nvPr/>
          </p:nvSpPr>
          <p:spPr>
            <a:xfrm flipV="1">
              <a:off x="4469353" y="597319"/>
              <a:ext cx="1" cy="5613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5" name="Line"/>
            <p:cNvSpPr/>
            <p:nvPr/>
          </p:nvSpPr>
          <p:spPr>
            <a:xfrm flipV="1">
              <a:off x="11197746" y="597319"/>
              <a:ext cx="1" cy="7198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86" name="5 bits"/>
            <p:cNvSpPr txBox="1"/>
            <p:nvPr/>
          </p:nvSpPr>
          <p:spPr>
            <a:xfrm>
              <a:off x="714223" y="1376293"/>
              <a:ext cx="98577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5 bits</a:t>
              </a:r>
            </a:p>
          </p:txBody>
        </p:sp>
        <p:sp>
          <p:nvSpPr>
            <p:cNvPr id="487" name="1 bit"/>
            <p:cNvSpPr txBox="1"/>
            <p:nvPr/>
          </p:nvSpPr>
          <p:spPr>
            <a:xfrm>
              <a:off x="3640595" y="1376293"/>
              <a:ext cx="7566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 bit</a:t>
              </a:r>
            </a:p>
          </p:txBody>
        </p:sp>
        <p:sp>
          <p:nvSpPr>
            <p:cNvPr id="488" name="2 bits"/>
            <p:cNvSpPr txBox="1"/>
            <p:nvPr/>
          </p:nvSpPr>
          <p:spPr>
            <a:xfrm>
              <a:off x="5138145" y="1376293"/>
              <a:ext cx="98643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2 bits</a:t>
              </a:r>
            </a:p>
          </p:txBody>
        </p:sp>
        <p:sp>
          <p:nvSpPr>
            <p:cNvPr id="489" name="3 bits"/>
            <p:cNvSpPr txBox="1"/>
            <p:nvPr/>
          </p:nvSpPr>
          <p:spPr>
            <a:xfrm>
              <a:off x="6945887" y="1376293"/>
              <a:ext cx="98511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 bits</a:t>
              </a:r>
            </a:p>
          </p:txBody>
        </p:sp>
        <p:sp>
          <p:nvSpPr>
            <p:cNvPr id="490" name="3 bits"/>
            <p:cNvSpPr txBox="1"/>
            <p:nvPr/>
          </p:nvSpPr>
          <p:spPr>
            <a:xfrm>
              <a:off x="9381141" y="1376293"/>
              <a:ext cx="98511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 bits</a:t>
              </a:r>
            </a:p>
          </p:txBody>
        </p:sp>
        <p:sp>
          <p:nvSpPr>
            <p:cNvPr id="491" name="1 bit"/>
            <p:cNvSpPr txBox="1"/>
            <p:nvPr/>
          </p:nvSpPr>
          <p:spPr>
            <a:xfrm>
              <a:off x="10819438" y="1376293"/>
              <a:ext cx="7566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 bit</a:t>
              </a:r>
            </a:p>
          </p:txBody>
        </p:sp>
      </p:grpSp>
      <p:sp>
        <p:nvSpPr>
          <p:cNvPr id="493" name="Arrow 11"/>
          <p:cNvSpPr/>
          <p:nvPr/>
        </p:nvSpPr>
        <p:spPr>
          <a:xfrm rot="16200000">
            <a:off x="4142538" y="10303776"/>
            <a:ext cx="1420790" cy="1069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69" y="0"/>
                </a:moveTo>
                <a:cubicBezTo>
                  <a:pt x="13010" y="0"/>
                  <a:pt x="12551" y="232"/>
                  <a:pt x="12200" y="697"/>
                </a:cubicBezTo>
                <a:cubicBezTo>
                  <a:pt x="11500" y="1626"/>
                  <a:pt x="11500" y="3135"/>
                  <a:pt x="12200" y="4065"/>
                </a:cubicBezTo>
                <a:lnTo>
                  <a:pt x="15479" y="8419"/>
                </a:lnTo>
                <a:lnTo>
                  <a:pt x="1793" y="8419"/>
                </a:lnTo>
                <a:cubicBezTo>
                  <a:pt x="802" y="8419"/>
                  <a:pt x="0" y="9485"/>
                  <a:pt x="0" y="10800"/>
                </a:cubicBezTo>
                <a:cubicBezTo>
                  <a:pt x="0" y="12115"/>
                  <a:pt x="802" y="13181"/>
                  <a:pt x="1793" y="13181"/>
                </a:cubicBezTo>
                <a:lnTo>
                  <a:pt x="15479" y="13181"/>
                </a:lnTo>
                <a:lnTo>
                  <a:pt x="12200" y="17535"/>
                </a:lnTo>
                <a:cubicBezTo>
                  <a:pt x="11500" y="18465"/>
                  <a:pt x="11500" y="19974"/>
                  <a:pt x="12200" y="20903"/>
                </a:cubicBezTo>
                <a:cubicBezTo>
                  <a:pt x="12551" y="21368"/>
                  <a:pt x="13010" y="21600"/>
                  <a:pt x="13469" y="21600"/>
                </a:cubicBezTo>
                <a:cubicBezTo>
                  <a:pt x="13927" y="21600"/>
                  <a:pt x="14387" y="21368"/>
                  <a:pt x="14737" y="20903"/>
                </a:cubicBezTo>
                <a:lnTo>
                  <a:pt x="21074" y="12484"/>
                </a:lnTo>
                <a:cubicBezTo>
                  <a:pt x="21424" y="12019"/>
                  <a:pt x="21600" y="11409"/>
                  <a:pt x="21600" y="10800"/>
                </a:cubicBezTo>
                <a:cubicBezTo>
                  <a:pt x="21600" y="10191"/>
                  <a:pt x="21424" y="9581"/>
                  <a:pt x="21074" y="9116"/>
                </a:cubicBezTo>
                <a:lnTo>
                  <a:pt x="14737" y="697"/>
                </a:lnTo>
                <a:cubicBezTo>
                  <a:pt x="14387" y="232"/>
                  <a:pt x="13927" y="0"/>
                  <a:pt x="13469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4" name="on-line tests are applied to every sequence of 512 symbols (2048 row bits from the Producer) BEFORE they are used by the consumer"/>
          <p:cNvSpPr txBox="1"/>
          <p:nvPr/>
        </p:nvSpPr>
        <p:spPr>
          <a:xfrm>
            <a:off x="703704" y="11621125"/>
            <a:ext cx="896059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on-line tests are applied to every sequence of 512 symbols (2048 row bits from the Producer) BEFORE they are used by the consumer</a:t>
            </a:r>
          </a:p>
        </p:txBody>
      </p:sp>
      <p:sp>
        <p:nvSpPr>
          <p:cNvPr id="495" name="proprietary &amp; confidential"/>
          <p:cNvSpPr txBox="1"/>
          <p:nvPr/>
        </p:nvSpPr>
        <p:spPr>
          <a:xfrm rot="16200000">
            <a:off x="21428115" y="3858100"/>
            <a:ext cx="458561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proprietary &amp; confidential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roup"/>
          <p:cNvGrpSpPr/>
          <p:nvPr/>
        </p:nvGrpSpPr>
        <p:grpSpPr>
          <a:xfrm>
            <a:off x="16648602" y="2825563"/>
            <a:ext cx="7313275" cy="6509549"/>
            <a:chOff x="0" y="0"/>
            <a:chExt cx="7313273" cy="6509547"/>
          </a:xfrm>
        </p:grpSpPr>
        <p:pic>
          <p:nvPicPr>
            <p:cNvPr id="497" name="KeyDerivationFunction.png" descr="KeyDerivationFunction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97" t="0" r="29104" b="0"/>
            <a:stretch>
              <a:fillRect/>
            </a:stretch>
          </p:blipFill>
          <p:spPr>
            <a:xfrm>
              <a:off x="524388" y="250806"/>
              <a:ext cx="6788886" cy="6258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8" name="Rectangle"/>
            <p:cNvSpPr/>
            <p:nvPr/>
          </p:nvSpPr>
          <p:spPr>
            <a:xfrm>
              <a:off x="0" y="0"/>
              <a:ext cx="3589252" cy="127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500" name="Slide Number"/>
          <p:cNvSpPr txBox="1"/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1" name="2. Make it secure (while retaining flexibility):"/>
          <p:cNvSpPr txBox="1"/>
          <p:nvPr/>
        </p:nvSpPr>
        <p:spPr>
          <a:xfrm>
            <a:off x="650314" y="557270"/>
            <a:ext cx="16620260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00000"/>
              </a:lnSpc>
              <a:defRPr spc="454" sz="5000">
                <a:solidFill>
                  <a:schemeClr val="accent1">
                    <a:lumOff val="-13575"/>
                  </a:schemeClr>
                </a:solidFill>
              </a:defRPr>
            </a:pPr>
            <a:r>
              <a:t>2. Make it secure (while retaining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flexibility</a:t>
            </a:r>
            <a:r>
              <a:t>):</a:t>
            </a:r>
          </a:p>
        </p:txBody>
      </p:sp>
      <p:pic>
        <p:nvPicPr>
          <p:cNvPr id="502" name="ASIC_top_view_v1.png" descr="ASIC_top_view_v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1750" y="2375458"/>
            <a:ext cx="6781814" cy="6697698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Implement the possibility to ENCRYPT (AES-ECB) &amp; AUTHENTICATE (AES-CMAC) the bit stream…"/>
          <p:cNvSpPr txBox="1"/>
          <p:nvPr/>
        </p:nvSpPr>
        <p:spPr>
          <a:xfrm>
            <a:off x="9922987" y="2173817"/>
            <a:ext cx="13938248" cy="1073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4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Implement the possibility to ENCRYPT (AES-ECB) &amp; AUTHENTICATE (AES-CMAC) the bit stream</a:t>
            </a:r>
          </a:p>
          <a:p>
            <a:pPr marL="228600" indent="-228600">
              <a:buSzPct val="80000"/>
              <a:buBlip>
                <a:blip r:embed="rId4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marL="228600" indent="-228600">
              <a:buSzPct val="80000"/>
              <a:buBlip>
                <a:blip r:embed="rId4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Implement a Key derivation functions algorithm: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marL="228600" indent="-228600">
              <a:buSzPct val="80000"/>
              <a:buBlip>
                <a:blip r:embed="rId4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Envisage a Crypto Officer Key (FIPS-140-3 level 2 compliant):</a:t>
            </a: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marL="228600" indent="-228600">
              <a:buSzPct val="80000"/>
              <a:buBlip>
                <a:blip r:embed="rId4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Store the Root Key in the NetList</a:t>
            </a:r>
            <a:endParaRPr>
              <a:solidFill>
                <a:schemeClr val="accent4">
                  <a:hueOff val="-1081314"/>
                  <a:satOff val="4338"/>
                  <a:lumOff val="-8931"/>
                </a:schemeClr>
              </a:solidFill>
            </a:endParaRPr>
          </a:p>
          <a:p>
            <a:pPr marL="228600" indent="-228600">
              <a:buSzPct val="80000"/>
              <a:buBlip>
                <a:blip r:embed="rId4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marL="228600" indent="-228600">
              <a:buSzPct val="80000"/>
              <a:buBlip>
                <a:blip r:embed="rId4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Envisage an off-chip secure engine to produce the encryption/authentication keys to customers</a:t>
            </a:r>
          </a:p>
        </p:txBody>
      </p:sp>
      <p:sp>
        <p:nvSpPr>
          <p:cNvPr id="504" name="Rounded Rectangle"/>
          <p:cNvSpPr/>
          <p:nvPr/>
        </p:nvSpPr>
        <p:spPr>
          <a:xfrm>
            <a:off x="5084868" y="6996006"/>
            <a:ext cx="4285138" cy="2205486"/>
          </a:xfrm>
          <a:prstGeom prst="roundRect">
            <a:avLst>
              <a:gd name="adj" fmla="val 24305"/>
            </a:avLst>
          </a:prstGeom>
          <a:ln w="63500">
            <a:solidFill>
              <a:srgbClr val="5E5E5E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05" name="Rounded Rectangle"/>
          <p:cNvSpPr/>
          <p:nvPr/>
        </p:nvSpPr>
        <p:spPr>
          <a:xfrm>
            <a:off x="597604" y="1950293"/>
            <a:ext cx="2403445" cy="1391589"/>
          </a:xfrm>
          <a:prstGeom prst="roundRect">
            <a:avLst>
              <a:gd name="adj" fmla="val 38520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506" name="Screenshot 2025-03-05 at 18.19.41.png" descr="Screenshot 2025-03-05 at 18.19.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55722" y="9125408"/>
            <a:ext cx="8153401" cy="1346201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ix different running modes:…"/>
          <p:cNvSpPr txBox="1"/>
          <p:nvPr/>
        </p:nvSpPr>
        <p:spPr>
          <a:xfrm>
            <a:off x="962262" y="9547865"/>
            <a:ext cx="7905999" cy="342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Six different running modes:</a:t>
            </a:r>
          </a:p>
          <a:p>
            <a:pPr lvl="1" marL="1142816" indent="-228600">
              <a:buSzPct val="100000"/>
              <a:buAutoNum type="arabicPeriod" startAt="1"/>
            </a:pPr>
            <a:r>
              <a:t> Raw bits, clear text</a:t>
            </a:r>
          </a:p>
          <a:p>
            <a:pPr lvl="1" marL="1142816" indent="-228600">
              <a:buSzPct val="100000"/>
              <a:buAutoNum type="arabicPeriod" startAt="1"/>
            </a:pPr>
            <a:r>
              <a:t> Raw bits, encrypted</a:t>
            </a:r>
          </a:p>
          <a:p>
            <a:pPr lvl="1" marL="1142816" indent="-228600">
              <a:buSzPct val="100000"/>
              <a:buAutoNum type="arabicPeriod" startAt="1"/>
            </a:pPr>
            <a:r>
              <a:t> DRBG, clear text</a:t>
            </a:r>
          </a:p>
          <a:p>
            <a:pPr lvl="1" marL="1142816" indent="-228600">
              <a:buSzPct val="100000"/>
              <a:buAutoNum type="arabicPeriod" startAt="1"/>
            </a:pPr>
            <a:r>
              <a:t> DRBG, Encrypted</a:t>
            </a:r>
          </a:p>
          <a:p>
            <a:pPr lvl="1" marL="1142816" indent="-228600">
              <a:buSzPct val="100000"/>
              <a:buAutoNum type="arabicPeriod" startAt="1"/>
            </a:pPr>
            <a:r>
              <a:t> DRBG, Prediction Resistance, clear text</a:t>
            </a:r>
          </a:p>
          <a:p>
            <a:pPr lvl="1" marL="1142816" indent="-228600">
              <a:buSzPct val="100000"/>
              <a:buAutoNum type="arabicPeriod" startAt="1"/>
            </a:pPr>
            <a:r>
              <a:t> DRBG, Prediction resistance, Encrypted</a:t>
            </a:r>
          </a:p>
        </p:txBody>
      </p:sp>
      <p:sp>
        <p:nvSpPr>
          <p:cNvPr id="508" name="proprietary &amp; confidential"/>
          <p:cNvSpPr txBox="1"/>
          <p:nvPr/>
        </p:nvSpPr>
        <p:spPr>
          <a:xfrm rot="16200000">
            <a:off x="-1583539" y="6364123"/>
            <a:ext cx="458561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proprietary &amp; confidential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6" name="Information in this slide deck [slide 1-36] are proprietary &amp; confidential"/>
          <p:cNvSpPr txBox="1"/>
          <p:nvPr/>
        </p:nvSpPr>
        <p:spPr>
          <a:xfrm>
            <a:off x="1936826" y="9413438"/>
            <a:ext cx="21655279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6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Information in this slide deck [slide 1-36] are proprietary &amp; confidential</a:t>
            </a:r>
          </a:p>
        </p:txBody>
      </p:sp>
      <p:pic>
        <p:nvPicPr>
          <p:cNvPr id="187" name="RP_LogoIdea.jpg" descr="RP_LogoIde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1714" y="3338231"/>
            <a:ext cx="11364565" cy="4704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lide Number"/>
          <p:cNvSpPr txBox="1"/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1" name="3. Make it secure (while retaining testability):"/>
          <p:cNvSpPr txBox="1"/>
          <p:nvPr/>
        </p:nvSpPr>
        <p:spPr>
          <a:xfrm>
            <a:off x="650314" y="557270"/>
            <a:ext cx="16913630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00000"/>
              </a:lnSpc>
              <a:defRPr spc="454" sz="5000">
                <a:solidFill>
                  <a:schemeClr val="accent1">
                    <a:lumOff val="-13575"/>
                  </a:schemeClr>
                </a:solidFill>
              </a:defRPr>
            </a:pPr>
            <a:r>
              <a:t>3. Make it secure (while retaining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testability</a:t>
            </a:r>
            <a:r>
              <a:t>):</a:t>
            </a:r>
          </a:p>
        </p:txBody>
      </p:sp>
      <p:sp>
        <p:nvSpPr>
          <p:cNvPr id="512" name="The chip functionality depends on about 150 parameters; in order to fully qualify and optimise the functionality, performance against their variation shall be allowed…"/>
          <p:cNvSpPr txBox="1"/>
          <p:nvPr/>
        </p:nvSpPr>
        <p:spPr>
          <a:xfrm>
            <a:off x="1303639" y="2034593"/>
            <a:ext cx="23143616" cy="10711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T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 chip functionality depends on about 150 parameters; </a:t>
            </a:r>
            <a:r>
              <a:t>in order to fully qualify and optimise the functionality, performance against their variation shall be allowed</a:t>
            </a:r>
          </a:p>
          <a:p>
            <a:pPr marL="228600" indent="-228600">
              <a:buSzPct val="80000"/>
              <a:buBlip>
                <a:blip r:embed="rId3"/>
              </a:buBlip>
              <a:defRPr sz="3000"/>
            </a:pPr>
          </a:p>
          <a:p>
            <a:pPr marL="228600" indent="-228600">
              <a:buSzPct val="80000"/>
              <a:buBlip>
                <a:blip r:embed="rId2"/>
              </a:buBlip>
              <a:defRPr sz="3000"/>
            </a:pPr>
            <a:r>
              <a:t> at the same time,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access to their value shall be inhibited once the ASIC is handed over to end-users</a:t>
            </a:r>
            <a:r>
              <a:t> and optimal values permanently stored.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In order to do so:</a:t>
            </a:r>
          </a:p>
          <a:p>
            <a:pPr>
              <a:defRPr sz="3000"/>
            </a:pPr>
          </a:p>
          <a:p>
            <a:pPr marL="228600" indent="-228600">
              <a:buClr>
                <a:srgbClr val="5E5E5E"/>
              </a:buClr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Two SPI-buses have been implemented </a:t>
            </a:r>
            <a:r>
              <a:t>(Hidden and End-user SPI)</a:t>
            </a:r>
          </a:p>
          <a:p>
            <a:pPr>
              <a:defRPr sz="3000"/>
            </a:pPr>
          </a:p>
          <a:p>
            <a:pPr>
              <a:defRPr sz="3000"/>
            </a:pPr>
          </a:p>
          <a:p>
            <a:pPr>
              <a:defRPr sz="3000"/>
            </a:pPr>
          </a:p>
          <a:p>
            <a:pPr>
              <a:defRPr sz="3000"/>
            </a:pPr>
          </a:p>
          <a:p>
            <a:pPr>
              <a:defRPr sz="3000"/>
            </a:pPr>
          </a:p>
          <a:p>
            <a:pPr>
              <a:defRPr sz="3000"/>
            </a:pPr>
          </a:p>
          <a:p>
            <a:pPr marL="228600" indent="-228600">
              <a:buClr>
                <a:srgbClr val="5E5E5E"/>
              </a:buClr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Default parameters are stored in registers</a:t>
            </a:r>
            <a:endParaRPr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600" indent="-228600">
              <a:buClr>
                <a:srgbClr val="5E5E5E"/>
              </a:buClr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Final values can be “burned” into OTP cells</a:t>
            </a:r>
            <a:endParaRPr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600" indent="-228600">
              <a:buClr>
                <a:srgbClr val="5E5E5E"/>
              </a:buClr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single bit flip command can disable permanently the Hidden SPI</a:t>
            </a: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5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43202" y="7460932"/>
            <a:ext cx="17745991" cy="2550987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proprietary &amp; confidential"/>
          <p:cNvSpPr txBox="1"/>
          <p:nvPr/>
        </p:nvSpPr>
        <p:spPr>
          <a:xfrm rot="16200000">
            <a:off x="21189446" y="9228149"/>
            <a:ext cx="458561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proprietary &amp; confidential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7" name="4. Make it stable (over the widest T range):"/>
          <p:cNvSpPr txBox="1"/>
          <p:nvPr/>
        </p:nvSpPr>
        <p:spPr>
          <a:xfrm>
            <a:off x="630425" y="557270"/>
            <a:ext cx="15967711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454" sz="5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4. Make it stable (over the widest T range):</a:t>
            </a:r>
          </a:p>
        </p:txBody>
      </p:sp>
      <p:sp>
        <p:nvSpPr>
          <p:cNvPr id="518" name="at running level, implement procedures for the rate stabilisation, identifying “screamers” and placing the enabled cells"/>
          <p:cNvSpPr txBox="1"/>
          <p:nvPr/>
        </p:nvSpPr>
        <p:spPr>
          <a:xfrm>
            <a:off x="527523" y="3052056"/>
            <a:ext cx="23328955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at running level</a:t>
            </a:r>
            <a:r>
              <a:t>, implement procedures for the rate stabilisation, identifying “screamers” and placing the enabled cells</a:t>
            </a:r>
          </a:p>
        </p:txBody>
      </p:sp>
      <p:pic>
        <p:nvPicPr>
          <p:cNvPr id="519" name="Screenshot 2021-09-12 at 20.22.02.png" descr="Screenshot 2021-09-12 at 20.22.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23263" y="4963008"/>
            <a:ext cx="2123817" cy="1112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RP_LogoIdea.jpg" descr="RP_LogoIde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75626" y="6436606"/>
            <a:ext cx="2401980" cy="994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CountMap.png" descr="CountMap.png"/>
          <p:cNvPicPr>
            <a:picLocks noChangeAspect="1"/>
          </p:cNvPicPr>
          <p:nvPr/>
        </p:nvPicPr>
        <p:blipFill>
          <a:blip r:embed="rId5">
            <a:extLst/>
          </a:blip>
          <a:srcRect l="8119" t="2676" r="6390" b="6017"/>
          <a:stretch>
            <a:fillRect/>
          </a:stretch>
        </p:blipFill>
        <p:spPr>
          <a:xfrm>
            <a:off x="371248" y="4471272"/>
            <a:ext cx="7965378" cy="7108842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DCR map"/>
          <p:cNvSpPr txBox="1"/>
          <p:nvPr/>
        </p:nvSpPr>
        <p:spPr>
          <a:xfrm>
            <a:off x="3050614" y="12568597"/>
            <a:ext cx="170858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DCR map</a:t>
            </a:r>
          </a:p>
        </p:txBody>
      </p:sp>
      <p:pic>
        <p:nvPicPr>
          <p:cNvPr id="523" name="Cumulative.png" descr="Cumulative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0"/>
          <a:stretch>
            <a:fillRect/>
          </a:stretch>
        </p:blipFill>
        <p:spPr>
          <a:xfrm>
            <a:off x="8529747" y="4884037"/>
            <a:ext cx="12452395" cy="6838748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Cumulative distribution function of the DCR"/>
          <p:cNvSpPr txBox="1"/>
          <p:nvPr/>
        </p:nvSpPr>
        <p:spPr>
          <a:xfrm>
            <a:off x="11058765" y="12429374"/>
            <a:ext cx="739462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Cumulative distribution function of the DCR</a:t>
            </a:r>
          </a:p>
        </p:txBody>
      </p:sp>
      <p:sp>
        <p:nvSpPr>
          <p:cNvPr id="525" name="proprietary &amp; confidential"/>
          <p:cNvSpPr txBox="1"/>
          <p:nvPr/>
        </p:nvSpPr>
        <p:spPr>
          <a:xfrm rot="16200000">
            <a:off x="21507671" y="9485154"/>
            <a:ext cx="458561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proprietary &amp; confidential</a:t>
            </a:r>
          </a:p>
        </p:txBody>
      </p:sp>
      <p:sp>
        <p:nvSpPr>
          <p:cNvPr id="526" name="at process level, interact with the foundry"/>
          <p:cNvSpPr txBox="1"/>
          <p:nvPr/>
        </p:nvSpPr>
        <p:spPr>
          <a:xfrm>
            <a:off x="624147" y="2160923"/>
            <a:ext cx="8953085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at process level</a:t>
            </a:r>
            <a:r>
              <a:t>, interact with the foundry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lide Number"/>
          <p:cNvSpPr txBox="1"/>
          <p:nvPr>
            <p:ph type="sldNum" sz="quarter" idx="2"/>
          </p:nvPr>
        </p:nvSpPr>
        <p:spPr>
          <a:xfrm>
            <a:off x="226088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9" name="5. Make it robust (against after-pulsing &amp; pile-up):"/>
          <p:cNvSpPr txBox="1"/>
          <p:nvPr/>
        </p:nvSpPr>
        <p:spPr>
          <a:xfrm>
            <a:off x="630425" y="557270"/>
            <a:ext cx="18678064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454" sz="5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5. Make it robust (against after-pulsing &amp; pile-up):</a:t>
            </a:r>
          </a:p>
        </p:txBody>
      </p:sp>
      <p:pic>
        <p:nvPicPr>
          <p:cNvPr id="53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814" y="2670656"/>
            <a:ext cx="12201707" cy="656254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Line"/>
          <p:cNvSpPr/>
          <p:nvPr/>
        </p:nvSpPr>
        <p:spPr>
          <a:xfrm flipV="1">
            <a:off x="3084256" y="9250628"/>
            <a:ext cx="1" cy="1261021"/>
          </a:xfrm>
          <a:prstGeom prst="line">
            <a:avLst/>
          </a:prstGeom>
          <a:ln w="381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2" name="Block Diagram of each pixel"/>
          <p:cNvSpPr txBox="1"/>
          <p:nvPr/>
        </p:nvSpPr>
        <p:spPr>
          <a:xfrm>
            <a:off x="1248374" y="1962703"/>
            <a:ext cx="4958081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Block Diagram of each pixel</a:t>
            </a:r>
          </a:p>
        </p:txBody>
      </p:sp>
      <p:sp>
        <p:nvSpPr>
          <p:cNvPr id="533" name="Line"/>
          <p:cNvSpPr/>
          <p:nvPr/>
        </p:nvSpPr>
        <p:spPr>
          <a:xfrm flipV="1">
            <a:off x="4066486" y="9250628"/>
            <a:ext cx="1" cy="1261021"/>
          </a:xfrm>
          <a:prstGeom prst="line">
            <a:avLst/>
          </a:prstGeom>
          <a:ln w="381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4" name="Line"/>
          <p:cNvSpPr/>
          <p:nvPr/>
        </p:nvSpPr>
        <p:spPr>
          <a:xfrm flipH="1">
            <a:off x="10811178" y="4552593"/>
            <a:ext cx="1738853" cy="1"/>
          </a:xfrm>
          <a:prstGeom prst="line">
            <a:avLst/>
          </a:prstGeom>
          <a:ln w="381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5" name="Line"/>
          <p:cNvSpPr/>
          <p:nvPr/>
        </p:nvSpPr>
        <p:spPr>
          <a:xfrm>
            <a:off x="7085748" y="2694901"/>
            <a:ext cx="1" cy="1261021"/>
          </a:xfrm>
          <a:prstGeom prst="line">
            <a:avLst/>
          </a:prstGeom>
          <a:ln w="381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6" name="reduce the effect of after-pulsing"/>
          <p:cNvSpPr txBox="1"/>
          <p:nvPr/>
        </p:nvSpPr>
        <p:spPr>
          <a:xfrm>
            <a:off x="7366542" y="2850045"/>
            <a:ext cx="585457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reduce the effect of after-pulsing</a:t>
            </a:r>
          </a:p>
        </p:txBody>
      </p:sp>
      <p:sp>
        <p:nvSpPr>
          <p:cNvPr id="537" name="reduce the effect of pile-up"/>
          <p:cNvSpPr txBox="1"/>
          <p:nvPr/>
        </p:nvSpPr>
        <p:spPr>
          <a:xfrm>
            <a:off x="12982926" y="4303672"/>
            <a:ext cx="484019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reduce the effect of pile-up</a:t>
            </a:r>
          </a:p>
        </p:txBody>
      </p:sp>
      <p:pic>
        <p:nvPicPr>
          <p:cNvPr id="5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44550" y="4590808"/>
            <a:ext cx="8063405" cy="8296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16198388" y="6689277"/>
            <a:ext cx="9292491" cy="2797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2" name="Group"/>
          <p:cNvGrpSpPr/>
          <p:nvPr/>
        </p:nvGrpSpPr>
        <p:grpSpPr>
          <a:xfrm rot="16200000">
            <a:off x="19709973" y="6927305"/>
            <a:ext cx="7063767" cy="1833507"/>
            <a:chOff x="0" y="0"/>
            <a:chExt cx="7063765" cy="1833505"/>
          </a:xfrm>
        </p:grpSpPr>
        <p:pic>
          <p:nvPicPr>
            <p:cNvPr id="540" name="Screenshot 2021-09-12 at 20.22.02.png" descr="Screenshot 2021-09-12 at 20.22.0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469974" y="720728"/>
              <a:ext cx="2123817" cy="11127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1" name="solutions also associated to an FBK patent"/>
            <p:cNvSpPr txBox="1"/>
            <p:nvPr/>
          </p:nvSpPr>
          <p:spPr>
            <a:xfrm>
              <a:off x="0" y="0"/>
              <a:ext cx="7063766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solutions also associated to an FBK patent</a:t>
              </a:r>
            </a:p>
          </p:txBody>
        </p:sp>
      </p:grpSp>
      <p:sp>
        <p:nvSpPr>
          <p:cNvPr id="543" name="proprietary &amp; confidential"/>
          <p:cNvSpPr txBox="1"/>
          <p:nvPr/>
        </p:nvSpPr>
        <p:spPr>
          <a:xfrm>
            <a:off x="791448" y="12727710"/>
            <a:ext cx="458561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proprietary &amp; confidential</a:t>
            </a:r>
          </a:p>
        </p:txBody>
      </p:sp>
      <p:sp>
        <p:nvSpPr>
          <p:cNvPr id="544" name="Square"/>
          <p:cNvSpPr/>
          <p:nvPr/>
        </p:nvSpPr>
        <p:spPr>
          <a:xfrm>
            <a:off x="2875994" y="8108947"/>
            <a:ext cx="523915" cy="5212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5" name="Square"/>
          <p:cNvSpPr/>
          <p:nvPr/>
        </p:nvSpPr>
        <p:spPr>
          <a:xfrm>
            <a:off x="3804529" y="8108947"/>
            <a:ext cx="523915" cy="5212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8" name="6. Make it easy to operate:"/>
          <p:cNvSpPr txBox="1"/>
          <p:nvPr/>
        </p:nvSpPr>
        <p:spPr>
          <a:xfrm>
            <a:off x="630425" y="557270"/>
            <a:ext cx="9824432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454" sz="5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6. Make it easy to operate:</a:t>
            </a:r>
          </a:p>
        </p:txBody>
      </p:sp>
      <p:sp>
        <p:nvSpPr>
          <p:cNvPr id="549" name="The Breakdown Voltage for the current technology is O(12V). In order to make operation easy with the low voltages (1.5, 5V) and make settings automatic, we have:"/>
          <p:cNvSpPr txBox="1"/>
          <p:nvPr/>
        </p:nvSpPr>
        <p:spPr>
          <a:xfrm>
            <a:off x="563858" y="1794246"/>
            <a:ext cx="22921568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/>
            </a:lvl1pPr>
          </a:lstStyle>
          <a:p>
            <a:pPr/>
            <a:r>
              <a:t>The Breakdown Voltage for the current technology is O(12V). In order to make operation easy with the low voltages (1.5, 5V) and make settings automatic, we have: </a:t>
            </a:r>
          </a:p>
        </p:txBody>
      </p:sp>
      <p:pic>
        <p:nvPicPr>
          <p:cNvPr id="550" name="IMG_6062.HEIC" descr="IMG_6062.HEIC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776956" y="2670896"/>
            <a:ext cx="6361936" cy="8482581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Rounded Rectangle"/>
          <p:cNvSpPr/>
          <p:nvPr/>
        </p:nvSpPr>
        <p:spPr>
          <a:xfrm>
            <a:off x="4058302" y="6664003"/>
            <a:ext cx="917436" cy="1391588"/>
          </a:xfrm>
          <a:prstGeom prst="roundRect">
            <a:avLst>
              <a:gd name="adj" fmla="val 50000"/>
            </a:avLst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2" name="Line"/>
          <p:cNvSpPr/>
          <p:nvPr/>
        </p:nvSpPr>
        <p:spPr>
          <a:xfrm flipV="1">
            <a:off x="3840040" y="7071386"/>
            <a:ext cx="1" cy="4593829"/>
          </a:xfrm>
          <a:prstGeom prst="line">
            <a:avLst/>
          </a:prstGeom>
          <a:ln w="381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53" name="auto-detect the Breakdown voltage…"/>
          <p:cNvSpPr txBox="1"/>
          <p:nvPr/>
        </p:nvSpPr>
        <p:spPr>
          <a:xfrm>
            <a:off x="10153498" y="3903684"/>
            <a:ext cx="13800330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auto-detect the Breakdown voltage</a:t>
            </a: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599" indent="-228599">
              <a:buSzPct val="80000"/>
              <a:buBlip>
                <a:blip r:embed="rId3"/>
              </a:buBlip>
              <a:defRPr sz="3000"/>
            </a:pP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 Dickson charge pump based DC-DC converter</a:t>
            </a:r>
            <a:endParaRPr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>
              <a:defRPr sz="3000"/>
            </a:pPr>
          </a:p>
          <a:p>
            <a:pPr marL="228599" indent="-228599">
              <a:buSzPct val="80000"/>
              <a:buBlip>
                <a:blip r:embed="rId3"/>
              </a:buBlip>
              <a:defRPr sz="3000"/>
            </a:pPr>
            <a:r>
              <a:t> </a:t>
            </a: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a 6 bit DAQ to set/change the Excess Voltage, depending on the required running conditions:</a:t>
            </a:r>
          </a:p>
        </p:txBody>
      </p:sp>
      <p:pic>
        <p:nvPicPr>
          <p:cNvPr id="554" name="Screenshot 2025-02-03 at 23.25.13.png" descr="Screenshot 2025-02-03 at 23.25.13.png"/>
          <p:cNvPicPr>
            <a:picLocks noChangeAspect="1"/>
          </p:cNvPicPr>
          <p:nvPr/>
        </p:nvPicPr>
        <p:blipFill>
          <a:blip r:embed="rId4">
            <a:extLst/>
          </a:blip>
          <a:srcRect l="2405" t="6278" r="5373" b="4473"/>
          <a:stretch>
            <a:fillRect/>
          </a:stretch>
        </p:blipFill>
        <p:spPr>
          <a:xfrm>
            <a:off x="11564816" y="8323979"/>
            <a:ext cx="7583301" cy="4593876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Note the “metal mask” on top of the SPAD array(s)"/>
          <p:cNvSpPr txBox="1"/>
          <p:nvPr/>
        </p:nvSpPr>
        <p:spPr>
          <a:xfrm>
            <a:off x="1897048" y="11800127"/>
            <a:ext cx="838258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Note the “metal mask” on top of the SPAD array(s)</a:t>
            </a:r>
          </a:p>
        </p:txBody>
      </p:sp>
      <p:pic>
        <p:nvPicPr>
          <p:cNvPr id="556" name="Screenshot 2021-09-12 at 20.22.02.png" descr="Screenshot 2021-09-12 at 20.22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9876" y="2556431"/>
            <a:ext cx="2123817" cy="1112779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proprietary &amp; confidential"/>
          <p:cNvSpPr txBox="1"/>
          <p:nvPr/>
        </p:nvSpPr>
        <p:spPr>
          <a:xfrm rot="16200000">
            <a:off x="21269002" y="9685598"/>
            <a:ext cx="458561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proprietary &amp; confidential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lide Number"/>
          <p:cNvSpPr txBox="1"/>
          <p:nvPr>
            <p:ph type="sldNum" sz="quarter" idx="2"/>
          </p:nvPr>
        </p:nvSpPr>
        <p:spPr>
          <a:xfrm>
            <a:off x="226215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0" name="7. Always have a plan B:"/>
          <p:cNvSpPr txBox="1"/>
          <p:nvPr/>
        </p:nvSpPr>
        <p:spPr>
          <a:xfrm>
            <a:off x="630425" y="557270"/>
            <a:ext cx="8900045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454" sz="5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7. Always have a plan B:</a:t>
            </a:r>
          </a:p>
        </p:txBody>
      </p:sp>
      <p:sp>
        <p:nvSpPr>
          <p:cNvPr id="561" name="TDC’s are obviously essential; once more, in order to have a contingency plan, we have two user-selectable TDC’s:"/>
          <p:cNvSpPr txBox="1"/>
          <p:nvPr/>
        </p:nvSpPr>
        <p:spPr>
          <a:xfrm>
            <a:off x="543969" y="1736257"/>
            <a:ext cx="2292156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/>
            </a:lvl1pPr>
          </a:lstStyle>
          <a:p>
            <a:pPr/>
            <a:r>
              <a:t>TDC’s are obviously essential; once more, in order to have a contingency plan, we have two user-selectable TDC’s:</a:t>
            </a:r>
          </a:p>
        </p:txBody>
      </p:sp>
      <p:sp>
        <p:nvSpPr>
          <p:cNvPr id="562" name="TDC_A"/>
          <p:cNvSpPr txBox="1"/>
          <p:nvPr/>
        </p:nvSpPr>
        <p:spPr>
          <a:xfrm>
            <a:off x="743482" y="2842755"/>
            <a:ext cx="169391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TDC_A</a:t>
            </a:r>
          </a:p>
        </p:txBody>
      </p:sp>
      <p:sp>
        <p:nvSpPr>
          <p:cNvPr id="563" name="TDC_B"/>
          <p:cNvSpPr txBox="1"/>
          <p:nvPr/>
        </p:nvSpPr>
        <p:spPr>
          <a:xfrm>
            <a:off x="743482" y="8694094"/>
            <a:ext cx="168565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buSzPct val="80000"/>
              <a:buBlip>
                <a:blip r:embed="rId2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TDC_B</a:t>
            </a:r>
          </a:p>
        </p:txBody>
      </p:sp>
      <p:pic>
        <p:nvPicPr>
          <p:cNvPr id="564" name="Screenshot 2021-09-12 at 20.22.02.png" descr="Screenshot 2021-09-12 at 20.22.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0255" y="2435676"/>
            <a:ext cx="1626882" cy="852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Screenshot 2022-02-04 at 13.00.58.png" descr="Screenshot 2022-02-04 at 13.00.5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1469" y="8441872"/>
            <a:ext cx="2588767" cy="676222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fast clock @500 MHz…"/>
          <p:cNvSpPr txBox="1"/>
          <p:nvPr/>
        </p:nvSpPr>
        <p:spPr>
          <a:xfrm>
            <a:off x="2840847" y="3714274"/>
            <a:ext cx="12033089" cy="342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5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fast clock @500 MHz</a:t>
            </a:r>
          </a:p>
          <a:p>
            <a:pPr marL="228600" indent="-228600">
              <a:buSzPct val="80000"/>
              <a:buBlip>
                <a:blip r:embed="rId5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15 bit counters</a:t>
            </a:r>
          </a:p>
          <a:p>
            <a:pPr marL="228600" indent="-228600">
              <a:buSzPct val="80000"/>
              <a:buBlip>
                <a:blip r:embed="rId5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ping-pong structure (over 4 layers, shown here for 2)</a:t>
            </a:r>
          </a:p>
          <a:p>
            <a:pPr marL="228600" indent="-228600">
              <a:buSzPct val="80000"/>
              <a:buBlip>
                <a:blip r:embed="rId5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major advantage:</a:t>
            </a:r>
            <a:r>
              <a:t> simple</a:t>
            </a:r>
          </a:p>
          <a:p>
            <a:pPr marL="228600" indent="-228600">
              <a:buSzPct val="80000"/>
              <a:buBlip>
                <a:blip r:embed="rId5"/>
              </a:buBlip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major disadvantages: </a:t>
            </a:r>
          </a:p>
          <a:p>
            <a:pPr lvl="1" marL="1142816" indent="-228600">
              <a:buSzPct val="100000"/>
              <a:buChar char="•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slow clock (possible bias skipping a pulse and equal timing)</a:t>
            </a:r>
          </a:p>
          <a:p>
            <a:pPr lvl="1" marL="1142816" indent="-228600">
              <a:buSzPct val="100000"/>
              <a:buChar char="•"/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asynchronous clock ticking</a:t>
            </a:r>
          </a:p>
        </p:txBody>
      </p:sp>
      <p:sp>
        <p:nvSpPr>
          <p:cNvPr id="567" name="slow clock @66 MHz + Gated ring oscillators @250 ps"/>
          <p:cNvSpPr txBox="1"/>
          <p:nvPr/>
        </p:nvSpPr>
        <p:spPr>
          <a:xfrm>
            <a:off x="2615987" y="9599955"/>
            <a:ext cx="12033090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SzPct val="80000"/>
              <a:buBlip>
                <a:blip r:embed="rId5"/>
              </a:buBlip>
            </a:lvl1pPr>
          </a:lstStyle>
          <a:p>
            <a:pPr/>
            <a:r>
              <a:t> slow clock @66 MHz + Gated ring oscillators @250 ps</a:t>
            </a:r>
          </a:p>
        </p:txBody>
      </p:sp>
      <p:sp>
        <p:nvSpPr>
          <p:cNvPr id="568" name="major advantages: fast clock &amp; synch’ed ticking…"/>
          <p:cNvSpPr txBox="1"/>
          <p:nvPr/>
        </p:nvSpPr>
        <p:spPr>
          <a:xfrm>
            <a:off x="2615987" y="10096808"/>
            <a:ext cx="1203309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</a:p>
          <a:p>
            <a:pPr marL="228600" indent="-228600">
              <a:buSzPct val="80000"/>
              <a:buBlip>
                <a:blip r:embed="rId5"/>
              </a:buBlip>
            </a:pPr>
            <a:r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major advantages:</a:t>
            </a:r>
            <a:r>
              <a:t> fast clock &amp; synch’ed ticking</a:t>
            </a:r>
          </a:p>
          <a:p>
            <a:pPr marL="228600" indent="-228600">
              <a:buSzPct val="80000"/>
              <a:buBlip>
                <a:blip r:embed="rId5"/>
              </a:buBlip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major disadvantages: untested GRO</a:t>
            </a:r>
          </a:p>
        </p:txBody>
      </p:sp>
      <p:sp>
        <p:nvSpPr>
          <p:cNvPr id="569" name="proprietary &amp; confidential"/>
          <p:cNvSpPr txBox="1"/>
          <p:nvPr/>
        </p:nvSpPr>
        <p:spPr>
          <a:xfrm rot="16200000">
            <a:off x="20707415" y="7208222"/>
            <a:ext cx="458561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proprietary &amp; confidential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2" name="7. Always have a plan B:"/>
          <p:cNvSpPr txBox="1"/>
          <p:nvPr/>
        </p:nvSpPr>
        <p:spPr>
          <a:xfrm>
            <a:off x="630425" y="557270"/>
            <a:ext cx="8900045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pc="454" sz="5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7. Always have a plan B:</a:t>
            </a:r>
          </a:p>
        </p:txBody>
      </p:sp>
      <p:pic>
        <p:nvPicPr>
          <p:cNvPr id="57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029" y="2888477"/>
            <a:ext cx="8251215" cy="43387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0" name="Group"/>
          <p:cNvGrpSpPr/>
          <p:nvPr/>
        </p:nvGrpSpPr>
        <p:grpSpPr>
          <a:xfrm>
            <a:off x="543968" y="1473214"/>
            <a:ext cx="23425598" cy="10439401"/>
            <a:chOff x="0" y="0"/>
            <a:chExt cx="23425595" cy="10439400"/>
          </a:xfrm>
        </p:grpSpPr>
        <p:sp>
          <p:nvSpPr>
            <p:cNvPr id="574" name="implement testability:"/>
            <p:cNvSpPr txBox="1"/>
            <p:nvPr/>
          </p:nvSpPr>
          <p:spPr>
            <a:xfrm>
              <a:off x="0" y="263042"/>
              <a:ext cx="22921567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implement testability:</a:t>
              </a:r>
            </a:p>
          </p:txBody>
        </p:sp>
        <p:pic>
          <p:nvPicPr>
            <p:cNvPr id="575" name="scope_13.png" descr="scope_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420795" y="0"/>
              <a:ext cx="13004801" cy="10439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6" name="Line"/>
            <p:cNvSpPr/>
            <p:nvPr/>
          </p:nvSpPr>
          <p:spPr>
            <a:xfrm>
              <a:off x="13027762" y="3584778"/>
              <a:ext cx="679709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77" name="275 ns"/>
            <p:cNvSpPr txBox="1"/>
            <p:nvPr/>
          </p:nvSpPr>
          <p:spPr>
            <a:xfrm>
              <a:off x="12963032" y="2886580"/>
              <a:ext cx="1137007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275 ns</a:t>
              </a:r>
            </a:p>
          </p:txBody>
        </p:sp>
        <p:sp>
          <p:nvSpPr>
            <p:cNvPr id="578" name="7 pulses in the top counter (INT1) at 500 ns distance…"/>
            <p:cNvSpPr txBox="1"/>
            <p:nvPr/>
          </p:nvSpPr>
          <p:spPr>
            <a:xfrm>
              <a:off x="11029654" y="7309553"/>
              <a:ext cx="12021620" cy="147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79927" indent="-379927">
                <a:buSzPct val="125000"/>
                <a:buChar char="-"/>
                <a:defRPr>
                  <a:solidFill>
                    <a:srgbClr val="FFFFFF"/>
                  </a:solidFill>
                </a:defRPr>
              </a:pPr>
              <a:r>
                <a:t>7 pulses in the top counter (INT1) at 500 ns distance</a:t>
              </a:r>
            </a:p>
            <a:p>
              <a:pPr marL="379927" indent="-379927">
                <a:buSzPct val="125000"/>
                <a:buChar char="-"/>
                <a:defRPr>
                  <a:solidFill>
                    <a:srgbClr val="FFFFFF"/>
                  </a:solidFill>
                </a:defRPr>
              </a:pPr>
              <a:r>
                <a:t>2 pulses in the bottom counter (INT2) at 500 ns distance, offset wrt INT1 by 250 ns</a:t>
              </a:r>
            </a:p>
          </p:txBody>
        </p:sp>
        <p:sp>
          <p:nvSpPr>
            <p:cNvPr id="579" name="Δt1-2"/>
            <p:cNvSpPr txBox="1"/>
            <p:nvPr/>
          </p:nvSpPr>
          <p:spPr>
            <a:xfrm>
              <a:off x="12963032" y="2327274"/>
              <a:ext cx="81858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Δt</a:t>
              </a:r>
              <a:r>
                <a:rPr baseline="-5999"/>
                <a:t>1-2 </a:t>
              </a:r>
            </a:p>
          </p:txBody>
        </p:sp>
        <p:sp>
          <p:nvSpPr>
            <p:cNvPr id="580" name="Δt5-6"/>
            <p:cNvSpPr txBox="1"/>
            <p:nvPr/>
          </p:nvSpPr>
          <p:spPr>
            <a:xfrm>
              <a:off x="17072712" y="2327274"/>
              <a:ext cx="877140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r>
                <a:t>Δt</a:t>
              </a:r>
              <a:r>
                <a:rPr baseline="-5999"/>
                <a:t>5-6 </a:t>
              </a:r>
            </a:p>
          </p:txBody>
        </p:sp>
        <p:sp>
          <p:nvSpPr>
            <p:cNvPr id="581" name="Line"/>
            <p:cNvSpPr/>
            <p:nvPr/>
          </p:nvSpPr>
          <p:spPr>
            <a:xfrm>
              <a:off x="20875682" y="4581121"/>
              <a:ext cx="173885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82" name="Line"/>
            <p:cNvSpPr/>
            <p:nvPr/>
          </p:nvSpPr>
          <p:spPr>
            <a:xfrm>
              <a:off x="18980388" y="4593821"/>
              <a:ext cx="173885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83" name="Line"/>
            <p:cNvSpPr/>
            <p:nvPr/>
          </p:nvSpPr>
          <p:spPr>
            <a:xfrm>
              <a:off x="15145345" y="4606521"/>
              <a:ext cx="173885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84" name="Line"/>
            <p:cNvSpPr/>
            <p:nvPr/>
          </p:nvSpPr>
          <p:spPr>
            <a:xfrm>
              <a:off x="13270687" y="4606521"/>
              <a:ext cx="173885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85" name="Line"/>
            <p:cNvSpPr/>
            <p:nvPr/>
          </p:nvSpPr>
          <p:spPr>
            <a:xfrm>
              <a:off x="13765942" y="4196994"/>
              <a:ext cx="173885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86" name="Line"/>
            <p:cNvSpPr/>
            <p:nvPr/>
          </p:nvSpPr>
          <p:spPr>
            <a:xfrm>
              <a:off x="17020001" y="4606521"/>
              <a:ext cx="173885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87" name="Line"/>
            <p:cNvSpPr/>
            <p:nvPr/>
          </p:nvSpPr>
          <p:spPr>
            <a:xfrm flipV="1">
              <a:off x="13087492" y="5583387"/>
              <a:ext cx="1" cy="98552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88" name="Line"/>
            <p:cNvSpPr/>
            <p:nvPr/>
          </p:nvSpPr>
          <p:spPr>
            <a:xfrm flipV="1">
              <a:off x="15033753" y="5583387"/>
              <a:ext cx="1" cy="98552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89" name="Line"/>
            <p:cNvSpPr/>
            <p:nvPr/>
          </p:nvSpPr>
          <p:spPr>
            <a:xfrm flipV="1">
              <a:off x="16994963" y="5567304"/>
              <a:ext cx="1" cy="985522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90" name="Line"/>
            <p:cNvSpPr/>
            <p:nvPr/>
          </p:nvSpPr>
          <p:spPr>
            <a:xfrm flipV="1">
              <a:off x="18895667" y="5583387"/>
              <a:ext cx="1" cy="98552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91" name="Line"/>
            <p:cNvSpPr/>
            <p:nvPr/>
          </p:nvSpPr>
          <p:spPr>
            <a:xfrm flipV="1">
              <a:off x="20776697" y="5583387"/>
              <a:ext cx="1" cy="98552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92" name="Line"/>
            <p:cNvSpPr/>
            <p:nvPr/>
          </p:nvSpPr>
          <p:spPr>
            <a:xfrm flipV="1">
              <a:off x="22657726" y="5583387"/>
              <a:ext cx="1" cy="985521"/>
            </a:xfrm>
            <a:prstGeom prst="line">
              <a:avLst/>
            </a:prstGeom>
            <a:noFill/>
            <a:ln w="254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93" name="INT1"/>
            <p:cNvSpPr txBox="1"/>
            <p:nvPr/>
          </p:nvSpPr>
          <p:spPr>
            <a:xfrm>
              <a:off x="11905514" y="6085802"/>
              <a:ext cx="79425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lvl1pPr>
            </a:lstStyle>
            <a:p>
              <a:pPr/>
              <a:r>
                <a:t>INT1</a:t>
              </a:r>
            </a:p>
          </p:txBody>
        </p:sp>
        <p:sp>
          <p:nvSpPr>
            <p:cNvPr id="594" name="Line"/>
            <p:cNvSpPr/>
            <p:nvPr/>
          </p:nvSpPr>
          <p:spPr>
            <a:xfrm flipV="1">
              <a:off x="13674986" y="5583387"/>
              <a:ext cx="1" cy="985521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95" name="Line"/>
            <p:cNvSpPr/>
            <p:nvPr/>
          </p:nvSpPr>
          <p:spPr>
            <a:xfrm flipV="1">
              <a:off x="15617923" y="5583387"/>
              <a:ext cx="1" cy="985521"/>
            </a:xfrm>
            <a:prstGeom prst="line">
              <a:avLst/>
            </a:prstGeom>
            <a:noFill/>
            <a:ln w="25400" cap="flat">
              <a:solidFill>
                <a:schemeClr val="accent4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96" name="INT2"/>
            <p:cNvSpPr txBox="1"/>
            <p:nvPr/>
          </p:nvSpPr>
          <p:spPr>
            <a:xfrm>
              <a:off x="13926460" y="6085802"/>
              <a:ext cx="85435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4"/>
                  </a:solidFill>
                </a:defRPr>
              </a:lvl1pPr>
            </a:lstStyle>
            <a:p>
              <a:pPr/>
              <a:r>
                <a:t>INT2</a:t>
              </a:r>
            </a:p>
          </p:txBody>
        </p:sp>
        <p:sp>
          <p:nvSpPr>
            <p:cNvPr id="597" name="Line"/>
            <p:cNvSpPr/>
            <p:nvPr/>
          </p:nvSpPr>
          <p:spPr>
            <a:xfrm>
              <a:off x="10994394" y="1674681"/>
              <a:ext cx="1738853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98" name="500 ns"/>
            <p:cNvSpPr txBox="1"/>
            <p:nvPr/>
          </p:nvSpPr>
          <p:spPr>
            <a:xfrm>
              <a:off x="12912347" y="1405650"/>
              <a:ext cx="1286257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 500 ns</a:t>
              </a:r>
            </a:p>
          </p:txBody>
        </p:sp>
        <p:sp>
          <p:nvSpPr>
            <p:cNvPr id="599" name="500 ns"/>
            <p:cNvSpPr txBox="1"/>
            <p:nvPr/>
          </p:nvSpPr>
          <p:spPr>
            <a:xfrm>
              <a:off x="16942448" y="2886580"/>
              <a:ext cx="119974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500 ns</a:t>
              </a:r>
            </a:p>
          </p:txBody>
        </p:sp>
      </p:grpSp>
      <p:sp>
        <p:nvSpPr>
          <p:cNvPr id="601" name="TDC_A_TSTAMP_CTR_A: b1111111110001111 = -113 = -224 ns…"/>
          <p:cNvSpPr txBox="1"/>
          <p:nvPr/>
        </p:nvSpPr>
        <p:spPr>
          <a:xfrm>
            <a:off x="774157" y="7873886"/>
            <a:ext cx="9122564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TDC_A_TSTAMP_CTR_A: b1111111110001111 = -113 = -224 ns</a:t>
            </a:r>
          </a:p>
          <a:p>
            <a: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TDC_A_TSTAMP_CTR_B: b1111111101110101 = -139 = -276 ns</a:t>
            </a:r>
          </a:p>
          <a:p>
            <a: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TDC_A_TSTAMP_CTR_C: b1111111110001111 = -113 = -224 ns</a:t>
            </a:r>
          </a:p>
          <a:p>
            <a: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t>TDC_A_TSTAMP_CTR_D: b1111111101110101 = -139 = -276 ns</a:t>
            </a:r>
          </a:p>
        </p:txBody>
      </p:sp>
      <p:sp>
        <p:nvSpPr>
          <p:cNvPr id="602" name="and you can generate a deterministic random bit pattern to test the blocks in the DRBG"/>
          <p:cNvSpPr txBox="1"/>
          <p:nvPr/>
        </p:nvSpPr>
        <p:spPr>
          <a:xfrm>
            <a:off x="823038" y="10481390"/>
            <a:ext cx="9393767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and you can generate a deterministic random bit pattern to test the blocks in the DRBG</a:t>
            </a:r>
          </a:p>
        </p:txBody>
      </p:sp>
      <p:sp>
        <p:nvSpPr>
          <p:cNvPr id="603" name="proprietary &amp; confidential"/>
          <p:cNvSpPr txBox="1"/>
          <p:nvPr/>
        </p:nvSpPr>
        <p:spPr>
          <a:xfrm>
            <a:off x="8778667" y="12727710"/>
            <a:ext cx="458561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proprietary &amp; confidential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6" name="TextBox 21"/>
          <p:cNvSpPr txBox="1"/>
          <p:nvPr/>
        </p:nvSpPr>
        <p:spPr>
          <a:xfrm>
            <a:off x="209539" y="484541"/>
            <a:ext cx="911107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beside hardware:</a:t>
            </a:r>
          </a:p>
        </p:txBody>
      </p:sp>
      <p:pic>
        <p:nvPicPr>
          <p:cNvPr id="607" name="089_award_certificate.png" descr="089_award_certifica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468" y="2360087"/>
            <a:ext cx="12166257" cy="8598045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available on ArXiv at https://arxiv.org/abs/2409.05543"/>
          <p:cNvSpPr txBox="1"/>
          <p:nvPr/>
        </p:nvSpPr>
        <p:spPr>
          <a:xfrm>
            <a:off x="452811" y="11422235"/>
            <a:ext cx="865896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available on ArXiv at </a:t>
            </a:r>
            <a:r>
              <a:rPr u="sng">
                <a:hlinkClick r:id="rId4" invalidUrl="" action="" tgtFrame="" tooltip="" history="1" highlightClick="0" endSnd="0"/>
              </a:rPr>
              <a:t>https://arxiv.org/abs/2409.05543</a:t>
            </a:r>
          </a:p>
        </p:txBody>
      </p:sp>
      <p:pic>
        <p:nvPicPr>
          <p:cNvPr id="609" name="CAVP.png" descr="CAVP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66751" y="2399706"/>
            <a:ext cx="11351595" cy="7153955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CAVP obtained by NAGRA-Kudelski for Random Power, integrated in the chip and the 64x"/>
          <p:cNvSpPr txBox="1"/>
          <p:nvPr/>
        </p:nvSpPr>
        <p:spPr>
          <a:xfrm>
            <a:off x="13143252" y="9679662"/>
            <a:ext cx="1059859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CAVP obtained by NAGRA-Kudelski for Random Power, integrated in the chip and the 64x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lide Number"/>
          <p:cNvSpPr txBox="1"/>
          <p:nvPr>
            <p:ph type="sldNum" sz="quarter" idx="2"/>
          </p:nvPr>
        </p:nvSpPr>
        <p:spPr>
          <a:xfrm>
            <a:off x="225834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285" y="2236861"/>
            <a:ext cx="7380234" cy="3137952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Our consortium:"/>
          <p:cNvSpPr txBox="1"/>
          <p:nvPr/>
        </p:nvSpPr>
        <p:spPr>
          <a:xfrm>
            <a:off x="841320" y="5451455"/>
            <a:ext cx="335826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Our consortium:</a:t>
            </a:r>
          </a:p>
        </p:txBody>
      </p:sp>
      <p:grpSp>
        <p:nvGrpSpPr>
          <p:cNvPr id="617" name="Group"/>
          <p:cNvGrpSpPr/>
          <p:nvPr/>
        </p:nvGrpSpPr>
        <p:grpSpPr>
          <a:xfrm>
            <a:off x="12583465" y="2165914"/>
            <a:ext cx="11320200" cy="9535805"/>
            <a:chOff x="0" y="0"/>
            <a:chExt cx="11320198" cy="9535803"/>
          </a:xfrm>
        </p:grpSpPr>
        <p:pic>
          <p:nvPicPr>
            <p:cNvPr id="615" name="Screenshot 2022-01-11 at 18.33.27.png" descr="Screenshot 2022-01-11 at 18.33.2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320199" cy="9535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6" name="Rounded Rectangle"/>
            <p:cNvSpPr/>
            <p:nvPr/>
          </p:nvSpPr>
          <p:spPr>
            <a:xfrm>
              <a:off x="5792554" y="3294334"/>
              <a:ext cx="407947" cy="514478"/>
            </a:xfrm>
            <a:prstGeom prst="roundRect">
              <a:avLst>
                <a:gd name="adj" fmla="val 25907"/>
              </a:avLst>
            </a:prstGeom>
            <a:noFill/>
            <a:ln w="63500" cap="flat">
              <a:solidFill>
                <a:schemeClr val="accent4">
                  <a:hueOff val="-1081314"/>
                  <a:satOff val="4338"/>
                  <a:lumOff val="-8931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618" name="Screenshot 2021-09-12 at 20.11.25.png" descr="Screenshot 2021-09-12 at 20.11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35906" y="8669138"/>
            <a:ext cx="2292155" cy="222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Screenshot 2021-09-12 at 20.11.08.png" descr="Screenshot 2021-09-12 at 20.11.0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89208" y="11422181"/>
            <a:ext cx="1814594" cy="172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Screenshot 2021-09-12 at 20.12.16.png" descr="Screenshot 2021-09-12 at 20.12.1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72133" y="9336682"/>
            <a:ext cx="2867261" cy="1509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Kudelski_Group_CMYK_a.pdf" descr="Kudelski_Group_CMYK_a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2434" y="9369006"/>
            <a:ext cx="3993898" cy="1445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Screenshot 2021-09-12 at 20.22.02.png" descr="Screenshot 2021-09-12 at 20.22.0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2124" y="6930606"/>
            <a:ext cx="3284146" cy="1720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3" name="InsubriaTrasparente.png" descr="InsubriaTrasparent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95174" y="5153085"/>
            <a:ext cx="2124231" cy="2124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Logo AGH.png" descr="Logo AGH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551465" y="6565019"/>
            <a:ext cx="2451910" cy="2451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Screenshot 2022-02-04 at 13.00.58.png" descr="Screenshot 2022-02-04 at 13.00.5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4343" y="12096712"/>
            <a:ext cx="3292216" cy="859972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leading party"/>
          <p:cNvSpPr txBox="1"/>
          <p:nvPr/>
        </p:nvSpPr>
        <p:spPr>
          <a:xfrm>
            <a:off x="8723017" y="5747425"/>
            <a:ext cx="240893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leading party</a:t>
            </a:r>
          </a:p>
        </p:txBody>
      </p:sp>
      <p:pic>
        <p:nvPicPr>
          <p:cNvPr id="627" name="RP_LogoIdea.jpg" descr="RP_LogoIdea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026452" y="11559885"/>
            <a:ext cx="3491133" cy="1445329"/>
          </a:xfrm>
          <a:prstGeom prst="rect">
            <a:avLst/>
          </a:prstGeom>
          <a:ln w="12700">
            <a:miter lim="400000"/>
          </a:ln>
        </p:spPr>
      </p:pic>
      <p:sp>
        <p:nvSpPr>
          <p:cNvPr id="628" name="18 man-years dedicated to the project"/>
          <p:cNvSpPr txBox="1"/>
          <p:nvPr/>
        </p:nvSpPr>
        <p:spPr>
          <a:xfrm>
            <a:off x="13498315" y="12433324"/>
            <a:ext cx="765175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18 man-years dedicated to the project</a:t>
            </a:r>
          </a:p>
        </p:txBody>
      </p:sp>
      <p:sp>
        <p:nvSpPr>
          <p:cNvPr id="629" name="TextBox 20"/>
          <p:cNvSpPr txBox="1"/>
          <p:nvPr/>
        </p:nvSpPr>
        <p:spPr>
          <a:xfrm>
            <a:off x="262140" y="1408281"/>
            <a:ext cx="19330690" cy="8911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30" tIns="45530" rIns="45530" bIns="45530">
            <a:spAutoFit/>
          </a:bodyPr>
          <a:lstStyle>
            <a:lvl1pPr>
              <a:lnSpc>
                <a:spcPct val="100000"/>
              </a:lnSpc>
              <a:defRPr spc="472" sz="5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Essentially, Thanks to the EC</a:t>
            </a:r>
          </a:p>
        </p:txBody>
      </p:sp>
      <p:sp>
        <p:nvSpPr>
          <p:cNvPr id="630" name="TextBox 21"/>
          <p:cNvSpPr txBox="1"/>
          <p:nvPr/>
        </p:nvSpPr>
        <p:spPr>
          <a:xfrm>
            <a:off x="209539" y="484541"/>
            <a:ext cx="1119926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13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how did we get here?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Rectangle 1"/>
          <p:cNvSpPr/>
          <p:nvPr/>
        </p:nvSpPr>
        <p:spPr>
          <a:xfrm>
            <a:off x="12220631" y="2732"/>
            <a:ext cx="12188826" cy="197521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633" name="Rectangle 1"/>
          <p:cNvSpPr/>
          <p:nvPr/>
        </p:nvSpPr>
        <p:spPr>
          <a:xfrm>
            <a:off x="151289" y="-88900"/>
            <a:ext cx="12188826" cy="13893800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634" name="Straight Connector 90"/>
          <p:cNvSpPr/>
          <p:nvPr/>
        </p:nvSpPr>
        <p:spPr>
          <a:xfrm flipH="1">
            <a:off x="18350638" y="1097867"/>
            <a:ext cx="1" cy="11520264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360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</a:p>
        </p:txBody>
      </p:sp>
      <p:sp>
        <p:nvSpPr>
          <p:cNvPr id="635" name="TextBox 9"/>
          <p:cNvSpPr txBox="1"/>
          <p:nvPr>
            <p:ph type="sldNum" sz="quarter" idx="2"/>
          </p:nvPr>
        </p:nvSpPr>
        <p:spPr>
          <a:xfrm>
            <a:off x="22031565" y="766955"/>
            <a:ext cx="468722" cy="4622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36" name="RP_LogoIdea.jpg" descr="RP_LogoIde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1125" y="2748359"/>
            <a:ext cx="9515987" cy="3939619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www.randompower.eu"/>
          <p:cNvSpPr txBox="1"/>
          <p:nvPr/>
        </p:nvSpPr>
        <p:spPr>
          <a:xfrm>
            <a:off x="1336427" y="6990080"/>
            <a:ext cx="3886582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www.randompower.eu</a:t>
            </a:r>
          </a:p>
        </p:txBody>
      </p:sp>
      <p:sp>
        <p:nvSpPr>
          <p:cNvPr id="638" name="This project has received funding from the ATTRACT project funded by the EC under Grant Agreement 777222"/>
          <p:cNvSpPr txBox="1"/>
          <p:nvPr/>
        </p:nvSpPr>
        <p:spPr>
          <a:xfrm>
            <a:off x="803437" y="12184222"/>
            <a:ext cx="10591363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lnSpc>
                <a:spcPts val="7700"/>
              </a:lnSpc>
              <a:defRPr sz="2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r>
              <a:t>This project has received funding from the ATTRACT project funded by the EC under Grant Agreement 777222 </a:t>
            </a:r>
          </a:p>
        </p:txBody>
      </p:sp>
      <p:sp>
        <p:nvSpPr>
          <p:cNvPr id="639" name="Join us, we will be happy to walk with you!"/>
          <p:cNvSpPr txBox="1"/>
          <p:nvPr/>
        </p:nvSpPr>
        <p:spPr>
          <a:xfrm>
            <a:off x="14167835" y="900375"/>
            <a:ext cx="968534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>
                <a:solidFill>
                  <a:schemeClr val="accent1">
                    <a:lumOff val="-13575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Join us, we will be happy to walk with you!</a:t>
            </a:r>
          </a:p>
        </p:txBody>
      </p:sp>
      <p:pic>
        <p:nvPicPr>
          <p:cNvPr id="6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6928" y="10609353"/>
            <a:ext cx="3469674" cy="147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flag_yellow_.pdf" descr="flag_yellow_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17259" y="10582814"/>
            <a:ext cx="1921483" cy="1305184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Established in June 2021"/>
          <p:cNvSpPr txBox="1"/>
          <p:nvPr/>
        </p:nvSpPr>
        <p:spPr>
          <a:xfrm>
            <a:off x="1413205" y="8399746"/>
            <a:ext cx="5763959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Established in June 2021</a:t>
            </a:r>
          </a:p>
        </p:txBody>
      </p:sp>
      <p:pic>
        <p:nvPicPr>
          <p:cNvPr id="643" name="Screenshot 2021-07-01 at 12.52.45.png" descr="Screenshot 2021-07-01 at 12.52.4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342616" y="2728847"/>
            <a:ext cx="1641432" cy="1551078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2020-10 Winner - ICT"/>
          <p:cNvSpPr txBox="1"/>
          <p:nvPr/>
        </p:nvSpPr>
        <p:spPr>
          <a:xfrm>
            <a:off x="12637413" y="4469248"/>
            <a:ext cx="351279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2020-10 Winner - ICT</a:t>
            </a:r>
          </a:p>
        </p:txBody>
      </p:sp>
      <p:pic>
        <p:nvPicPr>
          <p:cNvPr id="645" name="Screenshot 2021-07-01 at 12.53.52.png" descr="Screenshot 2021-07-01 at 12.53.5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712360" y="3532880"/>
            <a:ext cx="1921017" cy="1637920"/>
          </a:xfrm>
          <a:prstGeom prst="rect">
            <a:avLst/>
          </a:prstGeom>
          <a:ln w="12700">
            <a:miter lim="400000"/>
          </a:ln>
        </p:spPr>
      </p:pic>
      <p:sp>
        <p:nvSpPr>
          <p:cNvPr id="646" name="2020-11 Winner of 2 “special prizes”"/>
          <p:cNvSpPr txBox="1"/>
          <p:nvPr/>
        </p:nvSpPr>
        <p:spPr>
          <a:xfrm>
            <a:off x="16989882" y="2847920"/>
            <a:ext cx="5807685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2020-11 Winner of 2 “special prizes”</a:t>
            </a:r>
          </a:p>
        </p:txBody>
      </p:sp>
      <p:pic>
        <p:nvPicPr>
          <p:cNvPr id="647" name="Screenshot 2021-09-27 at 00.37.11.png" descr="Screenshot 2021-09-27 at 00.37.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230493" y="5547055"/>
            <a:ext cx="4565244" cy="1578815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2021-06 PoC investment by LifTT, a VC located in Torino (ITALY)"/>
          <p:cNvSpPr txBox="1"/>
          <p:nvPr/>
        </p:nvSpPr>
        <p:spPr>
          <a:xfrm>
            <a:off x="17935761" y="6140349"/>
            <a:ext cx="6629950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2021-06 PoC investment by LifTT, a VC located in Torino (ITALY)</a:t>
            </a:r>
          </a:p>
        </p:txBody>
      </p:sp>
      <p:pic>
        <p:nvPicPr>
          <p:cNvPr id="649" name="22_Global_Call_Signatures_Winner_Red_1200x300.png" descr="22_Global_Call_Signatures_Winner_Red_1200x300.png"/>
          <p:cNvPicPr>
            <a:picLocks noChangeAspect="1"/>
          </p:cNvPicPr>
          <p:nvPr/>
        </p:nvPicPr>
        <p:blipFill>
          <a:blip r:embed="rId10">
            <a:extLst/>
          </a:blip>
          <a:srcRect l="0" t="0" r="8469" b="0"/>
          <a:stretch>
            <a:fillRect/>
          </a:stretch>
        </p:blipFill>
        <p:spPr>
          <a:xfrm>
            <a:off x="18248971" y="7720812"/>
            <a:ext cx="6257564" cy="1709396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2022-11 winner @the Falling Walls venture competition…">
            <a:hlinkClick r:id="rId11" invalidUrl="" action="" tgtFrame="" tooltip="" history="1" highlightClick="0" endSnd="0"/>
          </p:cNvPr>
          <p:cNvSpPr txBox="1"/>
          <p:nvPr/>
        </p:nvSpPr>
        <p:spPr>
          <a:xfrm>
            <a:off x="12431414" y="7705836"/>
            <a:ext cx="6629951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2022-11 winner @the Falling Walls venture competition</a:t>
            </a:r>
          </a:p>
          <a:p>
            <a:pPr/>
            <a:r>
              <a:t>for curious people: </a:t>
            </a:r>
          </a:p>
          <a:p>
            <a:pPr/>
            <a:r>
              <a:rPr u="sng">
                <a:hlinkClick r:id="rId12" invalidUrl="" action="" tgtFrame="" tooltip="" history="1" highlightClick="0" endSnd="0"/>
              </a:rPr>
              <a:t>here</a:t>
            </a:r>
            <a:r>
              <a:t> &amp; and </a:t>
            </a:r>
            <a:r>
              <a:rPr u="sng">
                <a:hlinkClick r:id="" invalidUrl="" action="ppaction://hlinkshowjump?jump=nextslide" tgtFrame="" tooltip="" history="1" highlightClick="0" endSnd="0"/>
              </a:rPr>
              <a:t>there</a:t>
            </a:r>
          </a:p>
        </p:txBody>
      </p:sp>
      <p:pic>
        <p:nvPicPr>
          <p:cNvPr id="651" name="Screenshot 2024-04-14 at 23.15.10.png" descr="Screenshot 2024-04-14 at 23.15.10.png"/>
          <p:cNvPicPr>
            <a:picLocks noChangeAspect="1"/>
          </p:cNvPicPr>
          <p:nvPr/>
        </p:nvPicPr>
        <p:blipFill>
          <a:blip r:embed="rId13">
            <a:extLst/>
          </a:blip>
          <a:srcRect l="7290" t="0" r="0" b="0"/>
          <a:stretch>
            <a:fillRect/>
          </a:stretch>
        </p:blipFill>
        <p:spPr>
          <a:xfrm>
            <a:off x="12525333" y="9691504"/>
            <a:ext cx="8073889" cy="2210899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2024-03 Random Power goes to the most important trade fair on IoT technologies, hosted at the SECO booth."/>
          <p:cNvSpPr txBox="1"/>
          <p:nvPr/>
        </p:nvSpPr>
        <p:spPr>
          <a:xfrm>
            <a:off x="16627833" y="11804502"/>
            <a:ext cx="7212095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2024-03 Random Power goes to the most important trade fair on IoT technologies, hosted at the SECO booth. </a:t>
            </a:r>
          </a:p>
        </p:txBody>
      </p:sp>
      <p:pic>
        <p:nvPicPr>
          <p:cNvPr id="653" name="In-Blue-128@2x.png" descr="In-Blue-128@2x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661631" y="326580"/>
            <a:ext cx="1184688" cy="1184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8" name="Back-up slides"/>
          <p:cNvSpPr txBox="1"/>
          <p:nvPr/>
        </p:nvSpPr>
        <p:spPr>
          <a:xfrm>
            <a:off x="9655854" y="5674376"/>
            <a:ext cx="3983559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ct val="100000"/>
              </a:lnSpc>
              <a:defRPr sz="4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Back-up slides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146" y="91589"/>
            <a:ext cx="10598644" cy="77081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" name="Group"/>
          <p:cNvGrpSpPr/>
          <p:nvPr/>
        </p:nvGrpSpPr>
        <p:grpSpPr>
          <a:xfrm>
            <a:off x="9637321" y="5307205"/>
            <a:ext cx="1874065" cy="5719439"/>
            <a:chOff x="0" y="0"/>
            <a:chExt cx="1874064" cy="5719438"/>
          </a:xfrm>
        </p:grpSpPr>
        <p:pic>
          <p:nvPicPr>
            <p:cNvPr id="190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554" b="0"/>
            <a:stretch>
              <a:fillRect/>
            </a:stretch>
          </p:blipFill>
          <p:spPr>
            <a:xfrm>
              <a:off x="0" y="0"/>
              <a:ext cx="1874065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Arrow 11"/>
            <p:cNvSpPr/>
            <p:nvPr/>
          </p:nvSpPr>
          <p:spPr>
            <a:xfrm flipH="1" rot="16200000">
              <a:off x="36020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192" name="1"/>
            <p:cNvSpPr txBox="1"/>
            <p:nvPr/>
          </p:nvSpPr>
          <p:spPr>
            <a:xfrm>
              <a:off x="366839" y="3913498"/>
              <a:ext cx="1114071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1</a:t>
              </a:r>
            </a:p>
          </p:txBody>
        </p:sp>
      </p:grpSp>
      <p:pic>
        <p:nvPicPr>
          <p:cNvPr id="194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35222" y="782379"/>
            <a:ext cx="5554763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" name="Group"/>
          <p:cNvGrpSpPr/>
          <p:nvPr/>
        </p:nvGrpSpPr>
        <p:grpSpPr>
          <a:xfrm>
            <a:off x="12051450" y="5307205"/>
            <a:ext cx="1874065" cy="5719439"/>
            <a:chOff x="0" y="0"/>
            <a:chExt cx="1874064" cy="5719438"/>
          </a:xfrm>
        </p:grpSpPr>
        <p:pic>
          <p:nvPicPr>
            <p:cNvPr id="195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554" b="0"/>
            <a:stretch>
              <a:fillRect/>
            </a:stretch>
          </p:blipFill>
          <p:spPr>
            <a:xfrm>
              <a:off x="0" y="0"/>
              <a:ext cx="1874065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6" name="Arrow 11"/>
            <p:cNvSpPr/>
            <p:nvPr/>
          </p:nvSpPr>
          <p:spPr>
            <a:xfrm flipH="1" rot="16200000">
              <a:off x="36020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197" name="1"/>
            <p:cNvSpPr txBox="1"/>
            <p:nvPr/>
          </p:nvSpPr>
          <p:spPr>
            <a:xfrm>
              <a:off x="366839" y="3913498"/>
              <a:ext cx="1114071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1</a:t>
              </a:r>
            </a:p>
          </p:txBody>
        </p:sp>
      </p:grpSp>
      <p:pic>
        <p:nvPicPr>
          <p:cNvPr id="199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14499" y="782379"/>
            <a:ext cx="5554764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" name="Group"/>
          <p:cNvGrpSpPr/>
          <p:nvPr/>
        </p:nvGrpSpPr>
        <p:grpSpPr>
          <a:xfrm>
            <a:off x="14465579" y="5307205"/>
            <a:ext cx="1887313" cy="5719439"/>
            <a:chOff x="0" y="0"/>
            <a:chExt cx="1887312" cy="5719438"/>
          </a:xfrm>
        </p:grpSpPr>
        <p:pic>
          <p:nvPicPr>
            <p:cNvPr id="200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204" t="0" r="0" b="0"/>
            <a:stretch>
              <a:fillRect/>
            </a:stretch>
          </p:blipFill>
          <p:spPr>
            <a:xfrm>
              <a:off x="0" y="0"/>
              <a:ext cx="1887313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Arrow 11"/>
            <p:cNvSpPr/>
            <p:nvPr/>
          </p:nvSpPr>
          <p:spPr>
            <a:xfrm flipH="1" rot="16200000">
              <a:off x="36655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02" name="0"/>
            <p:cNvSpPr txBox="1"/>
            <p:nvPr/>
          </p:nvSpPr>
          <p:spPr>
            <a:xfrm>
              <a:off x="373190" y="3913498"/>
              <a:ext cx="1114070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0</a:t>
              </a:r>
            </a:p>
          </p:txBody>
        </p:sp>
      </p:grpSp>
      <p:pic>
        <p:nvPicPr>
          <p:cNvPr id="204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87583" y="782379"/>
            <a:ext cx="5554763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Group"/>
          <p:cNvGrpSpPr/>
          <p:nvPr/>
        </p:nvGrpSpPr>
        <p:grpSpPr>
          <a:xfrm>
            <a:off x="16892533" y="5307205"/>
            <a:ext cx="1874065" cy="5719439"/>
            <a:chOff x="0" y="0"/>
            <a:chExt cx="1874064" cy="5719438"/>
          </a:xfrm>
        </p:grpSpPr>
        <p:pic>
          <p:nvPicPr>
            <p:cNvPr id="205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0554" b="0"/>
            <a:stretch>
              <a:fillRect/>
            </a:stretch>
          </p:blipFill>
          <p:spPr>
            <a:xfrm>
              <a:off x="0" y="0"/>
              <a:ext cx="1874065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6" name="Arrow 11"/>
            <p:cNvSpPr/>
            <p:nvPr/>
          </p:nvSpPr>
          <p:spPr>
            <a:xfrm flipH="1" rot="16200000">
              <a:off x="36020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07" name="1"/>
            <p:cNvSpPr txBox="1"/>
            <p:nvPr/>
          </p:nvSpPr>
          <p:spPr>
            <a:xfrm>
              <a:off x="366839" y="3913498"/>
              <a:ext cx="1114071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1</a:t>
              </a:r>
            </a:p>
          </p:txBody>
        </p:sp>
      </p:grpSp>
      <p:pic>
        <p:nvPicPr>
          <p:cNvPr id="209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8159" y="782379"/>
            <a:ext cx="5554763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" name="Group"/>
          <p:cNvGrpSpPr/>
          <p:nvPr/>
        </p:nvGrpSpPr>
        <p:grpSpPr>
          <a:xfrm>
            <a:off x="19306480" y="5307205"/>
            <a:ext cx="1887313" cy="5719439"/>
            <a:chOff x="0" y="0"/>
            <a:chExt cx="1887312" cy="5719438"/>
          </a:xfrm>
        </p:grpSpPr>
        <p:pic>
          <p:nvPicPr>
            <p:cNvPr id="210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204" t="0" r="0" b="0"/>
            <a:stretch>
              <a:fillRect/>
            </a:stretch>
          </p:blipFill>
          <p:spPr>
            <a:xfrm>
              <a:off x="0" y="0"/>
              <a:ext cx="1887313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1" name="Arrow 11"/>
            <p:cNvSpPr/>
            <p:nvPr/>
          </p:nvSpPr>
          <p:spPr>
            <a:xfrm flipH="1" rot="16200000">
              <a:off x="36655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12" name="0"/>
            <p:cNvSpPr txBox="1"/>
            <p:nvPr/>
          </p:nvSpPr>
          <p:spPr>
            <a:xfrm>
              <a:off x="373190" y="3913498"/>
              <a:ext cx="1114070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0</a:t>
              </a:r>
            </a:p>
          </p:txBody>
        </p:sp>
      </p:grpSp>
      <p:pic>
        <p:nvPicPr>
          <p:cNvPr id="214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47040" y="782379"/>
            <a:ext cx="5554763" cy="4039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Group"/>
          <p:cNvGrpSpPr/>
          <p:nvPr/>
        </p:nvGrpSpPr>
        <p:grpSpPr>
          <a:xfrm>
            <a:off x="21733616" y="5307205"/>
            <a:ext cx="1887313" cy="5719439"/>
            <a:chOff x="0" y="0"/>
            <a:chExt cx="1887312" cy="5719438"/>
          </a:xfrm>
        </p:grpSpPr>
        <p:pic>
          <p:nvPicPr>
            <p:cNvPr id="215" name="Head&amp;Tail2.png" descr="Head&amp;Tail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204" t="0" r="0" b="0"/>
            <a:stretch>
              <a:fillRect/>
            </a:stretch>
          </p:blipFill>
          <p:spPr>
            <a:xfrm>
              <a:off x="0" y="0"/>
              <a:ext cx="1887313" cy="1977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Arrow 11"/>
            <p:cNvSpPr/>
            <p:nvPr/>
          </p:nvSpPr>
          <p:spPr>
            <a:xfrm flipH="1" rot="16200000">
              <a:off x="366553" y="2639449"/>
              <a:ext cx="1153902" cy="868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69" y="0"/>
                  </a:moveTo>
                  <a:cubicBezTo>
                    <a:pt x="13010" y="0"/>
                    <a:pt x="12551" y="232"/>
                    <a:pt x="12200" y="697"/>
                  </a:cubicBezTo>
                  <a:cubicBezTo>
                    <a:pt x="11500" y="1626"/>
                    <a:pt x="11500" y="3135"/>
                    <a:pt x="12200" y="4065"/>
                  </a:cubicBezTo>
                  <a:lnTo>
                    <a:pt x="15479" y="8419"/>
                  </a:lnTo>
                  <a:lnTo>
                    <a:pt x="1793" y="8419"/>
                  </a:lnTo>
                  <a:cubicBezTo>
                    <a:pt x="802" y="8419"/>
                    <a:pt x="0" y="9485"/>
                    <a:pt x="0" y="10800"/>
                  </a:cubicBezTo>
                  <a:cubicBezTo>
                    <a:pt x="0" y="12115"/>
                    <a:pt x="802" y="13181"/>
                    <a:pt x="1793" y="13181"/>
                  </a:cubicBezTo>
                  <a:lnTo>
                    <a:pt x="15479" y="13181"/>
                  </a:lnTo>
                  <a:lnTo>
                    <a:pt x="12200" y="17535"/>
                  </a:lnTo>
                  <a:cubicBezTo>
                    <a:pt x="11500" y="18465"/>
                    <a:pt x="11500" y="19974"/>
                    <a:pt x="12200" y="20903"/>
                  </a:cubicBezTo>
                  <a:cubicBezTo>
                    <a:pt x="12551" y="21368"/>
                    <a:pt x="13010" y="21600"/>
                    <a:pt x="13469" y="21600"/>
                  </a:cubicBezTo>
                  <a:cubicBezTo>
                    <a:pt x="13927" y="21600"/>
                    <a:pt x="14387" y="21368"/>
                    <a:pt x="14737" y="20903"/>
                  </a:cubicBezTo>
                  <a:lnTo>
                    <a:pt x="21074" y="12484"/>
                  </a:lnTo>
                  <a:cubicBezTo>
                    <a:pt x="21424" y="12019"/>
                    <a:pt x="21600" y="11409"/>
                    <a:pt x="21600" y="10800"/>
                  </a:cubicBezTo>
                  <a:cubicBezTo>
                    <a:pt x="21600" y="10191"/>
                    <a:pt x="21424" y="9581"/>
                    <a:pt x="21074" y="9116"/>
                  </a:cubicBezTo>
                  <a:lnTo>
                    <a:pt x="14737" y="697"/>
                  </a:lnTo>
                  <a:cubicBezTo>
                    <a:pt x="14387" y="232"/>
                    <a:pt x="13927" y="0"/>
                    <a:pt x="13469" y="0"/>
                  </a:cubicBezTo>
                  <a:close/>
                </a:path>
              </a:pathLst>
            </a:custGeom>
            <a:noFill/>
            <a:ln w="63500" cap="flat">
              <a:solidFill>
                <a:srgbClr val="E20F3C"/>
              </a:solidFill>
              <a:prstDash val="solid"/>
              <a:miter lim="400000"/>
            </a:ln>
            <a:effectLst/>
          </p:spPr>
          <p:txBody>
            <a:bodyPr wrap="square" lIns="135466" tIns="135466" rIns="135466" bIns="135466" numCol="1" anchor="ctr">
              <a:noAutofit/>
            </a:bodyPr>
            <a:lstStyle/>
            <a:p>
              <a:pPr algn="ctr" defTabSz="3014133">
                <a:lnSpc>
                  <a:spcPct val="100000"/>
                </a:lnSpc>
                <a:defRPr sz="76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</a:p>
          </p:txBody>
        </p:sp>
        <p:sp>
          <p:nvSpPr>
            <p:cNvPr id="217" name="0"/>
            <p:cNvSpPr txBox="1"/>
            <p:nvPr/>
          </p:nvSpPr>
          <p:spPr>
            <a:xfrm>
              <a:off x="373190" y="3913498"/>
              <a:ext cx="1114070" cy="1805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1828800">
                <a:lnSpc>
                  <a:spcPct val="100000"/>
                </a:lnSpc>
                <a:defRPr sz="10600">
                  <a:solidFill>
                    <a:srgbClr val="00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/>
              <a:r>
                <a:t>0</a:t>
              </a:r>
            </a:p>
          </p:txBody>
        </p:sp>
      </p:grpSp>
      <p:pic>
        <p:nvPicPr>
          <p:cNvPr id="219" name="281735_1342370254-coin-flip.gif" descr="281735_1342370254-coin-flip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00485" y="782379"/>
            <a:ext cx="5554764" cy="4039829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extBox 21"/>
          <p:cNvSpPr txBox="1"/>
          <p:nvPr/>
        </p:nvSpPr>
        <p:spPr>
          <a:xfrm>
            <a:off x="9965378" y="525407"/>
            <a:ext cx="8488005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4"/>
              </a:buBlip>
              <a:defRPr spc="3000" sz="4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what we do:</a:t>
            </a:r>
          </a:p>
        </p:txBody>
      </p:sp>
      <p:grpSp>
        <p:nvGrpSpPr>
          <p:cNvPr id="223" name="Group"/>
          <p:cNvGrpSpPr/>
          <p:nvPr/>
        </p:nvGrpSpPr>
        <p:grpSpPr>
          <a:xfrm>
            <a:off x="1047377" y="11353395"/>
            <a:ext cx="22776788" cy="1661360"/>
            <a:chOff x="0" y="0"/>
            <a:chExt cx="22776787" cy="1661359"/>
          </a:xfrm>
        </p:grpSpPr>
        <p:pic>
          <p:nvPicPr>
            <p:cNvPr id="221" name="RP_LogoIdea.png" descr="RP_LogoIdea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927898" cy="1626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Random Power is developing a platform of Silicon based, patent protected, “QUANTUM coin flippers”, generating virtually endless streams of random bits"/>
            <p:cNvSpPr txBox="1"/>
            <p:nvPr/>
          </p:nvSpPr>
          <p:spPr>
            <a:xfrm>
              <a:off x="4729040" y="536139"/>
              <a:ext cx="18047748" cy="1125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>
                  <a:solidFill>
                    <a:schemeClr val="accent1"/>
                  </a:solidFill>
                </a:defRPr>
              </a:pPr>
              <a:r>
                <a:rPr sz="3000">
                  <a:latin typeface="Montserrat Bold"/>
                  <a:ea typeface="Montserrat Bold"/>
                  <a:cs typeface="Montserrat Bold"/>
                  <a:sym typeface="Montserrat Bold"/>
                </a:rPr>
                <a:t>Random Power is developing a platform of Silicon based, </a:t>
              </a:r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patent protected,</a:t>
              </a:r>
              <a:r>
                <a:rPr sz="3000">
                  <a:latin typeface="Montserrat Bold"/>
                  <a:ea typeface="Montserrat Bold"/>
                  <a:cs typeface="Montserrat Bold"/>
                  <a:sym typeface="Montserrat Bold"/>
                </a:rPr>
                <a:t> “QUANTUM coin flippers”, generating virtually endless streams of random bits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5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"/>
                            </p:stCondLst>
                            <p:childTnLst>
                              <p:par>
                                <p:cTn id="76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6"/>
      <p:bldP build="whole" bldLvl="1" animBg="1" rev="0" advAuto="0" spid="204" grpId="7"/>
      <p:bldP build="whole" bldLvl="1" animBg="1" rev="0" advAuto="0" spid="199" grpId="5"/>
      <p:bldP build="whole" bldLvl="1" animBg="1" rev="0" advAuto="0" spid="194" grpId="3"/>
      <p:bldP build="whole" bldLvl="1" animBg="1" rev="0" advAuto="0" spid="193" grpId="4"/>
      <p:bldP build="whole" bldLvl="1" animBg="1" rev="0" advAuto="0" spid="219" grpId="13"/>
      <p:bldP build="whole" bldLvl="1" animBg="1" rev="0" advAuto="0" spid="203" grpId="8"/>
      <p:bldP build="whole" bldLvl="1" animBg="1" rev="0" advAuto="0" spid="209" grpId="9"/>
      <p:bldP build="whole" bldLvl="1" animBg="1" rev="0" advAuto="0" spid="189" grpId="1"/>
      <p:bldP build="whole" bldLvl="1" animBg="1" rev="0" advAuto="0" spid="213" grpId="12"/>
      <p:bldP build="whole" bldLvl="1" animBg="1" rev="0" advAuto="0" spid="189" grpId="2"/>
      <p:bldP build="whole" bldLvl="1" animBg="1" rev="0" advAuto="0" spid="214" grpId="11"/>
      <p:bldP build="whole" bldLvl="1" animBg="1" rev="0" advAuto="0" spid="218" grpId="14"/>
      <p:bldP build="whole" bldLvl="1" animBg="1" rev="0" advAuto="0" spid="208" grpId="10"/>
      <p:bldP build="whole" bldLvl="1" animBg="1" rev="0" advAuto="0" spid="223" grpId="1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lide Number"/>
          <p:cNvSpPr/>
          <p:nvPr>
            <p:ph type="sldNum" sz="quarter" idx="2"/>
          </p:nvPr>
        </p:nvSpPr>
        <p:spPr>
          <a:xfrm>
            <a:off x="226215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7245" y="11971097"/>
            <a:ext cx="3787410" cy="16103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7" name="Group"/>
          <p:cNvGrpSpPr/>
          <p:nvPr/>
        </p:nvGrpSpPr>
        <p:grpSpPr>
          <a:xfrm>
            <a:off x="5161930" y="2801802"/>
            <a:ext cx="6514321" cy="9769631"/>
            <a:chOff x="0" y="0"/>
            <a:chExt cx="6514319" cy="9769630"/>
          </a:xfrm>
        </p:grpSpPr>
        <p:pic>
          <p:nvPicPr>
            <p:cNvPr id="662" name="NewBoard.jpg" descr="NewBoard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671" t="11643" r="15671" b="29263"/>
            <a:stretch>
              <a:fillRect/>
            </a:stretch>
          </p:blipFill>
          <p:spPr>
            <a:xfrm>
              <a:off x="561692" y="0"/>
              <a:ext cx="5952628" cy="91081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3" name="8 cm"/>
            <p:cNvSpPr txBox="1"/>
            <p:nvPr/>
          </p:nvSpPr>
          <p:spPr>
            <a:xfrm rot="16200000">
              <a:off x="-246982" y="4274514"/>
              <a:ext cx="1053212" cy="559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8 cm</a:t>
              </a:r>
            </a:p>
          </p:txBody>
        </p:sp>
        <p:sp>
          <p:nvSpPr>
            <p:cNvPr id="664" name="Line"/>
            <p:cNvSpPr/>
            <p:nvPr/>
          </p:nvSpPr>
          <p:spPr>
            <a:xfrm flipV="1">
              <a:off x="1323341" y="352282"/>
              <a:ext cx="1" cy="8303848"/>
            </a:xfrm>
            <a:prstGeom prst="line">
              <a:avLst/>
            </a:prstGeom>
            <a:noFill/>
            <a:ln w="50800" cap="flat">
              <a:solidFill>
                <a:srgbClr val="D5D5D5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65" name="Line"/>
            <p:cNvSpPr/>
            <p:nvPr/>
          </p:nvSpPr>
          <p:spPr>
            <a:xfrm>
              <a:off x="1852349" y="8814779"/>
              <a:ext cx="3771017" cy="1"/>
            </a:xfrm>
            <a:prstGeom prst="line">
              <a:avLst/>
            </a:prstGeom>
            <a:noFill/>
            <a:ln w="50800" cap="flat">
              <a:solidFill>
                <a:srgbClr val="D5D5D5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66" name="3.5 cm"/>
            <p:cNvSpPr txBox="1"/>
            <p:nvPr/>
          </p:nvSpPr>
          <p:spPr>
            <a:xfrm>
              <a:off x="2880870" y="9210383"/>
              <a:ext cx="1314347" cy="559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3.5 cm</a:t>
              </a:r>
            </a:p>
          </p:txBody>
        </p:sp>
      </p:grpSp>
      <p:sp>
        <p:nvSpPr>
          <p:cNvPr id="668" name="TextBox 20"/>
          <p:cNvSpPr txBox="1"/>
          <p:nvPr/>
        </p:nvSpPr>
        <p:spPr>
          <a:xfrm>
            <a:off x="537797" y="1406907"/>
            <a:ext cx="2270969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pc="509" sz="5600">
                <a:solidFill>
                  <a:srgbClr val="000000"/>
                </a:solidFill>
              </a:defRPr>
            </a:pPr>
            <a:r>
              <a:rPr spc="409" sz="4500">
                <a:solidFill>
                  <a:schemeClr val="accent1"/>
                </a:solidFill>
              </a:rPr>
              <a:t>THE SINGLE GENERATOR BOARD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</a:t>
            </a:r>
          </a:p>
        </p:txBody>
      </p:sp>
      <p:pic>
        <p:nvPicPr>
          <p:cNvPr id="669" name="SingleGenerator Board.png" descr="SingleGenerator Boar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496498" y="2850762"/>
            <a:ext cx="4243707" cy="9057386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Main output of the                                              Phase 1 project (May 2019-Oct.2020)"/>
          <p:cNvSpPr txBox="1"/>
          <p:nvPr/>
        </p:nvSpPr>
        <p:spPr>
          <a:xfrm>
            <a:off x="601594" y="12727710"/>
            <a:ext cx="13168504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Main output of the                                              Phase 1 project (May 2019-Oct.2020) </a:t>
            </a:r>
          </a:p>
        </p:txBody>
      </p:sp>
      <p:pic>
        <p:nvPicPr>
          <p:cNvPr id="671" name="Screenshot 2024-01-18 at 00.36.27.png" descr="Screenshot 2024-01-18 at 00.36.2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44821" y="2811613"/>
            <a:ext cx="10241076" cy="9243144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TextBox 21"/>
          <p:cNvSpPr txBox="1"/>
          <p:nvPr/>
        </p:nvSpPr>
        <p:spPr>
          <a:xfrm>
            <a:off x="209539" y="484541"/>
            <a:ext cx="76882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6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state-of-play:</a:t>
            </a:r>
          </a:p>
        </p:txBody>
      </p:sp>
      <p:sp>
        <p:nvSpPr>
          <p:cNvPr id="673" name="FPGA TDC inside with 30 ps granularity"/>
          <p:cNvSpPr txBox="1"/>
          <p:nvPr/>
        </p:nvSpPr>
        <p:spPr>
          <a:xfrm>
            <a:off x="7631828" y="6156545"/>
            <a:ext cx="272136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FPGA TDC inside with 30 ps granularity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lide Number"/>
          <p:cNvSpPr txBox="1"/>
          <p:nvPr>
            <p:ph type="sldNum" sz="quarter" idx="2"/>
          </p:nvPr>
        </p:nvSpPr>
        <p:spPr>
          <a:xfrm>
            <a:off x="226215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6" name="A proto-randomness farm based on 10 boards have been collecting about 1.5 Tb, qualified through the NIST and TESTU01 suites.…"/>
          <p:cNvSpPr txBox="1"/>
          <p:nvPr/>
        </p:nvSpPr>
        <p:spPr>
          <a:xfrm>
            <a:off x="9703700" y="1426901"/>
            <a:ext cx="14021162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A proto-randomness farm based on 10 boards have been collecting about 1.5 Tb, qualified through the NIST and TESTU01 suites.</a:t>
            </a:r>
            <a:endParaRPr>
              <a:solidFill>
                <a:schemeClr val="accent1"/>
              </a:solidFill>
            </a:endParaRPr>
          </a:p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Results show that the stream looks extremely “white”, essentially with no failures on the raw data beside what can be statistically expected.</a:t>
            </a:r>
          </a:p>
        </p:txBody>
      </p:sp>
      <p:pic>
        <p:nvPicPr>
          <p:cNvPr id="677" name="Screenshot 2020-04-10 at 10.31.36.png" descr="Screenshot 2020-04-10 at 10.31.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588" y="6184673"/>
            <a:ext cx="8025430" cy="6994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Screenshot 2020-04-10 at 10.31.16.png" descr="Screenshot 2020-04-10 at 10.31.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588" y="843316"/>
            <a:ext cx="8025430" cy="4753617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Line"/>
          <p:cNvSpPr/>
          <p:nvPr/>
        </p:nvSpPr>
        <p:spPr>
          <a:xfrm>
            <a:off x="8916941" y="4060887"/>
            <a:ext cx="1" cy="16107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0" name="Line"/>
          <p:cNvSpPr/>
          <p:nvPr/>
        </p:nvSpPr>
        <p:spPr>
          <a:xfrm flipV="1">
            <a:off x="8916941" y="6309701"/>
            <a:ext cx="1" cy="16107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81" name="series of tests on non-overlapping templates"/>
          <p:cNvSpPr txBox="1"/>
          <p:nvPr/>
        </p:nvSpPr>
        <p:spPr>
          <a:xfrm>
            <a:off x="2906456" y="5667137"/>
            <a:ext cx="7641071" cy="96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pPr/>
            <a:r>
              <a:t>series of tests on non-overlapping templates</a:t>
            </a:r>
          </a:p>
        </p:txBody>
      </p:sp>
      <p:sp>
        <p:nvSpPr>
          <p:cNvPr id="682" name="Two tests have been implemented in firmware to guarantee real-time sanity checks:…"/>
          <p:cNvSpPr txBox="1"/>
          <p:nvPr/>
        </p:nvSpPr>
        <p:spPr>
          <a:xfrm>
            <a:off x="9703700" y="5981577"/>
            <a:ext cx="14021162" cy="620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1"/>
                </a:solidFill>
              </a:rPr>
              <a:t>Two tests have been implemented in firmware to guarantee real-time sanity checks:</a:t>
            </a:r>
            <a:endParaRPr>
              <a:solidFill>
                <a:schemeClr val="accent1"/>
              </a:solidFill>
            </a:endParaRPr>
          </a:p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marL="228600" indent="-228600">
              <a:buSzPct val="100000"/>
              <a:buChar char="✴"/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MONOBIT</a:t>
            </a:r>
            <a:r>
              <a:t>: essentially testing the asymmetries between 0’s and 1’s in a bit string:</a:t>
            </a:r>
          </a:p>
          <a:p>
            <a:pPr lvl="1"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1     1     1     1     1     0     1     0     0     1     1     1     0     0     0     1</a:t>
            </a:r>
          </a:p>
          <a:p>
            <a:pPr lvl="1"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  <a:p>
            <a:pPr marL="228600" indent="-228600">
              <a:buSzPct val="100000"/>
              <a:buChar char="✴"/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RUNS</a:t>
            </a:r>
            <a:r>
              <a:t>: testing the statistics of the number of sequences of identical bits in a string</a:t>
            </a:r>
          </a:p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</a:p>
        </p:txBody>
      </p:sp>
      <p:grpSp>
        <p:nvGrpSpPr>
          <p:cNvPr id="697" name="Group"/>
          <p:cNvGrpSpPr/>
          <p:nvPr/>
        </p:nvGrpSpPr>
        <p:grpSpPr>
          <a:xfrm>
            <a:off x="10562684" y="11212297"/>
            <a:ext cx="11576054" cy="1874134"/>
            <a:chOff x="0" y="0"/>
            <a:chExt cx="11576053" cy="1874133"/>
          </a:xfrm>
        </p:grpSpPr>
        <p:sp>
          <p:nvSpPr>
            <p:cNvPr id="683" name="1     1     1     1     1     0     1     0     0     1     1     1     0     0     0     1"/>
            <p:cNvSpPr txBox="1"/>
            <p:nvPr/>
          </p:nvSpPr>
          <p:spPr>
            <a:xfrm>
              <a:off x="88509" y="0"/>
              <a:ext cx="11236580" cy="561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000"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1     1     1     1     1     0     1     0     0     1     1     1     0     0     0     1</a:t>
              </a:r>
            </a:p>
          </p:txBody>
        </p:sp>
        <p:sp>
          <p:nvSpPr>
            <p:cNvPr id="684" name="Line"/>
            <p:cNvSpPr/>
            <p:nvPr/>
          </p:nvSpPr>
          <p:spPr>
            <a:xfrm>
              <a:off x="0" y="793766"/>
              <a:ext cx="3041433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85" name="Line"/>
            <p:cNvSpPr/>
            <p:nvPr/>
          </p:nvSpPr>
          <p:spPr>
            <a:xfrm>
              <a:off x="4915398" y="793766"/>
              <a:ext cx="1202109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86" name="Line"/>
            <p:cNvSpPr/>
            <p:nvPr/>
          </p:nvSpPr>
          <p:spPr>
            <a:xfrm>
              <a:off x="6661115" y="793766"/>
              <a:ext cx="1555979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87" name="Line"/>
            <p:cNvSpPr/>
            <p:nvPr/>
          </p:nvSpPr>
          <p:spPr>
            <a:xfrm>
              <a:off x="8580695" y="793766"/>
              <a:ext cx="2023932" cy="1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88" name="Line"/>
            <p:cNvSpPr/>
            <p:nvPr/>
          </p:nvSpPr>
          <p:spPr>
            <a:xfrm flipV="1">
              <a:off x="3680463" y="597319"/>
              <a:ext cx="1" cy="5613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89" name="Line"/>
            <p:cNvSpPr/>
            <p:nvPr/>
          </p:nvSpPr>
          <p:spPr>
            <a:xfrm flipV="1">
              <a:off x="4469353" y="597319"/>
              <a:ext cx="1" cy="5613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90" name="Line"/>
            <p:cNvSpPr/>
            <p:nvPr/>
          </p:nvSpPr>
          <p:spPr>
            <a:xfrm flipV="1">
              <a:off x="11197746" y="597319"/>
              <a:ext cx="1" cy="71988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91" name="5 bits"/>
            <p:cNvSpPr txBox="1"/>
            <p:nvPr/>
          </p:nvSpPr>
          <p:spPr>
            <a:xfrm>
              <a:off x="714223" y="1376293"/>
              <a:ext cx="98577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5 bits</a:t>
              </a:r>
            </a:p>
          </p:txBody>
        </p:sp>
        <p:sp>
          <p:nvSpPr>
            <p:cNvPr id="692" name="1 bit"/>
            <p:cNvSpPr txBox="1"/>
            <p:nvPr/>
          </p:nvSpPr>
          <p:spPr>
            <a:xfrm>
              <a:off x="3640595" y="1376293"/>
              <a:ext cx="7566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 bit</a:t>
              </a:r>
            </a:p>
          </p:txBody>
        </p:sp>
        <p:sp>
          <p:nvSpPr>
            <p:cNvPr id="693" name="2 bits"/>
            <p:cNvSpPr txBox="1"/>
            <p:nvPr/>
          </p:nvSpPr>
          <p:spPr>
            <a:xfrm>
              <a:off x="5138145" y="1376293"/>
              <a:ext cx="98643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2 bits</a:t>
              </a:r>
            </a:p>
          </p:txBody>
        </p:sp>
        <p:sp>
          <p:nvSpPr>
            <p:cNvPr id="694" name="3 bits"/>
            <p:cNvSpPr txBox="1"/>
            <p:nvPr/>
          </p:nvSpPr>
          <p:spPr>
            <a:xfrm>
              <a:off x="6945887" y="1376293"/>
              <a:ext cx="98511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 bits</a:t>
              </a:r>
            </a:p>
          </p:txBody>
        </p:sp>
        <p:sp>
          <p:nvSpPr>
            <p:cNvPr id="695" name="3 bits"/>
            <p:cNvSpPr txBox="1"/>
            <p:nvPr/>
          </p:nvSpPr>
          <p:spPr>
            <a:xfrm>
              <a:off x="9381141" y="1376293"/>
              <a:ext cx="98511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 bits</a:t>
              </a:r>
            </a:p>
          </p:txBody>
        </p:sp>
        <p:sp>
          <p:nvSpPr>
            <p:cNvPr id="696" name="1 bit"/>
            <p:cNvSpPr txBox="1"/>
            <p:nvPr/>
          </p:nvSpPr>
          <p:spPr>
            <a:xfrm>
              <a:off x="10819438" y="1376293"/>
              <a:ext cx="7566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 bit</a:t>
              </a:r>
            </a:p>
          </p:txBody>
        </p:sp>
      </p:grpSp>
      <p:sp>
        <p:nvSpPr>
          <p:cNvPr id="698" name="A SHA256 vetted conditioning function firmware implemented"/>
          <p:cNvSpPr txBox="1"/>
          <p:nvPr/>
        </p:nvSpPr>
        <p:spPr>
          <a:xfrm>
            <a:off x="9673668" y="5113939"/>
            <a:ext cx="1307554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599" indent="-228599">
              <a:buSzPct val="80000"/>
              <a:buBlip>
                <a:blip r:embed="rId2"/>
              </a:buBlip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A SHA256 vetted conditioning function firmware implemented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lide Number"/>
          <p:cNvSpPr/>
          <p:nvPr>
            <p:ph type="sldNum" sz="quarter" idx="2"/>
          </p:nvPr>
        </p:nvSpPr>
        <p:spPr>
          <a:xfrm>
            <a:off x="226215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4317" y="11991133"/>
            <a:ext cx="3787410" cy="1610344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TextBox 20"/>
          <p:cNvSpPr txBox="1"/>
          <p:nvPr/>
        </p:nvSpPr>
        <p:spPr>
          <a:xfrm>
            <a:off x="537797" y="1406907"/>
            <a:ext cx="22709692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0000"/>
              </a:lnSpc>
              <a:defRPr spc="509" sz="5600">
                <a:solidFill>
                  <a:srgbClr val="000000"/>
                </a:solidFill>
              </a:defRPr>
            </a:pPr>
            <a:r>
              <a:rPr spc="409" sz="4500">
                <a:solidFill>
                  <a:schemeClr val="accent1"/>
                </a:solidFill>
              </a:rPr>
              <a:t>THE 64 GENERATORS BOARD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 </a:t>
            </a:r>
          </a:p>
        </p:txBody>
      </p:sp>
      <p:sp>
        <p:nvSpPr>
          <p:cNvPr id="703" name="Goal of the                                              Phase 2 project (May 2022-Fall.2023)"/>
          <p:cNvSpPr txBox="1"/>
          <p:nvPr/>
        </p:nvSpPr>
        <p:spPr>
          <a:xfrm>
            <a:off x="601594" y="12727710"/>
            <a:ext cx="1191737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Goal of the                                              Phase 2 project (May 2022-Fall.2023) </a:t>
            </a:r>
          </a:p>
        </p:txBody>
      </p:sp>
      <p:pic>
        <p:nvPicPr>
          <p:cNvPr id="704" name="64xLayout_01.png" descr="64xLayout_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-1820803" y="4947097"/>
            <a:ext cx="9047140" cy="4458887"/>
          </a:xfrm>
          <a:prstGeom prst="rect">
            <a:avLst/>
          </a:prstGeom>
          <a:ln w="12700">
            <a:miter lim="400000"/>
          </a:ln>
        </p:spPr>
      </p:pic>
      <p:sp>
        <p:nvSpPr>
          <p:cNvPr id="705" name="11 cm"/>
          <p:cNvSpPr txBox="1"/>
          <p:nvPr/>
        </p:nvSpPr>
        <p:spPr>
          <a:xfrm>
            <a:off x="7738652" y="11797858"/>
            <a:ext cx="965303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11 cm</a:t>
            </a:r>
          </a:p>
        </p:txBody>
      </p:sp>
      <p:grpSp>
        <p:nvGrpSpPr>
          <p:cNvPr id="710" name="Group"/>
          <p:cNvGrpSpPr/>
          <p:nvPr/>
        </p:nvGrpSpPr>
        <p:grpSpPr>
          <a:xfrm>
            <a:off x="5184748" y="2800788"/>
            <a:ext cx="5451235" cy="9497451"/>
            <a:chOff x="0" y="424082"/>
            <a:chExt cx="5451233" cy="9497449"/>
          </a:xfrm>
        </p:grpSpPr>
        <p:pic>
          <p:nvPicPr>
            <p:cNvPr id="706" name="64xPic.png" descr="64xPic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090" t="0" r="1224" b="4528"/>
            <a:stretch>
              <a:fillRect/>
            </a:stretch>
          </p:blipFill>
          <p:spPr>
            <a:xfrm>
              <a:off x="1032672" y="424082"/>
              <a:ext cx="4408301" cy="89407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7" name="Line"/>
            <p:cNvSpPr/>
            <p:nvPr/>
          </p:nvSpPr>
          <p:spPr>
            <a:xfrm flipV="1">
              <a:off x="765256" y="460846"/>
              <a:ext cx="1" cy="89408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08" name="Line"/>
            <p:cNvSpPr/>
            <p:nvPr/>
          </p:nvSpPr>
          <p:spPr>
            <a:xfrm>
              <a:off x="1022598" y="9921532"/>
              <a:ext cx="442863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09" name="31 cm"/>
            <p:cNvSpPr txBox="1"/>
            <p:nvPr/>
          </p:nvSpPr>
          <p:spPr>
            <a:xfrm rot="16200000">
              <a:off x="-267247" y="5360596"/>
              <a:ext cx="103233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31 cm</a:t>
              </a:r>
            </a:p>
          </p:txBody>
        </p:sp>
      </p:grpSp>
      <p:sp>
        <p:nvSpPr>
          <p:cNvPr id="711" name="v1.0 delivered in July 2023, qualified…"/>
          <p:cNvSpPr txBox="1"/>
          <p:nvPr/>
        </p:nvSpPr>
        <p:spPr>
          <a:xfrm>
            <a:off x="16587861" y="9734427"/>
            <a:ext cx="7009547" cy="2227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5"/>
              </a:buBlip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v1.0 delivered in July 2023, qualified</a:t>
            </a:r>
          </a:p>
          <a:p>
            <a:pPr marL="228600" indent="-228600">
              <a:buSzPct val="80000"/>
              <a:buBlip>
                <a:blip r:embed="rId5"/>
              </a:buBlip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v2.0, product grade, delivered in September 2024, being qualified</a:t>
            </a:r>
          </a:p>
          <a:p>
            <a:pPr marL="228600" indent="-228600">
              <a:buSzPct val="80000"/>
              <a:buBlip>
                <a:blip r:embed="rId5"/>
              </a:buBlip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software architecture under development</a:t>
            </a:r>
          </a:p>
        </p:txBody>
      </p:sp>
      <p:sp>
        <p:nvSpPr>
          <p:cNvPr id="712" name="TextBox 21"/>
          <p:cNvSpPr txBox="1"/>
          <p:nvPr/>
        </p:nvSpPr>
        <p:spPr>
          <a:xfrm>
            <a:off x="209539" y="484541"/>
            <a:ext cx="768824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5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state-of-play:</a:t>
            </a:r>
          </a:p>
        </p:txBody>
      </p:sp>
      <p:grpSp>
        <p:nvGrpSpPr>
          <p:cNvPr id="717" name="Group"/>
          <p:cNvGrpSpPr/>
          <p:nvPr/>
        </p:nvGrpSpPr>
        <p:grpSpPr>
          <a:xfrm>
            <a:off x="12683808" y="2649755"/>
            <a:ext cx="10567877" cy="9243144"/>
            <a:chOff x="0" y="0"/>
            <a:chExt cx="10567875" cy="9243142"/>
          </a:xfrm>
        </p:grpSpPr>
        <p:pic>
          <p:nvPicPr>
            <p:cNvPr id="713" name="Screenshot 2024-01-18 at 00.36.27.png" descr="Screenshot 2024-01-18 at 00.36.27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64222" b="0"/>
            <a:stretch>
              <a:fillRect/>
            </a:stretch>
          </p:blipFill>
          <p:spPr>
            <a:xfrm>
              <a:off x="0" y="0"/>
              <a:ext cx="3663974" cy="92431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4" name="Screenshot 2024-01-18 at 00.42.28.png" descr="Screenshot 2024-01-18 at 00.42.28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17647"/>
            <a:stretch>
              <a:fillRect/>
            </a:stretch>
          </p:blipFill>
          <p:spPr>
            <a:xfrm>
              <a:off x="3798113" y="71400"/>
              <a:ext cx="6769763" cy="6938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5" name="Rectangle"/>
            <p:cNvSpPr/>
            <p:nvPr/>
          </p:nvSpPr>
          <p:spPr>
            <a:xfrm>
              <a:off x="4124997" y="2960553"/>
              <a:ext cx="1270001" cy="272998"/>
            </a:xfrm>
            <a:prstGeom prst="rect">
              <a:avLst/>
            </a:prstGeom>
            <a:solidFill>
              <a:schemeClr val="accent1">
                <a:lumOff val="1684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chemeClr val="accent1">
                      <a:lumOff val="16847"/>
                    </a:schemeClr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16" name="20W"/>
            <p:cNvSpPr txBox="1"/>
            <p:nvPr/>
          </p:nvSpPr>
          <p:spPr>
            <a:xfrm>
              <a:off x="4326216" y="2848131"/>
              <a:ext cx="779476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300">
                  <a:solidFill>
                    <a:srgbClr val="000000"/>
                  </a:solidFill>
                </a:defRPr>
              </a:lvl1pPr>
            </a:lstStyle>
            <a:p>
              <a:pPr/>
              <a:r>
                <a:t>20W</a:t>
              </a:r>
            </a:p>
          </p:txBody>
        </p:sp>
      </p:grpSp>
      <p:sp>
        <p:nvSpPr>
          <p:cNvPr id="718" name="64 FPGA TDC inside with 30 ps granularity"/>
          <p:cNvSpPr txBox="1"/>
          <p:nvPr/>
        </p:nvSpPr>
        <p:spPr>
          <a:xfrm>
            <a:off x="7228545" y="7150999"/>
            <a:ext cx="272136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64 FPGA TDC inside with 30 ps granularity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lide Number"/>
          <p:cNvSpPr txBox="1"/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21" name="TextBox 20"/>
          <p:cNvSpPr txBox="1"/>
          <p:nvPr/>
        </p:nvSpPr>
        <p:spPr>
          <a:xfrm>
            <a:off x="457410" y="1780121"/>
            <a:ext cx="19330689" cy="8911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530" tIns="45530" rIns="45530" bIns="45530">
            <a:spAutoFit/>
          </a:bodyPr>
          <a:lstStyle/>
          <a:p>
            <a:pPr>
              <a:lnSpc>
                <a:spcPct val="100000"/>
              </a:lnSpc>
              <a:defRPr spc="472" sz="5200">
                <a:solidFill>
                  <a:schemeClr val="accent1">
                    <a:lumOff val="-13575"/>
                  </a:schemeClr>
                </a:solidFill>
              </a:defRPr>
            </a:pPr>
            <a:r>
              <a:t>HISTORY &amp; TEAM: </a:t>
            </a:r>
            <a:r>
              <a:rPr spc="318" sz="3500"/>
              <a:t>pre-incorporation</a:t>
            </a:r>
          </a:p>
        </p:txBody>
      </p:sp>
      <p:grpSp>
        <p:nvGrpSpPr>
          <p:cNvPr id="753" name="Group"/>
          <p:cNvGrpSpPr/>
          <p:nvPr/>
        </p:nvGrpSpPr>
        <p:grpSpPr>
          <a:xfrm>
            <a:off x="2261457" y="2779516"/>
            <a:ext cx="20396851" cy="10324090"/>
            <a:chOff x="0" y="0"/>
            <a:chExt cx="20396849" cy="10324089"/>
          </a:xfrm>
        </p:grpSpPr>
        <p:sp>
          <p:nvSpPr>
            <p:cNvPr id="722" name="Freeform: Shape 4388"/>
            <p:cNvSpPr/>
            <p:nvPr/>
          </p:nvSpPr>
          <p:spPr>
            <a:xfrm>
              <a:off x="13552276" y="3705631"/>
              <a:ext cx="33988" cy="53088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23" name="Freeform: Shape 4389"/>
            <p:cNvSpPr/>
            <p:nvPr/>
          </p:nvSpPr>
          <p:spPr>
            <a:xfrm>
              <a:off x="12418729" y="3081860"/>
              <a:ext cx="33988" cy="1300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47"/>
                  </a:moveTo>
                  <a:lnTo>
                    <a:pt x="0" y="1947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893"/>
                  </a:lnTo>
                  <a:lnTo>
                    <a:pt x="21600" y="3893"/>
                  </a:lnTo>
                  <a:close/>
                  <a:moveTo>
                    <a:pt x="21600" y="9795"/>
                  </a:moveTo>
                  <a:lnTo>
                    <a:pt x="0" y="9795"/>
                  </a:lnTo>
                  <a:lnTo>
                    <a:pt x="0" y="7849"/>
                  </a:lnTo>
                  <a:lnTo>
                    <a:pt x="21600" y="7849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742"/>
                  </a:lnTo>
                  <a:lnTo>
                    <a:pt x="21600" y="11742"/>
                  </a:lnTo>
                  <a:close/>
                  <a:moveTo>
                    <a:pt x="21600" y="17644"/>
                  </a:moveTo>
                  <a:lnTo>
                    <a:pt x="0" y="17644"/>
                  </a:lnTo>
                  <a:lnTo>
                    <a:pt x="0" y="15698"/>
                  </a:lnTo>
                  <a:lnTo>
                    <a:pt x="21600" y="15698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591"/>
                  </a:lnTo>
                  <a:lnTo>
                    <a:pt x="21600" y="19591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24" name="Freeform: Shape 4390"/>
            <p:cNvSpPr/>
            <p:nvPr/>
          </p:nvSpPr>
          <p:spPr>
            <a:xfrm>
              <a:off x="13552276" y="5302031"/>
              <a:ext cx="33988" cy="53087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25" name="Freeform: Shape 4391"/>
            <p:cNvSpPr/>
            <p:nvPr/>
          </p:nvSpPr>
          <p:spPr>
            <a:xfrm>
              <a:off x="9915624" y="5419580"/>
              <a:ext cx="38237" cy="49296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26" name="Freeform: Shape 4394"/>
            <p:cNvSpPr/>
            <p:nvPr/>
          </p:nvSpPr>
          <p:spPr>
            <a:xfrm>
              <a:off x="6308710" y="3705631"/>
              <a:ext cx="38237" cy="53088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27" name="Freeform: Shape 4396"/>
            <p:cNvSpPr/>
            <p:nvPr/>
          </p:nvSpPr>
          <p:spPr>
            <a:xfrm>
              <a:off x="6308710" y="5302031"/>
              <a:ext cx="38237" cy="53087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28" name="Freeform: Shape 4397"/>
            <p:cNvSpPr/>
            <p:nvPr/>
          </p:nvSpPr>
          <p:spPr>
            <a:xfrm>
              <a:off x="2676306" y="5419580"/>
              <a:ext cx="38237" cy="49296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29" name="Freeform: Shape 4401"/>
            <p:cNvSpPr/>
            <p:nvPr/>
          </p:nvSpPr>
          <p:spPr>
            <a:xfrm>
              <a:off x="16019829" y="4793912"/>
              <a:ext cx="38238" cy="1300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09"/>
                  </a:moveTo>
                  <a:lnTo>
                    <a:pt x="0" y="2009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956"/>
                  </a:lnTo>
                  <a:lnTo>
                    <a:pt x="21600" y="3956"/>
                  </a:lnTo>
                  <a:close/>
                  <a:moveTo>
                    <a:pt x="21600" y="9858"/>
                  </a:moveTo>
                  <a:lnTo>
                    <a:pt x="0" y="9858"/>
                  </a:lnTo>
                  <a:lnTo>
                    <a:pt x="0" y="7912"/>
                  </a:lnTo>
                  <a:lnTo>
                    <a:pt x="21600" y="7912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805"/>
                  </a:lnTo>
                  <a:lnTo>
                    <a:pt x="21600" y="11805"/>
                  </a:lnTo>
                  <a:close/>
                  <a:moveTo>
                    <a:pt x="21600" y="17707"/>
                  </a:moveTo>
                  <a:lnTo>
                    <a:pt x="0" y="17707"/>
                  </a:lnTo>
                  <a:lnTo>
                    <a:pt x="0" y="15760"/>
                  </a:lnTo>
                  <a:lnTo>
                    <a:pt x="21600" y="15760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653"/>
                  </a:lnTo>
                  <a:lnTo>
                    <a:pt x="21600" y="19653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30" name="Rectangle 348"/>
            <p:cNvSpPr txBox="1"/>
            <p:nvPr/>
          </p:nvSpPr>
          <p:spPr>
            <a:xfrm>
              <a:off x="11779058" y="5485604"/>
              <a:ext cx="1662186" cy="843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2019</a:t>
              </a:r>
            </a:p>
          </p:txBody>
        </p:sp>
        <p:grpSp>
          <p:nvGrpSpPr>
            <p:cNvPr id="747" name="Group"/>
            <p:cNvGrpSpPr/>
            <p:nvPr/>
          </p:nvGrpSpPr>
          <p:grpSpPr>
            <a:xfrm>
              <a:off x="678022" y="3039768"/>
              <a:ext cx="16300043" cy="3283436"/>
              <a:chOff x="0" y="0"/>
              <a:chExt cx="16300042" cy="3283435"/>
            </a:xfrm>
          </p:grpSpPr>
          <p:sp>
            <p:nvSpPr>
              <p:cNvPr id="731" name="Freeform: Shape 4392"/>
              <p:cNvSpPr/>
              <p:nvPr/>
            </p:nvSpPr>
            <p:spPr>
              <a:xfrm>
                <a:off x="8074124" y="1723249"/>
                <a:ext cx="38237" cy="130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09"/>
                    </a:moveTo>
                    <a:lnTo>
                      <a:pt x="0" y="2009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  <a:moveTo>
                      <a:pt x="21600" y="5902"/>
                    </a:moveTo>
                    <a:lnTo>
                      <a:pt x="0" y="5902"/>
                    </a:lnTo>
                    <a:lnTo>
                      <a:pt x="0" y="3956"/>
                    </a:lnTo>
                    <a:lnTo>
                      <a:pt x="21600" y="3956"/>
                    </a:lnTo>
                    <a:close/>
                    <a:moveTo>
                      <a:pt x="21600" y="9858"/>
                    </a:moveTo>
                    <a:lnTo>
                      <a:pt x="0" y="9858"/>
                    </a:lnTo>
                    <a:lnTo>
                      <a:pt x="0" y="7912"/>
                    </a:lnTo>
                    <a:lnTo>
                      <a:pt x="21600" y="7912"/>
                    </a:lnTo>
                    <a:close/>
                    <a:moveTo>
                      <a:pt x="21600" y="13751"/>
                    </a:moveTo>
                    <a:lnTo>
                      <a:pt x="0" y="13751"/>
                    </a:lnTo>
                    <a:lnTo>
                      <a:pt x="0" y="11805"/>
                    </a:lnTo>
                    <a:lnTo>
                      <a:pt x="21600" y="11805"/>
                    </a:lnTo>
                    <a:close/>
                    <a:moveTo>
                      <a:pt x="21600" y="17707"/>
                    </a:moveTo>
                    <a:lnTo>
                      <a:pt x="0" y="17707"/>
                    </a:lnTo>
                    <a:lnTo>
                      <a:pt x="0" y="15760"/>
                    </a:lnTo>
                    <a:lnTo>
                      <a:pt x="21600" y="15760"/>
                    </a:lnTo>
                    <a:close/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19653"/>
                    </a:lnTo>
                    <a:lnTo>
                      <a:pt x="21600" y="19653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32" name="Freeform: Shape 4395"/>
              <p:cNvSpPr/>
              <p:nvPr/>
            </p:nvSpPr>
            <p:spPr>
              <a:xfrm>
                <a:off x="4467209" y="13092"/>
                <a:ext cx="38237" cy="130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947"/>
                    </a:moveTo>
                    <a:lnTo>
                      <a:pt x="0" y="1947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  <a:moveTo>
                      <a:pt x="21600" y="5902"/>
                    </a:moveTo>
                    <a:lnTo>
                      <a:pt x="0" y="5902"/>
                    </a:lnTo>
                    <a:lnTo>
                      <a:pt x="0" y="3893"/>
                    </a:lnTo>
                    <a:lnTo>
                      <a:pt x="21600" y="3893"/>
                    </a:lnTo>
                    <a:close/>
                    <a:moveTo>
                      <a:pt x="21600" y="9795"/>
                    </a:moveTo>
                    <a:lnTo>
                      <a:pt x="0" y="9795"/>
                    </a:lnTo>
                    <a:lnTo>
                      <a:pt x="0" y="7849"/>
                    </a:lnTo>
                    <a:lnTo>
                      <a:pt x="21600" y="7849"/>
                    </a:lnTo>
                    <a:close/>
                    <a:moveTo>
                      <a:pt x="21600" y="13751"/>
                    </a:moveTo>
                    <a:lnTo>
                      <a:pt x="0" y="13751"/>
                    </a:lnTo>
                    <a:lnTo>
                      <a:pt x="0" y="11742"/>
                    </a:lnTo>
                    <a:lnTo>
                      <a:pt x="21600" y="11742"/>
                    </a:lnTo>
                    <a:close/>
                    <a:moveTo>
                      <a:pt x="21600" y="17644"/>
                    </a:moveTo>
                    <a:lnTo>
                      <a:pt x="0" y="17644"/>
                    </a:lnTo>
                    <a:lnTo>
                      <a:pt x="0" y="15698"/>
                    </a:lnTo>
                    <a:lnTo>
                      <a:pt x="21600" y="15698"/>
                    </a:lnTo>
                    <a:close/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19591"/>
                    </a:lnTo>
                    <a:lnTo>
                      <a:pt x="21600" y="19591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33" name="Freeform: Shape 4398"/>
              <p:cNvSpPr/>
              <p:nvPr/>
            </p:nvSpPr>
            <p:spPr>
              <a:xfrm>
                <a:off x="834805" y="1723249"/>
                <a:ext cx="38237" cy="1300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09"/>
                    </a:moveTo>
                    <a:lnTo>
                      <a:pt x="0" y="2009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  <a:moveTo>
                      <a:pt x="21600" y="5902"/>
                    </a:moveTo>
                    <a:lnTo>
                      <a:pt x="0" y="5902"/>
                    </a:lnTo>
                    <a:lnTo>
                      <a:pt x="0" y="3956"/>
                    </a:lnTo>
                    <a:lnTo>
                      <a:pt x="21600" y="3956"/>
                    </a:lnTo>
                    <a:close/>
                    <a:moveTo>
                      <a:pt x="21600" y="9858"/>
                    </a:moveTo>
                    <a:lnTo>
                      <a:pt x="0" y="9858"/>
                    </a:lnTo>
                    <a:lnTo>
                      <a:pt x="0" y="7912"/>
                    </a:lnTo>
                    <a:lnTo>
                      <a:pt x="21600" y="7912"/>
                    </a:lnTo>
                    <a:close/>
                    <a:moveTo>
                      <a:pt x="21600" y="13751"/>
                    </a:moveTo>
                    <a:lnTo>
                      <a:pt x="0" y="13751"/>
                    </a:lnTo>
                    <a:lnTo>
                      <a:pt x="0" y="11805"/>
                    </a:lnTo>
                    <a:lnTo>
                      <a:pt x="21600" y="11805"/>
                    </a:lnTo>
                    <a:close/>
                    <a:moveTo>
                      <a:pt x="21600" y="17707"/>
                    </a:moveTo>
                    <a:lnTo>
                      <a:pt x="0" y="17707"/>
                    </a:lnTo>
                    <a:lnTo>
                      <a:pt x="0" y="15760"/>
                    </a:lnTo>
                    <a:lnTo>
                      <a:pt x="21600" y="15760"/>
                    </a:lnTo>
                    <a:close/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19653"/>
                    </a:lnTo>
                    <a:lnTo>
                      <a:pt x="21600" y="19653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34" name="Freeform: Shape 4403"/>
              <p:cNvSpPr/>
              <p:nvPr/>
            </p:nvSpPr>
            <p:spPr>
              <a:xfrm>
                <a:off x="684965" y="1361994"/>
                <a:ext cx="337918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54" y="21600"/>
                      <a:pt x="10800" y="21600"/>
                    </a:cubicBezTo>
                    <a:cubicBezTo>
                      <a:pt x="4708" y="21600"/>
                      <a:pt x="0" y="16754"/>
                      <a:pt x="0" y="10800"/>
                    </a:cubicBezTo>
                    <a:cubicBezTo>
                      <a:pt x="0" y="4846"/>
                      <a:pt x="4708" y="0"/>
                      <a:pt x="10800" y="0"/>
                    </a:cubicBezTo>
                    <a:cubicBezTo>
                      <a:pt x="16754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35" name="Freeform: Shape 4404"/>
              <p:cNvSpPr/>
              <p:nvPr/>
            </p:nvSpPr>
            <p:spPr>
              <a:xfrm>
                <a:off x="856048" y="1476764"/>
                <a:ext cx="3606915" cy="7204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36" name="Freeform: Shape 4405"/>
              <p:cNvSpPr/>
              <p:nvPr/>
            </p:nvSpPr>
            <p:spPr>
              <a:xfrm>
                <a:off x="4317358" y="1361994"/>
                <a:ext cx="337917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54" y="21600"/>
                      <a:pt x="10800" y="21600"/>
                    </a:cubicBezTo>
                    <a:cubicBezTo>
                      <a:pt x="4846" y="21600"/>
                      <a:pt x="0" y="16754"/>
                      <a:pt x="0" y="10800"/>
                    </a:cubicBezTo>
                    <a:cubicBezTo>
                      <a:pt x="0" y="4846"/>
                      <a:pt x="4846" y="0"/>
                      <a:pt x="10800" y="0"/>
                    </a:cubicBezTo>
                    <a:cubicBezTo>
                      <a:pt x="16754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D4E3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37" name="Freeform: Shape 4406"/>
              <p:cNvSpPr/>
              <p:nvPr/>
            </p:nvSpPr>
            <p:spPr>
              <a:xfrm>
                <a:off x="4488451" y="1476764"/>
                <a:ext cx="3606915" cy="72047"/>
              </a:xfrm>
              <a:prstGeom prst="rect">
                <a:avLst/>
              </a:prstGeom>
              <a:solidFill>
                <a:srgbClr val="D4E3E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38" name="Freeform: Shape 4407"/>
              <p:cNvSpPr/>
              <p:nvPr/>
            </p:nvSpPr>
            <p:spPr>
              <a:xfrm>
                <a:off x="7915787" y="1361994"/>
                <a:ext cx="337917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54" y="21600"/>
                      <a:pt x="10800" y="21600"/>
                    </a:cubicBezTo>
                    <a:cubicBezTo>
                      <a:pt x="4846" y="21600"/>
                      <a:pt x="0" y="16754"/>
                      <a:pt x="0" y="10800"/>
                    </a:cubicBezTo>
                    <a:cubicBezTo>
                      <a:pt x="0" y="4846"/>
                      <a:pt x="4846" y="0"/>
                      <a:pt x="10800" y="0"/>
                    </a:cubicBezTo>
                    <a:cubicBezTo>
                      <a:pt x="16754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39" name="Freeform: Shape 4408"/>
              <p:cNvSpPr/>
              <p:nvPr/>
            </p:nvSpPr>
            <p:spPr>
              <a:xfrm>
                <a:off x="8086868" y="1476764"/>
                <a:ext cx="3606915" cy="7204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40" name="Freeform: Shape 4409"/>
              <p:cNvSpPr/>
              <p:nvPr/>
            </p:nvSpPr>
            <p:spPr>
              <a:xfrm>
                <a:off x="11585392" y="1361994"/>
                <a:ext cx="335739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23" y="21600"/>
                      <a:pt x="10730" y="21600"/>
                    </a:cubicBezTo>
                    <a:cubicBezTo>
                      <a:pt x="4738" y="21600"/>
                      <a:pt x="0" y="16754"/>
                      <a:pt x="0" y="10800"/>
                    </a:cubicBezTo>
                    <a:cubicBezTo>
                      <a:pt x="0" y="4846"/>
                      <a:pt x="4738" y="0"/>
                      <a:pt x="10730" y="0"/>
                    </a:cubicBezTo>
                    <a:cubicBezTo>
                      <a:pt x="16723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9196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41" name="Freeform: Shape 4410"/>
              <p:cNvSpPr/>
              <p:nvPr/>
            </p:nvSpPr>
            <p:spPr>
              <a:xfrm>
                <a:off x="11753260" y="1476764"/>
                <a:ext cx="3606915" cy="72047"/>
              </a:xfrm>
              <a:prstGeom prst="rect">
                <a:avLst/>
              </a:prstGeom>
              <a:solidFill>
                <a:srgbClr val="9196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42" name="Freeform: Shape 4411"/>
              <p:cNvSpPr/>
              <p:nvPr/>
            </p:nvSpPr>
            <p:spPr>
              <a:xfrm>
                <a:off x="15193328" y="1361994"/>
                <a:ext cx="337917" cy="30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0800"/>
                    </a:moveTo>
                    <a:cubicBezTo>
                      <a:pt x="21600" y="16754"/>
                      <a:pt x="16754" y="21600"/>
                      <a:pt x="10800" y="21600"/>
                    </a:cubicBezTo>
                    <a:cubicBezTo>
                      <a:pt x="4846" y="21600"/>
                      <a:pt x="0" y="16754"/>
                      <a:pt x="0" y="10800"/>
                    </a:cubicBezTo>
                    <a:cubicBezTo>
                      <a:pt x="0" y="4846"/>
                      <a:pt x="4846" y="0"/>
                      <a:pt x="10800" y="0"/>
                    </a:cubicBezTo>
                    <a:cubicBezTo>
                      <a:pt x="16754" y="0"/>
                      <a:pt x="21600" y="4846"/>
                      <a:pt x="21600" y="10800"/>
                    </a:cubicBezTo>
                    <a:close/>
                  </a:path>
                </a:pathLst>
              </a:custGeom>
              <a:solidFill>
                <a:srgbClr val="4B50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1800">
                    <a:solidFill>
                      <a:srgbClr val="7F7F7F"/>
                    </a:solidFill>
                  </a:defRPr>
                </a:pPr>
              </a:p>
            </p:txBody>
          </p:sp>
          <p:sp>
            <p:nvSpPr>
              <p:cNvPr id="743" name="Rectangle 345"/>
              <p:cNvSpPr txBox="1"/>
              <p:nvPr/>
            </p:nvSpPr>
            <p:spPr>
              <a:xfrm>
                <a:off x="-1" y="0"/>
                <a:ext cx="1662186" cy="843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lnSpc>
                    <a:spcPct val="100000"/>
                  </a:lnSpc>
                  <a:defRPr spc="-150" sz="6000">
                    <a:solidFill>
                      <a:srgbClr val="000000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2016</a:t>
                </a:r>
              </a:p>
            </p:txBody>
          </p:sp>
          <p:sp>
            <p:nvSpPr>
              <p:cNvPr id="744" name="Rectangle 346"/>
              <p:cNvSpPr txBox="1"/>
              <p:nvPr/>
            </p:nvSpPr>
            <p:spPr>
              <a:xfrm>
                <a:off x="3659096" y="2439441"/>
                <a:ext cx="1647419" cy="843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lnSpc>
                    <a:spcPct val="100000"/>
                  </a:lnSpc>
                  <a:defRPr spc="-150" sz="6000">
                    <a:solidFill>
                      <a:srgbClr val="000000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2017</a:t>
                </a:r>
              </a:p>
            </p:txBody>
          </p:sp>
          <p:sp>
            <p:nvSpPr>
              <p:cNvPr id="745" name="Rectangle 347"/>
              <p:cNvSpPr txBox="1"/>
              <p:nvPr/>
            </p:nvSpPr>
            <p:spPr>
              <a:xfrm>
                <a:off x="7255666" y="0"/>
                <a:ext cx="1683170" cy="843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lnSpc>
                    <a:spcPct val="100000"/>
                  </a:lnSpc>
                  <a:defRPr spc="-150" sz="6000">
                    <a:solidFill>
                      <a:srgbClr val="000000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2018</a:t>
                </a:r>
              </a:p>
            </p:txBody>
          </p:sp>
          <p:sp>
            <p:nvSpPr>
              <p:cNvPr id="746" name="Rectangle 349"/>
              <p:cNvSpPr txBox="1"/>
              <p:nvPr/>
            </p:nvSpPr>
            <p:spPr>
              <a:xfrm>
                <a:off x="14442778" y="0"/>
                <a:ext cx="1857265" cy="8439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ctr">
                  <a:lnSpc>
                    <a:spcPct val="100000"/>
                  </a:lnSpc>
                  <a:defRPr spc="-150" sz="6000">
                    <a:solidFill>
                      <a:srgbClr val="000000"/>
                    </a:solidFill>
                    <a:latin typeface="Montserrat Medium"/>
                    <a:ea typeface="Montserrat Medium"/>
                    <a:cs typeface="Montserrat Medium"/>
                    <a:sym typeface="Montserrat Medium"/>
                  </a:defRPr>
                </a:lvl1pPr>
              </a:lstStyle>
              <a:p>
                <a:pPr/>
                <a:r>
                  <a:t>2020</a:t>
                </a:r>
              </a:p>
            </p:txBody>
          </p:sp>
        </p:grpSp>
        <p:sp>
          <p:nvSpPr>
            <p:cNvPr id="748" name="TextBox 351"/>
            <p:cNvSpPr txBox="1"/>
            <p:nvPr/>
          </p:nvSpPr>
          <p:spPr>
            <a:xfrm>
              <a:off x="3632404" y="1227089"/>
              <a:ext cx="3758716" cy="1519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Unpredictability of the generated random bit sequence is assessed using the NIST standards</a:t>
              </a:r>
            </a:p>
          </p:txBody>
        </p:sp>
        <p:sp>
          <p:nvSpPr>
            <p:cNvPr id="749" name="TextBox 353"/>
            <p:cNvSpPr txBox="1"/>
            <p:nvPr/>
          </p:nvSpPr>
          <p:spPr>
            <a:xfrm>
              <a:off x="10432232" y="0"/>
              <a:ext cx="4355839" cy="3142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0000"/>
                </a:lnSpc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Approval</a:t>
              </a:r>
              <a:r>
                <a:t> &amp;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kick-off </a:t>
              </a:r>
              <a:r>
                <a:t>of the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ATTRACT Phase 1</a:t>
              </a:r>
              <a:r>
                <a:t> proposal (May)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design, commissioning and production of the single generator board;</a:t>
              </a:r>
            </a:p>
          </p:txBody>
        </p:sp>
        <p:sp>
          <p:nvSpPr>
            <p:cNvPr id="750" name="TextBox 354"/>
            <p:cNvSpPr txBox="1"/>
            <p:nvPr/>
          </p:nvSpPr>
          <p:spPr>
            <a:xfrm>
              <a:off x="6795302" y="6128139"/>
              <a:ext cx="4579196" cy="4172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t> A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demo board</a:t>
              </a:r>
              <a:r>
                <a:t> is designed, commissioned and qualified;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t> Italian patent filing completed (October)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launch at the  CyberSecurity week in Le Hague (October)</a:t>
              </a: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submission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of the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ATTRACT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Phase 1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proposal (October)</a:t>
              </a:r>
              <a:r>
                <a:t> (100 kEUR)</a:t>
              </a:r>
            </a:p>
          </p:txBody>
        </p:sp>
        <p:sp>
          <p:nvSpPr>
            <p:cNvPr id="751" name="TextBox 355"/>
            <p:cNvSpPr txBox="1"/>
            <p:nvPr/>
          </p:nvSpPr>
          <p:spPr>
            <a:xfrm>
              <a:off x="14411083" y="6151522"/>
              <a:ext cx="5985767" cy="41725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End </a:t>
              </a:r>
              <a:r>
                <a:t>of the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ATTRACT Phase 1 </a:t>
              </a:r>
              <a:r>
                <a:t>project (October)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Full characterisation </a:t>
              </a:r>
              <a:r>
                <a:t>of the single generator board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winner</a:t>
              </a:r>
              <a:r>
                <a:t> of the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Start-Cup</a:t>
              </a: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competition</a:t>
              </a:r>
              <a:r>
                <a:t> (regional level; 20 kEUR)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winner</a:t>
              </a:r>
              <a:r>
                <a:t> of two special prizes by investors at PNI, start-up competition at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national level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/>
              </a:pP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 Italian patent granted</a:t>
              </a:r>
            </a:p>
          </p:txBody>
        </p:sp>
        <p:sp>
          <p:nvSpPr>
            <p:cNvPr id="752" name="TextBox 37"/>
            <p:cNvSpPr txBox="1"/>
            <p:nvPr/>
          </p:nvSpPr>
          <p:spPr>
            <a:xfrm>
              <a:off x="0" y="6255820"/>
              <a:ext cx="3758716" cy="26429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lvl1pPr>
            </a:lstStyle>
            <a:p>
              <a:pPr/>
              <a:r>
                <a:t>The principle at the base of RandomPower emerges, as result of a genuine serendipity event. Initial tests performed with lab equipment</a:t>
              </a:r>
            </a:p>
          </p:txBody>
        </p:sp>
      </p:grpSp>
      <p:sp>
        <p:nvSpPr>
          <p:cNvPr id="754" name="TextBox 21"/>
          <p:cNvSpPr txBox="1"/>
          <p:nvPr/>
        </p:nvSpPr>
        <p:spPr>
          <a:xfrm>
            <a:off x="209539" y="484541"/>
            <a:ext cx="1542209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how did we get where we are?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lide Number"/>
          <p:cNvSpPr txBox="1"/>
          <p:nvPr>
            <p:ph type="sldNum" sz="quarter" idx="2"/>
          </p:nvPr>
        </p:nvSpPr>
        <p:spPr>
          <a:xfrm>
            <a:off x="22596126" y="779655"/>
            <a:ext cx="41652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57" name="TextBox 21"/>
          <p:cNvSpPr txBox="1"/>
          <p:nvPr/>
        </p:nvSpPr>
        <p:spPr>
          <a:xfrm>
            <a:off x="209539" y="484541"/>
            <a:ext cx="1542209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how did we get where we are?</a:t>
            </a:r>
          </a:p>
        </p:txBody>
      </p:sp>
      <p:grpSp>
        <p:nvGrpSpPr>
          <p:cNvPr id="788" name="Group"/>
          <p:cNvGrpSpPr/>
          <p:nvPr/>
        </p:nvGrpSpPr>
        <p:grpSpPr>
          <a:xfrm>
            <a:off x="477299" y="1448199"/>
            <a:ext cx="23225176" cy="12127999"/>
            <a:chOff x="0" y="0"/>
            <a:chExt cx="23225174" cy="12127998"/>
          </a:xfrm>
        </p:grpSpPr>
        <p:sp>
          <p:nvSpPr>
            <p:cNvPr id="758" name="TextBox 20"/>
            <p:cNvSpPr txBox="1"/>
            <p:nvPr/>
          </p:nvSpPr>
          <p:spPr>
            <a:xfrm>
              <a:off x="0" y="0"/>
              <a:ext cx="19330689" cy="89116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530" tIns="45530" rIns="45530" bIns="45530" numCol="1" anchor="t">
              <a:spAutoFit/>
            </a:bodyPr>
            <a:lstStyle/>
            <a:p>
              <a:pPr>
                <a:lnSpc>
                  <a:spcPct val="100000"/>
                </a:lnSpc>
                <a:defRPr spc="472" sz="5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HISTORY &amp; TEAM: </a:t>
              </a:r>
              <a:r>
                <a:rPr spc="327" sz="3600"/>
                <a:t>post</a:t>
              </a:r>
              <a:r>
                <a:rPr spc="318" sz="3500"/>
                <a:t>-incorporation (2021)</a:t>
              </a:r>
            </a:p>
          </p:txBody>
        </p:sp>
        <p:sp>
          <p:nvSpPr>
            <p:cNvPr id="759" name="Freeform: Shape 4388"/>
            <p:cNvSpPr/>
            <p:nvPr/>
          </p:nvSpPr>
          <p:spPr>
            <a:xfrm>
              <a:off x="15016455" y="5337221"/>
              <a:ext cx="34909" cy="48851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60" name="Freeform: Shape 4390"/>
            <p:cNvSpPr/>
            <p:nvPr/>
          </p:nvSpPr>
          <p:spPr>
            <a:xfrm>
              <a:off x="15016455" y="6806215"/>
              <a:ext cx="34909" cy="48851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61" name="Freeform: Shape 4391"/>
            <p:cNvSpPr/>
            <p:nvPr/>
          </p:nvSpPr>
          <p:spPr>
            <a:xfrm>
              <a:off x="11281227" y="6914382"/>
              <a:ext cx="39274" cy="45362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62" name="Freeform: Shape 4394"/>
            <p:cNvSpPr/>
            <p:nvPr/>
          </p:nvSpPr>
          <p:spPr>
            <a:xfrm>
              <a:off x="7576545" y="5337221"/>
              <a:ext cx="39273" cy="48851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63" name="Freeform: Shape 4396"/>
            <p:cNvSpPr/>
            <p:nvPr/>
          </p:nvSpPr>
          <p:spPr>
            <a:xfrm>
              <a:off x="7576545" y="6806215"/>
              <a:ext cx="39273" cy="48851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64" name="Freeform: Shape 4397"/>
            <p:cNvSpPr/>
            <p:nvPr/>
          </p:nvSpPr>
          <p:spPr>
            <a:xfrm>
              <a:off x="3845681" y="6914382"/>
              <a:ext cx="39274" cy="45362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65" name="Freeform: Shape 4400"/>
            <p:cNvSpPr/>
            <p:nvPr/>
          </p:nvSpPr>
          <p:spPr>
            <a:xfrm>
              <a:off x="18747320" y="6914382"/>
              <a:ext cx="39274" cy="45362"/>
            </a:xfrm>
            <a:prstGeom prst="rect">
              <a:avLst/>
            </a:prstGeom>
            <a:solidFill>
              <a:srgbClr val="2D2B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66" name="TextBox 353"/>
            <p:cNvSpPr txBox="1"/>
            <p:nvPr/>
          </p:nvSpPr>
          <p:spPr>
            <a:xfrm>
              <a:off x="15016455" y="869911"/>
              <a:ext cx="8208720" cy="5103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10000"/>
                </a:lnSpc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Chip delivery (Q2)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t>Chip qualification (Q4)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64x board product grade qualification (Q3)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v1.0 of the FIPS compliant sw architecture for the multi-age board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FIPS 140-3 certification started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Business plan v2.0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 End of the ATTRACT Phase 2 (fall; Extended by now!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Execution of the next investment round</a:t>
              </a: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Engineer co-development of applications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GO TO MARKET!</a:t>
              </a: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767" name="TextBox 354"/>
            <p:cNvSpPr txBox="1"/>
            <p:nvPr/>
          </p:nvSpPr>
          <p:spPr>
            <a:xfrm>
              <a:off x="8740380" y="7496350"/>
              <a:ext cx="7499597" cy="38395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t> real-time sanity check implemented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  <a:r>
                <a:t> design of the multi-gen board completed (April) v1.0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commissioning of v1.0 started (July) ; qualification completed in December</a:t>
              </a: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chip submission in mid-September</a:t>
              </a: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endPara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Engineering of the next investment round (including Exploitation agreements)</a:t>
              </a:r>
            </a:p>
          </p:txBody>
        </p:sp>
        <p:sp>
          <p:nvSpPr>
            <p:cNvPr id="768" name="Freeform: Shape 4403"/>
            <p:cNvSpPr/>
            <p:nvPr/>
          </p:nvSpPr>
          <p:spPr>
            <a:xfrm>
              <a:off x="2160926" y="6691872"/>
              <a:ext cx="347077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708" y="21600"/>
                    <a:pt x="0" y="16754"/>
                    <a:pt x="0" y="10800"/>
                  </a:cubicBezTo>
                  <a:cubicBezTo>
                    <a:pt x="0" y="4846"/>
                    <a:pt x="4708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69" name="Freeform: Shape 4405"/>
            <p:cNvSpPr/>
            <p:nvPr/>
          </p:nvSpPr>
          <p:spPr>
            <a:xfrm>
              <a:off x="6644368" y="6691872"/>
              <a:ext cx="347077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846" y="21600"/>
                    <a:pt x="0" y="16754"/>
                    <a:pt x="0" y="10800"/>
                  </a:cubicBezTo>
                  <a:cubicBezTo>
                    <a:pt x="0" y="4846"/>
                    <a:pt x="4846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D4E3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70" name="Freeform: Shape 4389"/>
            <p:cNvSpPr/>
            <p:nvPr/>
          </p:nvSpPr>
          <p:spPr>
            <a:xfrm>
              <a:off x="17471187" y="5426746"/>
              <a:ext cx="34910" cy="11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47"/>
                  </a:moveTo>
                  <a:lnTo>
                    <a:pt x="0" y="1947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893"/>
                  </a:lnTo>
                  <a:lnTo>
                    <a:pt x="21600" y="3893"/>
                  </a:lnTo>
                  <a:close/>
                  <a:moveTo>
                    <a:pt x="21600" y="9795"/>
                  </a:moveTo>
                  <a:lnTo>
                    <a:pt x="0" y="9795"/>
                  </a:lnTo>
                  <a:lnTo>
                    <a:pt x="0" y="7849"/>
                  </a:lnTo>
                  <a:lnTo>
                    <a:pt x="21600" y="7849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742"/>
                  </a:lnTo>
                  <a:lnTo>
                    <a:pt x="21600" y="11742"/>
                  </a:lnTo>
                  <a:close/>
                  <a:moveTo>
                    <a:pt x="21600" y="17644"/>
                  </a:moveTo>
                  <a:lnTo>
                    <a:pt x="0" y="17644"/>
                  </a:lnTo>
                  <a:lnTo>
                    <a:pt x="0" y="15698"/>
                  </a:lnTo>
                  <a:lnTo>
                    <a:pt x="21600" y="15698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591"/>
                  </a:lnTo>
                  <a:lnTo>
                    <a:pt x="21600" y="19591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71" name="Rectangle 348"/>
            <p:cNvSpPr txBox="1"/>
            <p:nvPr/>
          </p:nvSpPr>
          <p:spPr>
            <a:xfrm>
              <a:off x="16540426" y="7376138"/>
              <a:ext cx="1896431" cy="776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2024</a:t>
              </a:r>
            </a:p>
          </p:txBody>
        </p:sp>
        <p:sp>
          <p:nvSpPr>
            <p:cNvPr id="772" name="Freeform: Shape 4392"/>
            <p:cNvSpPr/>
            <p:nvPr/>
          </p:nvSpPr>
          <p:spPr>
            <a:xfrm>
              <a:off x="12068236" y="7037703"/>
              <a:ext cx="39273" cy="11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09"/>
                  </a:moveTo>
                  <a:lnTo>
                    <a:pt x="0" y="2009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956"/>
                  </a:lnTo>
                  <a:lnTo>
                    <a:pt x="21600" y="3956"/>
                  </a:lnTo>
                  <a:close/>
                  <a:moveTo>
                    <a:pt x="21600" y="9858"/>
                  </a:moveTo>
                  <a:lnTo>
                    <a:pt x="0" y="9858"/>
                  </a:lnTo>
                  <a:lnTo>
                    <a:pt x="0" y="7912"/>
                  </a:lnTo>
                  <a:lnTo>
                    <a:pt x="21600" y="7912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805"/>
                  </a:lnTo>
                  <a:lnTo>
                    <a:pt x="21600" y="11805"/>
                  </a:lnTo>
                  <a:close/>
                  <a:moveTo>
                    <a:pt x="21600" y="17707"/>
                  </a:moveTo>
                  <a:lnTo>
                    <a:pt x="0" y="17707"/>
                  </a:lnTo>
                  <a:lnTo>
                    <a:pt x="0" y="15760"/>
                  </a:lnTo>
                  <a:lnTo>
                    <a:pt x="21600" y="15760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653"/>
                  </a:lnTo>
                  <a:lnTo>
                    <a:pt x="21600" y="19653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73" name="Freeform: Shape 4395"/>
            <p:cNvSpPr/>
            <p:nvPr/>
          </p:nvSpPr>
          <p:spPr>
            <a:xfrm>
              <a:off x="6924209" y="5451983"/>
              <a:ext cx="39273" cy="1196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47"/>
                  </a:moveTo>
                  <a:lnTo>
                    <a:pt x="0" y="1947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893"/>
                  </a:lnTo>
                  <a:lnTo>
                    <a:pt x="21600" y="3893"/>
                  </a:lnTo>
                  <a:close/>
                  <a:moveTo>
                    <a:pt x="21600" y="9795"/>
                  </a:moveTo>
                  <a:lnTo>
                    <a:pt x="0" y="9795"/>
                  </a:lnTo>
                  <a:lnTo>
                    <a:pt x="0" y="7849"/>
                  </a:lnTo>
                  <a:lnTo>
                    <a:pt x="21600" y="7849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742"/>
                  </a:lnTo>
                  <a:lnTo>
                    <a:pt x="21600" y="11742"/>
                  </a:lnTo>
                  <a:close/>
                  <a:moveTo>
                    <a:pt x="21600" y="17644"/>
                  </a:moveTo>
                  <a:lnTo>
                    <a:pt x="0" y="17644"/>
                  </a:lnTo>
                  <a:lnTo>
                    <a:pt x="0" y="15698"/>
                  </a:lnTo>
                  <a:lnTo>
                    <a:pt x="21600" y="15698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591"/>
                  </a:lnTo>
                  <a:lnTo>
                    <a:pt x="21600" y="19591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74" name="Freeform: Shape 4398"/>
            <p:cNvSpPr/>
            <p:nvPr/>
          </p:nvSpPr>
          <p:spPr>
            <a:xfrm>
              <a:off x="2440767" y="7037703"/>
              <a:ext cx="39273" cy="11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009"/>
                  </a:moveTo>
                  <a:lnTo>
                    <a:pt x="0" y="2009"/>
                  </a:lnTo>
                  <a:lnTo>
                    <a:pt x="0" y="0"/>
                  </a:lnTo>
                  <a:lnTo>
                    <a:pt x="21600" y="0"/>
                  </a:lnTo>
                  <a:close/>
                  <a:moveTo>
                    <a:pt x="21600" y="5902"/>
                  </a:moveTo>
                  <a:lnTo>
                    <a:pt x="0" y="5902"/>
                  </a:lnTo>
                  <a:lnTo>
                    <a:pt x="0" y="3956"/>
                  </a:lnTo>
                  <a:lnTo>
                    <a:pt x="21600" y="3956"/>
                  </a:lnTo>
                  <a:close/>
                  <a:moveTo>
                    <a:pt x="21600" y="9858"/>
                  </a:moveTo>
                  <a:lnTo>
                    <a:pt x="0" y="9858"/>
                  </a:lnTo>
                  <a:lnTo>
                    <a:pt x="0" y="7912"/>
                  </a:lnTo>
                  <a:lnTo>
                    <a:pt x="21600" y="7912"/>
                  </a:lnTo>
                  <a:close/>
                  <a:moveTo>
                    <a:pt x="21600" y="13751"/>
                  </a:moveTo>
                  <a:lnTo>
                    <a:pt x="0" y="13751"/>
                  </a:lnTo>
                  <a:lnTo>
                    <a:pt x="0" y="11805"/>
                  </a:lnTo>
                  <a:lnTo>
                    <a:pt x="21600" y="11805"/>
                  </a:lnTo>
                  <a:close/>
                  <a:moveTo>
                    <a:pt x="21600" y="17707"/>
                  </a:moveTo>
                  <a:lnTo>
                    <a:pt x="0" y="17707"/>
                  </a:lnTo>
                  <a:lnTo>
                    <a:pt x="0" y="15760"/>
                  </a:lnTo>
                  <a:lnTo>
                    <a:pt x="21600" y="15760"/>
                  </a:lnTo>
                  <a:close/>
                  <a:moveTo>
                    <a:pt x="21600" y="21600"/>
                  </a:moveTo>
                  <a:lnTo>
                    <a:pt x="0" y="21600"/>
                  </a:lnTo>
                  <a:lnTo>
                    <a:pt x="0" y="19653"/>
                  </a:lnTo>
                  <a:lnTo>
                    <a:pt x="21600" y="19653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75" name="Freeform: Shape 4404"/>
            <p:cNvSpPr/>
            <p:nvPr/>
          </p:nvSpPr>
          <p:spPr>
            <a:xfrm>
              <a:off x="2462585" y="6810889"/>
              <a:ext cx="4396939" cy="4997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76" name="Freeform: Shape 4406"/>
            <p:cNvSpPr/>
            <p:nvPr/>
          </p:nvSpPr>
          <p:spPr>
            <a:xfrm>
              <a:off x="7095442" y="6814126"/>
              <a:ext cx="4829583" cy="66298"/>
            </a:xfrm>
            <a:prstGeom prst="rect">
              <a:avLst/>
            </a:prstGeom>
            <a:solidFill>
              <a:srgbClr val="D4E3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77" name="Freeform: Shape 4407"/>
            <p:cNvSpPr/>
            <p:nvPr/>
          </p:nvSpPr>
          <p:spPr>
            <a:xfrm>
              <a:off x="11914334" y="6708506"/>
              <a:ext cx="347077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846" y="21600"/>
                    <a:pt x="0" y="16754"/>
                    <a:pt x="0" y="10800"/>
                  </a:cubicBezTo>
                  <a:cubicBezTo>
                    <a:pt x="0" y="4846"/>
                    <a:pt x="4846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78" name="Freeform: Shape 4408"/>
            <p:cNvSpPr/>
            <p:nvPr/>
          </p:nvSpPr>
          <p:spPr>
            <a:xfrm>
              <a:off x="12166189" y="6802724"/>
              <a:ext cx="5249704" cy="744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79" name="Freeform: Shape 4409"/>
            <p:cNvSpPr/>
            <p:nvPr/>
          </p:nvSpPr>
          <p:spPr>
            <a:xfrm>
              <a:off x="17316223" y="6705280"/>
              <a:ext cx="344839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23" y="21600"/>
                    <a:pt x="10730" y="21600"/>
                  </a:cubicBezTo>
                  <a:cubicBezTo>
                    <a:pt x="4738" y="21600"/>
                    <a:pt x="0" y="16754"/>
                    <a:pt x="0" y="10800"/>
                  </a:cubicBezTo>
                  <a:cubicBezTo>
                    <a:pt x="0" y="4846"/>
                    <a:pt x="4738" y="0"/>
                    <a:pt x="10730" y="0"/>
                  </a:cubicBezTo>
                  <a:cubicBezTo>
                    <a:pt x="16723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9196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80" name="Freeform: Shape 4411"/>
            <p:cNvSpPr/>
            <p:nvPr/>
          </p:nvSpPr>
          <p:spPr>
            <a:xfrm>
              <a:off x="21147895" y="6705280"/>
              <a:ext cx="347077" cy="277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16754"/>
                    <a:pt x="16754" y="21600"/>
                    <a:pt x="10800" y="21600"/>
                  </a:cubicBezTo>
                  <a:cubicBezTo>
                    <a:pt x="4846" y="21600"/>
                    <a:pt x="0" y="16754"/>
                    <a:pt x="0" y="10800"/>
                  </a:cubicBezTo>
                  <a:cubicBezTo>
                    <a:pt x="0" y="4846"/>
                    <a:pt x="4846" y="0"/>
                    <a:pt x="10800" y="0"/>
                  </a:cubicBezTo>
                  <a:cubicBezTo>
                    <a:pt x="16754" y="0"/>
                    <a:pt x="21600" y="4846"/>
                    <a:pt x="21600" y="10800"/>
                  </a:cubicBezTo>
                  <a:close/>
                </a:path>
              </a:pathLst>
            </a:custGeom>
            <a:solidFill>
              <a:srgbClr val="4B5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7F7F7F"/>
                  </a:solidFill>
                </a:defRPr>
              </a:pPr>
            </a:p>
          </p:txBody>
        </p:sp>
        <p:sp>
          <p:nvSpPr>
            <p:cNvPr id="781" name="Rectangle 345"/>
            <p:cNvSpPr txBox="1"/>
            <p:nvPr/>
          </p:nvSpPr>
          <p:spPr>
            <a:xfrm>
              <a:off x="1623945" y="5574319"/>
              <a:ext cx="1672916" cy="776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2021</a:t>
              </a:r>
            </a:p>
          </p:txBody>
        </p:sp>
        <p:sp>
          <p:nvSpPr>
            <p:cNvPr id="782" name="Rectangle 346"/>
            <p:cNvSpPr txBox="1"/>
            <p:nvPr/>
          </p:nvSpPr>
          <p:spPr>
            <a:xfrm>
              <a:off x="6025963" y="7198467"/>
              <a:ext cx="1835764" cy="776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2022</a:t>
              </a:r>
            </a:p>
          </p:txBody>
        </p:sp>
        <p:sp>
          <p:nvSpPr>
            <p:cNvPr id="783" name="Rectangle 347"/>
            <p:cNvSpPr txBox="1"/>
            <p:nvPr/>
          </p:nvSpPr>
          <p:spPr>
            <a:xfrm>
              <a:off x="11170789" y="5719445"/>
              <a:ext cx="1834167" cy="776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2023</a:t>
              </a:r>
            </a:p>
          </p:txBody>
        </p:sp>
        <p:sp>
          <p:nvSpPr>
            <p:cNvPr id="784" name="Line"/>
            <p:cNvSpPr/>
            <p:nvPr/>
          </p:nvSpPr>
          <p:spPr>
            <a:xfrm>
              <a:off x="17649380" y="6830345"/>
              <a:ext cx="3510195" cy="1"/>
            </a:xfrm>
            <a:prstGeom prst="line">
              <a:avLst/>
            </a:prstGeom>
            <a:noFill/>
            <a:ln w="889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785" name="TextBox 353"/>
            <p:cNvSpPr txBox="1"/>
            <p:nvPr/>
          </p:nvSpPr>
          <p:spPr>
            <a:xfrm>
              <a:off x="464436" y="7656487"/>
              <a:ext cx="5249703" cy="44715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first implementation of real-time sanity checks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company establishment </a:t>
              </a:r>
              <a:r>
                <a:t>(June)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investment (200 kEUR)</a:t>
              </a:r>
              <a:r>
                <a:t> by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LifTT</a:t>
              </a:r>
              <a:r>
                <a:t>, our VC (June)</a:t>
              </a:r>
            </a:p>
            <a:p>
              <a:pPr>
                <a:lnSpc>
                  <a:spcPct val="110000"/>
                </a:lnSpc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Submission </a:t>
              </a:r>
              <a:r>
                <a:t>of the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ATTRACT Phase 2</a:t>
              </a:r>
              <a:r>
                <a:t> proposal (September)</a:t>
              </a:r>
            </a:p>
            <a:p>
              <a:pPr marL="228599" indent="-228599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</a:defRPr>
              </a:pP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786" name="TextBox 354"/>
            <p:cNvSpPr txBox="1"/>
            <p:nvPr/>
          </p:nvSpPr>
          <p:spPr>
            <a:xfrm>
              <a:off x="3959324" y="1252127"/>
              <a:ext cx="8098466" cy="5103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/>
                  </a:solidFill>
                </a:defRPr>
              </a:pPr>
              <a:r>
                <a:t> 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approval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 of the 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ATTRACT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Phase 2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 proposal (January) (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 MEUR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) </a:t>
              </a:r>
              <a:endParaRPr>
                <a:solidFill>
                  <a:schemeClr val="accent1">
                    <a:lumOff val="-13575"/>
                  </a:schemeClr>
                </a:solidFill>
              </a:endParaR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kick-off </a:t>
              </a:r>
              <a:r>
                <a:t>of the ATTRACT Phase 2 (May)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proto-farm commissioned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implementation of the TESTU01 suite, complementing the NIST test (1.5 Tb qualified)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winner</a:t>
              </a:r>
              <a:r>
                <a:t> of the Falling Walls venture int’l competition (November)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1">
                      <a:lumOff val="-13575"/>
                    </a:schemeClr>
                  </a:solidFill>
                </a:defRPr>
              </a:pPr>
              <a:r>
                <a:t>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US and EU patent granted </a:t>
              </a:r>
            </a:p>
            <a:p>
              <a:pPr marL="228599" indent="-228599" algn="just">
                <a:lnSpc>
                  <a:spcPct val="110000"/>
                </a:lnSpc>
                <a:buSzPct val="80000"/>
                <a:buBlip>
                  <a:blip r:embed="rId2"/>
                </a:buBlip>
                <a:defRPr sz="2200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defRPr>
              </a:pPr>
            </a:p>
          </p:txBody>
        </p:sp>
        <p:sp>
          <p:nvSpPr>
            <p:cNvPr id="787" name="Rectangle 348"/>
            <p:cNvSpPr txBox="1"/>
            <p:nvPr/>
          </p:nvSpPr>
          <p:spPr>
            <a:xfrm>
              <a:off x="20373216" y="7376138"/>
              <a:ext cx="1896432" cy="776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ctr">
                <a:lnSpc>
                  <a:spcPct val="100000"/>
                </a:lnSpc>
                <a:defRPr spc="-150" sz="60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pPr/>
              <a:r>
                <a:t>2025</a:t>
              </a:r>
            </a:p>
          </p:txBody>
        </p:sp>
      </p:grpSp>
      <p:pic>
        <p:nvPicPr>
          <p:cNvPr id="789" name="istockphoto-1042534060-1024x1024.jpg" descr="istockphoto-1042534060-1024x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79291" y="9617137"/>
            <a:ext cx="4643716" cy="2321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22603544" y="804876"/>
            <a:ext cx="283178" cy="3725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6" name="ClockworkUniverse.jpg" descr="ClockworkUniverse.jpg"/>
          <p:cNvPicPr>
            <a:picLocks noChangeAspect="1"/>
          </p:cNvPicPr>
          <p:nvPr/>
        </p:nvPicPr>
        <p:blipFill>
          <a:blip r:embed="rId2">
            <a:extLst/>
          </a:blip>
          <a:srcRect l="0" t="14184" r="0" b="14184"/>
          <a:stretch>
            <a:fillRect/>
          </a:stretch>
        </p:blipFill>
        <p:spPr>
          <a:xfrm>
            <a:off x="14515879" y="2043223"/>
            <a:ext cx="8350123" cy="89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The Clockwork Universe…"/>
          <p:cNvSpPr txBox="1"/>
          <p:nvPr/>
        </p:nvSpPr>
        <p:spPr>
          <a:xfrm rot="16200000">
            <a:off x="19857910" y="6374701"/>
            <a:ext cx="725896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defRPr sz="3200">
                <a:solidFill>
                  <a:srgbClr val="000000"/>
                </a:solidFill>
              </a:defRPr>
            </a:pPr>
            <a:r>
              <a:t>The Clockwork Universe</a:t>
            </a:r>
          </a:p>
          <a:p>
            <a:pPr defTabSz="457200"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r>
              <a:t>Isaac Newto, Royal Society, and the Birth of the Modern WorldI</a:t>
            </a:r>
          </a:p>
          <a:p>
            <a:pPr defTabSz="457200">
              <a:lnSpc>
                <a:spcPct val="100000"/>
              </a:lnSpc>
              <a:defRPr sz="1600">
                <a:solidFill>
                  <a:srgbClr val="000000"/>
                </a:solidFill>
              </a:defRPr>
            </a:pPr>
            <a:r>
              <a:t>by </a:t>
            </a:r>
            <a:r>
              <a:rPr u="sng">
                <a:hlinkClick r:id="rId3" invalidUrl="" action="" tgtFrame="" tooltip="" history="1" highlightClick="0" endSnd="0"/>
              </a:rPr>
              <a:t>Edward Dolnick</a:t>
            </a:r>
            <a:r>
              <a:t> - 2011 Harper Collins</a:t>
            </a:r>
          </a:p>
        </p:txBody>
      </p:sp>
      <p:sp>
        <p:nvSpPr>
          <p:cNvPr id="228" name="TextBox 21"/>
          <p:cNvSpPr txBox="1"/>
          <p:nvPr/>
        </p:nvSpPr>
        <p:spPr>
          <a:xfrm>
            <a:off x="438513" y="869887"/>
            <a:ext cx="6012732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4"/>
              </a:buBlip>
              <a:defRPr spc="2625" sz="35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what for:</a:t>
            </a:r>
          </a:p>
        </p:txBody>
      </p:sp>
      <p:sp>
        <p:nvSpPr>
          <p:cNvPr id="229" name="Unpredictability to preserve the predictability of our clockwork world"/>
          <p:cNvSpPr txBox="1"/>
          <p:nvPr/>
        </p:nvSpPr>
        <p:spPr>
          <a:xfrm>
            <a:off x="274366" y="2012644"/>
            <a:ext cx="13966826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Unpredictability</a:t>
            </a:r>
            <a:r>
              <a:t> to preserve the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predictability</a:t>
            </a:r>
            <a:r>
              <a:t> of our clockwork world</a:t>
            </a:r>
          </a:p>
        </p:txBody>
      </p:sp>
      <p:sp>
        <p:nvSpPr>
          <p:cNvPr id="230" name="to learn more, watch this BBC report:"/>
          <p:cNvSpPr txBox="1"/>
          <p:nvPr/>
        </p:nvSpPr>
        <p:spPr>
          <a:xfrm>
            <a:off x="1091437" y="10049888"/>
            <a:ext cx="652388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to learn more, watch </a:t>
            </a:r>
            <a:r>
              <a:rPr u="sng">
                <a:hlinkClick r:id="rId5" invalidUrl="" action="" tgtFrame="" tooltip="" history="1" highlightClick="0" endSnd="0"/>
              </a:rPr>
              <a:t>this</a:t>
            </a:r>
            <a:r>
              <a:t> BBC report:</a:t>
            </a:r>
          </a:p>
        </p:txBody>
      </p:sp>
      <p:pic>
        <p:nvPicPr>
          <p:cNvPr id="231" name="Screenshot 2024-09-05 at 17.54.29.png" descr="Screenshot 2024-09-05 at 17.54.2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9179" y="10861711"/>
            <a:ext cx="9639301" cy="177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Rounded Rectangle"/>
          <p:cNvSpPr/>
          <p:nvPr/>
        </p:nvSpPr>
        <p:spPr>
          <a:xfrm>
            <a:off x="737345" y="9867127"/>
            <a:ext cx="10390383" cy="2955678"/>
          </a:xfrm>
          <a:prstGeom prst="roundRect">
            <a:avLst>
              <a:gd name="adj" fmla="val 6445"/>
            </a:avLst>
          </a:prstGeom>
          <a:ln w="38100">
            <a:solidFill>
              <a:schemeClr val="accent3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3" name="There is definitely a hype about Random bit streams, not only for cryptograhy &amp; authentication but also for gaming, virtual reality, Monte Carlo simulations , Privacy Preservation Procedures and Identity management"/>
          <p:cNvSpPr txBox="1"/>
          <p:nvPr/>
        </p:nvSpPr>
        <p:spPr>
          <a:xfrm>
            <a:off x="415984" y="4621566"/>
            <a:ext cx="13325587" cy="338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 algn="just">
              <a:buSzPct val="80000"/>
              <a:buBlip>
                <a:blip r:embed="rId7"/>
              </a:buBlip>
              <a:defRPr sz="3000"/>
            </a:pPr>
            <a:r>
              <a:t> There is definitely a hype about Random bit streams, not only fo</a:t>
            </a:r>
            <a:r>
              <a:rPr>
                <a:solidFill>
                  <a:srgbClr val="000000"/>
                </a:solidFill>
              </a:rPr>
              <a:t>r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cryptograhy &amp; authentication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</a:t>
            </a:r>
            <a:r>
              <a:t>but also for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gaming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, </a:t>
            </a:r>
            <a:r>
              <a:rPr>
                <a:solidFill>
                  <a:schemeClr val="accent3"/>
                </a:solidFill>
              </a:rPr>
              <a:t>virtual reality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,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Monte Carlo simulations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 </a:t>
            </a:r>
            <a:r>
              <a:rPr>
                <a:solidFill>
                  <a:schemeClr val="accent1">
                    <a:lumOff val="-13575"/>
                  </a:schemeClr>
                </a:solidFill>
              </a:rPr>
              <a:t>,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Privacy Preservation Procedures and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Identity management</a:t>
            </a: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228600" indent="-228600" algn="just">
              <a:buSzPct val="80000"/>
              <a:buBlip>
                <a:blip r:embed="rId7"/>
              </a:buBlip>
              <a:defRPr sz="3000"/>
            </a:pPr>
            <a:endParaRPr>
              <a:solidFill>
                <a:schemeClr val="accent3">
                  <a:hueOff val="362282"/>
                  <a:satOff val="31803"/>
                  <a:lumOff val="-18242"/>
                </a:schemeClr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Number"/>
          <p:cNvSpPr txBox="1"/>
          <p:nvPr>
            <p:ph type="sldNum" sz="quarter" idx="2"/>
          </p:nvPr>
        </p:nvSpPr>
        <p:spPr>
          <a:xfrm>
            <a:off x="22603544" y="804876"/>
            <a:ext cx="283178" cy="3725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" name="Generating REAL, certified and robust randomness is far from being trivial, both using algorithmic solutions and exploiting unpredictable natural phenomena based on classical physics"/>
          <p:cNvSpPr txBox="1"/>
          <p:nvPr/>
        </p:nvSpPr>
        <p:spPr>
          <a:xfrm>
            <a:off x="256871" y="1158026"/>
            <a:ext cx="22619144" cy="1125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3000"/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Generating REAL, certified and </a:t>
            </a:r>
            <a:r>
              <a:rPr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robust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randomness is far from being trivial, both using algorithmic solutions and exploiting unpredictable natural phenomena based on classical physics</a:t>
            </a:r>
          </a:p>
        </p:txBody>
      </p:sp>
      <p:grpSp>
        <p:nvGrpSpPr>
          <p:cNvPr id="240" name="Group"/>
          <p:cNvGrpSpPr/>
          <p:nvPr/>
        </p:nvGrpSpPr>
        <p:grpSpPr>
          <a:xfrm>
            <a:off x="616844" y="9683121"/>
            <a:ext cx="10703706" cy="3539179"/>
            <a:chOff x="0" y="0"/>
            <a:chExt cx="10703704" cy="3539178"/>
          </a:xfrm>
        </p:grpSpPr>
        <p:sp>
          <p:nvSpPr>
            <p:cNvPr id="237" name="a 2023 article on FORBES:"/>
            <p:cNvSpPr txBox="1"/>
            <p:nvPr/>
          </p:nvSpPr>
          <p:spPr>
            <a:xfrm>
              <a:off x="323762" y="0"/>
              <a:ext cx="9246899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 a 2023 article on FORBES:</a:t>
              </a:r>
            </a:p>
          </p:txBody>
        </p:sp>
        <p:pic>
          <p:nvPicPr>
            <p:cNvPr id="238" name="Screenshot 2023-09-03 at 11.43.44.png" descr="Screenshot 2023-09-03 at 11.43.4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36248"/>
              <a:ext cx="8204200" cy="1943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" name="ZKPChallenge.png" descr="ZKPChallen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0727" y="2826529"/>
              <a:ext cx="10462978" cy="7126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3" name="Group"/>
          <p:cNvGrpSpPr/>
          <p:nvPr/>
        </p:nvGrpSpPr>
        <p:grpSpPr>
          <a:xfrm>
            <a:off x="6465723" y="5159836"/>
            <a:ext cx="9246899" cy="4211930"/>
            <a:chOff x="0" y="0"/>
            <a:chExt cx="9246898" cy="4211929"/>
          </a:xfrm>
        </p:grpSpPr>
        <p:pic>
          <p:nvPicPr>
            <p:cNvPr id="241" name="NSACampaign.png" descr="NSACampaign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7843" y="640729"/>
              <a:ext cx="7535838" cy="3571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a 2013 NSA scandal unveiled by the NYT:"/>
            <p:cNvSpPr txBox="1"/>
            <p:nvPr/>
          </p:nvSpPr>
          <p:spPr>
            <a:xfrm>
              <a:off x="0" y="0"/>
              <a:ext cx="9246899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 a 2013 NSA scandal unveiled by the NYT:</a:t>
              </a:r>
            </a:p>
          </p:txBody>
        </p:sp>
      </p:grpSp>
      <p:grpSp>
        <p:nvGrpSpPr>
          <p:cNvPr id="250" name="Group"/>
          <p:cNvGrpSpPr/>
          <p:nvPr/>
        </p:nvGrpSpPr>
        <p:grpSpPr>
          <a:xfrm>
            <a:off x="11712936" y="2359183"/>
            <a:ext cx="13839522" cy="9892292"/>
            <a:chOff x="0" y="0"/>
            <a:chExt cx="13839521" cy="9892291"/>
          </a:xfrm>
        </p:grpSpPr>
        <p:sp>
          <p:nvSpPr>
            <p:cNvPr id="244" name="a 2021 finding on weakness in Randomness generation for IoT:"/>
            <p:cNvSpPr txBox="1"/>
            <p:nvPr/>
          </p:nvSpPr>
          <p:spPr>
            <a:xfrm>
              <a:off x="3976456" y="0"/>
              <a:ext cx="9863066" cy="11842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 a 2021 finding on weakness in Randomness generation for IoT:</a:t>
              </a:r>
            </a:p>
          </p:txBody>
        </p:sp>
        <p:grpSp>
          <p:nvGrpSpPr>
            <p:cNvPr id="249" name="Group"/>
            <p:cNvGrpSpPr/>
            <p:nvPr/>
          </p:nvGrpSpPr>
          <p:grpSpPr>
            <a:xfrm>
              <a:off x="0" y="1360591"/>
              <a:ext cx="12376244" cy="8531701"/>
              <a:chOff x="0" y="0"/>
              <a:chExt cx="12376243" cy="8531700"/>
            </a:xfrm>
          </p:grpSpPr>
          <p:grpSp>
            <p:nvGrpSpPr>
              <p:cNvPr id="247" name="Group"/>
              <p:cNvGrpSpPr/>
              <p:nvPr/>
            </p:nvGrpSpPr>
            <p:grpSpPr>
              <a:xfrm>
                <a:off x="4036250" y="0"/>
                <a:ext cx="7869384" cy="6330706"/>
                <a:chOff x="0" y="0"/>
                <a:chExt cx="7869382" cy="6330705"/>
              </a:xfrm>
            </p:grpSpPr>
            <p:pic>
              <p:nvPicPr>
                <p:cNvPr id="245" name="Screenshot 2024-04-14 at 23.06.44.png" descr="Screenshot 2024-04-14 at 23.06.44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27326" t="8829" r="3306" b="21400"/>
                <a:stretch>
                  <a:fillRect/>
                </a:stretch>
              </p:blipFill>
              <p:spPr>
                <a:xfrm>
                  <a:off x="0" y="0"/>
                  <a:ext cx="7869383" cy="63307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46" name="Screenshot 2024-04-14 at 23.06.44.png" descr="Screenshot 2024-04-14 at 23.06.44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0" t="0" r="49393" b="94384"/>
                <a:stretch>
                  <a:fillRect/>
                </a:stretch>
              </p:blipFill>
              <p:spPr>
                <a:xfrm>
                  <a:off x="142101" y="1935077"/>
                  <a:ext cx="5741102" cy="50954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248" name="Screenshot 2024-04-14 at 23.06.44.png" descr="Screenshot 2024-04-14 at 23.06.44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6111" t="86173" r="6289" b="0"/>
              <a:stretch>
                <a:fillRect/>
              </a:stretch>
            </p:blipFill>
            <p:spPr>
              <a:xfrm>
                <a:off x="0" y="6507070"/>
                <a:ext cx="12376244" cy="20246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51" name="TextBox 21"/>
          <p:cNvSpPr txBox="1"/>
          <p:nvPr/>
        </p:nvSpPr>
        <p:spPr>
          <a:xfrm>
            <a:off x="468097" y="405813"/>
            <a:ext cx="702998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 the problem:</a:t>
            </a:r>
          </a:p>
        </p:txBody>
      </p:sp>
      <p:grpSp>
        <p:nvGrpSpPr>
          <p:cNvPr id="255" name="Group"/>
          <p:cNvGrpSpPr/>
          <p:nvPr/>
        </p:nvGrpSpPr>
        <p:grpSpPr>
          <a:xfrm>
            <a:off x="684562" y="2707765"/>
            <a:ext cx="14009400" cy="2737388"/>
            <a:chOff x="0" y="0"/>
            <a:chExt cx="14009399" cy="2737387"/>
          </a:xfrm>
        </p:grpSpPr>
        <p:sp>
          <p:nvSpPr>
            <p:cNvPr id="252" name="1951, John Von Neumann [J. Res. Nat. Bur. Stand. Appl. Math. Series 3, 36-38 (1951)]"/>
            <p:cNvSpPr txBox="1"/>
            <p:nvPr/>
          </p:nvSpPr>
          <p:spPr>
            <a:xfrm>
              <a:off x="0" y="0"/>
              <a:ext cx="14009400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1951, John Von Neumann </a:t>
              </a:r>
              <a:r>
                <a:rPr sz="2000">
                  <a:latin typeface="Montserrat Regular"/>
                  <a:ea typeface="Montserrat Regular"/>
                  <a:cs typeface="Montserrat Regular"/>
                  <a:sym typeface="Montserrat Regular"/>
                </a:rPr>
                <a:t>[J. Res. Nat. Bur. Stand. Appl. Math. Series 3, 36-38 (1951)] </a:t>
              </a:r>
            </a:p>
          </p:txBody>
        </p:sp>
        <p:pic>
          <p:nvPicPr>
            <p:cNvPr id="253" name="Screenshot 2025-01-22 at 18.34.35.png" descr="Screenshot 2025-01-22 at 18.34.35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01301" y="455830"/>
              <a:ext cx="8495205" cy="1051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Anyone who considers arithmetical methods of producing random digits is, of course, in a state of sin."/>
            <p:cNvSpPr txBox="1"/>
            <p:nvPr/>
          </p:nvSpPr>
          <p:spPr>
            <a:xfrm>
              <a:off x="5843" y="1502947"/>
              <a:ext cx="13463538" cy="1234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457200">
                <a:lnSpc>
                  <a:spcPct val="100000"/>
                </a:lnSpc>
                <a:defRPr sz="25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Anyone who considers arithmetical methods of producing random digits is, of course, in a state of sin.</a:t>
              </a:r>
            </a:p>
          </p:txBody>
        </p:sp>
      </p:grpSp>
      <p:grpSp>
        <p:nvGrpSpPr>
          <p:cNvPr id="260" name="Group"/>
          <p:cNvGrpSpPr/>
          <p:nvPr/>
        </p:nvGrpSpPr>
        <p:grpSpPr>
          <a:xfrm>
            <a:off x="6666187" y="4508919"/>
            <a:ext cx="12632458" cy="4698163"/>
            <a:chOff x="0" y="0"/>
            <a:chExt cx="12632456" cy="4698162"/>
          </a:xfrm>
        </p:grpSpPr>
        <p:grpSp>
          <p:nvGrpSpPr>
            <p:cNvPr id="258" name="Group"/>
            <p:cNvGrpSpPr/>
            <p:nvPr/>
          </p:nvGrpSpPr>
          <p:grpSpPr>
            <a:xfrm>
              <a:off x="0" y="166173"/>
              <a:ext cx="12632457" cy="4531990"/>
              <a:chOff x="0" y="0"/>
              <a:chExt cx="12632456" cy="4531988"/>
            </a:xfrm>
          </p:grpSpPr>
          <p:pic>
            <p:nvPicPr>
              <p:cNvPr id="256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12632457" cy="2603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7" name="Screenshot 2023-09-03 at 11.37.54.png" descr="Screenshot 2023-09-03 at 11.37.54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27195" r="0" b="0"/>
              <a:stretch>
                <a:fillRect/>
              </a:stretch>
            </p:blipFill>
            <p:spPr>
              <a:xfrm>
                <a:off x="542353" y="2891851"/>
                <a:ext cx="10385434" cy="164013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9" name="a 2020 paper by the U.S. Census Bureau:"/>
            <p:cNvSpPr txBox="1"/>
            <p:nvPr/>
          </p:nvSpPr>
          <p:spPr>
            <a:xfrm>
              <a:off x="469182" y="0"/>
              <a:ext cx="9246900" cy="497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228600" indent="-228600">
                <a:buSzPct val="80000"/>
                <a:buBlip>
                  <a:blip r:embed="rId2"/>
                </a:buBlip>
                <a:defRPr u="sng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/>
              <a:r>
                <a:t> a 2020 paper by the U.S. Census Bureau: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" dur="500" fill="hold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500" fill="hold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8" dur="700" fill="hold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3"/>
      <p:bldP build="whole" bldLvl="1" animBg="1" rev="0" advAuto="0" spid="243" grpId="4"/>
      <p:bldP build="whole" bldLvl="1" animBg="1" rev="0" advAuto="0" spid="260" grpId="8"/>
      <p:bldP build="whole" bldLvl="1" animBg="1" rev="0" advAuto="0" spid="240" grpId="7"/>
      <p:bldP build="whole" bldLvl="1" animBg="1" rev="0" advAuto="0" spid="250" grpId="5"/>
      <p:bldP build="whole" bldLvl="1" animBg="1" rev="0" advAuto="0" spid="250" grpId="6"/>
      <p:bldP build="whole" bldLvl="1" animBg="1" rev="0" advAuto="0" spid="255" grpId="1"/>
      <p:bldP build="whole" bldLvl="1" animBg="1" rev="0" advAuto="0" spid="25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3" name="TextBox 21"/>
          <p:cNvSpPr txBox="1"/>
          <p:nvPr/>
        </p:nvSpPr>
        <p:spPr>
          <a:xfrm>
            <a:off x="348762" y="703320"/>
            <a:ext cx="11351232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lnSpc>
                <a:spcPct val="100000"/>
              </a:lnSpc>
              <a:buSzPct val="80000"/>
              <a:buBlip>
                <a:blip r:embed="rId2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the </a:t>
            </a:r>
            <a:r>
              <a:rPr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optimal</a:t>
            </a:r>
            <a:r>
              <a:t> solution:</a:t>
            </a:r>
          </a:p>
        </p:txBody>
      </p:sp>
      <p:sp>
        <p:nvSpPr>
          <p:cNvPr id="264" name="TextBox 20"/>
          <p:cNvSpPr txBox="1"/>
          <p:nvPr/>
        </p:nvSpPr>
        <p:spPr>
          <a:xfrm>
            <a:off x="306883" y="1563108"/>
            <a:ext cx="23363834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lnSpc>
                <a:spcPct val="100000"/>
              </a:lnSpc>
              <a:defRPr spc="363" sz="4000">
                <a:solidFill>
                  <a:schemeClr val="accent1"/>
                </a:solidFill>
              </a:defRPr>
            </a:lvl1pPr>
          </a:lstStyle>
          <a:p>
            <a:pPr/>
            <a:r>
              <a:t>RANDOM NUMBER GENERATION BY OBSERVING UNPREDICTABLE QUANTUM PHENOMENA</a:t>
            </a:r>
          </a:p>
        </p:txBody>
      </p:sp>
      <p:sp>
        <p:nvSpPr>
          <p:cNvPr id="265" name="where unpredictability is secured by the very same laws of Nature."/>
          <p:cNvSpPr txBox="1"/>
          <p:nvPr/>
        </p:nvSpPr>
        <p:spPr>
          <a:xfrm>
            <a:off x="385479" y="3038952"/>
            <a:ext cx="13171131" cy="1153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100"/>
            </a:lvl1pPr>
          </a:lstStyle>
          <a:p>
            <a:pPr/>
            <a:r>
              <a:t>where unpredictability is secured by the very same laws of Nature.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76671" y="3967584"/>
            <a:ext cx="9115843" cy="73022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"/>
          <p:cNvGrpSpPr/>
          <p:nvPr/>
        </p:nvGrpSpPr>
        <p:grpSpPr>
          <a:xfrm>
            <a:off x="575158" y="5829264"/>
            <a:ext cx="13171130" cy="3578861"/>
            <a:chOff x="0" y="0"/>
            <a:chExt cx="13171129" cy="3578859"/>
          </a:xfrm>
        </p:grpSpPr>
        <p:sp>
          <p:nvSpPr>
            <p:cNvPr id="267" name="Inspired by Forrest Gump, we say:…"/>
            <p:cNvSpPr txBox="1"/>
            <p:nvPr/>
          </p:nvSpPr>
          <p:spPr>
            <a:xfrm>
              <a:off x="0" y="0"/>
              <a:ext cx="13171130" cy="3578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t>Inspired by Forrest Gump, we say:</a:t>
              </a:r>
            </a:p>
            <a:p>
              <a:pPr marL="228600" indent="-228600">
                <a:lnSpc>
                  <a:spcPct val="150000"/>
                </a:lnSpc>
                <a:buSzPct val="80000"/>
                <a:buBlip>
                  <a:blip r:embed="rId4"/>
                </a:buBlip>
                <a:defRPr sz="2900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 </a:t>
              </a:r>
              <a:r>
                <a:rPr sz="3000"/>
                <a:t>RADIOACTIVE IS AS RADIOACTIVE DOES</a:t>
              </a:r>
              <a:endParaRPr sz="3000"/>
            </a:p>
            <a:p>
              <a:pPr marL="228600" indent="-228600">
                <a:lnSpc>
                  <a:spcPct val="150000"/>
                </a:lnSpc>
                <a:buSzPct val="80000"/>
                <a:buBlip>
                  <a:blip r:embed="rId4"/>
                </a:buBlip>
                <a:defRPr sz="2900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 sz="3000"/>
            </a:p>
            <a:p>
              <a:pPr algn="just">
                <a:defRPr sz="28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The idea behind                                       is to replace a radioactive source with something safer, more handy, cost effective, simple, robust, providing  sequences of pulses mimicking radioactive decays. </a:t>
              </a:r>
            </a:p>
          </p:txBody>
        </p:sp>
        <p:pic>
          <p:nvPicPr>
            <p:cNvPr id="268" name="RP_LogoIdea.png" descr="RP_LogoIdea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66522" y="1547122"/>
              <a:ext cx="2306656" cy="954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2" name="Group"/>
          <p:cNvGrpSpPr/>
          <p:nvPr/>
        </p:nvGrpSpPr>
        <p:grpSpPr>
          <a:xfrm>
            <a:off x="922484" y="4855577"/>
            <a:ext cx="13171130" cy="5219255"/>
            <a:chOff x="0" y="0"/>
            <a:chExt cx="13171129" cy="5219253"/>
          </a:xfrm>
        </p:grpSpPr>
        <p:sp>
          <p:nvSpPr>
            <p:cNvPr id="270" name="the sequence of detected decays can be used to generate random bits with different recipes:…"/>
            <p:cNvSpPr txBox="1"/>
            <p:nvPr/>
          </p:nvSpPr>
          <p:spPr>
            <a:xfrm>
              <a:off x="1240818" y="1795333"/>
              <a:ext cx="9796150" cy="3423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/>
                  </a:solidFill>
                </a:defRPr>
              </a:pPr>
              <a:r>
                <a:t> the sequence of detected decays can be used to generate random bits with different recipes:</a:t>
              </a:r>
            </a:p>
            <a:p>
              <a:pPr>
                <a:defRPr>
                  <a:solidFill>
                    <a:schemeClr val="accent1"/>
                  </a:solidFill>
                </a:defRPr>
              </a:pPr>
            </a:p>
            <a:p>
              <a:pPr lvl="1" marL="1142816" indent="-228600">
                <a:buSzPct val="80000"/>
                <a:buBlip>
                  <a:blip r:embed="rId6"/>
                </a:buBlip>
                <a:defRPr>
                  <a:solidFill>
                    <a:schemeClr val="accent1"/>
                  </a:solidFill>
                </a:defRPr>
              </a:pPr>
              <a:r>
                <a:t> </a:t>
              </a:r>
              <a:r>
                <a:rPr>
                  <a:solidFill>
                    <a:srgbClr val="5E5E5E"/>
                  </a:solidFill>
                </a:rPr>
                <a:t>check the parity of the number of pulses in a time window</a:t>
              </a:r>
              <a:endParaRPr>
                <a:solidFill>
                  <a:srgbClr val="5E5E5E"/>
                </a:solidFill>
              </a:endParaRPr>
            </a:p>
            <a:p>
              <a:pPr lvl="1" marL="1142816" indent="-228600">
                <a:buSzPct val="80000"/>
                <a:buBlip>
                  <a:blip r:embed="rId6"/>
                </a:buBlip>
                <a:defRPr>
                  <a:solidFill>
                    <a:schemeClr val="accent1"/>
                  </a:solidFill>
                </a:defRPr>
              </a:pPr>
              <a:r>
                <a:rPr>
                  <a:solidFill>
                    <a:srgbClr val="5E5E5E"/>
                  </a:solidFill>
                </a:rPr>
                <a:t> pre-define the time window in a way that is equally like to have or not to have a single pulse</a:t>
              </a:r>
            </a:p>
          </p:txBody>
        </p:sp>
        <p:sp>
          <p:nvSpPr>
            <p:cNvPr id="271" name="The very first example: exploiting the unpredictability of Radioactive Decays"/>
            <p:cNvSpPr txBox="1"/>
            <p:nvPr/>
          </p:nvSpPr>
          <p:spPr>
            <a:xfrm>
              <a:off x="0" y="0"/>
              <a:ext cx="13171130" cy="1719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3100"/>
              </a:pPr>
            </a:p>
            <a:p>
              <a:pPr marL="228600" indent="-228600">
                <a:buSzPct val="80000"/>
                <a:buBlip>
                  <a:blip r:embed="rId4"/>
                </a:buBlip>
                <a:defRPr sz="3100"/>
              </a:pPr>
              <a:r>
                <a:t> </a:t>
              </a:r>
              <a:r>
                <a:rPr sz="3000">
                  <a:solidFill>
                    <a:schemeClr val="accent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The very first example</a:t>
              </a:r>
              <a:r>
                <a:rPr sz="3000">
                  <a:solidFill>
                    <a:schemeClr val="accent1"/>
                  </a:solidFill>
                </a:rPr>
                <a:t>:</a:t>
              </a:r>
              <a:r>
                <a:rPr sz="3000"/>
                <a:t> exploiting the </a:t>
              </a:r>
              <a:r>
                <a:rPr sz="3000"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unpredictability of Radioactive Decays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500" fill="hold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3"/>
      <p:bldP build="whole" bldLvl="1" animBg="1" rev="0" advAuto="0" spid="266" grpId="1"/>
      <p:bldP build="whole" bldLvl="1" animBg="1" rev="0" advAuto="0" spid="269" grpId="4"/>
      <p:bldP build="whole" bldLvl="1" animBg="1" rev="0" advAuto="0" spid="27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Box 9"/>
          <p:cNvSpPr txBox="1"/>
          <p:nvPr>
            <p:ph type="sldNum" sz="quarter" idx="2"/>
          </p:nvPr>
        </p:nvSpPr>
        <p:spPr>
          <a:xfrm>
            <a:off x="22612647" y="759218"/>
            <a:ext cx="328362" cy="4622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81" name="Group"/>
          <p:cNvGrpSpPr/>
          <p:nvPr/>
        </p:nvGrpSpPr>
        <p:grpSpPr>
          <a:xfrm>
            <a:off x="263831" y="2439391"/>
            <a:ext cx="21279276" cy="5155465"/>
            <a:chOff x="0" y="0"/>
            <a:chExt cx="21279274" cy="5155463"/>
          </a:xfrm>
        </p:grpSpPr>
        <p:sp>
          <p:nvSpPr>
            <p:cNvPr id="275" name="The name of the game is QUANTUM TUNNELING:"/>
            <p:cNvSpPr txBox="1"/>
            <p:nvPr/>
          </p:nvSpPr>
          <p:spPr>
            <a:xfrm>
              <a:off x="0" y="348280"/>
              <a:ext cx="9627616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3000"/>
              </a:pPr>
              <a:r>
                <a:t>The name of the game is </a:t>
              </a:r>
              <a:r>
                <a:rPr>
                  <a:solidFill>
                    <a:schemeClr val="accent4">
                      <a:hueOff val="-1081314"/>
                      <a:satOff val="4338"/>
                      <a:lumOff val="-8931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QUANTUM TUNNELING:</a:t>
              </a:r>
            </a:p>
          </p:txBody>
        </p:sp>
        <p:grpSp>
          <p:nvGrpSpPr>
            <p:cNvPr id="280" name="Group"/>
            <p:cNvGrpSpPr/>
            <p:nvPr/>
          </p:nvGrpSpPr>
          <p:grpSpPr>
            <a:xfrm>
              <a:off x="34307" y="0"/>
              <a:ext cx="21244968" cy="5155464"/>
              <a:chOff x="0" y="0"/>
              <a:chExt cx="21244966" cy="5155463"/>
            </a:xfrm>
          </p:grpSpPr>
          <p:pic>
            <p:nvPicPr>
              <p:cNvPr id="276" name="CNX_UPhysics_40_06_tunneling.jpg" descr="CNX_UPhysics_40_06_tunneling.jp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4895994" y="0"/>
                <a:ext cx="6348973" cy="5155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7" name="Electrons and quantum entities in general are not like a                  but they rather appear as a                  :…"/>
              <p:cNvSpPr txBox="1"/>
              <p:nvPr/>
            </p:nvSpPr>
            <p:spPr>
              <a:xfrm>
                <a:off x="0" y="1301295"/>
                <a:ext cx="14065740" cy="32969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228600" indent="-228600">
                  <a:buClr>
                    <a:schemeClr val="accent1"/>
                  </a:buClr>
                  <a:buSzPct val="80000"/>
                  <a:buBlip>
                    <a:blip r:embed="rId3"/>
                  </a:buBlip>
                </a:pPr>
                <a:r>
                  <a:t> </a:t>
                </a:r>
                <a:r>
                  <a:rPr sz="3000">
                    <a:solidFill>
                      <a:schemeClr val="accent1"/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Electrons</a:t>
                </a:r>
                <a:r>
                  <a:rPr sz="3000"/>
                  <a:t> and quantum entities in general are not like a                  but they rather appear as a                  :</a:t>
                </a:r>
                <a:endParaRPr sz="3000"/>
              </a:p>
              <a:p>
                <a:pPr>
                  <a:defRPr sz="3000"/>
                </a:pPr>
              </a:p>
              <a:p>
                <a:pPr>
                  <a:defRPr sz="3000"/>
                </a:pPr>
              </a:p>
              <a:p>
                <a:pPr>
                  <a:defRPr sz="2800"/>
                </a:pPr>
                <a:r>
                  <a:t>when they bounce against a [potential] barrier, they can occasionally go through in an unpredictable way</a:t>
                </a:r>
                <a:r>
                  <a:rPr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  <a:latin typeface="Montserrat Bold"/>
                    <a:ea typeface="Montserrat Bold"/>
                    <a:cs typeface="Montserrat Bold"/>
                    <a:sym typeface="Montserrat Bold"/>
                  </a:rPr>
                  <a:t>.</a:t>
                </a:r>
              </a:p>
            </p:txBody>
          </p:sp>
          <p:pic>
            <p:nvPicPr>
              <p:cNvPr id="278" name="TennisBall.jpg" descr="TennisBal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401100" y="1069176"/>
                <a:ext cx="985522" cy="9855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9" name="104768384-ghost-phantom-or-apparition-haunting-halloween-line-art-vector-icon-for-holiday-apps-and-websites.jpg" descr="104768384-ghost-phantom-or-apparition-haunting-halloween-line-art-vector-icon-for-holiday-apps-and-websites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257668" y="1914287"/>
                <a:ext cx="1326889" cy="132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82" name="When this is happening, the “ghost” electron enters a region of high electric field, generating a current pulse by impact ionisation"/>
          <p:cNvSpPr txBox="1"/>
          <p:nvPr/>
        </p:nvSpPr>
        <p:spPr>
          <a:xfrm>
            <a:off x="360707" y="7791649"/>
            <a:ext cx="1353459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When this is happening, the “ghost” electron enters a region of high electric field, generating a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pulse</a:t>
            </a:r>
            <a:r>
              <a:t> by impact ionisation</a:t>
            </a:r>
          </a:p>
        </p:txBody>
      </p:sp>
      <p:sp>
        <p:nvSpPr>
          <p:cNvPr id="283" name="TextBox 21"/>
          <p:cNvSpPr txBox="1"/>
          <p:nvPr/>
        </p:nvSpPr>
        <p:spPr>
          <a:xfrm>
            <a:off x="348762" y="703320"/>
            <a:ext cx="1209611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lnSpc>
                <a:spcPct val="100000"/>
              </a:lnSpc>
              <a:buSzPct val="80000"/>
              <a:buBlip>
                <a:blip r:embed="rId6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the </a:t>
            </a:r>
            <a:r>
              <a:rPr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Random Power</a:t>
            </a:r>
            <a:r>
              <a:t> way:</a:t>
            </a:r>
          </a:p>
        </p:txBody>
      </p:sp>
      <p:sp>
        <p:nvSpPr>
          <p:cNvPr id="284" name="TextBox 20"/>
          <p:cNvSpPr txBox="1"/>
          <p:nvPr/>
        </p:nvSpPr>
        <p:spPr>
          <a:xfrm>
            <a:off x="306883" y="1563108"/>
            <a:ext cx="23363834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lnSpc>
                <a:spcPct val="100000"/>
              </a:lnSpc>
              <a:defRPr spc="363" sz="4000">
                <a:solidFill>
                  <a:schemeClr val="accent1"/>
                </a:solidFill>
              </a:defRPr>
            </a:lvl1pPr>
          </a:lstStyle>
          <a:p>
            <a:pPr/>
            <a:r>
              <a:t>A THREE STEP DANCE:</a:t>
            </a:r>
          </a:p>
        </p:txBody>
      </p:sp>
      <p:sp>
        <p:nvSpPr>
          <p:cNvPr id="285" name="Courtesy of Ivan Rech, Politecnico di Milano…"/>
          <p:cNvSpPr txBox="1"/>
          <p:nvPr/>
        </p:nvSpPr>
        <p:spPr>
          <a:xfrm>
            <a:off x="15056822" y="12228803"/>
            <a:ext cx="727443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Courtesy of Ivan Rech, Politecnico di Milano</a:t>
            </a:r>
          </a:p>
          <a:p>
            <a:pPr/>
            <a:r>
              <a:t>[50 μm cell size]</a:t>
            </a:r>
          </a:p>
        </p:txBody>
      </p:sp>
      <p:pic>
        <p:nvPicPr>
          <p:cNvPr id="286" name="S44_border_triggered (Converted).mov" descr="S44_border_triggered (Converted)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15071210" y="7757398"/>
            <a:ext cx="7610222" cy="4308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0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28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6"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3"/>
      <p:bldP build="whole" bldLvl="1" animBg="1" rev="0" advAuto="0" spid="285" grpId="5"/>
      <p:bldP build="whole" bldLvl="1" animBg="1" rev="0" advAuto="0" spid="281" grpId="1"/>
      <p:bldP build="whole" bldLvl="1" animBg="1" rev="0" advAuto="0" spid="28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Box 9"/>
          <p:cNvSpPr txBox="1"/>
          <p:nvPr>
            <p:ph type="sldNum" sz="quarter" idx="2"/>
          </p:nvPr>
        </p:nvSpPr>
        <p:spPr>
          <a:xfrm>
            <a:off x="22612647" y="759218"/>
            <a:ext cx="340020" cy="4622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9" name="The name of the game is QUANTUM TUNNELING:"/>
          <p:cNvSpPr txBox="1"/>
          <p:nvPr/>
        </p:nvSpPr>
        <p:spPr>
          <a:xfrm>
            <a:off x="582056" y="2895875"/>
            <a:ext cx="962761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/>
            </a:pPr>
            <a:r>
              <a:t>The name of the game is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QUANTUM TUNNELING:</a:t>
            </a:r>
          </a:p>
        </p:txBody>
      </p:sp>
      <p:pic>
        <p:nvPicPr>
          <p:cNvPr id="290" name="CNX_UPhysics_40_06_tunneling.jpg" descr="CNX_UPhysics_40_06_tunnel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54910" y="1965075"/>
            <a:ext cx="6348973" cy="5155465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Electrons and quantum entities in general are not like a                  but they rather appear as a                  :…"/>
          <p:cNvSpPr txBox="1"/>
          <p:nvPr/>
        </p:nvSpPr>
        <p:spPr>
          <a:xfrm>
            <a:off x="616364" y="3987010"/>
            <a:ext cx="14065741" cy="3126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</a:pPr>
            <a:r>
              <a:t> </a:t>
            </a:r>
            <a:r>
              <a:rPr sz="2800"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Electrons</a:t>
            </a:r>
            <a:r>
              <a:rPr sz="2800"/>
              <a:t> and quantum entities in general are not like a                  but they rather appear as a                  :</a:t>
            </a:r>
            <a:endParaRPr sz="2800"/>
          </a:p>
          <a:p>
            <a:pPr/>
            <a:endParaRPr sz="2800"/>
          </a:p>
          <a:p>
            <a:pPr/>
            <a:endParaRPr sz="2800"/>
          </a:p>
          <a:p>
            <a:pPr/>
            <a:r>
              <a:rPr sz="2800"/>
              <a:t>when they bounce against a [potential] barrier, they can occasionally go through</a:t>
            </a:r>
            <a:r>
              <a:t> in an unpredictable way</a:t>
            </a:r>
            <a:r>
              <a:rPr sz="29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pic>
        <p:nvPicPr>
          <p:cNvPr id="292" name="TennisBall.jpg" descr="TennisBall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20997" y="3670702"/>
            <a:ext cx="985521" cy="985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104768384-ghost-phantom-or-apparition-haunting-halloween-line-art-vector-icon-for-holiday-apps-and-websites.jpg" descr="104768384-ghost-phantom-or-apparition-haunting-halloween-line-art-vector-icon-for-holiday-apps-and-websites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61908" y="4487475"/>
            <a:ext cx="1326889" cy="132688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When this is happening, the “ghost” electron enters a region of high electric field, generating a current pulse by impact ionisation…"/>
          <p:cNvSpPr txBox="1"/>
          <p:nvPr/>
        </p:nvSpPr>
        <p:spPr>
          <a:xfrm>
            <a:off x="579486" y="8024990"/>
            <a:ext cx="13534592" cy="3944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When this is happening, the “ghost” electron enters a region of high electric field, generating a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pulse</a:t>
            </a:r>
            <a:r>
              <a:t> by impact ionisation</a:t>
            </a:r>
          </a:p>
          <a:p>
            <a:pPr marL="228600" indent="-228600">
              <a:buSzPct val="80000"/>
              <a:buBlip>
                <a:blip r:embed="rId3"/>
              </a:buBlip>
              <a:defRPr sz="3000"/>
            </a:pPr>
          </a:p>
          <a:p>
            <a:pPr marL="228600" indent="-228600">
              <a:buSzPct val="80000"/>
              <a:buBlip>
                <a:blip r:embed="rId3"/>
              </a:buBlip>
              <a:defRPr sz="3000"/>
            </a:pPr>
            <a:r>
              <a:t> By </a:t>
            </a:r>
            <a:r>
              <a:rPr>
                <a:solidFill>
                  <a:schemeClr val="accent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time stamping</a:t>
            </a:r>
            <a:r>
              <a:t> the pulses the analysing the time series, we turn unpredictable occurrence of the pulses into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bits</a:t>
            </a:r>
          </a:p>
          <a:p>
            <a:pPr>
              <a:defRPr sz="3000"/>
            </a:pPr>
          </a:p>
          <a:p>
            <a:pPr>
              <a:defRPr sz="3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and we embody the principle in a platform of Silicon-based devices</a:t>
            </a:r>
          </a:p>
        </p:txBody>
      </p:sp>
      <p:pic>
        <p:nvPicPr>
          <p:cNvPr id="295" name="scope_3.png" descr="scope_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29850" y="7836954"/>
            <a:ext cx="5906319" cy="474120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extBox 21"/>
          <p:cNvSpPr txBox="1"/>
          <p:nvPr/>
        </p:nvSpPr>
        <p:spPr>
          <a:xfrm>
            <a:off x="348762" y="703320"/>
            <a:ext cx="1209611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28600" indent="-228600">
              <a:lnSpc>
                <a:spcPct val="100000"/>
              </a:lnSpc>
              <a:buSzPct val="80000"/>
              <a:buBlip>
                <a:blip r:embed="rId7"/>
              </a:buBlip>
              <a:defRPr spc="2325" sz="3100"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 the </a:t>
            </a:r>
            <a:r>
              <a:rPr i="1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Random Power</a:t>
            </a:r>
            <a:r>
              <a:t> way:</a:t>
            </a:r>
          </a:p>
        </p:txBody>
      </p:sp>
      <p:sp>
        <p:nvSpPr>
          <p:cNvPr id="297" name="TextBox 20"/>
          <p:cNvSpPr txBox="1"/>
          <p:nvPr/>
        </p:nvSpPr>
        <p:spPr>
          <a:xfrm>
            <a:off x="306883" y="1563108"/>
            <a:ext cx="23363834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lnSpc>
                <a:spcPct val="100000"/>
              </a:lnSpc>
              <a:defRPr spc="363" sz="4000">
                <a:solidFill>
                  <a:schemeClr val="accent1"/>
                </a:solidFill>
              </a:defRPr>
            </a:lvl1pPr>
          </a:lstStyle>
          <a:p>
            <a:pPr/>
            <a:r>
              <a:t>A THREE STEP DANCE: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lide Number"/>
          <p:cNvSpPr txBox="1"/>
          <p:nvPr>
            <p:ph type="sldNum" sz="quarter" idx="2"/>
          </p:nvPr>
        </p:nvSpPr>
        <p:spPr>
          <a:xfrm>
            <a:off x="22646926" y="779655"/>
            <a:ext cx="306035" cy="4114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0" name="The essence of                           : turning unpredictable “Dark Pulses” into bits"/>
          <p:cNvSpPr txBox="1"/>
          <p:nvPr/>
        </p:nvSpPr>
        <p:spPr>
          <a:xfrm>
            <a:off x="751654" y="709670"/>
            <a:ext cx="2160651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599" indent="-228599">
              <a:buSzPct val="80000"/>
              <a:buBlip>
                <a:blip r:embed="rId2"/>
              </a:buBlip>
              <a:defRPr sz="3000"/>
            </a:pPr>
            <a:r>
              <a:t> </a:t>
            </a:r>
            <a:r>
              <a: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essence of                           :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turning unpredictable “Dark Pulses” into bits</a:t>
            </a:r>
          </a:p>
        </p:txBody>
      </p:sp>
      <p:pic>
        <p:nvPicPr>
          <p:cNvPr id="301" name="scope_3.png" descr="scope_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6104" y="1654350"/>
            <a:ext cx="7609906" cy="6108733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1. tag &amp; time stamp the occurrences of the random pulses"/>
          <p:cNvSpPr txBox="1"/>
          <p:nvPr/>
        </p:nvSpPr>
        <p:spPr>
          <a:xfrm>
            <a:off x="1095436" y="3981599"/>
            <a:ext cx="11620628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1. tag &amp; time stamp the occurrences of the random pulses</a:t>
            </a:r>
          </a:p>
        </p:txBody>
      </p:sp>
      <p:sp>
        <p:nvSpPr>
          <p:cNvPr id="303" name="2. analyse the time series of the pulses:"/>
          <p:cNvSpPr txBox="1"/>
          <p:nvPr/>
        </p:nvSpPr>
        <p:spPr>
          <a:xfrm>
            <a:off x="1021470" y="8253883"/>
            <a:ext cx="7913117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2. analyse the time series of the pulses:</a:t>
            </a:r>
          </a:p>
        </p:txBody>
      </p:sp>
      <p:grpSp>
        <p:nvGrpSpPr>
          <p:cNvPr id="337" name="Group"/>
          <p:cNvGrpSpPr/>
          <p:nvPr/>
        </p:nvGrpSpPr>
        <p:grpSpPr>
          <a:xfrm>
            <a:off x="1099862" y="9125298"/>
            <a:ext cx="20636237" cy="3083562"/>
            <a:chOff x="0" y="0"/>
            <a:chExt cx="20636236" cy="3083560"/>
          </a:xfrm>
        </p:grpSpPr>
        <p:sp>
          <p:nvSpPr>
            <p:cNvPr id="304" name="Line"/>
            <p:cNvSpPr/>
            <p:nvPr/>
          </p:nvSpPr>
          <p:spPr>
            <a:xfrm>
              <a:off x="441180" y="932180"/>
              <a:ext cx="1591554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05" name="Line"/>
            <p:cNvSpPr/>
            <p:nvPr/>
          </p:nvSpPr>
          <p:spPr>
            <a:xfrm flipV="1">
              <a:off x="26381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06" name="Line"/>
            <p:cNvSpPr/>
            <p:nvPr/>
          </p:nvSpPr>
          <p:spPr>
            <a:xfrm flipV="1">
              <a:off x="44923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07" name="Line"/>
            <p:cNvSpPr/>
            <p:nvPr/>
          </p:nvSpPr>
          <p:spPr>
            <a:xfrm flipV="1">
              <a:off x="6676758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08" name="Line"/>
            <p:cNvSpPr/>
            <p:nvPr/>
          </p:nvSpPr>
          <p:spPr>
            <a:xfrm flipV="1">
              <a:off x="10236564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09" name="Line"/>
            <p:cNvSpPr/>
            <p:nvPr/>
          </p:nvSpPr>
          <p:spPr>
            <a:xfrm flipV="1">
              <a:off x="5482958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10" name="Line"/>
            <p:cNvSpPr/>
            <p:nvPr/>
          </p:nvSpPr>
          <p:spPr>
            <a:xfrm flipV="1">
              <a:off x="121377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11" name="Line"/>
            <p:cNvSpPr/>
            <p:nvPr/>
          </p:nvSpPr>
          <p:spPr>
            <a:xfrm flipV="1">
              <a:off x="13331557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12" name="Line"/>
            <p:cNvSpPr/>
            <p:nvPr/>
          </p:nvSpPr>
          <p:spPr>
            <a:xfrm flipV="1">
              <a:off x="453758" y="906780"/>
              <a:ext cx="1" cy="1270001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13" name="Start"/>
            <p:cNvSpPr txBox="1"/>
            <p:nvPr/>
          </p:nvSpPr>
          <p:spPr>
            <a:xfrm>
              <a:off x="0" y="200660"/>
              <a:ext cx="907517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Start</a:t>
              </a:r>
            </a:p>
          </p:txBody>
        </p:sp>
        <p:sp>
          <p:nvSpPr>
            <p:cNvPr id="314" name="1"/>
            <p:cNvSpPr txBox="1"/>
            <p:nvPr/>
          </p:nvSpPr>
          <p:spPr>
            <a:xfrm>
              <a:off x="2552763" y="200660"/>
              <a:ext cx="828930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1       </a:t>
              </a:r>
            </a:p>
          </p:txBody>
        </p:sp>
        <p:sp>
          <p:nvSpPr>
            <p:cNvPr id="315" name="2"/>
            <p:cNvSpPr txBox="1"/>
            <p:nvPr/>
          </p:nvSpPr>
          <p:spPr>
            <a:xfrm>
              <a:off x="4346511" y="200660"/>
              <a:ext cx="291695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2</a:t>
              </a:r>
            </a:p>
          </p:txBody>
        </p:sp>
        <p:sp>
          <p:nvSpPr>
            <p:cNvPr id="316" name="3"/>
            <p:cNvSpPr txBox="1"/>
            <p:nvPr/>
          </p:nvSpPr>
          <p:spPr>
            <a:xfrm>
              <a:off x="5337771" y="200660"/>
              <a:ext cx="29037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3</a:t>
              </a:r>
            </a:p>
          </p:txBody>
        </p:sp>
        <p:sp>
          <p:nvSpPr>
            <p:cNvPr id="317" name="4"/>
            <p:cNvSpPr txBox="1"/>
            <p:nvPr/>
          </p:nvSpPr>
          <p:spPr>
            <a:xfrm>
              <a:off x="6515557" y="200660"/>
              <a:ext cx="32240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4</a:t>
              </a:r>
            </a:p>
          </p:txBody>
        </p:sp>
        <p:sp>
          <p:nvSpPr>
            <p:cNvPr id="318" name="5"/>
            <p:cNvSpPr txBox="1"/>
            <p:nvPr/>
          </p:nvSpPr>
          <p:spPr>
            <a:xfrm>
              <a:off x="10091047" y="200660"/>
              <a:ext cx="29103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5</a:t>
              </a:r>
            </a:p>
          </p:txBody>
        </p:sp>
        <p:sp>
          <p:nvSpPr>
            <p:cNvPr id="319" name="6"/>
            <p:cNvSpPr txBox="1"/>
            <p:nvPr/>
          </p:nvSpPr>
          <p:spPr>
            <a:xfrm>
              <a:off x="11985142" y="200660"/>
              <a:ext cx="30523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6</a:t>
              </a:r>
            </a:p>
          </p:txBody>
        </p:sp>
        <p:sp>
          <p:nvSpPr>
            <p:cNvPr id="320" name="7"/>
            <p:cNvSpPr txBox="1"/>
            <p:nvPr/>
          </p:nvSpPr>
          <p:spPr>
            <a:xfrm>
              <a:off x="13182243" y="200660"/>
              <a:ext cx="29862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7</a:t>
              </a:r>
            </a:p>
          </p:txBody>
        </p:sp>
        <p:sp>
          <p:nvSpPr>
            <p:cNvPr id="321" name="Δt12"/>
            <p:cNvSpPr txBox="1"/>
            <p:nvPr/>
          </p:nvSpPr>
          <p:spPr>
            <a:xfrm>
              <a:off x="3187763" y="2334519"/>
              <a:ext cx="71688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12</a:t>
              </a:r>
            </a:p>
          </p:txBody>
        </p:sp>
        <p:sp>
          <p:nvSpPr>
            <p:cNvPr id="322" name="Δt23"/>
            <p:cNvSpPr txBox="1"/>
            <p:nvPr/>
          </p:nvSpPr>
          <p:spPr>
            <a:xfrm>
              <a:off x="4787963" y="2334519"/>
              <a:ext cx="76090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23</a:t>
              </a:r>
            </a:p>
          </p:txBody>
        </p:sp>
        <p:sp>
          <p:nvSpPr>
            <p:cNvPr id="323" name="Δt34"/>
            <p:cNvSpPr txBox="1"/>
            <p:nvPr/>
          </p:nvSpPr>
          <p:spPr>
            <a:xfrm>
              <a:off x="5803963" y="2334519"/>
              <a:ext cx="78270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34</a:t>
              </a:r>
            </a:p>
          </p:txBody>
        </p:sp>
        <p:sp>
          <p:nvSpPr>
            <p:cNvPr id="324" name="Δt45"/>
            <p:cNvSpPr txBox="1"/>
            <p:nvPr/>
          </p:nvSpPr>
          <p:spPr>
            <a:xfrm>
              <a:off x="8216963" y="2334519"/>
              <a:ext cx="78292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45</a:t>
              </a:r>
            </a:p>
          </p:txBody>
        </p:sp>
        <p:sp>
          <p:nvSpPr>
            <p:cNvPr id="325" name="Δt56"/>
            <p:cNvSpPr txBox="1"/>
            <p:nvPr/>
          </p:nvSpPr>
          <p:spPr>
            <a:xfrm>
              <a:off x="10909363" y="2334519"/>
              <a:ext cx="771916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56</a:t>
              </a:r>
            </a:p>
          </p:txBody>
        </p:sp>
        <p:sp>
          <p:nvSpPr>
            <p:cNvPr id="326" name="Δt67"/>
            <p:cNvSpPr txBox="1"/>
            <p:nvPr/>
          </p:nvSpPr>
          <p:spPr>
            <a:xfrm>
              <a:off x="12433362" y="2334519"/>
              <a:ext cx="77653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67</a:t>
              </a:r>
            </a:p>
          </p:txBody>
        </p:sp>
        <p:sp>
          <p:nvSpPr>
            <p:cNvPr id="327" name="Line"/>
            <p:cNvSpPr/>
            <p:nvPr/>
          </p:nvSpPr>
          <p:spPr>
            <a:xfrm flipV="1">
              <a:off x="14040510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28" name="Line"/>
            <p:cNvSpPr/>
            <p:nvPr/>
          </p:nvSpPr>
          <p:spPr>
            <a:xfrm flipV="1">
              <a:off x="15541358" y="919480"/>
              <a:ext cx="1" cy="12700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29" name="8"/>
            <p:cNvSpPr txBox="1"/>
            <p:nvPr/>
          </p:nvSpPr>
          <p:spPr>
            <a:xfrm>
              <a:off x="13893437" y="200660"/>
              <a:ext cx="314808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8</a:t>
              </a:r>
            </a:p>
          </p:txBody>
        </p:sp>
        <p:sp>
          <p:nvSpPr>
            <p:cNvPr id="330" name="9"/>
            <p:cNvSpPr txBox="1"/>
            <p:nvPr/>
          </p:nvSpPr>
          <p:spPr>
            <a:xfrm>
              <a:off x="15388741" y="200660"/>
              <a:ext cx="305233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9</a:t>
              </a:r>
            </a:p>
          </p:txBody>
        </p:sp>
        <p:sp>
          <p:nvSpPr>
            <p:cNvPr id="331" name="Δt78"/>
            <p:cNvSpPr txBox="1"/>
            <p:nvPr/>
          </p:nvSpPr>
          <p:spPr>
            <a:xfrm>
              <a:off x="13426095" y="2334519"/>
              <a:ext cx="77873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78</a:t>
              </a:r>
            </a:p>
          </p:txBody>
        </p:sp>
        <p:sp>
          <p:nvSpPr>
            <p:cNvPr id="332" name="Δt89"/>
            <p:cNvSpPr txBox="1"/>
            <p:nvPr/>
          </p:nvSpPr>
          <p:spPr>
            <a:xfrm>
              <a:off x="14645295" y="2334519"/>
              <a:ext cx="786224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Δt</a:t>
              </a:r>
              <a:r>
                <a:rPr baseline="-5999"/>
                <a:t>89</a:t>
              </a:r>
            </a:p>
          </p:txBody>
        </p:sp>
        <p:sp>
          <p:nvSpPr>
            <p:cNvPr id="333" name="bit 1: Δt12 vs Δt34"/>
            <p:cNvSpPr txBox="1"/>
            <p:nvPr/>
          </p:nvSpPr>
          <p:spPr>
            <a:xfrm>
              <a:off x="17437558" y="0"/>
              <a:ext cx="303445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228600" indent="-228600">
                <a:buSzPct val="100000"/>
                <a:buChar char="✴"/>
              </a:pPr>
              <a:r>
                <a:t>bit 1: 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12</a:t>
              </a:r>
              <a:r>
                <a:rPr baseline="-5999"/>
                <a:t> </a:t>
              </a:r>
              <a:r>
                <a:t>vs 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34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 </a:t>
              </a:r>
            </a:p>
          </p:txBody>
        </p:sp>
        <p:sp>
          <p:nvSpPr>
            <p:cNvPr id="334" name="bit 2: Δt23 vs Δt45"/>
            <p:cNvSpPr txBox="1"/>
            <p:nvPr/>
          </p:nvSpPr>
          <p:spPr>
            <a:xfrm>
              <a:off x="17437558" y="812800"/>
              <a:ext cx="3147057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228600" indent="-228600">
                <a:buSzPct val="100000"/>
                <a:buChar char="✴"/>
              </a:pPr>
              <a:r>
                <a:t>bit 2: 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23</a:t>
              </a:r>
              <a:r>
                <a:rPr baseline="-5999"/>
                <a:t> </a:t>
              </a:r>
              <a:r>
                <a:t>vs 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>
                  <a:solidFill>
                    <a:schemeClr val="accent1">
                      <a:lumOff val="-13575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45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</a:p>
          </p:txBody>
        </p:sp>
        <p:sp>
          <p:nvSpPr>
            <p:cNvPr id="335" name="bit 3: Δt56 vs Δt78"/>
            <p:cNvSpPr txBox="1"/>
            <p:nvPr/>
          </p:nvSpPr>
          <p:spPr>
            <a:xfrm>
              <a:off x="17437558" y="1625599"/>
              <a:ext cx="3123723" cy="497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228600" indent="-228600">
                <a:buSzPct val="100000"/>
                <a:buChar char="✴"/>
              </a:pPr>
              <a:r>
                <a:t>bit 3: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56</a:t>
              </a:r>
              <a:r>
                <a:rPr baseline="-5999"/>
                <a:t> </a:t>
              </a:r>
              <a:r>
                <a:t>vs</a:t>
              </a:r>
              <a:r>
                <a:rPr baseline="-5999"/>
                <a:t> </a:t>
              </a: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78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</a:p>
          </p:txBody>
        </p:sp>
        <p:sp>
          <p:nvSpPr>
            <p:cNvPr id="336" name="bit 4: Δt67 vs Δt89"/>
            <p:cNvSpPr txBox="1"/>
            <p:nvPr/>
          </p:nvSpPr>
          <p:spPr>
            <a:xfrm>
              <a:off x="17437558" y="2585720"/>
              <a:ext cx="3198679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228600" indent="-228600">
                <a:buSzPct val="100000"/>
                <a:buChar char="✴"/>
              </a:pPr>
              <a:r>
                <a:t>bit 4: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>
                  <a:latin typeface="Montserrat Bold"/>
                  <a:ea typeface="Montserrat Bold"/>
                  <a:cs typeface="Montserrat Bold"/>
                  <a:sym typeface="Montserrat Bold"/>
                </a:rPr>
                <a:t>67</a:t>
              </a:r>
              <a:r>
                <a:rPr baseline="-5999"/>
                <a:t> </a:t>
              </a:r>
              <a:r>
                <a:t>vs </a:t>
              </a: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Δt</a:t>
              </a:r>
              <a:r>
                <a:rPr baseline="-5999">
                  <a:latin typeface="Montserrat Bold"/>
                  <a:ea typeface="Montserrat Bold"/>
                  <a:cs typeface="Montserrat Bold"/>
                  <a:sym typeface="Montserrat Bold"/>
                </a:rPr>
                <a:t>89</a:t>
              </a:r>
              <a:r>
                <a:rPr>
                  <a:solidFill>
                    <a:schemeClr val="accent1">
                      <a:lumOff val="-13575"/>
                    </a:schemeClr>
                  </a:solidFill>
                </a:rPr>
                <a:t> </a:t>
              </a:r>
            </a:p>
          </p:txBody>
        </p:sp>
      </p:grpSp>
      <p:pic>
        <p:nvPicPr>
          <p:cNvPr id="338" name="RP_LogoIdea_HD.pdf" descr="RP_LogoIdea_HD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1073" y="497195"/>
            <a:ext cx="2381987" cy="986292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proprietary &amp; confidential"/>
          <p:cNvSpPr txBox="1"/>
          <p:nvPr/>
        </p:nvSpPr>
        <p:spPr>
          <a:xfrm rot="16200000">
            <a:off x="21428115" y="3858100"/>
            <a:ext cx="458561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proprietary &amp; confidential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1828433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1828433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