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74" r:id="rId3"/>
    <p:sldId id="261" r:id="rId4"/>
    <p:sldId id="267" r:id="rId5"/>
    <p:sldId id="263" r:id="rId6"/>
    <p:sldId id="275" r:id="rId7"/>
    <p:sldId id="269" r:id="rId8"/>
    <p:sldId id="268" r:id="rId9"/>
    <p:sldId id="276" r:id="rId10"/>
    <p:sldId id="270" r:id="rId11"/>
    <p:sldId id="279" r:id="rId12"/>
    <p:sldId id="264" r:id="rId13"/>
    <p:sldId id="265" r:id="rId14"/>
    <p:sldId id="266" r:id="rId15"/>
    <p:sldId id="271" r:id="rId16"/>
    <p:sldId id="282" r:id="rId17"/>
    <p:sldId id="286" r:id="rId18"/>
    <p:sldId id="283" r:id="rId19"/>
    <p:sldId id="284" r:id="rId20"/>
    <p:sldId id="285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D'Angelo" initials="FD" lastIdx="1" clrIdx="0">
    <p:extLst>
      <p:ext uri="{19B8F6BF-5375-455C-9EA6-DF929625EA0E}">
        <p15:presenceInfo xmlns:p15="http://schemas.microsoft.com/office/powerpoint/2012/main" userId="b34b4a6dd0e3cc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00FFFF"/>
    <a:srgbClr val="E820C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29" autoAdjust="0"/>
  </p:normalViewPr>
  <p:slideViewPr>
    <p:cSldViewPr snapToGrid="0">
      <p:cViewPr varScale="1">
        <p:scale>
          <a:sx n="88" d="100"/>
          <a:sy n="88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7B73C-F11E-46F9-A4F0-DC9A043E4DA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CEBC4-2F95-486B-8B75-1ACB56CAA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CEBC4-2F95-486B-8B75-1ACB56CAA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EFFB6D-5883-4D2B-82AF-5957D3BE2F22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6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A7D5-FA8A-415B-A1EC-D9604EFE3E58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292F-9BC4-4037-AF6E-3B5DE2298534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3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0C50-75E6-4290-9208-E5FAFFB11D4B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87E1-6F6D-4AB6-BF0A-2DE677AB13E8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C0DC-474F-490E-AFE8-8CCCBAB26B13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AAA0-BCC3-43D7-A6D9-9A7F3A98FDA2}" type="datetime1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7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C54E-4C52-4B55-B267-7413D44583CC}" type="datetime1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3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36F5-CF00-485C-A283-12E18F0127FB}" type="datetime1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473-B97C-4BD0-A0D8-E22336BD5031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F4A1-C902-4CE9-8A3A-7A069C87995B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219475A-E67B-4078-8183-E7D0C07D4303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930531A-69F5-4FE4-A1C7-29A34450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10" Type="http://schemas.openxmlformats.org/officeDocument/2006/relationships/image" Target="../media/image390.png"/><Relationship Id="rId4" Type="http://schemas.openxmlformats.org/officeDocument/2006/relationships/image" Target="../media/image3.png"/><Relationship Id="rId9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3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D492-0AD8-F042-976D-009184A4E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8570"/>
            <a:ext cx="9144000" cy="89739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SEARCHING FOR ANTIDEUTERONS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FE9EA-EB68-2AC1-C686-F28185B0F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8778"/>
            <a:ext cx="9144000" cy="456156"/>
          </a:xfrm>
        </p:spPr>
        <p:txBody>
          <a:bodyPr>
            <a:normAutofit/>
          </a:bodyPr>
          <a:lstStyle/>
          <a:p>
            <a:r>
              <a:rPr lang="en-US" sz="2000" dirty="0"/>
              <a:t>STATUS OF THE DBAR ANALYSIS IN BOLOGNA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5DB27-84A5-4A99-7174-C32E7D46CAC9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50803-C518-E738-CF22-97255169A64D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40E59-BB31-C3B4-F83F-34F98BAC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2630" y="6536420"/>
            <a:ext cx="289370" cy="365125"/>
          </a:xfrm>
        </p:spPr>
        <p:txBody>
          <a:bodyPr/>
          <a:lstStyle/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t>1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6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9BAAF-8A5A-6483-5F2E-9C8AC507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F96CE3-7825-C4F0-781B-575C40EBE7C7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9D8A9-C185-B2A5-857A-7D9F50C1C6E7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BDD9A03-3FFC-B817-7E92-C5C2C7A63524}"/>
              </a:ext>
            </a:extLst>
          </p:cNvPr>
          <p:cNvSpPr txBox="1">
            <a:spLocks/>
          </p:cNvSpPr>
          <p:nvPr/>
        </p:nvSpPr>
        <p:spPr>
          <a:xfrm>
            <a:off x="11670551" y="6536420"/>
            <a:ext cx="52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10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AD0BB-7F3C-51F3-C198-8F62C66F9F98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EVENT SELECTION (DNN-TOF)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5D06F-BF1B-7B32-2918-2F057E07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3" t="11594" r="57691" b="40000"/>
          <a:stretch/>
        </p:blipFill>
        <p:spPr>
          <a:xfrm>
            <a:off x="524193" y="3251162"/>
            <a:ext cx="4709658" cy="3165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903EC2-9255-09FD-EAB8-75B8EE8CAD6F}"/>
                  </a:ext>
                </a:extLst>
              </p:cNvPr>
              <p:cNvSpPr txBox="1"/>
              <p:nvPr/>
            </p:nvSpPr>
            <p:spPr>
              <a:xfrm>
                <a:off x="3681159" y="5453289"/>
                <a:ext cx="1476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TOF range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0.5&lt;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903EC2-9255-09FD-EAB8-75B8EE8C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159" y="5453289"/>
                <a:ext cx="1476879" cy="584775"/>
              </a:xfrm>
              <a:prstGeom prst="rect">
                <a:avLst/>
              </a:prstGeom>
              <a:blipFill>
                <a:blip r:embed="rId3"/>
                <a:stretch>
                  <a:fillRect l="-2479" t="-3158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364C25B-FCB2-47F9-C26B-7625833F6C8F}"/>
              </a:ext>
            </a:extLst>
          </p:cNvPr>
          <p:cNvSpPr txBox="1"/>
          <p:nvPr/>
        </p:nvSpPr>
        <p:spPr>
          <a:xfrm>
            <a:off x="367079" y="2875949"/>
            <a:ext cx="313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DNN with wrong mass background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ECE4B3-2925-9167-BCBC-D9FB347371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9" t="10885" r="57924" b="39340"/>
          <a:stretch/>
        </p:blipFill>
        <p:spPr>
          <a:xfrm>
            <a:off x="6512039" y="3214503"/>
            <a:ext cx="4754120" cy="3285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F492C2-140C-14AE-A9D6-C523493F62D0}"/>
              </a:ext>
            </a:extLst>
          </p:cNvPr>
          <p:cNvSpPr txBox="1"/>
          <p:nvPr/>
        </p:nvSpPr>
        <p:spPr>
          <a:xfrm>
            <a:off x="8304426" y="2874921"/>
            <a:ext cx="3279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DNN with wrong charge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CADA03-B247-0912-F4D3-F55DE62E0977}"/>
                  </a:ext>
                </a:extLst>
              </p:cNvPr>
              <p:cNvSpPr txBox="1"/>
              <p:nvPr/>
            </p:nvSpPr>
            <p:spPr>
              <a:xfrm>
                <a:off x="9781514" y="5489145"/>
                <a:ext cx="1476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TOF range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0.5&lt;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CADA03-B247-0912-F4D3-F55DE62E0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514" y="5489145"/>
                <a:ext cx="1476879" cy="584775"/>
              </a:xfrm>
              <a:prstGeom prst="rect">
                <a:avLst/>
              </a:prstGeom>
              <a:blipFill>
                <a:blip r:embed="rId5"/>
                <a:stretch>
                  <a:fillRect l="-2479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E1062BD-6FDA-6B89-B18F-5D65F6470EBA}"/>
              </a:ext>
            </a:extLst>
          </p:cNvPr>
          <p:cNvSpPr txBox="1"/>
          <p:nvPr/>
        </p:nvSpPr>
        <p:spPr>
          <a:xfrm rot="1097168">
            <a:off x="8406555" y="1097004"/>
            <a:ext cx="375282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Adding L1 in the analysis -&gt; ONGOING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C21338-44BA-2A6C-1ECD-FB0AA0AC66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14" t="10921" r="57769" b="39304"/>
          <a:stretch/>
        </p:blipFill>
        <p:spPr>
          <a:xfrm>
            <a:off x="3960104" y="491091"/>
            <a:ext cx="3887860" cy="2686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87949D-6670-030A-C85B-312F743005D5}"/>
              </a:ext>
            </a:extLst>
          </p:cNvPr>
          <p:cNvSpPr txBox="1"/>
          <p:nvPr/>
        </p:nvSpPr>
        <p:spPr>
          <a:xfrm>
            <a:off x="322730" y="676173"/>
            <a:ext cx="363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DNNs performances have been evaluated using the ROC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3A70C1-594B-3902-CC2D-444AF228EF46}"/>
                  </a:ext>
                </a:extLst>
              </p:cNvPr>
              <p:cNvSpPr txBox="1"/>
              <p:nvPr/>
            </p:nvSpPr>
            <p:spPr>
              <a:xfrm>
                <a:off x="6095999" y="2251946"/>
                <a:ext cx="1476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TOF range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0.5&lt;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3A70C1-594B-3902-CC2D-444AF228E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251946"/>
                <a:ext cx="1476879" cy="584775"/>
              </a:xfrm>
              <a:prstGeom prst="rect">
                <a:avLst/>
              </a:prstGeom>
              <a:blipFill>
                <a:blip r:embed="rId7"/>
                <a:stretch>
                  <a:fillRect l="-2066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0600582E-AAB1-0193-372E-9582EB7C8C12}"/>
              </a:ext>
            </a:extLst>
          </p:cNvPr>
          <p:cNvSpPr/>
          <p:nvPr/>
        </p:nvSpPr>
        <p:spPr>
          <a:xfrm>
            <a:off x="1672046" y="4902926"/>
            <a:ext cx="574765" cy="12453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C594DF-0BFC-3480-23EC-C5D3C30C44CF}"/>
              </a:ext>
            </a:extLst>
          </p:cNvPr>
          <p:cNvSpPr txBox="1"/>
          <p:nvPr/>
        </p:nvSpPr>
        <p:spPr>
          <a:xfrm>
            <a:off x="1420658" y="4558490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Blind region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B22DA9-FE80-768B-7D82-4D8ED37461BE}"/>
              </a:ext>
            </a:extLst>
          </p:cNvPr>
          <p:cNvSpPr/>
          <p:nvPr/>
        </p:nvSpPr>
        <p:spPr>
          <a:xfrm>
            <a:off x="7699040" y="4935938"/>
            <a:ext cx="574765" cy="12453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ED9E5-6481-87D1-7C68-B1776F454AC4}"/>
              </a:ext>
            </a:extLst>
          </p:cNvPr>
          <p:cNvSpPr txBox="1"/>
          <p:nvPr/>
        </p:nvSpPr>
        <p:spPr>
          <a:xfrm>
            <a:off x="7496165" y="4609794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Blind region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500854-45CE-3AF8-6B67-A81B12B21BCB}"/>
              </a:ext>
            </a:extLst>
          </p:cNvPr>
          <p:cNvSpPr/>
          <p:nvPr/>
        </p:nvSpPr>
        <p:spPr>
          <a:xfrm>
            <a:off x="9352280" y="3291840"/>
            <a:ext cx="533792" cy="2889425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4B504E-B1AA-BAFA-8EFA-45F897458E37}"/>
              </a:ext>
            </a:extLst>
          </p:cNvPr>
          <p:cNvSpPr txBox="1"/>
          <p:nvPr/>
        </p:nvSpPr>
        <p:spPr>
          <a:xfrm>
            <a:off x="9276774" y="455789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Protons</a:t>
            </a:r>
          </a:p>
          <a:p>
            <a:r>
              <a:rPr lang="en-US" sz="1200" dirty="0">
                <a:solidFill>
                  <a:srgbClr val="0000FF"/>
                </a:solidFill>
              </a:rPr>
              <a:t>eff 86%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38452A-9DF6-BE66-1079-DC87723A9909}"/>
              </a:ext>
            </a:extLst>
          </p:cNvPr>
          <p:cNvSpPr/>
          <p:nvPr/>
        </p:nvSpPr>
        <p:spPr>
          <a:xfrm>
            <a:off x="9879222" y="3291839"/>
            <a:ext cx="533792" cy="2889425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B8246B-8195-1DD7-8B07-42793818A2F4}"/>
              </a:ext>
            </a:extLst>
          </p:cNvPr>
          <p:cNvSpPr txBox="1"/>
          <p:nvPr/>
        </p:nvSpPr>
        <p:spPr>
          <a:xfrm>
            <a:off x="9801911" y="4557897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Deuterons</a:t>
            </a:r>
          </a:p>
          <a:p>
            <a:r>
              <a:rPr lang="en-US" sz="1200" dirty="0">
                <a:solidFill>
                  <a:schemeClr val="accent4"/>
                </a:solidFill>
              </a:rPr>
              <a:t>eff 92%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C735CD-837C-B389-4A05-B55AA8DE79AF}"/>
              </a:ext>
            </a:extLst>
          </p:cNvPr>
          <p:cNvSpPr/>
          <p:nvPr/>
        </p:nvSpPr>
        <p:spPr>
          <a:xfrm>
            <a:off x="8876252" y="3291839"/>
            <a:ext cx="400521" cy="288942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D04027-3383-F64D-5C3B-D526CBCEBCFB}"/>
              </a:ext>
            </a:extLst>
          </p:cNvPr>
          <p:cNvSpPr txBox="1"/>
          <p:nvPr/>
        </p:nvSpPr>
        <p:spPr>
          <a:xfrm>
            <a:off x="8819995" y="3290811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B050"/>
                </a:solidFill>
              </a:rPr>
              <a:t>Pions</a:t>
            </a:r>
            <a:endParaRPr lang="en-US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50"/>
                </a:solidFill>
              </a:rPr>
              <a:t>Eff 34%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984004-2976-CF35-4219-3C6508339761}"/>
              </a:ext>
            </a:extLst>
          </p:cNvPr>
          <p:cNvSpPr/>
          <p:nvPr/>
        </p:nvSpPr>
        <p:spPr>
          <a:xfrm>
            <a:off x="8309850" y="3289272"/>
            <a:ext cx="374169" cy="2889425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62DF23-1334-D9FA-34E0-F2A3CD9C5B94}"/>
              </a:ext>
            </a:extLst>
          </p:cNvPr>
          <p:cNvSpPr txBox="1"/>
          <p:nvPr/>
        </p:nvSpPr>
        <p:spPr>
          <a:xfrm>
            <a:off x="8197167" y="3924354"/>
            <a:ext cx="72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Pbar</a:t>
            </a:r>
          </a:p>
          <a:p>
            <a:r>
              <a:rPr lang="en-US" sz="1200" dirty="0">
                <a:solidFill>
                  <a:srgbClr val="00B0F0"/>
                </a:solidFill>
              </a:rPr>
              <a:t>eff 90%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32C264-983D-AF6A-8691-EE59266764BB}"/>
              </a:ext>
            </a:extLst>
          </p:cNvPr>
          <p:cNvSpPr/>
          <p:nvPr/>
        </p:nvSpPr>
        <p:spPr>
          <a:xfrm>
            <a:off x="6952776" y="3289272"/>
            <a:ext cx="722188" cy="2889425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D403AB-C7E3-4728-2732-D4DF4A0C31A7}"/>
              </a:ext>
            </a:extLst>
          </p:cNvPr>
          <p:cNvSpPr txBox="1"/>
          <p:nvPr/>
        </p:nvSpPr>
        <p:spPr>
          <a:xfrm>
            <a:off x="6951102" y="389893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High mass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Eff 76%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E5D335-ED31-EC37-3E16-8FE8FE3732E1}"/>
              </a:ext>
            </a:extLst>
          </p:cNvPr>
          <p:cNvSpPr/>
          <p:nvPr/>
        </p:nvSpPr>
        <p:spPr>
          <a:xfrm>
            <a:off x="3326502" y="3287896"/>
            <a:ext cx="533792" cy="2862924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2670C7-ECEF-577D-FFED-578BBD8DB435}"/>
              </a:ext>
            </a:extLst>
          </p:cNvPr>
          <p:cNvSpPr txBox="1"/>
          <p:nvPr/>
        </p:nvSpPr>
        <p:spPr>
          <a:xfrm>
            <a:off x="3250996" y="4527452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Protons</a:t>
            </a:r>
          </a:p>
          <a:p>
            <a:r>
              <a:rPr lang="en-US" sz="1200" dirty="0">
                <a:solidFill>
                  <a:srgbClr val="0000FF"/>
                </a:solidFill>
              </a:rPr>
              <a:t>eff 89%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C05F17-F831-147F-BA1A-03DA5AA3DC10}"/>
              </a:ext>
            </a:extLst>
          </p:cNvPr>
          <p:cNvSpPr/>
          <p:nvPr/>
        </p:nvSpPr>
        <p:spPr>
          <a:xfrm>
            <a:off x="3861323" y="3289271"/>
            <a:ext cx="533792" cy="2889425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7CF560-04DE-0600-013B-BC0C6483AD7A}"/>
              </a:ext>
            </a:extLst>
          </p:cNvPr>
          <p:cNvSpPr txBox="1"/>
          <p:nvPr/>
        </p:nvSpPr>
        <p:spPr>
          <a:xfrm>
            <a:off x="3776133" y="452745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Deuterons</a:t>
            </a:r>
          </a:p>
          <a:p>
            <a:r>
              <a:rPr lang="en-US" sz="1200" dirty="0">
                <a:solidFill>
                  <a:schemeClr val="accent4"/>
                </a:solidFill>
              </a:rPr>
              <a:t>eff 78%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23F8BC-DC43-6AE4-8674-16D8C8809270}"/>
              </a:ext>
            </a:extLst>
          </p:cNvPr>
          <p:cNvSpPr/>
          <p:nvPr/>
        </p:nvSpPr>
        <p:spPr>
          <a:xfrm>
            <a:off x="2850475" y="3287896"/>
            <a:ext cx="351156" cy="286292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F68ED-D10F-9028-D3C9-89E49BCDA7B3}"/>
              </a:ext>
            </a:extLst>
          </p:cNvPr>
          <p:cNvSpPr txBox="1"/>
          <p:nvPr/>
        </p:nvSpPr>
        <p:spPr>
          <a:xfrm>
            <a:off x="2709155" y="3251162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B050"/>
                </a:solidFill>
              </a:rPr>
              <a:t>Pions</a:t>
            </a:r>
            <a:endParaRPr lang="en-US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50"/>
                </a:solidFill>
              </a:rPr>
              <a:t>Eff 98%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DB589C-F4EA-BAB4-2331-CC089E4FCDC6}"/>
              </a:ext>
            </a:extLst>
          </p:cNvPr>
          <p:cNvSpPr/>
          <p:nvPr/>
        </p:nvSpPr>
        <p:spPr>
          <a:xfrm>
            <a:off x="2284072" y="3287896"/>
            <a:ext cx="374169" cy="2860356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D8F7BD-6562-B40D-6E71-DC59F2AC3074}"/>
              </a:ext>
            </a:extLst>
          </p:cNvPr>
          <p:cNvSpPr txBox="1"/>
          <p:nvPr/>
        </p:nvSpPr>
        <p:spPr>
          <a:xfrm>
            <a:off x="2171389" y="3893909"/>
            <a:ext cx="72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Pbar</a:t>
            </a:r>
          </a:p>
          <a:p>
            <a:r>
              <a:rPr lang="en-US" sz="1200" dirty="0">
                <a:solidFill>
                  <a:srgbClr val="00B0F0"/>
                </a:solidFill>
              </a:rPr>
              <a:t>eff 87%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A64A1C-56A8-877E-CE17-E7E054A0F5E4}"/>
              </a:ext>
            </a:extLst>
          </p:cNvPr>
          <p:cNvSpPr/>
          <p:nvPr/>
        </p:nvSpPr>
        <p:spPr>
          <a:xfrm>
            <a:off x="926997" y="3258827"/>
            <a:ext cx="744019" cy="2889425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17F7B5-4201-360F-0C6E-DF3949F24241}"/>
              </a:ext>
            </a:extLst>
          </p:cNvPr>
          <p:cNvSpPr txBox="1"/>
          <p:nvPr/>
        </p:nvSpPr>
        <p:spPr>
          <a:xfrm>
            <a:off x="932944" y="386848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High mass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Eff 34%</a:t>
            </a:r>
          </a:p>
        </p:txBody>
      </p:sp>
    </p:spTree>
    <p:extLst>
      <p:ext uri="{BB962C8B-B14F-4D97-AF65-F5344CB8AC3E}">
        <p14:creationId xmlns:p14="http://schemas.microsoft.com/office/powerpoint/2010/main" val="403881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E1C90-32F5-D6E8-A554-B58B5051F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2B11326C-A5C5-AE18-B13B-92A04EE6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5" t="10478" r="54142" b="39683"/>
          <a:stretch/>
        </p:blipFill>
        <p:spPr>
          <a:xfrm>
            <a:off x="3399695" y="501302"/>
            <a:ext cx="4693030" cy="29470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B23043-79F6-2341-6903-BFC63A927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6" t="11957" r="58027" b="40030"/>
          <a:stretch/>
        </p:blipFill>
        <p:spPr>
          <a:xfrm>
            <a:off x="501882" y="3430045"/>
            <a:ext cx="4684257" cy="3148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9B2F87-CDBF-2C17-C1BF-CC6CA963B9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232" t="34077" r="11643" b="19771"/>
          <a:stretch/>
        </p:blipFill>
        <p:spPr>
          <a:xfrm>
            <a:off x="7074638" y="3602506"/>
            <a:ext cx="4577289" cy="2889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F87397-3952-9321-0FB1-65DC1C4519FB}"/>
              </a:ext>
            </a:extLst>
          </p:cNvPr>
          <p:cNvSpPr txBox="1"/>
          <p:nvPr/>
        </p:nvSpPr>
        <p:spPr>
          <a:xfrm>
            <a:off x="521449" y="6580409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E6E02-92E0-719F-144F-F34868C8BBBA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5EB88-60CA-3911-2523-2ADD804F9F78}"/>
              </a:ext>
            </a:extLst>
          </p:cNvPr>
          <p:cNvSpPr txBox="1">
            <a:spLocks/>
          </p:cNvSpPr>
          <p:nvPr/>
        </p:nvSpPr>
        <p:spPr>
          <a:xfrm>
            <a:off x="11670551" y="6536420"/>
            <a:ext cx="52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11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F09CC-E3F0-C16B-7261-2F0CCFAD708B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EVENT SELECTION (DNN-AGL)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3486B-B678-0B3C-4B7C-F91E9DB4E456}"/>
                  </a:ext>
                </a:extLst>
              </p:cNvPr>
              <p:cNvSpPr txBox="1"/>
              <p:nvPr/>
            </p:nvSpPr>
            <p:spPr>
              <a:xfrm>
                <a:off x="3594069" y="5618755"/>
                <a:ext cx="17045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AGL range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0.95&lt;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99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3486B-B678-0B3C-4B7C-F91E9DB4E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069" y="5618755"/>
                <a:ext cx="1704506" cy="584775"/>
              </a:xfrm>
              <a:prstGeom prst="rect">
                <a:avLst/>
              </a:prstGeom>
              <a:blipFill>
                <a:blip r:embed="rId5"/>
                <a:stretch>
                  <a:fillRect l="-2151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21C3276-467A-96F2-EB7C-F75BB783E6DD}"/>
              </a:ext>
            </a:extLst>
          </p:cNvPr>
          <p:cNvSpPr txBox="1"/>
          <p:nvPr/>
        </p:nvSpPr>
        <p:spPr>
          <a:xfrm>
            <a:off x="367079" y="3041415"/>
            <a:ext cx="313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FFFF"/>
                </a:solidFill>
              </a:rPr>
              <a:t>DNN with wrong mass background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4D021-5C1B-1D26-D370-146C76E0C5B3}"/>
              </a:ext>
            </a:extLst>
          </p:cNvPr>
          <p:cNvSpPr txBox="1"/>
          <p:nvPr/>
        </p:nvSpPr>
        <p:spPr>
          <a:xfrm rot="1097168">
            <a:off x="8406555" y="1097004"/>
            <a:ext cx="375282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Adding L1 in the analysis -&gt; ONGOING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82514-2698-37EB-C640-25DA24DE3CBF}"/>
              </a:ext>
            </a:extLst>
          </p:cNvPr>
          <p:cNvSpPr txBox="1"/>
          <p:nvPr/>
        </p:nvSpPr>
        <p:spPr>
          <a:xfrm>
            <a:off x="8098339" y="2950544"/>
            <a:ext cx="36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DNNs performances have been evaluated using the ROC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79530C-6B3A-D270-0281-F6519D4A525A}"/>
                  </a:ext>
                </a:extLst>
              </p:cNvPr>
              <p:cNvSpPr txBox="1"/>
              <p:nvPr/>
            </p:nvSpPr>
            <p:spPr>
              <a:xfrm>
                <a:off x="9741623" y="5527265"/>
                <a:ext cx="17045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AGL range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0.95&lt;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&lt;0.99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79530C-6B3A-D270-0281-F6519D4A5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623" y="5527265"/>
                <a:ext cx="1704506" cy="584775"/>
              </a:xfrm>
              <a:prstGeom prst="rect">
                <a:avLst/>
              </a:prstGeom>
              <a:blipFill>
                <a:blip r:embed="rId6"/>
                <a:stretch>
                  <a:fillRect l="-1786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16C63C0-1FC1-6505-CB2A-7C42ECBDD829}"/>
              </a:ext>
            </a:extLst>
          </p:cNvPr>
          <p:cNvSpPr/>
          <p:nvPr/>
        </p:nvSpPr>
        <p:spPr>
          <a:xfrm>
            <a:off x="1680755" y="5050974"/>
            <a:ext cx="574765" cy="12453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D4FCCF-92EF-ACE6-E316-2840B18378FE}"/>
              </a:ext>
            </a:extLst>
          </p:cNvPr>
          <p:cNvSpPr txBox="1"/>
          <p:nvPr/>
        </p:nvSpPr>
        <p:spPr>
          <a:xfrm>
            <a:off x="1420658" y="4723956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Blind region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8E3959-FE1F-A365-C7FF-5385DD6652B3}"/>
              </a:ext>
            </a:extLst>
          </p:cNvPr>
          <p:cNvSpPr/>
          <p:nvPr/>
        </p:nvSpPr>
        <p:spPr>
          <a:xfrm>
            <a:off x="3326502" y="3453362"/>
            <a:ext cx="533792" cy="2862924"/>
          </a:xfrm>
          <a:prstGeom prst="rect">
            <a:avLst/>
          </a:pr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A75E56-DF63-D786-09A0-3D3842124650}"/>
              </a:ext>
            </a:extLst>
          </p:cNvPr>
          <p:cNvSpPr txBox="1"/>
          <p:nvPr/>
        </p:nvSpPr>
        <p:spPr>
          <a:xfrm>
            <a:off x="3250996" y="4692918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Protons</a:t>
            </a:r>
          </a:p>
          <a:p>
            <a:r>
              <a:rPr lang="en-US" sz="1200" dirty="0">
                <a:solidFill>
                  <a:srgbClr val="0000FF"/>
                </a:solidFill>
              </a:rPr>
              <a:t>eff 97%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6D6B93-A71E-A9F1-2CAF-389D2F854A93}"/>
              </a:ext>
            </a:extLst>
          </p:cNvPr>
          <p:cNvSpPr/>
          <p:nvPr/>
        </p:nvSpPr>
        <p:spPr>
          <a:xfrm>
            <a:off x="3861323" y="3454737"/>
            <a:ext cx="533792" cy="2858981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337F31-D648-71D5-D14E-473DAF8FD324}"/>
              </a:ext>
            </a:extLst>
          </p:cNvPr>
          <p:cNvSpPr txBox="1"/>
          <p:nvPr/>
        </p:nvSpPr>
        <p:spPr>
          <a:xfrm>
            <a:off x="3776133" y="469291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Deuterons</a:t>
            </a:r>
          </a:p>
          <a:p>
            <a:r>
              <a:rPr lang="en-US" sz="1200" dirty="0">
                <a:solidFill>
                  <a:schemeClr val="accent4"/>
                </a:solidFill>
              </a:rPr>
              <a:t>eff 75%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480FB6-D1CD-B9B7-B7EE-C59E4E5AAE59}"/>
              </a:ext>
            </a:extLst>
          </p:cNvPr>
          <p:cNvSpPr/>
          <p:nvPr/>
        </p:nvSpPr>
        <p:spPr>
          <a:xfrm>
            <a:off x="2850475" y="3453363"/>
            <a:ext cx="351156" cy="2860356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82D7CE-0093-E7A9-1B00-0BEEF2275317}"/>
              </a:ext>
            </a:extLst>
          </p:cNvPr>
          <p:cNvSpPr txBox="1"/>
          <p:nvPr/>
        </p:nvSpPr>
        <p:spPr>
          <a:xfrm>
            <a:off x="2585048" y="3416627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Low mass</a:t>
            </a:r>
          </a:p>
          <a:p>
            <a:r>
              <a:rPr lang="en-US" sz="1200" dirty="0">
                <a:solidFill>
                  <a:srgbClr val="00B050"/>
                </a:solidFill>
              </a:rPr>
              <a:t>Eff 76%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437C43-176E-255F-4C00-EB4BD3094525}"/>
              </a:ext>
            </a:extLst>
          </p:cNvPr>
          <p:cNvSpPr/>
          <p:nvPr/>
        </p:nvSpPr>
        <p:spPr>
          <a:xfrm>
            <a:off x="2284072" y="3453362"/>
            <a:ext cx="374169" cy="2860356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D644CB-A9FC-9DB0-6276-374757277BA1}"/>
              </a:ext>
            </a:extLst>
          </p:cNvPr>
          <p:cNvSpPr txBox="1"/>
          <p:nvPr/>
        </p:nvSpPr>
        <p:spPr>
          <a:xfrm>
            <a:off x="2171389" y="4059375"/>
            <a:ext cx="72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Pbar</a:t>
            </a:r>
          </a:p>
          <a:p>
            <a:r>
              <a:rPr lang="en-US" sz="1200" dirty="0">
                <a:solidFill>
                  <a:srgbClr val="00B0F0"/>
                </a:solidFill>
              </a:rPr>
              <a:t>eff 85%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7270AD-CDB2-E729-32EC-2AF8D8BDB818}"/>
              </a:ext>
            </a:extLst>
          </p:cNvPr>
          <p:cNvSpPr/>
          <p:nvPr/>
        </p:nvSpPr>
        <p:spPr>
          <a:xfrm>
            <a:off x="926997" y="3424293"/>
            <a:ext cx="744019" cy="2889425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82EF1A-4F9B-A6D6-AA0B-45B5430DE696}"/>
              </a:ext>
            </a:extLst>
          </p:cNvPr>
          <p:cNvSpPr txBox="1"/>
          <p:nvPr/>
        </p:nvSpPr>
        <p:spPr>
          <a:xfrm>
            <a:off x="932944" y="4033951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High mass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Eff 20%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F0AE26-E44C-774E-A7A4-76537B74B39C}"/>
                  </a:ext>
                </a:extLst>
              </p:cNvPr>
              <p:cNvSpPr txBox="1"/>
              <p:nvPr/>
            </p:nvSpPr>
            <p:spPr>
              <a:xfrm>
                <a:off x="3996929" y="997597"/>
                <a:ext cx="398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F0AE26-E44C-774E-A7A4-76537B74B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929" y="997597"/>
                <a:ext cx="3981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4B7A54-6DC4-4B3D-DF31-4E5F32E94E69}"/>
                  </a:ext>
                </a:extLst>
              </p:cNvPr>
              <p:cNvSpPr txBox="1"/>
              <p:nvPr/>
            </p:nvSpPr>
            <p:spPr>
              <a:xfrm>
                <a:off x="3896279" y="773291"/>
                <a:ext cx="379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4B7A54-6DC4-4B3D-DF31-4E5F32E94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79" y="773291"/>
                <a:ext cx="379463" cy="369332"/>
              </a:xfrm>
              <a:prstGeom prst="rect">
                <a:avLst/>
              </a:prstGeom>
              <a:blipFill>
                <a:blip r:embed="rId8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E6E798-DD49-4EAF-2DDF-C0947F9E28C1}"/>
                  </a:ext>
                </a:extLst>
              </p:cNvPr>
              <p:cNvSpPr txBox="1"/>
              <p:nvPr/>
            </p:nvSpPr>
            <p:spPr>
              <a:xfrm>
                <a:off x="4350487" y="733246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0" dirty="0">
                    <a:solidFill>
                      <a:srgbClr val="FF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E6E798-DD49-4EAF-2DDF-C0947F9E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87" y="733246"/>
                <a:ext cx="497252" cy="369332"/>
              </a:xfrm>
              <a:prstGeom prst="rect">
                <a:avLst/>
              </a:prstGeom>
              <a:blipFill>
                <a:blip r:embed="rId9"/>
                <a:stretch>
                  <a:fillRect l="-1111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BC26BE8-3F1B-9D63-2671-A710201EA83C}"/>
                  </a:ext>
                </a:extLst>
              </p:cNvPr>
              <p:cNvSpPr txBox="1"/>
              <p:nvPr/>
            </p:nvSpPr>
            <p:spPr>
              <a:xfrm>
                <a:off x="5056390" y="718610"/>
                <a:ext cx="596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BC26BE8-3F1B-9D63-2671-A710201EA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390" y="718610"/>
                <a:ext cx="59676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54D02CF-EEC4-2285-EB65-5326D0D781BD}"/>
                  </a:ext>
                </a:extLst>
              </p:cNvPr>
              <p:cNvSpPr txBox="1"/>
              <p:nvPr/>
            </p:nvSpPr>
            <p:spPr>
              <a:xfrm>
                <a:off x="5797616" y="718610"/>
                <a:ext cx="596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54D02CF-EEC4-2285-EB65-5326D0D78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16" y="718610"/>
                <a:ext cx="59676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E5AF2B2-3EC2-25AF-B91F-A58181381543}"/>
                  </a:ext>
                </a:extLst>
              </p:cNvPr>
              <p:cNvSpPr txBox="1"/>
              <p:nvPr/>
            </p:nvSpPr>
            <p:spPr>
              <a:xfrm>
                <a:off x="7194982" y="1166916"/>
                <a:ext cx="398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E5AF2B2-3EC2-25AF-B91F-A58181381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982" y="1166916"/>
                <a:ext cx="39818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E65618-6239-1008-E768-7F99B8DC34A8}"/>
                  </a:ext>
                </a:extLst>
              </p:cNvPr>
              <p:cNvSpPr txBox="1"/>
              <p:nvPr/>
            </p:nvSpPr>
            <p:spPr>
              <a:xfrm>
                <a:off x="7230416" y="698026"/>
                <a:ext cx="379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E65618-6239-1008-E768-7F99B8DC3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416" y="698026"/>
                <a:ext cx="37946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BF50491-17B1-5327-199B-7DD983180423}"/>
                  </a:ext>
                </a:extLst>
              </p:cNvPr>
              <p:cNvSpPr txBox="1"/>
              <p:nvPr/>
            </p:nvSpPr>
            <p:spPr>
              <a:xfrm>
                <a:off x="5393207" y="595935"/>
                <a:ext cx="797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E820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E820C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E820C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E820C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E820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E820C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E820C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E820C2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BF50491-17B1-5327-199B-7DD983180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07" y="595935"/>
                <a:ext cx="79759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B4D5E2D-AFA7-3B9D-1E68-87A6B1A02364}"/>
              </a:ext>
            </a:extLst>
          </p:cNvPr>
          <p:cNvSpPr/>
          <p:nvPr/>
        </p:nvSpPr>
        <p:spPr>
          <a:xfrm>
            <a:off x="5924550" y="1497330"/>
            <a:ext cx="769620" cy="1470660"/>
          </a:xfrm>
          <a:custGeom>
            <a:avLst/>
            <a:gdLst>
              <a:gd name="connsiteX0" fmla="*/ 0 w 769620"/>
              <a:gd name="connsiteY0" fmla="*/ 1466850 h 1470660"/>
              <a:gd name="connsiteX1" fmla="*/ 0 w 769620"/>
              <a:gd name="connsiteY1" fmla="*/ 1466850 h 1470660"/>
              <a:gd name="connsiteX2" fmla="*/ 217170 w 769620"/>
              <a:gd name="connsiteY2" fmla="*/ 1470660 h 1470660"/>
              <a:gd name="connsiteX3" fmla="*/ 350520 w 769620"/>
              <a:gd name="connsiteY3" fmla="*/ 758190 h 1470660"/>
              <a:gd name="connsiteX4" fmla="*/ 502920 w 769620"/>
              <a:gd name="connsiteY4" fmla="*/ 354330 h 1470660"/>
              <a:gd name="connsiteX5" fmla="*/ 723900 w 769620"/>
              <a:gd name="connsiteY5" fmla="*/ 38100 h 1470660"/>
              <a:gd name="connsiteX6" fmla="*/ 769620 w 769620"/>
              <a:gd name="connsiteY6" fmla="*/ 0 h 1470660"/>
              <a:gd name="connsiteX7" fmla="*/ 160020 w 769620"/>
              <a:gd name="connsiteY7" fmla="*/ 7620 h 1470660"/>
              <a:gd name="connsiteX8" fmla="*/ 125730 w 769620"/>
              <a:gd name="connsiteY8" fmla="*/ 133350 h 1470660"/>
              <a:gd name="connsiteX9" fmla="*/ 87630 w 769620"/>
              <a:gd name="connsiteY9" fmla="*/ 354330 h 1470660"/>
              <a:gd name="connsiteX10" fmla="*/ 68580 w 769620"/>
              <a:gd name="connsiteY10" fmla="*/ 613410 h 1470660"/>
              <a:gd name="connsiteX11" fmla="*/ 57150 w 769620"/>
              <a:gd name="connsiteY11" fmla="*/ 998220 h 1470660"/>
              <a:gd name="connsiteX12" fmla="*/ 0 w 769620"/>
              <a:gd name="connsiteY12" fmla="*/ 146685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620" h="1470660">
                <a:moveTo>
                  <a:pt x="0" y="1466850"/>
                </a:moveTo>
                <a:lnTo>
                  <a:pt x="0" y="1466850"/>
                </a:lnTo>
                <a:lnTo>
                  <a:pt x="217170" y="1470660"/>
                </a:lnTo>
                <a:lnTo>
                  <a:pt x="350520" y="758190"/>
                </a:lnTo>
                <a:lnTo>
                  <a:pt x="502920" y="354330"/>
                </a:lnTo>
                <a:lnTo>
                  <a:pt x="723900" y="38100"/>
                </a:lnTo>
                <a:lnTo>
                  <a:pt x="769620" y="0"/>
                </a:lnTo>
                <a:lnTo>
                  <a:pt x="160020" y="7620"/>
                </a:lnTo>
                <a:lnTo>
                  <a:pt x="125730" y="133350"/>
                </a:lnTo>
                <a:lnTo>
                  <a:pt x="87630" y="354330"/>
                </a:lnTo>
                <a:lnTo>
                  <a:pt x="68580" y="613410"/>
                </a:lnTo>
                <a:lnTo>
                  <a:pt x="57150" y="998220"/>
                </a:lnTo>
                <a:lnTo>
                  <a:pt x="0" y="1466850"/>
                </a:lnTo>
                <a:close/>
              </a:path>
            </a:pathLst>
          </a:cu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9FC71B-B3A9-1630-800A-4495F0EFCE71}"/>
              </a:ext>
            </a:extLst>
          </p:cNvPr>
          <p:cNvSpPr txBox="1"/>
          <p:nvPr/>
        </p:nvSpPr>
        <p:spPr>
          <a:xfrm>
            <a:off x="5792002" y="127975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signal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08163E5-6F17-770D-EA5D-EDDC5AD84D56}"/>
              </a:ext>
            </a:extLst>
          </p:cNvPr>
          <p:cNvSpPr/>
          <p:nvPr/>
        </p:nvSpPr>
        <p:spPr>
          <a:xfrm>
            <a:off x="6534150" y="1504950"/>
            <a:ext cx="1112520" cy="1451610"/>
          </a:xfrm>
          <a:custGeom>
            <a:avLst/>
            <a:gdLst>
              <a:gd name="connsiteX0" fmla="*/ 0 w 1112520"/>
              <a:gd name="connsiteY0" fmla="*/ 1440180 h 1451610"/>
              <a:gd name="connsiteX1" fmla="*/ 19050 w 1112520"/>
              <a:gd name="connsiteY1" fmla="*/ 1230630 h 1451610"/>
              <a:gd name="connsiteX2" fmla="*/ 76200 w 1112520"/>
              <a:gd name="connsiteY2" fmla="*/ 990600 h 1451610"/>
              <a:gd name="connsiteX3" fmla="*/ 137160 w 1112520"/>
              <a:gd name="connsiteY3" fmla="*/ 819150 h 1451610"/>
              <a:gd name="connsiteX4" fmla="*/ 255270 w 1112520"/>
              <a:gd name="connsiteY4" fmla="*/ 582930 h 1451610"/>
              <a:gd name="connsiteX5" fmla="*/ 381000 w 1112520"/>
              <a:gd name="connsiteY5" fmla="*/ 392430 h 1451610"/>
              <a:gd name="connsiteX6" fmla="*/ 541020 w 1112520"/>
              <a:gd name="connsiteY6" fmla="*/ 220980 h 1451610"/>
              <a:gd name="connsiteX7" fmla="*/ 708660 w 1112520"/>
              <a:gd name="connsiteY7" fmla="*/ 83820 h 1451610"/>
              <a:gd name="connsiteX8" fmla="*/ 857250 w 1112520"/>
              <a:gd name="connsiteY8" fmla="*/ 0 h 1451610"/>
              <a:gd name="connsiteX9" fmla="*/ 1112520 w 1112520"/>
              <a:gd name="connsiteY9" fmla="*/ 3810 h 1451610"/>
              <a:gd name="connsiteX10" fmla="*/ 1112520 w 1112520"/>
              <a:gd name="connsiteY10" fmla="*/ 1451610 h 1451610"/>
              <a:gd name="connsiteX11" fmla="*/ 0 w 1112520"/>
              <a:gd name="connsiteY11" fmla="*/ 1440180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520" h="1451610">
                <a:moveTo>
                  <a:pt x="0" y="1440180"/>
                </a:moveTo>
                <a:lnTo>
                  <a:pt x="19050" y="1230630"/>
                </a:lnTo>
                <a:lnTo>
                  <a:pt x="76200" y="990600"/>
                </a:lnTo>
                <a:lnTo>
                  <a:pt x="137160" y="819150"/>
                </a:lnTo>
                <a:lnTo>
                  <a:pt x="255270" y="582930"/>
                </a:lnTo>
                <a:lnTo>
                  <a:pt x="381000" y="392430"/>
                </a:lnTo>
                <a:lnTo>
                  <a:pt x="541020" y="220980"/>
                </a:lnTo>
                <a:lnTo>
                  <a:pt x="708660" y="83820"/>
                </a:lnTo>
                <a:lnTo>
                  <a:pt x="857250" y="0"/>
                </a:lnTo>
                <a:lnTo>
                  <a:pt x="1112520" y="3810"/>
                </a:lnTo>
                <a:lnTo>
                  <a:pt x="1112520" y="1451610"/>
                </a:lnTo>
                <a:lnTo>
                  <a:pt x="0" y="1440180"/>
                </a:lnTo>
                <a:close/>
              </a:path>
            </a:pathLst>
          </a:custGeom>
          <a:solidFill>
            <a:srgbClr val="00FF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554EB2-2D6F-F728-9C20-13B4CD825F4C}"/>
              </a:ext>
            </a:extLst>
          </p:cNvPr>
          <p:cNvSpPr txBox="1"/>
          <p:nvPr/>
        </p:nvSpPr>
        <p:spPr>
          <a:xfrm>
            <a:off x="6636620" y="2201772"/>
            <a:ext cx="106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FFFF"/>
                </a:solidFill>
              </a:rPr>
              <a:t>background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48C41A-C80E-0288-E569-7A1604E8C8C1}"/>
              </a:ext>
            </a:extLst>
          </p:cNvPr>
          <p:cNvSpPr txBox="1"/>
          <p:nvPr/>
        </p:nvSpPr>
        <p:spPr>
          <a:xfrm>
            <a:off x="454791" y="837512"/>
            <a:ext cx="29782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We have chosen the </a:t>
            </a:r>
            <a:r>
              <a:rPr lang="en-US" sz="1800" b="1" dirty="0">
                <a:solidFill>
                  <a:srgbClr val="0000FF"/>
                </a:solidFill>
              </a:rPr>
              <a:t>protons as signal sample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We have chosen the </a:t>
            </a:r>
            <a:r>
              <a:rPr lang="en-US" sz="1800" b="1" dirty="0">
                <a:solidFill>
                  <a:srgbClr val="FF0000"/>
                </a:solidFill>
              </a:rPr>
              <a:t>wrong mass background </a:t>
            </a:r>
            <a:r>
              <a:rPr lang="en-US" sz="1800" dirty="0"/>
              <a:t>composed by events where the mass in bad reconstructed (too high)</a:t>
            </a:r>
          </a:p>
        </p:txBody>
      </p:sp>
    </p:spTree>
    <p:extLst>
      <p:ext uri="{BB962C8B-B14F-4D97-AF65-F5344CB8AC3E}">
        <p14:creationId xmlns:p14="http://schemas.microsoft.com/office/powerpoint/2010/main" val="360625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A332-B550-128C-C91A-EA3A1064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3646BB-D737-B8FE-76D9-686174EC3CA4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8288B-1CFF-79DF-5DA1-386BCE061D0C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EC62197-F3C7-83E4-1F42-860EDE6D0BCE}"/>
              </a:ext>
            </a:extLst>
          </p:cNvPr>
          <p:cNvSpPr txBox="1">
            <a:spLocks/>
          </p:cNvSpPr>
          <p:nvPr/>
        </p:nvSpPr>
        <p:spPr>
          <a:xfrm>
            <a:off x="11670551" y="6536420"/>
            <a:ext cx="52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B4B6F-B170-0210-26FF-225360139B17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EXPOSURE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C48D87-6B76-E575-72E5-E9212E3C593A}"/>
                  </a:ext>
                </a:extLst>
              </p:cNvPr>
              <p:cNvSpPr txBox="1"/>
              <p:nvPr/>
            </p:nvSpPr>
            <p:spPr>
              <a:xfrm>
                <a:off x="521449" y="925065"/>
                <a:ext cx="2877390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C48D87-6B76-E575-72E5-E9212E3C5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9" y="925065"/>
                <a:ext cx="2877390" cy="879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B75FE45-1109-B81F-724D-0C389FEAA96B}"/>
              </a:ext>
            </a:extLst>
          </p:cNvPr>
          <p:cNvSpPr txBox="1"/>
          <p:nvPr/>
        </p:nvSpPr>
        <p:spPr>
          <a:xfrm>
            <a:off x="3884023" y="837790"/>
            <a:ext cx="80186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B050"/>
                </a:solidFill>
              </a:rPr>
              <a:t>The exposure time has been calculated selecting al the seconds used in the analysis, according to a Real Time Information (RTI) selection.</a:t>
            </a:r>
          </a:p>
          <a:p>
            <a:endParaRPr lang="en-US" sz="1800" i="1" dirty="0">
              <a:solidFill>
                <a:srgbClr val="FFC000"/>
              </a:solidFill>
            </a:endParaRPr>
          </a:p>
          <a:p>
            <a:r>
              <a:rPr lang="en-US" i="1" dirty="0"/>
              <a:t>Each second has been weighted using its </a:t>
            </a:r>
            <a:r>
              <a:rPr lang="en-US" i="1" dirty="0" err="1"/>
              <a:t>livetime</a:t>
            </a:r>
            <a:r>
              <a:rPr lang="en-US" i="1" dirty="0"/>
              <a:t> fraction.</a:t>
            </a:r>
          </a:p>
          <a:p>
            <a:r>
              <a:rPr lang="en-US" dirty="0"/>
              <a:t>The exposure time has been calculated using the Max IGRF cutoff, using 30° view.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9A609-C948-2CE3-DF00-9F6F69964B65}"/>
              </a:ext>
            </a:extLst>
          </p:cNvPr>
          <p:cNvSpPr txBox="1"/>
          <p:nvPr/>
        </p:nvSpPr>
        <p:spPr>
          <a:xfrm>
            <a:off x="313511" y="2815718"/>
            <a:ext cx="313092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 err="1">
                <a:solidFill>
                  <a:schemeClr val="tx1"/>
                </a:solidFill>
              </a:rPr>
              <a:t>Is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not</a:t>
            </a:r>
            <a:r>
              <a:rPr lang="it-IT" sz="1200" dirty="0">
                <a:solidFill>
                  <a:schemeClr val="tx1"/>
                </a:solidFill>
              </a:rPr>
              <a:t> in SAA</a:t>
            </a:r>
          </a:p>
          <a:p>
            <a:r>
              <a:rPr lang="it-IT" sz="1200" dirty="0" err="1"/>
              <a:t>Livetime</a:t>
            </a:r>
            <a:r>
              <a:rPr lang="it-IT" sz="1200" dirty="0"/>
              <a:t> </a:t>
            </a:r>
            <a:r>
              <a:rPr lang="it-IT" sz="1200" dirty="0" err="1"/>
              <a:t>Fraction</a:t>
            </a:r>
            <a:r>
              <a:rPr lang="it-IT" sz="1200" dirty="0"/>
              <a:t> &gt; 0.5</a:t>
            </a:r>
          </a:p>
          <a:p>
            <a:r>
              <a:rPr lang="en-US" sz="1200" dirty="0"/>
              <a:t>AMS Zenit &lt; 40°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FDCE3-C173-DE8D-8A30-A4FB804E2386}"/>
              </a:ext>
            </a:extLst>
          </p:cNvPr>
          <p:cNvSpPr txBox="1"/>
          <p:nvPr/>
        </p:nvSpPr>
        <p:spPr>
          <a:xfrm>
            <a:off x="2265905" y="2815718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RTI selection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31D9A-BD67-11F3-B834-72C93EC90E04}"/>
              </a:ext>
            </a:extLst>
          </p:cNvPr>
          <p:cNvSpPr txBox="1"/>
          <p:nvPr/>
        </p:nvSpPr>
        <p:spPr>
          <a:xfrm>
            <a:off x="934156" y="4305250"/>
            <a:ext cx="21988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12.5 years data:</a:t>
            </a:r>
          </a:p>
          <a:p>
            <a:endParaRPr lang="en-US" dirty="0"/>
          </a:p>
          <a:p>
            <a:r>
              <a:rPr lang="en-US" dirty="0"/>
              <a:t>First event: May 2011</a:t>
            </a:r>
          </a:p>
          <a:p>
            <a:r>
              <a:rPr lang="en-US" dirty="0"/>
              <a:t>Last event: Nov 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78DFC-EAA1-44F0-8EF3-E347B709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5" t="9651" r="57357" b="39682"/>
          <a:stretch/>
        </p:blipFill>
        <p:spPr>
          <a:xfrm>
            <a:off x="4461557" y="2315118"/>
            <a:ext cx="6017623" cy="4146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BCD274-D85F-62EB-49F4-D697A19FD159}"/>
                  </a:ext>
                </a:extLst>
              </p:cNvPr>
              <p:cNvSpPr txBox="1"/>
              <p:nvPr/>
            </p:nvSpPr>
            <p:spPr>
              <a:xfrm>
                <a:off x="8884324" y="2646440"/>
                <a:ext cx="15426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R &gt; 26 GV</a:t>
                </a:r>
              </a:p>
              <a:p>
                <a:r>
                  <a:rPr lang="it-IT" b="0" dirty="0">
                    <a:solidFill>
                      <a:srgbClr val="0000FF"/>
                    </a:solidFill>
                  </a:rPr>
                  <a:t> T =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2.55 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BCD274-D85F-62EB-49F4-D697A19FD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324" y="2646440"/>
                <a:ext cx="1542602" cy="646331"/>
              </a:xfrm>
              <a:prstGeom prst="rect">
                <a:avLst/>
              </a:prstGeom>
              <a:blipFill>
                <a:blip r:embed="rId4"/>
                <a:stretch>
                  <a:fillRect l="-3162" t="-4717" r="-276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07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5A78E-7FDF-4383-56C8-9D87274EF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AFB57F72-C6B7-A5CE-93BC-11F984A9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6" t="10921" r="57286" b="39207"/>
          <a:stretch/>
        </p:blipFill>
        <p:spPr>
          <a:xfrm>
            <a:off x="3476637" y="3624752"/>
            <a:ext cx="4344429" cy="2911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26A89B-CF8A-48E3-2E25-DD1A3B8FF0D6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645C-4976-AA85-2F57-B16BD6BA17D7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E3BAD38-909F-00FC-D1CF-8D381ECDEA85}"/>
              </a:ext>
            </a:extLst>
          </p:cNvPr>
          <p:cNvSpPr txBox="1">
            <a:spLocks/>
          </p:cNvSpPr>
          <p:nvPr/>
        </p:nvSpPr>
        <p:spPr>
          <a:xfrm>
            <a:off x="11670551" y="6536420"/>
            <a:ext cx="52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3FDCF-0478-7DB1-3258-C0AB286EC0BD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AD8856-64BD-F9B2-49A7-F083DD3C30A2}"/>
                  </a:ext>
                </a:extLst>
              </p:cNvPr>
              <p:cNvSpPr txBox="1"/>
              <p:nvPr/>
            </p:nvSpPr>
            <p:spPr>
              <a:xfrm>
                <a:off x="521449" y="925065"/>
                <a:ext cx="2955937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AD8856-64BD-F9B2-49A7-F083DD3C3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9" y="925065"/>
                <a:ext cx="2955937" cy="879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A7147A-C3A5-20E9-1F2F-3BA8B2AA4891}"/>
              </a:ext>
            </a:extLst>
          </p:cNvPr>
          <p:cNvSpPr txBox="1"/>
          <p:nvPr/>
        </p:nvSpPr>
        <p:spPr>
          <a:xfrm>
            <a:off x="3884023" y="829081"/>
            <a:ext cx="8018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7030A0"/>
                </a:solidFill>
              </a:rPr>
              <a:t>The acceptance </a:t>
            </a:r>
            <a:r>
              <a:rPr lang="en-US" i="1" dirty="0">
                <a:solidFill>
                  <a:srgbClr val="7030A0"/>
                </a:solidFill>
              </a:rPr>
              <a:t>describes the ability of the detector to record particles.</a:t>
            </a:r>
          </a:p>
          <a:p>
            <a:endParaRPr lang="en-US" i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22EC85-58C0-87DC-AA89-6C7FAA0783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089" y="2471751"/>
            <a:ext cx="2763525" cy="3084798"/>
          </a:xfrm>
          <a:prstGeom prst="rect">
            <a:avLst/>
          </a:prstGeom>
        </p:spPr>
      </p:pic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2AB8A11-D6E3-CD4A-2BF4-F845BBEEDE59}"/>
              </a:ext>
            </a:extLst>
          </p:cNvPr>
          <p:cNvSpPr/>
          <p:nvPr/>
        </p:nvSpPr>
        <p:spPr>
          <a:xfrm>
            <a:off x="502789" y="2226343"/>
            <a:ext cx="2827825" cy="282723"/>
          </a:xfrm>
          <a:prstGeom prst="parallelogram">
            <a:avLst>
              <a:gd name="adj" fmla="val 298468"/>
            </a:avLst>
          </a:prstGeom>
          <a:solidFill>
            <a:schemeClr val="tx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F0F6CF-202C-665E-92BF-F9A615655A73}"/>
                  </a:ext>
                </a:extLst>
              </p:cNvPr>
              <p:cNvSpPr txBox="1"/>
              <p:nvPr/>
            </p:nvSpPr>
            <p:spPr>
              <a:xfrm>
                <a:off x="314694" y="1934294"/>
                <a:ext cx="3544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MC generation plane: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=3.9 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 3.9 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F0F6CF-202C-665E-92BF-F9A615655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4" y="1934294"/>
                <a:ext cx="3544432" cy="338554"/>
              </a:xfrm>
              <a:prstGeom prst="rect">
                <a:avLst/>
              </a:prstGeom>
              <a:blipFill>
                <a:blip r:embed="rId5"/>
                <a:stretch>
                  <a:fillRect l="-103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138502-FD70-34FD-9432-408379836C3C}"/>
                  </a:ext>
                </a:extLst>
              </p:cNvPr>
              <p:cNvSpPr txBox="1"/>
              <p:nvPr/>
            </p:nvSpPr>
            <p:spPr>
              <a:xfrm>
                <a:off x="3856499" y="1881682"/>
                <a:ext cx="8046131" cy="151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1: </a:t>
                </a:r>
                <a:r>
                  <a:rPr lang="en-US" sz="1600" b="1" dirty="0"/>
                  <a:t>Selection acceptance </a:t>
                </a:r>
                <a:r>
                  <a:rPr lang="en-US" sz="1600" dirty="0"/>
                  <a:t>of the detector: accounts for the selection used to detect particles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𝑠𝑒𝑙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𝑎𝑐𝑐𝑒𝑝𝑡𝑒𝑑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𝑔𝑒𝑛𝑒𝑟𝑎𝑡𝑒𝑑</m:t>
                            </m:r>
                          </m:sub>
                        </m:sSub>
                      </m:den>
                    </m:f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2: </a:t>
                </a:r>
                <a:r>
                  <a:rPr lang="en-US" sz="1600" b="1" dirty="0" err="1"/>
                  <a:t>Correpted</a:t>
                </a:r>
                <a:r>
                  <a:rPr lang="en-US" sz="1600" b="1" dirty="0"/>
                  <a:t> acceptance </a:t>
                </a:r>
                <a:r>
                  <a:rPr lang="en-US" sz="1600" dirty="0"/>
                  <a:t>of the detector: accounts for the differences between data and MC.</a:t>
                </a:r>
              </a:p>
              <a:p>
                <a:r>
                  <a:rPr lang="en-US" sz="1600" dirty="0"/>
                  <a:t>	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138502-FD70-34FD-9432-40837983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499" y="1881682"/>
                <a:ext cx="8046131" cy="1518493"/>
              </a:xfrm>
              <a:prstGeom prst="rect">
                <a:avLst/>
              </a:prstGeom>
              <a:blipFill>
                <a:blip r:embed="rId6"/>
                <a:stretch>
                  <a:fillRect l="-455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3C8499-785F-D9E1-575C-2F3E0B88D070}"/>
                  </a:ext>
                </a:extLst>
              </p:cNvPr>
              <p:cNvSpPr txBox="1"/>
              <p:nvPr/>
            </p:nvSpPr>
            <p:spPr>
              <a:xfrm>
                <a:off x="7089204" y="2105584"/>
                <a:ext cx="4755949" cy="324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𝑎𝑐𝑐𝑒𝑝𝑡𝑒𝑑</m:t>
                        </m:r>
                      </m:sub>
                    </m:sSub>
                  </m:oMath>
                </a14:m>
                <a:r>
                  <a:rPr lang="en-US" sz="1400" dirty="0"/>
                  <a:t> = events passing a certain selection in the MC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3C8499-785F-D9E1-575C-2F3E0B88D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04" y="2105584"/>
                <a:ext cx="4755949" cy="324384"/>
              </a:xfrm>
              <a:prstGeom prst="rect">
                <a:avLst/>
              </a:prstGeom>
              <a:blipFill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D4B2DC-8638-5D92-991D-C9F463202DD8}"/>
                  </a:ext>
                </a:extLst>
              </p:cNvPr>
              <p:cNvSpPr txBox="1"/>
              <p:nvPr/>
            </p:nvSpPr>
            <p:spPr>
              <a:xfrm>
                <a:off x="7089204" y="2347776"/>
                <a:ext cx="4755949" cy="324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𝑔𝑒𝑛𝑒𝑟𝑎𝑡𝑒𝑑</m:t>
                        </m:r>
                      </m:sub>
                    </m:sSub>
                  </m:oMath>
                </a14:m>
                <a:r>
                  <a:rPr lang="en-US" sz="1400" dirty="0"/>
                  <a:t> = events generated in the MC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D4B2DC-8638-5D92-991D-C9F463202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04" y="2347776"/>
                <a:ext cx="4755949" cy="324384"/>
              </a:xfrm>
              <a:prstGeom prst="rect">
                <a:avLst/>
              </a:prstGeom>
              <a:blipFill>
                <a:blip r:embed="rId8"/>
                <a:stretch>
                  <a:fillRect t="-1887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D5D9AF-BF3F-D2EB-E54A-C9399BE04EF8}"/>
              </a:ext>
            </a:extLst>
          </p:cNvPr>
          <p:cNvCxnSpPr/>
          <p:nvPr/>
        </p:nvCxnSpPr>
        <p:spPr>
          <a:xfrm flipV="1">
            <a:off x="6595595" y="2395469"/>
            <a:ext cx="493609" cy="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78F911-AA86-E218-0CB9-949453236D53}"/>
              </a:ext>
            </a:extLst>
          </p:cNvPr>
          <p:cNvSpPr txBox="1"/>
          <p:nvPr/>
        </p:nvSpPr>
        <p:spPr>
          <a:xfrm>
            <a:off x="4102829" y="4249794"/>
            <a:ext cx="3078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1. Standard selection acceptance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5B7F7A-919E-13AE-B89C-CF9E22C6C559}"/>
              </a:ext>
            </a:extLst>
          </p:cNvPr>
          <p:cNvSpPr txBox="1"/>
          <p:nvPr/>
        </p:nvSpPr>
        <p:spPr>
          <a:xfrm>
            <a:off x="7967089" y="4258419"/>
            <a:ext cx="3985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2. Standard selection Corrected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0CB24A-A315-3EB7-5526-39A325F8BEC2}"/>
                  </a:ext>
                </a:extLst>
              </p:cNvPr>
              <p:cNvSpPr txBox="1"/>
              <p:nvPr/>
            </p:nvSpPr>
            <p:spPr>
              <a:xfrm>
                <a:off x="4170937" y="3113601"/>
                <a:ext cx="3347327" cy="452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>
                    <a:solidFill>
                      <a:srgbClr val="7030A0"/>
                    </a:solidFill>
                  </a:rPr>
                  <a:t>Corrected acceptance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den>
                    </m:f>
                    <m:r>
                      <a:rPr lang="it-IT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𝑠𝑒𝑙</m:t>
                        </m:r>
                      </m:sub>
                    </m:sSub>
                  </m:oMath>
                </a14:m>
                <a:endParaRPr lang="en-US" sz="16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0CB24A-A315-3EB7-5526-39A325F8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37" y="3113601"/>
                <a:ext cx="3347327" cy="452560"/>
              </a:xfrm>
              <a:prstGeom prst="rect">
                <a:avLst/>
              </a:prstGeom>
              <a:blipFill>
                <a:blip r:embed="rId9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997293-5F60-AACF-F42E-B52FB50A336F}"/>
                  </a:ext>
                </a:extLst>
              </p:cNvPr>
              <p:cNvSpPr txBox="1"/>
              <p:nvPr/>
            </p:nvSpPr>
            <p:spPr>
              <a:xfrm>
                <a:off x="7953132" y="3035817"/>
                <a:ext cx="2440056" cy="73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it-IT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it-IT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it-IT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it-IT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𝑠𝑢𝑏𝑑𝑒𝑡𝑒𝑐𝑡𝑜𝑟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it-IT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𝑀𝐶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997293-5F60-AACF-F42E-B52FB50A3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32" y="3035817"/>
                <a:ext cx="2440056" cy="738857"/>
              </a:xfrm>
              <a:prstGeom prst="rect">
                <a:avLst/>
              </a:prstGeom>
              <a:blipFill>
                <a:blip r:embed="rId10"/>
                <a:stretch>
                  <a:fillRect t="-96694" r="-16500" b="-12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C31193-B6F3-4AC3-A3D3-491806241BFE}"/>
              </a:ext>
            </a:extLst>
          </p:cNvPr>
          <p:cNvCxnSpPr>
            <a:stCxn id="37" idx="3"/>
          </p:cNvCxnSpPr>
          <p:nvPr/>
        </p:nvCxnSpPr>
        <p:spPr>
          <a:xfrm>
            <a:off x="7518264" y="3339881"/>
            <a:ext cx="395111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EF9F594-D4AF-6F69-3433-32C6CB303CBF}"/>
              </a:ext>
            </a:extLst>
          </p:cNvPr>
          <p:cNvSpPr txBox="1"/>
          <p:nvPr/>
        </p:nvSpPr>
        <p:spPr>
          <a:xfrm rot="841380">
            <a:off x="9160629" y="4952363"/>
            <a:ext cx="1205779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242537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BC0A-E1B1-277E-A1DC-8040F947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2658D9-1125-FE1C-AAF4-DF506984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" t="10666" r="57090" b="39313"/>
          <a:stretch/>
        </p:blipFill>
        <p:spPr>
          <a:xfrm>
            <a:off x="586385" y="3172755"/>
            <a:ext cx="5013859" cy="343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0458F-D581-721D-CCAA-36671919C652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EF112-262B-B773-11FA-DB8AADD80ABE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39629EA-BF80-BB44-A1D7-41AE3BAFB196}"/>
              </a:ext>
            </a:extLst>
          </p:cNvPr>
          <p:cNvSpPr txBox="1">
            <a:spLocks/>
          </p:cNvSpPr>
          <p:nvPr/>
        </p:nvSpPr>
        <p:spPr>
          <a:xfrm>
            <a:off x="11748052" y="6536420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213A0-DA5A-02D1-F18D-B7AA946759CC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EFFICIENCIES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8B44E-A830-3857-6EE0-A14000D892DE}"/>
              </a:ext>
            </a:extLst>
          </p:cNvPr>
          <p:cNvSpPr txBox="1"/>
          <p:nvPr/>
        </p:nvSpPr>
        <p:spPr>
          <a:xfrm>
            <a:off x="321778" y="2061990"/>
            <a:ext cx="3227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Data/MC correction in the efficiencies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46D2DA-91AF-ABFC-1C15-B4CC6B92E3DF}"/>
              </a:ext>
            </a:extLst>
          </p:cNvPr>
          <p:cNvSpPr/>
          <p:nvPr/>
        </p:nvSpPr>
        <p:spPr>
          <a:xfrm>
            <a:off x="2834561" y="2420087"/>
            <a:ext cx="517509" cy="733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B38A4-A940-E58E-C015-142DAB595682}"/>
                  </a:ext>
                </a:extLst>
              </p:cNvPr>
              <p:cNvSpPr txBox="1"/>
              <p:nvPr/>
            </p:nvSpPr>
            <p:spPr>
              <a:xfrm>
                <a:off x="521449" y="2539059"/>
                <a:ext cx="3347327" cy="452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>
                    <a:solidFill>
                      <a:srgbClr val="7030A0"/>
                    </a:solidFill>
                  </a:rPr>
                  <a:t>Corrected acceptance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den>
                    </m:f>
                    <m:r>
                      <a:rPr lang="it-IT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𝑠𝑒𝑙</m:t>
                        </m:r>
                      </m:sub>
                    </m:sSub>
                  </m:oMath>
                </a14:m>
                <a:endParaRPr lang="en-US" sz="16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B38A4-A940-E58E-C015-142DAB59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9" y="2539059"/>
                <a:ext cx="3347327" cy="452560"/>
              </a:xfrm>
              <a:prstGeom prst="rect">
                <a:avLst/>
              </a:prstGeom>
              <a:blipFill>
                <a:blip r:embed="rId3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0033635-473D-4981-7C17-419DFCE17692}"/>
              </a:ext>
            </a:extLst>
          </p:cNvPr>
          <p:cNvSpPr txBox="1"/>
          <p:nvPr/>
        </p:nvSpPr>
        <p:spPr>
          <a:xfrm>
            <a:off x="3884023" y="579623"/>
            <a:ext cx="80186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7030A0"/>
                </a:solidFill>
              </a:rPr>
              <a:t>The acceptance is calculated using the MC. To calculate the acceptance “on the data” we need to correct the selection acceptance, using the efficiency ratio between data and MC.</a:t>
            </a:r>
          </a:p>
          <a:p>
            <a:endParaRPr lang="en-US" i="1" dirty="0">
              <a:solidFill>
                <a:srgbClr val="FFC000"/>
              </a:solidFill>
            </a:endParaRPr>
          </a:p>
          <a:p>
            <a:r>
              <a:rPr lang="en-US" i="1" dirty="0"/>
              <a:t>It accounts for the difference between data and MC, so when the MC is not perfectly simulating the detector response.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EB4847-25C4-F088-CC65-C7624939D467}"/>
              </a:ext>
            </a:extLst>
          </p:cNvPr>
          <p:cNvCxnSpPr>
            <a:cxnSpLocks/>
          </p:cNvCxnSpPr>
          <p:nvPr/>
        </p:nvCxnSpPr>
        <p:spPr>
          <a:xfrm flipH="1" flipV="1">
            <a:off x="2610264" y="2351438"/>
            <a:ext cx="224297" cy="982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B7AF97-64AE-3ADB-F62F-B826A74BBC25}"/>
                  </a:ext>
                </a:extLst>
              </p:cNvPr>
              <p:cNvSpPr txBox="1"/>
              <p:nvPr/>
            </p:nvSpPr>
            <p:spPr>
              <a:xfrm>
                <a:off x="4303644" y="2481153"/>
                <a:ext cx="2440056" cy="73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it-IT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it-IT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it-IT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it-IT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𝑠𝑢𝑏𝑑𝑒𝑡𝑒𝑐𝑡𝑜𝑟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it-IT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𝑀𝐶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B7AF97-64AE-3ADB-F62F-B826A74B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644" y="2481153"/>
                <a:ext cx="2440056" cy="738857"/>
              </a:xfrm>
              <a:prstGeom prst="rect">
                <a:avLst/>
              </a:prstGeom>
              <a:blipFill>
                <a:blip r:embed="rId5"/>
                <a:stretch>
                  <a:fillRect t="-96694" r="-16500" b="-12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B5A41D-710F-47CE-3A93-DE3BF8D515C4}"/>
              </a:ext>
            </a:extLst>
          </p:cNvPr>
          <p:cNvCxnSpPr>
            <a:stCxn id="11" idx="3"/>
          </p:cNvCxnSpPr>
          <p:nvPr/>
        </p:nvCxnSpPr>
        <p:spPr>
          <a:xfrm>
            <a:off x="3868776" y="2765339"/>
            <a:ext cx="395111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A4D1F3-F01F-8B3C-EC70-4C665930A45D}"/>
              </a:ext>
            </a:extLst>
          </p:cNvPr>
          <p:cNvSpPr txBox="1"/>
          <p:nvPr/>
        </p:nvSpPr>
        <p:spPr>
          <a:xfrm rot="841380">
            <a:off x="6987208" y="2606101"/>
            <a:ext cx="1205779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ONGOING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6024CE-A0E2-AA16-EABB-FD7BCCEFA742}"/>
              </a:ext>
            </a:extLst>
          </p:cNvPr>
          <p:cNvCxnSpPr>
            <a:cxnSpLocks/>
          </p:cNvCxnSpPr>
          <p:nvPr/>
        </p:nvCxnSpPr>
        <p:spPr>
          <a:xfrm flipH="1">
            <a:off x="3573770" y="4403883"/>
            <a:ext cx="170916" cy="291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567D7A8-5631-1D7D-DB1A-0437CE616467}"/>
              </a:ext>
            </a:extLst>
          </p:cNvPr>
          <p:cNvSpPr txBox="1"/>
          <p:nvPr/>
        </p:nvSpPr>
        <p:spPr>
          <a:xfrm>
            <a:off x="3057888" y="3948758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Still a lot of secondaries</a:t>
            </a:r>
          </a:p>
          <a:p>
            <a:r>
              <a:rPr lang="en-US" sz="1400" b="1" dirty="0"/>
              <a:t>L1 is needed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A2EEF16-D583-83DB-36CE-78CFB5794D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5" t="10794" r="57090" b="39186"/>
          <a:stretch/>
        </p:blipFill>
        <p:spPr>
          <a:xfrm>
            <a:off x="6265125" y="3132596"/>
            <a:ext cx="5083527" cy="34303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3E5867-F21C-9580-1E28-FD01B52245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988" t="42364" r="80848" b="48277"/>
          <a:stretch/>
        </p:blipFill>
        <p:spPr>
          <a:xfrm>
            <a:off x="1467295" y="5330035"/>
            <a:ext cx="1239227" cy="641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888EE4-EE2D-5D45-E054-70044F3D9F1F}"/>
                  </a:ext>
                </a:extLst>
              </p:cNvPr>
              <p:cNvSpPr txBox="1"/>
              <p:nvPr/>
            </p:nvSpPr>
            <p:spPr>
              <a:xfrm>
                <a:off x="521449" y="925065"/>
                <a:ext cx="2955937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888EE4-EE2D-5D45-E054-70044F3D9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9" y="925065"/>
                <a:ext cx="2955937" cy="879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3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BA67D-5FF6-E1A1-4FF7-7AF83D7A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668D70C-155F-875B-962A-CD924351BFE3}"/>
              </a:ext>
            </a:extLst>
          </p:cNvPr>
          <p:cNvSpPr txBox="1">
            <a:spLocks/>
          </p:cNvSpPr>
          <p:nvPr/>
        </p:nvSpPr>
        <p:spPr>
          <a:xfrm>
            <a:off x="11808285" y="6536420"/>
            <a:ext cx="383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385A0-A4AD-03FA-A904-A92FFCEA42E0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MODELING THE ANTIDEUTERONS 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C30C4-0AA6-5ED4-60B0-5A20141605E6}"/>
              </a:ext>
            </a:extLst>
          </p:cNvPr>
          <p:cNvSpPr txBox="1"/>
          <p:nvPr/>
        </p:nvSpPr>
        <p:spPr>
          <a:xfrm>
            <a:off x="383714" y="799549"/>
            <a:ext cx="110506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Antideuterons are expected to be produced in collisions between primary CRs propagating through the galaxy, and the ISM. </a:t>
            </a:r>
          </a:p>
          <a:p>
            <a:r>
              <a:rPr lang="en-US" dirty="0"/>
              <a:t>To estimate this </a:t>
            </a:r>
            <a:r>
              <a:rPr lang="en-US" b="1" dirty="0"/>
              <a:t>secondary production</a:t>
            </a:r>
            <a:r>
              <a:rPr lang="en-US" dirty="0"/>
              <a:t>, we had decided to follow the path below: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2EB4B1-86C4-93B7-A58D-9623A1466213}"/>
              </a:ext>
            </a:extLst>
          </p:cNvPr>
          <p:cNvCxnSpPr/>
          <p:nvPr/>
        </p:nvCxnSpPr>
        <p:spPr>
          <a:xfrm>
            <a:off x="2586446" y="2345574"/>
            <a:ext cx="80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F956D6-10AA-E389-1CA5-1B66B42F05A4}"/>
              </a:ext>
            </a:extLst>
          </p:cNvPr>
          <p:cNvSpPr txBox="1"/>
          <p:nvPr/>
        </p:nvSpPr>
        <p:spPr>
          <a:xfrm>
            <a:off x="480706" y="216926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Cross section data on pbar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5B8AB-3A53-4A58-CC1B-DD9DC473DCE5}"/>
              </a:ext>
            </a:extLst>
          </p:cNvPr>
          <p:cNvSpPr txBox="1"/>
          <p:nvPr/>
        </p:nvSpPr>
        <p:spPr>
          <a:xfrm>
            <a:off x="3384852" y="1977865"/>
            <a:ext cx="167483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Pbar XS</a:t>
            </a:r>
          </a:p>
          <a:p>
            <a:r>
              <a:rPr lang="en-US" sz="1400" dirty="0"/>
              <a:t>Tune an analytical model on the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6659DF-64D4-3A42-EA42-EFDC028AD8A9}"/>
              </a:ext>
            </a:extLst>
          </p:cNvPr>
          <p:cNvSpPr/>
          <p:nvPr/>
        </p:nvSpPr>
        <p:spPr>
          <a:xfrm>
            <a:off x="5909033" y="3296977"/>
            <a:ext cx="1480455" cy="73866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C1D28-BC7A-B2E9-B9A8-DD3EB3772ED8}"/>
              </a:ext>
            </a:extLst>
          </p:cNvPr>
          <p:cNvSpPr txBox="1"/>
          <p:nvPr/>
        </p:nvSpPr>
        <p:spPr>
          <a:xfrm>
            <a:off x="5909033" y="351242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</a:rPr>
              <a:t>Galprop</a:t>
            </a:r>
            <a:r>
              <a:rPr lang="en-US" sz="1400" b="1" dirty="0">
                <a:solidFill>
                  <a:schemeClr val="accent6"/>
                </a:solidFill>
              </a:rPr>
              <a:t>/</a:t>
            </a:r>
            <a:r>
              <a:rPr lang="en-US" sz="1400" b="1" dirty="0" err="1">
                <a:solidFill>
                  <a:schemeClr val="accent6"/>
                </a:solidFill>
              </a:rPr>
              <a:t>HelMod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5D74E25-8349-CEF1-8D3C-4C0B6C1F953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059682" y="2347197"/>
            <a:ext cx="1341118" cy="949779"/>
          </a:xfrm>
          <a:prstGeom prst="bentConnector3">
            <a:avLst>
              <a:gd name="adj1" fmla="val 9935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603C02-469A-7918-68C7-0D92772FC5BE}"/>
              </a:ext>
            </a:extLst>
          </p:cNvPr>
          <p:cNvCxnSpPr>
            <a:cxnSpLocks/>
          </p:cNvCxnSpPr>
          <p:nvPr/>
        </p:nvCxnSpPr>
        <p:spPr>
          <a:xfrm>
            <a:off x="6692805" y="1943328"/>
            <a:ext cx="1" cy="13536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6607DF9-9961-FEC5-CCF4-0F113CBFFFBD}"/>
              </a:ext>
            </a:extLst>
          </p:cNvPr>
          <p:cNvSpPr txBox="1"/>
          <p:nvPr/>
        </p:nvSpPr>
        <p:spPr>
          <a:xfrm>
            <a:off x="5734864" y="1682555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Propagation models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40AE28B-5411-680C-BD46-3C796E5A80C1}"/>
              </a:ext>
            </a:extLst>
          </p:cNvPr>
          <p:cNvSpPr/>
          <p:nvPr/>
        </p:nvSpPr>
        <p:spPr>
          <a:xfrm>
            <a:off x="9069710" y="3082834"/>
            <a:ext cx="2411736" cy="1184366"/>
          </a:xfrm>
          <a:prstGeom prst="hexagon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71BC5-423F-87C5-8282-6C69666E802A}"/>
              </a:ext>
            </a:extLst>
          </p:cNvPr>
          <p:cNvSpPr txBox="1"/>
          <p:nvPr/>
        </p:nvSpPr>
        <p:spPr>
          <a:xfrm>
            <a:off x="9246578" y="3521128"/>
            <a:ext cx="2057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Comparison with CR data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D51F65-2A03-E8D0-508E-E03A08FE6F1E}"/>
              </a:ext>
            </a:extLst>
          </p:cNvPr>
          <p:cNvCxnSpPr/>
          <p:nvPr/>
        </p:nvCxnSpPr>
        <p:spPr>
          <a:xfrm flipV="1">
            <a:off x="6984274" y="2345574"/>
            <a:ext cx="0" cy="951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0F02EB-0623-E51D-E468-C12EFE18799C}"/>
              </a:ext>
            </a:extLst>
          </p:cNvPr>
          <p:cNvCxnSpPr/>
          <p:nvPr/>
        </p:nvCxnSpPr>
        <p:spPr>
          <a:xfrm>
            <a:off x="6984274" y="2345574"/>
            <a:ext cx="31176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07EC0A7-EB13-3887-58CF-585FCC978329}"/>
              </a:ext>
            </a:extLst>
          </p:cNvPr>
          <p:cNvCxnSpPr/>
          <p:nvPr/>
        </p:nvCxnSpPr>
        <p:spPr>
          <a:xfrm>
            <a:off x="10128069" y="2345574"/>
            <a:ext cx="0" cy="73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B771C43-1386-47AB-6234-737B4AB30901}"/>
              </a:ext>
            </a:extLst>
          </p:cNvPr>
          <p:cNvSpPr txBox="1"/>
          <p:nvPr/>
        </p:nvSpPr>
        <p:spPr>
          <a:xfrm>
            <a:off x="7738257" y="2048262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Antiproton prediction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43651DF-DC6A-5406-EEB4-D4DAD95EEA04}"/>
              </a:ext>
            </a:extLst>
          </p:cNvPr>
          <p:cNvCxnSpPr/>
          <p:nvPr/>
        </p:nvCxnSpPr>
        <p:spPr>
          <a:xfrm>
            <a:off x="2586446" y="3653897"/>
            <a:ext cx="80118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423F1BC-612B-15BA-B1D0-62BEB37C9B1E}"/>
              </a:ext>
            </a:extLst>
          </p:cNvPr>
          <p:cNvSpPr txBox="1"/>
          <p:nvPr/>
        </p:nvSpPr>
        <p:spPr>
          <a:xfrm>
            <a:off x="480706" y="3477583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Cross section data on </a:t>
            </a:r>
            <a:r>
              <a:rPr lang="en-US" sz="1400" dirty="0" err="1">
                <a:solidFill>
                  <a:srgbClr val="FFC000"/>
                </a:solidFill>
              </a:rPr>
              <a:t>dbar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AE67AA-4320-EF4A-5110-6A6032DE17FE}"/>
              </a:ext>
            </a:extLst>
          </p:cNvPr>
          <p:cNvSpPr txBox="1"/>
          <p:nvPr/>
        </p:nvSpPr>
        <p:spPr>
          <a:xfrm>
            <a:off x="3384852" y="4705577"/>
            <a:ext cx="1674830" cy="738664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CC66FF"/>
                </a:solidFill>
              </a:rPr>
              <a:t>Dbar</a:t>
            </a:r>
            <a:r>
              <a:rPr lang="en-US" sz="1400" b="1" dirty="0">
                <a:solidFill>
                  <a:srgbClr val="CC66FF"/>
                </a:solidFill>
              </a:rPr>
              <a:t> XS</a:t>
            </a:r>
          </a:p>
          <a:p>
            <a:r>
              <a:rPr lang="en-US" sz="1400" dirty="0">
                <a:solidFill>
                  <a:srgbClr val="CC66FF"/>
                </a:solidFill>
              </a:rPr>
              <a:t>Tune an analytical model on the 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E3E695-5514-A2FE-43B5-9631A8EF0350}"/>
              </a:ext>
            </a:extLst>
          </p:cNvPr>
          <p:cNvSpPr txBox="1"/>
          <p:nvPr/>
        </p:nvSpPr>
        <p:spPr>
          <a:xfrm>
            <a:off x="3384852" y="3374829"/>
            <a:ext cx="168300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C000"/>
                </a:solidFill>
              </a:rPr>
              <a:t>COALESCENCE MODEL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3DF1A16-A9FC-5170-0BE2-C1631BC918D1}"/>
              </a:ext>
            </a:extLst>
          </p:cNvPr>
          <p:cNvCxnSpPr>
            <a:stCxn id="11" idx="2"/>
            <a:endCxn id="69" idx="0"/>
          </p:cNvCxnSpPr>
          <p:nvPr/>
        </p:nvCxnSpPr>
        <p:spPr>
          <a:xfrm>
            <a:off x="4222267" y="2716529"/>
            <a:ext cx="4088" cy="65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257E4A-8FBE-06AC-B7C7-181F20095A24}"/>
              </a:ext>
            </a:extLst>
          </p:cNvPr>
          <p:cNvCxnSpPr>
            <a:stCxn id="69" idx="2"/>
            <a:endCxn id="67" idx="0"/>
          </p:cNvCxnSpPr>
          <p:nvPr/>
        </p:nvCxnSpPr>
        <p:spPr>
          <a:xfrm flipH="1">
            <a:off x="4222267" y="3898049"/>
            <a:ext cx="4088" cy="8075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87AAAC3C-B2AB-3765-BF30-075E2B529CDB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5059682" y="4035640"/>
            <a:ext cx="1341118" cy="1039269"/>
          </a:xfrm>
          <a:prstGeom prst="bentConnector3">
            <a:avLst>
              <a:gd name="adj1" fmla="val 100000"/>
            </a:avLst>
          </a:prstGeom>
          <a:ln>
            <a:solidFill>
              <a:srgbClr val="CC66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75D76AC-86D5-A32E-2E5E-9D16F4FBBA0B}"/>
              </a:ext>
            </a:extLst>
          </p:cNvPr>
          <p:cNvCxnSpPr>
            <a:cxnSpLocks/>
          </p:cNvCxnSpPr>
          <p:nvPr/>
        </p:nvCxnSpPr>
        <p:spPr>
          <a:xfrm flipV="1">
            <a:off x="7023462" y="4035640"/>
            <a:ext cx="0" cy="1039269"/>
          </a:xfrm>
          <a:prstGeom prst="line">
            <a:avLst/>
          </a:prstGeom>
          <a:ln>
            <a:solidFill>
              <a:srgbClr val="CC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69C9399-BF29-09B5-4826-9A5F98990E48}"/>
              </a:ext>
            </a:extLst>
          </p:cNvPr>
          <p:cNvCxnSpPr/>
          <p:nvPr/>
        </p:nvCxnSpPr>
        <p:spPr>
          <a:xfrm>
            <a:off x="7023462" y="5074909"/>
            <a:ext cx="3117669" cy="0"/>
          </a:xfrm>
          <a:prstGeom prst="line">
            <a:avLst/>
          </a:prstGeom>
          <a:ln>
            <a:solidFill>
              <a:srgbClr val="CC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F7C760E-B254-4B47-FF91-59E91FA411D7}"/>
              </a:ext>
            </a:extLst>
          </p:cNvPr>
          <p:cNvCxnSpPr>
            <a:cxnSpLocks/>
          </p:cNvCxnSpPr>
          <p:nvPr/>
        </p:nvCxnSpPr>
        <p:spPr>
          <a:xfrm flipH="1" flipV="1">
            <a:off x="10128069" y="4304044"/>
            <a:ext cx="13062" cy="770865"/>
          </a:xfrm>
          <a:prstGeom prst="straightConnector1">
            <a:avLst/>
          </a:prstGeom>
          <a:ln>
            <a:solidFill>
              <a:srgbClr val="CC66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31D2DAC-FE20-349D-67DC-01FC9ACBCD00}"/>
              </a:ext>
            </a:extLst>
          </p:cNvPr>
          <p:cNvSpPr txBox="1"/>
          <p:nvPr/>
        </p:nvSpPr>
        <p:spPr>
          <a:xfrm>
            <a:off x="7760031" y="5074909"/>
            <a:ext cx="20345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Antideuteron prediction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8DDE4-CEB7-7D91-A268-30312BC73205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C7F2E-4B3E-1B64-6F72-AC5314CD953C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</p:spTree>
    <p:extLst>
      <p:ext uri="{BB962C8B-B14F-4D97-AF65-F5344CB8AC3E}">
        <p14:creationId xmlns:p14="http://schemas.microsoft.com/office/powerpoint/2010/main" val="106625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F8B91-7346-C7D1-3A7B-346A21D8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306D99E-999C-230F-F267-DC629D0A4EB7}"/>
              </a:ext>
            </a:extLst>
          </p:cNvPr>
          <p:cNvSpPr txBox="1">
            <a:spLocks/>
          </p:cNvSpPr>
          <p:nvPr/>
        </p:nvSpPr>
        <p:spPr>
          <a:xfrm>
            <a:off x="11808285" y="6536420"/>
            <a:ext cx="383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99861-BEA5-B479-1F96-AAA6B0407DEC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MODELING THE ANTIDEUTERONS 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578134-2EF2-4527-C8F2-F2E962686BFE}"/>
              </a:ext>
            </a:extLst>
          </p:cNvPr>
          <p:cNvCxnSpPr/>
          <p:nvPr/>
        </p:nvCxnSpPr>
        <p:spPr>
          <a:xfrm>
            <a:off x="2586446" y="2345574"/>
            <a:ext cx="80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93C6CA-A44B-4F03-3A50-8FE80DED6277}"/>
              </a:ext>
            </a:extLst>
          </p:cNvPr>
          <p:cNvSpPr txBox="1"/>
          <p:nvPr/>
        </p:nvSpPr>
        <p:spPr>
          <a:xfrm>
            <a:off x="480706" y="216926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Cross section data on pbar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FEDB3-D400-D772-62B4-46AA8CBA38EC}"/>
              </a:ext>
            </a:extLst>
          </p:cNvPr>
          <p:cNvSpPr txBox="1"/>
          <p:nvPr/>
        </p:nvSpPr>
        <p:spPr>
          <a:xfrm>
            <a:off x="3384852" y="1977865"/>
            <a:ext cx="167483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Pbar XS</a:t>
            </a:r>
          </a:p>
          <a:p>
            <a:r>
              <a:rPr lang="en-US" sz="1400" dirty="0"/>
              <a:t>Tune an analytical model on the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684E37-A98C-85D0-88A8-7C7BD2FE1B54}"/>
              </a:ext>
            </a:extLst>
          </p:cNvPr>
          <p:cNvSpPr/>
          <p:nvPr/>
        </p:nvSpPr>
        <p:spPr>
          <a:xfrm>
            <a:off x="5909033" y="3296977"/>
            <a:ext cx="1480455" cy="73866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174EE-0FF7-7EB9-98EF-575452D22DB6}"/>
              </a:ext>
            </a:extLst>
          </p:cNvPr>
          <p:cNvSpPr txBox="1"/>
          <p:nvPr/>
        </p:nvSpPr>
        <p:spPr>
          <a:xfrm>
            <a:off x="5909033" y="351242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Galprop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HelMod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80D6486-DAB4-80D6-9AD8-876776DD666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059682" y="2347197"/>
            <a:ext cx="1341118" cy="949779"/>
          </a:xfrm>
          <a:prstGeom prst="bentConnector3">
            <a:avLst>
              <a:gd name="adj1" fmla="val 99351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4F50F5B-3977-6811-D7B4-060BBFABFEA7}"/>
              </a:ext>
            </a:extLst>
          </p:cNvPr>
          <p:cNvCxnSpPr>
            <a:cxnSpLocks/>
          </p:cNvCxnSpPr>
          <p:nvPr/>
        </p:nvCxnSpPr>
        <p:spPr>
          <a:xfrm>
            <a:off x="6692805" y="1943328"/>
            <a:ext cx="1" cy="135364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59DFCF8-5D04-108E-CBD2-157A8591F5F7}"/>
              </a:ext>
            </a:extLst>
          </p:cNvPr>
          <p:cNvSpPr txBox="1"/>
          <p:nvPr/>
        </p:nvSpPr>
        <p:spPr>
          <a:xfrm>
            <a:off x="5734864" y="1682555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Propagation models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060B6E0A-6F6F-DB74-E101-66E94268DF1C}"/>
              </a:ext>
            </a:extLst>
          </p:cNvPr>
          <p:cNvSpPr/>
          <p:nvPr/>
        </p:nvSpPr>
        <p:spPr>
          <a:xfrm>
            <a:off x="9069710" y="3082834"/>
            <a:ext cx="2411736" cy="118436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7045AC-8928-9005-B14F-9199AF1510D3}"/>
              </a:ext>
            </a:extLst>
          </p:cNvPr>
          <p:cNvSpPr txBox="1"/>
          <p:nvPr/>
        </p:nvSpPr>
        <p:spPr>
          <a:xfrm>
            <a:off x="9246578" y="3521128"/>
            <a:ext cx="2057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Comparison with CR data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B90ED1-588F-FF3B-017B-8F252E3BEF65}"/>
              </a:ext>
            </a:extLst>
          </p:cNvPr>
          <p:cNvCxnSpPr/>
          <p:nvPr/>
        </p:nvCxnSpPr>
        <p:spPr>
          <a:xfrm flipV="1">
            <a:off x="6984274" y="2345574"/>
            <a:ext cx="0" cy="9514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01262A-83AB-9078-C128-B2D254CC7355}"/>
              </a:ext>
            </a:extLst>
          </p:cNvPr>
          <p:cNvCxnSpPr/>
          <p:nvPr/>
        </p:nvCxnSpPr>
        <p:spPr>
          <a:xfrm>
            <a:off x="6984274" y="2345574"/>
            <a:ext cx="31176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133C0B0-6556-CCEE-DDDD-3328EBF41A6A}"/>
              </a:ext>
            </a:extLst>
          </p:cNvPr>
          <p:cNvCxnSpPr/>
          <p:nvPr/>
        </p:nvCxnSpPr>
        <p:spPr>
          <a:xfrm>
            <a:off x="10128069" y="2345574"/>
            <a:ext cx="0" cy="73726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937BCC9-0950-C54D-2E76-BE62296F67ED}"/>
              </a:ext>
            </a:extLst>
          </p:cNvPr>
          <p:cNvSpPr txBox="1"/>
          <p:nvPr/>
        </p:nvSpPr>
        <p:spPr>
          <a:xfrm>
            <a:off x="7738257" y="2048262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Antiproton prediction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6F4DCB8-7B33-4506-37FB-D49935F63CAA}"/>
              </a:ext>
            </a:extLst>
          </p:cNvPr>
          <p:cNvCxnSpPr/>
          <p:nvPr/>
        </p:nvCxnSpPr>
        <p:spPr>
          <a:xfrm>
            <a:off x="2586446" y="3653897"/>
            <a:ext cx="80118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87B0DFB-8748-EC81-99F7-79F1D56A2E46}"/>
              </a:ext>
            </a:extLst>
          </p:cNvPr>
          <p:cNvSpPr txBox="1"/>
          <p:nvPr/>
        </p:nvSpPr>
        <p:spPr>
          <a:xfrm>
            <a:off x="480706" y="3477583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Cross section data on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dbar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073275D-C945-C1D1-CA7D-15871F2E7644}"/>
              </a:ext>
            </a:extLst>
          </p:cNvPr>
          <p:cNvSpPr txBox="1"/>
          <p:nvPr/>
        </p:nvSpPr>
        <p:spPr>
          <a:xfrm>
            <a:off x="3384852" y="4705577"/>
            <a:ext cx="1674830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Dbar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 XS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Tune an analytical model on the 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A7D490-C073-1E00-4E36-1E0AEEEBE28A}"/>
              </a:ext>
            </a:extLst>
          </p:cNvPr>
          <p:cNvSpPr txBox="1"/>
          <p:nvPr/>
        </p:nvSpPr>
        <p:spPr>
          <a:xfrm>
            <a:off x="3384852" y="3374829"/>
            <a:ext cx="1683005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COALESCENCE MODEL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6399579-9E05-D40C-4D4D-8F028AC1A26A}"/>
              </a:ext>
            </a:extLst>
          </p:cNvPr>
          <p:cNvCxnSpPr>
            <a:stCxn id="11" idx="2"/>
            <a:endCxn id="69" idx="0"/>
          </p:cNvCxnSpPr>
          <p:nvPr/>
        </p:nvCxnSpPr>
        <p:spPr>
          <a:xfrm>
            <a:off x="4222267" y="2716529"/>
            <a:ext cx="4088" cy="6583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BE6E831-F6D8-9AAD-1592-19968345EE68}"/>
              </a:ext>
            </a:extLst>
          </p:cNvPr>
          <p:cNvCxnSpPr>
            <a:stCxn id="69" idx="2"/>
            <a:endCxn id="67" idx="0"/>
          </p:cNvCxnSpPr>
          <p:nvPr/>
        </p:nvCxnSpPr>
        <p:spPr>
          <a:xfrm flipH="1">
            <a:off x="4222267" y="3898049"/>
            <a:ext cx="4088" cy="80752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5F5EB932-18B6-2A74-A8E0-1A5FB62969D1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5059682" y="4035640"/>
            <a:ext cx="1341118" cy="1039269"/>
          </a:xfrm>
          <a:prstGeom prst="bentConnector3">
            <a:avLst>
              <a:gd name="adj1" fmla="val 10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C924C7-F90D-7025-2FEB-F01041B03710}"/>
              </a:ext>
            </a:extLst>
          </p:cNvPr>
          <p:cNvCxnSpPr>
            <a:cxnSpLocks/>
          </p:cNvCxnSpPr>
          <p:nvPr/>
        </p:nvCxnSpPr>
        <p:spPr>
          <a:xfrm flipV="1">
            <a:off x="7023462" y="4035640"/>
            <a:ext cx="0" cy="10392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C982E8-B20F-7E27-E832-670EDC6AAA82}"/>
              </a:ext>
            </a:extLst>
          </p:cNvPr>
          <p:cNvCxnSpPr/>
          <p:nvPr/>
        </p:nvCxnSpPr>
        <p:spPr>
          <a:xfrm>
            <a:off x="7023462" y="5074909"/>
            <a:ext cx="31176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2EB7D6D-80BE-F7E0-D729-000A6C5B9858}"/>
              </a:ext>
            </a:extLst>
          </p:cNvPr>
          <p:cNvCxnSpPr>
            <a:cxnSpLocks/>
          </p:cNvCxnSpPr>
          <p:nvPr/>
        </p:nvCxnSpPr>
        <p:spPr>
          <a:xfrm flipH="1" flipV="1">
            <a:off x="10128069" y="4304044"/>
            <a:ext cx="13062" cy="77086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C78170-794B-DDA1-5C82-B16D232BE395}"/>
              </a:ext>
            </a:extLst>
          </p:cNvPr>
          <p:cNvSpPr txBox="1"/>
          <p:nvPr/>
        </p:nvSpPr>
        <p:spPr>
          <a:xfrm>
            <a:off x="7722622" y="5118455"/>
            <a:ext cx="19720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Antideuteron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73517-92BF-40C3-372E-6CCBB7378D37}"/>
              </a:ext>
            </a:extLst>
          </p:cNvPr>
          <p:cNvSpPr txBox="1"/>
          <p:nvPr/>
        </p:nvSpPr>
        <p:spPr>
          <a:xfrm>
            <a:off x="481373" y="801925"/>
            <a:ext cx="1122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used the available data on pbar production cross section to fit an analytical model to calculated the pbar production in CRs.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1EEA1-2F5F-DE62-8D58-77D5D296C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37" y="1726100"/>
            <a:ext cx="6681530" cy="39725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9926B-E1B4-EC5B-C73B-3487A2C5FCD4}"/>
              </a:ext>
            </a:extLst>
          </p:cNvPr>
          <p:cNvSpPr txBox="1"/>
          <p:nvPr/>
        </p:nvSpPr>
        <p:spPr>
          <a:xfrm>
            <a:off x="9011489" y="4955689"/>
            <a:ext cx="2796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comparison between the model and the NA49 data on pp collisions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311A2-B031-0D3F-15E1-370612FDBC63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9757F-A708-842A-C193-6A72F8D8B99C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</p:spTree>
    <p:extLst>
      <p:ext uri="{BB962C8B-B14F-4D97-AF65-F5344CB8AC3E}">
        <p14:creationId xmlns:p14="http://schemas.microsoft.com/office/powerpoint/2010/main" val="248210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0B186-8F4B-69BC-337D-0BC400DD2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B45E902-BD9A-B4FE-FD4B-3581DA22B9A6}"/>
              </a:ext>
            </a:extLst>
          </p:cNvPr>
          <p:cNvCxnSpPr/>
          <p:nvPr/>
        </p:nvCxnSpPr>
        <p:spPr>
          <a:xfrm flipV="1">
            <a:off x="6984274" y="2345574"/>
            <a:ext cx="0" cy="9514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0854850-E581-B32F-4305-C02B2F41A939}"/>
              </a:ext>
            </a:extLst>
          </p:cNvPr>
          <p:cNvSpPr txBox="1">
            <a:spLocks/>
          </p:cNvSpPr>
          <p:nvPr/>
        </p:nvSpPr>
        <p:spPr>
          <a:xfrm>
            <a:off x="11808285" y="6536420"/>
            <a:ext cx="383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EE5EE-6CC3-1673-BCBF-256A077DD015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MODELING THE ANTIDEUTERONS 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37D76B-949D-1460-4A04-817386025320}"/>
              </a:ext>
            </a:extLst>
          </p:cNvPr>
          <p:cNvCxnSpPr/>
          <p:nvPr/>
        </p:nvCxnSpPr>
        <p:spPr>
          <a:xfrm>
            <a:off x="2586446" y="2345574"/>
            <a:ext cx="80118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864C02-276D-A7FA-C349-73CDCC95C075}"/>
              </a:ext>
            </a:extLst>
          </p:cNvPr>
          <p:cNvSpPr txBox="1"/>
          <p:nvPr/>
        </p:nvSpPr>
        <p:spPr>
          <a:xfrm>
            <a:off x="480706" y="216926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Cross section data on pbar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9072A-6878-AF10-0002-3428DBAE83DC}"/>
              </a:ext>
            </a:extLst>
          </p:cNvPr>
          <p:cNvSpPr txBox="1"/>
          <p:nvPr/>
        </p:nvSpPr>
        <p:spPr>
          <a:xfrm>
            <a:off x="3384852" y="1977865"/>
            <a:ext cx="1674830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Pbar XS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Tune an analytical model on the data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2419E87-3B9E-C5F9-2FE5-7FF71F800AB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059682" y="2347197"/>
            <a:ext cx="1341118" cy="949779"/>
          </a:xfrm>
          <a:prstGeom prst="bentConnector3">
            <a:avLst>
              <a:gd name="adj1" fmla="val 99351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F4E999-D282-F477-3521-FF034973614F}"/>
              </a:ext>
            </a:extLst>
          </p:cNvPr>
          <p:cNvSpPr txBox="1"/>
          <p:nvPr/>
        </p:nvSpPr>
        <p:spPr>
          <a:xfrm>
            <a:off x="5734864" y="1682555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Propagation models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6D36BC55-DB1D-D53D-AF3D-1B7F67622C4E}"/>
              </a:ext>
            </a:extLst>
          </p:cNvPr>
          <p:cNvSpPr/>
          <p:nvPr/>
        </p:nvSpPr>
        <p:spPr>
          <a:xfrm>
            <a:off x="9069710" y="3082834"/>
            <a:ext cx="2411736" cy="118436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191618-93F1-C552-723F-F97C65F21A2F}"/>
              </a:ext>
            </a:extLst>
          </p:cNvPr>
          <p:cNvSpPr txBox="1"/>
          <p:nvPr/>
        </p:nvSpPr>
        <p:spPr>
          <a:xfrm>
            <a:off x="9246578" y="3521128"/>
            <a:ext cx="2057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Comparison with CR data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F7C3B7-F7E4-AF3D-F083-43F656002797}"/>
              </a:ext>
            </a:extLst>
          </p:cNvPr>
          <p:cNvCxnSpPr/>
          <p:nvPr/>
        </p:nvCxnSpPr>
        <p:spPr>
          <a:xfrm>
            <a:off x="6984274" y="2345574"/>
            <a:ext cx="31176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ED1F8C1-8A00-581A-45C6-CCE6FF291F27}"/>
              </a:ext>
            </a:extLst>
          </p:cNvPr>
          <p:cNvCxnSpPr/>
          <p:nvPr/>
        </p:nvCxnSpPr>
        <p:spPr>
          <a:xfrm>
            <a:off x="10128069" y="2345574"/>
            <a:ext cx="0" cy="73726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29161A8-8194-18B5-1F6F-1916F701D74D}"/>
              </a:ext>
            </a:extLst>
          </p:cNvPr>
          <p:cNvSpPr txBox="1"/>
          <p:nvPr/>
        </p:nvSpPr>
        <p:spPr>
          <a:xfrm>
            <a:off x="7738257" y="2048262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Antiproton prediction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0C98B85-286E-1FB9-9AEA-A138DB2499F2}"/>
              </a:ext>
            </a:extLst>
          </p:cNvPr>
          <p:cNvCxnSpPr/>
          <p:nvPr/>
        </p:nvCxnSpPr>
        <p:spPr>
          <a:xfrm>
            <a:off x="2586446" y="3653897"/>
            <a:ext cx="80118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E6CDBE4-D3A8-8569-D0B0-55E438B5B482}"/>
              </a:ext>
            </a:extLst>
          </p:cNvPr>
          <p:cNvSpPr txBox="1"/>
          <p:nvPr/>
        </p:nvSpPr>
        <p:spPr>
          <a:xfrm>
            <a:off x="480706" y="3477583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Cross section data on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dbar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238D88-753B-9EFA-81CB-CF5A85D7DFCF}"/>
              </a:ext>
            </a:extLst>
          </p:cNvPr>
          <p:cNvSpPr txBox="1"/>
          <p:nvPr/>
        </p:nvSpPr>
        <p:spPr>
          <a:xfrm>
            <a:off x="3384852" y="4705577"/>
            <a:ext cx="1674830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Dbar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 XS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Tune an analytical model on the 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607EFB-8782-56F7-FF5D-F5F3A280846B}"/>
              </a:ext>
            </a:extLst>
          </p:cNvPr>
          <p:cNvSpPr txBox="1"/>
          <p:nvPr/>
        </p:nvSpPr>
        <p:spPr>
          <a:xfrm>
            <a:off x="3384852" y="3374829"/>
            <a:ext cx="1683005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COALESCENCE MODEL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A9E83DF-C317-08C3-2011-688E22C9E1FD}"/>
              </a:ext>
            </a:extLst>
          </p:cNvPr>
          <p:cNvCxnSpPr>
            <a:stCxn id="11" idx="2"/>
            <a:endCxn id="69" idx="0"/>
          </p:cNvCxnSpPr>
          <p:nvPr/>
        </p:nvCxnSpPr>
        <p:spPr>
          <a:xfrm>
            <a:off x="4222267" y="2716529"/>
            <a:ext cx="4088" cy="6583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CAC9B2F-2B64-F06C-7D54-EB023DE22A3A}"/>
              </a:ext>
            </a:extLst>
          </p:cNvPr>
          <p:cNvCxnSpPr>
            <a:stCxn id="69" idx="2"/>
            <a:endCxn id="67" idx="0"/>
          </p:cNvCxnSpPr>
          <p:nvPr/>
        </p:nvCxnSpPr>
        <p:spPr>
          <a:xfrm flipH="1">
            <a:off x="4222267" y="3898049"/>
            <a:ext cx="4088" cy="80752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AA4EC67E-A7A7-191B-9E9D-56E66024B896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5059682" y="4035640"/>
            <a:ext cx="1341118" cy="1039269"/>
          </a:xfrm>
          <a:prstGeom prst="bentConnector3">
            <a:avLst>
              <a:gd name="adj1" fmla="val 10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7A0E6E0-80A5-B687-C06A-C076E9795A78}"/>
              </a:ext>
            </a:extLst>
          </p:cNvPr>
          <p:cNvCxnSpPr/>
          <p:nvPr/>
        </p:nvCxnSpPr>
        <p:spPr>
          <a:xfrm>
            <a:off x="7023462" y="5074909"/>
            <a:ext cx="31176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14E2CD5-23CD-296F-9408-3F941A8AF812}"/>
              </a:ext>
            </a:extLst>
          </p:cNvPr>
          <p:cNvCxnSpPr>
            <a:cxnSpLocks/>
          </p:cNvCxnSpPr>
          <p:nvPr/>
        </p:nvCxnSpPr>
        <p:spPr>
          <a:xfrm flipH="1" flipV="1">
            <a:off x="10128069" y="4304044"/>
            <a:ext cx="13062" cy="77086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0826CA1-F0EE-B4A4-F409-125CAAFDBAE4}"/>
              </a:ext>
            </a:extLst>
          </p:cNvPr>
          <p:cNvSpPr txBox="1"/>
          <p:nvPr/>
        </p:nvSpPr>
        <p:spPr>
          <a:xfrm>
            <a:off x="7760031" y="5074909"/>
            <a:ext cx="19720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Antideuteron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8057C-BB3F-0B87-F8A0-1590B204DD54}"/>
              </a:ext>
            </a:extLst>
          </p:cNvPr>
          <p:cNvSpPr txBox="1"/>
          <p:nvPr/>
        </p:nvSpPr>
        <p:spPr>
          <a:xfrm>
            <a:off x="480706" y="663964"/>
            <a:ext cx="10919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We used the propagation model described in </a:t>
            </a:r>
            <a:r>
              <a:rPr lang="it-IT" sz="1600" i="1" dirty="0">
                <a:solidFill>
                  <a:schemeClr val="bg1">
                    <a:lumMod val="65000"/>
                  </a:schemeClr>
                </a:solidFill>
              </a:rPr>
              <a:t>M. J. Boschini et al 2020 </a:t>
            </a:r>
            <a:r>
              <a:rPr lang="it-IT" sz="1600" i="1" dirty="0" err="1">
                <a:solidFill>
                  <a:schemeClr val="bg1">
                    <a:lumMod val="65000"/>
                  </a:schemeClr>
                </a:solidFill>
              </a:rPr>
              <a:t>ApJS</a:t>
            </a:r>
            <a:r>
              <a:rPr lang="it-IT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600" b="1" i="1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it-IT" sz="1600" i="1" dirty="0">
                <a:solidFill>
                  <a:schemeClr val="bg1">
                    <a:lumMod val="65000"/>
                  </a:schemeClr>
                </a:solidFill>
              </a:rPr>
              <a:t> 27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600" dirty="0">
                <a:solidFill>
                  <a:srgbClr val="00B050"/>
                </a:solidFill>
              </a:rPr>
              <a:t>and the framework </a:t>
            </a:r>
            <a:r>
              <a:rPr lang="en-US" sz="1600" dirty="0" err="1">
                <a:solidFill>
                  <a:srgbClr val="00B050"/>
                </a:solidFill>
              </a:rPr>
              <a:t>Galprop</a:t>
            </a:r>
            <a:r>
              <a:rPr lang="en-US" sz="1600" dirty="0">
                <a:solidFill>
                  <a:srgbClr val="00B050"/>
                </a:solidFill>
              </a:rPr>
              <a:t>/</a:t>
            </a:r>
            <a:r>
              <a:rPr lang="en-US" sz="1600" dirty="0" err="1">
                <a:solidFill>
                  <a:srgbClr val="00B050"/>
                </a:solidFill>
              </a:rPr>
              <a:t>HelMod</a:t>
            </a:r>
            <a:r>
              <a:rPr lang="en-US" sz="1600" dirty="0">
                <a:solidFill>
                  <a:srgbClr val="00B050"/>
                </a:solidFill>
              </a:rPr>
              <a:t> to predict the antiproton flux at the ISS.</a:t>
            </a:r>
          </a:p>
          <a:p>
            <a:r>
              <a:rPr lang="en-US" sz="1600" dirty="0">
                <a:solidFill>
                  <a:srgbClr val="00B050"/>
                </a:solidFill>
              </a:rPr>
              <a:t>The model can be used also to propagate the antideuterons in the Galaxy. </a:t>
            </a:r>
          </a:p>
        </p:txBody>
      </p:sp>
      <p:pic>
        <p:nvPicPr>
          <p:cNvPr id="2050" name="Picture 2" descr="Astroparticle Torino">
            <a:extLst>
              <a:ext uri="{FF2B5EF4-FFF2-40B4-BE49-F238E27FC236}">
                <a16:creationId xmlns:a16="http://schemas.microsoft.com/office/drawing/2014/main" id="{9DFA27E8-5CBA-9E9E-24BC-73BA63A6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7" y="2276147"/>
            <a:ext cx="5227824" cy="275549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9B08AC-CAF8-D3F0-29F5-BCBA7CE7E62D}"/>
              </a:ext>
            </a:extLst>
          </p:cNvPr>
          <p:cNvSpPr/>
          <p:nvPr/>
        </p:nvSpPr>
        <p:spPr>
          <a:xfrm>
            <a:off x="5909033" y="3296977"/>
            <a:ext cx="1480455" cy="73866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CFA9B-C052-7E13-A0AC-EA11AE9B5033}"/>
              </a:ext>
            </a:extLst>
          </p:cNvPr>
          <p:cNvSpPr txBox="1"/>
          <p:nvPr/>
        </p:nvSpPr>
        <p:spPr>
          <a:xfrm>
            <a:off x="5909033" y="351242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</a:rPr>
              <a:t>Galprop</a:t>
            </a:r>
            <a:r>
              <a:rPr lang="en-US" sz="1400" b="1" dirty="0">
                <a:solidFill>
                  <a:schemeClr val="accent6"/>
                </a:solidFill>
              </a:rPr>
              <a:t>/</a:t>
            </a:r>
            <a:r>
              <a:rPr lang="en-US" sz="1400" b="1" dirty="0" err="1">
                <a:solidFill>
                  <a:schemeClr val="accent6"/>
                </a:solidFill>
              </a:rPr>
              <a:t>HelMod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D5790B-A705-B312-6101-CAF4FA929489}"/>
              </a:ext>
            </a:extLst>
          </p:cNvPr>
          <p:cNvCxnSpPr>
            <a:cxnSpLocks/>
          </p:cNvCxnSpPr>
          <p:nvPr/>
        </p:nvCxnSpPr>
        <p:spPr>
          <a:xfrm>
            <a:off x="6692805" y="1943328"/>
            <a:ext cx="1" cy="13536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333ABD4-6AFE-95D7-DD63-7BF3618FB268}"/>
              </a:ext>
            </a:extLst>
          </p:cNvPr>
          <p:cNvCxnSpPr>
            <a:cxnSpLocks/>
          </p:cNvCxnSpPr>
          <p:nvPr/>
        </p:nvCxnSpPr>
        <p:spPr>
          <a:xfrm flipV="1">
            <a:off x="7023462" y="4035640"/>
            <a:ext cx="0" cy="10392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2B0677-E623-8041-5F7C-3BA47E734FF8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462DA-C860-58A7-136D-EF8E1C5FDCAB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</p:spTree>
    <p:extLst>
      <p:ext uri="{BB962C8B-B14F-4D97-AF65-F5344CB8AC3E}">
        <p14:creationId xmlns:p14="http://schemas.microsoft.com/office/powerpoint/2010/main" val="412345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F475C-6A6D-433E-EE33-09D1E440A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BFD84D9-DEDA-D4A5-5578-3DF8195B4984}"/>
              </a:ext>
            </a:extLst>
          </p:cNvPr>
          <p:cNvSpPr txBox="1">
            <a:spLocks/>
          </p:cNvSpPr>
          <p:nvPr/>
        </p:nvSpPr>
        <p:spPr>
          <a:xfrm>
            <a:off x="11808285" y="6536420"/>
            <a:ext cx="383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6FBF6-0D36-2722-FD48-4FD32CEC7227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MODELING THE ANTIDEUTERONS 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74D652-5C9E-E679-6E85-7C9237587C0B}"/>
              </a:ext>
            </a:extLst>
          </p:cNvPr>
          <p:cNvCxnSpPr/>
          <p:nvPr/>
        </p:nvCxnSpPr>
        <p:spPr>
          <a:xfrm>
            <a:off x="2586446" y="2345574"/>
            <a:ext cx="80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D4B0BCB-2E3B-D66C-0F97-69740D1F7EF9}"/>
              </a:ext>
            </a:extLst>
          </p:cNvPr>
          <p:cNvSpPr txBox="1"/>
          <p:nvPr/>
        </p:nvSpPr>
        <p:spPr>
          <a:xfrm>
            <a:off x="480706" y="216926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Cross section data on pbar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5392A-1F54-1747-E97E-DC2EFA58B36C}"/>
              </a:ext>
            </a:extLst>
          </p:cNvPr>
          <p:cNvSpPr txBox="1"/>
          <p:nvPr/>
        </p:nvSpPr>
        <p:spPr>
          <a:xfrm>
            <a:off x="3384852" y="1977865"/>
            <a:ext cx="167483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Pbar XS</a:t>
            </a:r>
          </a:p>
          <a:p>
            <a:r>
              <a:rPr lang="en-US" sz="1400" dirty="0"/>
              <a:t>Tune an analytical model on the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E8617E-56B8-1B1B-D13E-AE22DBC2DEAF}"/>
              </a:ext>
            </a:extLst>
          </p:cNvPr>
          <p:cNvSpPr/>
          <p:nvPr/>
        </p:nvSpPr>
        <p:spPr>
          <a:xfrm>
            <a:off x="5909033" y="3296977"/>
            <a:ext cx="1480455" cy="73866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667AA-2A74-872F-7439-A18040F8F2D9}"/>
              </a:ext>
            </a:extLst>
          </p:cNvPr>
          <p:cNvSpPr txBox="1"/>
          <p:nvPr/>
        </p:nvSpPr>
        <p:spPr>
          <a:xfrm>
            <a:off x="5909033" y="351242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</a:rPr>
              <a:t>Galprop</a:t>
            </a:r>
            <a:r>
              <a:rPr lang="en-US" sz="1400" b="1" dirty="0">
                <a:solidFill>
                  <a:schemeClr val="accent6"/>
                </a:solidFill>
              </a:rPr>
              <a:t>/</a:t>
            </a:r>
            <a:r>
              <a:rPr lang="en-US" sz="1400" b="1" dirty="0" err="1">
                <a:solidFill>
                  <a:schemeClr val="accent6"/>
                </a:solidFill>
              </a:rPr>
              <a:t>HelMod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61C3B9D-F571-73D8-581A-F0A21FF822A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059682" y="2347197"/>
            <a:ext cx="1341118" cy="949779"/>
          </a:xfrm>
          <a:prstGeom prst="bentConnector3">
            <a:avLst>
              <a:gd name="adj1" fmla="val 9935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45194D-2514-1C80-3E18-61A092AC54EA}"/>
              </a:ext>
            </a:extLst>
          </p:cNvPr>
          <p:cNvCxnSpPr>
            <a:cxnSpLocks/>
          </p:cNvCxnSpPr>
          <p:nvPr/>
        </p:nvCxnSpPr>
        <p:spPr>
          <a:xfrm>
            <a:off x="6692805" y="1943328"/>
            <a:ext cx="1" cy="13536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BECDC5E-A57B-859D-E902-4E8FC14EB969}"/>
              </a:ext>
            </a:extLst>
          </p:cNvPr>
          <p:cNvSpPr txBox="1"/>
          <p:nvPr/>
        </p:nvSpPr>
        <p:spPr>
          <a:xfrm>
            <a:off x="5734864" y="1682555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Propagation models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6452C585-5732-C006-9471-401DF2922708}"/>
              </a:ext>
            </a:extLst>
          </p:cNvPr>
          <p:cNvSpPr/>
          <p:nvPr/>
        </p:nvSpPr>
        <p:spPr>
          <a:xfrm>
            <a:off x="9069710" y="3082834"/>
            <a:ext cx="2411736" cy="1184366"/>
          </a:xfrm>
          <a:prstGeom prst="hexagon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AC4170-0AF2-4F64-51B7-2FE5F0500430}"/>
              </a:ext>
            </a:extLst>
          </p:cNvPr>
          <p:cNvSpPr txBox="1"/>
          <p:nvPr/>
        </p:nvSpPr>
        <p:spPr>
          <a:xfrm>
            <a:off x="9246578" y="3521128"/>
            <a:ext cx="2057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Comparison with CR data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F4A359F-C40B-4B5F-1F3C-B1E3CB1023EE}"/>
              </a:ext>
            </a:extLst>
          </p:cNvPr>
          <p:cNvCxnSpPr/>
          <p:nvPr/>
        </p:nvCxnSpPr>
        <p:spPr>
          <a:xfrm flipV="1">
            <a:off x="6984274" y="2345574"/>
            <a:ext cx="0" cy="951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EE16720-E099-6734-9B96-34A67F5D0E38}"/>
              </a:ext>
            </a:extLst>
          </p:cNvPr>
          <p:cNvCxnSpPr/>
          <p:nvPr/>
        </p:nvCxnSpPr>
        <p:spPr>
          <a:xfrm>
            <a:off x="6984274" y="2345574"/>
            <a:ext cx="31176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237A159-802A-E4A5-E832-A4F414A574ED}"/>
              </a:ext>
            </a:extLst>
          </p:cNvPr>
          <p:cNvCxnSpPr/>
          <p:nvPr/>
        </p:nvCxnSpPr>
        <p:spPr>
          <a:xfrm>
            <a:off x="10128069" y="2345574"/>
            <a:ext cx="0" cy="73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85403CD-10DF-DE7B-C0A0-EDCA6456CD60}"/>
              </a:ext>
            </a:extLst>
          </p:cNvPr>
          <p:cNvSpPr txBox="1"/>
          <p:nvPr/>
        </p:nvSpPr>
        <p:spPr>
          <a:xfrm>
            <a:off x="7738257" y="2048262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Antiproton prediction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97C27EC-A78D-08C7-D586-7FC4E7F3196D}"/>
              </a:ext>
            </a:extLst>
          </p:cNvPr>
          <p:cNvCxnSpPr/>
          <p:nvPr/>
        </p:nvCxnSpPr>
        <p:spPr>
          <a:xfrm>
            <a:off x="2586446" y="3653897"/>
            <a:ext cx="80118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61E90FA-D818-C240-BFD3-4BBB141C6510}"/>
              </a:ext>
            </a:extLst>
          </p:cNvPr>
          <p:cNvSpPr txBox="1"/>
          <p:nvPr/>
        </p:nvSpPr>
        <p:spPr>
          <a:xfrm>
            <a:off x="480706" y="3477583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Cross section data on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dbar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4FD0672-51A1-69A8-D15D-2B168A3A26D4}"/>
              </a:ext>
            </a:extLst>
          </p:cNvPr>
          <p:cNvSpPr txBox="1"/>
          <p:nvPr/>
        </p:nvSpPr>
        <p:spPr>
          <a:xfrm>
            <a:off x="3384852" y="4705577"/>
            <a:ext cx="1674830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Dbar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 XS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Tune an analytical model on the 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A64CAC4-5634-CDA4-9C23-C166B6489865}"/>
              </a:ext>
            </a:extLst>
          </p:cNvPr>
          <p:cNvSpPr txBox="1"/>
          <p:nvPr/>
        </p:nvSpPr>
        <p:spPr>
          <a:xfrm>
            <a:off x="3384852" y="3374829"/>
            <a:ext cx="1683005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COALESCENCE MODEL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9BECBF6-2E32-83A3-2B00-652EB5FD9327}"/>
              </a:ext>
            </a:extLst>
          </p:cNvPr>
          <p:cNvCxnSpPr>
            <a:stCxn id="11" idx="2"/>
            <a:endCxn id="69" idx="0"/>
          </p:cNvCxnSpPr>
          <p:nvPr/>
        </p:nvCxnSpPr>
        <p:spPr>
          <a:xfrm>
            <a:off x="4222267" y="2716529"/>
            <a:ext cx="4088" cy="6583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E8B622-C0D9-D121-BAB2-B54DDF3E397D}"/>
              </a:ext>
            </a:extLst>
          </p:cNvPr>
          <p:cNvCxnSpPr>
            <a:stCxn id="69" idx="2"/>
            <a:endCxn id="67" idx="0"/>
          </p:cNvCxnSpPr>
          <p:nvPr/>
        </p:nvCxnSpPr>
        <p:spPr>
          <a:xfrm flipH="1">
            <a:off x="4222267" y="3898049"/>
            <a:ext cx="4088" cy="80752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9BFE8DD1-5904-D817-83C1-487077B936EC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5059682" y="4035640"/>
            <a:ext cx="1341118" cy="1039269"/>
          </a:xfrm>
          <a:prstGeom prst="bentConnector3">
            <a:avLst>
              <a:gd name="adj1" fmla="val 10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8D2722-35F1-9ACD-22B8-2CFCC29B103F}"/>
              </a:ext>
            </a:extLst>
          </p:cNvPr>
          <p:cNvCxnSpPr>
            <a:cxnSpLocks/>
          </p:cNvCxnSpPr>
          <p:nvPr/>
        </p:nvCxnSpPr>
        <p:spPr>
          <a:xfrm flipV="1">
            <a:off x="7023462" y="4035640"/>
            <a:ext cx="0" cy="10392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1315DCF-D75A-8E3A-FED9-7A1BE4242059}"/>
              </a:ext>
            </a:extLst>
          </p:cNvPr>
          <p:cNvCxnSpPr/>
          <p:nvPr/>
        </p:nvCxnSpPr>
        <p:spPr>
          <a:xfrm>
            <a:off x="7023462" y="5074909"/>
            <a:ext cx="31176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E8585D6-124C-9B07-753B-B29EEBD011E3}"/>
              </a:ext>
            </a:extLst>
          </p:cNvPr>
          <p:cNvCxnSpPr>
            <a:cxnSpLocks/>
          </p:cNvCxnSpPr>
          <p:nvPr/>
        </p:nvCxnSpPr>
        <p:spPr>
          <a:xfrm flipH="1" flipV="1">
            <a:off x="10128069" y="4304044"/>
            <a:ext cx="13062" cy="77086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7565071-546E-3190-5496-69720559AD9A}"/>
              </a:ext>
            </a:extLst>
          </p:cNvPr>
          <p:cNvSpPr txBox="1"/>
          <p:nvPr/>
        </p:nvSpPr>
        <p:spPr>
          <a:xfrm>
            <a:off x="7760031" y="5074909"/>
            <a:ext cx="19720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Antideuteron prediction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4C0B2-5045-970B-B126-8346C4BF03E8}"/>
              </a:ext>
            </a:extLst>
          </p:cNvPr>
          <p:cNvSpPr txBox="1"/>
          <p:nvPr/>
        </p:nvSpPr>
        <p:spPr>
          <a:xfrm>
            <a:off x="480706" y="6297438"/>
            <a:ext cx="40341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schemeClr val="bg1">
                    <a:lumMod val="65000"/>
                  </a:schemeClr>
                </a:solidFill>
              </a:rPr>
              <a:t>D’Angelo, Masi, Oliva - IL NUOVO CIMENTO 47 C (2024) 302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7F7F7-81FC-0378-565E-6E8ABCF6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857" t="34667" r="22215" b="24249"/>
          <a:stretch/>
        </p:blipFill>
        <p:spPr>
          <a:xfrm>
            <a:off x="597662" y="2948897"/>
            <a:ext cx="4120110" cy="3291354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8D65EA-EDA7-A808-2DE6-802BC9CE21DE}"/>
              </a:ext>
            </a:extLst>
          </p:cNvPr>
          <p:cNvSpPr txBox="1"/>
          <p:nvPr/>
        </p:nvSpPr>
        <p:spPr>
          <a:xfrm>
            <a:off x="497257" y="793371"/>
            <a:ext cx="10465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We compared the predicted flux with the AMS data on the antiprotons </a:t>
            </a:r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Phys. Rep. </a:t>
            </a:r>
            <a:r>
              <a:rPr lang="en-GB" sz="1600" b="1" i="1" dirty="0">
                <a:solidFill>
                  <a:schemeClr val="bg1">
                    <a:lumMod val="65000"/>
                  </a:schemeClr>
                </a:solidFill>
              </a:rPr>
              <a:t>894</a:t>
            </a:r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, 1 (2021)</a:t>
            </a:r>
            <a:r>
              <a:rPr lang="en-US" sz="16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2792F-DD85-6548-9EDC-95BAADF49D92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83D7B-770D-50ED-C3F4-3103868D7625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</p:spTree>
    <p:extLst>
      <p:ext uri="{BB962C8B-B14F-4D97-AF65-F5344CB8AC3E}">
        <p14:creationId xmlns:p14="http://schemas.microsoft.com/office/powerpoint/2010/main" val="177446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76227-9D82-E0ED-8E38-9983E1D64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0B550A1-04D0-FC9F-B186-0CBD702AC051}"/>
              </a:ext>
            </a:extLst>
          </p:cNvPr>
          <p:cNvSpPr txBox="1">
            <a:spLocks/>
          </p:cNvSpPr>
          <p:nvPr/>
        </p:nvSpPr>
        <p:spPr>
          <a:xfrm>
            <a:off x="11808285" y="6536420"/>
            <a:ext cx="383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19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FA16C-9623-6018-5972-1D4E741A6CFC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MODELING THE ANTIDEUTERONS 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0E92A1-03CD-6456-5D7A-9CF5A2D10E57}"/>
              </a:ext>
            </a:extLst>
          </p:cNvPr>
          <p:cNvCxnSpPr/>
          <p:nvPr/>
        </p:nvCxnSpPr>
        <p:spPr>
          <a:xfrm>
            <a:off x="2586446" y="2345574"/>
            <a:ext cx="80118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8A7701-539C-850C-7536-AABAE67CB5AA}"/>
              </a:ext>
            </a:extLst>
          </p:cNvPr>
          <p:cNvSpPr txBox="1"/>
          <p:nvPr/>
        </p:nvSpPr>
        <p:spPr>
          <a:xfrm>
            <a:off x="480706" y="216926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Cross section data on pbar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12A0B-5035-52F1-CA7F-9F4CA968E79C}"/>
              </a:ext>
            </a:extLst>
          </p:cNvPr>
          <p:cNvSpPr txBox="1"/>
          <p:nvPr/>
        </p:nvSpPr>
        <p:spPr>
          <a:xfrm>
            <a:off x="3384852" y="1977865"/>
            <a:ext cx="1674830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Pbar XS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Tune an analytical model on the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8BED1D-821B-8D83-B99C-DE69DD3ED8BA}"/>
              </a:ext>
            </a:extLst>
          </p:cNvPr>
          <p:cNvSpPr/>
          <p:nvPr/>
        </p:nvSpPr>
        <p:spPr>
          <a:xfrm>
            <a:off x="5909033" y="3296977"/>
            <a:ext cx="1480455" cy="73866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FAEF5-D05B-67CF-62EA-D2A2A37FE6E3}"/>
              </a:ext>
            </a:extLst>
          </p:cNvPr>
          <p:cNvSpPr txBox="1"/>
          <p:nvPr/>
        </p:nvSpPr>
        <p:spPr>
          <a:xfrm>
            <a:off x="5909033" y="351242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Galprop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HelMod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8DA20AE-6B35-52E6-A512-AB0ADDE0E2D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059682" y="2347197"/>
            <a:ext cx="1341118" cy="949779"/>
          </a:xfrm>
          <a:prstGeom prst="bentConnector3">
            <a:avLst>
              <a:gd name="adj1" fmla="val 99351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DADAC3-2158-63CB-EBA2-D18331221993}"/>
              </a:ext>
            </a:extLst>
          </p:cNvPr>
          <p:cNvCxnSpPr>
            <a:cxnSpLocks/>
          </p:cNvCxnSpPr>
          <p:nvPr/>
        </p:nvCxnSpPr>
        <p:spPr>
          <a:xfrm>
            <a:off x="6692805" y="1943328"/>
            <a:ext cx="1" cy="135364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DC97DB7-6E64-AD2A-147A-0B3FD71EA4B4}"/>
              </a:ext>
            </a:extLst>
          </p:cNvPr>
          <p:cNvSpPr txBox="1"/>
          <p:nvPr/>
        </p:nvSpPr>
        <p:spPr>
          <a:xfrm>
            <a:off x="5734864" y="1682555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Propagation models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7EB8F84A-27FE-8BF5-82AB-53AB85DA6B4A}"/>
              </a:ext>
            </a:extLst>
          </p:cNvPr>
          <p:cNvSpPr/>
          <p:nvPr/>
        </p:nvSpPr>
        <p:spPr>
          <a:xfrm>
            <a:off x="9069710" y="3082834"/>
            <a:ext cx="2411736" cy="118436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28F16B-D2D9-CDFF-3C63-625C6EE7E01D}"/>
              </a:ext>
            </a:extLst>
          </p:cNvPr>
          <p:cNvSpPr txBox="1"/>
          <p:nvPr/>
        </p:nvSpPr>
        <p:spPr>
          <a:xfrm>
            <a:off x="9246578" y="3521128"/>
            <a:ext cx="2057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Comparison with CR data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6BEBD33-1849-749D-4ACC-B98D1F90DADA}"/>
              </a:ext>
            </a:extLst>
          </p:cNvPr>
          <p:cNvCxnSpPr/>
          <p:nvPr/>
        </p:nvCxnSpPr>
        <p:spPr>
          <a:xfrm flipV="1">
            <a:off x="6984274" y="2345574"/>
            <a:ext cx="0" cy="9514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10B242-7AD3-3802-9838-B179D3643374}"/>
              </a:ext>
            </a:extLst>
          </p:cNvPr>
          <p:cNvCxnSpPr/>
          <p:nvPr/>
        </p:nvCxnSpPr>
        <p:spPr>
          <a:xfrm>
            <a:off x="6984274" y="2345574"/>
            <a:ext cx="31176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5C6E8A2-8554-E7E6-9D54-A7015A862860}"/>
              </a:ext>
            </a:extLst>
          </p:cNvPr>
          <p:cNvCxnSpPr/>
          <p:nvPr/>
        </p:nvCxnSpPr>
        <p:spPr>
          <a:xfrm>
            <a:off x="10128069" y="2345574"/>
            <a:ext cx="0" cy="73726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B17D89F-09A8-81A7-A6B8-A7623AFDD7A7}"/>
              </a:ext>
            </a:extLst>
          </p:cNvPr>
          <p:cNvSpPr txBox="1"/>
          <p:nvPr/>
        </p:nvSpPr>
        <p:spPr>
          <a:xfrm>
            <a:off x="7738257" y="2048262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Antiproton prediction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DD45D37-5BFC-F955-8EC4-CB636BD8A914}"/>
              </a:ext>
            </a:extLst>
          </p:cNvPr>
          <p:cNvCxnSpPr/>
          <p:nvPr/>
        </p:nvCxnSpPr>
        <p:spPr>
          <a:xfrm>
            <a:off x="2586446" y="3653897"/>
            <a:ext cx="80118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4A654C9-55EB-8C05-7A8E-24ABA3F3F423}"/>
              </a:ext>
            </a:extLst>
          </p:cNvPr>
          <p:cNvSpPr txBox="1"/>
          <p:nvPr/>
        </p:nvSpPr>
        <p:spPr>
          <a:xfrm>
            <a:off x="480706" y="3477583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Cross section data on </a:t>
            </a:r>
            <a:r>
              <a:rPr lang="en-US" sz="1400" dirty="0" err="1">
                <a:solidFill>
                  <a:srgbClr val="FFC000"/>
                </a:solidFill>
              </a:rPr>
              <a:t>dbar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6FE98-DCAB-9080-3C1C-B22E696BAD4B}"/>
              </a:ext>
            </a:extLst>
          </p:cNvPr>
          <p:cNvSpPr txBox="1"/>
          <p:nvPr/>
        </p:nvSpPr>
        <p:spPr>
          <a:xfrm>
            <a:off x="3384852" y="4705577"/>
            <a:ext cx="1674830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Dbar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 XS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Tune an analytical model on the 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8C968F3-A24B-E6CC-8856-484D49BD9375}"/>
              </a:ext>
            </a:extLst>
          </p:cNvPr>
          <p:cNvSpPr txBox="1"/>
          <p:nvPr/>
        </p:nvSpPr>
        <p:spPr>
          <a:xfrm>
            <a:off x="3384852" y="3374829"/>
            <a:ext cx="168300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C000"/>
                </a:solidFill>
              </a:rPr>
              <a:t>COALESCENCE MODEL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71B3482-BEFB-CE0E-128E-CBF2B6F9F36D}"/>
              </a:ext>
            </a:extLst>
          </p:cNvPr>
          <p:cNvCxnSpPr>
            <a:stCxn id="11" idx="2"/>
            <a:endCxn id="69" idx="0"/>
          </p:cNvCxnSpPr>
          <p:nvPr/>
        </p:nvCxnSpPr>
        <p:spPr>
          <a:xfrm>
            <a:off x="4222267" y="2716529"/>
            <a:ext cx="4088" cy="65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9F3E40F-B20F-9A5E-EB6C-5F0DBE790666}"/>
              </a:ext>
            </a:extLst>
          </p:cNvPr>
          <p:cNvCxnSpPr>
            <a:stCxn id="69" idx="2"/>
            <a:endCxn id="67" idx="0"/>
          </p:cNvCxnSpPr>
          <p:nvPr/>
        </p:nvCxnSpPr>
        <p:spPr>
          <a:xfrm flipH="1">
            <a:off x="4222267" y="3898049"/>
            <a:ext cx="4088" cy="8075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75B8B30-B453-1FB9-BFC8-0D275DF19A90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5059682" y="4035640"/>
            <a:ext cx="1341118" cy="1039269"/>
          </a:xfrm>
          <a:prstGeom prst="bentConnector3">
            <a:avLst>
              <a:gd name="adj1" fmla="val 10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C8C3E45-194B-5B67-C1A1-0A5686815A05}"/>
              </a:ext>
            </a:extLst>
          </p:cNvPr>
          <p:cNvCxnSpPr>
            <a:cxnSpLocks/>
          </p:cNvCxnSpPr>
          <p:nvPr/>
        </p:nvCxnSpPr>
        <p:spPr>
          <a:xfrm flipV="1">
            <a:off x="7023462" y="4035640"/>
            <a:ext cx="0" cy="10392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D23A529-F940-E42E-7DC1-5DAE484FB181}"/>
              </a:ext>
            </a:extLst>
          </p:cNvPr>
          <p:cNvCxnSpPr/>
          <p:nvPr/>
        </p:nvCxnSpPr>
        <p:spPr>
          <a:xfrm>
            <a:off x="7023462" y="5074909"/>
            <a:ext cx="31176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44D65-3CE6-423C-D809-BDE1BDEB0D0E}"/>
              </a:ext>
            </a:extLst>
          </p:cNvPr>
          <p:cNvCxnSpPr>
            <a:cxnSpLocks/>
          </p:cNvCxnSpPr>
          <p:nvPr/>
        </p:nvCxnSpPr>
        <p:spPr>
          <a:xfrm flipH="1" flipV="1">
            <a:off x="10128069" y="4304044"/>
            <a:ext cx="13062" cy="77086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E7B7F38-CB65-D802-82C3-F70FAE0F9D54}"/>
              </a:ext>
            </a:extLst>
          </p:cNvPr>
          <p:cNvSpPr txBox="1"/>
          <p:nvPr/>
        </p:nvSpPr>
        <p:spPr>
          <a:xfrm>
            <a:off x="7844723" y="5013806"/>
            <a:ext cx="19720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Antideuteron prediction</a:t>
            </a:r>
          </a:p>
        </p:txBody>
      </p:sp>
      <p:pic>
        <p:nvPicPr>
          <p:cNvPr id="1026" name="Picture 2" descr="A realistic coalescence model for deuteron production - CERN Document Server">
            <a:extLst>
              <a:ext uri="{FF2B5EF4-FFF2-40B4-BE49-F238E27FC236}">
                <a16:creationId xmlns:a16="http://schemas.microsoft.com/office/drawing/2014/main" id="{A9FD1A13-E12D-F135-DB9E-F63038F6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67" y="1783091"/>
            <a:ext cx="3901709" cy="4501961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23BAD8-6B32-608A-0440-A1A9F3495632}"/>
              </a:ext>
            </a:extLst>
          </p:cNvPr>
          <p:cNvSpPr txBox="1"/>
          <p:nvPr/>
        </p:nvSpPr>
        <p:spPr>
          <a:xfrm>
            <a:off x="480706" y="679434"/>
            <a:ext cx="1131776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If two antinucleons are produced near enough in coordinate and momentum space, they can merge and form an antideuterons.</a:t>
            </a:r>
          </a:p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rgbClr val="FFC000"/>
                </a:solidFill>
              </a:rPr>
              <a:t>The parameters of the coalescence model are tuned on </a:t>
            </a:r>
            <a:r>
              <a:rPr lang="en-US" sz="1600" dirty="0" err="1">
                <a:solidFill>
                  <a:srgbClr val="FFC000"/>
                </a:solidFill>
              </a:rPr>
              <a:t>dbar</a:t>
            </a:r>
            <a:r>
              <a:rPr lang="en-US" sz="1600" dirty="0">
                <a:solidFill>
                  <a:srgbClr val="FFC000"/>
                </a:solidFill>
              </a:rPr>
              <a:t> data.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CE348E-5A8B-52B2-3CB1-AE6327FA0480}"/>
              </a:ext>
            </a:extLst>
          </p:cNvPr>
          <p:cNvSpPr txBox="1"/>
          <p:nvPr/>
        </p:nvSpPr>
        <p:spPr>
          <a:xfrm>
            <a:off x="746028" y="2723425"/>
            <a:ext cx="365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antinucleon spectra is calculated using the pbar production cross section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18AA9E-A31F-D71C-B91A-4D627D9357D7}"/>
              </a:ext>
            </a:extLst>
          </p:cNvPr>
          <p:cNvSpPr/>
          <p:nvPr/>
        </p:nvSpPr>
        <p:spPr>
          <a:xfrm>
            <a:off x="9022611" y="2336228"/>
            <a:ext cx="1904329" cy="1028677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6CFB21-348F-6538-BEB2-EF613CB1CE86}"/>
                  </a:ext>
                </a:extLst>
              </p:cNvPr>
              <p:cNvSpPr txBox="1"/>
              <p:nvPr/>
            </p:nvSpPr>
            <p:spPr>
              <a:xfrm>
                <a:off x="10815618" y="2361846"/>
                <a:ext cx="37151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6CFB21-348F-6538-BEB2-EF613CB1C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618" y="2361846"/>
                <a:ext cx="371512" cy="375424"/>
              </a:xfrm>
              <a:prstGeom prst="rect">
                <a:avLst/>
              </a:prstGeom>
              <a:blipFill>
                <a:blip r:embed="rId3"/>
                <a:stretch>
                  <a:fillRect r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E93C5C1-BAA3-1467-AF2E-CF44DF49151A}"/>
              </a:ext>
            </a:extLst>
          </p:cNvPr>
          <p:cNvSpPr txBox="1"/>
          <p:nvPr/>
        </p:nvSpPr>
        <p:spPr>
          <a:xfrm>
            <a:off x="1224302" y="5677696"/>
            <a:ext cx="2881249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COMING SOON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14C61-843A-A20B-D42E-DA1AB2C19A29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9AD1F-8CF8-C787-DB31-A58BDB7E1000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</p:spTree>
    <p:extLst>
      <p:ext uri="{BB962C8B-B14F-4D97-AF65-F5344CB8AC3E}">
        <p14:creationId xmlns:p14="http://schemas.microsoft.com/office/powerpoint/2010/main" val="390915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722BC-F99D-21D9-1ABF-7CAED544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FF2DF1-28FB-E16D-ADAB-E87020BC8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36234" r="14371" b="6578"/>
          <a:stretch/>
        </p:blipFill>
        <p:spPr>
          <a:xfrm>
            <a:off x="6432884" y="1655486"/>
            <a:ext cx="5406031" cy="488093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622DAE-B007-B7CE-A9B7-9640C9B51E44}"/>
              </a:ext>
            </a:extLst>
          </p:cNvPr>
          <p:cNvSpPr txBox="1"/>
          <p:nvPr/>
        </p:nvSpPr>
        <p:spPr>
          <a:xfrm>
            <a:off x="7857652" y="1403528"/>
            <a:ext cx="3531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BESS Collaboration, PRL, 132, 131001 (2024)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C1130A6D-EB8B-6F5D-9DC9-C8366A12005E}"/>
              </a:ext>
            </a:extLst>
          </p:cNvPr>
          <p:cNvSpPr/>
          <p:nvPr/>
        </p:nvSpPr>
        <p:spPr>
          <a:xfrm rot="1379886">
            <a:off x="7177884" y="2434101"/>
            <a:ext cx="1121437" cy="3256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E1DB1E-CE53-9393-6DAE-C24BAC1ECE98}"/>
              </a:ext>
            </a:extLst>
          </p:cNvPr>
          <p:cNvSpPr txBox="1"/>
          <p:nvPr/>
        </p:nvSpPr>
        <p:spPr>
          <a:xfrm rot="1360728">
            <a:off x="6807875" y="2138518"/>
            <a:ext cx="19312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Experimental data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0349136-5519-8125-8205-2B90452C702A}"/>
              </a:ext>
            </a:extLst>
          </p:cNvPr>
          <p:cNvSpPr/>
          <p:nvPr/>
        </p:nvSpPr>
        <p:spPr>
          <a:xfrm rot="18986070">
            <a:off x="6660857" y="5241785"/>
            <a:ext cx="655280" cy="4083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D46001-66C5-C8F1-6A0A-E9B4EE2AD360}"/>
              </a:ext>
            </a:extLst>
          </p:cNvPr>
          <p:cNvSpPr txBox="1"/>
          <p:nvPr/>
        </p:nvSpPr>
        <p:spPr>
          <a:xfrm rot="19206703">
            <a:off x="6319096" y="4991217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Prediction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A66C3-7F66-31CA-FCA4-D1710C68B8BC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21551-2872-FED3-7FAC-D8506270E90A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3B6A615-716B-E803-9BB5-97120D0A89D6}"/>
              </a:ext>
            </a:extLst>
          </p:cNvPr>
          <p:cNvSpPr txBox="1">
            <a:spLocks/>
          </p:cNvSpPr>
          <p:nvPr/>
        </p:nvSpPr>
        <p:spPr>
          <a:xfrm>
            <a:off x="11902630" y="6536420"/>
            <a:ext cx="289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2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99DD1-D073-9A50-8002-2AAC2D711FC2}"/>
              </a:ext>
            </a:extLst>
          </p:cNvPr>
          <p:cNvSpPr txBox="1"/>
          <p:nvPr/>
        </p:nvSpPr>
        <p:spPr>
          <a:xfrm>
            <a:off x="3713067" y="235523"/>
            <a:ext cx="4343845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ANTIDEUTERONS IN COSMIC 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420E0-55D0-B878-8E83-981E709464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43" t="22423" r="54056" b="19931"/>
          <a:stretch/>
        </p:blipFill>
        <p:spPr>
          <a:xfrm>
            <a:off x="802563" y="1655485"/>
            <a:ext cx="5406030" cy="4896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C8BE84-5858-B309-2636-13AD6A1AA592}"/>
              </a:ext>
            </a:extLst>
          </p:cNvPr>
          <p:cNvSpPr txBox="1"/>
          <p:nvPr/>
        </p:nvSpPr>
        <p:spPr>
          <a:xfrm>
            <a:off x="2194174" y="1397997"/>
            <a:ext cx="3531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BESS Collaboration, PRL, 132, 131001 (2024)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A519C7-F762-B75E-D0A6-4D494ED08240}"/>
              </a:ext>
            </a:extLst>
          </p:cNvPr>
          <p:cNvSpPr txBox="1"/>
          <p:nvPr/>
        </p:nvSpPr>
        <p:spPr>
          <a:xfrm>
            <a:off x="319912" y="529848"/>
            <a:ext cx="1151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Cosmic antideuterons are produced in collision between propagating primary cosmic rays and the interstellar medium.</a:t>
            </a:r>
          </a:p>
          <a:p>
            <a:r>
              <a:rPr lang="en-US" dirty="0"/>
              <a:t>Detecting them and modeling their production in fundamental for the Dark Matter indirect search: secondary antideuterons are suppressed at low kinetic energies, while  Dark Matter ones are not.</a:t>
            </a:r>
          </a:p>
        </p:txBody>
      </p:sp>
    </p:spTree>
    <p:extLst>
      <p:ext uri="{BB962C8B-B14F-4D97-AF65-F5344CB8AC3E}">
        <p14:creationId xmlns:p14="http://schemas.microsoft.com/office/powerpoint/2010/main" val="327775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54034-0E0F-A968-C078-40BA1132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13143EA-36E4-AB33-4380-88EA88675ADD}"/>
              </a:ext>
            </a:extLst>
          </p:cNvPr>
          <p:cNvSpPr txBox="1">
            <a:spLocks/>
          </p:cNvSpPr>
          <p:nvPr/>
        </p:nvSpPr>
        <p:spPr>
          <a:xfrm>
            <a:off x="11721737" y="6536420"/>
            <a:ext cx="470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20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F6B54-8D97-8838-CB77-5B37A092D9EF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MODELING THE ANTIDEUTERONS PRODUCTION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807C0DB-5378-5896-7A8F-DA154C7C3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36234" r="14371" b="6578"/>
          <a:stretch/>
        </p:blipFill>
        <p:spPr>
          <a:xfrm>
            <a:off x="7464440" y="1657065"/>
            <a:ext cx="4343845" cy="39219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36BE7BD-D169-E8B8-3925-E49C2F3A899A}"/>
              </a:ext>
            </a:extLst>
          </p:cNvPr>
          <p:cNvSpPr txBox="1"/>
          <p:nvPr/>
        </p:nvSpPr>
        <p:spPr>
          <a:xfrm>
            <a:off x="8255725" y="1380066"/>
            <a:ext cx="3298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BESS Collaboration, PRL, 132, 131001 (2024)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B7344D-D428-5843-DB84-F2A397C83606}"/>
              </a:ext>
            </a:extLst>
          </p:cNvPr>
          <p:cNvSpPr txBox="1"/>
          <p:nvPr/>
        </p:nvSpPr>
        <p:spPr>
          <a:xfrm>
            <a:off x="456955" y="625445"/>
            <a:ext cx="1134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whole picture allows us to predict the secondary </a:t>
            </a:r>
            <a:r>
              <a:rPr lang="en-US" dirty="0" err="1"/>
              <a:t>dbar</a:t>
            </a:r>
            <a:r>
              <a:rPr lang="en-US" dirty="0"/>
              <a:t> production and compare with the experimental bound we will calculate with AMS (adding to the plot on the right the AMS data and our antideuteron prediction).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A83EC9-002C-8FC1-D710-198D2BC20479}"/>
              </a:ext>
            </a:extLst>
          </p:cNvPr>
          <p:cNvCxnSpPr/>
          <p:nvPr/>
        </p:nvCxnSpPr>
        <p:spPr>
          <a:xfrm>
            <a:off x="1628501" y="2345574"/>
            <a:ext cx="80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386C11-04A9-B690-D68B-3F317D004C55}"/>
              </a:ext>
            </a:extLst>
          </p:cNvPr>
          <p:cNvSpPr txBox="1"/>
          <p:nvPr/>
        </p:nvSpPr>
        <p:spPr>
          <a:xfrm>
            <a:off x="433614" y="2083964"/>
            <a:ext cx="127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Cross section data on pbar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797DBC-BCF6-E1FF-B8E6-ADCB47FC4D67}"/>
              </a:ext>
            </a:extLst>
          </p:cNvPr>
          <p:cNvSpPr txBox="1"/>
          <p:nvPr/>
        </p:nvSpPr>
        <p:spPr>
          <a:xfrm>
            <a:off x="2426907" y="1977865"/>
            <a:ext cx="167483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Pbar XS</a:t>
            </a:r>
          </a:p>
          <a:p>
            <a:r>
              <a:rPr lang="en-US" sz="1400" dirty="0"/>
              <a:t>Tune an analytical model on the data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AAF361-6145-3F2D-7E08-0AF7CF3AE637}"/>
              </a:ext>
            </a:extLst>
          </p:cNvPr>
          <p:cNvSpPr/>
          <p:nvPr/>
        </p:nvSpPr>
        <p:spPr>
          <a:xfrm>
            <a:off x="4409715" y="3255387"/>
            <a:ext cx="1480455" cy="73866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30FAE4-BB32-6262-47B7-85025D0EB7C7}"/>
              </a:ext>
            </a:extLst>
          </p:cNvPr>
          <p:cNvSpPr txBox="1"/>
          <p:nvPr/>
        </p:nvSpPr>
        <p:spPr>
          <a:xfrm>
            <a:off x="4409715" y="347083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</a:rPr>
              <a:t>Galprop</a:t>
            </a:r>
            <a:r>
              <a:rPr lang="en-US" sz="1400" b="1" dirty="0">
                <a:solidFill>
                  <a:schemeClr val="accent6"/>
                </a:solidFill>
              </a:rPr>
              <a:t>/</a:t>
            </a:r>
            <a:r>
              <a:rPr lang="en-US" sz="1400" b="1" dirty="0" err="1">
                <a:solidFill>
                  <a:schemeClr val="accent6"/>
                </a:solidFill>
              </a:rPr>
              <a:t>HelMod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CB2B923-D7AA-A370-7E4F-B870BB953A4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101737" y="2347197"/>
            <a:ext cx="722270" cy="9497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3BCE46-F6EA-C9EF-6789-669C5012BD55}"/>
              </a:ext>
            </a:extLst>
          </p:cNvPr>
          <p:cNvCxnSpPr>
            <a:cxnSpLocks/>
          </p:cNvCxnSpPr>
          <p:nvPr/>
        </p:nvCxnSpPr>
        <p:spPr>
          <a:xfrm>
            <a:off x="5103940" y="1906910"/>
            <a:ext cx="1" cy="13536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0B0DFB-E605-AAD7-3BD1-248D09E36741}"/>
              </a:ext>
            </a:extLst>
          </p:cNvPr>
          <p:cNvSpPr txBox="1"/>
          <p:nvPr/>
        </p:nvSpPr>
        <p:spPr>
          <a:xfrm>
            <a:off x="4145999" y="1646137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Propagation models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8D6ADC92-5F3E-CFC8-03A9-3B7A1BAAD4FA}"/>
              </a:ext>
            </a:extLst>
          </p:cNvPr>
          <p:cNvSpPr/>
          <p:nvPr/>
        </p:nvSpPr>
        <p:spPr>
          <a:xfrm>
            <a:off x="6014676" y="3296975"/>
            <a:ext cx="1664055" cy="655316"/>
          </a:xfrm>
          <a:prstGeom prst="hexagon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961728-5F14-9BA2-6734-56A97BEBD0C2}"/>
              </a:ext>
            </a:extLst>
          </p:cNvPr>
          <p:cNvSpPr txBox="1"/>
          <p:nvPr/>
        </p:nvSpPr>
        <p:spPr>
          <a:xfrm>
            <a:off x="6198148" y="3318121"/>
            <a:ext cx="141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Comparison with CR data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E32A78-1FAB-2635-4DD9-BE1A367D55CB}"/>
              </a:ext>
            </a:extLst>
          </p:cNvPr>
          <p:cNvCxnSpPr>
            <a:cxnSpLocks/>
          </p:cNvCxnSpPr>
          <p:nvPr/>
        </p:nvCxnSpPr>
        <p:spPr>
          <a:xfrm flipV="1">
            <a:off x="5355771" y="2356039"/>
            <a:ext cx="0" cy="899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35EEF9-1F3F-0218-7542-F7BBAE49B4CC}"/>
              </a:ext>
            </a:extLst>
          </p:cNvPr>
          <p:cNvCxnSpPr>
            <a:cxnSpLocks/>
          </p:cNvCxnSpPr>
          <p:nvPr/>
        </p:nvCxnSpPr>
        <p:spPr>
          <a:xfrm>
            <a:off x="5355771" y="2345574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38ABFB-9742-951F-6FFB-932E084B65D6}"/>
              </a:ext>
            </a:extLst>
          </p:cNvPr>
          <p:cNvCxnSpPr>
            <a:cxnSpLocks/>
          </p:cNvCxnSpPr>
          <p:nvPr/>
        </p:nvCxnSpPr>
        <p:spPr>
          <a:xfrm>
            <a:off x="6574971" y="2347899"/>
            <a:ext cx="0" cy="949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8854E7F-1E90-4611-6962-54A17E19F077}"/>
              </a:ext>
            </a:extLst>
          </p:cNvPr>
          <p:cNvSpPr txBox="1"/>
          <p:nvPr/>
        </p:nvSpPr>
        <p:spPr>
          <a:xfrm>
            <a:off x="5164841" y="2048261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Antiproton prediction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7D5FF4-B253-1328-BC30-B9C48B75711F}"/>
              </a:ext>
            </a:extLst>
          </p:cNvPr>
          <p:cNvCxnSpPr/>
          <p:nvPr/>
        </p:nvCxnSpPr>
        <p:spPr>
          <a:xfrm>
            <a:off x="1628501" y="3653897"/>
            <a:ext cx="80118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08D1F8E-CB33-B10E-A004-BE4128ED22A7}"/>
              </a:ext>
            </a:extLst>
          </p:cNvPr>
          <p:cNvSpPr txBox="1"/>
          <p:nvPr/>
        </p:nvSpPr>
        <p:spPr>
          <a:xfrm>
            <a:off x="480706" y="3477583"/>
            <a:ext cx="122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Cross section data on </a:t>
            </a:r>
            <a:r>
              <a:rPr lang="en-US" sz="1400" dirty="0" err="1">
                <a:solidFill>
                  <a:srgbClr val="FFC000"/>
                </a:solidFill>
              </a:rPr>
              <a:t>dbar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3FE555-4B56-0DD6-C23F-2458D44CAEB1}"/>
              </a:ext>
            </a:extLst>
          </p:cNvPr>
          <p:cNvSpPr txBox="1"/>
          <p:nvPr/>
        </p:nvSpPr>
        <p:spPr>
          <a:xfrm>
            <a:off x="2426907" y="4705577"/>
            <a:ext cx="1674830" cy="738664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CC66FF"/>
                </a:solidFill>
              </a:rPr>
              <a:t>Dbar</a:t>
            </a:r>
            <a:r>
              <a:rPr lang="en-US" sz="1400" b="1" dirty="0">
                <a:solidFill>
                  <a:srgbClr val="CC66FF"/>
                </a:solidFill>
              </a:rPr>
              <a:t> XS</a:t>
            </a:r>
          </a:p>
          <a:p>
            <a:r>
              <a:rPr lang="en-US" sz="1400" dirty="0">
                <a:solidFill>
                  <a:srgbClr val="CC66FF"/>
                </a:solidFill>
              </a:rPr>
              <a:t>Tune an analytical model on the data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92D728-AF23-5717-5D0C-E87592809D89}"/>
              </a:ext>
            </a:extLst>
          </p:cNvPr>
          <p:cNvSpPr txBox="1"/>
          <p:nvPr/>
        </p:nvSpPr>
        <p:spPr>
          <a:xfrm>
            <a:off x="2426907" y="3374829"/>
            <a:ext cx="168300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C000"/>
                </a:solidFill>
              </a:rPr>
              <a:t>COALESCENCE MODEL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0BB0CE0-C560-9D28-6123-9C8F66DC54DA}"/>
              </a:ext>
            </a:extLst>
          </p:cNvPr>
          <p:cNvCxnSpPr>
            <a:stCxn id="22" idx="2"/>
            <a:endCxn id="41" idx="0"/>
          </p:cNvCxnSpPr>
          <p:nvPr/>
        </p:nvCxnSpPr>
        <p:spPr>
          <a:xfrm>
            <a:off x="3264322" y="2716529"/>
            <a:ext cx="4088" cy="65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1C81DE3-DE58-D1BC-272B-8FE36913868D}"/>
              </a:ext>
            </a:extLst>
          </p:cNvPr>
          <p:cNvCxnSpPr>
            <a:stCxn id="41" idx="2"/>
            <a:endCxn id="39" idx="0"/>
          </p:cNvCxnSpPr>
          <p:nvPr/>
        </p:nvCxnSpPr>
        <p:spPr>
          <a:xfrm flipH="1">
            <a:off x="3264322" y="3898049"/>
            <a:ext cx="4088" cy="8075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00E2085A-09AB-7CE3-29A5-2CAAD62A5E70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4101737" y="4000803"/>
            <a:ext cx="771634" cy="1074106"/>
          </a:xfrm>
          <a:prstGeom prst="bentConnector2">
            <a:avLst/>
          </a:prstGeom>
          <a:ln>
            <a:solidFill>
              <a:srgbClr val="CC66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165E00B-0A0B-DDEF-0C72-A5578F25B1EC}"/>
              </a:ext>
            </a:extLst>
          </p:cNvPr>
          <p:cNvCxnSpPr>
            <a:cxnSpLocks/>
          </p:cNvCxnSpPr>
          <p:nvPr/>
        </p:nvCxnSpPr>
        <p:spPr>
          <a:xfrm flipV="1">
            <a:off x="5455919" y="4035640"/>
            <a:ext cx="0" cy="1039269"/>
          </a:xfrm>
          <a:prstGeom prst="line">
            <a:avLst/>
          </a:prstGeom>
          <a:ln>
            <a:solidFill>
              <a:srgbClr val="CC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030DF78-3083-D88A-2CEC-35A6CC786A98}"/>
              </a:ext>
            </a:extLst>
          </p:cNvPr>
          <p:cNvCxnSpPr>
            <a:cxnSpLocks/>
          </p:cNvCxnSpPr>
          <p:nvPr/>
        </p:nvCxnSpPr>
        <p:spPr>
          <a:xfrm>
            <a:off x="5455919" y="5074909"/>
            <a:ext cx="1119052" cy="0"/>
          </a:xfrm>
          <a:prstGeom prst="line">
            <a:avLst/>
          </a:prstGeom>
          <a:ln>
            <a:solidFill>
              <a:srgbClr val="CC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71E4770-F4EA-2A5D-94AE-F5B3495244C0}"/>
              </a:ext>
            </a:extLst>
          </p:cNvPr>
          <p:cNvCxnSpPr>
            <a:cxnSpLocks/>
          </p:cNvCxnSpPr>
          <p:nvPr/>
        </p:nvCxnSpPr>
        <p:spPr>
          <a:xfrm flipV="1">
            <a:off x="6568440" y="3935565"/>
            <a:ext cx="0" cy="1139344"/>
          </a:xfrm>
          <a:prstGeom prst="straightConnector1">
            <a:avLst/>
          </a:prstGeom>
          <a:ln>
            <a:solidFill>
              <a:srgbClr val="CC66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7B1228A-75AD-0999-AAEB-8CDFBF3A9B92}"/>
              </a:ext>
            </a:extLst>
          </p:cNvPr>
          <p:cNvSpPr txBox="1"/>
          <p:nvPr/>
        </p:nvSpPr>
        <p:spPr>
          <a:xfrm>
            <a:off x="5182898" y="5045265"/>
            <a:ext cx="19720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Antideuteron prediction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041E454-BE9A-124F-3BA5-9226F5B7465F}"/>
              </a:ext>
            </a:extLst>
          </p:cNvPr>
          <p:cNvSpPr txBox="1"/>
          <p:nvPr/>
        </p:nvSpPr>
        <p:spPr>
          <a:xfrm>
            <a:off x="1224302" y="5677696"/>
            <a:ext cx="2881249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COMING SOON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BDFD3-8DEB-5651-B4A4-9E7F8526A138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67621-4470-0BD9-DF87-F245BEB99E1B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</p:spTree>
    <p:extLst>
      <p:ext uri="{BB962C8B-B14F-4D97-AF65-F5344CB8AC3E}">
        <p14:creationId xmlns:p14="http://schemas.microsoft.com/office/powerpoint/2010/main" val="397616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5FB55-0382-6F1E-2CDD-FDED13EB8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4BF793B-5864-B0D0-4063-3E7B7D698ED7}"/>
              </a:ext>
            </a:extLst>
          </p:cNvPr>
          <p:cNvSpPr txBox="1">
            <a:spLocks/>
          </p:cNvSpPr>
          <p:nvPr/>
        </p:nvSpPr>
        <p:spPr>
          <a:xfrm>
            <a:off x="11808285" y="6536420"/>
            <a:ext cx="383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21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47B53-D05D-8685-9D65-599EBB3E8F20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A265A-72C0-40A2-D35A-648B281E667B}"/>
              </a:ext>
            </a:extLst>
          </p:cNvPr>
          <p:cNvSpPr txBox="1"/>
          <p:nvPr/>
        </p:nvSpPr>
        <p:spPr>
          <a:xfrm>
            <a:off x="574765" y="1045029"/>
            <a:ext cx="112335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Antideuterons search in on-going, using Machine Learning algorithm to suppress the background.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</a:t>
            </a:r>
            <a:r>
              <a:rPr lang="en-US" dirty="0" err="1"/>
              <a:t>classificators</a:t>
            </a:r>
            <a:r>
              <a:rPr lang="en-US" dirty="0"/>
              <a:t> using MC events is very difficult: we don’t have enough statistics when creating the background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IT alone is difficult to clean further the samples. Furthermore, using ML algorithms based on the TRD variables can improve our analysis.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L1 is needed in the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started to cleaning the </a:t>
            </a:r>
            <a:r>
              <a:rPr lang="en-US" dirty="0" err="1"/>
              <a:t>agl</a:t>
            </a:r>
            <a:r>
              <a:rPr lang="en-US" dirty="0"/>
              <a:t> range using DNNs.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Efficiencies correction calculations in ongoing.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an analytical model to predict the antiproton secondary production in cosmic collision. It’s the starting point to predict the antideuterons using a coalescence model.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E73FA-A963-A6A9-FE9B-A0D3EF8512F7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5CD3F-1F3C-60CD-BFE1-81A669B9B2F2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</p:spTree>
    <p:extLst>
      <p:ext uri="{BB962C8B-B14F-4D97-AF65-F5344CB8AC3E}">
        <p14:creationId xmlns:p14="http://schemas.microsoft.com/office/powerpoint/2010/main" val="275757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1AEA711-EA89-D983-2215-8B66C99823CF}"/>
              </a:ext>
            </a:extLst>
          </p:cNvPr>
          <p:cNvSpPr txBox="1"/>
          <p:nvPr/>
        </p:nvSpPr>
        <p:spPr>
          <a:xfrm>
            <a:off x="4969720" y="4818484"/>
            <a:ext cx="66215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The </a:t>
            </a:r>
            <a:r>
              <a:rPr lang="el-GR" sz="1600" dirty="0"/>
              <a:t>β</a:t>
            </a:r>
            <a:r>
              <a:rPr lang="en-US" sz="1600" dirty="0"/>
              <a:t> is reconstructed using the </a:t>
            </a:r>
            <a:r>
              <a:rPr lang="en-US" sz="1600" b="1" dirty="0"/>
              <a:t>TOF</a:t>
            </a:r>
            <a:r>
              <a:rPr lang="en-US" sz="1600" dirty="0"/>
              <a:t> (0.3 &lt; </a:t>
            </a:r>
            <a:r>
              <a:rPr lang="el-GR" sz="1600" dirty="0"/>
              <a:t>β</a:t>
            </a:r>
            <a:r>
              <a:rPr lang="it-IT" sz="1600" dirty="0"/>
              <a:t> &lt; 0.8) and the </a:t>
            </a:r>
            <a:r>
              <a:rPr lang="it-IT" sz="1600" b="1" dirty="0">
                <a:solidFill>
                  <a:srgbClr val="7030A0"/>
                </a:solidFill>
              </a:rPr>
              <a:t>RICH</a:t>
            </a:r>
            <a:r>
              <a:rPr lang="it-IT" sz="1600" dirty="0"/>
              <a:t> (</a:t>
            </a:r>
            <a:r>
              <a:rPr lang="it-IT" sz="1600" b="1" dirty="0" err="1">
                <a:solidFill>
                  <a:srgbClr val="7030A0"/>
                </a:solidFill>
              </a:rPr>
              <a:t>NaF</a:t>
            </a:r>
            <a:r>
              <a:rPr lang="it-IT" sz="1600" dirty="0"/>
              <a:t> 0.75 &lt; </a:t>
            </a:r>
            <a:r>
              <a:rPr lang="el-GR" sz="1600" dirty="0"/>
              <a:t>β</a:t>
            </a:r>
            <a:r>
              <a:rPr lang="it-IT" sz="1600" dirty="0"/>
              <a:t> &lt; 0.99 and </a:t>
            </a:r>
            <a:r>
              <a:rPr lang="it-IT" sz="1600" b="1" dirty="0">
                <a:solidFill>
                  <a:srgbClr val="7030A0"/>
                </a:solidFill>
              </a:rPr>
              <a:t>aerogel</a:t>
            </a:r>
            <a:r>
              <a:rPr lang="it-IT" sz="1600" dirty="0"/>
              <a:t> </a:t>
            </a:r>
            <a:r>
              <a:rPr lang="el-GR" sz="1600" dirty="0"/>
              <a:t>β</a:t>
            </a:r>
            <a:r>
              <a:rPr lang="it-IT" sz="1600" dirty="0"/>
              <a:t> &gt; 0.96) in three independent samples.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839B5-F4FB-C031-2889-FCED7B436740}"/>
              </a:ext>
            </a:extLst>
          </p:cNvPr>
          <p:cNvSpPr txBox="1"/>
          <p:nvPr/>
        </p:nvSpPr>
        <p:spPr>
          <a:xfrm>
            <a:off x="257237" y="603484"/>
            <a:ext cx="908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Search for heavy antideuterons in cosmic rays with the Alpha Magnetic Spectrometer</a:t>
            </a:r>
            <a:endParaRPr lang="en-US" sz="16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76A1A4-8C94-4CF9-D617-C20AE363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757" y="1211857"/>
            <a:ext cx="4308963" cy="48099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A2A0199-A244-2FFA-8659-192568082A22}"/>
              </a:ext>
            </a:extLst>
          </p:cNvPr>
          <p:cNvSpPr txBox="1"/>
          <p:nvPr/>
        </p:nvSpPr>
        <p:spPr>
          <a:xfrm>
            <a:off x="2152869" y="2071797"/>
            <a:ext cx="705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B5DC40-1C49-2258-4945-9334FBE151C2}"/>
              </a:ext>
            </a:extLst>
          </p:cNvPr>
          <p:cNvSpPr txBox="1"/>
          <p:nvPr/>
        </p:nvSpPr>
        <p:spPr>
          <a:xfrm rot="264522">
            <a:off x="2135781" y="2854607"/>
            <a:ext cx="1640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UTOF	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CE3095-F202-D853-6EE5-F8C54CCF6EE0}"/>
              </a:ext>
            </a:extLst>
          </p:cNvPr>
          <p:cNvSpPr txBox="1"/>
          <p:nvPr/>
        </p:nvSpPr>
        <p:spPr>
          <a:xfrm rot="356907">
            <a:off x="2147370" y="4543324"/>
            <a:ext cx="80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LTOF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5D2457-6B5F-BBD8-DE29-3F75E9085F40}"/>
              </a:ext>
            </a:extLst>
          </p:cNvPr>
          <p:cNvSpPr txBox="1"/>
          <p:nvPr/>
        </p:nvSpPr>
        <p:spPr>
          <a:xfrm rot="439383">
            <a:off x="2257467" y="5718284"/>
            <a:ext cx="82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58F35B-0246-0743-4EDA-33E6FE64A70F}"/>
              </a:ext>
            </a:extLst>
          </p:cNvPr>
          <p:cNvSpPr txBox="1"/>
          <p:nvPr/>
        </p:nvSpPr>
        <p:spPr>
          <a:xfrm rot="566645">
            <a:off x="2290261" y="4959380"/>
            <a:ext cx="786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3A6CDC-5D4B-ADDC-2493-4B2F6C2631D6}"/>
              </a:ext>
            </a:extLst>
          </p:cNvPr>
          <p:cNvSpPr txBox="1"/>
          <p:nvPr/>
        </p:nvSpPr>
        <p:spPr>
          <a:xfrm rot="16200000">
            <a:off x="2532126" y="3486003"/>
            <a:ext cx="904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256D04-FF6E-FAC2-8AB4-4CD77669EEFC}"/>
              </a:ext>
            </a:extLst>
          </p:cNvPr>
          <p:cNvSpPr txBox="1"/>
          <p:nvPr/>
        </p:nvSpPr>
        <p:spPr>
          <a:xfrm>
            <a:off x="2221226" y="1280926"/>
            <a:ext cx="506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00000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5A261A-4FB6-C9EF-2565-394717A7E30E}"/>
              </a:ext>
            </a:extLst>
          </p:cNvPr>
          <p:cNvSpPr txBox="1"/>
          <p:nvPr/>
        </p:nvSpPr>
        <p:spPr>
          <a:xfrm>
            <a:off x="2230249" y="2929724"/>
            <a:ext cx="506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00000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3DBB49-EC4D-C057-D203-B169CBF34A60}"/>
              </a:ext>
            </a:extLst>
          </p:cNvPr>
          <p:cNvSpPr txBox="1"/>
          <p:nvPr/>
        </p:nvSpPr>
        <p:spPr>
          <a:xfrm rot="226316">
            <a:off x="2146193" y="3349337"/>
            <a:ext cx="80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00000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L3-L4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DD9447-F671-E239-6B50-48A6D9CA0F5F}"/>
              </a:ext>
            </a:extLst>
          </p:cNvPr>
          <p:cNvSpPr txBox="1"/>
          <p:nvPr/>
        </p:nvSpPr>
        <p:spPr>
          <a:xfrm rot="375252">
            <a:off x="2136753" y="4031450"/>
            <a:ext cx="80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00000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L7-L8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194C08-879D-A943-FF32-7B8E128CA2B1}"/>
              </a:ext>
            </a:extLst>
          </p:cNvPr>
          <p:cNvSpPr txBox="1"/>
          <p:nvPr/>
        </p:nvSpPr>
        <p:spPr>
          <a:xfrm rot="382493">
            <a:off x="2140171" y="3690697"/>
            <a:ext cx="80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00000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L5-L6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285FBC-332D-0156-65F3-A058D7265DAD}"/>
              </a:ext>
            </a:extLst>
          </p:cNvPr>
          <p:cNvSpPr txBox="1"/>
          <p:nvPr/>
        </p:nvSpPr>
        <p:spPr>
          <a:xfrm rot="501073">
            <a:off x="2405552" y="5434693"/>
            <a:ext cx="506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00000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45DE98-9740-FA1B-56CD-276D7C229A3A}"/>
              </a:ext>
            </a:extLst>
          </p:cNvPr>
          <p:cNvCxnSpPr>
            <a:cxnSpLocks/>
          </p:cNvCxnSpPr>
          <p:nvPr/>
        </p:nvCxnSpPr>
        <p:spPr>
          <a:xfrm>
            <a:off x="2663727" y="2222627"/>
            <a:ext cx="2000752" cy="2578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14D5CE-28EB-9D72-0EF8-0B28144AC3A3}"/>
              </a:ext>
            </a:extLst>
          </p:cNvPr>
          <p:cNvCxnSpPr>
            <a:cxnSpLocks/>
          </p:cNvCxnSpPr>
          <p:nvPr/>
        </p:nvCxnSpPr>
        <p:spPr>
          <a:xfrm>
            <a:off x="3185167" y="3916046"/>
            <a:ext cx="1507317" cy="13963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3E8310-7D21-79DF-4E50-072A3F562A99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092612" y="3386337"/>
            <a:ext cx="1756431" cy="39960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02D936-4637-FB7A-18EB-78C2FAB466CF}"/>
              </a:ext>
            </a:extLst>
          </p:cNvPr>
          <p:cNvCxnSpPr>
            <a:cxnSpLocks/>
          </p:cNvCxnSpPr>
          <p:nvPr/>
        </p:nvCxnSpPr>
        <p:spPr>
          <a:xfrm>
            <a:off x="3083298" y="5206964"/>
            <a:ext cx="1737795" cy="22654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904896-D012-182B-091E-C95258B9AA4D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2952777" y="4715975"/>
            <a:ext cx="1878751" cy="539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D21CEC-D12A-54E1-9507-8FB9F2A61B86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952777" y="3531066"/>
            <a:ext cx="2016943" cy="11849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76DF309-D20B-94D6-14C1-F49723B0C794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60B3C-A915-230F-A3DE-B516EE38C787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A1167C8-2152-EB71-D928-A27E0EC9F081}"/>
              </a:ext>
            </a:extLst>
          </p:cNvPr>
          <p:cNvSpPr txBox="1">
            <a:spLocks/>
          </p:cNvSpPr>
          <p:nvPr/>
        </p:nvSpPr>
        <p:spPr>
          <a:xfrm>
            <a:off x="11902630" y="6536420"/>
            <a:ext cx="289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3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1CB45-6545-011B-6D6D-3311B987A534}"/>
              </a:ext>
            </a:extLst>
          </p:cNvPr>
          <p:cNvSpPr txBox="1"/>
          <p:nvPr/>
        </p:nvSpPr>
        <p:spPr>
          <a:xfrm>
            <a:off x="4664479" y="237429"/>
            <a:ext cx="2967736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GOALS OF THE ANALYSIS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295FE5-1391-CE76-7F0D-55131B2441F4}"/>
              </a:ext>
            </a:extLst>
          </p:cNvPr>
          <p:cNvSpPr txBox="1"/>
          <p:nvPr/>
        </p:nvSpPr>
        <p:spPr>
          <a:xfrm>
            <a:off x="4849043" y="2066241"/>
            <a:ext cx="6113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b="1" dirty="0">
                <a:solidFill>
                  <a:srgbClr val="0070C0"/>
                </a:solidFill>
              </a:rPr>
              <a:t>TRD</a:t>
            </a:r>
            <a:r>
              <a:rPr lang="it-IT" sz="1600" dirty="0"/>
              <a:t> helps with the </a:t>
            </a:r>
            <a:r>
              <a:rPr lang="it-IT" sz="1600" dirty="0" err="1"/>
              <a:t>particle</a:t>
            </a:r>
            <a:r>
              <a:rPr lang="it-IT" sz="1600" dirty="0"/>
              <a:t> </a:t>
            </a:r>
            <a:r>
              <a:rPr lang="it-IT" sz="1600" dirty="0" err="1"/>
              <a:t>identification</a:t>
            </a:r>
            <a:r>
              <a:rPr lang="it-IT" sz="1600" dirty="0"/>
              <a:t>.</a:t>
            </a:r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A44C06-F6CF-C4ED-B1CC-B3CAAF9BF18C}"/>
              </a:ext>
            </a:extLst>
          </p:cNvPr>
          <p:cNvSpPr txBox="1"/>
          <p:nvPr/>
        </p:nvSpPr>
        <p:spPr>
          <a:xfrm>
            <a:off x="4849043" y="3217060"/>
            <a:ext cx="6113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|Z| is reconstructed using both the </a:t>
            </a:r>
            <a:r>
              <a:rPr lang="en-US" sz="1600" b="1" dirty="0"/>
              <a:t>TOF</a:t>
            </a:r>
            <a:r>
              <a:rPr lang="en-US" sz="1600" dirty="0"/>
              <a:t> and the </a:t>
            </a:r>
            <a:r>
              <a:rPr lang="en-US" sz="1600" b="1" dirty="0">
                <a:solidFill>
                  <a:srgbClr val="C00000"/>
                </a:solidFill>
              </a:rPr>
              <a:t>Inner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Tracker</a:t>
            </a:r>
            <a:r>
              <a:rPr lang="en-US" sz="1600" dirty="0"/>
              <a:t>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475388-8D29-F0EF-B773-425D7127DD77}"/>
              </a:ext>
            </a:extLst>
          </p:cNvPr>
          <p:cNvSpPr txBox="1"/>
          <p:nvPr/>
        </p:nvSpPr>
        <p:spPr>
          <a:xfrm>
            <a:off x="4911317" y="3935715"/>
            <a:ext cx="6113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Rigidity is reconstructed using the </a:t>
            </a:r>
            <a:r>
              <a:rPr lang="en-US" sz="1600" b="1" dirty="0">
                <a:solidFill>
                  <a:srgbClr val="C00000"/>
                </a:solidFill>
              </a:rPr>
              <a:t>Inner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Tracker </a:t>
            </a:r>
            <a:r>
              <a:rPr lang="en-US" sz="1600" dirty="0"/>
              <a:t>and the magnet (and also the sign of Z).</a:t>
            </a:r>
          </a:p>
        </p:txBody>
      </p:sp>
    </p:spTree>
    <p:extLst>
      <p:ext uri="{BB962C8B-B14F-4D97-AF65-F5344CB8AC3E}">
        <p14:creationId xmlns:p14="http://schemas.microsoft.com/office/powerpoint/2010/main" val="98803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C91CB-80B5-8814-29EF-86C076BFF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84F3D55-7792-7555-48CE-3077B9F4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36234" r="14371" b="6578"/>
          <a:stretch/>
        </p:blipFill>
        <p:spPr>
          <a:xfrm>
            <a:off x="7517053" y="899840"/>
            <a:ext cx="4343845" cy="39219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716E62C-4B01-7A61-AC34-23BC9AC67240}"/>
              </a:ext>
            </a:extLst>
          </p:cNvPr>
          <p:cNvSpPr txBox="1"/>
          <p:nvPr/>
        </p:nvSpPr>
        <p:spPr>
          <a:xfrm>
            <a:off x="9959533" y="397109"/>
            <a:ext cx="1755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BESS Collaboration</a:t>
            </a:r>
          </a:p>
          <a:p>
            <a:r>
              <a:rPr lang="en-US" dirty="0"/>
              <a:t>PRL, 132, 131001 (2024)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1BF30-F6E5-92B4-2C5F-9A30336C55AF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F985E-3663-25B9-B122-538DA797DA45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CD43CD4-5247-5A7E-F98F-10C18DA7480E}"/>
              </a:ext>
            </a:extLst>
          </p:cNvPr>
          <p:cNvSpPr txBox="1">
            <a:spLocks/>
          </p:cNvSpPr>
          <p:nvPr/>
        </p:nvSpPr>
        <p:spPr>
          <a:xfrm>
            <a:off x="11902630" y="6536420"/>
            <a:ext cx="289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4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2A861-8393-E6CC-7405-CEC5407FF555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7361-1251-0347-3FB8-CA75EF0C8FA7}"/>
              </a:ext>
            </a:extLst>
          </p:cNvPr>
          <p:cNvSpPr txBox="1"/>
          <p:nvPr/>
        </p:nvSpPr>
        <p:spPr>
          <a:xfrm>
            <a:off x="513000" y="902510"/>
            <a:ext cx="709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quantity of a certain cosmic ray specie observed is calculated using the following flux formula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06394-2675-6F88-618F-A673798BFFC9}"/>
                  </a:ext>
                </a:extLst>
              </p:cNvPr>
              <p:cNvSpPr txBox="1"/>
              <p:nvPr/>
            </p:nvSpPr>
            <p:spPr>
              <a:xfrm>
                <a:off x="2346687" y="1787214"/>
                <a:ext cx="2955937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06394-2675-6F88-618F-A673798BF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687" y="1787214"/>
                <a:ext cx="2955937" cy="879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B1BFF2-8691-A805-4287-DB54158FB89D}"/>
                  </a:ext>
                </a:extLst>
              </p:cNvPr>
              <p:cNvSpPr txBox="1"/>
              <p:nvPr/>
            </p:nvSpPr>
            <p:spPr>
              <a:xfrm>
                <a:off x="521449" y="2850794"/>
                <a:ext cx="611341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rgbClr val="FF0000"/>
                    </a:solidFill>
                  </a:rPr>
                  <a:t>Number of counted signal events </a:t>
                </a:r>
              </a:p>
              <a:p>
                <a14:m>
                  <m:oMath xmlns:m="http://schemas.openxmlformats.org/officeDocument/2006/math">
                    <m:r>
                      <a:rPr lang="it-IT" sz="1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rgbClr val="00B0F0"/>
                    </a:solidFill>
                  </a:rPr>
                  <a:t>Rigidity bin width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rgbClr val="7030A0"/>
                    </a:solidFill>
                  </a:rPr>
                  <a:t>acceptance</a:t>
                </a:r>
                <a:endParaRPr lang="it-IT" sz="1800" i="1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B050"/>
                    </a:solidFill>
                  </a:rPr>
                  <a:t> Exposure time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B1BFF2-8691-A805-4287-DB54158FB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9" y="2850794"/>
                <a:ext cx="6113416" cy="1200329"/>
              </a:xfrm>
              <a:prstGeom prst="rect">
                <a:avLst/>
              </a:prstGeom>
              <a:blipFill>
                <a:blip r:embed="rId4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B1777C4-CC6C-D510-B8FB-DC85A9186F56}"/>
              </a:ext>
            </a:extLst>
          </p:cNvPr>
          <p:cNvSpPr txBox="1"/>
          <p:nvPr/>
        </p:nvSpPr>
        <p:spPr>
          <a:xfrm>
            <a:off x="521449" y="4901491"/>
            <a:ext cx="11113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formula can be used to calculate a spectrum (such as </a:t>
            </a:r>
            <a:r>
              <a:rPr lang="en-US" dirty="0">
                <a:solidFill>
                  <a:srgbClr val="00FF00"/>
                </a:solidFill>
              </a:rPr>
              <a:t>antiprotons</a:t>
            </a:r>
            <a:r>
              <a:rPr lang="en-US" dirty="0"/>
              <a:t>) or can be used to put an upper limit if nobody has been observed (such as </a:t>
            </a:r>
            <a:r>
              <a:rPr lang="en-US" dirty="0">
                <a:solidFill>
                  <a:srgbClr val="E820C2"/>
                </a:solidFill>
              </a:rPr>
              <a:t>antideuterons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sz="1800" i="1" dirty="0">
                <a:solidFill>
                  <a:srgbClr val="00B0F0"/>
                </a:solidFill>
              </a:rPr>
              <a:t>The rigidity bin width can be enlarged to obtain lower the limit, losing spectral information </a:t>
            </a:r>
            <a:r>
              <a:rPr lang="en-US" sz="1800" i="1" dirty="0"/>
              <a:t>(such as </a:t>
            </a:r>
            <a:r>
              <a:rPr lang="en-US" sz="1800" i="1" dirty="0">
                <a:solidFill>
                  <a:srgbClr val="E820C2"/>
                </a:solidFill>
              </a:rPr>
              <a:t>antideuterons</a:t>
            </a:r>
            <a:r>
              <a:rPr lang="en-US" sz="1800" i="1" dirty="0"/>
              <a:t>)</a:t>
            </a:r>
            <a:r>
              <a:rPr lang="en-US" sz="1800" i="1" dirty="0">
                <a:solidFill>
                  <a:srgbClr val="00B0F0"/>
                </a:solidFill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F9E932-4142-703C-7910-DCC3DDFBDCA6}"/>
              </a:ext>
            </a:extLst>
          </p:cNvPr>
          <p:cNvCxnSpPr/>
          <p:nvPr/>
        </p:nvCxnSpPr>
        <p:spPr>
          <a:xfrm>
            <a:off x="9274629" y="902510"/>
            <a:ext cx="261257" cy="360233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F540D0-4F82-914F-D267-7694649E1B04}"/>
              </a:ext>
            </a:extLst>
          </p:cNvPr>
          <p:cNvSpPr txBox="1"/>
          <p:nvPr/>
        </p:nvSpPr>
        <p:spPr>
          <a:xfrm>
            <a:off x="8711623" y="60903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spectrum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56F758-D51D-4F02-DF74-F9DA30FAA2ED}"/>
              </a:ext>
            </a:extLst>
          </p:cNvPr>
          <p:cNvCxnSpPr>
            <a:cxnSpLocks/>
          </p:cNvCxnSpPr>
          <p:nvPr/>
        </p:nvCxnSpPr>
        <p:spPr>
          <a:xfrm>
            <a:off x="8900160" y="1787214"/>
            <a:ext cx="93750" cy="138335"/>
          </a:xfrm>
          <a:prstGeom prst="straightConnector1">
            <a:avLst/>
          </a:prstGeom>
          <a:ln>
            <a:solidFill>
              <a:srgbClr val="E820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67EC48-1760-32E5-01D6-4AB47ACB1B54}"/>
              </a:ext>
            </a:extLst>
          </p:cNvPr>
          <p:cNvSpPr txBox="1"/>
          <p:nvPr/>
        </p:nvSpPr>
        <p:spPr>
          <a:xfrm>
            <a:off x="8358184" y="146678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820C2"/>
                </a:solidFill>
              </a:rPr>
              <a:t>Upper limit</a:t>
            </a:r>
          </a:p>
        </p:txBody>
      </p:sp>
    </p:spTree>
    <p:extLst>
      <p:ext uri="{BB962C8B-B14F-4D97-AF65-F5344CB8AC3E}">
        <p14:creationId xmlns:p14="http://schemas.microsoft.com/office/powerpoint/2010/main" val="314339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9EB9F-91CE-BF41-F519-5C6C450B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441945-2DEE-B087-520D-2F40273E8672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F0AA2-D344-5980-6768-ADCDF486D84A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550839B-2646-3855-EB71-0930560050D7}"/>
              </a:ext>
            </a:extLst>
          </p:cNvPr>
          <p:cNvSpPr txBox="1">
            <a:spLocks/>
          </p:cNvSpPr>
          <p:nvPr/>
        </p:nvSpPr>
        <p:spPr>
          <a:xfrm>
            <a:off x="11902630" y="6536420"/>
            <a:ext cx="289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5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7DB3F-50DE-1A6C-860D-433B11DD9B92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EVENT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C7428F-7D27-5772-10EB-60CB62092AC7}"/>
                  </a:ext>
                </a:extLst>
              </p:cNvPr>
              <p:cNvSpPr txBox="1"/>
              <p:nvPr/>
            </p:nvSpPr>
            <p:spPr>
              <a:xfrm>
                <a:off x="521449" y="925065"/>
                <a:ext cx="2877390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C7428F-7D27-5772-10EB-60CB62092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9" y="925065"/>
                <a:ext cx="2877390" cy="879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F61C7F-1107-4AEF-E1E9-853B5DB11893}"/>
              </a:ext>
            </a:extLst>
          </p:cNvPr>
          <p:cNvSpPr txBox="1"/>
          <p:nvPr/>
        </p:nvSpPr>
        <p:spPr>
          <a:xfrm>
            <a:off x="3884023" y="599251"/>
            <a:ext cx="80186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Find the number of good antideuterons is one of the most difficult thing of the analysis.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sz="1800" i="1" dirty="0"/>
              <a:t>It means identify few events in more than ten billions. A tight standard selection has been applied to clean the sample from bad reconstructed events, but it’s not enough. A more advanced selection is required (applying Machine Learning algorithms).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0E0134-02DF-E0F3-8E13-39F0E173C0D5}"/>
                  </a:ext>
                </a:extLst>
              </p:cNvPr>
              <p:cNvSpPr txBox="1"/>
              <p:nvPr/>
            </p:nvSpPr>
            <p:spPr>
              <a:xfrm>
                <a:off x="3962401" y="2103107"/>
                <a:ext cx="4267198" cy="440678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err="1">
                    <a:solidFill>
                      <a:schemeClr val="tx1"/>
                    </a:solidFill>
                  </a:rPr>
                  <a:t>IsPhysicsTrigger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Fiducial Volume</a:t>
                </a:r>
                <a:endParaRPr lang="en-US" sz="1200" dirty="0"/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RTI selection</a:t>
                </a: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TRD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NHitsOnTrack</a:t>
                </a:r>
                <a:r>
                  <a:rPr lang="en-US" sz="1200" dirty="0">
                    <a:solidFill>
                      <a:schemeClr val="tx1"/>
                    </a:solidFill>
                  </a:rPr>
                  <a:t> &gt; 10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TRD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LikelihoodRatio</a:t>
                </a:r>
                <a:r>
                  <a:rPr lang="en-US" sz="1200" dirty="0">
                    <a:solidFill>
                      <a:schemeClr val="tx1"/>
                    </a:solidFill>
                  </a:rPr>
                  <a:t> e/p &gt; 0.8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TRD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LikelihoodRatio</a:t>
                </a:r>
                <a:r>
                  <a:rPr lang="en-US" sz="1200" dirty="0">
                    <a:solidFill>
                      <a:schemeClr val="tx1"/>
                    </a:solidFill>
                  </a:rPr>
                  <a:t> p/He &lt; 0.3</a:t>
                </a: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it-IT" sz="1200" dirty="0">
                    <a:solidFill>
                      <a:schemeClr val="tx1"/>
                    </a:solidFill>
                  </a:rPr>
                  <a:t>TOF: NβClusters = 4</a:t>
                </a:r>
              </a:p>
              <a:p>
                <a:r>
                  <a:rPr lang="it-IT" sz="1200" dirty="0">
                    <a:solidFill>
                      <a:schemeClr val="tx1"/>
                    </a:solidFill>
                  </a:rPr>
                  <a:t>TOF: </a:t>
                </a:r>
                <a:r>
                  <a:rPr lang="it-IT" sz="1200" dirty="0" err="1">
                    <a:solidFill>
                      <a:schemeClr val="tx1"/>
                    </a:solidFill>
                  </a:rPr>
                  <a:t>ChiSquareCoo</a:t>
                </a:r>
                <a:r>
                  <a:rPr lang="it-IT" sz="1200" dirty="0">
                    <a:solidFill>
                      <a:schemeClr val="tx1"/>
                    </a:solidFill>
                  </a:rPr>
                  <a:t> &lt; 4</a:t>
                </a:r>
              </a:p>
              <a:p>
                <a:r>
                  <a:rPr lang="it-IT" sz="1200" dirty="0">
                    <a:solidFill>
                      <a:schemeClr val="tx1"/>
                    </a:solidFill>
                  </a:rPr>
                  <a:t>TOF: </a:t>
                </a:r>
                <a:r>
                  <a:rPr lang="it-IT" sz="1200" dirty="0" err="1">
                    <a:solidFill>
                      <a:schemeClr val="tx1"/>
                    </a:solidFill>
                  </a:rPr>
                  <a:t>TotalCluster</a:t>
                </a:r>
                <a:r>
                  <a:rPr lang="it-IT" sz="1200" dirty="0">
                    <a:solidFill>
                      <a:schemeClr val="tx1"/>
                    </a:solidFill>
                  </a:rPr>
                  <a:t>(</a:t>
                </a:r>
                <a:r>
                  <a:rPr lang="it-IT" sz="1200" dirty="0" err="1">
                    <a:solidFill>
                      <a:schemeClr val="tx1"/>
                    </a:solidFill>
                  </a:rPr>
                  <a:t>onTime+OffTime</a:t>
                </a:r>
                <a:r>
                  <a:rPr lang="it-IT" sz="1200" dirty="0">
                    <a:solidFill>
                      <a:schemeClr val="tx1"/>
                    </a:solidFill>
                  </a:rPr>
                  <a:t>) &lt; 2</a:t>
                </a:r>
              </a:p>
              <a:p>
                <a:r>
                  <a:rPr lang="it-IT" sz="1200" dirty="0">
                    <a:solidFill>
                      <a:schemeClr val="tx1"/>
                    </a:solidFill>
                  </a:rPr>
                  <a:t>TOF: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𝑢𝑡𝑜𝑓</m:t>
                                </m:r>
                              </m:sub>
                            </m:sSub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𝑙𝑡𝑜𝑓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𝑢𝑡𝑜𝑓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it-IT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&lt;0.2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(TOF sample only)</a:t>
                </a: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IT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PatternY</a:t>
                </a:r>
                <a:r>
                  <a:rPr lang="en-US" sz="1200" dirty="0">
                    <a:solidFill>
                      <a:schemeClr val="tx1"/>
                    </a:solidFill>
                  </a:rPr>
                  <a:t>: L2 &amp; (L3|L4) &amp; (L5|L6) &amp; (L7|L8)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IT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Chisquare</a:t>
                </a:r>
                <a:r>
                  <a:rPr lang="en-US" sz="1200" dirty="0">
                    <a:solidFill>
                      <a:schemeClr val="tx1"/>
                    </a:solidFill>
                  </a:rPr>
                  <a:t> Y &lt; </a:t>
                </a:r>
                <a:r>
                  <a:rPr lang="en-US" sz="1200" dirty="0"/>
                  <a:t>10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𝐼𝑇</m:t>
                            </m:r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𝐼𝑇</m:t>
                            </m:r>
                          </m:sub>
                        </m:sSub>
                      </m:den>
                    </m:f>
                    <m:r>
                      <a:rPr lang="it-IT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IT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NhitsY</a:t>
                </a:r>
                <a:r>
                  <a:rPr lang="en-US" sz="1200" dirty="0">
                    <a:solidFill>
                      <a:schemeClr val="tx1"/>
                    </a:solidFill>
                  </a:rPr>
                  <a:t> &gt; 5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IT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Nhits</a:t>
                </a:r>
                <a:r>
                  <a:rPr lang="en-US" sz="1200" dirty="0">
                    <a:solidFill>
                      <a:schemeClr val="tx1"/>
                    </a:solidFill>
                  </a:rPr>
                  <a:t> XY &gt; 3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RICH: </a:t>
                </a:r>
                <a:r>
                  <a:rPr lang="en-US" sz="1200" dirty="0" err="1"/>
                  <a:t>NHitsUsed</a:t>
                </a:r>
                <a:r>
                  <a:rPr lang="en-US" sz="1200" dirty="0"/>
                  <a:t> &gt; 2 (only </a:t>
                </a:r>
                <a:r>
                  <a:rPr lang="en-US" sz="1200" dirty="0" err="1"/>
                  <a:t>NaF</a:t>
                </a:r>
                <a:r>
                  <a:rPr lang="en-US" sz="1200" dirty="0"/>
                  <a:t> and agl samples)</a:t>
                </a:r>
              </a:p>
              <a:p>
                <a:r>
                  <a:rPr lang="en-US" sz="1200" dirty="0"/>
                  <a:t>RICH: </a:t>
                </a:r>
                <a:r>
                  <a:rPr lang="en-US" sz="1200" dirty="0" err="1"/>
                  <a:t>RingGeomTest</a:t>
                </a:r>
                <a:r>
                  <a:rPr lang="en-US" sz="1200" dirty="0"/>
                  <a:t> (only </a:t>
                </a:r>
                <a:r>
                  <a:rPr lang="en-US" sz="1200" dirty="0" err="1"/>
                  <a:t>NaF</a:t>
                </a:r>
                <a:r>
                  <a:rPr lang="en-US" sz="1200" dirty="0"/>
                  <a:t> and agl samples)</a:t>
                </a:r>
              </a:p>
              <a:p>
                <a:r>
                  <a:rPr lang="en-US" sz="1200" dirty="0"/>
                  <a:t>RICH: </a:t>
                </a:r>
                <a:r>
                  <a:rPr lang="en-US" sz="1200" dirty="0" err="1"/>
                  <a:t>NPMTsRing</a:t>
                </a:r>
                <a:r>
                  <a:rPr lang="en-US" sz="1200" dirty="0"/>
                  <a:t> &gt; 2 (only </a:t>
                </a:r>
                <a:r>
                  <a:rPr lang="en-US" sz="1200" dirty="0" err="1"/>
                  <a:t>NaF</a:t>
                </a:r>
                <a:r>
                  <a:rPr lang="en-US" sz="1200" dirty="0"/>
                  <a:t> and agl samples)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0E0134-02DF-E0F3-8E13-39F0E173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2103107"/>
                <a:ext cx="4267198" cy="4406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CF439A6-D86B-565C-9DE9-ECD563D9B3D6}"/>
              </a:ext>
            </a:extLst>
          </p:cNvPr>
          <p:cNvSpPr txBox="1"/>
          <p:nvPr/>
        </p:nvSpPr>
        <p:spPr>
          <a:xfrm>
            <a:off x="5199560" y="2124848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Standard selection</a:t>
            </a:r>
          </a:p>
        </p:txBody>
      </p:sp>
    </p:spTree>
    <p:extLst>
      <p:ext uri="{BB962C8B-B14F-4D97-AF65-F5344CB8AC3E}">
        <p14:creationId xmlns:p14="http://schemas.microsoft.com/office/powerpoint/2010/main" val="162356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2EE12-CC95-B216-9537-38EA8889F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19858-5483-B0EA-618F-D37F2516F3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0" t="12445" r="1071" b="1461"/>
          <a:stretch/>
        </p:blipFill>
        <p:spPr>
          <a:xfrm>
            <a:off x="309182" y="810153"/>
            <a:ext cx="11401859" cy="5726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C422C-E4C0-DFF3-B577-23705FFC8145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A90F8-DC42-9623-23AF-235D50E3E6B1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FF38171-8A4F-AF0C-5DBA-F84104B457DE}"/>
              </a:ext>
            </a:extLst>
          </p:cNvPr>
          <p:cNvSpPr txBox="1">
            <a:spLocks/>
          </p:cNvSpPr>
          <p:nvPr/>
        </p:nvSpPr>
        <p:spPr>
          <a:xfrm>
            <a:off x="11902630" y="6536420"/>
            <a:ext cx="289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6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3DA33-2B34-ED99-2691-93C9DDA6CDB8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EVENT SELECTION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0A6CA5-5DC4-03CF-D910-1BC7AC921964}"/>
              </a:ext>
            </a:extLst>
          </p:cNvPr>
          <p:cNvSpPr txBox="1"/>
          <p:nvPr/>
        </p:nvSpPr>
        <p:spPr>
          <a:xfrm>
            <a:off x="7024551" y="5198254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TOF range</a:t>
            </a:r>
          </a:p>
          <a:p>
            <a:r>
              <a:rPr lang="en-US" dirty="0"/>
              <a:t>After the standard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1B5136-7BE1-927D-19A3-74692C6E9082}"/>
                  </a:ext>
                </a:extLst>
              </p:cNvPr>
              <p:cNvSpPr txBox="1"/>
              <p:nvPr/>
            </p:nvSpPr>
            <p:spPr>
              <a:xfrm>
                <a:off x="1820092" y="1668083"/>
                <a:ext cx="398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1B5136-7BE1-927D-19A3-74692C6E9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92" y="1668083"/>
                <a:ext cx="3981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306E89-8109-2A39-1086-D1CED3FAE9D2}"/>
                  </a:ext>
                </a:extLst>
              </p:cNvPr>
              <p:cNvSpPr txBox="1"/>
              <p:nvPr/>
            </p:nvSpPr>
            <p:spPr>
              <a:xfrm>
                <a:off x="2979354" y="1207301"/>
                <a:ext cx="379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306E89-8109-2A39-1086-D1CED3FA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54" y="1207301"/>
                <a:ext cx="3794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3632FA-34E6-3B43-8C90-D01696F1A2BF}"/>
                  </a:ext>
                </a:extLst>
              </p:cNvPr>
              <p:cNvSpPr txBox="1"/>
              <p:nvPr/>
            </p:nvSpPr>
            <p:spPr>
              <a:xfrm>
                <a:off x="4255219" y="1207301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0" dirty="0">
                    <a:solidFill>
                      <a:srgbClr val="FF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3632FA-34E6-3B43-8C90-D01696F1A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219" y="1207301"/>
                <a:ext cx="497252" cy="369332"/>
              </a:xfrm>
              <a:prstGeom prst="rect">
                <a:avLst/>
              </a:prstGeom>
              <a:blipFill>
                <a:blip r:embed="rId5"/>
                <a:stretch>
                  <a:fillRect l="-97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612BD0-C3EC-0AD5-85A8-5D1497CC022C}"/>
                  </a:ext>
                </a:extLst>
              </p:cNvPr>
              <p:cNvSpPr txBox="1"/>
              <p:nvPr/>
            </p:nvSpPr>
            <p:spPr>
              <a:xfrm>
                <a:off x="5555084" y="1210597"/>
                <a:ext cx="596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612BD0-C3EC-0AD5-85A8-5D1497CC0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4" y="1210597"/>
                <a:ext cx="5967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35DF8B-5F6D-270A-25C6-1055709319D1}"/>
                  </a:ext>
                </a:extLst>
              </p:cNvPr>
              <p:cNvSpPr txBox="1"/>
              <p:nvPr/>
            </p:nvSpPr>
            <p:spPr>
              <a:xfrm>
                <a:off x="6255821" y="1207301"/>
                <a:ext cx="596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35DF8B-5F6D-270A-25C6-10557093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21" y="1207301"/>
                <a:ext cx="59676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E9E904-C3D9-63F0-E79F-24540E06CDC2}"/>
                  </a:ext>
                </a:extLst>
              </p:cNvPr>
              <p:cNvSpPr txBox="1"/>
              <p:nvPr/>
            </p:nvSpPr>
            <p:spPr>
              <a:xfrm>
                <a:off x="9337997" y="1668083"/>
                <a:ext cx="398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E9E904-C3D9-63F0-E79F-24540E06C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997" y="1668083"/>
                <a:ext cx="3981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41EE13-1701-63A5-4B73-847BB9FED38F}"/>
                  </a:ext>
                </a:extLst>
              </p:cNvPr>
              <p:cNvSpPr txBox="1"/>
              <p:nvPr/>
            </p:nvSpPr>
            <p:spPr>
              <a:xfrm>
                <a:off x="7386488" y="1207301"/>
                <a:ext cx="379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41EE13-1701-63A5-4B73-847BB9FED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488" y="1207301"/>
                <a:ext cx="37946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52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40330-C1F4-8C11-01B6-51327A294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6B792E-029A-6C92-2339-582668DD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4" t="10921" r="57500" b="39936"/>
          <a:stretch/>
        </p:blipFill>
        <p:spPr>
          <a:xfrm>
            <a:off x="3535680" y="1037497"/>
            <a:ext cx="8108087" cy="5495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B598C-D9F6-2CDA-6E2F-7EC3AFE8E4FD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2AC96-8CED-D807-6265-5BCD07F6C321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7844E78-5665-AC16-FC46-7ED244A99A37}"/>
              </a:ext>
            </a:extLst>
          </p:cNvPr>
          <p:cNvSpPr txBox="1">
            <a:spLocks/>
          </p:cNvSpPr>
          <p:nvPr/>
        </p:nvSpPr>
        <p:spPr>
          <a:xfrm>
            <a:off x="11902630" y="6536420"/>
            <a:ext cx="289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7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C0D90-21B0-5303-0E7D-2185EA111C90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EVENT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D7E949-0AD4-439D-667C-810687957DB4}"/>
                  </a:ext>
                </a:extLst>
              </p:cNvPr>
              <p:cNvSpPr txBox="1"/>
              <p:nvPr/>
            </p:nvSpPr>
            <p:spPr>
              <a:xfrm>
                <a:off x="4462110" y="1260361"/>
                <a:ext cx="22493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TOF range</a:t>
                </a:r>
              </a:p>
              <a:p>
                <a:r>
                  <a:rPr lang="en-US" sz="1400" dirty="0"/>
                  <a:t>After the standard selection</a:t>
                </a:r>
              </a:p>
              <a:p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0.3&lt;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D7E949-0AD4-439D-667C-810687957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110" y="1260361"/>
                <a:ext cx="2249334" cy="769441"/>
              </a:xfrm>
              <a:prstGeom prst="rect">
                <a:avLst/>
              </a:prstGeom>
              <a:blipFill>
                <a:blip r:embed="rId3"/>
                <a:stretch>
                  <a:fillRect l="-1626" t="-23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F97BA64-1C54-317F-EA31-13656D681963}"/>
              </a:ext>
            </a:extLst>
          </p:cNvPr>
          <p:cNvSpPr/>
          <p:nvPr/>
        </p:nvSpPr>
        <p:spPr>
          <a:xfrm>
            <a:off x="8271734" y="1149530"/>
            <a:ext cx="988543" cy="4908651"/>
          </a:xfrm>
          <a:prstGeom prst="rect">
            <a:avLst/>
          </a:prstGeom>
          <a:solidFill>
            <a:srgbClr val="0000F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73A677-2474-EE18-C71D-E7B61251BD7D}"/>
              </a:ext>
            </a:extLst>
          </p:cNvPr>
          <p:cNvSpPr txBox="1"/>
          <p:nvPr/>
        </p:nvSpPr>
        <p:spPr>
          <a:xfrm>
            <a:off x="389721" y="2029802"/>
            <a:ext cx="3738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861.5 millions of protons</a:t>
            </a:r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rgbClr val="00B0F0"/>
                </a:solidFill>
              </a:rPr>
              <a:t>32.4 millions of deuterons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12.2 millions of pi+</a:t>
            </a:r>
          </a:p>
          <a:p>
            <a:r>
              <a:rPr lang="en-US" sz="1600" dirty="0">
                <a:solidFill>
                  <a:srgbClr val="00FF00"/>
                </a:solidFill>
              </a:rPr>
              <a:t>7.9 millions of pi-</a:t>
            </a:r>
          </a:p>
          <a:p>
            <a:r>
              <a:rPr lang="en-US" sz="1600" dirty="0">
                <a:solidFill>
                  <a:srgbClr val="C00000"/>
                </a:solidFill>
              </a:rPr>
              <a:t>42 265 K-</a:t>
            </a:r>
          </a:p>
          <a:p>
            <a:r>
              <a:rPr lang="en-US" sz="1600" dirty="0">
                <a:solidFill>
                  <a:srgbClr val="CC66FF"/>
                </a:solidFill>
              </a:rPr>
              <a:t>12446 antiprotons</a:t>
            </a:r>
          </a:p>
          <a:p>
            <a:r>
              <a:rPr lang="en-US" sz="1600" dirty="0">
                <a:solidFill>
                  <a:srgbClr val="E820C2"/>
                </a:solidFill>
              </a:rPr>
              <a:t>270 antideuterons (probably background)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AFC967-072E-7DB0-D324-1E6129E46B32}"/>
                  </a:ext>
                </a:extLst>
              </p:cNvPr>
              <p:cNvSpPr txBox="1"/>
              <p:nvPr/>
            </p:nvSpPr>
            <p:spPr>
              <a:xfrm>
                <a:off x="1287297" y="4311245"/>
                <a:ext cx="1231363" cy="5618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𝑚𝑎𝑠𝑠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𝑍𝑅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AFC967-072E-7DB0-D324-1E6129E46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97" y="4311245"/>
                <a:ext cx="1231363" cy="561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A3DAD50-FA46-09AB-0559-DC3AD2CF8734}"/>
              </a:ext>
            </a:extLst>
          </p:cNvPr>
          <p:cNvSpPr/>
          <p:nvPr/>
        </p:nvSpPr>
        <p:spPr>
          <a:xfrm>
            <a:off x="9260277" y="1150990"/>
            <a:ext cx="943874" cy="4908651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519C55-066F-7570-D3D9-14A262CCF7B5}"/>
              </a:ext>
            </a:extLst>
          </p:cNvPr>
          <p:cNvSpPr/>
          <p:nvPr/>
        </p:nvSpPr>
        <p:spPr>
          <a:xfrm>
            <a:off x="7892684" y="1156776"/>
            <a:ext cx="277428" cy="4894157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DE1DB1-A008-7E88-ADD4-07B1CCBB1DC0}"/>
              </a:ext>
            </a:extLst>
          </p:cNvPr>
          <p:cNvSpPr/>
          <p:nvPr/>
        </p:nvSpPr>
        <p:spPr>
          <a:xfrm>
            <a:off x="7523879" y="1156777"/>
            <a:ext cx="289723" cy="4901404"/>
          </a:xfrm>
          <a:prstGeom prst="rect">
            <a:avLst/>
          </a:prstGeom>
          <a:solidFill>
            <a:srgbClr val="00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2F7B6B-B4A0-F6A0-B413-E8BA4D2EC73C}"/>
              </a:ext>
            </a:extLst>
          </p:cNvPr>
          <p:cNvSpPr/>
          <p:nvPr/>
        </p:nvSpPr>
        <p:spPr>
          <a:xfrm>
            <a:off x="7226237" y="1149530"/>
            <a:ext cx="289723" cy="4901404"/>
          </a:xfrm>
          <a:prstGeom prst="rect">
            <a:avLst/>
          </a:prstGeom>
          <a:solidFill>
            <a:srgbClr val="C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90C35A-5816-6FF0-1A1B-939BF83A2C98}"/>
              </a:ext>
            </a:extLst>
          </p:cNvPr>
          <p:cNvSpPr/>
          <p:nvPr/>
        </p:nvSpPr>
        <p:spPr>
          <a:xfrm>
            <a:off x="6512040" y="1149530"/>
            <a:ext cx="714197" cy="4908651"/>
          </a:xfrm>
          <a:prstGeom prst="rect">
            <a:avLst/>
          </a:prstGeom>
          <a:solidFill>
            <a:srgbClr val="CC66F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59F3D6-807B-1377-8E6D-CEBF701F1AD1}"/>
              </a:ext>
            </a:extLst>
          </p:cNvPr>
          <p:cNvSpPr/>
          <p:nvPr/>
        </p:nvSpPr>
        <p:spPr>
          <a:xfrm>
            <a:off x="5542956" y="1149530"/>
            <a:ext cx="969084" cy="4908651"/>
          </a:xfrm>
          <a:prstGeom prst="rect">
            <a:avLst/>
          </a:prstGeom>
          <a:solidFill>
            <a:srgbClr val="E820C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2261CD-352B-5123-1EAE-803A84C7AC33}"/>
                  </a:ext>
                </a:extLst>
              </p:cNvPr>
              <p:cNvSpPr txBox="1"/>
              <p:nvPr/>
            </p:nvSpPr>
            <p:spPr>
              <a:xfrm>
                <a:off x="341648" y="667640"/>
                <a:ext cx="74719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In </a:t>
                </a:r>
                <a:r>
                  <a:rPr lang="en-US" sz="1800" b="1" dirty="0"/>
                  <a:t>12.5 </a:t>
                </a:r>
                <a:r>
                  <a:rPr lang="en-US" sz="1800" b="1" dirty="0" err="1"/>
                  <a:t>ys</a:t>
                </a:r>
                <a:r>
                  <a:rPr lang="en-US" sz="1800" b="1" dirty="0"/>
                  <a:t> of data</a:t>
                </a:r>
                <a:r>
                  <a:rPr lang="en-US" sz="1800" dirty="0"/>
                  <a:t>, we have in the TOF range,</a:t>
                </a:r>
                <a:r>
                  <a:rPr lang="it-IT" sz="1800" b="0" dirty="0"/>
                  <a:t> with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0.3&lt; 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2261CD-352B-5123-1EAE-803A84C7A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48" y="667640"/>
                <a:ext cx="7471954" cy="369332"/>
              </a:xfrm>
              <a:prstGeom prst="rect">
                <a:avLst/>
              </a:prstGeom>
              <a:blipFill>
                <a:blip r:embed="rId5"/>
                <a:stretch>
                  <a:fillRect l="-6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14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64E4F-07E8-AFEC-5417-4AE8B7C48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52D4E0-4481-2409-645A-718AADF8D0C8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8281D-AB0A-E72E-E359-7167A55833BE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938540A-5694-E855-5D50-6C489E1321C2}"/>
              </a:ext>
            </a:extLst>
          </p:cNvPr>
          <p:cNvSpPr txBox="1">
            <a:spLocks/>
          </p:cNvSpPr>
          <p:nvPr/>
        </p:nvSpPr>
        <p:spPr>
          <a:xfrm>
            <a:off x="11902630" y="6536420"/>
            <a:ext cx="289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8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27BF9-E2EA-4B7F-C932-36946330CBDB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EVENT SELECTION (DNN-TOF)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2F1DB-6353-DF11-4870-1A5879ABB63B}"/>
              </a:ext>
            </a:extLst>
          </p:cNvPr>
          <p:cNvSpPr txBox="1"/>
          <p:nvPr/>
        </p:nvSpPr>
        <p:spPr>
          <a:xfrm>
            <a:off x="521449" y="705980"/>
            <a:ext cx="11122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We started to apply Machine Learning algorithms to try to further clean the TOF sample.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32B33-A26B-FA3A-10F7-37065CA7F249}"/>
              </a:ext>
            </a:extLst>
          </p:cNvPr>
          <p:cNvSpPr txBox="1"/>
          <p:nvPr/>
        </p:nvSpPr>
        <p:spPr>
          <a:xfrm>
            <a:off x="521449" y="1121478"/>
            <a:ext cx="1130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did a first attempt using a </a:t>
            </a:r>
            <a:r>
              <a:rPr lang="en-US" sz="1600" b="1" dirty="0"/>
              <a:t>Deep Neural Network (DNN)</a:t>
            </a:r>
            <a:r>
              <a:rPr lang="en-US" sz="1600" dirty="0"/>
              <a:t>, based </a:t>
            </a:r>
            <a:r>
              <a:rPr lang="en-US" sz="1600" b="1" dirty="0"/>
              <a:t>on Inner Tracker (IT) variables</a:t>
            </a:r>
            <a:r>
              <a:rPr lang="en-US" sz="1600" dirty="0"/>
              <a:t>. We have trained the DNN using the </a:t>
            </a:r>
            <a:r>
              <a:rPr lang="en-US" sz="1600" b="1" dirty="0"/>
              <a:t>MC of protons</a:t>
            </a:r>
            <a:r>
              <a:rPr lang="en-US" sz="1600" dirty="0"/>
              <a:t>, starting with events in the </a:t>
            </a:r>
            <a:r>
              <a:rPr lang="en-US" sz="1600" b="1" dirty="0"/>
              <a:t>TOF samples</a:t>
            </a:r>
            <a:r>
              <a:rPr lang="en-US" sz="1600" dirty="0"/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B6745C-935C-BA26-3510-3F5DF5B8BFAC}"/>
              </a:ext>
            </a:extLst>
          </p:cNvPr>
          <p:cNvSpPr txBox="1"/>
          <p:nvPr/>
        </p:nvSpPr>
        <p:spPr>
          <a:xfrm>
            <a:off x="530157" y="2351782"/>
            <a:ext cx="4268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have chosen the </a:t>
            </a:r>
            <a:r>
              <a:rPr lang="en-US" sz="1600" b="1" dirty="0">
                <a:solidFill>
                  <a:srgbClr val="0000FF"/>
                </a:solidFill>
              </a:rPr>
              <a:t>protons as signal sample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 We started considering two kind of backgrounds: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 </a:t>
            </a:r>
            <a:r>
              <a:rPr lang="en-US" sz="1600" b="1" dirty="0">
                <a:solidFill>
                  <a:srgbClr val="FFC000"/>
                </a:solidFill>
              </a:rPr>
              <a:t>wrong charge background </a:t>
            </a:r>
            <a:r>
              <a:rPr lang="en-US" sz="1600" dirty="0"/>
              <a:t>composed by events with the wrong sign of the charge;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wrong mass background </a:t>
            </a:r>
            <a:r>
              <a:rPr lang="en-US" sz="1600" dirty="0"/>
              <a:t>composed by events where the mass in bad reconstructed (too high)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2ED4B1E-7C66-D879-7786-9BCA07C9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5" t="10162" r="54023" b="39943"/>
          <a:stretch/>
        </p:blipFill>
        <p:spPr>
          <a:xfrm>
            <a:off x="4981303" y="2169776"/>
            <a:ext cx="6921327" cy="4336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BEDF90-79EC-6A7C-40FB-A6C260ED3FC9}"/>
                  </a:ext>
                </a:extLst>
              </p:cNvPr>
              <p:cNvSpPr txBox="1"/>
              <p:nvPr/>
            </p:nvSpPr>
            <p:spPr>
              <a:xfrm>
                <a:off x="462398" y="4871214"/>
                <a:ext cx="42682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For statistical reasons, we enlarged the training samples to lie in the</a:t>
                </a:r>
                <a:r>
                  <a:rPr lang="it-IT" sz="1600" b="0" dirty="0"/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0.5&lt;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</m:t>
                    </m:r>
                  </m:oMath>
                </a14:m>
                <a:r>
                  <a:rPr lang="en-US" sz="1600" dirty="0"/>
                  <a:t> range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BEDF90-79EC-6A7C-40FB-A6C260ED3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98" y="4871214"/>
                <a:ext cx="4268265" cy="584775"/>
              </a:xfrm>
              <a:prstGeom prst="rect">
                <a:avLst/>
              </a:prstGeom>
              <a:blipFill>
                <a:blip r:embed="rId3"/>
                <a:stretch>
                  <a:fillRect l="-85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256FB4D-05BE-14DE-B04B-1368EA05D257}"/>
              </a:ext>
            </a:extLst>
          </p:cNvPr>
          <p:cNvSpPr txBox="1"/>
          <p:nvPr/>
        </p:nvSpPr>
        <p:spPr>
          <a:xfrm>
            <a:off x="8360515" y="2939987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Signal: protons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FB56C9-E847-6BF2-8C34-0DF1ABFEF18D}"/>
              </a:ext>
            </a:extLst>
          </p:cNvPr>
          <p:cNvSpPr/>
          <p:nvPr/>
        </p:nvSpPr>
        <p:spPr>
          <a:xfrm>
            <a:off x="8861794" y="3263206"/>
            <a:ext cx="2398389" cy="1909629"/>
          </a:xfrm>
          <a:custGeom>
            <a:avLst/>
            <a:gdLst>
              <a:gd name="connsiteX0" fmla="*/ 0 w 1779104"/>
              <a:gd name="connsiteY0" fmla="*/ 1311965 h 1341783"/>
              <a:gd name="connsiteX1" fmla="*/ 0 w 1779104"/>
              <a:gd name="connsiteY1" fmla="*/ 1311965 h 1341783"/>
              <a:gd name="connsiteX2" fmla="*/ 9939 w 1779104"/>
              <a:gd name="connsiteY2" fmla="*/ 934278 h 1341783"/>
              <a:gd name="connsiteX3" fmla="*/ 19878 w 1779104"/>
              <a:gd name="connsiteY3" fmla="*/ 864704 h 1341783"/>
              <a:gd name="connsiteX4" fmla="*/ 39756 w 1779104"/>
              <a:gd name="connsiteY4" fmla="*/ 805070 h 1341783"/>
              <a:gd name="connsiteX5" fmla="*/ 69574 w 1779104"/>
              <a:gd name="connsiteY5" fmla="*/ 516835 h 1341783"/>
              <a:gd name="connsiteX6" fmla="*/ 99391 w 1779104"/>
              <a:gd name="connsiteY6" fmla="*/ 367748 h 1341783"/>
              <a:gd name="connsiteX7" fmla="*/ 168965 w 1779104"/>
              <a:gd name="connsiteY7" fmla="*/ 198783 h 1341783"/>
              <a:gd name="connsiteX8" fmla="*/ 337930 w 1779104"/>
              <a:gd name="connsiteY8" fmla="*/ 19878 h 1341783"/>
              <a:gd name="connsiteX9" fmla="*/ 1779104 w 1779104"/>
              <a:gd name="connsiteY9" fmla="*/ 0 h 1341783"/>
              <a:gd name="connsiteX10" fmla="*/ 1769165 w 1779104"/>
              <a:gd name="connsiteY10" fmla="*/ 1341783 h 1341783"/>
              <a:gd name="connsiteX11" fmla="*/ 0 w 1779104"/>
              <a:gd name="connsiteY11" fmla="*/ 1311965 h 134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9104" h="1341783">
                <a:moveTo>
                  <a:pt x="0" y="1311965"/>
                </a:moveTo>
                <a:lnTo>
                  <a:pt x="0" y="1311965"/>
                </a:lnTo>
                <a:cubicBezTo>
                  <a:pt x="3313" y="1186069"/>
                  <a:pt x="4347" y="1060093"/>
                  <a:pt x="9939" y="934278"/>
                </a:cubicBezTo>
                <a:cubicBezTo>
                  <a:pt x="10979" y="910874"/>
                  <a:pt x="14610" y="887531"/>
                  <a:pt x="19878" y="864704"/>
                </a:cubicBezTo>
                <a:cubicBezTo>
                  <a:pt x="24590" y="844287"/>
                  <a:pt x="33130" y="824948"/>
                  <a:pt x="39756" y="805070"/>
                </a:cubicBezTo>
                <a:cubicBezTo>
                  <a:pt x="55006" y="500069"/>
                  <a:pt x="33560" y="705908"/>
                  <a:pt x="69574" y="516835"/>
                </a:cubicBezTo>
                <a:cubicBezTo>
                  <a:pt x="98376" y="365626"/>
                  <a:pt x="74834" y="441418"/>
                  <a:pt x="99391" y="367748"/>
                </a:cubicBezTo>
                <a:lnTo>
                  <a:pt x="168965" y="198783"/>
                </a:lnTo>
                <a:lnTo>
                  <a:pt x="337930" y="19878"/>
                </a:lnTo>
                <a:lnTo>
                  <a:pt x="1779104" y="0"/>
                </a:lnTo>
                <a:lnTo>
                  <a:pt x="1769165" y="1341783"/>
                </a:lnTo>
                <a:lnTo>
                  <a:pt x="0" y="1311965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Wrong mass background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E3143D-FA85-E13C-CC5A-A70D6CAC0375}"/>
              </a:ext>
            </a:extLst>
          </p:cNvPr>
          <p:cNvSpPr/>
          <p:nvPr/>
        </p:nvSpPr>
        <p:spPr>
          <a:xfrm>
            <a:off x="5608321" y="3283132"/>
            <a:ext cx="2752194" cy="1892703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Wrong sign background: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 all negatives (98.8 % </a:t>
            </a:r>
            <a:r>
              <a:rPr lang="en-US" sz="1400" dirty="0" err="1">
                <a:solidFill>
                  <a:srgbClr val="FFC000"/>
                </a:solidFill>
              </a:rPr>
              <a:t>pions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04200EE-33E4-D360-DEB2-3A78204285BF}"/>
              </a:ext>
            </a:extLst>
          </p:cNvPr>
          <p:cNvSpPr/>
          <p:nvPr/>
        </p:nvSpPr>
        <p:spPr>
          <a:xfrm>
            <a:off x="8496034" y="3280132"/>
            <a:ext cx="430252" cy="1892703"/>
          </a:xfrm>
          <a:custGeom>
            <a:avLst/>
            <a:gdLst>
              <a:gd name="connsiteX0" fmla="*/ 0 w 365760"/>
              <a:gd name="connsiteY0" fmla="*/ 1290320 h 1290320"/>
              <a:gd name="connsiteX1" fmla="*/ 0 w 365760"/>
              <a:gd name="connsiteY1" fmla="*/ 1290320 h 1290320"/>
              <a:gd name="connsiteX2" fmla="*/ 15240 w 365760"/>
              <a:gd name="connsiteY2" fmla="*/ 502920 h 1290320"/>
              <a:gd name="connsiteX3" fmla="*/ 35560 w 365760"/>
              <a:gd name="connsiteY3" fmla="*/ 147320 h 1290320"/>
              <a:gd name="connsiteX4" fmla="*/ 66040 w 365760"/>
              <a:gd name="connsiteY4" fmla="*/ 5080 h 1290320"/>
              <a:gd name="connsiteX5" fmla="*/ 365760 w 365760"/>
              <a:gd name="connsiteY5" fmla="*/ 0 h 1290320"/>
              <a:gd name="connsiteX6" fmla="*/ 238760 w 365760"/>
              <a:gd name="connsiteY6" fmla="*/ 142240 h 1290320"/>
              <a:gd name="connsiteX7" fmla="*/ 147320 w 365760"/>
              <a:gd name="connsiteY7" fmla="*/ 370840 h 1290320"/>
              <a:gd name="connsiteX8" fmla="*/ 111760 w 365760"/>
              <a:gd name="connsiteY8" fmla="*/ 599440 h 1290320"/>
              <a:gd name="connsiteX9" fmla="*/ 86360 w 365760"/>
              <a:gd name="connsiteY9" fmla="*/ 863600 h 1290320"/>
              <a:gd name="connsiteX10" fmla="*/ 50800 w 365760"/>
              <a:gd name="connsiteY10" fmla="*/ 1290320 h 1290320"/>
              <a:gd name="connsiteX11" fmla="*/ 0 w 365760"/>
              <a:gd name="connsiteY11" fmla="*/ 1290320 h 129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5760" h="1290320">
                <a:moveTo>
                  <a:pt x="0" y="1290320"/>
                </a:moveTo>
                <a:lnTo>
                  <a:pt x="0" y="1290320"/>
                </a:lnTo>
                <a:lnTo>
                  <a:pt x="15240" y="502920"/>
                </a:lnTo>
                <a:lnTo>
                  <a:pt x="35560" y="147320"/>
                </a:lnTo>
                <a:lnTo>
                  <a:pt x="66040" y="5080"/>
                </a:lnTo>
                <a:lnTo>
                  <a:pt x="365760" y="0"/>
                </a:lnTo>
                <a:lnTo>
                  <a:pt x="238760" y="142240"/>
                </a:lnTo>
                <a:lnTo>
                  <a:pt x="147320" y="370840"/>
                </a:lnTo>
                <a:lnTo>
                  <a:pt x="111760" y="599440"/>
                </a:lnTo>
                <a:lnTo>
                  <a:pt x="86360" y="863600"/>
                </a:lnTo>
                <a:lnTo>
                  <a:pt x="50800" y="1290320"/>
                </a:lnTo>
                <a:lnTo>
                  <a:pt x="0" y="1290320"/>
                </a:lnTo>
                <a:close/>
              </a:path>
            </a:pathLst>
          </a:custGeom>
          <a:solidFill>
            <a:srgbClr val="0000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1CC263-2A0E-D598-A02A-CB7F21407F7B}"/>
              </a:ext>
            </a:extLst>
          </p:cNvPr>
          <p:cNvSpPr txBox="1"/>
          <p:nvPr/>
        </p:nvSpPr>
        <p:spPr>
          <a:xfrm>
            <a:off x="5610909" y="2018072"/>
            <a:ext cx="310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MC Protons, TOF analysis range:</a:t>
            </a:r>
          </a:p>
        </p:txBody>
      </p:sp>
    </p:spTree>
    <p:extLst>
      <p:ext uri="{BB962C8B-B14F-4D97-AF65-F5344CB8AC3E}">
        <p14:creationId xmlns:p14="http://schemas.microsoft.com/office/powerpoint/2010/main" val="390560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B1956-A1B9-DC60-6E71-A9E3018BA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5D54-43AB-F8CB-5750-EDB8B2494473}"/>
              </a:ext>
            </a:extLst>
          </p:cNvPr>
          <p:cNvSpPr txBox="1"/>
          <p:nvPr/>
        </p:nvSpPr>
        <p:spPr>
          <a:xfrm>
            <a:off x="521449" y="6562991"/>
            <a:ext cx="282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francesco.dangelo13@unibo.it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31D89-40F9-33E0-A85F-A66BC3F4BF74}"/>
              </a:ext>
            </a:extLst>
          </p:cNvPr>
          <p:cNvSpPr txBox="1"/>
          <p:nvPr/>
        </p:nvSpPr>
        <p:spPr>
          <a:xfrm>
            <a:off x="4580709" y="6562991"/>
            <a:ext cx="3862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AMS-Italy meeting – Bologna – 27/11/2024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CBC1665-15C9-8693-2AD7-A52008808798}"/>
              </a:ext>
            </a:extLst>
          </p:cNvPr>
          <p:cNvSpPr txBox="1">
            <a:spLocks/>
          </p:cNvSpPr>
          <p:nvPr/>
        </p:nvSpPr>
        <p:spPr>
          <a:xfrm>
            <a:off x="11902630" y="6536420"/>
            <a:ext cx="289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30531A-69F5-4FE4-A1C7-29A34450F060}" type="slidenum">
              <a:rPr lang="en-US" sz="1600" smtClean="0">
                <a:solidFill>
                  <a:schemeClr val="bg1"/>
                </a:solidFill>
              </a:rPr>
              <a:pPr/>
              <a:t>9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49433-7A00-FE7C-3388-034073BB6BAB}"/>
              </a:ext>
            </a:extLst>
          </p:cNvPr>
          <p:cNvSpPr txBox="1"/>
          <p:nvPr/>
        </p:nvSpPr>
        <p:spPr>
          <a:xfrm>
            <a:off x="1529366" y="229919"/>
            <a:ext cx="913326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SEARCHING FOR ANTIDEUTERONS WITH AMS-02: EVENT SELECTION (DNN-TOF)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A06DF0-EE06-0463-663C-7C050682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5" t="10001" r="54837" b="47970"/>
          <a:stretch/>
        </p:blipFill>
        <p:spPr>
          <a:xfrm>
            <a:off x="757773" y="1708998"/>
            <a:ext cx="4528330" cy="2473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5DB215-175B-0ED3-FA9B-E977FD22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66" t="56666" r="4864" b="1450"/>
          <a:stretch/>
        </p:blipFill>
        <p:spPr>
          <a:xfrm>
            <a:off x="757773" y="4119669"/>
            <a:ext cx="4528330" cy="2489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97B26D-FA95-E80A-BB59-618FDE24F29D}"/>
                  </a:ext>
                </a:extLst>
              </p:cNvPr>
              <p:cNvSpPr txBox="1"/>
              <p:nvPr/>
            </p:nvSpPr>
            <p:spPr>
              <a:xfrm>
                <a:off x="3247505" y="1873773"/>
                <a:ext cx="1810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0.7&lt;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&lt;0.75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Protons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MC protons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97B26D-FA95-E80A-BB59-618FDE24F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505" y="1873773"/>
                <a:ext cx="1810367" cy="923330"/>
              </a:xfrm>
              <a:prstGeom prst="rect">
                <a:avLst/>
              </a:prstGeom>
              <a:blipFill>
                <a:blip r:embed="rId3"/>
                <a:stretch>
                  <a:fillRect l="-303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CAFFE1-08B7-526B-1D5F-668FCB8F4589}"/>
                  </a:ext>
                </a:extLst>
              </p:cNvPr>
              <p:cNvSpPr txBox="1"/>
              <p:nvPr/>
            </p:nvSpPr>
            <p:spPr>
              <a:xfrm>
                <a:off x="3216197" y="4449214"/>
                <a:ext cx="17775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0.85&lt;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&lt;0.</m:t>
                      </m:r>
                      <m:r>
                        <a:rPr lang="it-I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Protons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MC protons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CAFFE1-08B7-526B-1D5F-668FCB8F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197" y="4449214"/>
                <a:ext cx="1777538" cy="923330"/>
              </a:xfrm>
              <a:prstGeom prst="rect">
                <a:avLst/>
              </a:prstGeom>
              <a:blipFill>
                <a:blip r:embed="rId4"/>
                <a:stretch>
                  <a:fillRect l="-309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D274DBF-A2A7-A94C-8F68-9B82C7CA1E8E}"/>
              </a:ext>
            </a:extLst>
          </p:cNvPr>
          <p:cNvSpPr txBox="1"/>
          <p:nvPr/>
        </p:nvSpPr>
        <p:spPr>
          <a:xfrm>
            <a:off x="675922" y="637585"/>
            <a:ext cx="469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Choosing the IT variables </a:t>
            </a:r>
          </a:p>
          <a:p>
            <a:r>
              <a:rPr lang="en-US" dirty="0"/>
              <a:t>	-&gt; loose R dependence</a:t>
            </a:r>
          </a:p>
          <a:p>
            <a:r>
              <a:rPr lang="en-US" dirty="0"/>
              <a:t>	-&gt; agreement between data and MC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D58575-22CA-A251-B74B-460B6C332A7A}"/>
              </a:ext>
            </a:extLst>
          </p:cNvPr>
          <p:cNvSpPr txBox="1"/>
          <p:nvPr/>
        </p:nvSpPr>
        <p:spPr>
          <a:xfrm>
            <a:off x="6269557" y="1804030"/>
            <a:ext cx="50875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Variable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N° 1 </a:t>
            </a:r>
            <a:r>
              <a:rPr lang="en-US" dirty="0" err="1"/>
              <a:t>ChisquareX</a:t>
            </a:r>
            <a:r>
              <a:rPr lang="en-US" dirty="0"/>
              <a:t> (IT) NO MS, GBL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N°7 </a:t>
            </a:r>
            <a:r>
              <a:rPr lang="en-US" dirty="0" err="1"/>
              <a:t>PartialR</a:t>
            </a:r>
            <a:r>
              <a:rPr lang="en-US" dirty="0"/>
              <a:t> asymmetries (L2-L8)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N°7 </a:t>
            </a:r>
            <a:r>
              <a:rPr lang="en-US" dirty="0" err="1"/>
              <a:t>NCluster</a:t>
            </a:r>
            <a:r>
              <a:rPr lang="en-US" dirty="0"/>
              <a:t> (IT), Side X, 1mm (L2-L8)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N°7 </a:t>
            </a:r>
            <a:r>
              <a:rPr lang="en-US" dirty="0" err="1"/>
              <a:t>NCluster</a:t>
            </a:r>
            <a:r>
              <a:rPr lang="en-US" dirty="0"/>
              <a:t> (IT), Side X, 1cm from Track (L2-L8)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N°7 </a:t>
            </a:r>
            <a:r>
              <a:rPr lang="en-US" dirty="0" err="1"/>
              <a:t>NCluster</a:t>
            </a:r>
            <a:r>
              <a:rPr lang="en-US" dirty="0"/>
              <a:t> (IT), Side X, 2cm from Track (L2-L8)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N°7 </a:t>
            </a:r>
            <a:r>
              <a:rPr lang="en-US" dirty="0" err="1"/>
              <a:t>NCluster</a:t>
            </a:r>
            <a:r>
              <a:rPr lang="en-US" dirty="0"/>
              <a:t> (IT), Side Y, 1mm (L2-L8)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N°7 </a:t>
            </a:r>
            <a:r>
              <a:rPr lang="en-US" dirty="0" err="1"/>
              <a:t>NCluster</a:t>
            </a:r>
            <a:r>
              <a:rPr lang="en-US" dirty="0"/>
              <a:t> (IT), Side Y, 1cm from Track (L2-L8)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N°7 </a:t>
            </a:r>
            <a:r>
              <a:rPr lang="en-US" dirty="0" err="1"/>
              <a:t>NCluster</a:t>
            </a:r>
            <a:r>
              <a:rPr lang="en-US" dirty="0"/>
              <a:t> (IT), Side Y, 2cm from Track (L2-L8)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NTotalCluster</a:t>
            </a:r>
            <a:r>
              <a:rPr lang="en-US" dirty="0"/>
              <a:t> (IT), </a:t>
            </a:r>
            <a:r>
              <a:rPr lang="en-US" dirty="0" err="1"/>
              <a:t>SideX</a:t>
            </a:r>
            <a:r>
              <a:rPr lang="en-US" dirty="0"/>
              <a:t>, 1mm (sum on 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NTotalCluster</a:t>
            </a:r>
            <a:r>
              <a:rPr lang="en-US" dirty="0"/>
              <a:t> (IT), </a:t>
            </a:r>
            <a:r>
              <a:rPr lang="en-US" dirty="0" err="1"/>
              <a:t>SideX</a:t>
            </a:r>
            <a:r>
              <a:rPr lang="en-US" dirty="0"/>
              <a:t>, 1cm (sum on 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NTotalCluster</a:t>
            </a:r>
            <a:r>
              <a:rPr lang="en-US" dirty="0"/>
              <a:t> (IT), </a:t>
            </a:r>
            <a:r>
              <a:rPr lang="en-US" dirty="0" err="1"/>
              <a:t>SideX</a:t>
            </a:r>
            <a:r>
              <a:rPr lang="en-US" dirty="0"/>
              <a:t>, 2cm (sum on 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NTotalCluster</a:t>
            </a:r>
            <a:r>
              <a:rPr lang="en-US" dirty="0"/>
              <a:t> (IT), </a:t>
            </a:r>
            <a:r>
              <a:rPr lang="en-US" dirty="0" err="1"/>
              <a:t>SideY</a:t>
            </a:r>
            <a:r>
              <a:rPr lang="en-US" dirty="0"/>
              <a:t>, 1mm (sum on 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NTotalCluster</a:t>
            </a:r>
            <a:r>
              <a:rPr lang="en-US" dirty="0"/>
              <a:t> (IT), </a:t>
            </a:r>
            <a:r>
              <a:rPr lang="en-US" dirty="0" err="1"/>
              <a:t>SideY</a:t>
            </a:r>
            <a:r>
              <a:rPr lang="en-US" dirty="0"/>
              <a:t>, 1cm (sum on L2-L8)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NTotalCluster</a:t>
            </a:r>
            <a:r>
              <a:rPr lang="en-US" dirty="0"/>
              <a:t> (IT), </a:t>
            </a:r>
            <a:r>
              <a:rPr lang="en-US" dirty="0" err="1"/>
              <a:t>SideY</a:t>
            </a:r>
            <a:r>
              <a:rPr lang="en-US" dirty="0"/>
              <a:t>, 2cm (sum on L2-L8)</a:t>
            </a:r>
          </a:p>
        </p:txBody>
      </p:sp>
    </p:spTree>
    <p:extLst>
      <p:ext uri="{BB962C8B-B14F-4D97-AF65-F5344CB8AC3E}">
        <p14:creationId xmlns:p14="http://schemas.microsoft.com/office/powerpoint/2010/main" val="113147386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14695</TotalTime>
  <Words>2457</Words>
  <Application>Microsoft Office PowerPoint</Application>
  <PresentationFormat>Widescreen</PresentationFormat>
  <Paragraphs>411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Nova</vt:lpstr>
      <vt:lpstr>Calibri</vt:lpstr>
      <vt:lpstr>Cambria Math</vt:lpstr>
      <vt:lpstr>Corbel</vt:lpstr>
      <vt:lpstr>Basis</vt:lpstr>
      <vt:lpstr>SEARCHING FOR ANTIDEUTERONS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ANTIDEUTERONS</dc:title>
  <dc:creator>Francesco D'Angelo</dc:creator>
  <cp:lastModifiedBy>Francesco D'Angelo</cp:lastModifiedBy>
  <cp:revision>290</cp:revision>
  <dcterms:created xsi:type="dcterms:W3CDTF">2024-04-08T08:11:30Z</dcterms:created>
  <dcterms:modified xsi:type="dcterms:W3CDTF">2024-11-27T12:24:42Z</dcterms:modified>
</cp:coreProperties>
</file>