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0" r:id="rId2"/>
    <p:sldId id="264" r:id="rId3"/>
    <p:sldId id="263" r:id="rId4"/>
    <p:sldId id="261" r:id="rId5"/>
    <p:sldId id="256" r:id="rId6"/>
    <p:sldId id="257" r:id="rId7"/>
    <p:sldId id="258" r:id="rId8"/>
    <p:sldId id="259" r:id="rId9"/>
    <p:sldId id="262" r:id="rId10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2344"/>
  </p:normalViewPr>
  <p:slideViewPr>
    <p:cSldViewPr snapToGrid="0">
      <p:cViewPr>
        <p:scale>
          <a:sx n="136" d="100"/>
          <a:sy n="136" d="100"/>
        </p:scale>
        <p:origin x="872" y="-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B70A0-372E-8E4B-A844-128F7D7641B0}" type="datetimeFigureOut">
              <a:rPr lang="en-IT" smtClean="0"/>
              <a:t>31/10/24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568B8-5F3F-C048-BC99-003F9C99E964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94108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0AC53-145D-8ECC-8D51-961D9A0C4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4E1BF5-C273-4E2A-5AA3-59BB96E15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9F91C-4FDA-67CF-B74C-332870799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EB0C9-C8B8-2F43-8C7A-9B789BF7E9D2}" type="datetime1">
              <a:rPr lang="it-IT" smtClean="0"/>
              <a:t>31/10/24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2A0E5-AB0A-E67D-6CE7-B55A1ADE6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41D93-15DA-2CE1-45D2-E92C6B44A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3689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44A23-031F-38E3-BD01-148465474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73C3D-A940-61C6-5079-4B6C971E6C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DBEA6-21DB-6B59-A42C-0A255CF59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17E4-00F7-284D-8AFE-09768024B41F}" type="datetime1">
              <a:rPr lang="it-IT" smtClean="0"/>
              <a:t>31/10/24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C5601-5AE9-0FED-1507-1F5F7DC1A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E135C-6F45-63EF-0FB9-8C4314921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35648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6723D8-EEF4-EA37-CA90-9008D65D00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9F4D9C-6C6A-F2D2-C60B-ED3754434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1F729-EC97-4585-5A83-602F34782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CAE3-BEBA-F444-BC16-71C69EA3FFFC}" type="datetime1">
              <a:rPr lang="it-IT" smtClean="0"/>
              <a:t>31/10/24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D7D55-7326-C283-9BC1-77852A8CA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E6D88-4BC8-8E89-0823-6E307B72F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353424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073F5-5F0B-1AAB-F27A-086456E90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4C524-DC49-7E8B-5412-C7AF03E5D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C092A-B80C-82BF-525E-80FCC62B0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E711-61CF-9740-8D65-A3533F942594}" type="datetime1">
              <a:rPr lang="it-IT" smtClean="0"/>
              <a:t>31/10/24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6C774-DBB6-E33D-DB27-4FB4DAE7C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0BD73-EFFD-5571-7885-CC4493715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671711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55666-88C2-FA2C-43D8-45BA89990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5F69C-E93A-21FB-FF26-5025D4B4B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BE939-7644-DD64-9C89-F3E11F949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62D9-E0DB-D84D-93F5-E78977B43CBA}" type="datetime1">
              <a:rPr lang="it-IT" smtClean="0"/>
              <a:t>31/10/24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0A455-1AF3-7CCE-CA70-D5B6C29AB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6FDAD-68B0-12DC-7353-5258F5259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8855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59C3-265E-4973-03D7-86C497CEE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A206C-5F1B-71AC-F887-0AD4F5026C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350E0-B9C9-47B2-020D-113E52796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D3ADCA-130E-62D9-540F-67F803EED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5074-7782-8F44-A597-431EE620ADD5}" type="datetime1">
              <a:rPr lang="it-IT" smtClean="0"/>
              <a:t>31/10/24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6CBD6F-53DF-0E7D-1F16-F1D761ED2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6B618-37F0-D81C-7439-38FA4B42E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24968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70EFB-501F-5497-FFEB-E7B544656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1505B-20A7-71EF-7498-02F135A1A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240B41-7F2E-38F9-25E6-B84C2D261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6A3A21-BF52-8F7B-2D77-020EA3821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66D696-47B8-5D53-5556-48FC89FAEA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A46872-B52C-95D8-F7B3-D1499D566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2C8D-0CBA-7E4A-B5D9-75B14B2B78D8}" type="datetime1">
              <a:rPr lang="it-IT" smtClean="0"/>
              <a:t>31/10/24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A916ED-E5A6-9AB7-0757-DEA677472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8B26BE-F7C8-E92B-9FCD-212F89E9B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253911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D6940-F9AF-AC3F-1E7A-105022C3E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1F1F94-8485-4D1C-1F97-0039E0F72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44117-24B5-194B-A781-4164B11C6ED1}" type="datetime1">
              <a:rPr lang="it-IT" smtClean="0"/>
              <a:t>31/10/24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879A7B-84A2-5042-7214-F8EADC096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3EE7A6-2A08-CA12-2955-61F82FDF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7394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438AA9-387A-758E-E3F3-0D68559E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6078-285D-8641-A229-2282C42E6866}" type="datetime1">
              <a:rPr lang="it-IT" smtClean="0"/>
              <a:t>31/10/24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A7896F-D7FD-98B0-1485-6E7DCED24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CA50B-28FC-D9BB-DC3F-052BD6379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402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2F2C0-9DFA-E9DD-F253-1A42421E5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7D5D2-A367-FE1A-63B1-2B98A4D8B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A41FF-76AD-F6C8-394A-990B31398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4A8BEB-6B0E-2AF2-9B13-378966C91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F846-93FE-1C4D-93D8-6BC0564176A1}" type="datetime1">
              <a:rPr lang="it-IT" smtClean="0"/>
              <a:t>31/10/24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5EC08-4095-A5D4-A55D-621B935F2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7A9A5-8303-8BCA-8A02-42B1D9AA4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94023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EE7D6-1B2D-DBED-A580-8E5916F4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40A3DF-5180-6D90-EEBC-B56438380E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FAC482-5FF6-E3BB-B6C0-3A965D257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A5504-5614-2C76-5ED4-5BF8D686A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5571-CF2F-D14F-9A86-27EF35A49E5D}" type="datetime1">
              <a:rPr lang="it-IT" smtClean="0"/>
              <a:t>31/10/24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E9618-1AB5-ED7D-A77B-9C593B883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2CD618-1595-55C0-6672-CD047126A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379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258E14-EC14-ED25-F06E-591B3F2E9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E80DD-44AE-D747-ADAD-BC9AA967A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C7623-21A7-5D1C-7160-C16E1272B5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5A791-ED59-5640-BE52-289484AD2353}" type="datetime1">
              <a:rPr lang="it-IT" smtClean="0"/>
              <a:t>31/10/24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2D035-7B56-93C5-60BE-C14DC43F0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8913C-4017-0412-9230-035F164F9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A2F44-578A-374F-801B-1BB62E004BF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38135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zenodo/zenodo-rdm/issues/264" TargetMode="External"/><Relationship Id="rId2" Type="http://schemas.openxmlformats.org/officeDocument/2006/relationships/hyperlink" Target="https://help.zenodo.org/docs/deposit/create-new-uploa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genda.infn.it/e/migrazioneCNAFdiOARn3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9582C-3757-6FEE-C9A3-27BE8428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2024.10.28 stefanoB stefanoDP Irene </a:t>
            </a:r>
            <a:br>
              <a:rPr lang="en-IT" dirty="0"/>
            </a:br>
            <a:r>
              <a:rPr lang="en-IT" dirty="0"/>
              <a:t>archivio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DCCA1-4EDF-97B2-43C7-96F81543A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50" y="2377613"/>
            <a:ext cx="10921409" cy="3460123"/>
          </a:xfrm>
        </p:spPr>
        <p:txBody>
          <a:bodyPr>
            <a:normAutofit fontScale="92500" lnSpcReduction="10000"/>
          </a:bodyPr>
          <a:lstStyle/>
          <a:p>
            <a:r>
              <a:rPr lang="en-IT" sz="3600" dirty="0"/>
              <a:t>Esigenze all’apertura</a:t>
            </a:r>
          </a:p>
          <a:p>
            <a:pPr lvl="1"/>
            <a:r>
              <a:rPr lang="en-IT" sz="3200" dirty="0"/>
              <a:t>fornire agli utenti i prodotti identicamente uguali (o con metadati migliorati) a OAR@CT</a:t>
            </a:r>
          </a:p>
          <a:p>
            <a:pPr lvl="1"/>
            <a:r>
              <a:rPr lang="en-IT" sz="3200" dirty="0"/>
              <a:t>fornire agli utenti tutte le funzionalità di OAR@CT</a:t>
            </a:r>
          </a:p>
          <a:p>
            <a:pPr lvl="1"/>
            <a:r>
              <a:rPr lang="en-IT" sz="3200" dirty="0"/>
              <a:t>fornire agli utenti INFN i prodotti (2022)-2023-2024 disponibili su  INSPIRE (circa 5000/anno)</a:t>
            </a:r>
          </a:p>
          <a:p>
            <a:r>
              <a:rPr lang="en-IT" sz="3600" dirty="0"/>
              <a:t>Comitato ex art.8 riunione operativa alla fine di questa settimana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FEE36-1B1C-E796-4915-A56F451A6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1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59597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F4E4D-BD11-1E31-D303-A0F8381E3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85D2A-9235-622F-8190-4C3F3988D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en-GB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Luca</a:t>
            </a:r>
          </a:p>
          <a:p>
            <a:pPr algn="l"/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11:16 AM</a:t>
            </a:r>
          </a:p>
          <a:p>
            <a:pPr algn="l"/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aggiungere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un campo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personalizzato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su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Zenodo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segui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questi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passaggi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:</a:t>
            </a:r>
            <a:b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</a:br>
            <a:b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</a:b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1.</a:t>
            </a:r>
            <a:b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</a:b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Accedi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Zenodo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vai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alla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pagina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di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caricamento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.</a:t>
            </a:r>
            <a:b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</a:b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2.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Crea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un nuovo upload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cliccando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sull'icona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del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più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(+)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nel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menu in alto 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selezionando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"New upload" dal menu 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tendina</a:t>
            </a:r>
            <a:r>
              <a:rPr lang="en-GB" b="0" i="0" u="sng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hlinkClick r:id="rId2"/>
              </a:rPr>
              <a:t>https</a:t>
            </a:r>
            <a:r>
              <a:rPr lang="en-GB" b="0" i="0" u="sng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hlinkClick r:id="rId2"/>
              </a:rPr>
              <a:t>://help.zenodo.org/docs/deposit/create-new-upload/.</a:t>
            </a:r>
            <a:b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</a:b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2.</a:t>
            </a:r>
            <a:b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</a:b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Compila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i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campi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obbligatori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nella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sezione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"Basic information". Qui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puoi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aggiungere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i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metadati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necessari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come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titolo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, data di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pubblicazione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creatori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ecc</a:t>
            </a:r>
            <a:r>
              <a:rPr lang="en-GB" b="0" i="0" u="sng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hlinkClick r:id="rId2"/>
              </a:rPr>
              <a:t>https</a:t>
            </a:r>
            <a:r>
              <a:rPr lang="en-GB" b="0" i="0" u="sng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hlinkClick r:id="rId2"/>
              </a:rPr>
              <a:t>://help.zenodo.org/docs/deposit/create-new-upload/.</a:t>
            </a:r>
            <a:b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</a:b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3.</a:t>
            </a:r>
            <a:b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</a:b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Aggiungi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campi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personalizzati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: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Zenodo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non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offre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un'interfaccia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diretta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per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aggiungere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campi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personalizzati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tramite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la GUI standard.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Tuttavia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puoi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utilizzare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l'API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di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Zenodo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per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aggiungere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metadati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personalizzati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al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tuo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record.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Dovrai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creare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uno script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che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utilizzi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l'API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per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aggiungere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i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campi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desiderati</a:t>
            </a:r>
            <a:r>
              <a:rPr lang="en-GB" b="0" i="0" u="sng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hlinkClick r:id="rId3"/>
              </a:rPr>
              <a:t>https</a:t>
            </a:r>
            <a:r>
              <a:rPr lang="en-GB" b="0" i="0" u="sng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hlinkClick r:id="rId3"/>
              </a:rPr>
              <a:t>://github.com/zenodo/zenodo-rdm</a:t>
            </a:r>
            <a:r>
              <a:rPr lang="en-GB" b="0" i="0" u="sng">
                <a:solidFill>
                  <a:srgbClr val="000000"/>
                </a:solidFill>
                <a:effectLst/>
                <a:latin typeface="Source Sans Pro" panose="020B0503030403020204" pitchFamily="34" charset="0"/>
                <a:hlinkClick r:id="rId3"/>
              </a:rPr>
              <a:t>/issues/264</a:t>
            </a:r>
            <a:endParaRPr lang="en-GB" b="0" i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B6F17-830B-45E3-152B-02DC67B8B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2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86719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7530C-7BA5-CFF4-7C71-0DB6FBFB0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595019" y="937418"/>
            <a:ext cx="10515600" cy="1325563"/>
          </a:xfrm>
        </p:spPr>
        <p:txBody>
          <a:bodyPr>
            <a:normAutofit/>
          </a:bodyPr>
          <a:lstStyle/>
          <a:p>
            <a:r>
              <a:rPr lang="en-IT" sz="4000" dirty="0"/>
              <a:t>appunti inviati il 2024.10.29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D0F2A-2CEB-9372-A2B8-CE65237B5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232" y="200321"/>
            <a:ext cx="5520070" cy="6040438"/>
          </a:xfrm>
        </p:spPr>
        <p:txBody>
          <a:bodyPr>
            <a:normAutofit/>
          </a:bodyPr>
          <a:lstStyle/>
          <a:p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Buongiorno,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qualche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nota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dalla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riunione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n.36 del 24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ottobre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 da un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paio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riunioni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ieri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con Irene e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stefanoDP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contatti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con Francesca la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settimana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scorsa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GB" sz="800" dirty="0"/>
            </a:b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Tutti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file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sulla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pagina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agenda   URL short cut </a:t>
            </a:r>
            <a:r>
              <a:rPr lang="en-GB" sz="800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https://agenda.infn.it/e/migrazioneCNAFdiOARn36</a:t>
            </a:r>
            <a:br>
              <a:rPr lang="en-GB" sz="800" dirty="0"/>
            </a:br>
            <a:br>
              <a:rPr lang="en-GB" sz="800" dirty="0"/>
            </a:b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Cerco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riassumere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 vista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della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riunione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giovedi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prossimo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dopodomani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31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ottobre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n.37</a:t>
            </a:r>
            <a:br>
              <a:rPr lang="en-GB" sz="800" dirty="0"/>
            </a:br>
            <a:br>
              <a:rPr lang="en-GB" sz="800" dirty="0"/>
            </a:b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1)    Accesso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federato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edugain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 idem  (WBS 2.2 e 2.5)</a:t>
            </a:r>
            <a:br>
              <a:rPr lang="en-GB" sz="800" dirty="0"/>
            </a:b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 prove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fatte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istanza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invenio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-dev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mostrano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SAML non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funziona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quindi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non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abbiamo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ancora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ne'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edugain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ne' idem. 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Questo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e'un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item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molto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critico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perche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'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bloccante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 ha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causato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gia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' con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oar@ct</a:t>
            </a:r>
            <a:br>
              <a:rPr lang="en-GB" sz="800" dirty="0"/>
            </a:b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moltissimo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lavoro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Oltre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 ISPRA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esistono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autori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di INAF e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altri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epr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devono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accedere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subito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all'apertura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oar@cnaf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quanto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collaborano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esperimenti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di interesse  e con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partecipazione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INFN</a:t>
            </a:r>
            <a:br>
              <a:rPr lang="en-GB" sz="800" dirty="0"/>
            </a:br>
            <a:br>
              <a:rPr lang="en-GB" sz="800" dirty="0"/>
            </a:b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2) ROR ha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applicato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una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decina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modifiche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da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noi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chieste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ma non  ha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attivato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quattro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ror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nuovi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abbiamo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sollecitato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baltig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issue) e lo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fara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'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entro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il 31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ottobre</a:t>
            </a:r>
            <a:br>
              <a:rPr lang="en-GB" sz="800" dirty="0"/>
            </a:br>
            <a:br>
              <a:rPr lang="en-GB" sz="800" dirty="0"/>
            </a:b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3)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prosegue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il download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prodotti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da INSPIRE ma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una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volta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stabilizzato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certificato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da Irene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occorre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uploadarlo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oar@cnaf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usando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gli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script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lasciati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da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Calanducci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?)</a:t>
            </a:r>
            <a:br>
              <a:rPr lang="en-GB" sz="800" dirty="0"/>
            </a:br>
            <a:br>
              <a:rPr lang="en-GB" sz="800" dirty="0"/>
            </a:b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4)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progressi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nel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deployment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multiserver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E.Cesarini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S.Antonelli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S.Dalpra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br>
              <a:rPr lang="en-GB" sz="800" dirty="0"/>
            </a:br>
            <a:br>
              <a:rPr lang="en-GB" sz="800" dirty="0"/>
            </a:b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5)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nel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file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powerpoint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allegato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anche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agenda e area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onlyoffice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riportato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qualche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idea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generale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</a:t>
            </a:r>
            <a:br>
              <a:rPr lang="en-GB" sz="800" dirty="0"/>
            </a:b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    a.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task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ancora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aperti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giallo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WBS)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spingono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 avanti la</a:t>
            </a:r>
            <a:br>
              <a:rPr lang="en-GB" sz="800" dirty="0"/>
            </a:b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data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prevista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apertura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non mi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sembra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ci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sia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convergenza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date le</a:t>
            </a:r>
            <a:br>
              <a:rPr lang="en-GB" sz="800" dirty="0"/>
            </a:b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risorse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disponibili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quindi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occorrera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' fare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delle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scelte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strategiche</a:t>
            </a:r>
            <a:br>
              <a:rPr lang="en-GB" sz="800" dirty="0"/>
            </a:b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per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rispettare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la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scadenza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psicologica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ma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anche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funzionale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 di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aprire</a:t>
            </a:r>
            <a:br>
              <a:rPr lang="en-GB" sz="800" dirty="0"/>
            </a:b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entro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l'anno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GB" sz="800" dirty="0"/>
            </a:b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  b.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esigenze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sono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fornire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agli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utenti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un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servizio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almeno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uguale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</a:t>
            </a:r>
            <a:br>
              <a:rPr lang="en-GB" sz="800" dirty="0"/>
            </a:b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quello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oar@ct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;  e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fornire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agli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utenti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INFN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prodotti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del 2023 e</a:t>
            </a:r>
            <a:br>
              <a:rPr lang="en-GB" sz="800" dirty="0"/>
            </a:b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2024 (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possibilmente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anche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2022) 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scaricabili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ormai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da INSPIRE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grazie</a:t>
            </a:r>
            <a:br>
              <a:rPr lang="en-GB" sz="800" dirty="0"/>
            </a:b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 bootstrap di Luca</a:t>
            </a:r>
            <a:br>
              <a:rPr lang="en-GB" sz="800" dirty="0"/>
            </a:b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 c. 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riportato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la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lista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task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aperti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distinguendo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fra</a:t>
            </a:r>
            <a:br>
              <a:rPr lang="en-GB" sz="800" dirty="0"/>
            </a:b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bloccanti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forse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non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bloccanti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urgenti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ma non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bloccanti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Occorre</a:t>
            </a:r>
            <a:br>
              <a:rPr lang="en-GB" sz="800" dirty="0"/>
            </a:b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discutere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la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lista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sulla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base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tempi e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delle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risorse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arrivare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</a:t>
            </a:r>
            <a:br>
              <a:rPr lang="en-GB" sz="800" dirty="0"/>
            </a:b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una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lista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ridotta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aggiornata</a:t>
            </a:r>
            <a:br>
              <a:rPr lang="en-GB" sz="800" dirty="0"/>
            </a:b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d.  task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bloccanti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sono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la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creazione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custom fields n.10 e n.11</a:t>
            </a:r>
            <a:br>
              <a:rPr lang="en-GB" sz="800" dirty="0"/>
            </a:b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per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quali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tentativi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francesca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stefanoDP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finora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non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hanno</a:t>
            </a:r>
            <a:br>
              <a:rPr lang="en-GB" sz="800" dirty="0"/>
            </a:b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funzionato</a:t>
            </a:r>
            <a:br>
              <a:rPr lang="en-GB" sz="800" dirty="0"/>
            </a:b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e.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propongo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ottimizzi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soprattutto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la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migrazione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da CT e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task</a:t>
            </a:r>
            <a:br>
              <a:rPr lang="en-GB" sz="800" dirty="0"/>
            </a:b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assolutamente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bloccanti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sulla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versione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zenodo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-dev</a:t>
            </a:r>
            <a:br>
              <a:rPr lang="en-GB" sz="800" dirty="0"/>
            </a:b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f. CNAF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preferisce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passare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alla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istanza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multiserver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nell'ipotesi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che</a:t>
            </a:r>
            <a:br>
              <a:rPr lang="en-GB" sz="800" dirty="0"/>
            </a:b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con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essa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problemi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federazione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 di custom fields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possano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essere</a:t>
            </a:r>
            <a:br>
              <a:rPr lang="en-GB" sz="800" dirty="0"/>
            </a:b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piu'facilmente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risolubili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GB" sz="800" dirty="0"/>
            </a:br>
            <a:br>
              <a:rPr lang="en-GB" sz="800" dirty="0"/>
            </a:b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 per la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prossima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riunione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n.37 di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giovedi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31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ottobre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stefanoDP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fornira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'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una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stima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tempi per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finalizzare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la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istanza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multiserver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tenuto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conto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tutti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noi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siamo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impegnati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quasi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tutta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la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settimana</a:t>
            </a:r>
            <a:br>
              <a:rPr lang="en-GB" sz="800" dirty="0"/>
            </a:b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prossima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GenOA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week + AISA.</a:t>
            </a:r>
            <a:br>
              <a:rPr lang="en-GB" sz="800" dirty="0"/>
            </a:br>
            <a:br>
              <a:rPr lang="en-GB" sz="800" dirty="0"/>
            </a:b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Il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comitato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ex art.8 (Luca Marcello Laura e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stefano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riunisce</a:t>
            </a:r>
            <a:r>
              <a:rPr lang="en-GB" sz="800" b="0" i="0" u="none" strike="noStrike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 seguire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della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riunione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n.37 di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giovedi</a:t>
            </a:r>
            <a:br>
              <a:rPr lang="en-GB" sz="800" dirty="0"/>
            </a:br>
            <a:br>
              <a:rPr lang="en-GB" sz="800" dirty="0"/>
            </a:b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  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fatemi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sapere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saltato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ovvero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equivocato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qualcosa</a:t>
            </a:r>
            <a:br>
              <a:rPr lang="en-GB" sz="800" dirty="0"/>
            </a:br>
            <a:br>
              <a:rPr lang="en-GB" sz="800" dirty="0"/>
            </a:b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grazie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 a presto</a:t>
            </a:r>
            <a:br>
              <a:rPr lang="en-GB" sz="800" dirty="0"/>
            </a:b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stefano</a:t>
            </a:r>
            <a:br>
              <a:rPr lang="en-GB" sz="800" dirty="0"/>
            </a:br>
            <a:endParaRPr lang="en-IT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8EB1F-4122-93FD-F43C-CAC642998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3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45515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9582C-3757-6FEE-C9A3-27BE8428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2024.10.28 stefanoB stefanoDP Irene </a:t>
            </a:r>
            <a:br>
              <a:rPr lang="en-IT" dirty="0"/>
            </a:br>
            <a:r>
              <a:rPr lang="en-IT" dirty="0"/>
              <a:t>criticità (tutte documentate su baltig)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DCCA1-4EDF-97B2-43C7-96F81543A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77500" lnSpcReduction="20000"/>
          </a:bodyPr>
          <a:lstStyle/>
          <a:p>
            <a:r>
              <a:rPr lang="en-IT" dirty="0"/>
              <a:t>bloccanti</a:t>
            </a:r>
          </a:p>
          <a:p>
            <a:pPr lvl="1"/>
            <a:r>
              <a:rPr lang="en-IT" dirty="0"/>
              <a:t>migrazione 1:1 a parte concept doi</a:t>
            </a:r>
          </a:p>
          <a:p>
            <a:pPr lvl="1"/>
            <a:r>
              <a:rPr lang="en-IT" dirty="0"/>
              <a:t>rilascio DOI *  FATTO</a:t>
            </a:r>
          </a:p>
          <a:p>
            <a:pPr lvl="1"/>
            <a:r>
              <a:rPr lang="en-IT" dirty="0"/>
              <a:t>ORCID e ROR obbligatori</a:t>
            </a:r>
          </a:p>
          <a:p>
            <a:pPr lvl="1"/>
            <a:r>
              <a:rPr lang="en-IT" dirty="0"/>
              <a:t>ingestione INSPIRE </a:t>
            </a:r>
          </a:p>
          <a:p>
            <a:pPr lvl="1"/>
            <a:r>
              <a:rPr lang="en-IT" dirty="0"/>
              <a:t>contatore accessi/download</a:t>
            </a:r>
          </a:p>
          <a:p>
            <a:pPr lvl="1"/>
            <a:r>
              <a:rPr lang="en-IT" dirty="0"/>
              <a:t>accesso federato edugain/idem *****</a:t>
            </a:r>
          </a:p>
          <a:p>
            <a:pPr lvl="1"/>
            <a:r>
              <a:rPr lang="en-IT" dirty="0"/>
              <a:t>metadati APC+Fioretto  (custom field n.10  )</a:t>
            </a:r>
          </a:p>
          <a:p>
            <a:pPr lvl="1"/>
            <a:r>
              <a:rPr lang="en-IT" dirty="0"/>
              <a:t>pagina liberatoria legale (custom field n.11)</a:t>
            </a:r>
          </a:p>
          <a:p>
            <a:pPr lvl="1"/>
            <a:r>
              <a:rPr lang="en-IT" dirty="0"/>
              <a:t>pagina supporto email </a:t>
            </a:r>
          </a:p>
          <a:p>
            <a:pPr lvl="1"/>
            <a:r>
              <a:rPr lang="en-IT" dirty="0"/>
              <a:t>lingua metadati: ENG</a:t>
            </a:r>
          </a:p>
          <a:p>
            <a:r>
              <a:rPr lang="en-IT" dirty="0"/>
              <a:t>forse bloccanti ? </a:t>
            </a:r>
          </a:p>
          <a:p>
            <a:pPr lvl="1"/>
            <a:r>
              <a:rPr lang="en-IT" dirty="0"/>
              <a:t>deployment multiserver</a:t>
            </a:r>
          </a:p>
          <a:p>
            <a:r>
              <a:rPr lang="en-IT" dirty="0"/>
              <a:t>non bloccanti ma priorità dopo apertura</a:t>
            </a:r>
          </a:p>
          <a:p>
            <a:pPr lvl="1"/>
            <a:r>
              <a:rPr lang="en-IT" dirty="0"/>
              <a:t>Concept DOI</a:t>
            </a:r>
          </a:p>
          <a:p>
            <a:pPr lvl="1"/>
            <a:r>
              <a:rPr lang="en-IT" dirty="0"/>
              <a:t>sistemazione autori, separazione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FEE36-1B1C-E796-4915-A56F451A6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4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78608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8C056-CC37-9427-BB6B-1DC79EAB81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12DFDF-FE3A-DAA1-51D7-708980FE81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1364DB-9E64-00F3-FE61-007BFAC158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86" t="27229" r="21578" b="21579"/>
          <a:stretch/>
        </p:blipFill>
        <p:spPr>
          <a:xfrm>
            <a:off x="3995057" y="0"/>
            <a:ext cx="7043058" cy="555409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D1ACA61-CF65-782B-DDEC-CE8C27DB7786}"/>
              </a:ext>
            </a:extLst>
          </p:cNvPr>
          <p:cNvGrpSpPr/>
          <p:nvPr/>
        </p:nvGrpSpPr>
        <p:grpSpPr>
          <a:xfrm>
            <a:off x="4092498" y="5285068"/>
            <a:ext cx="6746488" cy="361097"/>
            <a:chOff x="4092498" y="5285068"/>
            <a:chExt cx="6746488" cy="36109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81015A1-43B0-624C-7A1D-884410C0B768}"/>
                </a:ext>
              </a:extLst>
            </p:cNvPr>
            <p:cNvSpPr/>
            <p:nvPr/>
          </p:nvSpPr>
          <p:spPr>
            <a:xfrm>
              <a:off x="4092498" y="5285068"/>
              <a:ext cx="6746488" cy="36109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803D439-0E0C-9580-E92E-37088EE8F57B}"/>
                </a:ext>
              </a:extLst>
            </p:cNvPr>
            <p:cNvSpPr txBox="1"/>
            <p:nvPr/>
          </p:nvSpPr>
          <p:spPr>
            <a:xfrm>
              <a:off x="4092498" y="5334811"/>
              <a:ext cx="25971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sz="1100" dirty="0">
                  <a:solidFill>
                    <a:schemeClr val="bg1"/>
                  </a:solidFill>
                </a:rPr>
                <a:t>Custom field n.10: Fioretto metadata, APC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77FA13-27FF-A275-549A-94D8A9081ED0}"/>
              </a:ext>
            </a:extLst>
          </p:cNvPr>
          <p:cNvGrpSpPr/>
          <p:nvPr/>
        </p:nvGrpSpPr>
        <p:grpSpPr>
          <a:xfrm>
            <a:off x="4092498" y="5747571"/>
            <a:ext cx="6746488" cy="361097"/>
            <a:chOff x="4092498" y="5285068"/>
            <a:chExt cx="6746488" cy="36109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1428868-B1C6-67C4-45F8-7BA7DD7FEBC0}"/>
                </a:ext>
              </a:extLst>
            </p:cNvPr>
            <p:cNvSpPr/>
            <p:nvPr/>
          </p:nvSpPr>
          <p:spPr>
            <a:xfrm>
              <a:off x="4092498" y="5285068"/>
              <a:ext cx="6746488" cy="36109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4C24458-4CB0-5F30-B420-4A9A4CE87D4D}"/>
                </a:ext>
              </a:extLst>
            </p:cNvPr>
            <p:cNvSpPr txBox="1"/>
            <p:nvPr/>
          </p:nvSpPr>
          <p:spPr>
            <a:xfrm>
              <a:off x="4092498" y="5334811"/>
              <a:ext cx="301236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sz="1100" dirty="0">
                  <a:solidFill>
                    <a:schemeClr val="bg1"/>
                  </a:solidFill>
                </a:rPr>
                <a:t>Custom field n.11: Legal declaration  (mandatory)</a:t>
              </a:r>
            </a:p>
          </p:txBody>
        </p:sp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88FD41D-45AA-4651-3C39-E6A516E5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5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706503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1C90C9-69BB-29DC-E26F-5BCC86D57E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400" b="82769"/>
          <a:stretch/>
        </p:blipFill>
        <p:spPr>
          <a:xfrm>
            <a:off x="1539152" y="5461686"/>
            <a:ext cx="9385540" cy="234779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234B8B4-9D30-CC86-95CC-4923BC52D387}"/>
              </a:ext>
            </a:extLst>
          </p:cNvPr>
          <p:cNvSpPr/>
          <p:nvPr/>
        </p:nvSpPr>
        <p:spPr>
          <a:xfrm>
            <a:off x="679145" y="1814629"/>
            <a:ext cx="6746488" cy="3610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3F0725-5653-959C-B69B-F520E299D63A}"/>
              </a:ext>
            </a:extLst>
          </p:cNvPr>
          <p:cNvSpPr txBox="1"/>
          <p:nvPr/>
        </p:nvSpPr>
        <p:spPr>
          <a:xfrm>
            <a:off x="679145" y="1864372"/>
            <a:ext cx="2274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100" dirty="0">
                <a:solidFill>
                  <a:schemeClr val="bg1"/>
                </a:solidFill>
              </a:rPr>
              <a:t>n.11: Legal declaration  (mandatory)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22A5BC-A1FC-3413-26BD-51D0E8567DF7}"/>
              </a:ext>
            </a:extLst>
          </p:cNvPr>
          <p:cNvSpPr txBox="1"/>
          <p:nvPr/>
        </p:nvSpPr>
        <p:spPr>
          <a:xfrm>
            <a:off x="838200" y="5461686"/>
            <a:ext cx="317774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T" sz="1100" b="1" dirty="0"/>
              <a:t>I declare the above is true  (bloccante)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055726-F4C8-8298-4047-04BEA75A79A7}"/>
              </a:ext>
            </a:extLst>
          </p:cNvPr>
          <p:cNvSpPr txBox="1"/>
          <p:nvPr/>
        </p:nvSpPr>
        <p:spPr>
          <a:xfrm>
            <a:off x="679145" y="2743283"/>
            <a:ext cx="6222615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Conformemente a quanto previsto dal Disciplinare per l’accesso aperto ai prodotti per la ricerca adottato dall’INFN, ciascun Autore che, singolarmente o in qualità di delegato dalla collaborazione per i Prodotti espressione dell’attività intellettuale di più Autori, deposita un prodotto nell’Archivio Istituzionale INFN dichiara e garantisce che il prodotto stesso è privo di contenuti contrari alle leggi e ai principi dell’ordinamento italiano e comunitario, precisando altresì:</a:t>
            </a:r>
            <a:endParaRPr lang="en-IT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it-IT" sz="10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 essere responsabile intellettuale (singolarmente o assieme agli altri Autori) della creazione del Prodotto depositato, a titolo originario o averlo legittimamente rielaborato altre opere preesistenti, apportando un contributo di originalità;</a:t>
            </a:r>
            <a:endParaRPr lang="en-IT" sz="10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it-IT" sz="10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che il Prodotto depositato è integro e autentico; </a:t>
            </a:r>
            <a:endParaRPr lang="en-IT" sz="10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it-IT" sz="10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che in esso non sono presenti elementi lesivi di diritti morali o patrimoniali di terzi; </a:t>
            </a:r>
            <a:endParaRPr lang="en-IT" sz="10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it-IT" sz="10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 essere titolare (singolarmente o assieme agli altri Autori) del diritto di disporne per le finalità del deposito, nei limiti consentiti dalla legislazione vigente e da eventuali contratti stipulati con terzi</a:t>
            </a:r>
            <a:endParaRPr lang="en-IT" sz="10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IT" sz="105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6A8B172-BAD3-28D0-D27A-085009B7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6</a:t>
            </a:fld>
            <a:endParaRPr lang="en-IT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B77922-27E5-24ED-BA92-22D9DFAB6E52}"/>
              </a:ext>
            </a:extLst>
          </p:cNvPr>
          <p:cNvSpPr txBox="1"/>
          <p:nvPr/>
        </p:nvSpPr>
        <p:spPr>
          <a:xfrm>
            <a:off x="1818167" y="1116419"/>
            <a:ext cx="172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vedi ticket baltig</a:t>
            </a:r>
          </a:p>
        </p:txBody>
      </p:sp>
    </p:spTree>
    <p:extLst>
      <p:ext uri="{BB962C8B-B14F-4D97-AF65-F5344CB8AC3E}">
        <p14:creationId xmlns:p14="http://schemas.microsoft.com/office/powerpoint/2010/main" val="1861141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DED87-C14A-138E-DE54-CB5955572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59143-0B43-843C-0C17-EFF82D0CC0D4}"/>
              </a:ext>
            </a:extLst>
          </p:cNvPr>
          <p:cNvSpPr/>
          <p:nvPr/>
        </p:nvSpPr>
        <p:spPr>
          <a:xfrm>
            <a:off x="2473763" y="365125"/>
            <a:ext cx="6746488" cy="3610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EAA07B-0FE6-FEA9-D13C-E6767475023A}"/>
              </a:ext>
            </a:extLst>
          </p:cNvPr>
          <p:cNvSpPr txBox="1"/>
          <p:nvPr/>
        </p:nvSpPr>
        <p:spPr>
          <a:xfrm>
            <a:off x="2473763" y="401276"/>
            <a:ext cx="18774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100" dirty="0">
                <a:solidFill>
                  <a:schemeClr val="bg1"/>
                </a:solidFill>
              </a:rPr>
              <a:t>n.10:  Fioretto metadata, APC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5BEFA-A38B-4CA5-9894-92D1ABDE8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595" y="902044"/>
            <a:ext cx="3219249" cy="5844746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5A83440-6DCA-9087-830F-8A99DE06B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7</a:t>
            </a:fld>
            <a:endParaRPr lang="en-IT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26110A-A9C3-DF14-A19F-EC3670499609}"/>
              </a:ext>
            </a:extLst>
          </p:cNvPr>
          <p:cNvSpPr txBox="1"/>
          <p:nvPr/>
        </p:nvSpPr>
        <p:spPr>
          <a:xfrm>
            <a:off x="988828" y="988828"/>
            <a:ext cx="172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vedi ticket baltig</a:t>
            </a:r>
          </a:p>
        </p:txBody>
      </p:sp>
    </p:spTree>
    <p:extLst>
      <p:ext uri="{BB962C8B-B14F-4D97-AF65-F5344CB8AC3E}">
        <p14:creationId xmlns:p14="http://schemas.microsoft.com/office/powerpoint/2010/main" val="2002723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2D6E-715E-383D-EFA3-6B669617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T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54469AE-DA7B-2936-0816-10EE127E2D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544" y="136524"/>
            <a:ext cx="10215488" cy="666961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22776-B782-8338-EEBE-3456A7D1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8</a:t>
            </a:fld>
            <a:endParaRPr lang="en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5949A2-9403-7BCD-167A-A2196862A9B9}"/>
              </a:ext>
            </a:extLst>
          </p:cNvPr>
          <p:cNvSpPr/>
          <p:nvPr/>
        </p:nvSpPr>
        <p:spPr>
          <a:xfrm>
            <a:off x="5263978" y="729048"/>
            <a:ext cx="4744995" cy="3904735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B5269A-58B2-C159-F1DC-1E7CA62A38B8}"/>
              </a:ext>
            </a:extLst>
          </p:cNvPr>
          <p:cNvSpPr txBox="1"/>
          <p:nvPr/>
        </p:nvSpPr>
        <p:spPr>
          <a:xfrm>
            <a:off x="5375189" y="733255"/>
            <a:ext cx="1862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Custom Metadata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38698B-7404-3D49-8888-509E316CB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448" y="917921"/>
            <a:ext cx="2030998" cy="368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44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AC34C-7642-4C2E-6F97-FB9EBF68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5CA4A-9110-9162-C8E3-0DE0FA6D2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82847-1861-1DB0-8C78-2D14A594A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9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94570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1169</Words>
  <Application>Microsoft Macintosh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Source Sans Pro</vt:lpstr>
      <vt:lpstr>Office Theme</vt:lpstr>
      <vt:lpstr>2024.10.28 stefanoB stefanoDP Irene  archivio</vt:lpstr>
      <vt:lpstr>PowerPoint Presentation</vt:lpstr>
      <vt:lpstr>appunti inviati il 2024.10.29</vt:lpstr>
      <vt:lpstr>2024.10.28 stefanoB stefanoDP Irene  criticità (tutte documentate su baltig)</vt:lpstr>
      <vt:lpstr>PowerPoint Presentation</vt:lpstr>
      <vt:lpstr>PowerPoint Presentation</vt:lpstr>
      <vt:lpstr> </vt:lpstr>
      <vt:lpstr>PowerPoint Presentation</vt:lpstr>
      <vt:lpstr>note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13</cp:revision>
  <dcterms:created xsi:type="dcterms:W3CDTF">2024-10-23T14:13:08Z</dcterms:created>
  <dcterms:modified xsi:type="dcterms:W3CDTF">2024-10-31T10:34:48Z</dcterms:modified>
</cp:coreProperties>
</file>