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97" r:id="rId3"/>
  </p:sldIdLst>
  <p:sldSz cx="12192000" cy="6858000"/>
  <p:notesSz cx="7315200" cy="12344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326"/>
    <a:srgbClr val="111224"/>
    <a:srgbClr val="2A6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619363"/>
          </a:xfrm>
          <a:prstGeom prst="rect">
            <a:avLst/>
          </a:prstGeom>
        </p:spPr>
        <p:txBody>
          <a:bodyPr vert="horz" lIns="112321" tIns="56160" rIns="112321" bIns="56160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619363"/>
          </a:xfrm>
          <a:prstGeom prst="rect">
            <a:avLst/>
          </a:prstGeom>
        </p:spPr>
        <p:txBody>
          <a:bodyPr vert="horz" lIns="112321" tIns="56160" rIns="112321" bIns="56160" rtlCol="0"/>
          <a:lstStyle>
            <a:lvl1pPr algn="r">
              <a:defRPr sz="1300"/>
            </a:lvl1pPr>
          </a:lstStyle>
          <a:p>
            <a:fld id="{99718BD2-738A-42CC-90BF-48F77C2F2B49}" type="datetimeFigureOut">
              <a:rPr lang="it-IT" smtClean="0"/>
              <a:t>12/12/2024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2321" tIns="56160" rIns="112321" bIns="5616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31522" y="5940742"/>
            <a:ext cx="5852160" cy="4860608"/>
          </a:xfrm>
          <a:prstGeom prst="rect">
            <a:avLst/>
          </a:prstGeom>
        </p:spPr>
        <p:txBody>
          <a:bodyPr vert="horz" lIns="112321" tIns="56160" rIns="112321" bIns="5616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1725040"/>
            <a:ext cx="3169920" cy="619361"/>
          </a:xfrm>
          <a:prstGeom prst="rect">
            <a:avLst/>
          </a:prstGeom>
        </p:spPr>
        <p:txBody>
          <a:bodyPr vert="horz" lIns="112321" tIns="56160" rIns="112321" bIns="56160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11725040"/>
            <a:ext cx="3169920" cy="619361"/>
          </a:xfrm>
          <a:prstGeom prst="rect">
            <a:avLst/>
          </a:prstGeom>
        </p:spPr>
        <p:txBody>
          <a:bodyPr vert="horz" lIns="112321" tIns="56160" rIns="112321" bIns="56160" rtlCol="0" anchor="b"/>
          <a:lstStyle>
            <a:lvl1pPr algn="r">
              <a:defRPr sz="1300"/>
            </a:lvl1pPr>
          </a:lstStyle>
          <a:p>
            <a:fld id="{D8223E6C-98FD-404B-A49E-A3AE3DDA871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109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6CBCC-82A7-8447-B085-90867D4B288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3817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046B11-99D6-0512-7284-C9732D21D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E5FF242-50E0-CEC1-E574-F341E2AC1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8C6925-7DF4-3056-A76B-811529E40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5C76-397E-4571-80F7-162893C3FB80}" type="datetime1">
              <a:rPr lang="it-IT" smtClean="0"/>
              <a:t>12/12/2024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0E4818-7DF1-A7E8-C4E5-F3D534923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23FCCB-EFCF-C78D-BB6F-A9DD870C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99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3DED22-48C5-4FDE-8F56-49DFF53D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DA86124-6B60-D143-5225-4908589E0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86930A-4B90-6492-3087-0D569A65A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9C2A-0F61-45AE-8F07-43CD31767C17}" type="datetime1">
              <a:rPr lang="it-IT" smtClean="0"/>
              <a:t>12/12/2024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2E39EC-8480-9B39-5250-7301C1620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5399F0-6F8C-6676-2D4E-024619D4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39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90F8C19-81BA-E4F5-614B-A31A5638E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139C9D1-76E1-E1BD-B859-B69559298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748400-64ED-02EF-0FAA-BC5228BA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AE09-9F52-4E46-AB79-9E2D04F35EA9}" type="datetime1">
              <a:rPr lang="it-IT" smtClean="0"/>
              <a:t>12/12/2024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6F5CF2-0020-1206-35F2-E37A79E57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1CBD79-C5B5-9E44-53FD-D3226B33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43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993340-A76A-2366-E439-DEC2F0A81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C45BB9-A515-D650-608D-3B49BFD38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4EB3F1-7828-D017-1177-FB65DAFC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3015-8258-4E7A-976E-453965997450}" type="datetime1">
              <a:rPr lang="it-IT" smtClean="0"/>
              <a:t>12/12/2024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97F086-55BE-4A3A-E2FF-C440AC0AE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1693BE-9DAB-A7BC-5673-CB609122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25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8E1CB8-8C4A-FAB8-8F48-793663AC8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D98C75-52FD-640C-C11A-5080A215F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349DC4-1A83-ED19-83C1-A04F0BD1E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3FA2-1570-49A8-813D-7EF66AFD81BC}" type="datetime1">
              <a:rPr lang="it-IT" smtClean="0"/>
              <a:t>12/12/2024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29E09F-4BA9-D002-1E83-64797198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540A34-1A2B-F65E-3E4D-DA831687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59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E6E7C7-6078-380F-385C-E81DF791F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FD99D9-5796-5760-5073-243A1D7CD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A4BB17A-BBC2-897D-90B0-699693F97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500868-C5B2-7310-078B-FA8B9438E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3E0C-8425-4D59-9556-FF53DE6F47BB}" type="datetime1">
              <a:rPr lang="it-IT" smtClean="0"/>
              <a:t>12/12/2024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ABEABC-7B3C-3AC3-AABC-549B17B0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C51B5B-18C7-473F-D1B5-FF48D494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328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FBA82E-E907-ED5F-1F9C-57A27595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824402-9169-43F3-B96C-EB4C6CE57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7575841-B689-2DFC-31C3-DB0BAADBA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F5B8FDF-1A16-DDE6-490C-E024A3358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2B2D66C-347D-0144-9302-4623BB3BE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2CD00C7-9B75-C29A-4C2A-9C2E70F7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E7FB-5844-4E75-BE33-642F2B80FFB1}" type="datetime1">
              <a:rPr lang="it-IT" smtClean="0"/>
              <a:t>12/12/2024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0589CD6-07AB-7D9A-F6E5-63A8F9605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2676F77-4835-9888-D8F0-290A7C7D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05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BBC8F1-46B5-C6EA-3B61-54C5AFF6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2993BD0-A28A-27A4-A671-C80F63CB7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7FDB-F307-4673-8188-55F5FC47CFF9}" type="datetime1">
              <a:rPr lang="it-IT" smtClean="0"/>
              <a:t>12/12/2024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983C0C-FAF1-3B03-5F1D-86843A50D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EB98E66-C5C3-324D-6117-18CC0C9D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25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7E68B51-C63E-8010-CE44-4B628A449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E595-F886-4161-A091-E94C2CD7FE06}" type="datetime1">
              <a:rPr lang="it-IT" smtClean="0"/>
              <a:t>12/12/2024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0819434-8407-7E6A-3ADE-1878E2F1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90E457-5F8F-32E4-2D47-82A07B17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80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DD3768-F1B4-CF5F-9A10-82D2123B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8B06D9-8693-5E3B-5581-4BA141259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CD15639-BB2D-3F64-B048-9F8A185A4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BD8834-4068-9A81-0ADF-985EAA0C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C9FD-832A-43FA-93A6-85EC2E5BF859}" type="datetime1">
              <a:rPr lang="it-IT" smtClean="0"/>
              <a:t>12/12/2024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399E54-15A6-3C3A-7C17-C754C2495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756BB3-5636-C349-6D26-6312B6111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03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DF6EE9-1149-49D4-12E4-7869E76A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10E7A40-0A1C-9453-C995-F544AE1F3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44C8CE0-BAE9-1769-6524-33450C080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7261E5-6FF0-EA6A-F391-D8536BF2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2A63-E181-4A74-9A48-EF458CA7B48D}" type="datetime1">
              <a:rPr lang="it-IT" smtClean="0"/>
              <a:t>12/12/2024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5B7F6D-F47C-2F15-510D-D9DDB666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F479DA-657C-4C82-7336-1C3AEF36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70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B65E751-5F90-9786-382B-02960721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99C624-A320-6DB6-990C-B04D34D70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57EFBD-DD22-E6B4-BAB6-AFD6E3413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F3F2-5693-4B12-AEB0-0AD6B1FE602F}" type="datetime1">
              <a:rPr lang="it-IT" smtClean="0"/>
              <a:t>12/12/2024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178DA6-C6D3-D0C6-7FC0-040791507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8993AE-CB2B-7096-1E50-A13355D29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25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F618D72-EDE2-8F36-123E-F09553336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AD398A-2BEB-A830-93A5-562ACC1C7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6"/>
            <a:ext cx="12191999" cy="138766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CasellaDiTesto 2">
            <a:extLst>
              <a:ext uri="{FF2B5EF4-FFF2-40B4-BE49-F238E27FC236}">
                <a16:creationId xmlns:a16="http://schemas.microsoft.com/office/drawing/2014/main" id="{ACAAF65C-8BFB-42B2-B1A4-F3B11D800BCB}"/>
              </a:ext>
            </a:extLst>
          </p:cNvPr>
          <p:cNvSpPr txBox="1"/>
          <p:nvPr/>
        </p:nvSpPr>
        <p:spPr>
          <a:xfrm>
            <a:off x="6712747" y="6454957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F880E7-A8CC-4722-6D17-E27D1F87186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892" t="8791" r="6045" b="25603"/>
          <a:stretch/>
        </p:blipFill>
        <p:spPr>
          <a:xfrm>
            <a:off x="0" y="1367104"/>
            <a:ext cx="12192001" cy="49955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9F51FC-A0D3-0013-BCAB-67D666CA2C2D}"/>
              </a:ext>
            </a:extLst>
          </p:cNvPr>
          <p:cNvSpPr/>
          <p:nvPr/>
        </p:nvSpPr>
        <p:spPr>
          <a:xfrm>
            <a:off x="663193" y="5908430"/>
            <a:ext cx="4489832" cy="361741"/>
          </a:xfrm>
          <a:prstGeom prst="rect">
            <a:avLst/>
          </a:prstGeom>
          <a:solidFill>
            <a:srgbClr val="111224"/>
          </a:solidFill>
          <a:ln>
            <a:solidFill>
              <a:srgbClr val="1013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 descr="A logo of a number four&#10;&#10;Description automatically generated">
            <a:extLst>
              <a:ext uri="{FF2B5EF4-FFF2-40B4-BE49-F238E27FC236}">
                <a16:creationId xmlns:a16="http://schemas.microsoft.com/office/drawing/2014/main" id="{DFFA35B2-51FF-232F-2E49-3B84A03E940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3" y="6396983"/>
            <a:ext cx="434830" cy="420821"/>
          </a:xfrm>
          <a:prstGeom prst="rect">
            <a:avLst/>
          </a:prstGeom>
          <a:effectLst>
            <a:outerShdw blurRad="241300" dist="101600" dir="960000" algn="tl" rotWithShape="0">
              <a:prstClr val="black">
                <a:alpha val="56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302F5D-CA6D-5FEF-9C45-1DF500062ECF}"/>
              </a:ext>
            </a:extLst>
          </p:cNvPr>
          <p:cNvSpPr txBox="1"/>
          <p:nvPr/>
        </p:nvSpPr>
        <p:spPr>
          <a:xfrm>
            <a:off x="462224" y="1416823"/>
            <a:ext cx="6812783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bevelB h="25400" prst="softRound"/>
              <a:contourClr>
                <a:schemeClr val="tx2"/>
              </a:contourClr>
            </a:sp3d>
          </a:bodyPr>
          <a:lstStyle>
            <a:defPPr>
              <a:defRPr lang="it-IT"/>
            </a:defPPr>
            <a:lvl1pPr>
              <a:defRPr sz="5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sz="7200" dirty="0">
                <a:effectLst>
                  <a:glow rad="241300">
                    <a:schemeClr val="tx2">
                      <a:alpha val="49000"/>
                    </a:schemeClr>
                  </a:glow>
                  <a:outerShdw blurRad="101600" dist="304800" dir="900000" sx="105000" sy="105000" algn="tl" rotWithShape="0">
                    <a:prstClr val="black">
                      <a:alpha val="46000"/>
                    </a:prstClr>
                  </a:outerShdw>
                </a:effectLst>
              </a:rPr>
              <a:t>KM3NeT4RR</a:t>
            </a:r>
          </a:p>
        </p:txBody>
      </p:sp>
    </p:spTree>
    <p:extLst>
      <p:ext uri="{BB962C8B-B14F-4D97-AF65-F5344CB8AC3E}">
        <p14:creationId xmlns:p14="http://schemas.microsoft.com/office/powerpoint/2010/main" val="175807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2721A-95F8-10FB-A1D6-5BE04074D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8596325-2117-3B6A-E333-496620AFBA40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B16D077-FE96-31C0-3F8F-964D033B0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186"/>
            <a:ext cx="12192000" cy="39186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325796B-C76C-EBEA-CB37-A32EB0505447}"/>
              </a:ext>
            </a:extLst>
          </p:cNvPr>
          <p:cNvSpPr txBox="1"/>
          <p:nvPr/>
        </p:nvSpPr>
        <p:spPr>
          <a:xfrm>
            <a:off x="6712747" y="6506766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56AA2-4596-7A5D-4A64-9EAB20285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6" b="22906"/>
          <a:stretch/>
        </p:blipFill>
        <p:spPr bwMode="auto">
          <a:xfrm>
            <a:off x="1" y="0"/>
            <a:ext cx="12191999" cy="7519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B76B88-E74C-6988-A9A0-23CD6E215624}"/>
              </a:ext>
            </a:extLst>
          </p:cNvPr>
          <p:cNvSpPr txBox="1"/>
          <p:nvPr/>
        </p:nvSpPr>
        <p:spPr>
          <a:xfrm>
            <a:off x="3748896" y="754572"/>
            <a:ext cx="47159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/>
              <a:t>KM3NeT4RR… PARLIAMONE</a:t>
            </a:r>
            <a:endParaRPr lang="it-IT" sz="1600" b="1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B77414-4A0E-B418-BBF1-8CBFBBEF66BA}"/>
              </a:ext>
            </a:extLst>
          </p:cNvPr>
          <p:cNvSpPr txBox="1"/>
          <p:nvPr/>
        </p:nvSpPr>
        <p:spPr>
          <a:xfrm>
            <a:off x="485774" y="1578927"/>
            <a:ext cx="562927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lvl="0" indent="-114300"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it-IT" sz="13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WP6 </a:t>
            </a:r>
            <a:r>
              <a:rPr lang="it-IT" sz="1300" b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Underwater</a:t>
            </a:r>
            <a:r>
              <a:rPr lang="it-IT" sz="13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Detector – Pasquale Migliozzi</a:t>
            </a:r>
            <a:endParaRPr lang="en-US" sz="13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t-IT" sz="13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Descrizione di ciò che costituisce il telescopio sottomarino (DOM, BM e DU) e gestione degli acquisti delle componenti per la loro realizzazione</a:t>
            </a:r>
            <a:endParaRPr lang="en-US" sz="13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5143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t-IT" sz="13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Integrazione di tali componenti nei vari siti sparsi in Italia</a:t>
            </a:r>
            <a:endParaRPr lang="en-US" sz="13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31775" marR="0" lvl="0" indent="-231775"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endParaRPr lang="it-IT" sz="13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marR="0" lvl="0" indent="-114300"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it-IT" sz="13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WP5 Sea </a:t>
            </a:r>
            <a:r>
              <a:rPr lang="it-IT" sz="1300" b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Floor</a:t>
            </a:r>
            <a:r>
              <a:rPr lang="it-IT" sz="13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Network – Simone Biagi</a:t>
            </a:r>
            <a:endParaRPr lang="en-US" sz="13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t-IT" sz="13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Preparazione della rete di fondo per accogliere nuove istallazioni</a:t>
            </a:r>
            <a:endParaRPr lang="en-US" sz="13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5143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t-IT" sz="13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Potenziamento del collegamento con la </a:t>
            </a:r>
            <a:r>
              <a:rPr lang="it-IT" sz="13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shorestation</a:t>
            </a:r>
            <a:endParaRPr lang="en-US" sz="13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31775" marR="0" lvl="0" indent="-231775"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endParaRPr lang="it-IT" sz="13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marR="0" lvl="0" indent="-114300"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it-IT" sz="13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WP2 On </a:t>
            </a:r>
            <a:r>
              <a:rPr lang="it-IT" sz="1300" b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shore</a:t>
            </a:r>
            <a:r>
              <a:rPr lang="it-IT" sz="13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300" b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infrastructures</a:t>
            </a:r>
            <a:r>
              <a:rPr lang="it-IT" sz="13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Paolo Piattelli</a:t>
            </a:r>
            <a:endParaRPr lang="en-US" sz="13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t-IT" sz="13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Aumento del rate di produzione e di test tramite upgrade dei laboratori e dei siti di integrazione</a:t>
            </a:r>
            <a:endParaRPr lang="en-US" sz="13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5143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t-IT" sz="13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Potenziamento della </a:t>
            </a:r>
            <a:r>
              <a:rPr lang="it-IT" sz="13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shorestation</a:t>
            </a:r>
            <a:endParaRPr lang="en-US" sz="13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31775" marR="0" lvl="0" indent="-231775"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endParaRPr lang="it-IT" sz="13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marR="0" lvl="0" indent="-114300"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it-IT" sz="13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WP3 </a:t>
            </a:r>
            <a:r>
              <a:rPr lang="it-IT" sz="1300" b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Infrastructure</a:t>
            </a:r>
            <a:r>
              <a:rPr lang="it-IT" sz="13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300" b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13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Caserta Site – Lucio Gialanella</a:t>
            </a:r>
            <a:endParaRPr lang="en-US" sz="13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t-IT" sz="13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Idem per WP2-a), con focus sul sito di Caserta</a:t>
            </a:r>
            <a:endParaRPr lang="en-US" sz="13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31775" marR="0" lvl="0" indent="-231775"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endParaRPr lang="it-IT" sz="13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marR="0" lvl="0" indent="-114300"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it-IT" sz="13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WP4 </a:t>
            </a:r>
            <a:r>
              <a:rPr lang="it-IT" sz="1300" b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Infrastructures</a:t>
            </a:r>
            <a:r>
              <a:rPr lang="it-IT" sz="13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300" b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13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Salerno site – Cristiano Bozza</a:t>
            </a:r>
            <a:endParaRPr lang="en-US" sz="13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t-IT" sz="13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Idem per WP2-a), con focus sul sito di Salerno</a:t>
            </a:r>
            <a:endParaRPr lang="en-US" sz="13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31775" marR="0" lvl="0" indent="-231775"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endParaRPr lang="it-IT" sz="13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marR="0" lvl="0" indent="-114300"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it-IT" sz="13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WP7 </a:t>
            </a:r>
            <a:r>
              <a:rPr lang="it-IT" sz="1300" b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it-IT" sz="13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300" b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multimessenger</a:t>
            </a:r>
            <a:r>
              <a:rPr lang="it-IT" sz="13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300" b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liasons</a:t>
            </a:r>
            <a:r>
              <a:rPr lang="it-IT" sz="13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Rosa Coniglione</a:t>
            </a:r>
            <a:endParaRPr lang="en-US" sz="13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t-IT" sz="13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Coordinamento sinergico dell’attività di ricerca scientifica svolta da più università ed enti di ricerca sotto l’unico cappello di KM3NeT4RR</a:t>
            </a:r>
            <a:endParaRPr lang="it-IT" sz="13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948652-1EFA-A330-08B2-7DFBB92607FD}"/>
              </a:ext>
            </a:extLst>
          </p:cNvPr>
          <p:cNvSpPr txBox="1"/>
          <p:nvPr/>
        </p:nvSpPr>
        <p:spPr>
          <a:xfrm>
            <a:off x="6101332" y="1578927"/>
            <a:ext cx="5629275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lvl="0" indent="-114300"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it-IT" sz="13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WP8</a:t>
            </a:r>
            <a:r>
              <a:rPr lang="en-US" sz="13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Education, training and outreach – Marco Circella</a:t>
            </a:r>
            <a:endParaRPr lang="en-US" sz="13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t-IT" sz="13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Perché abbiamo inserito un WP dedicato all’</a:t>
            </a:r>
            <a:r>
              <a:rPr lang="it-IT" sz="13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outreach</a:t>
            </a:r>
            <a:r>
              <a:rPr lang="it-IT" sz="13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? Importanza dell’attività di trasferimento di conoscenza a studenti, cittadini, imprese, istituzioni e media</a:t>
            </a:r>
          </a:p>
          <a:p>
            <a:pPr marL="5143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t-IT" sz="13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Risultati già raggiunti con successo (Master GOM)</a:t>
            </a:r>
          </a:p>
          <a:p>
            <a:pPr marL="5143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t-IT" sz="13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Creazione di strumenti per facilitare i processi di condivisione e fruizione della conoscenza</a:t>
            </a:r>
          </a:p>
          <a:p>
            <a:pPr marL="5143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t-IT" sz="13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Piano di comunicazione ed eventi 2025 del Progetto</a:t>
            </a:r>
            <a:endParaRPr lang="en-US" sz="13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31775" marR="0" lvl="0" indent="-231775"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endParaRPr lang="it-IT" sz="13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marR="0" lvl="0" indent="-114300"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it-IT" sz="13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WP1 Management – Veronica Valsecchi</a:t>
            </a:r>
            <a:endParaRPr lang="en-US" sz="13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t-IT" sz="13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Status update della rendicontazione dei primi 12 Bimestri</a:t>
            </a:r>
            <a:endParaRPr lang="it-IT" sz="13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488900-330B-18FE-A394-EE77EB1D8F11}"/>
              </a:ext>
            </a:extLst>
          </p:cNvPr>
          <p:cNvSpPr/>
          <p:nvPr/>
        </p:nvSpPr>
        <p:spPr>
          <a:xfrm>
            <a:off x="466724" y="1257300"/>
            <a:ext cx="5577840" cy="2762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MATTINA</a:t>
            </a:r>
            <a:endParaRPr lang="it-IT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952DCE-F2EF-B810-94AD-58E6F246D669}"/>
              </a:ext>
            </a:extLst>
          </p:cNvPr>
          <p:cNvSpPr/>
          <p:nvPr/>
        </p:nvSpPr>
        <p:spPr>
          <a:xfrm>
            <a:off x="6139432" y="1257300"/>
            <a:ext cx="5577840" cy="2762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POMERIGGIO</a:t>
            </a:r>
            <a:endParaRPr lang="it-IT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3EBB5B-CDF9-C26A-5DE1-CB6815D09551}"/>
              </a:ext>
            </a:extLst>
          </p:cNvPr>
          <p:cNvSpPr/>
          <p:nvPr/>
        </p:nvSpPr>
        <p:spPr>
          <a:xfrm rot="20542887">
            <a:off x="7287226" y="4676774"/>
            <a:ext cx="3713548" cy="9620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TIMELINE</a:t>
            </a:r>
          </a:p>
          <a:p>
            <a:pPr algn="ctr"/>
            <a:r>
              <a:rPr lang="en-US" b="1" dirty="0"/>
              <a:t>Da 01/12/2022 a 31/05/2025</a:t>
            </a:r>
            <a:br>
              <a:rPr lang="en-US" b="1" dirty="0"/>
            </a:br>
            <a:r>
              <a:rPr lang="en-US" b="1" dirty="0"/>
              <a:t>+ PROROGA =  a 30/11/2025</a:t>
            </a:r>
            <a:endParaRPr lang="it-IT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90AAD9-5876-50F5-760D-CE18EFE01167}"/>
              </a:ext>
            </a:extLst>
          </p:cNvPr>
          <p:cNvSpPr/>
          <p:nvPr/>
        </p:nvSpPr>
        <p:spPr>
          <a:xfrm>
            <a:off x="466725" y="1647825"/>
            <a:ext cx="5572125" cy="1000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D0A3D3-C780-F6AC-AAD3-B3B10E76EB18}"/>
              </a:ext>
            </a:extLst>
          </p:cNvPr>
          <p:cNvSpPr/>
          <p:nvPr/>
        </p:nvSpPr>
        <p:spPr>
          <a:xfrm>
            <a:off x="466725" y="2752725"/>
            <a:ext cx="5572125" cy="790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13B17A-D17D-0367-AE8F-54AAAA5EC668}"/>
              </a:ext>
            </a:extLst>
          </p:cNvPr>
          <p:cNvSpPr/>
          <p:nvPr/>
        </p:nvSpPr>
        <p:spPr>
          <a:xfrm>
            <a:off x="466725" y="3581400"/>
            <a:ext cx="5572125" cy="854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C5F8EE-3DE8-054D-C1A5-875E763F3541}"/>
              </a:ext>
            </a:extLst>
          </p:cNvPr>
          <p:cNvSpPr/>
          <p:nvPr/>
        </p:nvSpPr>
        <p:spPr>
          <a:xfrm>
            <a:off x="466725" y="4543425"/>
            <a:ext cx="5572125" cy="594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72359A-C4B9-C156-1C8F-140F73D428B5}"/>
              </a:ext>
            </a:extLst>
          </p:cNvPr>
          <p:cNvSpPr/>
          <p:nvPr/>
        </p:nvSpPr>
        <p:spPr>
          <a:xfrm>
            <a:off x="466725" y="5143500"/>
            <a:ext cx="5572125" cy="608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58F248-CA5B-6967-19AB-6D36A2F5EC66}"/>
              </a:ext>
            </a:extLst>
          </p:cNvPr>
          <p:cNvSpPr/>
          <p:nvPr/>
        </p:nvSpPr>
        <p:spPr>
          <a:xfrm>
            <a:off x="466725" y="5805264"/>
            <a:ext cx="5572125" cy="608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899B25-6AC6-6B2F-0EE1-C6C1948D6F18}"/>
              </a:ext>
            </a:extLst>
          </p:cNvPr>
          <p:cNvSpPr/>
          <p:nvPr/>
        </p:nvSpPr>
        <p:spPr>
          <a:xfrm>
            <a:off x="6162675" y="1633314"/>
            <a:ext cx="5572125" cy="1690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9AE267-A4BD-0A50-08C2-BB2148A22D12}"/>
              </a:ext>
            </a:extLst>
          </p:cNvPr>
          <p:cNvSpPr/>
          <p:nvPr/>
        </p:nvSpPr>
        <p:spPr>
          <a:xfrm>
            <a:off x="6162675" y="3371850"/>
            <a:ext cx="5572125" cy="595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" name="Picture 27" descr="A logo of a number four&#10;&#10;Description automatically generated">
            <a:extLst>
              <a:ext uri="{FF2B5EF4-FFF2-40B4-BE49-F238E27FC236}">
                <a16:creationId xmlns:a16="http://schemas.microsoft.com/office/drawing/2014/main" id="{D02170DB-7B0A-E88F-BE57-AE787C0AFB1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8" y="6539858"/>
            <a:ext cx="274320" cy="265482"/>
          </a:xfrm>
          <a:prstGeom prst="rect">
            <a:avLst/>
          </a:prstGeom>
          <a:effectLst>
            <a:outerShdw blurRad="241300" dist="101600" dir="960000" algn="tl" rotWithShape="0">
              <a:prstClr val="black">
                <a:alpha val="5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013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Widescreen</PresentationFormat>
  <Paragraphs>38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Titillium</vt:lpstr>
      <vt:lpstr>Tema di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KM3NeT4RR – personale a tempo determinato</dc:title>
  <dc:creator>Veronica Valsecchi</dc:creator>
  <cp:lastModifiedBy>Sebastiano Ciancio</cp:lastModifiedBy>
  <cp:revision>54</cp:revision>
  <cp:lastPrinted>2023-10-31T11:44:40Z</cp:lastPrinted>
  <dcterms:created xsi:type="dcterms:W3CDTF">2023-08-28T09:36:45Z</dcterms:created>
  <dcterms:modified xsi:type="dcterms:W3CDTF">2024-12-12T08:42:06Z</dcterms:modified>
</cp:coreProperties>
</file>