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99" r:id="rId3"/>
  </p:sldIdLst>
  <p:sldSz cx="12192000" cy="6858000"/>
  <p:notesSz cx="7315200" cy="12344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326"/>
    <a:srgbClr val="111224"/>
    <a:srgbClr val="2A6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9363"/>
          </a:xfrm>
          <a:prstGeom prst="rect">
            <a:avLst/>
          </a:prstGeom>
        </p:spPr>
        <p:txBody>
          <a:bodyPr vert="horz" lIns="112321" tIns="56160" rIns="112321" bIns="56160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619363"/>
          </a:xfrm>
          <a:prstGeom prst="rect">
            <a:avLst/>
          </a:prstGeom>
        </p:spPr>
        <p:txBody>
          <a:bodyPr vert="horz" lIns="112321" tIns="56160" rIns="112321" bIns="56160" rtlCol="0"/>
          <a:lstStyle>
            <a:lvl1pPr algn="r">
              <a:defRPr sz="1300"/>
            </a:lvl1pPr>
          </a:lstStyle>
          <a:p>
            <a:fld id="{99718BD2-738A-42CC-90BF-48F77C2F2B49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321" tIns="56160" rIns="112321" bIns="5616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2" y="5940742"/>
            <a:ext cx="5852160" cy="4860608"/>
          </a:xfrm>
          <a:prstGeom prst="rect">
            <a:avLst/>
          </a:prstGeom>
        </p:spPr>
        <p:txBody>
          <a:bodyPr vert="horz" lIns="112321" tIns="56160" rIns="112321" bIns="5616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1725040"/>
            <a:ext cx="3169920" cy="619361"/>
          </a:xfrm>
          <a:prstGeom prst="rect">
            <a:avLst/>
          </a:prstGeom>
        </p:spPr>
        <p:txBody>
          <a:bodyPr vert="horz" lIns="112321" tIns="56160" rIns="112321" bIns="56160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11725040"/>
            <a:ext cx="3169920" cy="619361"/>
          </a:xfrm>
          <a:prstGeom prst="rect">
            <a:avLst/>
          </a:prstGeom>
        </p:spPr>
        <p:txBody>
          <a:bodyPr vert="horz" lIns="112321" tIns="56160" rIns="112321" bIns="56160" rtlCol="0" anchor="b"/>
          <a:lstStyle>
            <a:lvl1pPr algn="r">
              <a:defRPr sz="1300"/>
            </a:lvl1pPr>
          </a:lstStyle>
          <a:p>
            <a:fld id="{D8223E6C-98FD-404B-A49E-A3AE3DDA87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10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CBCC-82A7-8447-B085-90867D4B288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81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46B11-99D6-0512-7284-C9732D21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E5FF242-50E0-CEC1-E574-F341E2AC1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8C6925-7DF4-3056-A76B-811529E40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5C76-397E-4571-80F7-162893C3FB80}" type="datetime1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0E4818-7DF1-A7E8-C4E5-F3D53492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23FCCB-EFCF-C78D-BB6F-A9DD870C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99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3DED22-48C5-4FDE-8F56-49DFF53D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A86124-6B60-D143-5225-4908589E0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86930A-4B90-6492-3087-0D569A65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9C2A-0F61-45AE-8F07-43CD31767C17}" type="datetime1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2E39EC-8480-9B39-5250-7301C162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5399F0-6F8C-6676-2D4E-024619D4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39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90F8C19-81BA-E4F5-614B-A31A5638E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39C9D1-76E1-E1BD-B859-B69559298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748400-64ED-02EF-0FAA-BC5228BA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AE09-9F52-4E46-AB79-9E2D04F35EA9}" type="datetime1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6F5CF2-0020-1206-35F2-E37A79E5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1CBD79-C5B5-9E44-53FD-D3226B33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43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993340-A76A-2366-E439-DEC2F0A81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C45BB9-A515-D650-608D-3B49BFD38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4EB3F1-7828-D017-1177-FB65DAFC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3015-8258-4E7A-976E-453965997450}" type="datetime1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97F086-55BE-4A3A-E2FF-C440AC0A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1693BE-9DAB-A7BC-5673-CB609122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25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8E1CB8-8C4A-FAB8-8F48-793663AC8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D98C75-52FD-640C-C11A-5080A215F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349DC4-1A83-ED19-83C1-A04F0BD1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3FA2-1570-49A8-813D-7EF66AFD81BC}" type="datetime1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29E09F-4BA9-D002-1E83-64797198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540A34-1A2B-F65E-3E4D-DA831687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59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E6E7C7-6078-380F-385C-E81DF791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FD99D9-5796-5760-5073-243A1D7CD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4BB17A-BBC2-897D-90B0-699693F97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500868-C5B2-7310-078B-FA8B9438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3E0C-8425-4D59-9556-FF53DE6F47BB}" type="datetime1">
              <a:rPr lang="it-IT" smtClean="0"/>
              <a:t>11/12/2024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ABEABC-7B3C-3AC3-AABC-549B17B0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C51B5B-18C7-473F-D1B5-FF48D494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28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FBA82E-E907-ED5F-1F9C-57A27595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824402-9169-43F3-B96C-EB4C6CE57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575841-B689-2DFC-31C3-DB0BAADBA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F5B8FDF-1A16-DDE6-490C-E024A3358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2B2D66C-347D-0144-9302-4623BB3BE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2CD00C7-9B75-C29A-4C2A-9C2E70F7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E7FB-5844-4E75-BE33-642F2B80FFB1}" type="datetime1">
              <a:rPr lang="it-IT" smtClean="0"/>
              <a:t>11/12/2024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0589CD6-07AB-7D9A-F6E5-63A8F960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676F77-4835-9888-D8F0-290A7C7D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05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BBC8F1-46B5-C6EA-3B61-54C5AFF6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2993BD0-A28A-27A4-A671-C80F63CB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7FDB-F307-4673-8188-55F5FC47CFF9}" type="datetime1">
              <a:rPr lang="it-IT" smtClean="0"/>
              <a:t>11/12/2024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983C0C-FAF1-3B03-5F1D-86843A50D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B98E66-C5C3-324D-6117-18CC0C9D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25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7E68B51-C63E-8010-CE44-4B628A449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E595-F886-4161-A091-E94C2CD7FE06}" type="datetime1">
              <a:rPr lang="it-IT" smtClean="0"/>
              <a:t>11/12/2024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819434-8407-7E6A-3ADE-1878E2F1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90E457-5F8F-32E4-2D47-82A07B1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80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DD3768-F1B4-CF5F-9A10-82D2123B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8B06D9-8693-5E3B-5581-4BA141259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D15639-BB2D-3F64-B048-9F8A185A4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BD8834-4068-9A81-0ADF-985EAA0C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C9FD-832A-43FA-93A6-85EC2E5BF859}" type="datetime1">
              <a:rPr lang="it-IT" smtClean="0"/>
              <a:t>11/12/2024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399E54-15A6-3C3A-7C17-C754C249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756BB3-5636-C349-6D26-6312B6111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03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DF6EE9-1149-49D4-12E4-7869E76A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10E7A40-0A1C-9453-C995-F544AE1F3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4C8CE0-BAE9-1769-6524-33450C080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7261E5-6FF0-EA6A-F391-D8536BF2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2A63-E181-4A74-9A48-EF458CA7B48D}" type="datetime1">
              <a:rPr lang="it-IT" smtClean="0"/>
              <a:t>11/12/2024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5B7F6D-F47C-2F15-510D-D9DDB666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F479DA-657C-4C82-7336-1C3AEF36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70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B65E751-5F90-9786-382B-02960721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99C624-A320-6DB6-990C-B04D34D70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57EFBD-DD22-E6B4-BAB6-AFD6E3413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F3F2-5693-4B12-AEB0-0AD6B1FE602F}" type="datetime1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178DA6-C6D3-D0C6-7FC0-040791507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993AE-CB2B-7096-1E50-A13355D29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25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F618D72-EDE2-8F36-123E-F09553336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AD398A-2BEB-A830-93A5-562ACC1C7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6"/>
            <a:ext cx="12191999" cy="138766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CasellaDiTesto 2">
            <a:extLst>
              <a:ext uri="{FF2B5EF4-FFF2-40B4-BE49-F238E27FC236}">
                <a16:creationId xmlns:a16="http://schemas.microsoft.com/office/drawing/2014/main" id="{ACAAF65C-8BFB-42B2-B1A4-F3B11D800BCB}"/>
              </a:ext>
            </a:extLst>
          </p:cNvPr>
          <p:cNvSpPr txBox="1"/>
          <p:nvPr/>
        </p:nvSpPr>
        <p:spPr>
          <a:xfrm>
            <a:off x="6712747" y="645495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880E7-A8CC-4722-6D17-E27D1F8718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92" t="8791" r="6045" b="25603"/>
          <a:stretch/>
        </p:blipFill>
        <p:spPr>
          <a:xfrm>
            <a:off x="0" y="1367104"/>
            <a:ext cx="12192001" cy="49955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9F51FC-A0D3-0013-BCAB-67D666CA2C2D}"/>
              </a:ext>
            </a:extLst>
          </p:cNvPr>
          <p:cNvSpPr/>
          <p:nvPr/>
        </p:nvSpPr>
        <p:spPr>
          <a:xfrm>
            <a:off x="663193" y="5908430"/>
            <a:ext cx="4489832" cy="361741"/>
          </a:xfrm>
          <a:prstGeom prst="rect">
            <a:avLst/>
          </a:prstGeom>
          <a:solidFill>
            <a:srgbClr val="111224"/>
          </a:solidFill>
          <a:ln>
            <a:solidFill>
              <a:srgbClr val="1013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 descr="A logo of a number four&#10;&#10;Description automatically generated">
            <a:extLst>
              <a:ext uri="{FF2B5EF4-FFF2-40B4-BE49-F238E27FC236}">
                <a16:creationId xmlns:a16="http://schemas.microsoft.com/office/drawing/2014/main" id="{DFFA35B2-51FF-232F-2E49-3B84A03E940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3" y="6396983"/>
            <a:ext cx="434830" cy="420821"/>
          </a:xfrm>
          <a:prstGeom prst="rect">
            <a:avLst/>
          </a:prstGeom>
          <a:effectLst>
            <a:outerShdw blurRad="241300" dist="101600" dir="960000" algn="tl" rotWithShape="0">
              <a:prstClr val="black">
                <a:alpha val="56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302F5D-CA6D-5FEF-9C45-1DF500062ECF}"/>
              </a:ext>
            </a:extLst>
          </p:cNvPr>
          <p:cNvSpPr txBox="1"/>
          <p:nvPr/>
        </p:nvSpPr>
        <p:spPr>
          <a:xfrm>
            <a:off x="462224" y="1416823"/>
            <a:ext cx="681278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bevelB h="25400" prst="softRound"/>
              <a:contourClr>
                <a:schemeClr val="tx2"/>
              </a:contourClr>
            </a:sp3d>
          </a:bodyPr>
          <a:lstStyle>
            <a:defPPr>
              <a:defRPr lang="it-IT"/>
            </a:defPPr>
            <a:lvl1pPr>
              <a:defRPr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sz="7200" dirty="0">
                <a:effectLst>
                  <a:glow rad="241300">
                    <a:schemeClr val="tx2">
                      <a:alpha val="49000"/>
                    </a:schemeClr>
                  </a:glow>
                  <a:outerShdw blurRad="101600" dist="304800" dir="900000" sx="105000" sy="105000" algn="tl" rotWithShape="0">
                    <a:prstClr val="black">
                      <a:alpha val="46000"/>
                    </a:prstClr>
                  </a:outerShdw>
                </a:effectLst>
              </a:rPr>
              <a:t>KM3NeT4RR</a:t>
            </a:r>
          </a:p>
        </p:txBody>
      </p:sp>
    </p:spTree>
    <p:extLst>
      <p:ext uri="{BB962C8B-B14F-4D97-AF65-F5344CB8AC3E}">
        <p14:creationId xmlns:p14="http://schemas.microsoft.com/office/powerpoint/2010/main" val="175807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allout: Bent Line 108">
            <a:extLst>
              <a:ext uri="{FF2B5EF4-FFF2-40B4-BE49-F238E27FC236}">
                <a16:creationId xmlns:a16="http://schemas.microsoft.com/office/drawing/2014/main" id="{6EF43C0C-B2FD-C818-6A94-828A54AEA789}"/>
              </a:ext>
            </a:extLst>
          </p:cNvPr>
          <p:cNvSpPr/>
          <p:nvPr/>
        </p:nvSpPr>
        <p:spPr>
          <a:xfrm>
            <a:off x="2651355" y="2099738"/>
            <a:ext cx="933792" cy="1440542"/>
          </a:xfrm>
          <a:prstGeom prst="borderCallout2">
            <a:avLst>
              <a:gd name="adj1" fmla="val 18750"/>
              <a:gd name="adj2" fmla="val 100057"/>
              <a:gd name="adj3" fmla="val 18709"/>
              <a:gd name="adj4" fmla="val 104209"/>
              <a:gd name="adj5" fmla="val 131018"/>
              <a:gd name="adj6" fmla="val 104041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/>
          <a:lstStyle/>
          <a:p>
            <a:pPr algn="ctr"/>
            <a:r>
              <a:rPr lang="it-IT" sz="1300" b="1" i="1" dirty="0">
                <a:solidFill>
                  <a:srgbClr val="C00000"/>
                </a:solidFill>
              </a:rPr>
              <a:t>xx</a:t>
            </a:r>
            <a:r>
              <a:rPr lang="it-IT" sz="1300" b="1" dirty="0">
                <a:solidFill>
                  <a:schemeClr val="tx1"/>
                </a:solidFill>
              </a:rPr>
              <a:t>/04</a:t>
            </a:r>
          </a:p>
          <a:p>
            <a:pPr algn="ctr"/>
            <a:endParaRPr lang="it-IT" sz="1300" b="1" dirty="0">
              <a:solidFill>
                <a:schemeClr val="tx1"/>
              </a:solidFill>
            </a:endParaRPr>
          </a:p>
          <a:p>
            <a:pPr algn="ctr"/>
            <a:r>
              <a:rPr lang="it-IT" sz="1300" b="1" dirty="0">
                <a:solidFill>
                  <a:schemeClr val="tx1"/>
                </a:solidFill>
              </a:rPr>
              <a:t>INFN-BO</a:t>
            </a:r>
            <a:br>
              <a:rPr lang="it-IT" sz="1400" b="1" dirty="0">
                <a:solidFill>
                  <a:schemeClr val="tx1"/>
                </a:solidFill>
              </a:rPr>
            </a:br>
            <a:br>
              <a:rPr lang="it-IT" sz="14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Seminario</a:t>
            </a:r>
            <a:br>
              <a:rPr lang="it-IT" sz="7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+</a:t>
            </a:r>
            <a:br>
              <a:rPr lang="it-IT" sz="7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Inaugurazione Integration Lab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7" name="Callout: Bent Line 46">
            <a:extLst>
              <a:ext uri="{FF2B5EF4-FFF2-40B4-BE49-F238E27FC236}">
                <a16:creationId xmlns:a16="http://schemas.microsoft.com/office/drawing/2014/main" id="{9A168D00-B8A6-737C-57C0-3054D866311B}"/>
              </a:ext>
            </a:extLst>
          </p:cNvPr>
          <p:cNvSpPr/>
          <p:nvPr/>
        </p:nvSpPr>
        <p:spPr>
          <a:xfrm>
            <a:off x="1056933" y="2099738"/>
            <a:ext cx="933792" cy="1440542"/>
          </a:xfrm>
          <a:prstGeom prst="borderCallout2">
            <a:avLst>
              <a:gd name="adj1" fmla="val 18750"/>
              <a:gd name="adj2" fmla="val -260"/>
              <a:gd name="adj3" fmla="val 18709"/>
              <a:gd name="adj4" fmla="val -4611"/>
              <a:gd name="adj5" fmla="val 131018"/>
              <a:gd name="adj6" fmla="val -4401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/>
          <a:lstStyle/>
          <a:p>
            <a:pPr algn="ctr"/>
            <a:r>
              <a:rPr lang="it-IT" sz="1300" b="1" dirty="0">
                <a:solidFill>
                  <a:schemeClr val="tx1"/>
                </a:solidFill>
              </a:rPr>
              <a:t>21/01</a:t>
            </a:r>
          </a:p>
          <a:p>
            <a:pPr algn="ctr"/>
            <a:endParaRPr lang="it-IT" sz="1300" b="1" dirty="0">
              <a:solidFill>
                <a:schemeClr val="tx1"/>
              </a:solidFill>
            </a:endParaRPr>
          </a:p>
          <a:p>
            <a:pPr algn="ctr"/>
            <a:r>
              <a:rPr lang="it-IT" sz="1300" b="1" dirty="0">
                <a:solidFill>
                  <a:schemeClr val="tx1"/>
                </a:solidFill>
              </a:rPr>
              <a:t>INFN-CT</a:t>
            </a:r>
            <a:br>
              <a:rPr lang="it-IT" sz="1300" b="1" dirty="0">
                <a:solidFill>
                  <a:schemeClr val="tx1"/>
                </a:solidFill>
              </a:rPr>
            </a:br>
            <a:r>
              <a:rPr lang="it-IT" sz="1300" b="1" dirty="0">
                <a:solidFill>
                  <a:schemeClr val="tx1"/>
                </a:solidFill>
              </a:rPr>
              <a:t>UNI-CT DFA</a:t>
            </a:r>
            <a:br>
              <a:rPr lang="it-IT" sz="13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Seminario</a:t>
            </a:r>
            <a:br>
              <a:rPr lang="it-IT" sz="7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+</a:t>
            </a:r>
            <a:br>
              <a:rPr lang="it-IT" sz="7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Inaugurazione</a:t>
            </a:r>
            <a:br>
              <a:rPr lang="it-IT" sz="7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Integration Lab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11" name="Callout: Bent Line 110">
            <a:extLst>
              <a:ext uri="{FF2B5EF4-FFF2-40B4-BE49-F238E27FC236}">
                <a16:creationId xmlns:a16="http://schemas.microsoft.com/office/drawing/2014/main" id="{5581736D-CAE0-8653-599D-480DCA1F08A7}"/>
              </a:ext>
            </a:extLst>
          </p:cNvPr>
          <p:cNvSpPr/>
          <p:nvPr/>
        </p:nvSpPr>
        <p:spPr>
          <a:xfrm>
            <a:off x="5577728" y="2099738"/>
            <a:ext cx="933792" cy="1440542"/>
          </a:xfrm>
          <a:prstGeom prst="borderCallout2">
            <a:avLst>
              <a:gd name="adj1" fmla="val 18750"/>
              <a:gd name="adj2" fmla="val -260"/>
              <a:gd name="adj3" fmla="val 18709"/>
              <a:gd name="adj4" fmla="val -4611"/>
              <a:gd name="adj5" fmla="val 131018"/>
              <a:gd name="adj6" fmla="val -4401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/>
          <a:lstStyle/>
          <a:p>
            <a:pPr algn="ctr"/>
            <a:r>
              <a:rPr lang="it-IT" sz="1300" b="1" i="1" dirty="0">
                <a:solidFill>
                  <a:srgbClr val="C00000"/>
                </a:solidFill>
              </a:rPr>
              <a:t>xx</a:t>
            </a:r>
            <a:r>
              <a:rPr lang="it-IT" sz="1300" b="1" dirty="0">
                <a:solidFill>
                  <a:schemeClr val="tx1"/>
                </a:solidFill>
              </a:rPr>
              <a:t>/06</a:t>
            </a:r>
          </a:p>
          <a:p>
            <a:pPr algn="ctr"/>
            <a:endParaRPr lang="it-IT" sz="1300" b="1" dirty="0">
              <a:solidFill>
                <a:schemeClr val="tx1"/>
              </a:solidFill>
            </a:endParaRPr>
          </a:p>
          <a:p>
            <a:pPr algn="ctr"/>
            <a:r>
              <a:rPr lang="it-IT" sz="1300" b="1" dirty="0">
                <a:solidFill>
                  <a:schemeClr val="tx1"/>
                </a:solidFill>
              </a:rPr>
              <a:t>INFN-BA</a:t>
            </a:r>
          </a:p>
          <a:p>
            <a:pPr algn="ctr"/>
            <a:r>
              <a:rPr lang="it-IT" sz="1300" b="1" dirty="0">
                <a:solidFill>
                  <a:schemeClr val="tx1"/>
                </a:solidFill>
              </a:rPr>
              <a:t>POLI-BA</a:t>
            </a:r>
            <a:br>
              <a:rPr lang="it-IT" sz="14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Seminario</a:t>
            </a:r>
            <a:br>
              <a:rPr lang="it-IT" sz="7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+</a:t>
            </a:r>
            <a:br>
              <a:rPr lang="it-IT" sz="7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Inaugurazione</a:t>
            </a:r>
            <a:br>
              <a:rPr lang="it-IT" sz="7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Integration Lab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12" name="Callout: Bent Line 111">
            <a:extLst>
              <a:ext uri="{FF2B5EF4-FFF2-40B4-BE49-F238E27FC236}">
                <a16:creationId xmlns:a16="http://schemas.microsoft.com/office/drawing/2014/main" id="{FC7CC34F-C294-6905-AE4F-C2273CDBE055}"/>
              </a:ext>
            </a:extLst>
          </p:cNvPr>
          <p:cNvSpPr/>
          <p:nvPr/>
        </p:nvSpPr>
        <p:spPr>
          <a:xfrm>
            <a:off x="3729828" y="2099738"/>
            <a:ext cx="933792" cy="1440542"/>
          </a:xfrm>
          <a:prstGeom prst="borderCallout2">
            <a:avLst>
              <a:gd name="adj1" fmla="val 18750"/>
              <a:gd name="adj2" fmla="val 100057"/>
              <a:gd name="adj3" fmla="val 18709"/>
              <a:gd name="adj4" fmla="val 104209"/>
              <a:gd name="adj5" fmla="val 131018"/>
              <a:gd name="adj6" fmla="val 104041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/>
          <a:lstStyle/>
          <a:p>
            <a:pPr algn="ctr"/>
            <a:r>
              <a:rPr lang="it-IT" sz="1300" b="1" dirty="0">
                <a:solidFill>
                  <a:schemeClr val="tx1"/>
                </a:solidFill>
              </a:rPr>
              <a:t>14/05</a:t>
            </a:r>
          </a:p>
          <a:p>
            <a:pPr algn="ctr"/>
            <a:endParaRPr lang="it-IT" sz="1300" b="1" dirty="0">
              <a:solidFill>
                <a:schemeClr val="tx1"/>
              </a:solidFill>
            </a:endParaRPr>
          </a:p>
          <a:p>
            <a:pPr algn="ctr"/>
            <a:r>
              <a:rPr lang="it-IT" sz="1300" b="1" dirty="0">
                <a:solidFill>
                  <a:schemeClr val="tx1"/>
                </a:solidFill>
              </a:rPr>
              <a:t>UNI-VANVIT</a:t>
            </a:r>
          </a:p>
          <a:p>
            <a:pPr algn="ctr"/>
            <a:r>
              <a:rPr lang="it-IT" sz="1300" b="1" dirty="0">
                <a:solidFill>
                  <a:schemeClr val="tx1"/>
                </a:solidFill>
              </a:rPr>
              <a:t>INFN-NA</a:t>
            </a:r>
            <a:br>
              <a:rPr lang="it-IT" sz="14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Seminario</a:t>
            </a:r>
            <a:br>
              <a:rPr lang="it-IT" sz="7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+</a:t>
            </a:r>
            <a:br>
              <a:rPr lang="it-IT" sz="7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Inaugurazione</a:t>
            </a:r>
            <a:br>
              <a:rPr lang="it-IT" sz="7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Integration Lab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13" name="Callout: Bent Line 112">
            <a:extLst>
              <a:ext uri="{FF2B5EF4-FFF2-40B4-BE49-F238E27FC236}">
                <a16:creationId xmlns:a16="http://schemas.microsoft.com/office/drawing/2014/main" id="{BF4B8F2A-8399-A04C-CD8A-1BFF0A6A9D1A}"/>
              </a:ext>
            </a:extLst>
          </p:cNvPr>
          <p:cNvSpPr/>
          <p:nvPr/>
        </p:nvSpPr>
        <p:spPr>
          <a:xfrm>
            <a:off x="6697723" y="2099738"/>
            <a:ext cx="933792" cy="1440542"/>
          </a:xfrm>
          <a:prstGeom prst="borderCallout2">
            <a:avLst>
              <a:gd name="adj1" fmla="val 18750"/>
              <a:gd name="adj2" fmla="val -260"/>
              <a:gd name="adj3" fmla="val 18709"/>
              <a:gd name="adj4" fmla="val -4611"/>
              <a:gd name="adj5" fmla="val 131018"/>
              <a:gd name="adj6" fmla="val -4401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/>
          <a:lstStyle/>
          <a:p>
            <a:pPr algn="ctr"/>
            <a:r>
              <a:rPr lang="it-IT" sz="1300" b="1" i="1" dirty="0">
                <a:solidFill>
                  <a:srgbClr val="C00000"/>
                </a:solidFill>
              </a:rPr>
              <a:t>xx</a:t>
            </a:r>
            <a:r>
              <a:rPr lang="it-IT" sz="1300" b="1" dirty="0">
                <a:solidFill>
                  <a:schemeClr val="tx1"/>
                </a:solidFill>
              </a:rPr>
              <a:t>/07</a:t>
            </a:r>
          </a:p>
          <a:p>
            <a:pPr algn="ctr"/>
            <a:endParaRPr lang="it-IT" sz="1300" b="1" dirty="0">
              <a:solidFill>
                <a:schemeClr val="tx1"/>
              </a:solidFill>
            </a:endParaRPr>
          </a:p>
          <a:p>
            <a:pPr algn="ctr"/>
            <a:r>
              <a:rPr lang="it-IT" sz="1300" b="1" dirty="0">
                <a:solidFill>
                  <a:schemeClr val="tx1"/>
                </a:solidFill>
              </a:rPr>
              <a:t>INAF-</a:t>
            </a:r>
            <a:r>
              <a:rPr lang="it-IT" sz="1300" b="1" dirty="0" err="1">
                <a:solidFill>
                  <a:schemeClr val="tx1"/>
                </a:solidFill>
              </a:rPr>
              <a:t>OaCT</a:t>
            </a:r>
            <a:br>
              <a:rPr lang="it-IT" sz="1400" dirty="0">
                <a:solidFill>
                  <a:schemeClr val="tx1"/>
                </a:solidFill>
              </a:rPr>
            </a:br>
            <a:br>
              <a:rPr lang="it-IT" sz="14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Seminario</a:t>
            </a:r>
            <a:br>
              <a:rPr lang="it-IT" sz="7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+</a:t>
            </a:r>
            <a:br>
              <a:rPr lang="it-IT" sz="7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Inaugurazione</a:t>
            </a:r>
            <a:br>
              <a:rPr lang="it-IT" sz="7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Radioscopio Noto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16" name="Callout: Bent Line 115">
            <a:extLst>
              <a:ext uri="{FF2B5EF4-FFF2-40B4-BE49-F238E27FC236}">
                <a16:creationId xmlns:a16="http://schemas.microsoft.com/office/drawing/2014/main" id="{EC01D9C8-3A2D-35CE-D9B3-A1CE5968C3F4}"/>
              </a:ext>
            </a:extLst>
          </p:cNvPr>
          <p:cNvSpPr/>
          <p:nvPr/>
        </p:nvSpPr>
        <p:spPr>
          <a:xfrm>
            <a:off x="9568711" y="2099738"/>
            <a:ext cx="933792" cy="1440542"/>
          </a:xfrm>
          <a:prstGeom prst="borderCallout2">
            <a:avLst>
              <a:gd name="adj1" fmla="val 18750"/>
              <a:gd name="adj2" fmla="val -260"/>
              <a:gd name="adj3" fmla="val 18709"/>
              <a:gd name="adj4" fmla="val -4611"/>
              <a:gd name="adj5" fmla="val 131018"/>
              <a:gd name="adj6" fmla="val -4401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/>
          <a:lstStyle/>
          <a:p>
            <a:pPr algn="ctr"/>
            <a:r>
              <a:rPr lang="it-IT" sz="1300" b="1" i="1" dirty="0">
                <a:solidFill>
                  <a:srgbClr val="C00000"/>
                </a:solidFill>
              </a:rPr>
              <a:t>16-31</a:t>
            </a:r>
            <a:r>
              <a:rPr lang="it-IT" sz="1300" b="1" dirty="0">
                <a:solidFill>
                  <a:schemeClr val="tx1"/>
                </a:solidFill>
              </a:rPr>
              <a:t>/10</a:t>
            </a:r>
          </a:p>
          <a:p>
            <a:pPr algn="ctr"/>
            <a:endParaRPr lang="it-IT" sz="1300" b="1" dirty="0">
              <a:solidFill>
                <a:schemeClr val="tx1"/>
              </a:solidFill>
            </a:endParaRPr>
          </a:p>
          <a:p>
            <a:pPr algn="ctr"/>
            <a:r>
              <a:rPr lang="it-IT" sz="1300" b="1" dirty="0">
                <a:solidFill>
                  <a:schemeClr val="tx1"/>
                </a:solidFill>
              </a:rPr>
              <a:t>INFN-LNS</a:t>
            </a:r>
            <a:br>
              <a:rPr lang="it-IT" sz="1400" dirty="0">
                <a:solidFill>
                  <a:schemeClr val="tx1"/>
                </a:solidFill>
              </a:rPr>
            </a:br>
            <a:br>
              <a:rPr lang="it-IT" sz="14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Congresso con fornitori</a:t>
            </a:r>
          </a:p>
          <a:p>
            <a:pPr algn="ctr"/>
            <a:r>
              <a:rPr lang="it-IT" sz="700" dirty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it-IT" sz="700" dirty="0">
                <a:solidFill>
                  <a:schemeClr val="tx1"/>
                </a:solidFill>
              </a:rPr>
              <a:t>Inaugurazione Integration Lab Porto CT</a:t>
            </a:r>
          </a:p>
          <a:p>
            <a:pPr algn="ctr"/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17" name="Callout: Bent Line 116">
            <a:extLst>
              <a:ext uri="{FF2B5EF4-FFF2-40B4-BE49-F238E27FC236}">
                <a16:creationId xmlns:a16="http://schemas.microsoft.com/office/drawing/2014/main" id="{EE9C7B1F-2603-33E8-0972-400B28A270A4}"/>
              </a:ext>
            </a:extLst>
          </p:cNvPr>
          <p:cNvSpPr/>
          <p:nvPr/>
        </p:nvSpPr>
        <p:spPr>
          <a:xfrm>
            <a:off x="10760564" y="2099738"/>
            <a:ext cx="933792" cy="1440542"/>
          </a:xfrm>
          <a:prstGeom prst="borderCallout2">
            <a:avLst>
              <a:gd name="adj1" fmla="val 18750"/>
              <a:gd name="adj2" fmla="val -260"/>
              <a:gd name="adj3" fmla="val 18709"/>
              <a:gd name="adj4" fmla="val -4611"/>
              <a:gd name="adj5" fmla="val 131018"/>
              <a:gd name="adj6" fmla="val -4401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/>
          <a:lstStyle/>
          <a:p>
            <a:pPr algn="ctr"/>
            <a:r>
              <a:rPr lang="it-IT" sz="1300" b="1" i="1" dirty="0">
                <a:solidFill>
                  <a:srgbClr val="C00000"/>
                </a:solidFill>
              </a:rPr>
              <a:t>24-28</a:t>
            </a:r>
            <a:r>
              <a:rPr lang="it-IT" sz="1300" b="1" dirty="0">
                <a:solidFill>
                  <a:schemeClr val="tx1"/>
                </a:solidFill>
              </a:rPr>
              <a:t>/11</a:t>
            </a:r>
          </a:p>
          <a:p>
            <a:pPr algn="ctr"/>
            <a:endParaRPr lang="it-IT" sz="1300" b="1" dirty="0">
              <a:solidFill>
                <a:schemeClr val="tx1"/>
              </a:solidFill>
            </a:endParaRPr>
          </a:p>
          <a:p>
            <a:pPr algn="ctr"/>
            <a:r>
              <a:rPr lang="it-IT" sz="1300" b="1" dirty="0">
                <a:solidFill>
                  <a:schemeClr val="tx1"/>
                </a:solidFill>
              </a:rPr>
              <a:t>KM3NeT4RR</a:t>
            </a:r>
            <a:br>
              <a:rPr lang="it-IT" sz="1400" dirty="0">
                <a:solidFill>
                  <a:schemeClr val="tx1"/>
                </a:solidFill>
              </a:rPr>
            </a:br>
            <a:br>
              <a:rPr lang="it-IT" sz="14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Inaugurazione</a:t>
            </a:r>
            <a:br>
              <a:rPr lang="it-IT" sz="700" dirty="0">
                <a:solidFill>
                  <a:schemeClr val="tx1"/>
                </a:solidFill>
              </a:rPr>
            </a:br>
            <a:r>
              <a:rPr lang="it-IT" sz="700" dirty="0" err="1">
                <a:solidFill>
                  <a:schemeClr val="tx1"/>
                </a:solidFill>
              </a:rPr>
              <a:t>ShoreStation</a:t>
            </a:r>
            <a:r>
              <a:rPr lang="it-IT" sz="700" dirty="0">
                <a:solidFill>
                  <a:schemeClr val="tx1"/>
                </a:solidFill>
              </a:rPr>
              <a:t> </a:t>
            </a:r>
            <a:r>
              <a:rPr lang="it-IT" sz="700" dirty="0" err="1">
                <a:solidFill>
                  <a:schemeClr val="tx1"/>
                </a:solidFill>
              </a:rPr>
              <a:t>Portolpalo</a:t>
            </a:r>
            <a:endParaRPr lang="it-IT" sz="700" dirty="0">
              <a:solidFill>
                <a:schemeClr val="tx1"/>
              </a:solidFill>
            </a:endParaRPr>
          </a:p>
          <a:p>
            <a:pPr algn="ctr"/>
            <a:r>
              <a:rPr lang="it-IT" sz="700" dirty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it-IT" sz="700" dirty="0">
                <a:solidFill>
                  <a:schemeClr val="tx1"/>
                </a:solidFill>
              </a:rPr>
              <a:t>Chiusura Progetto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C17AB1C-73D4-3935-3E10-8B2A7D418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186"/>
            <a:ext cx="12192000" cy="39186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50676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0D0F0-E14F-92CD-CED4-076735423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6" b="22906"/>
          <a:stretch/>
        </p:blipFill>
        <p:spPr bwMode="auto">
          <a:xfrm>
            <a:off x="1" y="0"/>
            <a:ext cx="12191999" cy="7519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734112-131A-FC6E-7BC4-F355963A2C63}"/>
              </a:ext>
            </a:extLst>
          </p:cNvPr>
          <p:cNvCxnSpPr>
            <a:cxnSpLocks/>
          </p:cNvCxnSpPr>
          <p:nvPr/>
        </p:nvCxnSpPr>
        <p:spPr>
          <a:xfrm>
            <a:off x="254726" y="3989616"/>
            <a:ext cx="11704320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6242EE-71CA-D59E-E2B4-5312577D0367}"/>
              </a:ext>
            </a:extLst>
          </p:cNvPr>
          <p:cNvCxnSpPr>
            <a:cxnSpLocks/>
          </p:cNvCxnSpPr>
          <p:nvPr/>
        </p:nvCxnSpPr>
        <p:spPr>
          <a:xfrm>
            <a:off x="478971" y="3853545"/>
            <a:ext cx="0" cy="272143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5D47E3-3F6B-4A86-42D3-C6E9BD14C806}"/>
              </a:ext>
            </a:extLst>
          </p:cNvPr>
          <p:cNvCxnSpPr>
            <a:cxnSpLocks/>
          </p:cNvCxnSpPr>
          <p:nvPr/>
        </p:nvCxnSpPr>
        <p:spPr>
          <a:xfrm>
            <a:off x="1415480" y="3853545"/>
            <a:ext cx="0" cy="272143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9EE5C2-F413-3318-AAEA-E98116906512}"/>
              </a:ext>
            </a:extLst>
          </p:cNvPr>
          <p:cNvCxnSpPr>
            <a:cxnSpLocks/>
          </p:cNvCxnSpPr>
          <p:nvPr/>
        </p:nvCxnSpPr>
        <p:spPr>
          <a:xfrm>
            <a:off x="2351179" y="3853545"/>
            <a:ext cx="0" cy="272143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D0CBEA-7C15-B06B-7AFA-D539FFD6C044}"/>
              </a:ext>
            </a:extLst>
          </p:cNvPr>
          <p:cNvCxnSpPr>
            <a:cxnSpLocks/>
          </p:cNvCxnSpPr>
          <p:nvPr/>
        </p:nvCxnSpPr>
        <p:spPr>
          <a:xfrm>
            <a:off x="3287688" y="3853545"/>
            <a:ext cx="0" cy="272143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BF74DC-DB3E-8755-3A0B-E1E09A59B5AF}"/>
              </a:ext>
            </a:extLst>
          </p:cNvPr>
          <p:cNvCxnSpPr>
            <a:cxnSpLocks/>
          </p:cNvCxnSpPr>
          <p:nvPr/>
        </p:nvCxnSpPr>
        <p:spPr>
          <a:xfrm>
            <a:off x="4223387" y="3853545"/>
            <a:ext cx="0" cy="272143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3D63A3-2028-323D-5FA4-9440E584952E}"/>
              </a:ext>
            </a:extLst>
          </p:cNvPr>
          <p:cNvCxnSpPr>
            <a:cxnSpLocks/>
          </p:cNvCxnSpPr>
          <p:nvPr/>
        </p:nvCxnSpPr>
        <p:spPr>
          <a:xfrm>
            <a:off x="5159896" y="3853545"/>
            <a:ext cx="0" cy="272143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51F20C-50FB-5DE4-4786-882A2C7BA352}"/>
              </a:ext>
            </a:extLst>
          </p:cNvPr>
          <p:cNvCxnSpPr>
            <a:cxnSpLocks/>
          </p:cNvCxnSpPr>
          <p:nvPr/>
        </p:nvCxnSpPr>
        <p:spPr>
          <a:xfrm>
            <a:off x="6095595" y="3853545"/>
            <a:ext cx="0" cy="272143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627D0B-1041-2271-11C5-D5356D228FE7}"/>
              </a:ext>
            </a:extLst>
          </p:cNvPr>
          <p:cNvCxnSpPr>
            <a:cxnSpLocks/>
          </p:cNvCxnSpPr>
          <p:nvPr/>
        </p:nvCxnSpPr>
        <p:spPr>
          <a:xfrm>
            <a:off x="7032104" y="3853545"/>
            <a:ext cx="0" cy="272143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AE01AC-2B32-2B5F-93BD-28ECE8F6C408}"/>
              </a:ext>
            </a:extLst>
          </p:cNvPr>
          <p:cNvCxnSpPr>
            <a:cxnSpLocks/>
          </p:cNvCxnSpPr>
          <p:nvPr/>
        </p:nvCxnSpPr>
        <p:spPr>
          <a:xfrm>
            <a:off x="7968208" y="3853545"/>
            <a:ext cx="0" cy="272143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C4A9D8-C375-FB81-7EEE-3736EEAA17B1}"/>
              </a:ext>
            </a:extLst>
          </p:cNvPr>
          <p:cNvCxnSpPr>
            <a:cxnSpLocks/>
          </p:cNvCxnSpPr>
          <p:nvPr/>
        </p:nvCxnSpPr>
        <p:spPr>
          <a:xfrm>
            <a:off x="8903907" y="3853545"/>
            <a:ext cx="0" cy="272143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B105D0-E6DE-FFDC-4224-B27724B44253}"/>
              </a:ext>
            </a:extLst>
          </p:cNvPr>
          <p:cNvCxnSpPr>
            <a:cxnSpLocks/>
          </p:cNvCxnSpPr>
          <p:nvPr/>
        </p:nvCxnSpPr>
        <p:spPr>
          <a:xfrm>
            <a:off x="9840416" y="3853545"/>
            <a:ext cx="0" cy="272143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0DB28E4-D7EC-B410-F91F-17A166B9A1A1}"/>
              </a:ext>
            </a:extLst>
          </p:cNvPr>
          <p:cNvCxnSpPr>
            <a:cxnSpLocks/>
          </p:cNvCxnSpPr>
          <p:nvPr/>
        </p:nvCxnSpPr>
        <p:spPr>
          <a:xfrm>
            <a:off x="10776115" y="3853545"/>
            <a:ext cx="0" cy="272143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7ED206-4D7D-D96E-69E5-BAC65A0497C7}"/>
              </a:ext>
            </a:extLst>
          </p:cNvPr>
          <p:cNvCxnSpPr>
            <a:cxnSpLocks/>
          </p:cNvCxnSpPr>
          <p:nvPr/>
        </p:nvCxnSpPr>
        <p:spPr>
          <a:xfrm>
            <a:off x="11712624" y="3853545"/>
            <a:ext cx="0" cy="272143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DF1181A-A8D8-FD87-79FA-1ED4B0F5682A}"/>
              </a:ext>
            </a:extLst>
          </p:cNvPr>
          <p:cNvSpPr txBox="1"/>
          <p:nvPr/>
        </p:nvSpPr>
        <p:spPr>
          <a:xfrm>
            <a:off x="599384" y="3614062"/>
            <a:ext cx="665567" cy="26161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i="1" u="sng" dirty="0"/>
              <a:t>Gennaio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7EECA6-1F1A-D871-7CBB-9371E5DEFEE2}"/>
              </a:ext>
            </a:extLst>
          </p:cNvPr>
          <p:cNvSpPr txBox="1"/>
          <p:nvPr/>
        </p:nvSpPr>
        <p:spPr>
          <a:xfrm>
            <a:off x="1549878" y="3614062"/>
            <a:ext cx="684804" cy="26161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i="1" u="sng" dirty="0"/>
              <a:t>Febbraio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112118-D4E1-51D5-AF2E-4343BF84391D}"/>
              </a:ext>
            </a:extLst>
          </p:cNvPr>
          <p:cNvSpPr txBox="1"/>
          <p:nvPr/>
        </p:nvSpPr>
        <p:spPr>
          <a:xfrm>
            <a:off x="2527696" y="3614062"/>
            <a:ext cx="553358" cy="26161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i="1" u="sng" dirty="0"/>
              <a:t>Marzo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63DE67-BA7F-9814-D785-AABF28E1F1B5}"/>
              </a:ext>
            </a:extLst>
          </p:cNvPr>
          <p:cNvSpPr txBox="1"/>
          <p:nvPr/>
        </p:nvSpPr>
        <p:spPr>
          <a:xfrm>
            <a:off x="3505442" y="3614062"/>
            <a:ext cx="518091" cy="26161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i="1" u="sng" dirty="0"/>
              <a:t>Aprile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FA8EDB-B142-C391-4075-F437294921F4}"/>
              </a:ext>
            </a:extLst>
          </p:cNvPr>
          <p:cNvSpPr txBox="1"/>
          <p:nvPr/>
        </p:nvSpPr>
        <p:spPr>
          <a:xfrm>
            <a:off x="4363838" y="3614062"/>
            <a:ext cx="625492" cy="26161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i="1" u="sng" dirty="0"/>
              <a:t>Maggio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7D4900-5CF4-6981-AC5B-B2133E5F01D6}"/>
              </a:ext>
            </a:extLst>
          </p:cNvPr>
          <p:cNvSpPr txBox="1"/>
          <p:nvPr/>
        </p:nvSpPr>
        <p:spPr>
          <a:xfrm>
            <a:off x="5419563" y="3614062"/>
            <a:ext cx="595036" cy="26161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i="1" u="sng" dirty="0"/>
              <a:t>Giugno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649A86-38F7-3A26-D852-1760A8824D53}"/>
              </a:ext>
            </a:extLst>
          </p:cNvPr>
          <p:cNvSpPr txBox="1"/>
          <p:nvPr/>
        </p:nvSpPr>
        <p:spPr>
          <a:xfrm>
            <a:off x="6286540" y="3614062"/>
            <a:ext cx="524504" cy="26161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i="1" u="sng" dirty="0"/>
              <a:t>Luglio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9A87D5-65FC-0D1E-4E33-AD193A887F08}"/>
              </a:ext>
            </a:extLst>
          </p:cNvPr>
          <p:cNvSpPr txBox="1"/>
          <p:nvPr/>
        </p:nvSpPr>
        <p:spPr>
          <a:xfrm>
            <a:off x="7216996" y="3614062"/>
            <a:ext cx="583814" cy="26161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i="1" u="sng" dirty="0">
                <a:solidFill>
                  <a:schemeClr val="bg1">
                    <a:lumMod val="75000"/>
                  </a:schemeClr>
                </a:solidFill>
              </a:rPr>
              <a:t>Agosto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1AD55C-2BBA-7F72-A4DC-8719E2D4E0EA}"/>
              </a:ext>
            </a:extLst>
          </p:cNvPr>
          <p:cNvSpPr txBox="1"/>
          <p:nvPr/>
        </p:nvSpPr>
        <p:spPr>
          <a:xfrm>
            <a:off x="8032914" y="3614062"/>
            <a:ext cx="776175" cy="26161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i="1" u="sng" dirty="0"/>
              <a:t>Settembre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950F51-0280-C8C8-D66E-CF4FD8CDA76B}"/>
              </a:ext>
            </a:extLst>
          </p:cNvPr>
          <p:cNvSpPr txBox="1"/>
          <p:nvPr/>
        </p:nvSpPr>
        <p:spPr>
          <a:xfrm>
            <a:off x="9065960" y="3614062"/>
            <a:ext cx="630302" cy="26161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i="1" u="sng" dirty="0"/>
              <a:t>Ottobre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A388AF-9FE5-8C16-C3AA-4ACA134B2BB1}"/>
              </a:ext>
            </a:extLst>
          </p:cNvPr>
          <p:cNvSpPr txBox="1"/>
          <p:nvPr/>
        </p:nvSpPr>
        <p:spPr>
          <a:xfrm>
            <a:off x="9904319" y="3614062"/>
            <a:ext cx="777778" cy="26161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i="1" u="sng" dirty="0"/>
              <a:t>Novembre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6286B5-9DD1-9A54-40ED-D6D54119A820}"/>
              </a:ext>
            </a:extLst>
          </p:cNvPr>
          <p:cNvSpPr txBox="1"/>
          <p:nvPr/>
        </p:nvSpPr>
        <p:spPr>
          <a:xfrm>
            <a:off x="10888476" y="3614062"/>
            <a:ext cx="729688" cy="26161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i="1" u="sng" dirty="0">
                <a:solidFill>
                  <a:schemeClr val="bg1">
                    <a:lumMod val="75000"/>
                  </a:schemeClr>
                </a:solidFill>
              </a:rPr>
              <a:t>Dicembre</a:t>
            </a:r>
          </a:p>
        </p:txBody>
      </p:sp>
      <p:pic>
        <p:nvPicPr>
          <p:cNvPr id="120" name="Graphic 119" descr="Vacation with solid fill">
            <a:extLst>
              <a:ext uri="{FF2B5EF4-FFF2-40B4-BE49-F238E27FC236}">
                <a16:creationId xmlns:a16="http://schemas.microsoft.com/office/drawing/2014/main" id="{3FFF244D-6F57-AF7E-6F36-D9D19C5C7156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2364" y="3649135"/>
            <a:ext cx="274320" cy="365760"/>
          </a:xfrm>
          <a:prstGeom prst="rect">
            <a:avLst/>
          </a:prstGeom>
        </p:spPr>
      </p:pic>
      <p:pic>
        <p:nvPicPr>
          <p:cNvPr id="123" name="Graphic 122" descr="Vacation with solid fill">
            <a:extLst>
              <a:ext uri="{FF2B5EF4-FFF2-40B4-BE49-F238E27FC236}">
                <a16:creationId xmlns:a16="http://schemas.microsoft.com/office/drawing/2014/main" id="{DA482F8B-2345-506B-CA8C-DED7B2713EEB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654776" y="3649135"/>
            <a:ext cx="274320" cy="365760"/>
          </a:xfrm>
          <a:prstGeom prst="rect">
            <a:avLst/>
          </a:prstGeom>
        </p:spPr>
      </p:pic>
      <p:sp>
        <p:nvSpPr>
          <p:cNvPr id="124" name="Left Brace 123">
            <a:extLst>
              <a:ext uri="{FF2B5EF4-FFF2-40B4-BE49-F238E27FC236}">
                <a16:creationId xmlns:a16="http://schemas.microsoft.com/office/drawing/2014/main" id="{EA10DB74-D0DA-C09A-73F2-9EBC7896F1CC}"/>
              </a:ext>
            </a:extLst>
          </p:cNvPr>
          <p:cNvSpPr/>
          <p:nvPr/>
        </p:nvSpPr>
        <p:spPr>
          <a:xfrm rot="16200000">
            <a:off x="5804744" y="4054690"/>
            <a:ext cx="160870" cy="365760"/>
          </a:xfrm>
          <a:prstGeom prst="leftBrace">
            <a:avLst>
              <a:gd name="adj1" fmla="val 47619"/>
              <a:gd name="adj2" fmla="val 50000"/>
            </a:avLst>
          </a:prstGeom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4CF0292-A431-910C-53F0-E44B81FB8D99}"/>
              </a:ext>
            </a:extLst>
          </p:cNvPr>
          <p:cNvSpPr txBox="1"/>
          <p:nvPr/>
        </p:nvSpPr>
        <p:spPr>
          <a:xfrm>
            <a:off x="5267502" y="4334932"/>
            <a:ext cx="1249060" cy="600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/>
              <a:t>Da 23/06 a 27/06</a:t>
            </a:r>
          </a:p>
          <a:p>
            <a:pPr algn="ctr"/>
            <a:r>
              <a:rPr lang="it-IT" sz="1100" b="1" dirty="0"/>
              <a:t>Collaboration</a:t>
            </a:r>
            <a:br>
              <a:rPr lang="it-IT" sz="1100" b="1" dirty="0"/>
            </a:br>
            <a:r>
              <a:rPr lang="it-IT" sz="1100" b="1" dirty="0"/>
              <a:t>Meeting</a:t>
            </a:r>
          </a:p>
        </p:txBody>
      </p:sp>
      <p:sp>
        <p:nvSpPr>
          <p:cNvPr id="126" name="Left Brace 125">
            <a:extLst>
              <a:ext uri="{FF2B5EF4-FFF2-40B4-BE49-F238E27FC236}">
                <a16:creationId xmlns:a16="http://schemas.microsoft.com/office/drawing/2014/main" id="{4C335CA5-F827-A4F9-1487-51815ADBE39B}"/>
              </a:ext>
            </a:extLst>
          </p:cNvPr>
          <p:cNvSpPr/>
          <p:nvPr/>
        </p:nvSpPr>
        <p:spPr>
          <a:xfrm rot="16200000">
            <a:off x="1144057" y="4054690"/>
            <a:ext cx="160870" cy="365760"/>
          </a:xfrm>
          <a:prstGeom prst="leftBrace">
            <a:avLst>
              <a:gd name="adj1" fmla="val 47619"/>
              <a:gd name="adj2" fmla="val 50000"/>
            </a:avLst>
          </a:prstGeom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4D509FA-3DC8-9900-BD79-436CBF456F89}"/>
              </a:ext>
            </a:extLst>
          </p:cNvPr>
          <p:cNvSpPr txBox="1"/>
          <p:nvPr/>
        </p:nvSpPr>
        <p:spPr>
          <a:xfrm>
            <a:off x="261444" y="4334932"/>
            <a:ext cx="1205779" cy="600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it-IT" sz="1100" b="1" dirty="0"/>
              <a:t>Da 27/01 a 31/01</a:t>
            </a:r>
          </a:p>
          <a:p>
            <a:pPr algn="r"/>
            <a:r>
              <a:rPr lang="it-IT" sz="1100" b="1" dirty="0"/>
              <a:t>Collaboration</a:t>
            </a:r>
            <a:br>
              <a:rPr lang="it-IT" sz="1100" b="1" dirty="0"/>
            </a:br>
            <a:r>
              <a:rPr lang="it-IT" sz="1100" b="1" dirty="0"/>
              <a:t>Meeting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739AAB4E-A2CF-7EFD-EC71-5E305B9E0ACA}"/>
              </a:ext>
            </a:extLst>
          </p:cNvPr>
          <p:cNvCxnSpPr>
            <a:cxnSpLocks/>
          </p:cNvCxnSpPr>
          <p:nvPr/>
        </p:nvCxnSpPr>
        <p:spPr>
          <a:xfrm>
            <a:off x="1647126" y="4275670"/>
            <a:ext cx="0" cy="10972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Left Brace 129">
            <a:extLst>
              <a:ext uri="{FF2B5EF4-FFF2-40B4-BE49-F238E27FC236}">
                <a16:creationId xmlns:a16="http://schemas.microsoft.com/office/drawing/2014/main" id="{6E9366C8-6052-A005-5B94-ED534069750C}"/>
              </a:ext>
            </a:extLst>
          </p:cNvPr>
          <p:cNvSpPr/>
          <p:nvPr/>
        </p:nvSpPr>
        <p:spPr>
          <a:xfrm rot="16200000">
            <a:off x="1560341" y="4054690"/>
            <a:ext cx="160870" cy="365760"/>
          </a:xfrm>
          <a:prstGeom prst="leftBrace">
            <a:avLst>
              <a:gd name="adj1" fmla="val 47619"/>
              <a:gd name="adj2" fmla="val 50000"/>
            </a:avLst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123C820-2830-0BDC-0973-91E9F00E2D82}"/>
              </a:ext>
            </a:extLst>
          </p:cNvPr>
          <p:cNvSpPr txBox="1"/>
          <p:nvPr/>
        </p:nvSpPr>
        <p:spPr>
          <a:xfrm>
            <a:off x="1501772" y="5395954"/>
            <a:ext cx="2316660" cy="93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/>
              <a:t>PUBBLICAZIONE RIVISTA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/>
              <a:t>Conferenza stampa internazionale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/>
              <a:t>Conferenza stampa nazionale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/>
              <a:t>Conferenze stampa locali</a:t>
            </a:r>
            <a:br>
              <a:rPr lang="it-IT" sz="1100" dirty="0"/>
            </a:br>
            <a:r>
              <a:rPr lang="it-IT" sz="1100" dirty="0"/>
              <a:t>in contemporanea in tutte le UO</a:t>
            </a:r>
          </a:p>
        </p:txBody>
      </p:sp>
      <p:sp>
        <p:nvSpPr>
          <p:cNvPr id="132" name="Left Brace 131">
            <a:extLst>
              <a:ext uri="{FF2B5EF4-FFF2-40B4-BE49-F238E27FC236}">
                <a16:creationId xmlns:a16="http://schemas.microsoft.com/office/drawing/2014/main" id="{E28A7D03-C36B-273E-EA00-521B5583F41C}"/>
              </a:ext>
            </a:extLst>
          </p:cNvPr>
          <p:cNvSpPr/>
          <p:nvPr/>
        </p:nvSpPr>
        <p:spPr>
          <a:xfrm rot="16200000">
            <a:off x="2498613" y="3506050"/>
            <a:ext cx="160870" cy="1463040"/>
          </a:xfrm>
          <a:prstGeom prst="leftBrace">
            <a:avLst>
              <a:gd name="adj1" fmla="val 47619"/>
              <a:gd name="adj2" fmla="val 50000"/>
            </a:avLst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C92FDE8-6830-B4D3-D2E9-F83521287B9C}"/>
              </a:ext>
            </a:extLst>
          </p:cNvPr>
          <p:cNvSpPr txBox="1"/>
          <p:nvPr/>
        </p:nvSpPr>
        <p:spPr>
          <a:xfrm>
            <a:off x="1912620" y="4315882"/>
            <a:ext cx="1294324" cy="600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Seminari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i="1" dirty="0">
                <a:solidFill>
                  <a:srgbClr val="C00000"/>
                </a:solidFill>
              </a:rPr>
              <a:t>xx</a:t>
            </a:r>
            <a:r>
              <a:rPr lang="it-IT" sz="1100" b="1" dirty="0"/>
              <a:t>/02</a:t>
            </a:r>
            <a:r>
              <a:rPr lang="it-IT" sz="1100" dirty="0"/>
              <a:t> UNI</a:t>
            </a:r>
            <a:r>
              <a:rPr lang="en-US" sz="1100" dirty="0"/>
              <a:t>-NA</a:t>
            </a:r>
            <a:endParaRPr lang="it-IT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i="1" dirty="0">
                <a:solidFill>
                  <a:srgbClr val="C00000"/>
                </a:solidFill>
              </a:rPr>
              <a:t>xx</a:t>
            </a:r>
            <a:r>
              <a:rPr lang="it-IT" sz="1100" b="1" dirty="0"/>
              <a:t>/03</a:t>
            </a:r>
            <a:r>
              <a:rPr lang="it-IT" sz="1100" b="1" i="1" dirty="0">
                <a:solidFill>
                  <a:srgbClr val="C00000"/>
                </a:solidFill>
              </a:rPr>
              <a:t> </a:t>
            </a:r>
            <a:r>
              <a:rPr lang="it-IT" sz="1100" dirty="0"/>
              <a:t>UNI-GE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B75C0FD-D8E2-49D6-0EF2-224F0BC9258A}"/>
              </a:ext>
            </a:extLst>
          </p:cNvPr>
          <p:cNvSpPr txBox="1"/>
          <p:nvPr/>
        </p:nvSpPr>
        <p:spPr>
          <a:xfrm>
            <a:off x="866366" y="998976"/>
            <a:ext cx="104809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PIANO DI EVENTI DI PROGETTO KM3NeT4RR – ANNO 2025</a:t>
            </a:r>
            <a:r>
              <a:rPr lang="en-US" sz="3000" b="1" i="1" dirty="0"/>
              <a:t> (WIP)</a:t>
            </a:r>
            <a:endParaRPr lang="it-IT" sz="3000" b="1" i="1" dirty="0"/>
          </a:p>
        </p:txBody>
      </p:sp>
      <p:pic>
        <p:nvPicPr>
          <p:cNvPr id="146" name="Picture 14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9D6326-9DBF-8395-1460-7358DF8F02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34" y="5002406"/>
            <a:ext cx="710927" cy="163954"/>
          </a:xfrm>
          <a:prstGeom prst="rect">
            <a:avLst/>
          </a:prstGeom>
        </p:spPr>
      </p:pic>
      <p:pic>
        <p:nvPicPr>
          <p:cNvPr id="148" name="Picture 147" descr="A black and white circular logo with a person sitting on a throne&#10;&#10;Description automatically generated">
            <a:extLst>
              <a:ext uri="{FF2B5EF4-FFF2-40B4-BE49-F238E27FC236}">
                <a16:creationId xmlns:a16="http://schemas.microsoft.com/office/drawing/2014/main" id="{B9258A1C-7992-A4C1-6473-39697531DE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00" y="4961512"/>
            <a:ext cx="320040" cy="262541"/>
          </a:xfrm>
          <a:prstGeom prst="rect">
            <a:avLst/>
          </a:prstGeom>
        </p:spPr>
      </p:pic>
      <p:pic>
        <p:nvPicPr>
          <p:cNvPr id="136" name="Picture 13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31BCAF9-DDC2-075D-D86A-46E18C371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 r="22222"/>
          <a:stretch/>
        </p:blipFill>
        <p:spPr>
          <a:xfrm>
            <a:off x="1482931" y="1762397"/>
            <a:ext cx="758170" cy="365760"/>
          </a:xfrm>
          <a:prstGeom prst="rect">
            <a:avLst/>
          </a:prstGeom>
        </p:spPr>
      </p:pic>
      <p:pic>
        <p:nvPicPr>
          <p:cNvPr id="138" name="Picture 137" descr="A black and white logo&#10;&#10;Description automatically generated">
            <a:extLst>
              <a:ext uri="{FF2B5EF4-FFF2-40B4-BE49-F238E27FC236}">
                <a16:creationId xmlns:a16="http://schemas.microsoft.com/office/drawing/2014/main" id="{E21E007C-29A0-0C65-AAC0-FAAD13BA212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9999" r="4515" b="14445"/>
          <a:stretch/>
        </p:blipFill>
        <p:spPr>
          <a:xfrm>
            <a:off x="3586770" y="1813845"/>
            <a:ext cx="739216" cy="274136"/>
          </a:xfrm>
          <a:prstGeom prst="rect">
            <a:avLst/>
          </a:prstGeom>
        </p:spPr>
      </p:pic>
      <p:pic>
        <p:nvPicPr>
          <p:cNvPr id="142" name="Picture 141" descr="A logo of a group of people&#10;&#10;Description automatically generated">
            <a:extLst>
              <a:ext uri="{FF2B5EF4-FFF2-40B4-BE49-F238E27FC236}">
                <a16:creationId xmlns:a16="http://schemas.microsoft.com/office/drawing/2014/main" id="{8EAD7AC4-45FF-FCEB-215B-A891C87FF9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906" y="1793113"/>
            <a:ext cx="338017" cy="287574"/>
          </a:xfrm>
          <a:prstGeom prst="rect">
            <a:avLst/>
          </a:prstGeom>
        </p:spPr>
      </p:pic>
      <p:pic>
        <p:nvPicPr>
          <p:cNvPr id="144" name="Picture 143" descr="A logo with a lion and text&#10;&#10;Description automatically generated">
            <a:extLst>
              <a:ext uri="{FF2B5EF4-FFF2-40B4-BE49-F238E27FC236}">
                <a16:creationId xmlns:a16="http://schemas.microsoft.com/office/drawing/2014/main" id="{13087EE7-020D-603C-1D37-03819D914C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07" y="1766237"/>
            <a:ext cx="369607" cy="314450"/>
          </a:xfrm>
          <a:prstGeom prst="rect">
            <a:avLst/>
          </a:prstGeom>
        </p:spPr>
      </p:pic>
      <p:pic>
        <p:nvPicPr>
          <p:cNvPr id="150" name="Picture 149" descr="A blue and black logo&#10;&#10;Description automatically generated">
            <a:extLst>
              <a:ext uri="{FF2B5EF4-FFF2-40B4-BE49-F238E27FC236}">
                <a16:creationId xmlns:a16="http://schemas.microsoft.com/office/drawing/2014/main" id="{1D5CC259-11C4-E0CB-B78F-BA5D5BDAC4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5" t="39857" r="18390" b="29643"/>
          <a:stretch/>
        </p:blipFill>
        <p:spPr>
          <a:xfrm>
            <a:off x="6818534" y="1824566"/>
            <a:ext cx="696953" cy="252665"/>
          </a:xfrm>
          <a:prstGeom prst="rect">
            <a:avLst/>
          </a:prstGeom>
        </p:spPr>
      </p:pic>
      <p:pic>
        <p:nvPicPr>
          <p:cNvPr id="152" name="Picture 151" descr="A logo with blue letters and a circle&#10;&#10;Description automatically generated">
            <a:extLst>
              <a:ext uri="{FF2B5EF4-FFF2-40B4-BE49-F238E27FC236}">
                <a16:creationId xmlns:a16="http://schemas.microsoft.com/office/drawing/2014/main" id="{84BEF3B2-FC44-924E-E6E4-99A353058E0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t="17855" b="30072"/>
          <a:stretch/>
        </p:blipFill>
        <p:spPr>
          <a:xfrm>
            <a:off x="2882790" y="1832205"/>
            <a:ext cx="474469" cy="210122"/>
          </a:xfrm>
          <a:prstGeom prst="rect">
            <a:avLst/>
          </a:prstGeom>
        </p:spPr>
      </p:pic>
      <p:pic>
        <p:nvPicPr>
          <p:cNvPr id="153" name="Picture 152" descr="A logo with blue letters and a circle&#10;&#10;Description automatically generated">
            <a:extLst>
              <a:ext uri="{FF2B5EF4-FFF2-40B4-BE49-F238E27FC236}">
                <a16:creationId xmlns:a16="http://schemas.microsoft.com/office/drawing/2014/main" id="{E43320D2-01AB-77B5-93AD-FD895156FEF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t="17855" b="30072"/>
          <a:stretch/>
        </p:blipFill>
        <p:spPr>
          <a:xfrm>
            <a:off x="5606770" y="1832205"/>
            <a:ext cx="474469" cy="210122"/>
          </a:xfrm>
          <a:prstGeom prst="rect">
            <a:avLst/>
          </a:prstGeom>
        </p:spPr>
      </p:pic>
      <p:pic>
        <p:nvPicPr>
          <p:cNvPr id="154" name="Picture 153" descr="A logo with blue letters and a circle&#10;&#10;Description automatically generated">
            <a:extLst>
              <a:ext uri="{FF2B5EF4-FFF2-40B4-BE49-F238E27FC236}">
                <a16:creationId xmlns:a16="http://schemas.microsoft.com/office/drawing/2014/main" id="{ACB9E652-1D65-3784-B22A-A6D543FB8A1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t="17855" b="30072"/>
          <a:stretch/>
        </p:blipFill>
        <p:spPr>
          <a:xfrm>
            <a:off x="9757909" y="1832205"/>
            <a:ext cx="474469" cy="210122"/>
          </a:xfrm>
          <a:prstGeom prst="rect">
            <a:avLst/>
          </a:prstGeom>
        </p:spPr>
      </p:pic>
      <p:pic>
        <p:nvPicPr>
          <p:cNvPr id="156" name="Picture 155" descr="A logo with blue letters and a circle&#10;&#10;Description automatically generated">
            <a:extLst>
              <a:ext uri="{FF2B5EF4-FFF2-40B4-BE49-F238E27FC236}">
                <a16:creationId xmlns:a16="http://schemas.microsoft.com/office/drawing/2014/main" id="{84B86E2B-EFFF-D067-1E3C-A74955B0B31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t="17855" b="30072"/>
          <a:stretch/>
        </p:blipFill>
        <p:spPr>
          <a:xfrm>
            <a:off x="956337" y="1832205"/>
            <a:ext cx="474469" cy="210122"/>
          </a:xfrm>
          <a:prstGeom prst="rect">
            <a:avLst/>
          </a:prstGeom>
        </p:spPr>
      </p:pic>
      <p:pic>
        <p:nvPicPr>
          <p:cNvPr id="157" name="Picture 156" descr="A logo with blue letters and a circle&#10;&#10;Description automatically generated">
            <a:extLst>
              <a:ext uri="{FF2B5EF4-FFF2-40B4-BE49-F238E27FC236}">
                <a16:creationId xmlns:a16="http://schemas.microsoft.com/office/drawing/2014/main" id="{91059BC7-E540-4A10-02B1-B344F116704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t="17855" b="30072"/>
          <a:stretch/>
        </p:blipFill>
        <p:spPr>
          <a:xfrm>
            <a:off x="4278933" y="1832205"/>
            <a:ext cx="474469" cy="210122"/>
          </a:xfrm>
          <a:prstGeom prst="rect">
            <a:avLst/>
          </a:prstGeom>
        </p:spPr>
      </p:pic>
      <p:pic>
        <p:nvPicPr>
          <p:cNvPr id="163" name="Picture 162" descr="A logo of a number four&#10;&#10;Description automatically generated">
            <a:extLst>
              <a:ext uri="{FF2B5EF4-FFF2-40B4-BE49-F238E27FC236}">
                <a16:creationId xmlns:a16="http://schemas.microsoft.com/office/drawing/2014/main" id="{949E154B-5E67-1DA0-AD79-0057B71DAE0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440" y="1731742"/>
            <a:ext cx="373243" cy="361217"/>
          </a:xfrm>
          <a:prstGeom prst="rect">
            <a:avLst/>
          </a:prstGeom>
        </p:spPr>
      </p:pic>
      <p:pic>
        <p:nvPicPr>
          <p:cNvPr id="165" name="Graphic 164" descr="Holiday tree with solid fill">
            <a:extLst>
              <a:ext uri="{FF2B5EF4-FFF2-40B4-BE49-F238E27FC236}">
                <a16:creationId xmlns:a16="http://schemas.microsoft.com/office/drawing/2014/main" id="{8E8ED8AB-E0B6-B531-3C90-D9EA45DB15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0753411" y="3717888"/>
            <a:ext cx="274320" cy="274320"/>
          </a:xfrm>
          <a:prstGeom prst="rect">
            <a:avLst/>
          </a:prstGeom>
        </p:spPr>
      </p:pic>
      <p:pic>
        <p:nvPicPr>
          <p:cNvPr id="166" name="Graphic 165" descr="Holiday tree with solid fill">
            <a:extLst>
              <a:ext uri="{FF2B5EF4-FFF2-40B4-BE49-F238E27FC236}">
                <a16:creationId xmlns:a16="http://schemas.microsoft.com/office/drawing/2014/main" id="{61378F9C-C503-5506-3441-F90C9B6D0D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1476504" y="3717032"/>
            <a:ext cx="274320" cy="274320"/>
          </a:xfrm>
          <a:prstGeom prst="rect">
            <a:avLst/>
          </a:prstGeom>
        </p:spPr>
      </p:pic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C36B292F-8D50-CB15-FA3C-FDE0EA757D35}"/>
              </a:ext>
            </a:extLst>
          </p:cNvPr>
          <p:cNvSpPr/>
          <p:nvPr/>
        </p:nvSpPr>
        <p:spPr>
          <a:xfrm>
            <a:off x="8401928" y="2099738"/>
            <a:ext cx="933792" cy="1440542"/>
          </a:xfrm>
          <a:prstGeom prst="borderCallout2">
            <a:avLst>
              <a:gd name="adj1" fmla="val 18750"/>
              <a:gd name="adj2" fmla="val -260"/>
              <a:gd name="adj3" fmla="val 18709"/>
              <a:gd name="adj4" fmla="val -4611"/>
              <a:gd name="adj5" fmla="val 131018"/>
              <a:gd name="adj6" fmla="val -4401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/>
          <a:lstStyle/>
          <a:p>
            <a:pPr algn="ctr"/>
            <a:r>
              <a:rPr lang="it-IT" sz="1300" b="1" i="1" dirty="0">
                <a:solidFill>
                  <a:srgbClr val="C00000"/>
                </a:solidFill>
              </a:rPr>
              <a:t>8-19</a:t>
            </a:r>
            <a:r>
              <a:rPr lang="it-IT" sz="1300" b="1" dirty="0">
                <a:solidFill>
                  <a:schemeClr val="tx1"/>
                </a:solidFill>
              </a:rPr>
              <a:t>/09</a:t>
            </a:r>
          </a:p>
          <a:p>
            <a:pPr algn="ctr"/>
            <a:endParaRPr lang="it-IT" sz="1300" b="1" dirty="0">
              <a:solidFill>
                <a:schemeClr val="tx1"/>
              </a:solidFill>
            </a:endParaRPr>
          </a:p>
          <a:p>
            <a:pPr algn="ctr"/>
            <a:r>
              <a:rPr lang="it-IT" sz="1300" b="1" dirty="0">
                <a:solidFill>
                  <a:schemeClr val="tx1"/>
                </a:solidFill>
              </a:rPr>
              <a:t>UNI-SA</a:t>
            </a:r>
            <a:br>
              <a:rPr lang="it-IT" sz="1400" dirty="0">
                <a:solidFill>
                  <a:schemeClr val="tx1"/>
                </a:solidFill>
              </a:rPr>
            </a:br>
            <a:br>
              <a:rPr lang="it-IT" sz="14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Seminario</a:t>
            </a:r>
            <a:br>
              <a:rPr lang="it-IT" sz="7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+</a:t>
            </a:r>
            <a:br>
              <a:rPr lang="it-IT" sz="7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Inaugurazione</a:t>
            </a:r>
            <a:br>
              <a:rPr lang="it-IT" sz="700" dirty="0">
                <a:solidFill>
                  <a:schemeClr val="tx1"/>
                </a:solidFill>
              </a:rPr>
            </a:br>
            <a:r>
              <a:rPr lang="it-IT" sz="700" dirty="0">
                <a:solidFill>
                  <a:schemeClr val="tx1"/>
                </a:solidFill>
              </a:rPr>
              <a:t>Integration Lab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6" name="Picture 5" descr="A logo of a number four&#10;&#10;Description automatically generated">
            <a:extLst>
              <a:ext uri="{FF2B5EF4-FFF2-40B4-BE49-F238E27FC236}">
                <a16:creationId xmlns:a16="http://schemas.microsoft.com/office/drawing/2014/main" id="{38B91807-20BB-6FB8-BC93-B87192AC3EF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" y="6539858"/>
            <a:ext cx="274320" cy="265482"/>
          </a:xfrm>
          <a:prstGeom prst="rect">
            <a:avLst/>
          </a:prstGeom>
          <a:effectLst>
            <a:outerShdw blurRad="241300" dist="101600" dir="960000" algn="tl" rotWithShape="0">
              <a:prstClr val="black">
                <a:alpha val="5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564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Widescreen</PresentationFormat>
  <Paragraphs>59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Titillium</vt:lpstr>
      <vt:lpstr>Tema di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KM3NeT4RR – personale a tempo determinato</dc:title>
  <dc:creator>Veronica Valsecchi</dc:creator>
  <cp:lastModifiedBy>Sebastiano Ciancio</cp:lastModifiedBy>
  <cp:revision>54</cp:revision>
  <cp:lastPrinted>2023-10-31T11:44:40Z</cp:lastPrinted>
  <dcterms:created xsi:type="dcterms:W3CDTF">2023-08-28T09:36:45Z</dcterms:created>
  <dcterms:modified xsi:type="dcterms:W3CDTF">2024-12-11T22:47:33Z</dcterms:modified>
</cp:coreProperties>
</file>