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6" r:id="rId3"/>
    <p:sldId id="300" r:id="rId4"/>
    <p:sldId id="301" r:id="rId5"/>
    <p:sldId id="302" r:id="rId6"/>
    <p:sldId id="303" r:id="rId7"/>
    <p:sldId id="304" r:id="rId8"/>
    <p:sldId id="305" r:id="rId9"/>
  </p:sldIdLst>
  <p:sldSz cx="12192000" cy="6858000"/>
  <p:notesSz cx="7315200" cy="12344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326"/>
    <a:srgbClr val="111224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5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6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Sheet1!$A$1:$A$15</cx:f>
        <cx:lvl ptCount="15">
          <cx:pt idx="0">Bim1</cx:pt>
          <cx:pt idx="1">Bim2</cx:pt>
          <cx:pt idx="2">Bim3</cx:pt>
          <cx:pt idx="3">Bim4</cx:pt>
          <cx:pt idx="4">Bim5</cx:pt>
          <cx:pt idx="5">Bim6</cx:pt>
          <cx:pt idx="6">Bim7</cx:pt>
          <cx:pt idx="7">Bim8</cx:pt>
          <cx:pt idx="8">Bim9</cx:pt>
          <cx:pt idx="9">Bim10</cx:pt>
          <cx:pt idx="10">Bim11</cx:pt>
          <cx:pt idx="11">Bim12</cx:pt>
          <cx:pt idx="12">CUMULATO</cx:pt>
          <cx:pt idx="13">RESIDUO</cx:pt>
          <cx:pt idx="14">BASELINE</cx:pt>
        </cx:lvl>
      </cx:strDim>
      <cx:numDim type="val">
        <cx:f>Sheet1!$B$1:$B$15</cx:f>
        <cx:lvl ptCount="15" formatCode="_(* #.##0_);_(* \(#.##0\);_(* &quot;-&quot;??_);_(@_)">
          <cx:pt idx="0">13353.799999999999</cx:pt>
          <cx:pt idx="1">45448.420000000006</cx:pt>
          <cx:pt idx="2">119073.90000000002</cx:pt>
          <cx:pt idx="3">255972.10000000006</cx:pt>
          <cx:pt idx="4">280331.93000000005</cx:pt>
          <cx:pt idx="5">353222.53999999986</cx:pt>
          <cx:pt idx="6">316483.48999999993</cx:pt>
          <cx:pt idx="7">380096.59999999986</cx:pt>
          <cx:pt idx="8">392634.13000000012</cx:pt>
          <cx:pt idx="9">445301.75000000012</cx:pt>
          <cx:pt idx="10">261059.95000000004</cx:pt>
          <cx:pt idx="11">265332.85999999999</cx:pt>
          <cx:pt idx="12">3128311.4700000002</cx:pt>
          <cx:pt idx="13">2198776.5299999998</cx:pt>
          <cx:pt idx="14">5327088</cx:pt>
        </cx:lvl>
      </cx:numDim>
    </cx:data>
  </cx:chartData>
  <cx:chart>
    <cx:plotArea>
      <cx:plotAreaRegion>
        <cx:series layoutId="waterfall" uniqueId="{F286BBFD-4565-4B15-A1E8-F10F3F41ADB7}">
          <cx:dataPt idx="12">
            <cx:spPr>
              <a:solidFill>
                <a:srgbClr val="70AD47"/>
              </a:solidFill>
            </cx:spPr>
          </cx:dataPt>
          <cx:dataPt idx="13">
            <cx:spPr>
              <a:solidFill>
                <a:srgbClr val="FF0000"/>
              </a:solidFill>
            </cx:spPr>
          </cx:dataPt>
          <cx:dataPt idx="14">
            <cx:spPr>
              <a:solidFill>
                <a:srgbClr val="44546A"/>
              </a:solidFill>
            </cx:spPr>
          </cx:dataPt>
          <cx:dataLabels>
            <cx:visibility seriesName="0" categoryName="0" value="1"/>
          </cx:dataLabels>
          <cx:dataId val="0"/>
          <cx:layoutPr>
            <cx:visibility connectorLines="0"/>
            <cx:subtotals>
              <cx:idx val="12"/>
              <cx:idx val="14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Sheet1!$A$1:$A$15</cx:f>
        <cx:lvl ptCount="15">
          <cx:pt idx="0">Bim1</cx:pt>
          <cx:pt idx="1">Bim2</cx:pt>
          <cx:pt idx="2">Bim3</cx:pt>
          <cx:pt idx="3">Bim4</cx:pt>
          <cx:pt idx="4">Bim5</cx:pt>
          <cx:pt idx="5">Bim6</cx:pt>
          <cx:pt idx="6">Bim7</cx:pt>
          <cx:pt idx="7">Bim8</cx:pt>
          <cx:pt idx="8">Bim9</cx:pt>
          <cx:pt idx="9">Bim10</cx:pt>
          <cx:pt idx="10">Bim11</cx:pt>
          <cx:pt idx="11">Bim12</cx:pt>
          <cx:pt idx="12">CUMULATO</cx:pt>
          <cx:pt idx="13">RESIDUO</cx:pt>
          <cx:pt idx="14">BASELINE</cx:pt>
        </cx:lvl>
      </cx:strDim>
      <cx:numDim type="val">
        <cx:f>Sheet1!$B$1:$B$15</cx:f>
        <cx:lvl ptCount="15" formatCode="General">
          <cx:pt idx="0">0</cx:pt>
          <cx:pt idx="1">0</cx:pt>
          <cx:pt idx="2">156214.89999999999</cx:pt>
          <cx:pt idx="3">790521.19999999995</cx:pt>
          <cx:pt idx="4">757821.71999999997</cx:pt>
          <cx:pt idx="5">4895561.8700000001</cx:pt>
          <cx:pt idx="6">10006805.109999999</cx:pt>
          <cx:pt idx="7">5724480.1900000004</cx:pt>
          <cx:pt idx="8">2325506.5700000003</cx:pt>
          <cx:pt idx="9">6976658.9500000002</cx:pt>
          <cx:pt idx="10">1837562.9199999999</cx:pt>
          <cx:pt idx="11">165363.51000000001</cx:pt>
          <cx:pt idx="12">33636496.939999998</cx:pt>
          <cx:pt idx="13">23827978.669614181</cx:pt>
          <cx:pt idx="14">57464475.609614179</cx:pt>
        </cx:lvl>
      </cx:numDim>
    </cx:data>
  </cx:chartData>
  <cx:chart>
    <cx:plotArea>
      <cx:plotAreaRegion>
        <cx:series layoutId="waterfall" uniqueId="{F286BBFD-4565-4B15-A1E8-F10F3F41ADB7}">
          <cx:dataPt idx="12">
            <cx:spPr>
              <a:solidFill>
                <a:srgbClr val="70AD47"/>
              </a:solidFill>
            </cx:spPr>
          </cx:dataPt>
          <cx:dataPt idx="13">
            <cx:spPr>
              <a:solidFill>
                <a:srgbClr val="FF0000"/>
              </a:solidFill>
            </cx:spPr>
          </cx:dataPt>
          <cx:dataPt idx="14">
            <cx:spPr>
              <a:solidFill>
                <a:srgbClr val="44546A"/>
              </a:solidFill>
            </cx:spPr>
          </cx:dataPt>
          <cx:dataLabels>
            <cx:numFmt formatCode="#.##0" sourceLinked="0"/>
            <cx:visibility seriesName="0" categoryName="0" value="1"/>
            <cx:separator>, </cx:separator>
          </cx:dataLabels>
          <cx:dataId val="0"/>
          <cx:layoutPr>
            <cx:visibility connectorLines="0"/>
            <cx:subtotals>
              <cx:idx val="12"/>
              <cx:idx val="14"/>
            </cx:subtotals>
          </cx:layoutPr>
        </cx:series>
      </cx:plotAreaRegion>
      <cx:axis id="0">
        <cx:catScaling gapWidth="0.5"/>
        <cx:tickLabels/>
      </cx:axis>
      <cx:axis id="1">
        <cx:valScaling max="60000000"/>
        <cx:majorGridlines/>
        <cx:tickLabels/>
        <cx:numFmt formatCode="#.##0" sourceLinked="0"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lt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60000"/>
        </a:schemeClr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2857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25400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2857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lt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60000"/>
        </a:schemeClr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2857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25400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2857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r">
              <a:defRPr sz="1300"/>
            </a:lvl1pPr>
          </a:lstStyle>
          <a:p>
            <a:fld id="{99718BD2-738A-42CC-90BF-48F77C2F2B49}" type="datetimeFigureOut">
              <a:rPr lang="it-IT" smtClean="0"/>
              <a:t>11/12/2024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21" tIns="56160" rIns="112321" bIns="5616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2" y="5940742"/>
            <a:ext cx="5852160" cy="4860608"/>
          </a:xfrm>
          <a:prstGeom prst="rect">
            <a:avLst/>
          </a:prstGeom>
        </p:spPr>
        <p:txBody>
          <a:bodyPr vert="horz" lIns="112321" tIns="56160" rIns="112321" bIns="5616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r">
              <a:defRPr sz="1300"/>
            </a:lvl1pPr>
          </a:lstStyle>
          <a:p>
            <a:fld id="{D8223E6C-98FD-404B-A49E-A3AE3DDA87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81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46B11-99D6-0512-7284-C9732D21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5FF242-50E0-CEC1-E574-F341E2AC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8C6925-7DF4-3056-A76B-811529E4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5C76-397E-4571-80F7-162893C3FB80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0E4818-7DF1-A7E8-C4E5-F3D53492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3FCCB-EFCF-C78D-BB6F-A9DD870C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DED22-48C5-4FDE-8F56-49DFF53D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A86124-6B60-D143-5225-4908589E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6930A-4B90-6492-3087-0D569A65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9C2A-0F61-45AE-8F07-43CD31767C17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2E39EC-8480-9B39-5250-7301C162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5399F0-6F8C-6676-2D4E-024619D4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3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0F8C19-81BA-E4F5-614B-A31A5638E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39C9D1-76E1-E1BD-B859-B69559298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748400-64ED-02EF-0FAA-BC5228BA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AE09-9F52-4E46-AB79-9E2D04F35EA9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F5CF2-0020-1206-35F2-E37A79E5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1CBD79-C5B5-9E44-53FD-D3226B3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4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93340-A76A-2366-E439-DEC2F0A8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45BB9-A515-D650-608D-3B49BFD3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4EB3F1-7828-D017-1177-FB65DAF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3015-8258-4E7A-976E-453965997450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7F086-55BE-4A3A-E2FF-C440AC0A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1693BE-9DAB-A7BC-5673-CB609122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E1CB8-8C4A-FAB8-8F48-793663AC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D98C75-52FD-640C-C11A-5080A215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49DC4-1A83-ED19-83C1-A04F0BD1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3FA2-1570-49A8-813D-7EF66AFD81BC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29E09F-4BA9-D002-1E83-64797198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540A34-1A2B-F65E-3E4D-DA831687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6E7C7-6078-380F-385C-E81DF791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D99D9-5796-5760-5073-243A1D7CD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4BB17A-BBC2-897D-90B0-699693F97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00868-C5B2-7310-078B-FA8B9438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3E0C-8425-4D59-9556-FF53DE6F47BB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BEABC-7B3C-3AC3-AABC-549B17B0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51B5B-18C7-473F-D1B5-FF48D494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28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BA82E-E907-ED5F-1F9C-57A27595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24402-9169-43F3-B96C-EB4C6CE5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575841-B689-2DFC-31C3-DB0BAADB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5B8FDF-1A16-DDE6-490C-E024A3358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B2D66C-347D-0144-9302-4623BB3BE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CD00C7-9B75-C29A-4C2A-9C2E70F7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E7FB-5844-4E75-BE33-642F2B80FFB1}" type="datetime1">
              <a:rPr lang="it-IT" smtClean="0"/>
              <a:t>11/12/2024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589CD6-07AB-7D9A-F6E5-63A8F960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676F77-4835-9888-D8F0-290A7C7D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BC8F1-46B5-C6EA-3B61-54C5AFF6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993BD0-A28A-27A4-A671-C80F63CB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7FDB-F307-4673-8188-55F5FC47CFF9}" type="datetime1">
              <a:rPr lang="it-IT" smtClean="0"/>
              <a:t>11/12/2024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983C0C-FAF1-3B03-5F1D-86843A50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B98E66-C5C3-324D-6117-18CC0C9D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25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E68B51-C63E-8010-CE44-4B628A44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E595-F886-4161-A091-E94C2CD7FE06}" type="datetime1">
              <a:rPr lang="it-IT" smtClean="0"/>
              <a:t>11/12/2024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19434-8407-7E6A-3ADE-1878E2F1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90E457-5F8F-32E4-2D47-82A07B1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0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D3768-F1B4-CF5F-9A10-82D2123B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8B06D9-8693-5E3B-5581-4BA14125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D15639-BB2D-3F64-B048-9F8A185A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BD8834-4068-9A81-0ADF-985EAA0C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C9FD-832A-43FA-93A6-85EC2E5BF859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99E54-15A6-3C3A-7C17-C754C249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6BB3-5636-C349-6D26-6312B611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0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F6EE9-1149-49D4-12E4-7869E76A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0E7A40-0A1C-9453-C995-F544AE1F3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C8CE0-BAE9-1769-6524-33450C080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7261E5-6FF0-EA6A-F391-D8536BF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2A63-E181-4A74-9A48-EF458CA7B48D}" type="datetime1">
              <a:rPr lang="it-IT" smtClean="0"/>
              <a:t>11/12/2024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5B7F6D-F47C-2F15-510D-D9DDB666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479DA-657C-4C82-7336-1C3AEF36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70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65E751-5F90-9786-382B-02960721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99C624-A320-6DB6-990C-B04D34D70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57EFBD-DD22-E6B4-BAB6-AFD6E341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F3F2-5693-4B12-AEB0-0AD6B1FE602F}" type="datetime1">
              <a:rPr lang="it-IT" smtClean="0"/>
              <a:t>11/12/2024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178DA6-C6D3-D0C6-7FC0-040791507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993AE-CB2B-7096-1E50-A13355D2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2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4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0.png"/><Relationship Id="rId4" Type="http://schemas.microsoft.com/office/2014/relationships/chartEx" Target="../charts/chartEx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1.png"/><Relationship Id="rId4" Type="http://schemas.microsoft.com/office/2014/relationships/chartEx" Target="../charts/chartEx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F618D72-EDE2-8F36-123E-F0955333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AD398A-2BEB-A830-93A5-562ACC1C7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6"/>
            <a:ext cx="12191999" cy="138766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CasellaDiTesto 2">
            <a:extLst>
              <a:ext uri="{FF2B5EF4-FFF2-40B4-BE49-F238E27FC236}">
                <a16:creationId xmlns:a16="http://schemas.microsoft.com/office/drawing/2014/main" id="{ACAAF65C-8BFB-42B2-B1A4-F3B11D800BCB}"/>
              </a:ext>
            </a:extLst>
          </p:cNvPr>
          <p:cNvSpPr txBox="1"/>
          <p:nvPr/>
        </p:nvSpPr>
        <p:spPr>
          <a:xfrm>
            <a:off x="6712747" y="645495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880E7-A8CC-4722-6D17-E27D1F8718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92" t="8791" r="6045" b="25603"/>
          <a:stretch/>
        </p:blipFill>
        <p:spPr>
          <a:xfrm>
            <a:off x="0" y="1367104"/>
            <a:ext cx="12192001" cy="4995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F51FC-A0D3-0013-BCAB-67D666CA2C2D}"/>
              </a:ext>
            </a:extLst>
          </p:cNvPr>
          <p:cNvSpPr/>
          <p:nvPr/>
        </p:nvSpPr>
        <p:spPr>
          <a:xfrm>
            <a:off x="663193" y="5908430"/>
            <a:ext cx="4489832" cy="361741"/>
          </a:xfrm>
          <a:prstGeom prst="rect">
            <a:avLst/>
          </a:prstGeom>
          <a:solidFill>
            <a:srgbClr val="111224"/>
          </a:solidFill>
          <a:ln>
            <a:solidFill>
              <a:srgbClr val="1013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 descr="A logo of a number four&#10;&#10;Description automatically generated">
            <a:extLst>
              <a:ext uri="{FF2B5EF4-FFF2-40B4-BE49-F238E27FC236}">
                <a16:creationId xmlns:a16="http://schemas.microsoft.com/office/drawing/2014/main" id="{DFFA35B2-51FF-232F-2E49-3B84A03E94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3" y="6396983"/>
            <a:ext cx="434830" cy="420821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02F5D-CA6D-5FEF-9C45-1DF500062ECF}"/>
              </a:ext>
            </a:extLst>
          </p:cNvPr>
          <p:cNvSpPr txBox="1"/>
          <p:nvPr/>
        </p:nvSpPr>
        <p:spPr>
          <a:xfrm>
            <a:off x="462224" y="1416823"/>
            <a:ext cx="681278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h="25400" prst="softRound"/>
              <a:contourClr>
                <a:schemeClr val="tx2"/>
              </a:contourClr>
            </a:sp3d>
          </a:bodyPr>
          <a:lstStyle>
            <a:defPPr>
              <a:defRPr lang="it-IT"/>
            </a:defPPr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7200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KM3NeT4RR</a:t>
            </a:r>
          </a:p>
        </p:txBody>
      </p:sp>
    </p:spTree>
    <p:extLst>
      <p:ext uri="{BB962C8B-B14F-4D97-AF65-F5344CB8AC3E}">
        <p14:creationId xmlns:p14="http://schemas.microsoft.com/office/powerpoint/2010/main" val="175807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36B7-0C76-A122-3BB9-956BC776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9E4972-5A36-3E37-3D53-229EF7B5AD3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1A30992-83AC-74BA-EDE5-53CEA64E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F52B73-B0BA-EDEE-F416-3AF44F3624D6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12F0F-5408-E931-B893-784B17B59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id="{D9BD6282-7E89-4042-A488-CAC1E9546E6F}"/>
              </a:ext>
            </a:extLst>
          </p:cNvPr>
          <p:cNvSpPr txBox="1"/>
          <p:nvPr/>
        </p:nvSpPr>
        <p:spPr>
          <a:xfrm>
            <a:off x="616144" y="4885959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it-IT" sz="1200" i="1" dirty="0">
                <a:solidFill>
                  <a:schemeClr val="bg1">
                    <a:lumMod val="50000"/>
                  </a:schemeClr>
                </a:solidFill>
              </a:rPr>
              <a:t>onte: Decreto di ammissione al finanziamento 123 del 21-06-2022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A8ABC-1F8B-58A5-E19D-646B2BC8455D}"/>
              </a:ext>
            </a:extLst>
          </p:cNvPr>
          <p:cNvSpPr txBox="1"/>
          <p:nvPr/>
        </p:nvSpPr>
        <p:spPr>
          <a:xfrm>
            <a:off x="1065882" y="878397"/>
            <a:ext cx="10081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BUDGET DI PROGETTO KM3NeT4RR PER WORKPACKAGE </a:t>
            </a:r>
            <a:r>
              <a:rPr lang="en-US" sz="1600" b="1" dirty="0"/>
              <a:t>(in €)</a:t>
            </a:r>
            <a:endParaRPr lang="it-IT" sz="1600" b="1" i="1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DD90188-4DBC-4A48-320B-203BE451ED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292" y="1959430"/>
          <a:ext cx="10977418" cy="293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321040" imgH="2224961" progId="Excel.Sheet.12">
                  <p:embed/>
                </p:oleObj>
              </mc:Choice>
              <mc:Fallback>
                <p:oleObj name="Worksheet" r:id="rId4" imgW="8321040" imgH="2224961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86B4768-9359-C932-94DE-C43646CD7F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7292" y="1959430"/>
                        <a:ext cx="10977418" cy="2935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logo of a number four&#10;&#10;Description automatically generated">
            <a:extLst>
              <a:ext uri="{FF2B5EF4-FFF2-40B4-BE49-F238E27FC236}">
                <a16:creationId xmlns:a16="http://schemas.microsoft.com/office/drawing/2014/main" id="{0E55369E-81B9-0C49-8C6E-59F594DCA1D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16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D1D65-43DD-3679-27AC-28905CE0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146BB2D-1C69-808A-91E4-3F320210DBA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1025B5-8F8D-F3B6-47BA-5BEB51601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EABB73-5143-ED81-4AD0-F90C46FDEDEA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96D73-DB7F-4EF9-2F44-9875CB60D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id="{FA8F5DE6-B040-47A1-453D-A68B33AD6FDB}"/>
              </a:ext>
            </a:extLst>
          </p:cNvPr>
          <p:cNvSpPr txBox="1"/>
          <p:nvPr/>
        </p:nvSpPr>
        <p:spPr>
          <a:xfrm>
            <a:off x="545804" y="6222384"/>
            <a:ext cx="1106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it-IT" sz="1200" i="1" dirty="0">
                <a:solidFill>
                  <a:schemeClr val="bg1">
                    <a:lumMod val="50000"/>
                  </a:schemeClr>
                </a:solidFill>
              </a:rPr>
              <a:t>onte: Decreto di ammissione al finanziamento 123 del 21-06-2022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8712B-43B8-D408-99B6-BB8134D6F274}"/>
              </a:ext>
            </a:extLst>
          </p:cNvPr>
          <p:cNvSpPr txBox="1"/>
          <p:nvPr/>
        </p:nvSpPr>
        <p:spPr>
          <a:xfrm>
            <a:off x="1342176" y="878397"/>
            <a:ext cx="9529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BUDGET DI PROGETTO KM3NeT4RR PER PARTNER E UO </a:t>
            </a:r>
            <a:r>
              <a:rPr lang="en-US" sz="1600" b="1" dirty="0"/>
              <a:t>(in €)</a:t>
            </a:r>
            <a:endParaRPr lang="it-IT" sz="1600" b="1" i="1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5678532-B7B4-8BEA-FBB0-6CE619933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38324"/>
              </p:ext>
            </p:extLst>
          </p:nvPr>
        </p:nvGraphicFramePr>
        <p:xfrm>
          <a:off x="544513" y="1439090"/>
          <a:ext cx="111029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102517" imgH="4800741" progId="Excel.Sheet.12">
                  <p:embed/>
                </p:oleObj>
              </mc:Choice>
              <mc:Fallback>
                <p:oleObj name="Worksheet" r:id="rId4" imgW="11102517" imgH="4800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513" y="1439090"/>
                        <a:ext cx="11102975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logo of a number four&#10;&#10;Description automatically generated">
            <a:extLst>
              <a:ext uri="{FF2B5EF4-FFF2-40B4-BE49-F238E27FC236}">
                <a16:creationId xmlns:a16="http://schemas.microsoft.com/office/drawing/2014/main" id="{EE0CB047-F50D-92B1-EEB3-A554CDE665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64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9D88C-9932-BFAD-C36E-1016E8E0E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4B6EAD-4284-AE16-7349-01BA35A29AA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4F7BD7F-3670-9AEB-1737-7ECC2700B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985719-9540-6ACE-81B0-90C0C870F309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B7609-CAE9-21DB-DCA9-0F8E2F82F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DE59A-752F-048F-D46D-BECCEA767AE0}"/>
              </a:ext>
            </a:extLst>
          </p:cNvPr>
          <p:cNvSpPr txBox="1"/>
          <p:nvPr/>
        </p:nvSpPr>
        <p:spPr>
          <a:xfrm>
            <a:off x="1058805" y="878397"/>
            <a:ext cx="100960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IMPORTO TOTALE RENDICONTATO NEI PRIMI 12 BIMESTRI</a:t>
            </a:r>
            <a:r>
              <a:rPr lang="en-US" sz="3000" i="1" dirty="0"/>
              <a:t>* </a:t>
            </a:r>
            <a:r>
              <a:rPr lang="en-US" sz="1600" b="1" dirty="0"/>
              <a:t>(in €)</a:t>
            </a:r>
            <a:endParaRPr lang="it-IT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ECB0E-CB8D-361B-635D-DDA48014113E}"/>
              </a:ext>
            </a:extLst>
          </p:cNvPr>
          <p:cNvSpPr txBox="1"/>
          <p:nvPr/>
        </p:nvSpPr>
        <p:spPr>
          <a:xfrm>
            <a:off x="484833" y="6000094"/>
            <a:ext cx="11311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*</a:t>
            </a:r>
            <a:r>
              <a:rPr lang="en-US" sz="1200" i="1" dirty="0"/>
              <a:t>Gli importi </a:t>
            </a:r>
            <a:r>
              <a:rPr lang="en-US" sz="1200" i="1" dirty="0" err="1"/>
              <a:t>dei</a:t>
            </a:r>
            <a:r>
              <a:rPr lang="en-US" sz="1200" i="1" dirty="0"/>
              <a:t> primi 10 Bimestri sono </a:t>
            </a:r>
            <a:r>
              <a:rPr lang="en-US" sz="1200" i="1" dirty="0" err="1"/>
              <a:t>completi</a:t>
            </a:r>
            <a:r>
              <a:rPr lang="en-US" sz="1200" i="1" dirty="0"/>
              <a:t>, mentre </a:t>
            </a:r>
            <a:r>
              <a:rPr lang="en-US" sz="1200" i="1" dirty="0" err="1"/>
              <a:t>quelli</a:t>
            </a:r>
            <a:r>
              <a:rPr lang="en-US" sz="1200" i="1" dirty="0"/>
              <a:t> </a:t>
            </a:r>
            <a:r>
              <a:rPr lang="en-US" sz="1200" i="1" dirty="0" err="1"/>
              <a:t>dei</a:t>
            </a:r>
            <a:r>
              <a:rPr lang="en-US" sz="1200" i="1" dirty="0"/>
              <a:t> Bimestri n.11 e n.12 devono ancora essere </a:t>
            </a:r>
            <a:r>
              <a:rPr lang="en-US" sz="1200" i="1" dirty="0" err="1"/>
              <a:t>integrati</a:t>
            </a:r>
            <a:r>
              <a:rPr lang="en-US" sz="1200" i="1" dirty="0"/>
              <a:t> con altre spese da rendicontare in piattaforma</a:t>
            </a:r>
            <a:endParaRPr lang="it-IT" sz="1600" i="1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905AF0D-66F5-1B3E-D7E0-22CEAFF52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450406"/>
              </p:ext>
            </p:extLst>
          </p:nvPr>
        </p:nvGraphicFramePr>
        <p:xfrm>
          <a:off x="487363" y="1939925"/>
          <a:ext cx="530860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366154" imgH="2331861" progId="Excel.Sheet.12">
                  <p:embed/>
                </p:oleObj>
              </mc:Choice>
              <mc:Fallback>
                <p:oleObj name="Worksheet" r:id="rId4" imgW="4366154" imgH="23318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363" y="1939925"/>
                        <a:ext cx="5308600" cy="283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CED72D-5256-8079-20DD-43E5E1B4A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858084"/>
              </p:ext>
            </p:extLst>
          </p:nvPr>
        </p:nvGraphicFramePr>
        <p:xfrm>
          <a:off x="6416675" y="1939925"/>
          <a:ext cx="5307013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366154" imgH="2331861" progId="Excel.Sheet.12">
                  <p:embed/>
                </p:oleObj>
              </mc:Choice>
              <mc:Fallback>
                <p:oleObj name="Worksheet" r:id="rId6" imgW="4366154" imgH="23318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6675" y="1939925"/>
                        <a:ext cx="5307013" cy="283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logo of a number four&#10;&#10;Description automatically generated">
            <a:extLst>
              <a:ext uri="{FF2B5EF4-FFF2-40B4-BE49-F238E27FC236}">
                <a16:creationId xmlns:a16="http://schemas.microsoft.com/office/drawing/2014/main" id="{138A3247-1325-A5CE-3614-67033E3B2C0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66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2B371-41BE-9C02-C0C4-9578109D0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C94042E-11C7-C86A-52B2-ABFD3F26EF3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5962918-13F8-AD0E-4E98-93FAAA82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6F9576-EDD3-8FF2-E8D3-834954FF5BBC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45789-1E0D-B20E-CC36-3E80ABDA9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565ACE-C306-157B-FE32-9550078229B9}"/>
              </a:ext>
            </a:extLst>
          </p:cNvPr>
          <p:cNvSpPr txBox="1"/>
          <p:nvPr/>
        </p:nvSpPr>
        <p:spPr>
          <a:xfrm>
            <a:off x="-170983" y="878397"/>
            <a:ext cx="12555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IMPORTO RENDICONTATO NEI PRIMI 12 BIMESTRI</a:t>
            </a:r>
            <a:r>
              <a:rPr lang="en-US" sz="3000" i="1" dirty="0"/>
              <a:t>* </a:t>
            </a:r>
            <a:r>
              <a:rPr lang="en-US" sz="3000" b="1" dirty="0"/>
              <a:t>PER VOCE DI COSTO</a:t>
            </a:r>
            <a:r>
              <a:rPr lang="en-US" sz="1600" b="1" dirty="0"/>
              <a:t>  (in €)</a:t>
            </a:r>
            <a:endParaRPr lang="it-IT" sz="3000" i="1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5FA97C2-A240-9E06-1DAB-F7A8F4122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843204"/>
              </p:ext>
            </p:extLst>
          </p:nvPr>
        </p:nvGraphicFramePr>
        <p:xfrm>
          <a:off x="469900" y="1671638"/>
          <a:ext cx="11252200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953465" imgH="2796367" progId="Excel.Sheet.12">
                  <p:embed/>
                </p:oleObj>
              </mc:Choice>
              <mc:Fallback>
                <p:oleObj name="Worksheet" r:id="rId4" imgW="8953465" imgH="27963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1671638"/>
                        <a:ext cx="11252200" cy="35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5D06346-311F-291E-B0FE-E61472052D20}"/>
              </a:ext>
            </a:extLst>
          </p:cNvPr>
          <p:cNvSpPr txBox="1"/>
          <p:nvPr/>
        </p:nvSpPr>
        <p:spPr>
          <a:xfrm>
            <a:off x="484833" y="6000094"/>
            <a:ext cx="11311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*</a:t>
            </a:r>
            <a:r>
              <a:rPr lang="en-US" sz="1200" i="1" dirty="0"/>
              <a:t>Gli importi </a:t>
            </a:r>
            <a:r>
              <a:rPr lang="en-US" sz="1200" i="1" dirty="0" err="1"/>
              <a:t>dei</a:t>
            </a:r>
            <a:r>
              <a:rPr lang="en-US" sz="1200" i="1" dirty="0"/>
              <a:t> primi 10 Bimestri sono </a:t>
            </a:r>
            <a:r>
              <a:rPr lang="en-US" sz="1200" i="1" dirty="0" err="1"/>
              <a:t>completi</a:t>
            </a:r>
            <a:r>
              <a:rPr lang="en-US" sz="1200" i="1" dirty="0"/>
              <a:t>, mentre </a:t>
            </a:r>
            <a:r>
              <a:rPr lang="en-US" sz="1200" i="1" dirty="0" err="1"/>
              <a:t>quelli</a:t>
            </a:r>
            <a:r>
              <a:rPr lang="en-US" sz="1200" i="1" dirty="0"/>
              <a:t> </a:t>
            </a:r>
            <a:r>
              <a:rPr lang="en-US" sz="1200" i="1" dirty="0" err="1"/>
              <a:t>dei</a:t>
            </a:r>
            <a:r>
              <a:rPr lang="en-US" sz="1200" i="1" dirty="0"/>
              <a:t> Bimestri n.11 e n.12 devono ancora essere </a:t>
            </a:r>
            <a:r>
              <a:rPr lang="en-US" sz="1200" i="1" dirty="0" err="1"/>
              <a:t>integrati</a:t>
            </a:r>
            <a:r>
              <a:rPr lang="en-US" sz="1200" i="1" dirty="0"/>
              <a:t> con altre spese da rendicontare in piattaforma</a:t>
            </a:r>
            <a:endParaRPr lang="it-IT" sz="1600" i="1" dirty="0"/>
          </a:p>
        </p:txBody>
      </p:sp>
      <p:pic>
        <p:nvPicPr>
          <p:cNvPr id="19" name="Picture 18" descr="A logo of a number four&#10;&#10;Description automatically generated">
            <a:extLst>
              <a:ext uri="{FF2B5EF4-FFF2-40B4-BE49-F238E27FC236}">
                <a16:creationId xmlns:a16="http://schemas.microsoft.com/office/drawing/2014/main" id="{BD63330E-ADF3-24A0-714C-A388DB75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66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20C94-95CA-93A7-78B0-0E227B34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0C9747-7A97-0BA3-7362-1762B61C2D3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9395AB1-9EA6-856E-1484-9F4FCF70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DF0BD0-59CE-209D-2DCC-87746B99988B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5B462-8709-0586-7B85-602D419DB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A87E0B-E5FD-7E9C-1A45-2D608B4547E9}"/>
              </a:ext>
            </a:extLst>
          </p:cNvPr>
          <p:cNvSpPr txBox="1"/>
          <p:nvPr/>
        </p:nvSpPr>
        <p:spPr>
          <a:xfrm>
            <a:off x="1581526" y="878397"/>
            <a:ext cx="9050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IMPORTI RENDICONTATI</a:t>
            </a:r>
            <a:r>
              <a:rPr lang="en-US" sz="2800" i="1" dirty="0"/>
              <a:t>*</a:t>
            </a:r>
            <a:r>
              <a:rPr lang="en-US" sz="3000" b="1" dirty="0"/>
              <a:t> PER PERSONALE TD E PHD</a:t>
            </a:r>
            <a:r>
              <a:rPr lang="en-US" sz="1600" b="1" dirty="0"/>
              <a:t> (in €)</a:t>
            </a:r>
            <a:endParaRPr lang="it-IT" sz="3000" i="1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6256F5E2-A58C-A428-2523-C04BAC45E67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20865559"/>
                  </p:ext>
                </p:extLst>
              </p:nvPr>
            </p:nvGraphicFramePr>
            <p:xfrm>
              <a:off x="243840" y="1537397"/>
              <a:ext cx="11704320" cy="45506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6256F5E2-A58C-A428-2523-C04BAC45E6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40" y="1537397"/>
                <a:ext cx="11704320" cy="4550695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D3D5F15-44CC-6A40-74AD-2329CCF86BBD}"/>
              </a:ext>
            </a:extLst>
          </p:cNvPr>
          <p:cNvSpPr txBox="1"/>
          <p:nvPr/>
        </p:nvSpPr>
        <p:spPr>
          <a:xfrm>
            <a:off x="9739880" y="2984357"/>
            <a:ext cx="63190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58,7%</a:t>
            </a:r>
            <a:endParaRPr lang="it-IT" sz="14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CD64C-7F28-4C82-BE81-4108662F2B35}"/>
              </a:ext>
            </a:extLst>
          </p:cNvPr>
          <p:cNvSpPr txBox="1"/>
          <p:nvPr/>
        </p:nvSpPr>
        <p:spPr>
          <a:xfrm>
            <a:off x="484833" y="6000094"/>
            <a:ext cx="11311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*</a:t>
            </a:r>
            <a:r>
              <a:rPr lang="en-US" sz="1200" i="1" dirty="0"/>
              <a:t>Gli importi </a:t>
            </a:r>
            <a:r>
              <a:rPr lang="en-US" sz="1200" i="1" dirty="0" err="1"/>
              <a:t>dei</a:t>
            </a:r>
            <a:r>
              <a:rPr lang="en-US" sz="1200" i="1" dirty="0"/>
              <a:t> primi 10 Bimestri sono </a:t>
            </a:r>
            <a:r>
              <a:rPr lang="en-US" sz="1200" i="1" dirty="0" err="1"/>
              <a:t>completi</a:t>
            </a:r>
            <a:r>
              <a:rPr lang="en-US" sz="1200" i="1" dirty="0"/>
              <a:t>, mentre </a:t>
            </a:r>
            <a:r>
              <a:rPr lang="en-US" sz="1200" i="1" dirty="0" err="1"/>
              <a:t>quelli</a:t>
            </a:r>
            <a:r>
              <a:rPr lang="en-US" sz="1200" i="1" dirty="0"/>
              <a:t> </a:t>
            </a:r>
            <a:r>
              <a:rPr lang="en-US" sz="1200" i="1" dirty="0" err="1"/>
              <a:t>dei</a:t>
            </a:r>
            <a:r>
              <a:rPr lang="en-US" sz="1200" i="1" dirty="0"/>
              <a:t> Bimestri n.11 e n.12 devono ancora essere </a:t>
            </a:r>
            <a:r>
              <a:rPr lang="en-US" sz="1200" i="1" dirty="0" err="1"/>
              <a:t>integrati</a:t>
            </a:r>
            <a:r>
              <a:rPr lang="en-US" sz="1200" i="1" dirty="0"/>
              <a:t> con altre spese da rendicontare in piattaforma</a:t>
            </a:r>
            <a:endParaRPr lang="it-IT" sz="1600" i="1" dirty="0"/>
          </a:p>
        </p:txBody>
      </p:sp>
      <p:pic>
        <p:nvPicPr>
          <p:cNvPr id="12" name="Picture 11" descr="A logo of a number four&#10;&#10;Description automatically generated">
            <a:extLst>
              <a:ext uri="{FF2B5EF4-FFF2-40B4-BE49-F238E27FC236}">
                <a16:creationId xmlns:a16="http://schemas.microsoft.com/office/drawing/2014/main" id="{07BCBDDD-2CC6-7320-5E02-1DDC2CCCD39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87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879E7-CA59-531A-DDFD-4954C6DDA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88EEFA-F21C-20C5-9236-CCD395D4B12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68BBE65-EEAB-ACBC-CDF8-218AB6B0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6F5A16-0E0C-086C-F3F9-72EFAA773B36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15C24-9277-3653-7488-505DA7B36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38CC1-4886-02DA-83BF-C5FC04E15903}"/>
              </a:ext>
            </a:extLst>
          </p:cNvPr>
          <p:cNvSpPr txBox="1"/>
          <p:nvPr/>
        </p:nvSpPr>
        <p:spPr>
          <a:xfrm>
            <a:off x="191732" y="878397"/>
            <a:ext cx="11830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IMPORTI RENDICONTATI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en-US" sz="3000" b="1" dirty="0"/>
              <a:t> PER STRUM.NE SCIENTIFICA E OPERE CIVILI </a:t>
            </a:r>
            <a:r>
              <a:rPr lang="en-US" sz="1600" b="1" dirty="0"/>
              <a:t> (in €)</a:t>
            </a:r>
            <a:endParaRPr lang="it-IT" sz="3000" i="1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CB25A3D3-3A1C-E3AA-4429-316341113C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21332185"/>
                  </p:ext>
                </p:extLst>
              </p:nvPr>
            </p:nvGraphicFramePr>
            <p:xfrm>
              <a:off x="243840" y="1537397"/>
              <a:ext cx="11704320" cy="45506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CB25A3D3-3A1C-E3AA-4429-316341113C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40" y="1537397"/>
                <a:ext cx="11704320" cy="455069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91D611-4AC3-1E99-55F2-B2D315400E0B}"/>
              </a:ext>
            </a:extLst>
          </p:cNvPr>
          <p:cNvSpPr txBox="1"/>
          <p:nvPr/>
        </p:nvSpPr>
        <p:spPr>
          <a:xfrm>
            <a:off x="9747522" y="2873828"/>
            <a:ext cx="63671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58,5%</a:t>
            </a:r>
            <a:endParaRPr lang="it-IT" sz="14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341E7-3009-B37F-7CD0-EBACE35763AF}"/>
              </a:ext>
            </a:extLst>
          </p:cNvPr>
          <p:cNvSpPr txBox="1"/>
          <p:nvPr/>
        </p:nvSpPr>
        <p:spPr>
          <a:xfrm>
            <a:off x="484833" y="6000094"/>
            <a:ext cx="11311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*</a:t>
            </a:r>
            <a:r>
              <a:rPr lang="en-US" sz="1200" i="1" dirty="0"/>
              <a:t>Gli importi </a:t>
            </a:r>
            <a:r>
              <a:rPr lang="en-US" sz="1200" i="1" dirty="0" err="1"/>
              <a:t>dei</a:t>
            </a:r>
            <a:r>
              <a:rPr lang="en-US" sz="1200" i="1" dirty="0"/>
              <a:t> primi 10 Bimestri sono </a:t>
            </a:r>
            <a:r>
              <a:rPr lang="en-US" sz="1200" i="1" dirty="0" err="1"/>
              <a:t>completi</a:t>
            </a:r>
            <a:r>
              <a:rPr lang="en-US" sz="1200" i="1" dirty="0"/>
              <a:t>, mentre </a:t>
            </a:r>
            <a:r>
              <a:rPr lang="en-US" sz="1200" i="1" dirty="0" err="1"/>
              <a:t>quelli</a:t>
            </a:r>
            <a:r>
              <a:rPr lang="en-US" sz="1200" i="1" dirty="0"/>
              <a:t> </a:t>
            </a:r>
            <a:r>
              <a:rPr lang="en-US" sz="1200" i="1" dirty="0" err="1"/>
              <a:t>dei</a:t>
            </a:r>
            <a:r>
              <a:rPr lang="en-US" sz="1200" i="1" dirty="0"/>
              <a:t> Bimestri n.11 e n.12 devono ancora essere </a:t>
            </a:r>
            <a:r>
              <a:rPr lang="en-US" sz="1200" i="1" dirty="0" err="1"/>
              <a:t>integrati</a:t>
            </a:r>
            <a:r>
              <a:rPr lang="en-US" sz="1200" i="1" dirty="0"/>
              <a:t> con altre spese da rendicontare in piattaforma</a:t>
            </a:r>
            <a:endParaRPr lang="it-IT" sz="1600" i="1" dirty="0"/>
          </a:p>
        </p:txBody>
      </p:sp>
      <p:pic>
        <p:nvPicPr>
          <p:cNvPr id="10" name="Picture 9" descr="A logo of a number four&#10;&#10;Description automatically generated">
            <a:extLst>
              <a:ext uri="{FF2B5EF4-FFF2-40B4-BE49-F238E27FC236}">
                <a16:creationId xmlns:a16="http://schemas.microsoft.com/office/drawing/2014/main" id="{278724C5-DE31-4319-79BD-5FF8B97504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107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D9347-7D7D-1417-F35E-387300E24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2D6A3F-E25A-CF67-684A-A2A9D2E4A7A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BF765BF-F99B-3F7F-464D-F382FF86A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7E3E3C-4765-A287-A008-B77DF1C585CB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5CD3F-C61A-7F4E-2E5B-0C78CF4B4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2906"/>
          <a:stretch/>
        </p:blipFill>
        <p:spPr bwMode="auto">
          <a:xfrm>
            <a:off x="1" y="0"/>
            <a:ext cx="12191999" cy="7519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5A4D71E-2E3F-8CF5-654D-EE0F34852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135826"/>
              </p:ext>
            </p:extLst>
          </p:nvPr>
        </p:nvGraphicFramePr>
        <p:xfrm>
          <a:off x="491148" y="1711657"/>
          <a:ext cx="11211292" cy="343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850738" imgH="3322383" progId="Excel.Sheet.12">
                  <p:embed/>
                </p:oleObj>
              </mc:Choice>
              <mc:Fallback>
                <p:oleObj name="Worksheet" r:id="rId4" imgW="10850738" imgH="33223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148" y="1711657"/>
                        <a:ext cx="11211292" cy="343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0893F5F-0F4D-FEDF-6348-75E1DC4DB948}"/>
              </a:ext>
            </a:extLst>
          </p:cNvPr>
          <p:cNvSpPr txBox="1"/>
          <p:nvPr/>
        </p:nvSpPr>
        <p:spPr>
          <a:xfrm>
            <a:off x="823721" y="878397"/>
            <a:ext cx="10566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NUMERO DI ID DI SPESA RENDICONTATA NEI PRIMI 12 BIMESTRI</a:t>
            </a:r>
            <a:r>
              <a:rPr lang="en-US" sz="3000" i="1" dirty="0"/>
              <a:t>*</a:t>
            </a:r>
            <a:endParaRPr lang="it-IT" sz="30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AFB20-00DC-E5C2-B177-6147CECEEBC2}"/>
              </a:ext>
            </a:extLst>
          </p:cNvPr>
          <p:cNvSpPr txBox="1"/>
          <p:nvPr/>
        </p:nvSpPr>
        <p:spPr>
          <a:xfrm>
            <a:off x="499104" y="5320142"/>
            <a:ext cx="670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Valore medio per </a:t>
            </a:r>
            <a:r>
              <a:rPr lang="en-US" dirty="0" err="1"/>
              <a:t>personale</a:t>
            </a:r>
            <a:r>
              <a:rPr lang="en-US" dirty="0"/>
              <a:t> TD e PHD: €4,3k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Valore medio per </a:t>
            </a:r>
            <a:r>
              <a:rPr lang="en-US" dirty="0" err="1"/>
              <a:t>strumentazione</a:t>
            </a:r>
            <a:r>
              <a:rPr lang="en-US" dirty="0"/>
              <a:t> </a:t>
            </a:r>
            <a:r>
              <a:rPr lang="en-US" dirty="0" err="1"/>
              <a:t>scientifica</a:t>
            </a:r>
            <a:r>
              <a:rPr lang="en-US" dirty="0"/>
              <a:t> e opere civili: €158,7k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23CC7-20D3-4B71-C738-BCB524E567C2}"/>
              </a:ext>
            </a:extLst>
          </p:cNvPr>
          <p:cNvSpPr txBox="1"/>
          <p:nvPr/>
        </p:nvSpPr>
        <p:spPr>
          <a:xfrm>
            <a:off x="484833" y="6000094"/>
            <a:ext cx="11311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*</a:t>
            </a:r>
            <a:r>
              <a:rPr lang="en-US" sz="1200" i="1" dirty="0"/>
              <a:t>I </a:t>
            </a:r>
            <a:r>
              <a:rPr lang="en-US" sz="1200" i="1" dirty="0" err="1"/>
              <a:t>valori</a:t>
            </a:r>
            <a:r>
              <a:rPr lang="en-US" sz="1200" i="1" dirty="0"/>
              <a:t> </a:t>
            </a:r>
            <a:r>
              <a:rPr lang="en-US" sz="1200" i="1" dirty="0" err="1"/>
              <a:t>riferiti</a:t>
            </a:r>
            <a:r>
              <a:rPr lang="en-US" sz="1200" i="1" dirty="0"/>
              <a:t> ai primi 10 Bimestri sono </a:t>
            </a:r>
            <a:r>
              <a:rPr lang="en-US" sz="1200" i="1" dirty="0" err="1"/>
              <a:t>definitivi</a:t>
            </a:r>
            <a:r>
              <a:rPr lang="en-US" sz="1200" i="1" dirty="0"/>
              <a:t>, mentre </a:t>
            </a:r>
            <a:r>
              <a:rPr lang="en-US" sz="1200" i="1" dirty="0" err="1"/>
              <a:t>quelli</a:t>
            </a:r>
            <a:r>
              <a:rPr lang="en-US" sz="1200" i="1" dirty="0"/>
              <a:t> </a:t>
            </a:r>
            <a:r>
              <a:rPr lang="en-US" sz="1200" i="1" dirty="0" err="1"/>
              <a:t>dei</a:t>
            </a:r>
            <a:r>
              <a:rPr lang="en-US" sz="1200" i="1" dirty="0"/>
              <a:t> Bimestri n.11 e n.12 devono ancora essere </a:t>
            </a:r>
            <a:r>
              <a:rPr lang="en-US" sz="1200" i="1" dirty="0" err="1"/>
              <a:t>integrati</a:t>
            </a:r>
            <a:r>
              <a:rPr lang="en-US" sz="1200" i="1" dirty="0"/>
              <a:t> con altri ID di spesa da rendicontare in piattaforma</a:t>
            </a:r>
            <a:endParaRPr lang="it-IT" sz="1600" i="1" dirty="0"/>
          </a:p>
        </p:txBody>
      </p:sp>
      <p:pic>
        <p:nvPicPr>
          <p:cNvPr id="20" name="Picture 19" descr="A logo of a number four&#10;&#10;Description automatically generated">
            <a:extLst>
              <a:ext uri="{FF2B5EF4-FFF2-40B4-BE49-F238E27FC236}">
                <a16:creationId xmlns:a16="http://schemas.microsoft.com/office/drawing/2014/main" id="{8C90F51F-819A-A0CF-CB23-683226D192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136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Titillium</vt:lpstr>
      <vt:lpstr>Tema di Office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KM3NeT4RR – personale a tempo determinato</dc:title>
  <dc:creator>Veronica Valsecchi</dc:creator>
  <cp:lastModifiedBy>Sebastiano Ciancio</cp:lastModifiedBy>
  <cp:revision>54</cp:revision>
  <cp:lastPrinted>2023-10-31T11:44:40Z</cp:lastPrinted>
  <dcterms:created xsi:type="dcterms:W3CDTF">2023-08-28T09:36:45Z</dcterms:created>
  <dcterms:modified xsi:type="dcterms:W3CDTF">2024-12-11T22:46:53Z</dcterms:modified>
</cp:coreProperties>
</file>