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9" r:id="rId4"/>
    <p:sldId id="269" r:id="rId5"/>
    <p:sldId id="277" r:id="rId6"/>
    <p:sldId id="279" r:id="rId7"/>
    <p:sldId id="284" r:id="rId8"/>
    <p:sldId id="281" r:id="rId9"/>
    <p:sldId id="276" r:id="rId10"/>
    <p:sldId id="280" r:id="rId11"/>
    <p:sldId id="288" r:id="rId12"/>
    <p:sldId id="289" r:id="rId13"/>
    <p:sldId id="271" r:id="rId14"/>
    <p:sldId id="285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D1F248-3D62-4F93-99C8-0D784076121A}" v="103" dt="2024-12-12T08:09:53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3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7945C0-01CA-81C3-FAAA-8D949E5AF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0626DE-8B99-95A3-8C5D-015D5DF73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1E0054-CD88-E42D-1B46-ACC1AB3D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F453AD-E5EB-B84A-4788-A42E539C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47925-ED55-C05B-DEF3-98D88AC4B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1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42F23-18BE-F05A-4C6E-B311C48D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89620BF-5984-BCBB-1FAB-97E8FD634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C94D5D-0CA1-CDC9-DA55-5154A93A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03222A-B911-EAA4-6720-E256902E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5F7AC6-F5A5-D79E-89A5-EB9FFDD0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7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F4FFA83-BA73-A508-245A-499016FA5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3244EE-25AF-9641-89F0-4C88BFE1C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DA322D-18F2-27C1-9DE9-11ADB179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9CEB21-F5E1-2A66-6749-A84F60927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BDBC7F-08B2-DC10-A93E-DD048450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B502A-A1EE-5694-A539-43258C9C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E3212D-4130-2244-9EB4-384904CDE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E87FAD-FF8D-025A-B4A0-2A08BDA1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FF0A6B-FCE6-2AAE-F1B8-45EB3737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20ACB1-EA70-AEE4-B4E9-5E3EBA93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24703-AB0E-C7D5-14F3-B848B786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50BAE9-C591-0001-5232-A05AB5B89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8F80E0-FFF1-07BB-77CA-43184D57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5A06AE-7CF7-6B09-C09F-6C591A0F9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0AB6E9-4B8A-B53F-E5B0-99848705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9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06D50B-CBB4-3D62-A6C4-E0DEC608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D49FB2-41D3-FE63-1E1B-D8D8C8CBF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2FABBC-2588-2393-4A1E-5EE2CBCA4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B1B781-E049-3234-EBFC-976B20CD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916DF2-58DF-51AC-53EB-4C4FF82C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132CCD-8621-79D0-2F66-99A88C51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48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4069CE-74F7-190A-A97B-0AB883B9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184B4F-F0F0-17BA-2FDB-CB10E4207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335788-D35B-AAF1-67C9-763D3C6C1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4967D7-F864-6629-64DA-685712FBD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4DB0C84-958E-EBA3-7170-7CB331F75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42FDFD7-F538-47C4-463E-57100135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5D66A26-0231-B28A-8294-04BA8237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1F466A3-9653-A998-9E74-9D06ACE72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E206BD-20CF-BAB8-4DDF-B383EB6E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49E20B-9159-806D-6EB6-3AC19F8F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525C1B9-B2CA-06BA-7DFF-EFDF016E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9DF267-A59A-DA54-9DF3-F121E1BA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AF8ED3-8B6E-6A4E-A76B-C4B46971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2A118E-48AA-856C-72F4-7850AF210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22DB52-1A5A-8482-BE7E-F6CF997F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5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2EF45-5762-DD13-D60F-204EEA04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2244E0-F0B7-1480-9203-F965DCF1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8FC51F-BDE7-90D1-02FF-966059AAB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F2BBE6-BF4C-3897-D019-179EE270D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3F5D9D-6DA6-5303-8820-D634C8C4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6A04A6-928A-FCFD-6EC3-BA174B6B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3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1DE09C-26F4-7457-609B-24EA0F40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AD087E-ADD6-8632-7D4D-B0E889910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A28D72C-C535-D649-6C96-BAA705B88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20E348-E568-F9E3-A6F1-15F5FE45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5E4BB0-2667-DA4B-CEA2-93A14580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C9C961-9974-126E-5035-955C1B8A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4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88EF91-1B96-D4DC-4B44-EC3A146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65D3B-0C90-B5C9-A8D5-3893D4F13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6BE5E6-9EC5-EDBB-5748-2FFBA994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014EB-1BBE-4735-A7FB-DE7606540DB1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85E83-7F9A-C02C-D6ED-E78138409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7D51AF-7B56-EC1D-6AE9-7D5343076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BB638-B072-4BAF-9D70-237F9296D8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3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BB3B2CC2-D58A-729D-0E00-2C9F7D612D4F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1481B5D-FA4E-2D47-7E45-AB1533E2E4EA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18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D60FB337-ABEB-BB16-9185-8717F790C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982DCAB5-ADDF-F869-6FB9-7EF272E7863B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4AB0F1CF-43F4-8B0C-C7EB-8812CB97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81" y="168760"/>
            <a:ext cx="9294257" cy="26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31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A9A1CE-F062-38A4-ED81-103CDBE74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ingegneria, acciaio, macchina, Alluminio&#10;&#10;Descrizione generata automaticamente">
            <a:extLst>
              <a:ext uri="{FF2B5EF4-FFF2-40B4-BE49-F238E27FC236}">
                <a16:creationId xmlns:a16="http://schemas.microsoft.com/office/drawing/2014/main" id="{4087E648-4CA7-40ED-9C9C-DC3ED5076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r="25224" b="-1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5" name="Immagine 4" descr="Immagine che contiene interno, Elettrodomestico, muro, frigorifero&#10;&#10;Descrizione generata automaticamente">
            <a:extLst>
              <a:ext uri="{FF2B5EF4-FFF2-40B4-BE49-F238E27FC236}">
                <a16:creationId xmlns:a16="http://schemas.microsoft.com/office/drawing/2014/main" id="{C41FE995-2865-F071-E05A-CC83F660F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-2" b="5039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1FD4192E-77D3-0B84-43F4-0BED37BB482E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B422D1F-A35D-A4C6-197B-991FA7332A50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8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149FC9CF-83DC-2A7C-2551-FDC885375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6D2BDE5-E2A0-7BE5-3C0E-FA13BEE113C8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A39322-5099-E80E-1713-E91E718B31D0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test</a:t>
            </a:r>
          </a:p>
        </p:txBody>
      </p:sp>
    </p:spTree>
    <p:extLst>
      <p:ext uri="{BB962C8B-B14F-4D97-AF65-F5344CB8AC3E}">
        <p14:creationId xmlns:p14="http://schemas.microsoft.com/office/powerpoint/2010/main" val="47204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ADD72-7549-406C-BDDF-8A2E1E18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41211-2015-05.8176049">
            <a:hlinkClick r:id="" action="ppaction://media"/>
            <a:extLst>
              <a:ext uri="{FF2B5EF4-FFF2-40B4-BE49-F238E27FC236}">
                <a16:creationId xmlns:a16="http://schemas.microsoft.com/office/drawing/2014/main" id="{501B6253-BE4E-0922-7B89-823DCD26E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2339" y="3292561"/>
            <a:ext cx="4296206" cy="2444240"/>
          </a:xfrm>
          <a:prstGeom prst="rect">
            <a:avLst/>
          </a:prstGeom>
        </p:spPr>
      </p:pic>
      <p:pic>
        <p:nvPicPr>
          <p:cNvPr id="3" name="20241211-2019-33.7883266">
            <a:hlinkClick r:id="" action="ppaction://media"/>
            <a:extLst>
              <a:ext uri="{FF2B5EF4-FFF2-40B4-BE49-F238E27FC236}">
                <a16:creationId xmlns:a16="http://schemas.microsoft.com/office/drawing/2014/main" id="{C0D441E3-4623-9500-1683-5F7156B93E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6436" y="192200"/>
            <a:ext cx="4011911" cy="2401456"/>
          </a:xfrm>
          <a:prstGeom prst="rect">
            <a:avLst/>
          </a:prstGeom>
        </p:spPr>
      </p:pic>
      <p:pic>
        <p:nvPicPr>
          <p:cNvPr id="5" name="Immagine 4" descr="Immagine che contiene macchina, edificio, gas, terreno&#10;&#10;Descrizione generata automaticamente">
            <a:extLst>
              <a:ext uri="{FF2B5EF4-FFF2-40B4-BE49-F238E27FC236}">
                <a16:creationId xmlns:a16="http://schemas.microsoft.com/office/drawing/2014/main" id="{9C51E047-AA77-F077-6D1A-51B8BC1BD1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8" b="10573"/>
          <a:stretch/>
        </p:blipFill>
        <p:spPr>
          <a:xfrm>
            <a:off x="1291417" y="675608"/>
            <a:ext cx="4713273" cy="367272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A5D5CE20-FAD6-B00E-7CEC-F92AC2BE5B38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2730545A-4FF8-D8CF-1115-A022377ED416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43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6038D29C-8E23-8414-62B2-2CDC842B0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D04844A7-D54E-04A4-271F-4FD38470D75E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BAAAE30-EF03-C565-B6F2-3CA6F164606F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Macchina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meccanica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452041EE-0C97-A0CA-006A-76DA0ED755BE}"/>
              </a:ext>
            </a:extLst>
          </p:cNvPr>
          <p:cNvSpPr/>
          <p:nvPr/>
        </p:nvSpPr>
        <p:spPr>
          <a:xfrm>
            <a:off x="-15862" y="213434"/>
            <a:ext cx="956836" cy="400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718D5-39E7-32E1-8A36-9605D76A1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4D1CF1-8778-F59F-D2E3-D5795266F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6FEF08D-1815-8C79-5BA7-EF034F1583BD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77398C6-039F-541C-56C2-7C907E354883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8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6AD926D2-A8CC-9ECD-3799-4185ECEC7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8FE4663-6136-CC32-932C-17B2E4E3BBEE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91D0D7-2978-5C17-5581-40096DA442EA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Impianti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 descr="Immagine che contiene aria aperta, finestra, proprietà, edificio">
            <a:extLst>
              <a:ext uri="{FF2B5EF4-FFF2-40B4-BE49-F238E27FC236}">
                <a16:creationId xmlns:a16="http://schemas.microsoft.com/office/drawing/2014/main" id="{57EF6FC9-93DA-30B6-F89D-B19C1528B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pic>
        <p:nvPicPr>
          <p:cNvPr id="4" name="Immagine 3" descr="Immagine che contiene aria aperta, cielo, edificio, casa&#10;&#10;Descrizione generata automaticamente">
            <a:extLst>
              <a:ext uri="{FF2B5EF4-FFF2-40B4-BE49-F238E27FC236}">
                <a16:creationId xmlns:a16="http://schemas.microsoft.com/office/drawing/2014/main" id="{33026BCC-B3CE-30B6-7BA7-BC3F94A6C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A1F46-C441-D498-7C15-FB042E14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3ED82F7-E3B3-9E30-F4FA-4CB797595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48" y="1003327"/>
            <a:ext cx="11754304" cy="385453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BF6B3D8-FA5F-5CC9-E622-495EC833A898}"/>
              </a:ext>
            </a:extLst>
          </p:cNvPr>
          <p:cNvGrpSpPr/>
          <p:nvPr/>
        </p:nvGrpSpPr>
        <p:grpSpPr>
          <a:xfrm>
            <a:off x="0" y="6380774"/>
            <a:ext cx="12207862" cy="450617"/>
            <a:chOff x="0" y="6386598"/>
            <a:chExt cx="12207862" cy="45061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096F9B6-681A-3CD2-7138-0578477C4286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14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D77EC305-DFC9-280A-03F2-A930A8CBA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8D4A6C1-3E1B-2058-505E-0FD116BF4740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84A06C-55B5-C546-EE39-B9F2F05E1F01}"/>
              </a:ext>
            </a:extLst>
          </p:cNvPr>
          <p:cNvSpPr txBox="1"/>
          <p:nvPr/>
        </p:nvSpPr>
        <p:spPr>
          <a:xfrm>
            <a:off x="823686" y="5007820"/>
            <a:ext cx="6103256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67865" rtl="0">
              <a:spcAft>
                <a:spcPts val="1535"/>
              </a:spcAft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Bilancio di genere: </a:t>
            </a:r>
          </a:p>
          <a:p>
            <a:pPr marR="1967865" rtl="0">
              <a:spcAft>
                <a:spcPts val="1535"/>
              </a:spcAft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complessivo 60% F 40% M</a:t>
            </a:r>
          </a:p>
          <a:p>
            <a:pPr marR="1967865" rtl="0">
              <a:spcAft>
                <a:spcPts val="1535"/>
              </a:spcAft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personale di ricerca 100% F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19D57C0-2CB1-808D-2EEC-4E63D4C4D88F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Situazione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5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ACBA-531C-98B3-B266-8D08E49A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21B0F83F-8E8E-3A1A-519B-4391B235D43C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3E2900E-7AB6-6175-9618-148DF4EBF8E6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6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EA9059CC-F0D9-D9A3-616E-7F951F2AB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9ACDF42-E2CB-0E38-275A-D837E1113D19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395BD30C-7765-62BD-22F3-B29D3298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42" y="224971"/>
            <a:ext cx="8515079" cy="591379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39D36BF-F3F6-4D63-33A7-A351A20166CA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Planimetria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generale</a:t>
            </a:r>
          </a:p>
        </p:txBody>
      </p:sp>
    </p:spTree>
    <p:extLst>
      <p:ext uri="{BB962C8B-B14F-4D97-AF65-F5344CB8AC3E}">
        <p14:creationId xmlns:p14="http://schemas.microsoft.com/office/powerpoint/2010/main" val="45150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C8F51-97B0-7D12-411C-114448B8D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0E712E-966A-50AC-7DDF-218A7597DBDA}"/>
              </a:ext>
            </a:extLst>
          </p:cNvPr>
          <p:cNvSpPr txBox="1"/>
          <p:nvPr/>
        </p:nvSpPr>
        <p:spPr>
          <a:xfrm>
            <a:off x="4914078" y="205048"/>
            <a:ext cx="874941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67865" rtl="0">
              <a:spcAft>
                <a:spcPts val="1535"/>
              </a:spcAft>
            </a:pPr>
            <a:endParaRPr lang="it-IT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967865" rtl="0">
              <a:spcAft>
                <a:spcPts val="1535"/>
              </a:spcAft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>
              <a:spcAft>
                <a:spcPts val="1535"/>
              </a:spcAft>
              <a:buFontTx/>
              <a:buAutoNum type="alphaUcPeriod"/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Acquisto arredi uffici</a:t>
            </a: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Ampliamento Officina e sistemazione area circostante</a:t>
            </a: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Protezioni fonoassorbenti</a:t>
            </a: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>
              <a:spcAft>
                <a:spcPts val="1535"/>
              </a:spcAft>
              <a:buFontTx/>
              <a:buAutoNum type="alphaUcPeriod"/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Realizzazione di area di confort</a:t>
            </a: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(Pavimentazione stecca)</a:t>
            </a: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(Impermeabilizzazione  tetto)</a:t>
            </a: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967865" rtl="0">
              <a:spcAft>
                <a:spcPts val="1535"/>
              </a:spcAft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Inaugurazione ufficiale 14 Maggio</a:t>
            </a:r>
            <a:endParaRPr lang="it-IT" sz="1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endParaRPr lang="it-IT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67865" indent="-342900" rtl="0">
              <a:spcAft>
                <a:spcPts val="1535"/>
              </a:spcAft>
              <a:buAutoNum type="alphaUcPeriod"/>
            </a:pPr>
            <a:endParaRPr lang="it-IT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3292F69-6B0D-D57C-67B7-EAF438210E32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D7804B2-46A5-5260-B79A-4404CBB7A6CD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6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C171CCF6-B504-B18B-346D-8C33AB53A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46ADEAC-0438-EBC1-091F-DFAC09E4596C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739578-E575-1D4A-E753-14C7424A9DBE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Completamento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lavori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 descr="Immagine che contiene interno, pavimento, muro, Pavimentazione">
            <a:extLst>
              <a:ext uri="{FF2B5EF4-FFF2-40B4-BE49-F238E27FC236}">
                <a16:creationId xmlns:a16="http://schemas.microsoft.com/office/drawing/2014/main" id="{EF70E975-93F2-5995-AEB5-5B9D4AC1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8" y="734225"/>
            <a:ext cx="3094264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4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46E5A-C775-4855-DE3B-D5602C9D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E54BED5B-38B8-199F-FBF2-B2E6111FC262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AD31992-0FFA-4E9C-4AA1-EB34E3F5750F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18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95FE168B-5F73-3839-A085-933859A71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D4D7AA30-35F8-F43B-40C5-FC9312C9D8FE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B94F9E6B-05FB-09AB-05C3-8B887DC50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0" y="1225948"/>
            <a:ext cx="11071123" cy="395865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B6209B-B585-A33E-29E7-3A0B2C4CE777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Piano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spesa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5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A072A5-164C-A0E5-5D71-303D9A57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134"/>
            <a:ext cx="12192000" cy="3360529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E2563DA-9E5D-6571-EF0E-571412840B5A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859DC40-D2DD-8B8E-E770-6B50EF6FCC01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21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7B89B29C-CB0B-E90E-7DED-9C90C53D2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D440270-072D-1582-B26A-B6B4D2FF3ED1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06DAEBE-C287-8505-DA86-21664BEEA61E}"/>
              </a:ext>
            </a:extLst>
          </p:cNvPr>
          <p:cNvSpPr txBox="1"/>
          <p:nvPr/>
        </p:nvSpPr>
        <p:spPr>
          <a:xfrm>
            <a:off x="823685" y="5007820"/>
            <a:ext cx="10105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67865" rtl="0">
              <a:spcAft>
                <a:spcPts val="1535"/>
              </a:spcAft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Ritardo di circa 6 mesi rispetto al cronoprogramma di inizio attività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611A36-D377-3E97-733B-0DBA935967EA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Cronoprogramma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edili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7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9D60C7-54F4-C295-0BC2-984817B42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26"/>
          <a:stretch/>
        </p:blipFill>
        <p:spPr>
          <a:xfrm>
            <a:off x="161192" y="0"/>
            <a:ext cx="11869616" cy="617728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7A8632A-864C-ABF4-89F1-4881AB5B2C01}"/>
              </a:ext>
            </a:extLst>
          </p:cNvPr>
          <p:cNvSpPr/>
          <p:nvPr/>
        </p:nvSpPr>
        <p:spPr>
          <a:xfrm>
            <a:off x="9274458" y="3586024"/>
            <a:ext cx="577284" cy="439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B42F7AD-FCFC-52F8-DE8E-BCC2DADB68FE}"/>
              </a:ext>
            </a:extLst>
          </p:cNvPr>
          <p:cNvSpPr/>
          <p:nvPr/>
        </p:nvSpPr>
        <p:spPr>
          <a:xfrm>
            <a:off x="4233232" y="1418898"/>
            <a:ext cx="1305720" cy="2226756"/>
          </a:xfrm>
          <a:prstGeom prst="rect">
            <a:avLst/>
          </a:prstGeom>
          <a:solidFill>
            <a:schemeClr val="accent4">
              <a:lumMod val="60000"/>
              <a:lumOff val="4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2140CE7-E8D3-20E5-9B28-C2748F120B6F}"/>
              </a:ext>
            </a:extLst>
          </p:cNvPr>
          <p:cNvSpPr/>
          <p:nvPr/>
        </p:nvSpPr>
        <p:spPr>
          <a:xfrm>
            <a:off x="642899" y="509754"/>
            <a:ext cx="3456135" cy="909144"/>
          </a:xfrm>
          <a:prstGeom prst="rect">
            <a:avLst/>
          </a:prstGeom>
          <a:solidFill>
            <a:schemeClr val="accent6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3675D5F-8F85-304B-CD05-640234BA8A2C}"/>
              </a:ext>
            </a:extLst>
          </p:cNvPr>
          <p:cNvSpPr/>
          <p:nvPr/>
        </p:nvSpPr>
        <p:spPr>
          <a:xfrm>
            <a:off x="4127029" y="509755"/>
            <a:ext cx="7676087" cy="909144"/>
          </a:xfrm>
          <a:prstGeom prst="rect">
            <a:avLst/>
          </a:prstGeom>
          <a:solidFill>
            <a:srgbClr val="FFC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0CA76C6B-96D7-06A6-41E7-C886AFFEDDD4}"/>
              </a:ext>
            </a:extLst>
          </p:cNvPr>
          <p:cNvSpPr/>
          <p:nvPr/>
        </p:nvSpPr>
        <p:spPr>
          <a:xfrm>
            <a:off x="3316124" y="1402920"/>
            <a:ext cx="917108" cy="2226756"/>
          </a:xfrm>
          <a:prstGeom prst="rect">
            <a:avLst/>
          </a:prstGeom>
          <a:solidFill>
            <a:schemeClr val="accent6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B2F604C-BA80-A9D8-D8FF-3070E005DE65}"/>
              </a:ext>
            </a:extLst>
          </p:cNvPr>
          <p:cNvSpPr/>
          <p:nvPr/>
        </p:nvSpPr>
        <p:spPr>
          <a:xfrm>
            <a:off x="6845866" y="5587269"/>
            <a:ext cx="577284" cy="590158"/>
          </a:xfrm>
          <a:prstGeom prst="rect">
            <a:avLst/>
          </a:prstGeom>
          <a:solidFill>
            <a:schemeClr val="accent4">
              <a:lumMod val="60000"/>
              <a:lumOff val="4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203103D-BF73-2539-07EC-28CCB59C0179}"/>
              </a:ext>
            </a:extLst>
          </p:cNvPr>
          <p:cNvSpPr/>
          <p:nvPr/>
        </p:nvSpPr>
        <p:spPr>
          <a:xfrm>
            <a:off x="9664700" y="1701800"/>
            <a:ext cx="1623410" cy="232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8572560D-92F4-5EB1-DB39-35AA4F8149D8}"/>
              </a:ext>
            </a:extLst>
          </p:cNvPr>
          <p:cNvSpPr/>
          <p:nvPr/>
        </p:nvSpPr>
        <p:spPr>
          <a:xfrm>
            <a:off x="6845866" y="4696850"/>
            <a:ext cx="577284" cy="590158"/>
          </a:xfrm>
          <a:prstGeom prst="rect">
            <a:avLst/>
          </a:prstGeom>
          <a:solidFill>
            <a:schemeClr val="accent6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39370328-0C08-F2E6-C92C-2E05F4BCD6BD}"/>
              </a:ext>
            </a:extLst>
          </p:cNvPr>
          <p:cNvSpPr/>
          <p:nvPr/>
        </p:nvSpPr>
        <p:spPr>
          <a:xfrm>
            <a:off x="10712449" y="1719160"/>
            <a:ext cx="566001" cy="23063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E348FD7-7314-11D4-48B0-FC7EEF31548E}"/>
              </a:ext>
            </a:extLst>
          </p:cNvPr>
          <p:cNvSpPr txBox="1"/>
          <p:nvPr/>
        </p:nvSpPr>
        <p:spPr>
          <a:xfrm>
            <a:off x="7574220" y="4834885"/>
            <a:ext cx="18932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Consegna ottobre 2024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C35FE712-AF5C-7621-7F83-464B1FFF2F34}"/>
              </a:ext>
            </a:extLst>
          </p:cNvPr>
          <p:cNvSpPr txBox="1"/>
          <p:nvPr/>
        </p:nvSpPr>
        <p:spPr>
          <a:xfrm>
            <a:off x="7574220" y="5738473"/>
            <a:ext cx="366408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Consegna con la cabina elettrica dicembre 2024</a:t>
            </a:r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0B71B71D-86FA-EAA1-50F0-CED5A102F3C8}"/>
              </a:ext>
            </a:extLst>
          </p:cNvPr>
          <p:cNvCxnSpPr/>
          <p:nvPr/>
        </p:nvCxnSpPr>
        <p:spPr>
          <a:xfrm flipV="1">
            <a:off x="9398000" y="1701800"/>
            <a:ext cx="1365250" cy="173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AAD21E97-D4A5-FCF0-721E-950FA4111352}"/>
              </a:ext>
            </a:extLst>
          </p:cNvPr>
          <p:cNvCxnSpPr>
            <a:cxnSpLocks/>
          </p:cNvCxnSpPr>
          <p:nvPr/>
        </p:nvCxnSpPr>
        <p:spPr>
          <a:xfrm>
            <a:off x="9369289" y="3561414"/>
            <a:ext cx="54603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EFD0EC94-74AD-7815-CA28-F4D53435B2CC}"/>
              </a:ext>
            </a:extLst>
          </p:cNvPr>
          <p:cNvSpPr/>
          <p:nvPr/>
        </p:nvSpPr>
        <p:spPr>
          <a:xfrm>
            <a:off x="5537042" y="1401539"/>
            <a:ext cx="5749158" cy="2606565"/>
          </a:xfrm>
          <a:prstGeom prst="rect">
            <a:avLst/>
          </a:prstGeom>
          <a:solidFill>
            <a:srgbClr val="FFC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6468B84-DB74-A155-DC37-F961687F12FB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74D7C8E-E8AD-6ED9-490E-94F0BE7CCF2B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20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B476C6EB-D3A3-A31B-378D-96E78FCCA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02781A7B-9700-0BAD-F3B8-8A456AE499F7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7EDD0D-68F0-434F-A454-06B735F1C31B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Cronoprogramma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seguito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ADD72-7549-406C-BDDF-8A2E1E18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dificio, aria aperta, proprietà, terreno&#10;&#10;Descrizione generata automaticamente">
            <a:extLst>
              <a:ext uri="{FF2B5EF4-FFF2-40B4-BE49-F238E27FC236}">
                <a16:creationId xmlns:a16="http://schemas.microsoft.com/office/drawing/2014/main" id="{129B8012-BA98-472D-6B61-1C12E494E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161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59" name="Rectangle 56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aria aperta, cielo, strada, edificio&#10;&#10;Descrizione generata automaticamente">
            <a:extLst>
              <a:ext uri="{FF2B5EF4-FFF2-40B4-BE49-F238E27FC236}">
                <a16:creationId xmlns:a16="http://schemas.microsoft.com/office/drawing/2014/main" id="{4FBF01F7-4258-C6AF-1F6B-FE3688EDA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666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452041EE-0C97-A0CA-006A-76DA0ED755BE}"/>
              </a:ext>
            </a:extLst>
          </p:cNvPr>
          <p:cNvSpPr/>
          <p:nvPr/>
        </p:nvSpPr>
        <p:spPr>
          <a:xfrm>
            <a:off x="-15862" y="213434"/>
            <a:ext cx="956836" cy="400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3EC77C5-5F45-B56A-2B36-035ED53A910F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B4D9BEA-DAAF-A931-9CAB-1AFEDADB68B4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11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E8186415-C673-F10D-254A-063C7E6FF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65188DC-8D26-8491-9CCB-F065909CF7FE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0217E33-EF3D-0881-804D-A3D3EB77211E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esterne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45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7CA2ED-0608-1C63-FFF2-4D20C3AF1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interno, muro, specchio, vaso&#10;&#10;Descrizione generata automaticamente">
            <a:extLst>
              <a:ext uri="{FF2B5EF4-FFF2-40B4-BE49-F238E27FC236}">
                <a16:creationId xmlns:a16="http://schemas.microsoft.com/office/drawing/2014/main" id="{9DA78F84-B2A7-7D1D-90CD-4D942EB7F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5" r="-1" b="7123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Immagine 2" descr="Immagine che contiene interno, muro, Laboratorio, Servizio">
            <a:extLst>
              <a:ext uri="{FF2B5EF4-FFF2-40B4-BE49-F238E27FC236}">
                <a16:creationId xmlns:a16="http://schemas.microsoft.com/office/drawing/2014/main" id="{4709456D-96DF-38DA-5E70-10BD0FC4C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-1" b="-1"/>
          <a:stretch/>
        </p:blipFill>
        <p:spPr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96790E28-9324-2F62-1278-762C515A3297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DAA055A-3CC2-4113-2B88-0F42CB718F07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14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0BFEA5FF-FBD1-5BC1-DBCA-43823FE5F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D0796CC-CA19-8BE1-B2B6-C2E351CE0EF1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C7600F9-CC31-6D9F-3615-A9F07D0FF20B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988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080FBC-26BC-D0F5-DCC9-2E01B74A4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o, viola">
            <a:extLst>
              <a:ext uri="{FF2B5EF4-FFF2-40B4-BE49-F238E27FC236}">
                <a16:creationId xmlns:a16="http://schemas.microsoft.com/office/drawing/2014/main" id="{F51A9798-5D05-3997-0CF6-5BC40B24A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105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2B4404-440D-EC8D-7EAF-69815E67A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b="11256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BFEDA68-42C4-26EE-ED07-83CF6BAEA8BC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251ABA18-57BD-EF85-90C0-2D5107CAE42C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7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9666F154-8115-6612-690C-D78B3992C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1D71CB5-508B-4261-F8BC-B9FF84B246C3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605E04-F611-2DA5-A2BE-0C2DDDBE5468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</a:p>
        </p:txBody>
      </p:sp>
    </p:spTree>
    <p:extLst>
      <p:ext uri="{BB962C8B-B14F-4D97-AF65-F5344CB8AC3E}">
        <p14:creationId xmlns:p14="http://schemas.microsoft.com/office/powerpoint/2010/main" val="254822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8F0D6-9759-86AF-AF96-8B8E31712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interno, muro, arredo, pavimento&#10;&#10;Descrizione generata automaticamente">
            <a:extLst>
              <a:ext uri="{FF2B5EF4-FFF2-40B4-BE49-F238E27FC236}">
                <a16:creationId xmlns:a16="http://schemas.microsoft.com/office/drawing/2014/main" id="{FD63B94A-CAB3-D7C9-5823-F0C3CEA6B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r="23525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Immagine 4" descr="Immagine che contiene interno, muro, pavimento, arredo&#10;&#10;Descrizione generata automaticamente">
            <a:extLst>
              <a:ext uri="{FF2B5EF4-FFF2-40B4-BE49-F238E27FC236}">
                <a16:creationId xmlns:a16="http://schemas.microsoft.com/office/drawing/2014/main" id="{D6A71AE4-0C82-05AA-B416-0D72A3F13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6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9767E469-C611-1938-21F6-7F1474D2FE74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33822A8-E4C8-18E1-0E63-6B2C0549B08E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8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368DEBF1-DCDD-0EC5-4872-B5D0A86F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5A127BF-40B3-D583-FE6A-D8F887AE00D7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A312FC-8ECB-A870-8213-C77581A6721B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</a:p>
        </p:txBody>
      </p:sp>
    </p:spTree>
    <p:extLst>
      <p:ext uri="{BB962C8B-B14F-4D97-AF65-F5344CB8AC3E}">
        <p14:creationId xmlns:p14="http://schemas.microsoft.com/office/powerpoint/2010/main" val="162203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32F962-EF90-CFFD-F7CA-125AB9D4C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o, magazzino, muro, stanza&#10;&#10;Descrizione generata automaticamente">
            <a:extLst>
              <a:ext uri="{FF2B5EF4-FFF2-40B4-BE49-F238E27FC236}">
                <a16:creationId xmlns:a16="http://schemas.microsoft.com/office/drawing/2014/main" id="{B8543371-EE2C-EADB-CF31-BBDAC8B7F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2" r="83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interno, acciaio, edificio, Produzione di massa">
            <a:extLst>
              <a:ext uri="{FF2B5EF4-FFF2-40B4-BE49-F238E27FC236}">
                <a16:creationId xmlns:a16="http://schemas.microsoft.com/office/drawing/2014/main" id="{2FC45312-7882-F99C-0844-037BAB4FB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r="17079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E3772A1A-C47C-0846-4B0D-A708EB3BCF48}"/>
              </a:ext>
            </a:extLst>
          </p:cNvPr>
          <p:cNvGrpSpPr/>
          <p:nvPr/>
        </p:nvGrpSpPr>
        <p:grpSpPr>
          <a:xfrm>
            <a:off x="0" y="6386598"/>
            <a:ext cx="12207862" cy="450617"/>
            <a:chOff x="0" y="6386598"/>
            <a:chExt cx="12207862" cy="45061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FDAA2ED-BD0E-DF14-FC2C-4CE945BBED9D}"/>
                </a:ext>
              </a:extLst>
            </p:cNvPr>
            <p:cNvSpPr txBox="1"/>
            <p:nvPr/>
          </p:nvSpPr>
          <p:spPr>
            <a:xfrm>
              <a:off x="15862" y="6386598"/>
              <a:ext cx="12192000" cy="45061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WP3 – Infrastructures at Caserta site – L. Gialanella                                                            KM3NeT4RR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Assemblea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plenaria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Roma, 12/12/2024</a:t>
              </a:r>
            </a:p>
          </p:txBody>
        </p:sp>
        <p:pic>
          <p:nvPicPr>
            <p:cNvPr id="19" name="Picture 3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4D541819-E864-29C1-276A-5D2DD4998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70"/>
            <a:stretch/>
          </p:blipFill>
          <p:spPr>
            <a:xfrm>
              <a:off x="31997" y="6437503"/>
              <a:ext cx="956824" cy="337647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0D7F5C7-0A7B-BA43-EF80-02F9A161DA4F}"/>
                </a:ext>
              </a:extLst>
            </p:cNvPr>
            <p:cNvSpPr/>
            <p:nvPr/>
          </p:nvSpPr>
          <p:spPr>
            <a:xfrm>
              <a:off x="0" y="6394984"/>
              <a:ext cx="956836" cy="40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3104D86-60BE-9B9D-495F-F28434EDA689}"/>
              </a:ext>
            </a:extLst>
          </p:cNvPr>
          <p:cNvSpPr txBox="1"/>
          <p:nvPr/>
        </p:nvSpPr>
        <p:spPr>
          <a:xfrm>
            <a:off x="0" y="205048"/>
            <a:ext cx="6350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magazzino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321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Widescreen</PresentationFormat>
  <Paragraphs>46</Paragraphs>
  <Slides>15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Lucio Gialanella</dc:creator>
  <cp:lastModifiedBy>Lucio Gialanella</cp:lastModifiedBy>
  <cp:revision>12</cp:revision>
  <dcterms:created xsi:type="dcterms:W3CDTF">2022-11-10T20:54:40Z</dcterms:created>
  <dcterms:modified xsi:type="dcterms:W3CDTF">2024-12-12T08:14:21Z</dcterms:modified>
</cp:coreProperties>
</file>