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80.jpg" ContentType="image/jpeg"/>
  <Override PartName="/ppt/notesSlides/notesSlide2.xml" ContentType="application/vnd.openxmlformats-officedocument.presentationml.notesSlide+xml"/>
  <Override PartName="/ppt/media/image16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0"/>
  </p:notesMasterIdLst>
  <p:handoutMasterIdLst>
    <p:handoutMasterId r:id="rId71"/>
  </p:handoutMasterIdLst>
  <p:sldIdLst>
    <p:sldId id="258" r:id="rId2"/>
    <p:sldId id="1452" r:id="rId3"/>
    <p:sldId id="1600" r:id="rId4"/>
    <p:sldId id="1475" r:id="rId5"/>
    <p:sldId id="1476" r:id="rId6"/>
    <p:sldId id="1477" r:id="rId7"/>
    <p:sldId id="1478" r:id="rId8"/>
    <p:sldId id="1479" r:id="rId9"/>
    <p:sldId id="1480" r:id="rId10"/>
    <p:sldId id="1626" r:id="rId11"/>
    <p:sldId id="1487" r:id="rId12"/>
    <p:sldId id="1584" r:id="rId13"/>
    <p:sldId id="1488" r:id="rId14"/>
    <p:sldId id="1489" r:id="rId15"/>
    <p:sldId id="1490" r:id="rId16"/>
    <p:sldId id="1586" r:id="rId17"/>
    <p:sldId id="1592" r:id="rId18"/>
    <p:sldId id="1591" r:id="rId19"/>
    <p:sldId id="1625" r:id="rId20"/>
    <p:sldId id="1493" r:id="rId21"/>
    <p:sldId id="1495" r:id="rId22"/>
    <p:sldId id="1585" r:id="rId23"/>
    <p:sldId id="1601" r:id="rId24"/>
    <p:sldId id="1602" r:id="rId25"/>
    <p:sldId id="1603" r:id="rId26"/>
    <p:sldId id="1604" r:id="rId27"/>
    <p:sldId id="1588" r:id="rId28"/>
    <p:sldId id="1606" r:id="rId29"/>
    <p:sldId id="1598" r:id="rId30"/>
    <p:sldId id="1590" r:id="rId31"/>
    <p:sldId id="1583" r:id="rId32"/>
    <p:sldId id="1491" r:id="rId33"/>
    <p:sldId id="1561" r:id="rId34"/>
    <p:sldId id="1607" r:id="rId35"/>
    <p:sldId id="1627" r:id="rId36"/>
    <p:sldId id="846" r:id="rId37"/>
    <p:sldId id="845" r:id="rId38"/>
    <p:sldId id="1599" r:id="rId39"/>
    <p:sldId id="776" r:id="rId40"/>
    <p:sldId id="847" r:id="rId41"/>
    <p:sldId id="1621" r:id="rId42"/>
    <p:sldId id="1630" r:id="rId43"/>
    <p:sldId id="779" r:id="rId44"/>
    <p:sldId id="848" r:id="rId45"/>
    <p:sldId id="851" r:id="rId46"/>
    <p:sldId id="850" r:id="rId47"/>
    <p:sldId id="1631" r:id="rId48"/>
    <p:sldId id="780" r:id="rId49"/>
    <p:sldId id="782" r:id="rId50"/>
    <p:sldId id="781" r:id="rId51"/>
    <p:sldId id="1628" r:id="rId52"/>
    <p:sldId id="824" r:id="rId53"/>
    <p:sldId id="827" r:id="rId54"/>
    <p:sldId id="826" r:id="rId55"/>
    <p:sldId id="829" r:id="rId56"/>
    <p:sldId id="830" r:id="rId57"/>
    <p:sldId id="831" r:id="rId58"/>
    <p:sldId id="853" r:id="rId59"/>
    <p:sldId id="1623" r:id="rId60"/>
    <p:sldId id="1611" r:id="rId61"/>
    <p:sldId id="1614" r:id="rId62"/>
    <p:sldId id="1615" r:id="rId63"/>
    <p:sldId id="1618" r:id="rId64"/>
    <p:sldId id="852" r:id="rId65"/>
    <p:sldId id="1619" r:id="rId66"/>
    <p:sldId id="857" r:id="rId67"/>
    <p:sldId id="862" r:id="rId68"/>
    <p:sldId id="1915" r:id="rId69"/>
  </p:sldIdLst>
  <p:sldSz cx="12192000" cy="6858000"/>
  <p:notesSz cx="9774238" cy="6724650"/>
  <p:defaultTextStyle>
    <a:defPPr>
      <a:defRPr lang="en-US"/>
    </a:defPPr>
    <a:lvl1pPr algn="l" rtl="0" fontAlgn="base">
      <a:spcBef>
        <a:spcPct val="0"/>
      </a:spcBef>
      <a:spcAft>
        <a:spcPct val="0"/>
      </a:spcAft>
      <a:defRPr sz="1400" b="1" kern="1200">
        <a:solidFill>
          <a:schemeClr val="tx1"/>
        </a:solidFill>
        <a:latin typeface="Calibri" pitchFamily="34"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5B6"/>
    <a:srgbClr val="D2D2D2"/>
    <a:srgbClr val="F9F6E7"/>
    <a:srgbClr val="0000FF"/>
    <a:srgbClr val="BA167C"/>
    <a:srgbClr val="CC3300"/>
    <a:srgbClr val="000099"/>
    <a:srgbClr val="FF3300"/>
    <a:srgbClr val="C9FFC9"/>
    <a:srgbClr val="E5F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95" autoAdjust="0"/>
    <p:restoredTop sz="96327" autoAdjust="0"/>
  </p:normalViewPr>
  <p:slideViewPr>
    <p:cSldViewPr>
      <p:cViewPr>
        <p:scale>
          <a:sx n="100" d="100"/>
          <a:sy n="100" d="100"/>
        </p:scale>
        <p:origin x="1488" y="7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9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defTabSz="877888">
              <a:defRPr sz="1100" b="0">
                <a:latin typeface="Comic Sans MS" pitchFamily="66" charset="0"/>
              </a:defRPr>
            </a:lvl1pPr>
          </a:lstStyle>
          <a:p>
            <a:pPr>
              <a:defRPr/>
            </a:pPr>
            <a:endParaRPr lang="en-US" altLang="it-IT"/>
          </a:p>
        </p:txBody>
      </p:sp>
      <p:sp>
        <p:nvSpPr>
          <p:cNvPr id="204803" name="Rectangle 3"/>
          <p:cNvSpPr>
            <a:spLocks noGrp="1" noChangeArrowheads="1"/>
          </p:cNvSpPr>
          <p:nvPr>
            <p:ph type="dt" sz="quarter" idx="1"/>
          </p:nvPr>
        </p:nvSpPr>
        <p:spPr bwMode="auto">
          <a:xfrm>
            <a:off x="5535506" y="0"/>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algn="r" defTabSz="877888">
              <a:defRPr sz="1100" b="0">
                <a:latin typeface="Comic Sans MS" pitchFamily="66" charset="0"/>
              </a:defRPr>
            </a:lvl1pPr>
          </a:lstStyle>
          <a:p>
            <a:pPr>
              <a:defRPr/>
            </a:pPr>
            <a:endParaRPr lang="en-US" altLang="it-IT"/>
          </a:p>
        </p:txBody>
      </p:sp>
      <p:sp>
        <p:nvSpPr>
          <p:cNvPr id="204804" name="Rectangle 4"/>
          <p:cNvSpPr>
            <a:spLocks noGrp="1" noChangeArrowheads="1"/>
          </p:cNvSpPr>
          <p:nvPr>
            <p:ph type="ftr" sz="quarter" idx="2"/>
          </p:nvPr>
        </p:nvSpPr>
        <p:spPr bwMode="auto">
          <a:xfrm>
            <a:off x="0" y="6388254"/>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defTabSz="877888">
              <a:defRPr sz="1100" b="0">
                <a:latin typeface="Comic Sans MS" pitchFamily="66" charset="0"/>
              </a:defRPr>
            </a:lvl1pPr>
          </a:lstStyle>
          <a:p>
            <a:pPr>
              <a:defRPr/>
            </a:pPr>
            <a:endParaRPr lang="en-US" altLang="it-IT"/>
          </a:p>
        </p:txBody>
      </p:sp>
      <p:sp>
        <p:nvSpPr>
          <p:cNvPr id="204805" name="Rectangle 5"/>
          <p:cNvSpPr>
            <a:spLocks noGrp="1" noChangeArrowheads="1"/>
          </p:cNvSpPr>
          <p:nvPr>
            <p:ph type="sldNum" sz="quarter" idx="3"/>
          </p:nvPr>
        </p:nvSpPr>
        <p:spPr bwMode="auto">
          <a:xfrm>
            <a:off x="5535506" y="6388254"/>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algn="r" defTabSz="877888">
              <a:defRPr sz="1100" b="0">
                <a:latin typeface="Comic Sans MS" pitchFamily="66" charset="0"/>
              </a:defRPr>
            </a:lvl1pPr>
          </a:lstStyle>
          <a:p>
            <a:pPr>
              <a:defRPr/>
            </a:pPr>
            <a:fld id="{4D2B4760-4160-4B86-9CDF-3A7FF88541EF}" type="slidenum">
              <a:rPr lang="en-US" altLang="it-IT"/>
              <a:pPr>
                <a:defRPr/>
              </a:pPr>
              <a:t>‹N›</a:t>
            </a:fld>
            <a:endParaRPr lang="en-US" altLang="it-IT"/>
          </a:p>
        </p:txBody>
      </p:sp>
    </p:spTree>
    <p:extLst>
      <p:ext uri="{BB962C8B-B14F-4D97-AF65-F5344CB8AC3E}">
        <p14:creationId xmlns:p14="http://schemas.microsoft.com/office/powerpoint/2010/main" val="265574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defTabSz="877888">
              <a:defRPr sz="1100" b="0">
                <a:latin typeface="Times New Roman" pitchFamily="18" charset="0"/>
              </a:defRPr>
            </a:lvl1pPr>
          </a:lstStyle>
          <a:p>
            <a:pPr>
              <a:defRPr/>
            </a:pPr>
            <a:endParaRPr lang="en-US" altLang="it-IT"/>
          </a:p>
        </p:txBody>
      </p:sp>
      <p:sp>
        <p:nvSpPr>
          <p:cNvPr id="8195" name="Rectangle 3"/>
          <p:cNvSpPr>
            <a:spLocks noGrp="1" noChangeArrowheads="1"/>
          </p:cNvSpPr>
          <p:nvPr>
            <p:ph type="dt" idx="1"/>
          </p:nvPr>
        </p:nvSpPr>
        <p:spPr bwMode="auto">
          <a:xfrm>
            <a:off x="5535506" y="0"/>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algn="r" defTabSz="877888">
              <a:defRPr sz="1100" b="0">
                <a:latin typeface="Times New Roman" pitchFamily="18" charset="0"/>
              </a:defRPr>
            </a:lvl1pPr>
          </a:lstStyle>
          <a:p>
            <a:pPr>
              <a:defRPr/>
            </a:pPr>
            <a:endParaRPr lang="en-US" altLang="it-IT"/>
          </a:p>
        </p:txBody>
      </p:sp>
      <p:sp>
        <p:nvSpPr>
          <p:cNvPr id="93188" name="Rectangle 4"/>
          <p:cNvSpPr>
            <a:spLocks noGrp="1" noRot="1" noChangeAspect="1" noChangeArrowheads="1" noTextEdit="1"/>
          </p:cNvSpPr>
          <p:nvPr>
            <p:ph type="sldImg" idx="2"/>
          </p:nvPr>
        </p:nvSpPr>
        <p:spPr bwMode="auto">
          <a:xfrm>
            <a:off x="2644775" y="503238"/>
            <a:ext cx="4484688" cy="25225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1303694" y="3194673"/>
            <a:ext cx="7166852" cy="302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p>
            <a:pPr lvl="0"/>
            <a:r>
              <a:rPr lang="en-US" altLang="it-IT" noProof="0"/>
              <a:t>Click to edit Master text styles</a:t>
            </a:r>
          </a:p>
          <a:p>
            <a:pPr lvl="1"/>
            <a:r>
              <a:rPr lang="en-US" altLang="it-IT" noProof="0"/>
              <a:t>Second level</a:t>
            </a:r>
          </a:p>
          <a:p>
            <a:pPr lvl="2"/>
            <a:r>
              <a:rPr lang="en-US" altLang="it-IT" noProof="0"/>
              <a:t>Third level</a:t>
            </a:r>
          </a:p>
          <a:p>
            <a:pPr lvl="3"/>
            <a:r>
              <a:rPr lang="en-US" altLang="it-IT" noProof="0"/>
              <a:t>Fourth level</a:t>
            </a:r>
          </a:p>
          <a:p>
            <a:pPr lvl="4"/>
            <a:r>
              <a:rPr lang="en-US" altLang="it-IT" noProof="0"/>
              <a:t>Fifth level</a:t>
            </a:r>
          </a:p>
        </p:txBody>
      </p:sp>
      <p:sp>
        <p:nvSpPr>
          <p:cNvPr id="8198" name="Rectangle 6"/>
          <p:cNvSpPr>
            <a:spLocks noGrp="1" noChangeArrowheads="1"/>
          </p:cNvSpPr>
          <p:nvPr>
            <p:ph type="ftr" sz="quarter" idx="4"/>
          </p:nvPr>
        </p:nvSpPr>
        <p:spPr bwMode="auto">
          <a:xfrm>
            <a:off x="0" y="6388254"/>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defTabSz="877888">
              <a:defRPr sz="1100" b="0">
                <a:latin typeface="Times New Roman" pitchFamily="18" charset="0"/>
              </a:defRPr>
            </a:lvl1pPr>
          </a:lstStyle>
          <a:p>
            <a:pPr>
              <a:defRPr/>
            </a:pPr>
            <a:endParaRPr lang="en-US" altLang="it-IT"/>
          </a:p>
        </p:txBody>
      </p:sp>
      <p:sp>
        <p:nvSpPr>
          <p:cNvPr id="8199" name="Rectangle 7"/>
          <p:cNvSpPr>
            <a:spLocks noGrp="1" noChangeArrowheads="1"/>
          </p:cNvSpPr>
          <p:nvPr>
            <p:ph type="sldNum" sz="quarter" idx="5"/>
          </p:nvPr>
        </p:nvSpPr>
        <p:spPr bwMode="auto">
          <a:xfrm>
            <a:off x="5535506" y="6388254"/>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algn="r" defTabSz="877888">
              <a:defRPr sz="1100" b="0">
                <a:latin typeface="Times New Roman" pitchFamily="18" charset="0"/>
              </a:defRPr>
            </a:lvl1pPr>
          </a:lstStyle>
          <a:p>
            <a:pPr>
              <a:defRPr/>
            </a:pPr>
            <a:fld id="{857C5E53-22C1-4D16-BF2D-170AEBEA06CC}" type="slidenum">
              <a:rPr lang="en-US" altLang="it-IT"/>
              <a:pPr>
                <a:defRPr/>
              </a:pPr>
              <a:t>‹N›</a:t>
            </a:fld>
            <a:endParaRPr lang="en-US" altLang="it-IT"/>
          </a:p>
        </p:txBody>
      </p:sp>
    </p:spTree>
    <p:extLst>
      <p:ext uri="{BB962C8B-B14F-4D97-AF65-F5344CB8AC3E}">
        <p14:creationId xmlns:p14="http://schemas.microsoft.com/office/powerpoint/2010/main" val="397008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877888" eaLnBrk="0" hangingPunct="0">
              <a:spcBef>
                <a:spcPct val="30000"/>
              </a:spcBef>
              <a:defRPr sz="1200">
                <a:solidFill>
                  <a:schemeClr val="tx1"/>
                </a:solidFill>
                <a:latin typeface="Times New Roman" pitchFamily="18" charset="0"/>
              </a:defRPr>
            </a:lvl1pPr>
            <a:lvl2pPr marL="742950" indent="-285750" defTabSz="877888" eaLnBrk="0" hangingPunct="0">
              <a:spcBef>
                <a:spcPct val="30000"/>
              </a:spcBef>
              <a:defRPr sz="1200">
                <a:solidFill>
                  <a:schemeClr val="tx1"/>
                </a:solidFill>
                <a:latin typeface="Times New Roman" pitchFamily="18" charset="0"/>
              </a:defRPr>
            </a:lvl2pPr>
            <a:lvl3pPr marL="1143000" indent="-228600" defTabSz="877888" eaLnBrk="0" hangingPunct="0">
              <a:spcBef>
                <a:spcPct val="30000"/>
              </a:spcBef>
              <a:defRPr sz="1200">
                <a:solidFill>
                  <a:schemeClr val="tx1"/>
                </a:solidFill>
                <a:latin typeface="Times New Roman" pitchFamily="18" charset="0"/>
              </a:defRPr>
            </a:lvl3pPr>
            <a:lvl4pPr marL="1600200" indent="-228600" defTabSz="877888" eaLnBrk="0" hangingPunct="0">
              <a:spcBef>
                <a:spcPct val="30000"/>
              </a:spcBef>
              <a:defRPr sz="1200">
                <a:solidFill>
                  <a:schemeClr val="tx1"/>
                </a:solidFill>
                <a:latin typeface="Times New Roman" pitchFamily="18" charset="0"/>
              </a:defRPr>
            </a:lvl4pPr>
            <a:lvl5pPr marL="2057400" indent="-228600" defTabSz="877888" eaLnBrk="0" hangingPunct="0">
              <a:spcBef>
                <a:spcPct val="30000"/>
              </a:spcBef>
              <a:defRPr sz="1200">
                <a:solidFill>
                  <a:schemeClr val="tx1"/>
                </a:solidFill>
                <a:latin typeface="Times New Roman" pitchFamily="18" charset="0"/>
              </a:defRPr>
            </a:lvl5pPr>
            <a:lvl6pPr marL="2514600" indent="-228600" defTabSz="877888" eaLnBrk="0" fontAlgn="base" hangingPunct="0">
              <a:spcBef>
                <a:spcPct val="30000"/>
              </a:spcBef>
              <a:spcAft>
                <a:spcPct val="0"/>
              </a:spcAft>
              <a:defRPr sz="1200">
                <a:solidFill>
                  <a:schemeClr val="tx1"/>
                </a:solidFill>
                <a:latin typeface="Times New Roman" pitchFamily="18" charset="0"/>
              </a:defRPr>
            </a:lvl6pPr>
            <a:lvl7pPr marL="2971800" indent="-228600" defTabSz="877888" eaLnBrk="0" fontAlgn="base" hangingPunct="0">
              <a:spcBef>
                <a:spcPct val="30000"/>
              </a:spcBef>
              <a:spcAft>
                <a:spcPct val="0"/>
              </a:spcAft>
              <a:defRPr sz="1200">
                <a:solidFill>
                  <a:schemeClr val="tx1"/>
                </a:solidFill>
                <a:latin typeface="Times New Roman" pitchFamily="18" charset="0"/>
              </a:defRPr>
            </a:lvl7pPr>
            <a:lvl8pPr marL="3429000" indent="-228600" defTabSz="877888" eaLnBrk="0" fontAlgn="base" hangingPunct="0">
              <a:spcBef>
                <a:spcPct val="30000"/>
              </a:spcBef>
              <a:spcAft>
                <a:spcPct val="0"/>
              </a:spcAft>
              <a:defRPr sz="1200">
                <a:solidFill>
                  <a:schemeClr val="tx1"/>
                </a:solidFill>
                <a:latin typeface="Times New Roman" pitchFamily="18" charset="0"/>
              </a:defRPr>
            </a:lvl8pPr>
            <a:lvl9pPr marL="3886200" indent="-228600" defTabSz="8778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0ED8226-BE6F-4E25-A55B-B3006D708DA0}" type="slidenum">
              <a:rPr lang="en-US" altLang="it-IT" sz="1100" smtClean="0"/>
              <a:pPr eaLnBrk="1" hangingPunct="1">
                <a:spcBef>
                  <a:spcPct val="0"/>
                </a:spcBef>
              </a:pPr>
              <a:t>1</a:t>
            </a:fld>
            <a:endParaRPr lang="en-US" altLang="it-IT" sz="1100"/>
          </a:p>
        </p:txBody>
      </p:sp>
      <p:sp>
        <p:nvSpPr>
          <p:cNvPr id="94211" name="Rectangle 2"/>
          <p:cNvSpPr>
            <a:spLocks noGrp="1" noRot="1" noChangeAspect="1" noChangeArrowheads="1" noTextEdit="1"/>
          </p:cNvSpPr>
          <p:nvPr>
            <p:ph type="sldImg"/>
          </p:nvPr>
        </p:nvSpPr>
        <p:spPr>
          <a:xfrm>
            <a:off x="2644775" y="503238"/>
            <a:ext cx="4484688" cy="2522537"/>
          </a:xfrm>
          <a:ln/>
        </p:spPr>
      </p:sp>
      <p:sp>
        <p:nvSpPr>
          <p:cNvPr id="94212" name="Rectangle 3"/>
          <p:cNvSpPr>
            <a:spLocks noGrp="1" noChangeArrowheads="1"/>
          </p:cNvSpPr>
          <p:nvPr>
            <p:ph type="body" idx="1"/>
          </p:nvPr>
        </p:nvSpPr>
        <p:spPr>
          <a:noFill/>
        </p:spPr>
        <p:txBody>
          <a:bodyPr/>
          <a:lstStyle/>
          <a:p>
            <a:pPr eaLnBrk="1" hangingPunct="1"/>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857C5E53-22C1-4D16-BF2D-170AEBEA06CC}" type="slidenum">
              <a:rPr lang="en-US" altLang="it-IT" smtClean="0"/>
              <a:pPr>
                <a:defRPr/>
              </a:pPr>
              <a:t>68</a:t>
            </a:fld>
            <a:endParaRPr lang="en-US" altLang="it-IT"/>
          </a:p>
        </p:txBody>
      </p:sp>
    </p:spTree>
    <p:extLst>
      <p:ext uri="{BB962C8B-B14F-4D97-AF65-F5344CB8AC3E}">
        <p14:creationId xmlns:p14="http://schemas.microsoft.com/office/powerpoint/2010/main" val="1263132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053292" y="5181600"/>
            <a:ext cx="6085417"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ct val="50000"/>
              </a:spcBef>
              <a:defRPr/>
            </a:pPr>
            <a:r>
              <a:rPr lang="it-IT" altLang="it-IT" sz="2400" dirty="0">
                <a:solidFill>
                  <a:srgbClr val="000099"/>
                </a:solidFill>
                <a:latin typeface="Arial" charset="0"/>
              </a:rPr>
              <a:t>Carlo Pagani</a:t>
            </a:r>
            <a:endParaRPr lang="it-IT" altLang="it-IT" sz="1600" dirty="0">
              <a:latin typeface="Cambria" pitchFamily="18" charset="0"/>
            </a:endParaRPr>
          </a:p>
          <a:p>
            <a:pPr algn="ctr" eaLnBrk="1" hangingPunct="1">
              <a:spcBef>
                <a:spcPct val="35000"/>
              </a:spcBef>
              <a:defRPr/>
            </a:pPr>
            <a:r>
              <a:rPr lang="it-IT" altLang="it-IT" sz="1600" b="0" i="1" dirty="0">
                <a:solidFill>
                  <a:srgbClr val="002060"/>
                </a:solidFill>
                <a:latin typeface="Arial" charset="0"/>
              </a:rPr>
              <a:t>carlo.pagani@mi.infn.it</a:t>
            </a:r>
            <a:endParaRPr lang="en-US" altLang="it-IT" sz="2000" b="0" i="1" dirty="0">
              <a:solidFill>
                <a:srgbClr val="002060"/>
              </a:solidFill>
              <a:latin typeface="Arial" charset="0"/>
            </a:endParaRPr>
          </a:p>
        </p:txBody>
      </p:sp>
      <p:sp>
        <p:nvSpPr>
          <p:cNvPr id="3" name="Text Box 10"/>
          <p:cNvSpPr txBox="1">
            <a:spLocks noChangeArrowheads="1"/>
          </p:cNvSpPr>
          <p:nvPr/>
        </p:nvSpPr>
        <p:spPr bwMode="auto">
          <a:xfrm>
            <a:off x="508000" y="6172200"/>
            <a:ext cx="1137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ct val="50000"/>
              </a:spcBef>
              <a:defRPr/>
            </a:pPr>
            <a:endParaRPr lang="it-IT" altLang="it-IT" sz="1400" b="0">
              <a:solidFill>
                <a:srgbClr val="FF3300"/>
              </a:solidFill>
              <a:latin typeface="Comic Sans MS" pitchFamily="66" charset="0"/>
            </a:endParaRPr>
          </a:p>
        </p:txBody>
      </p:sp>
      <p:sp>
        <p:nvSpPr>
          <p:cNvPr id="4" name="Text Box 27"/>
          <p:cNvSpPr txBox="1">
            <a:spLocks noChangeArrowheads="1"/>
          </p:cNvSpPr>
          <p:nvPr userDrawn="1"/>
        </p:nvSpPr>
        <p:spPr bwMode="auto">
          <a:xfrm>
            <a:off x="1744657" y="2913205"/>
            <a:ext cx="87026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ts val="0"/>
              </a:spcBef>
              <a:defRPr/>
            </a:pPr>
            <a:r>
              <a:rPr lang="en-US" sz="3600" b="1" dirty="0">
                <a:solidFill>
                  <a:srgbClr val="000099"/>
                </a:solidFill>
                <a:effectLst/>
                <a:latin typeface="+mj-lt"/>
                <a:ea typeface="Times New Roman"/>
              </a:rPr>
              <a:t>European XFEL: from prototypes </a:t>
            </a:r>
          </a:p>
          <a:p>
            <a:pPr algn="ctr" eaLnBrk="1" hangingPunct="1">
              <a:spcBef>
                <a:spcPts val="0"/>
              </a:spcBef>
              <a:defRPr/>
            </a:pPr>
            <a:r>
              <a:rPr lang="en-US" sz="3600" b="1" dirty="0">
                <a:solidFill>
                  <a:srgbClr val="000099"/>
                </a:solidFill>
                <a:effectLst/>
                <a:latin typeface="+mj-lt"/>
                <a:ea typeface="Times New Roman"/>
              </a:rPr>
              <a:t>to large scale production</a:t>
            </a:r>
            <a:endParaRPr lang="en-US" altLang="it-IT" sz="4000" b="1" dirty="0">
              <a:solidFill>
                <a:srgbClr val="000099"/>
              </a:solidFill>
              <a:latin typeface="+mj-lt"/>
            </a:endParaRPr>
          </a:p>
        </p:txBody>
      </p:sp>
      <p:pic>
        <p:nvPicPr>
          <p:cNvPr id="7" name="Immagine 6" descr="Immagine che contiene testo&#10;&#10;Descrizione generata automaticamente">
            <a:extLst>
              <a:ext uri="{FF2B5EF4-FFF2-40B4-BE49-F238E27FC236}">
                <a16:creationId xmlns:a16="http://schemas.microsoft.com/office/drawing/2014/main" id="{4EBD3D13-2BA3-A046-8222-0D0B9C4BD62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253889" y="295813"/>
            <a:ext cx="9684215" cy="1964635"/>
          </a:xfrm>
          <a:prstGeom prst="rect">
            <a:avLst/>
          </a:prstGeom>
        </p:spPr>
      </p:pic>
      <p:pic>
        <p:nvPicPr>
          <p:cNvPr id="10" name="Picture 25">
            <a:extLst>
              <a:ext uri="{FF2B5EF4-FFF2-40B4-BE49-F238E27FC236}">
                <a16:creationId xmlns:a16="http://schemas.microsoft.com/office/drawing/2014/main" id="{45617F17-543A-EA41-80A8-8A12479D35C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575987" y="5048708"/>
            <a:ext cx="1081613" cy="97109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C8BEB4F2-8AB1-EB48-B16B-E826526277AD}"/>
              </a:ext>
            </a:extLst>
          </p:cNvPr>
          <p:cNvSpPr txBox="1"/>
          <p:nvPr userDrawn="1"/>
        </p:nvSpPr>
        <p:spPr>
          <a:xfrm>
            <a:off x="1998659" y="1967871"/>
            <a:ext cx="8194673" cy="707886"/>
          </a:xfrm>
          <a:prstGeom prst="rect">
            <a:avLst/>
          </a:prstGeom>
          <a:noFill/>
        </p:spPr>
        <p:txBody>
          <a:bodyPr wrap="square" rtlCol="0">
            <a:spAutoFit/>
          </a:bodyPr>
          <a:lstStyle/>
          <a:p>
            <a:pPr algn="ctr"/>
            <a:r>
              <a:rPr lang="it-IT" sz="2000" b="0" i="1" dirty="0" err="1">
                <a:solidFill>
                  <a:srgbClr val="002060"/>
                </a:solidFill>
              </a:rPr>
              <a:t>Cycle</a:t>
            </a:r>
            <a:r>
              <a:rPr lang="it-IT" sz="2000" b="0" i="1" dirty="0">
                <a:solidFill>
                  <a:srgbClr val="002060"/>
                </a:solidFill>
              </a:rPr>
              <a:t> of </a:t>
            </a:r>
            <a:r>
              <a:rPr lang="it-IT" sz="2000" b="0" i="1" dirty="0" err="1">
                <a:solidFill>
                  <a:srgbClr val="002060"/>
                </a:solidFill>
              </a:rPr>
              <a:t>Seminars</a:t>
            </a:r>
            <a:r>
              <a:rPr lang="it-IT" sz="2000" b="0" i="1" dirty="0">
                <a:solidFill>
                  <a:srgbClr val="002060"/>
                </a:solidFill>
              </a:rPr>
              <a:t> by Carlo Pagani </a:t>
            </a:r>
          </a:p>
          <a:p>
            <a:pPr algn="ctr"/>
            <a:r>
              <a:rPr lang="it-IT" sz="2000" i="1" dirty="0">
                <a:solidFill>
                  <a:srgbClr val="CC3300"/>
                </a:solidFill>
              </a:rPr>
              <a:t>Seminar # 5</a:t>
            </a:r>
          </a:p>
        </p:txBody>
      </p:sp>
      <p:sp>
        <p:nvSpPr>
          <p:cNvPr id="13" name="CasellaDiTesto 12">
            <a:extLst>
              <a:ext uri="{FF2B5EF4-FFF2-40B4-BE49-F238E27FC236}">
                <a16:creationId xmlns:a16="http://schemas.microsoft.com/office/drawing/2014/main" id="{7070B472-4E5B-AB4A-BB68-A7D9329AE9B6}"/>
              </a:ext>
            </a:extLst>
          </p:cNvPr>
          <p:cNvSpPr txBox="1"/>
          <p:nvPr userDrawn="1"/>
        </p:nvSpPr>
        <p:spPr>
          <a:xfrm>
            <a:off x="2895600" y="4113534"/>
            <a:ext cx="6477000" cy="400110"/>
          </a:xfrm>
          <a:prstGeom prst="rect">
            <a:avLst/>
          </a:prstGeom>
          <a:noFill/>
        </p:spPr>
        <p:txBody>
          <a:bodyPr wrap="square" rtlCol="0">
            <a:spAutoFit/>
          </a:bodyPr>
          <a:lstStyle/>
          <a:p>
            <a:r>
              <a:rPr lang="it-IT" sz="2000" b="0" i="1" dirty="0">
                <a:solidFill>
                  <a:srgbClr val="002060"/>
                </a:solidFill>
              </a:rPr>
              <a:t>Shenzhen, 30 </a:t>
            </a:r>
            <a:r>
              <a:rPr lang="it-IT" sz="2000" b="0" i="1" dirty="0" err="1">
                <a:solidFill>
                  <a:srgbClr val="002060"/>
                </a:solidFill>
              </a:rPr>
              <a:t>September</a:t>
            </a:r>
            <a:r>
              <a:rPr lang="it-IT" sz="2000" b="0" i="1" dirty="0">
                <a:solidFill>
                  <a:srgbClr val="002060"/>
                </a:solidFill>
              </a:rPr>
              <a:t> 2022 / INFN LASA, 30 </a:t>
            </a:r>
            <a:r>
              <a:rPr lang="it-IT" sz="2000" b="0" i="1" dirty="0" err="1">
                <a:solidFill>
                  <a:srgbClr val="002060"/>
                </a:solidFill>
              </a:rPr>
              <a:t>October</a:t>
            </a:r>
            <a:r>
              <a:rPr lang="it-IT" sz="2000" b="0" i="1" dirty="0">
                <a:solidFill>
                  <a:srgbClr val="002060"/>
                </a:solidFill>
              </a:rPr>
              <a:t> 2024</a:t>
            </a:r>
          </a:p>
        </p:txBody>
      </p:sp>
      <p:pic>
        <p:nvPicPr>
          <p:cNvPr id="15" name="Picture 10" descr="A close up of a sign&#10;&#10;Description generated with very high confidence">
            <a:extLst>
              <a:ext uri="{FF2B5EF4-FFF2-40B4-BE49-F238E27FC236}">
                <a16:creationId xmlns:a16="http://schemas.microsoft.com/office/drawing/2014/main" id="{F4E717D9-91E3-374B-99DA-FD1B3AA2064A}"/>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8229600" y="5075812"/>
            <a:ext cx="1600200" cy="877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58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r>
              <a:rPr lang="en-US" altLang="it-IT"/>
              <a:t>Carlo Pagani</a:t>
            </a:r>
          </a:p>
        </p:txBody>
      </p:sp>
      <p:sp>
        <p:nvSpPr>
          <p:cNvPr id="5" name="Rectangle 5"/>
          <p:cNvSpPr>
            <a:spLocks noGrp="1" noChangeArrowheads="1"/>
          </p:cNvSpPr>
          <p:nvPr>
            <p:ph type="ftr" sz="quarter" idx="11"/>
          </p:nvPr>
        </p:nvSpPr>
        <p:spPr>
          <a:ln/>
        </p:spPr>
        <p:txBody>
          <a:bodyPr/>
          <a:lstStyle>
            <a:lvl1pPr>
              <a:defRPr/>
            </a:lvl1pPr>
          </a:lstStyle>
          <a:p>
            <a:pPr>
              <a:defRPr/>
            </a:pPr>
            <a:fld id="{D4969606-A68F-4DFF-8CED-82A6A9289498}" type="slidenum">
              <a:rPr lang="en-US" altLang="it-IT"/>
              <a:pPr>
                <a:defRPr/>
              </a:pPr>
              <a:t>‹N›</a:t>
            </a:fld>
            <a:endParaRPr lang="en-US" altLang="it-IT"/>
          </a:p>
        </p:txBody>
      </p:sp>
      <p:sp>
        <p:nvSpPr>
          <p:cNvPr id="7" name="Line 18"/>
          <p:cNvSpPr>
            <a:spLocks noChangeShapeType="1"/>
          </p:cNvSpPr>
          <p:nvPr userDrawn="1"/>
        </p:nvSpPr>
        <p:spPr bwMode="auto">
          <a:xfrm flipV="1">
            <a:off x="406400" y="6400800"/>
            <a:ext cx="11379200" cy="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sp>
        <p:nvSpPr>
          <p:cNvPr id="2" name="Rectangle 6">
            <a:extLst>
              <a:ext uri="{FF2B5EF4-FFF2-40B4-BE49-F238E27FC236}">
                <a16:creationId xmlns:a16="http://schemas.microsoft.com/office/drawing/2014/main" id="{C77BD8E3-F45F-6ABF-D119-28C5E8F5A0FB}"/>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85038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sz="half" idx="1"/>
          </p:nvPr>
        </p:nvSpPr>
        <p:spPr>
          <a:xfrm>
            <a:off x="406400" y="914400"/>
            <a:ext cx="5588000" cy="5486400"/>
          </a:xfrm>
        </p:spPr>
        <p:txBody>
          <a:bodyPr/>
          <a:lstStyle>
            <a:lvl1pPr>
              <a:defRPr sz="2400">
                <a:solidFill>
                  <a:srgbClr val="002060"/>
                </a:solidFill>
              </a:defRPr>
            </a:lvl1pPr>
            <a:lvl2pPr>
              <a:defRPr sz="2000">
                <a:solidFill>
                  <a:srgbClr val="002060"/>
                </a:solidFill>
              </a:defRPr>
            </a:lvl2pPr>
            <a:lvl3pPr>
              <a:defRPr sz="1800"/>
            </a:lvl3pPr>
            <a:lvl4pPr>
              <a:defRPr sz="1600">
                <a:solidFill>
                  <a:srgbClr val="002060"/>
                </a:solidFill>
              </a:defRPr>
            </a:lvl4pPr>
            <a:lvl5pPr>
              <a:defRPr sz="16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6197600" y="914400"/>
            <a:ext cx="5588000" cy="5486400"/>
          </a:xfrm>
        </p:spPr>
        <p:txBody>
          <a:bodyPr/>
          <a:lstStyle>
            <a:lvl1pPr>
              <a:defRPr sz="2400">
                <a:solidFill>
                  <a:srgbClr val="002060"/>
                </a:solidFill>
              </a:defRPr>
            </a:lvl1pPr>
            <a:lvl2pPr>
              <a:defRPr sz="2000">
                <a:solidFill>
                  <a:srgbClr val="002060"/>
                </a:solidFill>
              </a:defRPr>
            </a:lvl2pPr>
            <a:lvl3pPr>
              <a:defRPr sz="1800"/>
            </a:lvl3pPr>
            <a:lvl4pPr>
              <a:defRPr sz="1600">
                <a:solidFill>
                  <a:srgbClr val="002060"/>
                </a:solidFill>
              </a:defRPr>
            </a:lvl4pPr>
            <a:lvl5pPr>
              <a:defRPr sz="16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Rectangle 4"/>
          <p:cNvSpPr>
            <a:spLocks noGrp="1" noChangeArrowheads="1"/>
          </p:cNvSpPr>
          <p:nvPr>
            <p:ph type="dt" sz="half" idx="10"/>
          </p:nvPr>
        </p:nvSpPr>
        <p:spPr/>
        <p:txBody>
          <a:bodyPr/>
          <a:lstStyle>
            <a:lvl1pPr>
              <a:defRPr/>
            </a:lvl1pPr>
          </a:lstStyle>
          <a:p>
            <a:pPr>
              <a:defRPr/>
            </a:pPr>
            <a:r>
              <a:rPr lang="en-US" altLang="it-IT"/>
              <a:t>Carlo Pagani</a:t>
            </a:r>
          </a:p>
        </p:txBody>
      </p:sp>
      <p:sp>
        <p:nvSpPr>
          <p:cNvPr id="6" name="Rectangle 5"/>
          <p:cNvSpPr>
            <a:spLocks noGrp="1" noChangeArrowheads="1"/>
          </p:cNvSpPr>
          <p:nvPr>
            <p:ph type="ftr" sz="quarter" idx="11"/>
          </p:nvPr>
        </p:nvSpPr>
        <p:spPr/>
        <p:txBody>
          <a:bodyPr/>
          <a:lstStyle>
            <a:lvl1pPr>
              <a:defRPr/>
            </a:lvl1pPr>
          </a:lstStyle>
          <a:p>
            <a:pPr>
              <a:defRPr/>
            </a:pPr>
            <a:fld id="{B973DF54-B065-410E-A391-6B9CA8884669}" type="slidenum">
              <a:rPr lang="en-US" altLang="it-IT"/>
              <a:pPr>
                <a:defRPr/>
              </a:pPr>
              <a:t>‹N›</a:t>
            </a:fld>
            <a:endParaRPr lang="en-US" altLang="it-IT"/>
          </a:p>
        </p:txBody>
      </p:sp>
      <p:sp>
        <p:nvSpPr>
          <p:cNvPr id="7" name="Rectangle 6">
            <a:extLst>
              <a:ext uri="{FF2B5EF4-FFF2-40B4-BE49-F238E27FC236}">
                <a16:creationId xmlns:a16="http://schemas.microsoft.com/office/drawing/2014/main" id="{0E09C089-EAE5-6883-A953-87520EBA925C}"/>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544212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r>
              <a:rPr lang="en-US" altLang="it-IT"/>
              <a:t>Carlo Pagani</a:t>
            </a:r>
          </a:p>
        </p:txBody>
      </p:sp>
      <p:sp>
        <p:nvSpPr>
          <p:cNvPr id="4" name="Rectangle 5"/>
          <p:cNvSpPr>
            <a:spLocks noGrp="1" noChangeArrowheads="1"/>
          </p:cNvSpPr>
          <p:nvPr>
            <p:ph type="ftr" sz="quarter" idx="11"/>
          </p:nvPr>
        </p:nvSpPr>
        <p:spPr/>
        <p:txBody>
          <a:bodyPr/>
          <a:lstStyle>
            <a:lvl1pPr>
              <a:defRPr/>
            </a:lvl1pPr>
          </a:lstStyle>
          <a:p>
            <a:pPr>
              <a:defRPr/>
            </a:pPr>
            <a:fld id="{8DAD3638-8E0C-4079-83E3-101B55F74CF3}" type="slidenum">
              <a:rPr lang="en-US" altLang="it-IT"/>
              <a:pPr>
                <a:defRPr/>
              </a:pPr>
              <a:t>‹N›</a:t>
            </a:fld>
            <a:endParaRPr lang="en-US" altLang="it-IT"/>
          </a:p>
        </p:txBody>
      </p:sp>
      <p:sp>
        <p:nvSpPr>
          <p:cNvPr id="5" name="Rectangle 6">
            <a:extLst>
              <a:ext uri="{FF2B5EF4-FFF2-40B4-BE49-F238E27FC236}">
                <a16:creationId xmlns:a16="http://schemas.microsoft.com/office/drawing/2014/main" id="{D1F758DE-9991-EF78-0AFB-224630CF8E95}"/>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77322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it-IT"/>
              <a:t>Carlo Pagani</a:t>
            </a:r>
          </a:p>
        </p:txBody>
      </p:sp>
      <p:sp>
        <p:nvSpPr>
          <p:cNvPr id="3" name="Rectangle 5"/>
          <p:cNvSpPr>
            <a:spLocks noGrp="1" noChangeArrowheads="1"/>
          </p:cNvSpPr>
          <p:nvPr>
            <p:ph type="ftr" sz="quarter" idx="11"/>
          </p:nvPr>
        </p:nvSpPr>
        <p:spPr>
          <a:ln/>
        </p:spPr>
        <p:txBody>
          <a:bodyPr/>
          <a:lstStyle>
            <a:lvl1pPr>
              <a:defRPr/>
            </a:lvl1pPr>
          </a:lstStyle>
          <a:p>
            <a:pPr>
              <a:defRPr/>
            </a:pPr>
            <a:fld id="{94D7E175-B7EA-4CF1-A8D4-5A4480FBF4EC}" type="slidenum">
              <a:rPr lang="en-US" altLang="it-IT"/>
              <a:pPr>
                <a:defRPr/>
              </a:pPr>
              <a:t>‹N›</a:t>
            </a:fld>
            <a:endParaRPr lang="en-US" altLang="it-IT"/>
          </a:p>
        </p:txBody>
      </p:sp>
      <p:sp>
        <p:nvSpPr>
          <p:cNvPr id="4" name="Rectangle 6">
            <a:extLst>
              <a:ext uri="{FF2B5EF4-FFF2-40B4-BE49-F238E27FC236}">
                <a16:creationId xmlns:a16="http://schemas.microsoft.com/office/drawing/2014/main" id="{CDB66297-3339-B8B1-A60E-C6CDB06D506D}"/>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49922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idx="1"/>
          </p:nvPr>
        </p:nvSpPr>
        <p:spPr/>
        <p:txBody>
          <a:bodyPr/>
          <a:lstStyle>
            <a:lvl1pPr>
              <a:defRPr>
                <a:solidFill>
                  <a:srgbClr val="002060"/>
                </a:solidFill>
              </a:defRPr>
            </a:lvl1pPr>
            <a:lvl2pPr>
              <a:defRPr>
                <a:solidFill>
                  <a:srgbClr val="002060"/>
                </a:solidFill>
              </a:defRPr>
            </a:lvl2pPr>
            <a:lvl4pPr>
              <a:defRPr>
                <a:solidFill>
                  <a:srgbClr val="002060"/>
                </a:solidFill>
              </a:defRPr>
            </a:lvl4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lvl1pPr>
              <a:defRPr/>
            </a:lvl1pPr>
          </a:lstStyle>
          <a:p>
            <a:r>
              <a:rPr lang="it-IT" altLang="it-IT"/>
              <a:t>Carlo Pagani</a:t>
            </a:r>
            <a:endParaRPr lang="en-US" altLang="it-IT"/>
          </a:p>
        </p:txBody>
      </p:sp>
      <p:sp>
        <p:nvSpPr>
          <p:cNvPr id="5" name="Segnaposto piè di pagina 4"/>
          <p:cNvSpPr>
            <a:spLocks noGrp="1"/>
          </p:cNvSpPr>
          <p:nvPr>
            <p:ph type="ftr" sz="quarter" idx="11"/>
          </p:nvPr>
        </p:nvSpPr>
        <p:spPr/>
        <p:txBody>
          <a:bodyPr/>
          <a:lstStyle>
            <a:lvl1pPr>
              <a:defRPr/>
            </a:lvl1pPr>
          </a:lstStyle>
          <a:p>
            <a:fld id="{3FBB366A-F7D1-4519-A1E6-A2C124910861}" type="slidenum">
              <a:rPr lang="en-US" altLang="it-IT"/>
              <a:pPr/>
              <a:t>‹N›</a:t>
            </a:fld>
            <a:endParaRPr lang="en-US" altLang="it-IT"/>
          </a:p>
        </p:txBody>
      </p:sp>
      <p:sp>
        <p:nvSpPr>
          <p:cNvPr id="6" name="Rectangle 6">
            <a:extLst>
              <a:ext uri="{FF2B5EF4-FFF2-40B4-BE49-F238E27FC236}">
                <a16:creationId xmlns:a16="http://schemas.microsoft.com/office/drawing/2014/main" id="{217680DE-2A3F-94AF-AB1F-3ED918DF3C86}"/>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72230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99017" y="914400"/>
            <a:ext cx="10947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dirty="0"/>
              <a:t>Click to edit Master text styles</a:t>
            </a:r>
          </a:p>
          <a:p>
            <a:pPr lvl="1"/>
            <a:r>
              <a:rPr lang="en-US" altLang="it-IT" dirty="0"/>
              <a:t>Second level</a:t>
            </a:r>
          </a:p>
          <a:p>
            <a:pPr lvl="2"/>
            <a:r>
              <a:rPr lang="en-US" altLang="it-IT" dirty="0"/>
              <a:t>Third level</a:t>
            </a:r>
          </a:p>
          <a:p>
            <a:pPr lvl="3"/>
            <a:r>
              <a:rPr lang="en-US" altLang="it-IT" dirty="0"/>
              <a:t>Fourth level</a:t>
            </a:r>
          </a:p>
          <a:p>
            <a:pPr lvl="4"/>
            <a:r>
              <a:rPr lang="en-US" altLang="it-IT" dirty="0"/>
              <a:t>Fifth level</a:t>
            </a:r>
          </a:p>
        </p:txBody>
      </p:sp>
      <p:sp>
        <p:nvSpPr>
          <p:cNvPr id="1028" name="Rectangle 2"/>
          <p:cNvSpPr>
            <a:spLocks noGrp="1" noChangeAspect="1" noChangeArrowheads="1"/>
          </p:cNvSpPr>
          <p:nvPr>
            <p:ph type="title"/>
          </p:nvPr>
        </p:nvSpPr>
        <p:spPr bwMode="auto">
          <a:xfrm>
            <a:off x="1625601" y="142875"/>
            <a:ext cx="895561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dirty="0"/>
              <a:t>Click to edit Master title style</a:t>
            </a:r>
          </a:p>
        </p:txBody>
      </p:sp>
      <p:sp>
        <p:nvSpPr>
          <p:cNvPr id="6148" name="Rectangle 4"/>
          <p:cNvSpPr>
            <a:spLocks noGrp="1" noChangeArrowheads="1"/>
          </p:cNvSpPr>
          <p:nvPr>
            <p:ph type="dt" sz="half" idx="2"/>
          </p:nvPr>
        </p:nvSpPr>
        <p:spPr bwMode="auto">
          <a:xfrm>
            <a:off x="406400" y="6505575"/>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r>
              <a:rPr lang="en-US" altLang="it-IT"/>
              <a:t>Carlo Pagani</a:t>
            </a:r>
          </a:p>
        </p:txBody>
      </p:sp>
      <p:sp>
        <p:nvSpPr>
          <p:cNvPr id="6149" name="Rectangle 5"/>
          <p:cNvSpPr>
            <a:spLocks noGrp="1" noChangeArrowheads="1"/>
          </p:cNvSpPr>
          <p:nvPr>
            <p:ph type="ftr" sz="quarter" idx="3"/>
          </p:nvPr>
        </p:nvSpPr>
        <p:spPr bwMode="auto">
          <a:xfrm>
            <a:off x="3048000" y="6524625"/>
            <a:ext cx="609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fld id="{00C542B8-C23F-41D8-B4CC-4402B39B27B7}" type="slidenum">
              <a:rPr lang="en-US" altLang="it-IT"/>
              <a:pPr>
                <a:defRPr/>
              </a:pPr>
              <a:t>‹N›</a:t>
            </a:fld>
            <a:endParaRPr lang="en-US" altLang="it-IT"/>
          </a:p>
        </p:txBody>
      </p:sp>
      <p:sp>
        <p:nvSpPr>
          <p:cNvPr id="1032" name="Line 18"/>
          <p:cNvSpPr>
            <a:spLocks noChangeShapeType="1"/>
          </p:cNvSpPr>
          <p:nvPr userDrawn="1"/>
        </p:nvSpPr>
        <p:spPr bwMode="auto">
          <a:xfrm flipV="1">
            <a:off x="406400" y="6400800"/>
            <a:ext cx="11379200" cy="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sp>
        <p:nvSpPr>
          <p:cNvPr id="1033" name="Line 19"/>
          <p:cNvSpPr>
            <a:spLocks noChangeShapeType="1"/>
          </p:cNvSpPr>
          <p:nvPr userDrawn="1"/>
        </p:nvSpPr>
        <p:spPr bwMode="auto">
          <a:xfrm flipV="1">
            <a:off x="179917" y="762000"/>
            <a:ext cx="11785600" cy="0"/>
          </a:xfrm>
          <a:prstGeom prst="line">
            <a:avLst/>
          </a:prstGeom>
          <a:noFill/>
          <a:ln w="2857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pic>
        <p:nvPicPr>
          <p:cNvPr id="13" name="Picture 10" descr="A close up of a sign&#10;&#10;Description generated with very high confidence">
            <a:extLst>
              <a:ext uri="{FF2B5EF4-FFF2-40B4-BE49-F238E27FC236}">
                <a16:creationId xmlns:a16="http://schemas.microsoft.com/office/drawing/2014/main" id="{D541845F-0C9A-9740-AA76-7FFCAEE495BE}"/>
              </a:ext>
            </a:extLst>
          </p:cNvPr>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10820400" y="11908"/>
            <a:ext cx="1267883" cy="694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Immagine 10" descr="Immagine che contiene testo&#10;&#10;Descrizione generata automaticamente">
            <a:extLst>
              <a:ext uri="{FF2B5EF4-FFF2-40B4-BE49-F238E27FC236}">
                <a16:creationId xmlns:a16="http://schemas.microsoft.com/office/drawing/2014/main" id="{A2D4F545-A548-724B-91C4-FE4EAE114252}"/>
              </a:ext>
            </a:extLst>
          </p:cNvPr>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179917" y="52236"/>
            <a:ext cx="987720" cy="654204"/>
          </a:xfrm>
          <a:prstGeom prst="rect">
            <a:avLst/>
          </a:prstGeom>
        </p:spPr>
      </p:pic>
      <p:sp>
        <p:nvSpPr>
          <p:cNvPr id="12" name="Rectangle 6">
            <a:extLst>
              <a:ext uri="{FF2B5EF4-FFF2-40B4-BE49-F238E27FC236}">
                <a16:creationId xmlns:a16="http://schemas.microsoft.com/office/drawing/2014/main" id="{9696B036-52B3-8C2F-6776-8B7CCA8AE0CC}"/>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68" r:id="rId1"/>
    <p:sldLayoutId id="2147483766" r:id="rId2"/>
    <p:sldLayoutId id="2147483769" r:id="rId3"/>
    <p:sldLayoutId id="2147483770" r:id="rId4"/>
    <p:sldLayoutId id="2147483767" r:id="rId5"/>
    <p:sldLayoutId id="2147483772" r:id="rId6"/>
  </p:sldLayoutIdLst>
  <p:hf hdr="0"/>
  <p:txStyles>
    <p:titleStyle>
      <a:lvl1pPr algn="ctr" rtl="0" eaLnBrk="0" fontAlgn="base" hangingPunct="0">
        <a:spcBef>
          <a:spcPct val="0"/>
        </a:spcBef>
        <a:spcAft>
          <a:spcPct val="0"/>
        </a:spcAft>
        <a:defRPr sz="3200" b="1" i="1">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2pPr>
      <a:lvl3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3pPr>
      <a:lvl4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4pPr>
      <a:lvl5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5pPr>
      <a:lvl6pPr marL="4572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6pPr>
      <a:lvl7pPr marL="9144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7pPr>
      <a:lvl8pPr marL="13716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8pPr>
      <a:lvl9pPr marL="18288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9pPr>
    </p:titleStyle>
    <p:body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10"/>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11"/>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2.bin"/><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image" Target="../media/image31.jpg"/><Relationship Id="rId16"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jpg"/><Relationship Id="rId5" Type="http://schemas.openxmlformats.org/officeDocument/2006/relationships/image" Target="../media/image34.png"/><Relationship Id="rId15" Type="http://schemas.openxmlformats.org/officeDocument/2006/relationships/image" Target="../media/image44.jp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jp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oleObject" Target="../embeddings/oleObject8.bin"/><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61.png"/><Relationship Id="rId2" Type="http://schemas.openxmlformats.org/officeDocument/2006/relationships/oleObject" Target="../embeddings/oleObject3.bin"/><Relationship Id="rId1" Type="http://schemas.openxmlformats.org/officeDocument/2006/relationships/slideLayout" Target="../slideLayouts/slideLayout4.xml"/><Relationship Id="rId6" Type="http://schemas.openxmlformats.org/officeDocument/2006/relationships/oleObject" Target="../embeddings/oleObject5.bin"/><Relationship Id="rId11" Type="http://schemas.openxmlformats.org/officeDocument/2006/relationships/oleObject" Target="../embeddings/oleObject7.bin"/><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oleObject" Target="../embeddings/oleObject4.bin"/><Relationship Id="rId9" Type="http://schemas.openxmlformats.org/officeDocument/2006/relationships/oleObject" Target="../embeddings/oleObject6.bin"/><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5" Type="http://schemas.openxmlformats.org/officeDocument/2006/relationships/image" Target="../media/image79.jpeg"/><Relationship Id="rId4" Type="http://schemas.openxmlformats.org/officeDocument/2006/relationships/image" Target="../media/image78.wmf"/></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jpg"/><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13.jpeg"/><Relationship Id="rId7"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94.png"/><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9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png"/><Relationship Id="rId7" Type="http://schemas.openxmlformats.org/officeDocument/2006/relationships/image" Target="../media/image101.jpeg"/><Relationship Id="rId12" Type="http://schemas.openxmlformats.org/officeDocument/2006/relationships/image" Target="../media/image106.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14.emf"/><Relationship Id="rId4" Type="http://schemas.openxmlformats.org/officeDocument/2006/relationships/image" Target="../media/image113.emf"/></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7.jpeg"/><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2.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24.jpeg"/><Relationship Id="rId7" Type="http://schemas.openxmlformats.org/officeDocument/2006/relationships/image" Target="../media/image4.png"/><Relationship Id="rId2" Type="http://schemas.openxmlformats.org/officeDocument/2006/relationships/image" Target="../media/image123.jpe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26.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3.png"/><Relationship Id="rId7" Type="http://schemas.openxmlformats.org/officeDocument/2006/relationships/image" Target="../media/image130.jpeg"/><Relationship Id="rId2" Type="http://schemas.openxmlformats.org/officeDocument/2006/relationships/image" Target="../media/image127.jpeg"/><Relationship Id="rId1" Type="http://schemas.openxmlformats.org/officeDocument/2006/relationships/slideLayout" Target="../slideLayouts/slideLayout4.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4.xml"/><Relationship Id="rId5" Type="http://schemas.openxmlformats.org/officeDocument/2006/relationships/image" Target="../media/image137.emf"/><Relationship Id="rId4" Type="http://schemas.openxmlformats.org/officeDocument/2006/relationships/image" Target="../media/image136.emf"/></Relationships>
</file>

<file path=ppt/slides/_rels/slide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 Id="rId5" Type="http://schemas.openxmlformats.org/officeDocument/2006/relationships/image" Target="../media/image141.png"/><Relationship Id="rId4" Type="http://schemas.openxmlformats.org/officeDocument/2006/relationships/image" Target="../media/image140.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4.jpeg"/><Relationship Id="rId1" Type="http://schemas.openxmlformats.org/officeDocument/2006/relationships/slideLayout" Target="../slideLayouts/slideLayout4.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9.emf"/><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55.emf"/><Relationship Id="rId7" Type="http://schemas.openxmlformats.org/officeDocument/2006/relationships/image" Target="../media/image4.png"/><Relationship Id="rId2" Type="http://schemas.openxmlformats.org/officeDocument/2006/relationships/image" Target="../media/image154.emf"/><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57.emf"/><Relationship Id="rId4" Type="http://schemas.openxmlformats.org/officeDocument/2006/relationships/image" Target="../media/image156.emf"/></Relationships>
</file>

<file path=ppt/slides/_rels/slide6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D005C40-382C-C845-BACA-92F02A7BED99}"/>
              </a:ext>
            </a:extLst>
          </p:cNvPr>
          <p:cNvSpPr txBox="1"/>
          <p:nvPr/>
        </p:nvSpPr>
        <p:spPr>
          <a:xfrm>
            <a:off x="2388705" y="1371601"/>
            <a:ext cx="184731" cy="307777"/>
          </a:xfrm>
          <a:prstGeom prst="rect">
            <a:avLst/>
          </a:prstGeom>
          <a:noFill/>
        </p:spPr>
        <p:txBody>
          <a:bodyPr wrap="none" rtlCol="0">
            <a:spAutoFit/>
          </a:bodyPr>
          <a:lstStyle/>
          <a:p>
            <a:endParaRPr lang="it-IT" dirty="0"/>
          </a:p>
        </p:txBody>
      </p:sp>
      <p:sp>
        <p:nvSpPr>
          <p:cNvPr id="3" name="CasellaDiTesto 2">
            <a:extLst>
              <a:ext uri="{FF2B5EF4-FFF2-40B4-BE49-F238E27FC236}">
                <a16:creationId xmlns:a16="http://schemas.microsoft.com/office/drawing/2014/main" id="{BB726F0C-D0CB-4541-9EA0-D9F59C3978B7}"/>
              </a:ext>
            </a:extLst>
          </p:cNvPr>
          <p:cNvSpPr txBox="1"/>
          <p:nvPr/>
        </p:nvSpPr>
        <p:spPr>
          <a:xfrm>
            <a:off x="1931505" y="1739349"/>
            <a:ext cx="184731" cy="307777"/>
          </a:xfrm>
          <a:prstGeom prst="rect">
            <a:avLst/>
          </a:prstGeom>
          <a:noFill/>
        </p:spPr>
        <p:txBody>
          <a:bodyPr wrap="none" rtlCol="0">
            <a:spAutoFit/>
          </a:bodyPr>
          <a:lstStyle/>
          <a:p>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10</a:t>
            </a:fld>
            <a:endParaRPr lang="en-US" altLang="it-IT"/>
          </a:p>
        </p:txBody>
      </p:sp>
      <p:sp>
        <p:nvSpPr>
          <p:cNvPr id="6" name="Rettangolo 5">
            <a:extLst>
              <a:ext uri="{FF2B5EF4-FFF2-40B4-BE49-F238E27FC236}">
                <a16:creationId xmlns:a16="http://schemas.microsoft.com/office/drawing/2014/main" id="{96E6EF43-EF00-684F-91FA-7611C02292D1}"/>
              </a:ext>
            </a:extLst>
          </p:cNvPr>
          <p:cNvSpPr/>
          <p:nvPr/>
        </p:nvSpPr>
        <p:spPr>
          <a:xfrm>
            <a:off x="1464204" y="1752600"/>
            <a:ext cx="9278409" cy="2985433"/>
          </a:xfrm>
          <a:prstGeom prst="rect">
            <a:avLst/>
          </a:prstGeom>
        </p:spPr>
        <p:txBody>
          <a:bodyPr wrap="square">
            <a:spAutoFit/>
          </a:bodyPr>
          <a:lstStyle/>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Introduction</a:t>
            </a:r>
            <a:r>
              <a:rPr lang="it-IT" sz="3200" b="0" dirty="0">
                <a:solidFill>
                  <a:schemeClr val="bg1">
                    <a:lumMod val="65000"/>
                  </a:schemeClr>
                </a:solidFill>
                <a:latin typeface="Arial" panose="020B0604020202020204" pitchFamily="34" charset="0"/>
                <a:cs typeface="Arial" panose="020B0604020202020204" pitchFamily="34" charset="0"/>
              </a:rPr>
              <a:t> </a:t>
            </a:r>
          </a:p>
          <a:p>
            <a:pPr marL="514350" indent="-514350">
              <a:spcBef>
                <a:spcPts val="2400"/>
              </a:spcBef>
              <a:buAutoNum type="arabicPeriod"/>
            </a:pPr>
            <a:r>
              <a:rPr lang="it-IT" sz="3200" b="0" dirty="0" err="1">
                <a:solidFill>
                  <a:srgbClr val="002060"/>
                </a:solidFill>
                <a:latin typeface="Arial" panose="020B0604020202020204" pitchFamily="34" charset="0"/>
                <a:cs typeface="Arial" panose="020B0604020202020204" pitchFamily="34" charset="0"/>
              </a:rPr>
              <a:t>Prototypes</a:t>
            </a:r>
            <a:r>
              <a:rPr lang="it-IT" sz="3200" b="0" dirty="0">
                <a:solidFill>
                  <a:srgbClr val="002060"/>
                </a:solidFill>
                <a:latin typeface="Arial" panose="020B0604020202020204" pitchFamily="34" charset="0"/>
                <a:cs typeface="Arial" panose="020B0604020202020204" pitchFamily="34" charset="0"/>
              </a:rPr>
              <a:t> with </a:t>
            </a:r>
            <a:r>
              <a:rPr lang="it-IT" sz="3200" b="0" dirty="0" err="1">
                <a:solidFill>
                  <a:srgbClr val="002060"/>
                </a:solidFill>
                <a:latin typeface="Arial" panose="020B0604020202020204" pitchFamily="34" charset="0"/>
                <a:cs typeface="Arial" panose="020B0604020202020204" pitchFamily="34" charset="0"/>
              </a:rPr>
              <a:t>industry</a:t>
            </a:r>
            <a:endParaRPr lang="it-IT" sz="3200" b="0" dirty="0">
              <a:solidFill>
                <a:srgbClr val="002060"/>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Preparing</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series</a:t>
            </a:r>
            <a:r>
              <a:rPr lang="it-IT" sz="3200" b="0" dirty="0">
                <a:solidFill>
                  <a:schemeClr val="bg1">
                    <a:lumMod val="65000"/>
                  </a:schemeClr>
                </a:solidFill>
                <a:latin typeface="Arial" panose="020B0604020202020204" pitchFamily="34" charset="0"/>
                <a:cs typeface="Arial" panose="020B0604020202020204" pitchFamily="34" charset="0"/>
              </a:rPr>
              <a:t> production: the </a:t>
            </a:r>
            <a:r>
              <a:rPr lang="it-IT" sz="3200" b="0" dirty="0" err="1">
                <a:solidFill>
                  <a:schemeClr val="bg1">
                    <a:lumMod val="65000"/>
                  </a:schemeClr>
                </a:solidFill>
                <a:latin typeface="Arial" panose="020B0604020202020204" pitchFamily="34" charset="0"/>
                <a:cs typeface="Arial" panose="020B0604020202020204" pitchFamily="34" charset="0"/>
              </a:rPr>
              <a:t>cavity</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example</a:t>
            </a:r>
            <a:endParaRPr lang="it-IT" sz="3200" b="0" dirty="0">
              <a:solidFill>
                <a:schemeClr val="bg1">
                  <a:lumMod val="65000"/>
                </a:schemeClr>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a:solidFill>
                  <a:schemeClr val="bg1">
                    <a:lumMod val="65000"/>
                  </a:schemeClr>
                </a:solidFill>
                <a:latin typeface="Arial" panose="020B0604020202020204" pitchFamily="34" charset="0"/>
                <a:cs typeface="Arial" panose="020B0604020202020204" pitchFamily="34" charset="0"/>
              </a:rPr>
              <a:t>Series production </a:t>
            </a:r>
            <a:r>
              <a:rPr lang="it-IT" sz="3200" b="0" dirty="0" err="1">
                <a:solidFill>
                  <a:schemeClr val="bg1">
                    <a:lumMod val="65000"/>
                  </a:schemeClr>
                </a:solidFill>
                <a:latin typeface="Arial" panose="020B0604020202020204" pitchFamily="34" charset="0"/>
                <a:cs typeface="Arial" panose="020B0604020202020204" pitchFamily="34" charset="0"/>
              </a:rPr>
              <a:t>better</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than</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prototypes</a:t>
            </a:r>
            <a:endParaRPr lang="it-IT" sz="3200" b="0" dirty="0">
              <a:solidFill>
                <a:schemeClr val="bg1">
                  <a:lumMod val="65000"/>
                </a:schemeClr>
              </a:solidFill>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ED44CC40-045A-E728-987D-8AD799409488}"/>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870040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244FC3-E98A-5E72-8298-79CA22C3652E}"/>
              </a:ext>
            </a:extLst>
          </p:cNvPr>
          <p:cNvSpPr>
            <a:spLocks noGrp="1"/>
          </p:cNvSpPr>
          <p:nvPr>
            <p:ph type="title"/>
          </p:nvPr>
        </p:nvSpPr>
        <p:spPr>
          <a:xfrm>
            <a:off x="1618191" y="197643"/>
            <a:ext cx="8955617" cy="533400"/>
          </a:xfrm>
        </p:spPr>
        <p:txBody>
          <a:bodyPr/>
          <a:lstStyle/>
          <a:p>
            <a:r>
              <a:rPr lang="it-IT" dirty="0"/>
              <a:t>The way to </a:t>
            </a:r>
            <a:r>
              <a:rPr lang="it-IT" dirty="0" err="1"/>
              <a:t>improve</a:t>
            </a:r>
            <a:r>
              <a:rPr lang="it-IT" dirty="0"/>
              <a:t> SRF Performances</a:t>
            </a:r>
          </a:p>
        </p:txBody>
      </p:sp>
      <p:sp>
        <p:nvSpPr>
          <p:cNvPr id="6" name="Segnaposto contenuto 5">
            <a:extLst>
              <a:ext uri="{FF2B5EF4-FFF2-40B4-BE49-F238E27FC236}">
                <a16:creationId xmlns:a16="http://schemas.microsoft.com/office/drawing/2014/main" id="{D833A04E-5DE0-F51E-3F95-615EEDA9EDA6}"/>
              </a:ext>
            </a:extLst>
          </p:cNvPr>
          <p:cNvSpPr>
            <a:spLocks noGrp="1"/>
          </p:cNvSpPr>
          <p:nvPr>
            <p:ph idx="1"/>
          </p:nvPr>
        </p:nvSpPr>
        <p:spPr/>
        <p:txBody>
          <a:bodyPr/>
          <a:lstStyle/>
          <a:p>
            <a:pPr marL="342900" indent="-342900">
              <a:lnSpc>
                <a:spcPts val="2700"/>
              </a:lnSpc>
              <a:spcBef>
                <a:spcPts val="1200"/>
              </a:spcBef>
              <a:buFont typeface="Wingdings" pitchFamily="2" charset="2"/>
              <a:buChar char="§"/>
            </a:pPr>
            <a:r>
              <a:rPr lang="it-IT" dirty="0"/>
              <a:t>In </a:t>
            </a:r>
            <a:r>
              <a:rPr lang="it-IT" dirty="0" err="1"/>
              <a:t>parallel</a:t>
            </a:r>
            <a:r>
              <a:rPr lang="it-IT" dirty="0"/>
              <a:t> with the machine design, </a:t>
            </a:r>
            <a:r>
              <a:rPr lang="it-IT" b="1" dirty="0" err="1"/>
              <a:t>all</a:t>
            </a:r>
            <a:r>
              <a:rPr lang="it-IT" b="1" dirty="0"/>
              <a:t> major TESLA sub-</a:t>
            </a:r>
            <a:r>
              <a:rPr lang="it-IT" b="1" dirty="0" err="1"/>
              <a:t>components</a:t>
            </a:r>
            <a:r>
              <a:rPr lang="it-IT" b="1" dirty="0"/>
              <a:t> </a:t>
            </a:r>
            <a:r>
              <a:rPr lang="it-IT" b="1" dirty="0" err="1"/>
              <a:t>have</a:t>
            </a:r>
            <a:r>
              <a:rPr lang="it-IT" b="1" dirty="0"/>
              <a:t> </a:t>
            </a:r>
            <a:r>
              <a:rPr lang="it-IT" b="1" dirty="0" err="1"/>
              <a:t>been</a:t>
            </a:r>
            <a:r>
              <a:rPr lang="it-IT" b="1" dirty="0"/>
              <a:t> </a:t>
            </a:r>
            <a:r>
              <a:rPr lang="it-IT" b="1" dirty="0" err="1"/>
              <a:t>conceived</a:t>
            </a:r>
            <a:r>
              <a:rPr lang="it-IT" b="1" dirty="0"/>
              <a:t>, </a:t>
            </a:r>
            <a:r>
              <a:rPr lang="it-IT" b="1" dirty="0" err="1"/>
              <a:t>designed</a:t>
            </a:r>
            <a:r>
              <a:rPr lang="it-IT" b="1" dirty="0"/>
              <a:t> and </a:t>
            </a:r>
            <a:r>
              <a:rPr lang="it-IT" b="1" dirty="0" err="1"/>
              <a:t>protopyped</a:t>
            </a:r>
            <a:r>
              <a:rPr lang="it-IT" b="1" dirty="0"/>
              <a:t> for TTF</a:t>
            </a:r>
            <a:r>
              <a:rPr lang="it-IT" dirty="0"/>
              <a:t>.</a:t>
            </a:r>
          </a:p>
          <a:p>
            <a:pPr marL="342900" indent="-342900">
              <a:lnSpc>
                <a:spcPts val="2700"/>
              </a:lnSpc>
              <a:spcBef>
                <a:spcPts val="1200"/>
              </a:spcBef>
              <a:buFont typeface="Wingdings" pitchFamily="2" charset="2"/>
              <a:buChar char="§"/>
            </a:pPr>
            <a:r>
              <a:rPr lang="it-IT" dirty="0" err="1"/>
              <a:t>Most</a:t>
            </a:r>
            <a:r>
              <a:rPr lang="it-IT" dirty="0"/>
              <a:t> of the </a:t>
            </a:r>
            <a:r>
              <a:rPr lang="it-IT" dirty="0" err="1"/>
              <a:t>process</a:t>
            </a:r>
            <a:r>
              <a:rPr lang="it-IT" dirty="0"/>
              <a:t> </a:t>
            </a:r>
            <a:r>
              <a:rPr lang="it-IT" dirty="0" err="1"/>
              <a:t>has</a:t>
            </a:r>
            <a:r>
              <a:rPr lang="it-IT" dirty="0"/>
              <a:t> </a:t>
            </a:r>
            <a:r>
              <a:rPr lang="it-IT" dirty="0" err="1"/>
              <a:t>been</a:t>
            </a:r>
            <a:r>
              <a:rPr lang="it-IT" dirty="0"/>
              <a:t> </a:t>
            </a:r>
            <a:r>
              <a:rPr lang="it-IT" dirty="0" err="1"/>
              <a:t>performed</a:t>
            </a:r>
            <a:r>
              <a:rPr lang="it-IT" dirty="0"/>
              <a:t> in </a:t>
            </a:r>
            <a:r>
              <a:rPr lang="it-IT" b="1" dirty="0" err="1"/>
              <a:t>strict</a:t>
            </a:r>
            <a:r>
              <a:rPr lang="it-IT" b="1" dirty="0"/>
              <a:t> </a:t>
            </a:r>
            <a:r>
              <a:rPr lang="it-IT" b="1" dirty="0" err="1"/>
              <a:t>collabotration</a:t>
            </a:r>
            <a:r>
              <a:rPr lang="it-IT" b="1" dirty="0"/>
              <a:t> with </a:t>
            </a:r>
            <a:r>
              <a:rPr lang="it-IT" b="1" dirty="0" err="1"/>
              <a:t>industry</a:t>
            </a:r>
            <a:r>
              <a:rPr lang="it-IT" dirty="0"/>
              <a:t>.</a:t>
            </a:r>
          </a:p>
          <a:p>
            <a:pPr marL="342900" indent="-342900">
              <a:lnSpc>
                <a:spcPts val="2700"/>
              </a:lnSpc>
              <a:spcBef>
                <a:spcPts val="1200"/>
              </a:spcBef>
              <a:buFont typeface="Wingdings" pitchFamily="2" charset="2"/>
              <a:buChar char="§"/>
            </a:pPr>
            <a:r>
              <a:rPr lang="it-IT" dirty="0" err="1"/>
              <a:t>Concerning</a:t>
            </a:r>
            <a:r>
              <a:rPr lang="it-IT" dirty="0"/>
              <a:t> SRF </a:t>
            </a:r>
            <a:r>
              <a:rPr lang="it-IT" dirty="0" err="1"/>
              <a:t>cavities</a:t>
            </a:r>
            <a:r>
              <a:rPr lang="it-IT" dirty="0"/>
              <a:t>, </a:t>
            </a:r>
            <a:r>
              <a:rPr lang="it-IT" dirty="0" err="1"/>
              <a:t>all</a:t>
            </a:r>
            <a:r>
              <a:rPr lang="it-IT" dirty="0"/>
              <a:t> the </a:t>
            </a:r>
            <a:r>
              <a:rPr lang="it-IT" dirty="0" err="1"/>
              <a:t>technology</a:t>
            </a:r>
            <a:r>
              <a:rPr lang="it-IT" dirty="0"/>
              <a:t> </a:t>
            </a:r>
            <a:r>
              <a:rPr lang="it-IT" dirty="0" err="1"/>
              <a:t>already</a:t>
            </a:r>
            <a:r>
              <a:rPr lang="it-IT" dirty="0"/>
              <a:t> </a:t>
            </a:r>
            <a:r>
              <a:rPr lang="it-IT" dirty="0" err="1"/>
              <a:t>mastered</a:t>
            </a:r>
            <a:r>
              <a:rPr lang="it-IT" dirty="0"/>
              <a:t> by </a:t>
            </a:r>
            <a:r>
              <a:rPr lang="it-IT" dirty="0" err="1"/>
              <a:t>industry</a:t>
            </a:r>
            <a:r>
              <a:rPr lang="it-IT" dirty="0"/>
              <a:t> </a:t>
            </a:r>
            <a:r>
              <a:rPr lang="it-IT" dirty="0" err="1"/>
              <a:t>have</a:t>
            </a:r>
            <a:r>
              <a:rPr lang="it-IT" dirty="0"/>
              <a:t> </a:t>
            </a:r>
            <a:r>
              <a:rPr lang="it-IT" dirty="0" err="1"/>
              <a:t>been</a:t>
            </a:r>
            <a:r>
              <a:rPr lang="it-IT" dirty="0"/>
              <a:t> </a:t>
            </a:r>
            <a:r>
              <a:rPr lang="it-IT" dirty="0" err="1"/>
              <a:t>further</a:t>
            </a:r>
            <a:r>
              <a:rPr lang="it-IT" dirty="0"/>
              <a:t> </a:t>
            </a:r>
            <a:r>
              <a:rPr lang="it-IT" dirty="0" err="1"/>
              <a:t>improved</a:t>
            </a:r>
            <a:r>
              <a:rPr lang="it-IT" dirty="0"/>
              <a:t> with the help of Labs </a:t>
            </a:r>
            <a:r>
              <a:rPr lang="it-IT" dirty="0" err="1"/>
              <a:t>experience</a:t>
            </a:r>
            <a:r>
              <a:rPr lang="it-IT" dirty="0"/>
              <a:t>. </a:t>
            </a:r>
            <a:r>
              <a:rPr lang="it-IT" b="1" dirty="0" err="1"/>
              <a:t>All</a:t>
            </a:r>
            <a:r>
              <a:rPr lang="it-IT" b="1" dirty="0"/>
              <a:t> the </a:t>
            </a:r>
            <a:r>
              <a:rPr lang="it-IT" b="1" dirty="0" err="1"/>
              <a:t>mechanical</a:t>
            </a:r>
            <a:r>
              <a:rPr lang="it-IT" b="1" dirty="0"/>
              <a:t> </a:t>
            </a:r>
            <a:r>
              <a:rPr lang="it-IT" b="1" dirty="0" err="1"/>
              <a:t>fabrication</a:t>
            </a:r>
            <a:r>
              <a:rPr lang="it-IT" b="1" dirty="0"/>
              <a:t> </a:t>
            </a:r>
            <a:r>
              <a:rPr lang="it-IT" b="1" dirty="0" err="1"/>
              <a:t>done</a:t>
            </a:r>
            <a:r>
              <a:rPr lang="it-IT" b="1" dirty="0"/>
              <a:t> in </a:t>
            </a:r>
            <a:r>
              <a:rPr lang="it-IT" b="1" dirty="0" err="1"/>
              <a:t>industry</a:t>
            </a:r>
            <a:r>
              <a:rPr lang="it-IT" dirty="0"/>
              <a:t>. </a:t>
            </a:r>
          </a:p>
          <a:p>
            <a:pPr marL="342900" indent="-342900">
              <a:lnSpc>
                <a:spcPts val="2700"/>
              </a:lnSpc>
              <a:spcBef>
                <a:spcPts val="1200"/>
              </a:spcBef>
              <a:buFont typeface="Wingdings" pitchFamily="2" charset="2"/>
              <a:buChar char="§"/>
            </a:pPr>
            <a:r>
              <a:rPr lang="it-IT" dirty="0"/>
              <a:t>The </a:t>
            </a:r>
            <a:r>
              <a:rPr lang="it-IT" dirty="0" err="1"/>
              <a:t>acquisition</a:t>
            </a:r>
            <a:r>
              <a:rPr lang="it-IT" dirty="0"/>
              <a:t> of an EB </a:t>
            </a:r>
            <a:r>
              <a:rPr lang="it-IT" dirty="0" err="1"/>
              <a:t>Welding</a:t>
            </a:r>
            <a:r>
              <a:rPr lang="it-IT" dirty="0"/>
              <a:t> machine </a:t>
            </a:r>
            <a:r>
              <a:rPr lang="it-IT" dirty="0" err="1"/>
              <a:t>at</a:t>
            </a:r>
            <a:r>
              <a:rPr lang="it-IT" dirty="0"/>
              <a:t> DESY </a:t>
            </a:r>
            <a:r>
              <a:rPr lang="it-IT" dirty="0" err="1"/>
              <a:t>had</a:t>
            </a:r>
            <a:r>
              <a:rPr lang="it-IT" dirty="0"/>
              <a:t> the strong </a:t>
            </a:r>
            <a:r>
              <a:rPr lang="it-IT" dirty="0" err="1"/>
              <a:t>opposition</a:t>
            </a:r>
            <a:r>
              <a:rPr lang="it-IT" dirty="0"/>
              <a:t> by the Director </a:t>
            </a:r>
            <a:r>
              <a:rPr lang="it-IT" dirty="0" err="1"/>
              <a:t>Biorn</a:t>
            </a:r>
            <a:r>
              <a:rPr lang="it-IT" dirty="0"/>
              <a:t> </a:t>
            </a:r>
            <a:r>
              <a:rPr lang="it-IT" dirty="0" err="1"/>
              <a:t>Wiik</a:t>
            </a:r>
            <a:endParaRPr lang="it-IT" dirty="0"/>
          </a:p>
          <a:p>
            <a:pPr marL="342900" indent="-342900">
              <a:lnSpc>
                <a:spcPts val="2700"/>
              </a:lnSpc>
              <a:spcBef>
                <a:spcPts val="1200"/>
              </a:spcBef>
              <a:buFont typeface="Wingdings" pitchFamily="2" charset="2"/>
              <a:buChar char="§"/>
            </a:pPr>
            <a:r>
              <a:rPr lang="it-IT" dirty="0"/>
              <a:t>The </a:t>
            </a:r>
            <a:r>
              <a:rPr lang="it-IT" dirty="0" err="1"/>
              <a:t>matured</a:t>
            </a:r>
            <a:r>
              <a:rPr lang="it-IT" dirty="0"/>
              <a:t> </a:t>
            </a:r>
            <a:r>
              <a:rPr lang="it-IT" dirty="0" err="1"/>
              <a:t>experience</a:t>
            </a:r>
            <a:r>
              <a:rPr lang="it-IT" dirty="0"/>
              <a:t> on the </a:t>
            </a:r>
            <a:r>
              <a:rPr lang="it-IT" b="1" dirty="0" err="1"/>
              <a:t>Niobium</a:t>
            </a:r>
            <a:r>
              <a:rPr lang="it-IT" b="1" dirty="0"/>
              <a:t> </a:t>
            </a:r>
            <a:r>
              <a:rPr lang="it-IT" b="1" dirty="0" err="1"/>
              <a:t>welding</a:t>
            </a:r>
            <a:r>
              <a:rPr lang="it-IT" b="1" dirty="0"/>
              <a:t> </a:t>
            </a:r>
            <a:r>
              <a:rPr lang="it-IT" dirty="0" err="1"/>
              <a:t>has</a:t>
            </a:r>
            <a:r>
              <a:rPr lang="it-IT" dirty="0"/>
              <a:t> </a:t>
            </a:r>
            <a:r>
              <a:rPr lang="it-IT" dirty="0" err="1"/>
              <a:t>been</a:t>
            </a:r>
            <a:r>
              <a:rPr lang="it-IT" dirty="0"/>
              <a:t> </a:t>
            </a:r>
            <a:r>
              <a:rPr lang="it-IT" dirty="0" err="1"/>
              <a:t>transferred</a:t>
            </a:r>
            <a:r>
              <a:rPr lang="it-IT" dirty="0"/>
              <a:t> </a:t>
            </a:r>
            <a:r>
              <a:rPr lang="it-IT" dirty="0" err="1"/>
              <a:t>directly</a:t>
            </a:r>
            <a:r>
              <a:rPr lang="it-IT" dirty="0"/>
              <a:t> </a:t>
            </a:r>
            <a:r>
              <a:rPr lang="it-IT" b="1" dirty="0"/>
              <a:t>from Labs to </a:t>
            </a:r>
            <a:r>
              <a:rPr lang="it-IT" b="1" dirty="0" err="1"/>
              <a:t>industry</a:t>
            </a:r>
            <a:endParaRPr lang="it-IT" b="1" dirty="0"/>
          </a:p>
          <a:p>
            <a:pPr marL="342900" indent="-342900">
              <a:lnSpc>
                <a:spcPts val="2700"/>
              </a:lnSpc>
              <a:spcBef>
                <a:spcPts val="1200"/>
              </a:spcBef>
              <a:buFont typeface="Wingdings" pitchFamily="2" charset="2"/>
              <a:buChar char="§"/>
            </a:pPr>
            <a:r>
              <a:rPr lang="it-IT" dirty="0" err="1"/>
              <a:t>Clean</a:t>
            </a:r>
            <a:r>
              <a:rPr lang="it-IT" dirty="0"/>
              <a:t> room </a:t>
            </a:r>
            <a:r>
              <a:rPr lang="it-IT" dirty="0" err="1"/>
              <a:t>operation</a:t>
            </a:r>
            <a:r>
              <a:rPr lang="it-IT" dirty="0"/>
              <a:t> and special </a:t>
            </a:r>
            <a:r>
              <a:rPr lang="it-IT" dirty="0" err="1"/>
              <a:t>surface</a:t>
            </a:r>
            <a:r>
              <a:rPr lang="it-IT" dirty="0"/>
              <a:t> treatments </a:t>
            </a:r>
            <a:r>
              <a:rPr lang="it-IT" dirty="0" err="1"/>
              <a:t>were</a:t>
            </a:r>
            <a:r>
              <a:rPr lang="it-IT" dirty="0"/>
              <a:t> </a:t>
            </a:r>
            <a:r>
              <a:rPr lang="it-IT" dirty="0" err="1"/>
              <a:t>developped</a:t>
            </a:r>
            <a:r>
              <a:rPr lang="it-IT" dirty="0"/>
              <a:t> </a:t>
            </a:r>
            <a:r>
              <a:rPr lang="it-IT" dirty="0" err="1"/>
              <a:t>at</a:t>
            </a:r>
            <a:r>
              <a:rPr lang="it-IT" dirty="0"/>
              <a:t> the DESY </a:t>
            </a:r>
            <a:r>
              <a:rPr lang="it-IT" dirty="0" err="1"/>
              <a:t>infrastructure</a:t>
            </a:r>
            <a:r>
              <a:rPr lang="it-IT" dirty="0"/>
              <a:t> and </a:t>
            </a:r>
            <a:r>
              <a:rPr lang="it-IT" dirty="0" err="1"/>
              <a:t>promptly</a:t>
            </a:r>
            <a:r>
              <a:rPr lang="it-IT" dirty="0"/>
              <a:t> </a:t>
            </a:r>
            <a:r>
              <a:rPr lang="it-IT" dirty="0" err="1"/>
              <a:t>tranferred</a:t>
            </a:r>
            <a:r>
              <a:rPr lang="it-IT" dirty="0"/>
              <a:t> to Industry</a:t>
            </a:r>
          </a:p>
          <a:p>
            <a:pPr marL="342900" indent="-342900">
              <a:buFont typeface="Wingdings" pitchFamily="2" charset="2"/>
              <a:buChar char="§"/>
            </a:pPr>
            <a:endParaRPr lang="it-IT" dirty="0"/>
          </a:p>
        </p:txBody>
      </p:sp>
      <p:sp>
        <p:nvSpPr>
          <p:cNvPr id="3" name="Segnaposto data 2">
            <a:extLst>
              <a:ext uri="{FF2B5EF4-FFF2-40B4-BE49-F238E27FC236}">
                <a16:creationId xmlns:a16="http://schemas.microsoft.com/office/drawing/2014/main" id="{7B849D60-64A2-B729-D553-F37548371D57}"/>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30955CD-BB2F-CDC3-DA63-74A0CA405D03}"/>
              </a:ext>
            </a:extLst>
          </p:cNvPr>
          <p:cNvSpPr>
            <a:spLocks noGrp="1"/>
          </p:cNvSpPr>
          <p:nvPr>
            <p:ph type="ftr" sz="quarter" idx="11"/>
          </p:nvPr>
        </p:nvSpPr>
        <p:spPr/>
        <p:txBody>
          <a:bodyPr/>
          <a:lstStyle/>
          <a:p>
            <a:pPr>
              <a:defRPr/>
            </a:pPr>
            <a:fld id="{8DAD3638-8E0C-4079-83E3-101B55F74CF3}" type="slidenum">
              <a:rPr lang="en-US" altLang="it-IT" smtClean="0"/>
              <a:pPr>
                <a:defRPr/>
              </a:pPr>
              <a:t>11</a:t>
            </a:fld>
            <a:endParaRPr lang="en-US" altLang="it-IT"/>
          </a:p>
        </p:txBody>
      </p:sp>
      <p:sp>
        <p:nvSpPr>
          <p:cNvPr id="5" name="Segnaposto numero diapositiva 4">
            <a:extLst>
              <a:ext uri="{FF2B5EF4-FFF2-40B4-BE49-F238E27FC236}">
                <a16:creationId xmlns:a16="http://schemas.microsoft.com/office/drawing/2014/main" id="{25F770DF-5345-0A08-EA05-B7A9A57CC401}"/>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spTree>
    <p:extLst>
      <p:ext uri="{BB962C8B-B14F-4D97-AF65-F5344CB8AC3E}">
        <p14:creationId xmlns:p14="http://schemas.microsoft.com/office/powerpoint/2010/main" val="887076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744D2A-C429-C874-4899-EF0AA2826644}"/>
              </a:ext>
            </a:extLst>
          </p:cNvPr>
          <p:cNvSpPr>
            <a:spLocks noGrp="1"/>
          </p:cNvSpPr>
          <p:nvPr>
            <p:ph type="title"/>
          </p:nvPr>
        </p:nvSpPr>
        <p:spPr/>
        <p:txBody>
          <a:bodyPr/>
          <a:lstStyle/>
          <a:p>
            <a:r>
              <a:rPr lang="en-US" altLang="it-IT" dirty="0"/>
              <a:t>Eddy Current Scanner for Nb Sheets</a:t>
            </a:r>
            <a:endParaRPr lang="it-IT" dirty="0"/>
          </a:p>
        </p:txBody>
      </p:sp>
      <p:sp>
        <p:nvSpPr>
          <p:cNvPr id="3" name="Segnaposto data 2">
            <a:extLst>
              <a:ext uri="{FF2B5EF4-FFF2-40B4-BE49-F238E27FC236}">
                <a16:creationId xmlns:a16="http://schemas.microsoft.com/office/drawing/2014/main" id="{C590439F-3FE6-6F95-E955-18240C625F1F}"/>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583FD1E3-B9BC-6672-5153-2D8ADF3A3D03}"/>
              </a:ext>
            </a:extLst>
          </p:cNvPr>
          <p:cNvSpPr>
            <a:spLocks noGrp="1"/>
          </p:cNvSpPr>
          <p:nvPr>
            <p:ph type="ftr" sz="quarter" idx="11"/>
          </p:nvPr>
        </p:nvSpPr>
        <p:spPr/>
        <p:txBody>
          <a:bodyPr/>
          <a:lstStyle/>
          <a:p>
            <a:pPr>
              <a:defRPr/>
            </a:pPr>
            <a:fld id="{8DAD3638-8E0C-4079-83E3-101B55F74CF3}" type="slidenum">
              <a:rPr lang="en-US" altLang="it-IT" smtClean="0"/>
              <a:pPr>
                <a:defRPr/>
              </a:pPr>
              <a:t>12</a:t>
            </a:fld>
            <a:endParaRPr lang="en-US" altLang="it-IT"/>
          </a:p>
        </p:txBody>
      </p:sp>
      <p:sp>
        <p:nvSpPr>
          <p:cNvPr id="5" name="Segnaposto numero diapositiva 4">
            <a:extLst>
              <a:ext uri="{FF2B5EF4-FFF2-40B4-BE49-F238E27FC236}">
                <a16:creationId xmlns:a16="http://schemas.microsoft.com/office/drawing/2014/main" id="{A7B66F08-C7CF-82AB-8A95-83FC9B20D8AA}"/>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10" name="Picture 3">
            <a:extLst>
              <a:ext uri="{FF2B5EF4-FFF2-40B4-BE49-F238E27FC236}">
                <a16:creationId xmlns:a16="http://schemas.microsoft.com/office/drawing/2014/main" id="{744CA525-95D4-7AF4-C1AF-D0C92E397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005" y="929085"/>
            <a:ext cx="5251450"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
            <a:extLst>
              <a:ext uri="{FF2B5EF4-FFF2-40B4-BE49-F238E27FC236}">
                <a16:creationId xmlns:a16="http://schemas.microsoft.com/office/drawing/2014/main" id="{E2F61AB1-0906-F3C9-3366-F771A3A6A3B1}"/>
              </a:ext>
            </a:extLst>
          </p:cNvPr>
          <p:cNvGrpSpPr>
            <a:grpSpLocks/>
          </p:cNvGrpSpPr>
          <p:nvPr/>
        </p:nvGrpSpPr>
        <p:grpSpPr bwMode="auto">
          <a:xfrm>
            <a:off x="7388994" y="1046561"/>
            <a:ext cx="2376487" cy="2771775"/>
            <a:chOff x="3969" y="701"/>
            <a:chExt cx="1497" cy="1746"/>
          </a:xfrm>
        </p:grpSpPr>
        <p:pic>
          <p:nvPicPr>
            <p:cNvPr id="12" name="Picture 5">
              <a:extLst>
                <a:ext uri="{FF2B5EF4-FFF2-40B4-BE49-F238E27FC236}">
                  <a16:creationId xmlns:a16="http://schemas.microsoft.com/office/drawing/2014/main" id="{8133AF59-1324-BF77-AB40-39CC2C555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21" t="11404" r="55209" b="9444"/>
            <a:stretch>
              <a:fillRect/>
            </a:stretch>
          </p:blipFill>
          <p:spPr bwMode="auto">
            <a:xfrm>
              <a:off x="3969" y="992"/>
              <a:ext cx="1497" cy="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6">
              <a:extLst>
                <a:ext uri="{FF2B5EF4-FFF2-40B4-BE49-F238E27FC236}">
                  <a16:creationId xmlns:a16="http://schemas.microsoft.com/office/drawing/2014/main" id="{AAA5CB38-CDD5-70AD-6463-42A0620DBE12}"/>
                </a:ext>
              </a:extLst>
            </p:cNvPr>
            <p:cNvSpPr txBox="1">
              <a:spLocks noChangeArrowheads="1"/>
            </p:cNvSpPr>
            <p:nvPr/>
          </p:nvSpPr>
          <p:spPr bwMode="auto">
            <a:xfrm>
              <a:off x="4048" y="701"/>
              <a:ext cx="141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base" hangingPunct="1"/>
              <a:r>
                <a:rPr lang="en-US" altLang="it-IT" sz="2000" dirty="0">
                  <a:solidFill>
                    <a:srgbClr val="002060"/>
                  </a:solidFill>
                  <a:latin typeface="Arial" panose="020B0604020202020204" pitchFamily="34" charset="0"/>
                  <a:cs typeface="Arial" panose="020B0604020202020204" pitchFamily="34" charset="0"/>
                </a:rPr>
                <a:t>Scanning results</a:t>
              </a:r>
            </a:p>
          </p:txBody>
        </p:sp>
      </p:grpSp>
      <p:sp>
        <p:nvSpPr>
          <p:cNvPr id="14" name="Text Box 7">
            <a:extLst>
              <a:ext uri="{FF2B5EF4-FFF2-40B4-BE49-F238E27FC236}">
                <a16:creationId xmlns:a16="http://schemas.microsoft.com/office/drawing/2014/main" id="{CB436D52-6851-19F5-EFB2-E2D169E8F9FE}"/>
              </a:ext>
            </a:extLst>
          </p:cNvPr>
          <p:cNvSpPr txBox="1">
            <a:spLocks noChangeArrowheads="1"/>
          </p:cNvSpPr>
          <p:nvPr/>
        </p:nvSpPr>
        <p:spPr bwMode="auto">
          <a:xfrm>
            <a:off x="7173094" y="4067572"/>
            <a:ext cx="3592511" cy="186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6700" indent="-266700" fontAlgn="base">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fontAlgn="base">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fontAlgn="base">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fontAlgn="base">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fontAlgn="base">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40000"/>
              </a:spcBef>
              <a:buFontTx/>
              <a:buBlip>
                <a:blip r:embed="rId4"/>
              </a:buBlip>
            </a:pPr>
            <a:r>
              <a:rPr lang="en-US" altLang="it-IT" sz="1800" b="0" dirty="0">
                <a:solidFill>
                  <a:srgbClr val="002060"/>
                </a:solidFill>
                <a:cs typeface="Arial" panose="020B0604020202020204" pitchFamily="34" charset="0"/>
              </a:rPr>
              <a:t>Rolling marks and defects are visible on a niobium disk to be used to print a cavity half-cell. </a:t>
            </a:r>
          </a:p>
          <a:p>
            <a:pPr eaLnBrk="1" hangingPunct="1">
              <a:spcBef>
                <a:spcPct val="40000"/>
              </a:spcBef>
              <a:buFontTx/>
              <a:buBlip>
                <a:blip r:embed="rId4"/>
              </a:buBlip>
            </a:pPr>
            <a:r>
              <a:rPr lang="en-US" altLang="it-IT" sz="1800" b="0" dirty="0">
                <a:solidFill>
                  <a:srgbClr val="002060"/>
                </a:solidFill>
                <a:cs typeface="Arial" panose="020B0604020202020204" pitchFamily="34" charset="0"/>
              </a:rPr>
              <a:t>Surface analysis is then required to identify the inclusions</a:t>
            </a:r>
          </a:p>
        </p:txBody>
      </p:sp>
    </p:spTree>
    <p:extLst>
      <p:ext uri="{BB962C8B-B14F-4D97-AF65-F5344CB8AC3E}">
        <p14:creationId xmlns:p14="http://schemas.microsoft.com/office/powerpoint/2010/main" val="723288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B40AB8-E9B8-965F-ECD9-BEBC70BD43ED}"/>
              </a:ext>
            </a:extLst>
          </p:cNvPr>
          <p:cNvSpPr>
            <a:spLocks noGrp="1"/>
          </p:cNvSpPr>
          <p:nvPr>
            <p:ph type="title"/>
          </p:nvPr>
        </p:nvSpPr>
        <p:spPr/>
        <p:txBody>
          <a:bodyPr/>
          <a:lstStyle/>
          <a:p>
            <a:r>
              <a:rPr lang="en-US" altLang="it-IT" dirty="0"/>
              <a:t>Learning curve with BCP</a:t>
            </a:r>
            <a:endParaRPr lang="it-IT" dirty="0"/>
          </a:p>
        </p:txBody>
      </p:sp>
      <p:sp>
        <p:nvSpPr>
          <p:cNvPr id="3" name="Segnaposto data 2">
            <a:extLst>
              <a:ext uri="{FF2B5EF4-FFF2-40B4-BE49-F238E27FC236}">
                <a16:creationId xmlns:a16="http://schemas.microsoft.com/office/drawing/2014/main" id="{28BC8D43-2945-921D-C8E8-616338572DF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398297E0-8C65-6306-7E3D-DACA26EDABB5}"/>
              </a:ext>
            </a:extLst>
          </p:cNvPr>
          <p:cNvSpPr>
            <a:spLocks noGrp="1"/>
          </p:cNvSpPr>
          <p:nvPr>
            <p:ph type="ftr" sz="quarter" idx="11"/>
          </p:nvPr>
        </p:nvSpPr>
        <p:spPr/>
        <p:txBody>
          <a:bodyPr/>
          <a:lstStyle/>
          <a:p>
            <a:pPr>
              <a:defRPr/>
            </a:pPr>
            <a:fld id="{8DAD3638-8E0C-4079-83E3-101B55F74CF3}" type="slidenum">
              <a:rPr lang="en-US" altLang="it-IT" smtClean="0"/>
              <a:pPr>
                <a:defRPr/>
              </a:pPr>
              <a:t>13</a:t>
            </a:fld>
            <a:endParaRPr lang="en-US" altLang="it-IT"/>
          </a:p>
        </p:txBody>
      </p:sp>
      <p:sp>
        <p:nvSpPr>
          <p:cNvPr id="5" name="Segnaposto numero diapositiva 4">
            <a:extLst>
              <a:ext uri="{FF2B5EF4-FFF2-40B4-BE49-F238E27FC236}">
                <a16:creationId xmlns:a16="http://schemas.microsoft.com/office/drawing/2014/main" id="{B8BC880C-05F7-68FC-636B-3A1256FF4AFB}"/>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sp>
        <p:nvSpPr>
          <p:cNvPr id="6" name="Text Box 3">
            <a:extLst>
              <a:ext uri="{FF2B5EF4-FFF2-40B4-BE49-F238E27FC236}">
                <a16:creationId xmlns:a16="http://schemas.microsoft.com/office/drawing/2014/main" id="{52F565AB-39A2-F836-CEAB-67B99020BADD}"/>
              </a:ext>
            </a:extLst>
          </p:cNvPr>
          <p:cNvSpPr txBox="1">
            <a:spLocks noChangeArrowheads="1"/>
          </p:cNvSpPr>
          <p:nvPr/>
        </p:nvSpPr>
        <p:spPr bwMode="auto">
          <a:xfrm>
            <a:off x="3648075" y="112553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tLang="it-IT" sz="1600"/>
          </a:p>
        </p:txBody>
      </p:sp>
      <p:sp>
        <p:nvSpPr>
          <p:cNvPr id="7" name="Text Box 4">
            <a:extLst>
              <a:ext uri="{FF2B5EF4-FFF2-40B4-BE49-F238E27FC236}">
                <a16:creationId xmlns:a16="http://schemas.microsoft.com/office/drawing/2014/main" id="{06BE5B5F-EA60-4FD4-3F27-6135D077D282}"/>
              </a:ext>
            </a:extLst>
          </p:cNvPr>
          <p:cNvSpPr txBox="1">
            <a:spLocks noChangeArrowheads="1"/>
          </p:cNvSpPr>
          <p:nvPr/>
        </p:nvSpPr>
        <p:spPr bwMode="auto">
          <a:xfrm>
            <a:off x="1785939" y="1255713"/>
            <a:ext cx="8768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1800" dirty="0">
                <a:solidFill>
                  <a:srgbClr val="000066"/>
                </a:solidFill>
                <a:latin typeface="Arial" panose="020B0604020202020204" pitchFamily="34" charset="0"/>
                <a:cs typeface="Arial" panose="020B0604020202020204" pitchFamily="34" charset="0"/>
              </a:rPr>
              <a:t>3 cavity productions from 4 European industries: Accel, </a:t>
            </a:r>
            <a:r>
              <a:rPr lang="en-US" altLang="it-IT" sz="1800" dirty="0" err="1">
                <a:solidFill>
                  <a:srgbClr val="000066"/>
                </a:solidFill>
                <a:latin typeface="Arial" panose="020B0604020202020204" pitchFamily="34" charset="0"/>
                <a:cs typeface="Arial" panose="020B0604020202020204" pitchFamily="34" charset="0"/>
              </a:rPr>
              <a:t>Cerca</a:t>
            </a:r>
            <a:r>
              <a:rPr lang="en-US" altLang="it-IT" sz="1800" dirty="0">
                <a:solidFill>
                  <a:srgbClr val="000066"/>
                </a:solidFill>
                <a:latin typeface="Arial" panose="020B0604020202020204" pitchFamily="34" charset="0"/>
                <a:cs typeface="Arial" panose="020B0604020202020204" pitchFamily="34" charset="0"/>
              </a:rPr>
              <a:t>, Dornier, </a:t>
            </a:r>
            <a:r>
              <a:rPr lang="en-US" altLang="it-IT" sz="1800" dirty="0" err="1">
                <a:solidFill>
                  <a:srgbClr val="000066"/>
                </a:solidFill>
                <a:latin typeface="Arial" panose="020B0604020202020204" pitchFamily="34" charset="0"/>
                <a:cs typeface="Arial" panose="020B0604020202020204" pitchFamily="34" charset="0"/>
              </a:rPr>
              <a:t>Zanon</a:t>
            </a:r>
            <a:endParaRPr lang="en-US" altLang="it-IT" sz="1800" dirty="0">
              <a:solidFill>
                <a:srgbClr val="000066"/>
              </a:solidFill>
              <a:latin typeface="Arial" panose="020B0604020202020204" pitchFamily="34" charset="0"/>
              <a:cs typeface="Arial" panose="020B0604020202020204" pitchFamily="34" charset="0"/>
            </a:endParaRPr>
          </a:p>
        </p:txBody>
      </p:sp>
      <p:sp>
        <p:nvSpPr>
          <p:cNvPr id="8" name="Text Box 5">
            <a:extLst>
              <a:ext uri="{FF2B5EF4-FFF2-40B4-BE49-F238E27FC236}">
                <a16:creationId xmlns:a16="http://schemas.microsoft.com/office/drawing/2014/main" id="{57E119DF-638C-4991-D92D-33A88D8AE15F}"/>
              </a:ext>
            </a:extLst>
          </p:cNvPr>
          <p:cNvSpPr txBox="1">
            <a:spLocks noChangeArrowheads="1"/>
          </p:cNvSpPr>
          <p:nvPr/>
        </p:nvSpPr>
        <p:spPr bwMode="auto">
          <a:xfrm>
            <a:off x="1814193" y="903479"/>
            <a:ext cx="45033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2000" dirty="0">
                <a:solidFill>
                  <a:srgbClr val="002060"/>
                </a:solidFill>
                <a:latin typeface="Arial" panose="020B0604020202020204" pitchFamily="34" charset="0"/>
                <a:cs typeface="Arial" panose="020B0604020202020204" pitchFamily="34" charset="0"/>
              </a:rPr>
              <a:t>BCP = Buffered Chemical Polishing</a:t>
            </a:r>
          </a:p>
        </p:txBody>
      </p:sp>
      <p:grpSp>
        <p:nvGrpSpPr>
          <p:cNvPr id="9" name="Group 6">
            <a:extLst>
              <a:ext uri="{FF2B5EF4-FFF2-40B4-BE49-F238E27FC236}">
                <a16:creationId xmlns:a16="http://schemas.microsoft.com/office/drawing/2014/main" id="{13B383A2-5CED-6B45-1D36-C8DB4EC7EF0E}"/>
              </a:ext>
            </a:extLst>
          </p:cNvPr>
          <p:cNvGrpSpPr>
            <a:grpSpLocks/>
          </p:cNvGrpSpPr>
          <p:nvPr/>
        </p:nvGrpSpPr>
        <p:grpSpPr bwMode="auto">
          <a:xfrm>
            <a:off x="2063751" y="1773238"/>
            <a:ext cx="8043863" cy="4445000"/>
            <a:chOff x="340" y="1117"/>
            <a:chExt cx="5067" cy="2800"/>
          </a:xfrm>
        </p:grpSpPr>
        <p:grpSp>
          <p:nvGrpSpPr>
            <p:cNvPr id="10" name="Group 7">
              <a:extLst>
                <a:ext uri="{FF2B5EF4-FFF2-40B4-BE49-F238E27FC236}">
                  <a16:creationId xmlns:a16="http://schemas.microsoft.com/office/drawing/2014/main" id="{23CFAFD4-CE9E-BB09-5BE3-5510CA344558}"/>
                </a:ext>
              </a:extLst>
            </p:cNvPr>
            <p:cNvGrpSpPr>
              <a:grpSpLocks/>
            </p:cNvGrpSpPr>
            <p:nvPr/>
          </p:nvGrpSpPr>
          <p:grpSpPr bwMode="auto">
            <a:xfrm>
              <a:off x="340" y="1117"/>
              <a:ext cx="5067" cy="2800"/>
              <a:chOff x="333" y="1137"/>
              <a:chExt cx="5067" cy="2800"/>
            </a:xfrm>
          </p:grpSpPr>
          <p:grpSp>
            <p:nvGrpSpPr>
              <p:cNvPr id="14" name="Group 8">
                <a:extLst>
                  <a:ext uri="{FF2B5EF4-FFF2-40B4-BE49-F238E27FC236}">
                    <a16:creationId xmlns:a16="http://schemas.microsoft.com/office/drawing/2014/main" id="{243ABAA6-2E09-E605-34B4-B9C6DA1DA991}"/>
                  </a:ext>
                </a:extLst>
              </p:cNvPr>
              <p:cNvGrpSpPr>
                <a:grpSpLocks/>
              </p:cNvGrpSpPr>
              <p:nvPr/>
            </p:nvGrpSpPr>
            <p:grpSpPr bwMode="auto">
              <a:xfrm>
                <a:off x="333" y="1137"/>
                <a:ext cx="5067" cy="2800"/>
                <a:chOff x="333" y="1137"/>
                <a:chExt cx="5067" cy="2800"/>
              </a:xfrm>
            </p:grpSpPr>
            <p:grpSp>
              <p:nvGrpSpPr>
                <p:cNvPr id="17" name="Group 9">
                  <a:extLst>
                    <a:ext uri="{FF2B5EF4-FFF2-40B4-BE49-F238E27FC236}">
                      <a16:creationId xmlns:a16="http://schemas.microsoft.com/office/drawing/2014/main" id="{63EE567F-032F-785C-C064-55E47EC31B08}"/>
                    </a:ext>
                  </a:extLst>
                </p:cNvPr>
                <p:cNvGrpSpPr>
                  <a:grpSpLocks/>
                </p:cNvGrpSpPr>
                <p:nvPr/>
              </p:nvGrpSpPr>
              <p:grpSpPr bwMode="auto">
                <a:xfrm>
                  <a:off x="333" y="1137"/>
                  <a:ext cx="781" cy="2603"/>
                  <a:chOff x="240" y="1033"/>
                  <a:chExt cx="777" cy="2636"/>
                </a:xfrm>
              </p:grpSpPr>
              <p:pic>
                <p:nvPicPr>
                  <p:cNvPr id="34" name="Picture 10">
                    <a:extLst>
                      <a:ext uri="{FF2B5EF4-FFF2-40B4-BE49-F238E27FC236}">
                        <a16:creationId xmlns:a16="http://schemas.microsoft.com/office/drawing/2014/main" id="{33F780C1-86C5-929E-182F-B221C4735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04" r="5534"/>
                  <a:stretch>
                    <a:fillRect/>
                  </a:stretch>
                </p:blipFill>
                <p:spPr bwMode="auto">
                  <a:xfrm>
                    <a:off x="240" y="1440"/>
                    <a:ext cx="777" cy="1968"/>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11">
                    <a:extLst>
                      <a:ext uri="{FF2B5EF4-FFF2-40B4-BE49-F238E27FC236}">
                        <a16:creationId xmlns:a16="http://schemas.microsoft.com/office/drawing/2014/main" id="{46FC3969-73BE-697B-61BB-F9A7F0438E29}"/>
                      </a:ext>
                    </a:extLst>
                  </p:cNvPr>
                  <p:cNvSpPr txBox="1">
                    <a:spLocks noChangeArrowheads="1"/>
                  </p:cNvSpPr>
                  <p:nvPr/>
                </p:nvSpPr>
                <p:spPr bwMode="auto">
                  <a:xfrm>
                    <a:off x="320" y="1033"/>
                    <a:ext cx="541"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a:t>Cornell</a:t>
                    </a:r>
                  </a:p>
                  <a:p>
                    <a:r>
                      <a:rPr lang="it-IT" altLang="it-IT" sz="1800"/>
                      <a:t>1995</a:t>
                    </a:r>
                    <a:endParaRPr lang="en-US" altLang="it-IT" sz="1800"/>
                  </a:p>
                </p:txBody>
              </p:sp>
              <p:sp>
                <p:nvSpPr>
                  <p:cNvPr id="36" name="Oval 12">
                    <a:extLst>
                      <a:ext uri="{FF2B5EF4-FFF2-40B4-BE49-F238E27FC236}">
                        <a16:creationId xmlns:a16="http://schemas.microsoft.com/office/drawing/2014/main" id="{897A2A06-22CD-030B-F979-EA27068B8F7A}"/>
                      </a:ext>
                    </a:extLst>
                  </p:cNvPr>
                  <p:cNvSpPr>
                    <a:spLocks noChangeArrowheads="1"/>
                  </p:cNvSpPr>
                  <p:nvPr/>
                </p:nvSpPr>
                <p:spPr bwMode="auto">
                  <a:xfrm>
                    <a:off x="896" y="1176"/>
                    <a:ext cx="73" cy="70"/>
                  </a:xfrm>
                  <a:prstGeom prst="ellipse">
                    <a:avLst/>
                  </a:prstGeom>
                  <a:solidFill>
                    <a:srgbClr val="CC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 name="Rectangle 13">
                    <a:extLst>
                      <a:ext uri="{FF2B5EF4-FFF2-40B4-BE49-F238E27FC236}">
                        <a16:creationId xmlns:a16="http://schemas.microsoft.com/office/drawing/2014/main" id="{1C24515B-478F-42F7-E82B-87AEF1F7D022}"/>
                      </a:ext>
                    </a:extLst>
                  </p:cNvPr>
                  <p:cNvSpPr>
                    <a:spLocks noChangeArrowheads="1"/>
                  </p:cNvSpPr>
                  <p:nvPr/>
                </p:nvSpPr>
                <p:spPr bwMode="auto">
                  <a:xfrm>
                    <a:off x="335" y="3414"/>
                    <a:ext cx="473" cy="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solidFill>
                          <a:srgbClr val="CC3300"/>
                        </a:solidFill>
                      </a:rPr>
                      <a:t>5</a:t>
                    </a:r>
                    <a:r>
                      <a:rPr lang="en-US" altLang="it-IT" sz="2000">
                        <a:solidFill>
                          <a:srgbClr val="CC3300"/>
                        </a:solidFill>
                      </a:rPr>
                      <a:t>-cell</a:t>
                    </a:r>
                  </a:p>
                </p:txBody>
              </p:sp>
            </p:grpSp>
            <p:grpSp>
              <p:nvGrpSpPr>
                <p:cNvPr id="18" name="Group 14">
                  <a:extLst>
                    <a:ext uri="{FF2B5EF4-FFF2-40B4-BE49-F238E27FC236}">
                      <a16:creationId xmlns:a16="http://schemas.microsoft.com/office/drawing/2014/main" id="{2AFB28C9-CF3B-9620-0736-0ADCEC4CBEFE}"/>
                    </a:ext>
                  </a:extLst>
                </p:cNvPr>
                <p:cNvGrpSpPr>
                  <a:grpSpLocks/>
                </p:cNvGrpSpPr>
                <p:nvPr/>
              </p:nvGrpSpPr>
              <p:grpSpPr bwMode="auto">
                <a:xfrm>
                  <a:off x="1395" y="1140"/>
                  <a:ext cx="4005" cy="2797"/>
                  <a:chOff x="1395" y="1140"/>
                  <a:chExt cx="4005" cy="2797"/>
                </a:xfrm>
              </p:grpSpPr>
              <p:grpSp>
                <p:nvGrpSpPr>
                  <p:cNvPr id="19" name="Group 15">
                    <a:extLst>
                      <a:ext uri="{FF2B5EF4-FFF2-40B4-BE49-F238E27FC236}">
                        <a16:creationId xmlns:a16="http://schemas.microsoft.com/office/drawing/2014/main" id="{4FF42938-D5D0-B395-15AC-19402FCE2661}"/>
                      </a:ext>
                    </a:extLst>
                  </p:cNvPr>
                  <p:cNvGrpSpPr>
                    <a:grpSpLocks/>
                  </p:cNvGrpSpPr>
                  <p:nvPr/>
                </p:nvGrpSpPr>
                <p:grpSpPr bwMode="auto">
                  <a:xfrm>
                    <a:off x="1395" y="1140"/>
                    <a:ext cx="4005" cy="2797"/>
                    <a:chOff x="1402" y="1110"/>
                    <a:chExt cx="4005" cy="2797"/>
                  </a:xfrm>
                </p:grpSpPr>
                <p:pic>
                  <p:nvPicPr>
                    <p:cNvPr id="22" name="Picture 16">
                      <a:extLst>
                        <a:ext uri="{FF2B5EF4-FFF2-40B4-BE49-F238E27FC236}">
                          <a16:creationId xmlns:a16="http://schemas.microsoft.com/office/drawing/2014/main" id="{21304F54-CE30-CCC0-D9A3-6CAB257A3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 y="1110"/>
                      <a:ext cx="4005" cy="2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17">
                      <a:extLst>
                        <a:ext uri="{FF2B5EF4-FFF2-40B4-BE49-F238E27FC236}">
                          <a16:creationId xmlns:a16="http://schemas.microsoft.com/office/drawing/2014/main" id="{F644912F-AB2B-B399-2F59-6E2207248B3B}"/>
                        </a:ext>
                      </a:extLst>
                    </p:cNvPr>
                    <p:cNvGrpSpPr>
                      <a:grpSpLocks/>
                    </p:cNvGrpSpPr>
                    <p:nvPr/>
                  </p:nvGrpSpPr>
                  <p:grpSpPr bwMode="auto">
                    <a:xfrm>
                      <a:off x="3934" y="3308"/>
                      <a:ext cx="1367" cy="330"/>
                      <a:chOff x="3935" y="3282"/>
                      <a:chExt cx="1360" cy="334"/>
                    </a:xfrm>
                  </p:grpSpPr>
                  <p:sp>
                    <p:nvSpPr>
                      <p:cNvPr id="32" name="Text Box 18">
                        <a:extLst>
                          <a:ext uri="{FF2B5EF4-FFF2-40B4-BE49-F238E27FC236}">
                            <a16:creationId xmlns:a16="http://schemas.microsoft.com/office/drawing/2014/main" id="{2760D9B2-8D54-0667-F055-EF52565F7D40}"/>
                          </a:ext>
                        </a:extLst>
                      </p:cNvPr>
                      <p:cNvSpPr txBox="1">
                        <a:spLocks noChangeArrowheads="1"/>
                      </p:cNvSpPr>
                      <p:nvPr/>
                    </p:nvSpPr>
                    <p:spPr bwMode="auto">
                      <a:xfrm>
                        <a:off x="4043" y="3282"/>
                        <a:ext cx="1252"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it-IT"/>
                          <a:t>Module performance in the TTF LINAC</a:t>
                        </a:r>
                      </a:p>
                    </p:txBody>
                  </p:sp>
                  <p:sp>
                    <p:nvSpPr>
                      <p:cNvPr id="33" name="Rectangle 19">
                        <a:extLst>
                          <a:ext uri="{FF2B5EF4-FFF2-40B4-BE49-F238E27FC236}">
                            <a16:creationId xmlns:a16="http://schemas.microsoft.com/office/drawing/2014/main" id="{9368AEE3-99FF-0638-08B1-53A71F49E530}"/>
                          </a:ext>
                        </a:extLst>
                      </p:cNvPr>
                      <p:cNvSpPr>
                        <a:spLocks noChangeArrowheads="1"/>
                      </p:cNvSpPr>
                      <p:nvPr/>
                    </p:nvSpPr>
                    <p:spPr bwMode="auto">
                      <a:xfrm>
                        <a:off x="3935" y="3351"/>
                        <a:ext cx="73" cy="75"/>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4" name="Rectangle 20">
                      <a:extLst>
                        <a:ext uri="{FF2B5EF4-FFF2-40B4-BE49-F238E27FC236}">
                          <a16:creationId xmlns:a16="http://schemas.microsoft.com/office/drawing/2014/main" id="{B5C76E75-479A-DE1E-ADDD-EFC2AD40C927}"/>
                        </a:ext>
                      </a:extLst>
                    </p:cNvPr>
                    <p:cNvSpPr>
                      <a:spLocks noChangeArrowheads="1"/>
                    </p:cNvSpPr>
                    <p:nvPr/>
                  </p:nvSpPr>
                  <p:spPr bwMode="auto">
                    <a:xfrm>
                      <a:off x="1732" y="3324"/>
                      <a:ext cx="1563"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70000"/>
                        </a:lnSpc>
                        <a:spcBef>
                          <a:spcPct val="50000"/>
                        </a:spcBef>
                        <a:buSzPct val="70000"/>
                        <a:buFontTx/>
                        <a:buBlip>
                          <a:blip r:embed="rId4"/>
                        </a:buBlip>
                      </a:pPr>
                      <a:r>
                        <a:rPr lang="de-DE" altLang="it-IT" sz="1200">
                          <a:solidFill>
                            <a:srgbClr val="FF0000"/>
                          </a:solidFill>
                        </a:rPr>
                        <a:t> </a:t>
                      </a:r>
                      <a:r>
                        <a:rPr lang="de-DE" altLang="it-IT"/>
                        <a:t>Improved welding</a:t>
                      </a:r>
                    </a:p>
                    <a:p>
                      <a:pPr algn="l" eaLnBrk="0" hangingPunct="0">
                        <a:lnSpc>
                          <a:spcPct val="70000"/>
                        </a:lnSpc>
                        <a:spcBef>
                          <a:spcPct val="50000"/>
                        </a:spcBef>
                        <a:buSzPct val="70000"/>
                        <a:buFontTx/>
                        <a:buBlip>
                          <a:blip r:embed="rId4"/>
                        </a:buBlip>
                      </a:pPr>
                      <a:r>
                        <a:rPr lang="de-DE" altLang="it-IT"/>
                        <a:t> Niobium quality control</a:t>
                      </a:r>
                      <a:endParaRPr lang="en-US" altLang="it-IT"/>
                    </a:p>
                  </p:txBody>
                </p:sp>
                <p:sp>
                  <p:nvSpPr>
                    <p:cNvPr id="25" name="Text Box 21">
                      <a:extLst>
                        <a:ext uri="{FF2B5EF4-FFF2-40B4-BE49-F238E27FC236}">
                          <a16:creationId xmlns:a16="http://schemas.microsoft.com/office/drawing/2014/main" id="{076CF27C-19B5-60A8-E513-A0C64539DE65}"/>
                        </a:ext>
                      </a:extLst>
                    </p:cNvPr>
                    <p:cNvSpPr txBox="1">
                      <a:spLocks noChangeArrowheads="1"/>
                    </p:cNvSpPr>
                    <p:nvPr/>
                  </p:nvSpPr>
                  <p:spPr bwMode="auto">
                    <a:xfrm>
                      <a:off x="2029" y="1181"/>
                      <a:ext cx="124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de-DE" altLang="it-IT"/>
                        <a:t>&lt;E</a:t>
                      </a:r>
                      <a:r>
                        <a:rPr lang="de-DE" altLang="it-IT" baseline="-25000"/>
                        <a:t>acc</a:t>
                      </a:r>
                      <a:r>
                        <a:rPr lang="de-DE" altLang="it-IT"/>
                        <a:t>&gt; @ Q</a:t>
                      </a:r>
                      <a:r>
                        <a:rPr lang="de-DE" altLang="it-IT" baseline="-25000"/>
                        <a:t>0</a:t>
                      </a:r>
                      <a:r>
                        <a:rPr lang="de-DE" altLang="it-IT"/>
                        <a:t> </a:t>
                      </a:r>
                      <a:r>
                        <a:rPr lang="de-DE" altLang="it-IT">
                          <a:sym typeface="Symbol" pitchFamily="2" charset="2"/>
                        </a:rPr>
                        <a:t> 10</a:t>
                      </a:r>
                      <a:r>
                        <a:rPr lang="de-DE" altLang="it-IT" baseline="30000">
                          <a:sym typeface="Symbol" pitchFamily="2" charset="2"/>
                        </a:rPr>
                        <a:t>10</a:t>
                      </a:r>
                      <a:r>
                        <a:rPr lang="de-DE" altLang="it-IT" sz="2800" baseline="30000">
                          <a:solidFill>
                            <a:srgbClr val="0000FF"/>
                          </a:solidFill>
                          <a:latin typeface="Arial" panose="020B0604020202020204" pitchFamily="34" charset="0"/>
                          <a:sym typeface="Symbol" pitchFamily="2" charset="2"/>
                        </a:rPr>
                        <a:t> </a:t>
                      </a:r>
                      <a:endParaRPr lang="de-DE" altLang="it-IT" sz="2800">
                        <a:solidFill>
                          <a:srgbClr val="0000FF"/>
                        </a:solidFill>
                        <a:latin typeface="Arial" panose="020B0604020202020204" pitchFamily="34" charset="0"/>
                      </a:endParaRPr>
                    </a:p>
                  </p:txBody>
                </p:sp>
                <p:sp>
                  <p:nvSpPr>
                    <p:cNvPr id="26" name="Oval 22">
                      <a:extLst>
                        <a:ext uri="{FF2B5EF4-FFF2-40B4-BE49-F238E27FC236}">
                          <a16:creationId xmlns:a16="http://schemas.microsoft.com/office/drawing/2014/main" id="{0C03AEDD-E3CC-BE0E-9154-E07D48687A06}"/>
                        </a:ext>
                      </a:extLst>
                    </p:cNvPr>
                    <p:cNvSpPr>
                      <a:spLocks noChangeArrowheads="1"/>
                    </p:cNvSpPr>
                    <p:nvPr/>
                  </p:nvSpPr>
                  <p:spPr bwMode="auto">
                    <a:xfrm>
                      <a:off x="1868" y="1876"/>
                      <a:ext cx="74" cy="70"/>
                    </a:xfrm>
                    <a:prstGeom prst="ellipse">
                      <a:avLst/>
                    </a:prstGeom>
                    <a:solidFill>
                      <a:srgbClr val="CC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 name="Text Box 23">
                      <a:extLst>
                        <a:ext uri="{FF2B5EF4-FFF2-40B4-BE49-F238E27FC236}">
                          <a16:creationId xmlns:a16="http://schemas.microsoft.com/office/drawing/2014/main" id="{AB18F8CA-391B-6FA0-A4C4-A0D3357AFF01}"/>
                        </a:ext>
                      </a:extLst>
                    </p:cNvPr>
                    <p:cNvSpPr txBox="1">
                      <a:spLocks noChangeArrowheads="1"/>
                    </p:cNvSpPr>
                    <p:nvPr/>
                  </p:nvSpPr>
                  <p:spPr bwMode="auto">
                    <a:xfrm>
                      <a:off x="4104" y="1173"/>
                      <a:ext cx="12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de-DE" altLang="it-IT"/>
                        <a:t>&lt;E</a:t>
                      </a:r>
                      <a:r>
                        <a:rPr lang="de-DE" altLang="it-IT" baseline="-25000"/>
                        <a:t>acc</a:t>
                      </a:r>
                      <a:r>
                        <a:rPr lang="de-DE" altLang="it-IT"/>
                        <a:t>&gt; @ Q</a:t>
                      </a:r>
                      <a:r>
                        <a:rPr lang="de-DE" altLang="it-IT" baseline="-25000"/>
                        <a:t>0</a:t>
                      </a:r>
                      <a:r>
                        <a:rPr lang="de-DE" altLang="it-IT"/>
                        <a:t> </a:t>
                      </a:r>
                      <a:r>
                        <a:rPr lang="de-DE" altLang="it-IT">
                          <a:sym typeface="Symbol" pitchFamily="2" charset="2"/>
                        </a:rPr>
                        <a:t> 10</a:t>
                      </a:r>
                      <a:r>
                        <a:rPr lang="de-DE" altLang="it-IT" baseline="30000">
                          <a:sym typeface="Symbol" pitchFamily="2" charset="2"/>
                        </a:rPr>
                        <a:t>10</a:t>
                      </a:r>
                      <a:r>
                        <a:rPr lang="de-DE" altLang="it-IT" sz="2800" baseline="30000">
                          <a:solidFill>
                            <a:srgbClr val="0000FF"/>
                          </a:solidFill>
                          <a:latin typeface="Arial" panose="020B0604020202020204" pitchFamily="34" charset="0"/>
                          <a:sym typeface="Symbol" pitchFamily="2" charset="2"/>
                        </a:rPr>
                        <a:t> </a:t>
                      </a:r>
                      <a:endParaRPr lang="de-DE" altLang="it-IT" sz="2800">
                        <a:solidFill>
                          <a:srgbClr val="0000FF"/>
                        </a:solidFill>
                        <a:latin typeface="Arial" panose="020B0604020202020204" pitchFamily="34" charset="0"/>
                      </a:endParaRPr>
                    </a:p>
                  </p:txBody>
                </p:sp>
                <p:sp>
                  <p:nvSpPr>
                    <p:cNvPr id="28" name="Line 24">
                      <a:extLst>
                        <a:ext uri="{FF2B5EF4-FFF2-40B4-BE49-F238E27FC236}">
                          <a16:creationId xmlns:a16="http://schemas.microsoft.com/office/drawing/2014/main" id="{3AB6ED85-A64D-C613-D52B-43461D17C757}"/>
                        </a:ext>
                      </a:extLst>
                    </p:cNvPr>
                    <p:cNvSpPr>
                      <a:spLocks noChangeShapeType="1"/>
                    </p:cNvSpPr>
                    <p:nvPr/>
                  </p:nvSpPr>
                  <p:spPr bwMode="auto">
                    <a:xfrm flipV="1">
                      <a:off x="1885" y="2200"/>
                      <a:ext cx="1254" cy="996"/>
                    </a:xfrm>
                    <a:prstGeom prst="line">
                      <a:avLst/>
                    </a:prstGeom>
                    <a:noFill/>
                    <a:ln w="22225">
                      <a:solidFill>
                        <a:srgbClr val="CC33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9" name="Rectangle 25">
                      <a:extLst>
                        <a:ext uri="{FF2B5EF4-FFF2-40B4-BE49-F238E27FC236}">
                          <a16:creationId xmlns:a16="http://schemas.microsoft.com/office/drawing/2014/main" id="{26E987DF-8569-6CF5-1EE2-207B393FA0B8}"/>
                        </a:ext>
                      </a:extLst>
                    </p:cNvPr>
                    <p:cNvSpPr>
                      <a:spLocks noChangeArrowheads="1"/>
                    </p:cNvSpPr>
                    <p:nvPr/>
                  </p:nvSpPr>
                  <p:spPr bwMode="auto">
                    <a:xfrm>
                      <a:off x="4062" y="2659"/>
                      <a:ext cx="77" cy="76"/>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 name="Rectangle 26">
                      <a:extLst>
                        <a:ext uri="{FF2B5EF4-FFF2-40B4-BE49-F238E27FC236}">
                          <a16:creationId xmlns:a16="http://schemas.microsoft.com/office/drawing/2014/main" id="{597E6947-FAD3-1420-CA07-0A4A75FE578F}"/>
                        </a:ext>
                      </a:extLst>
                    </p:cNvPr>
                    <p:cNvSpPr>
                      <a:spLocks noChangeArrowheads="1"/>
                    </p:cNvSpPr>
                    <p:nvPr/>
                  </p:nvSpPr>
                  <p:spPr bwMode="auto">
                    <a:xfrm>
                      <a:off x="4349" y="2250"/>
                      <a:ext cx="77" cy="77"/>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 name="Rectangle 27">
                      <a:extLst>
                        <a:ext uri="{FF2B5EF4-FFF2-40B4-BE49-F238E27FC236}">
                          <a16:creationId xmlns:a16="http://schemas.microsoft.com/office/drawing/2014/main" id="{CBA87AFE-D07C-C1FD-5969-699635BE5263}"/>
                        </a:ext>
                      </a:extLst>
                    </p:cNvPr>
                    <p:cNvSpPr>
                      <a:spLocks noChangeArrowheads="1"/>
                    </p:cNvSpPr>
                    <p:nvPr/>
                  </p:nvSpPr>
                  <p:spPr bwMode="auto">
                    <a:xfrm>
                      <a:off x="4641" y="2062"/>
                      <a:ext cx="75" cy="74"/>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0" name="Rectangle 28">
                    <a:extLst>
                      <a:ext uri="{FF2B5EF4-FFF2-40B4-BE49-F238E27FC236}">
                        <a16:creationId xmlns:a16="http://schemas.microsoft.com/office/drawing/2014/main" id="{926F7686-4F0D-112F-7A86-15ED7C210D90}"/>
                      </a:ext>
                    </a:extLst>
                  </p:cNvPr>
                  <p:cNvSpPr>
                    <a:spLocks noChangeArrowheads="1"/>
                  </p:cNvSpPr>
                  <p:nvPr/>
                </p:nvSpPr>
                <p:spPr bwMode="auto">
                  <a:xfrm>
                    <a:off x="4924" y="1827"/>
                    <a:ext cx="77" cy="77"/>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 name="Rectangle 29">
                    <a:extLst>
                      <a:ext uri="{FF2B5EF4-FFF2-40B4-BE49-F238E27FC236}">
                        <a16:creationId xmlns:a16="http://schemas.microsoft.com/office/drawing/2014/main" id="{E9AB9E9C-C9E0-5D57-301A-E98060A74824}"/>
                      </a:ext>
                    </a:extLst>
                  </p:cNvPr>
                  <p:cNvSpPr>
                    <a:spLocks noChangeArrowheads="1"/>
                  </p:cNvSpPr>
                  <p:nvPr/>
                </p:nvSpPr>
                <p:spPr bwMode="auto">
                  <a:xfrm>
                    <a:off x="5217" y="1809"/>
                    <a:ext cx="77" cy="77"/>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sp>
            <p:nvSpPr>
              <p:cNvPr id="15" name="Text Box 30">
                <a:extLst>
                  <a:ext uri="{FF2B5EF4-FFF2-40B4-BE49-F238E27FC236}">
                    <a16:creationId xmlns:a16="http://schemas.microsoft.com/office/drawing/2014/main" id="{E461D014-1A57-EFC1-B349-111DB775BB1E}"/>
                  </a:ext>
                </a:extLst>
              </p:cNvPr>
              <p:cNvSpPr txBox="1">
                <a:spLocks noChangeArrowheads="1"/>
              </p:cNvSpPr>
              <p:nvPr/>
            </p:nvSpPr>
            <p:spPr bwMode="auto">
              <a:xfrm>
                <a:off x="1684" y="1604"/>
                <a:ext cx="589"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it-IT" sz="1000">
                    <a:solidFill>
                      <a:srgbClr val="CC3300"/>
                    </a:solidFill>
                  </a:rPr>
                  <a:t>at Q = few 10</a:t>
                </a:r>
                <a:r>
                  <a:rPr lang="it-IT" altLang="it-IT" sz="1000" baseline="30000">
                    <a:solidFill>
                      <a:srgbClr val="CC3300"/>
                    </a:solidFill>
                  </a:rPr>
                  <a:t>9</a:t>
                </a:r>
              </a:p>
            </p:txBody>
          </p:sp>
          <p:sp>
            <p:nvSpPr>
              <p:cNvPr id="16" name="Line 31">
                <a:extLst>
                  <a:ext uri="{FF2B5EF4-FFF2-40B4-BE49-F238E27FC236}">
                    <a16:creationId xmlns:a16="http://schemas.microsoft.com/office/drawing/2014/main" id="{642DDED4-48D3-C2BD-2FAC-2A35BE858AA0}"/>
                  </a:ext>
                </a:extLst>
              </p:cNvPr>
              <p:cNvSpPr>
                <a:spLocks noChangeShapeType="1"/>
              </p:cNvSpPr>
              <p:nvPr/>
            </p:nvSpPr>
            <p:spPr bwMode="auto">
              <a:xfrm>
                <a:off x="1898" y="1743"/>
                <a:ext cx="0" cy="136"/>
              </a:xfrm>
              <a:prstGeom prst="line">
                <a:avLst/>
              </a:prstGeom>
              <a:noFill/>
              <a:ln w="127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1" name="Text Box 32">
              <a:extLst>
                <a:ext uri="{FF2B5EF4-FFF2-40B4-BE49-F238E27FC236}">
                  <a16:creationId xmlns:a16="http://schemas.microsoft.com/office/drawing/2014/main" id="{20B91AD1-5866-E1B6-0E46-2ACD20D327C3}"/>
                </a:ext>
              </a:extLst>
            </p:cNvPr>
            <p:cNvSpPr txBox="1">
              <a:spLocks noChangeArrowheads="1"/>
            </p:cNvSpPr>
            <p:nvPr/>
          </p:nvSpPr>
          <p:spPr bwMode="auto">
            <a:xfrm>
              <a:off x="1902" y="2457"/>
              <a:ext cx="46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t>&lt;1997&gt;</a:t>
              </a:r>
            </a:p>
          </p:txBody>
        </p:sp>
        <p:sp>
          <p:nvSpPr>
            <p:cNvPr id="12" name="Text Box 33">
              <a:extLst>
                <a:ext uri="{FF2B5EF4-FFF2-40B4-BE49-F238E27FC236}">
                  <a16:creationId xmlns:a16="http://schemas.microsoft.com/office/drawing/2014/main" id="{439B88A4-4B30-24CA-37F4-701B6BC598F8}"/>
                </a:ext>
              </a:extLst>
            </p:cNvPr>
            <p:cNvSpPr txBox="1">
              <a:spLocks noChangeArrowheads="1"/>
            </p:cNvSpPr>
            <p:nvPr/>
          </p:nvSpPr>
          <p:spPr bwMode="auto">
            <a:xfrm>
              <a:off x="2358" y="2158"/>
              <a:ext cx="46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t>&lt;1999&gt;</a:t>
              </a:r>
            </a:p>
          </p:txBody>
        </p:sp>
        <p:sp>
          <p:nvSpPr>
            <p:cNvPr id="13" name="Text Box 34">
              <a:extLst>
                <a:ext uri="{FF2B5EF4-FFF2-40B4-BE49-F238E27FC236}">
                  <a16:creationId xmlns:a16="http://schemas.microsoft.com/office/drawing/2014/main" id="{B08CF0A2-C927-3B3E-0219-4469EB5A2140}"/>
                </a:ext>
              </a:extLst>
            </p:cNvPr>
            <p:cNvSpPr txBox="1">
              <a:spLocks noChangeArrowheads="1"/>
            </p:cNvSpPr>
            <p:nvPr/>
          </p:nvSpPr>
          <p:spPr bwMode="auto">
            <a:xfrm>
              <a:off x="2807" y="1935"/>
              <a:ext cx="46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t>&lt;2001&gt;</a:t>
              </a:r>
            </a:p>
          </p:txBody>
        </p:sp>
      </p:grpSp>
    </p:spTree>
    <p:extLst>
      <p:ext uri="{BB962C8B-B14F-4D97-AF65-F5344CB8AC3E}">
        <p14:creationId xmlns:p14="http://schemas.microsoft.com/office/powerpoint/2010/main" val="3109006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C2AD52-5C0D-4E23-59B1-1CEB230FC19A}"/>
              </a:ext>
            </a:extLst>
          </p:cNvPr>
          <p:cNvSpPr>
            <a:spLocks noGrp="1"/>
          </p:cNvSpPr>
          <p:nvPr>
            <p:ph type="title"/>
          </p:nvPr>
        </p:nvSpPr>
        <p:spPr/>
        <p:txBody>
          <a:bodyPr/>
          <a:lstStyle/>
          <a:p>
            <a:r>
              <a:rPr lang="en-US" altLang="it-IT" dirty="0"/>
              <a:t>3</a:t>
            </a:r>
            <a:r>
              <a:rPr lang="en-US" altLang="it-IT" baseline="30000" dirty="0"/>
              <a:t>rd</a:t>
            </a:r>
            <a:r>
              <a:rPr lang="en-US" altLang="it-IT" dirty="0"/>
              <a:t> cavity production</a:t>
            </a:r>
            <a:r>
              <a:rPr lang="en-US" altLang="it-IT" sz="1600" dirty="0"/>
              <a:t> </a:t>
            </a:r>
            <a:r>
              <a:rPr lang="en-US" altLang="it-IT" dirty="0"/>
              <a:t>with BCP</a:t>
            </a:r>
            <a:endParaRPr lang="it-IT" dirty="0"/>
          </a:p>
        </p:txBody>
      </p:sp>
      <p:sp>
        <p:nvSpPr>
          <p:cNvPr id="3" name="Segnaposto data 2">
            <a:extLst>
              <a:ext uri="{FF2B5EF4-FFF2-40B4-BE49-F238E27FC236}">
                <a16:creationId xmlns:a16="http://schemas.microsoft.com/office/drawing/2014/main" id="{0C50A251-6975-C089-C18B-6E3CCB7029A3}"/>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3F157C92-2E06-9E67-8F03-9E67542E071A}"/>
              </a:ext>
            </a:extLst>
          </p:cNvPr>
          <p:cNvSpPr>
            <a:spLocks noGrp="1"/>
          </p:cNvSpPr>
          <p:nvPr>
            <p:ph type="ftr" sz="quarter" idx="11"/>
          </p:nvPr>
        </p:nvSpPr>
        <p:spPr/>
        <p:txBody>
          <a:bodyPr/>
          <a:lstStyle/>
          <a:p>
            <a:pPr>
              <a:defRPr/>
            </a:pPr>
            <a:fld id="{8DAD3638-8E0C-4079-83E3-101B55F74CF3}" type="slidenum">
              <a:rPr lang="en-US" altLang="it-IT" smtClean="0"/>
              <a:pPr>
                <a:defRPr/>
              </a:pPr>
              <a:t>14</a:t>
            </a:fld>
            <a:endParaRPr lang="en-US" altLang="it-IT"/>
          </a:p>
        </p:txBody>
      </p:sp>
      <p:sp>
        <p:nvSpPr>
          <p:cNvPr id="5" name="Segnaposto numero diapositiva 4">
            <a:extLst>
              <a:ext uri="{FF2B5EF4-FFF2-40B4-BE49-F238E27FC236}">
                <a16:creationId xmlns:a16="http://schemas.microsoft.com/office/drawing/2014/main" id="{52B68105-29C8-2FDE-BBCE-CB719C750449}"/>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pSp>
        <p:nvGrpSpPr>
          <p:cNvPr id="6" name="Group 3">
            <a:extLst>
              <a:ext uri="{FF2B5EF4-FFF2-40B4-BE49-F238E27FC236}">
                <a16:creationId xmlns:a16="http://schemas.microsoft.com/office/drawing/2014/main" id="{9A95E442-1232-C6F7-6B91-07A881F8FAE8}"/>
              </a:ext>
            </a:extLst>
          </p:cNvPr>
          <p:cNvGrpSpPr>
            <a:grpSpLocks/>
          </p:cNvGrpSpPr>
          <p:nvPr/>
        </p:nvGrpSpPr>
        <p:grpSpPr bwMode="auto">
          <a:xfrm>
            <a:off x="2057400" y="1196181"/>
            <a:ext cx="7793037" cy="4770438"/>
            <a:chOff x="249" y="890"/>
            <a:chExt cx="4909" cy="3005"/>
          </a:xfrm>
        </p:grpSpPr>
        <p:grpSp>
          <p:nvGrpSpPr>
            <p:cNvPr id="7" name="Group 4">
              <a:extLst>
                <a:ext uri="{FF2B5EF4-FFF2-40B4-BE49-F238E27FC236}">
                  <a16:creationId xmlns:a16="http://schemas.microsoft.com/office/drawing/2014/main" id="{25FBDFBF-8F7D-787B-F755-02C1101F75FE}"/>
                </a:ext>
              </a:extLst>
            </p:cNvPr>
            <p:cNvGrpSpPr>
              <a:grpSpLocks/>
            </p:cNvGrpSpPr>
            <p:nvPr/>
          </p:nvGrpSpPr>
          <p:grpSpPr bwMode="auto">
            <a:xfrm>
              <a:off x="249" y="890"/>
              <a:ext cx="4909" cy="3005"/>
              <a:chOff x="308" y="1020"/>
              <a:chExt cx="4909" cy="3005"/>
            </a:xfrm>
          </p:grpSpPr>
          <p:grpSp>
            <p:nvGrpSpPr>
              <p:cNvPr id="9" name="Group 5">
                <a:extLst>
                  <a:ext uri="{FF2B5EF4-FFF2-40B4-BE49-F238E27FC236}">
                    <a16:creationId xmlns:a16="http://schemas.microsoft.com/office/drawing/2014/main" id="{659AB0F0-A832-F3D1-4566-B4FC421B80EB}"/>
                  </a:ext>
                </a:extLst>
              </p:cNvPr>
              <p:cNvGrpSpPr>
                <a:grpSpLocks/>
              </p:cNvGrpSpPr>
              <p:nvPr/>
            </p:nvGrpSpPr>
            <p:grpSpPr bwMode="auto">
              <a:xfrm>
                <a:off x="308" y="1020"/>
                <a:ext cx="4909" cy="3005"/>
                <a:chOff x="308" y="1033"/>
                <a:chExt cx="4909" cy="3005"/>
              </a:xfrm>
            </p:grpSpPr>
            <p:graphicFrame>
              <p:nvGraphicFramePr>
                <p:cNvPr id="13" name="Object 6">
                  <a:extLst>
                    <a:ext uri="{FF2B5EF4-FFF2-40B4-BE49-F238E27FC236}">
                      <a16:creationId xmlns:a16="http://schemas.microsoft.com/office/drawing/2014/main" id="{D60A6FB3-CB51-9BE5-7324-41B1E23FEB1E}"/>
                    </a:ext>
                  </a:extLst>
                </p:cNvPr>
                <p:cNvGraphicFramePr>
                  <a:graphicFrameLocks noChangeAspect="1"/>
                </p:cNvGraphicFramePr>
                <p:nvPr/>
              </p:nvGraphicFramePr>
              <p:xfrm>
                <a:off x="308" y="1033"/>
                <a:ext cx="4909" cy="3005"/>
              </p:xfrm>
              <a:graphic>
                <a:graphicData uri="http://schemas.openxmlformats.org/presentationml/2006/ole">
                  <mc:AlternateContent xmlns:mc="http://schemas.openxmlformats.org/markup-compatibility/2006">
                    <mc:Choice xmlns:v="urn:schemas-microsoft-com:vml" Requires="v">
                      <p:oleObj name="Chart" r:id="rId2" imgW="9563100" imgH="6261100" progId="Excel.Chart.8">
                        <p:embed/>
                      </p:oleObj>
                    </mc:Choice>
                    <mc:Fallback>
                      <p:oleObj name="Chart" r:id="rId2" imgW="9563100" imgH="6261100" progId="Excel.Chart.8">
                        <p:embed/>
                        <p:pic>
                          <p:nvPicPr>
                            <p:cNvPr id="13" name="Object 6">
                              <a:extLst>
                                <a:ext uri="{FF2B5EF4-FFF2-40B4-BE49-F238E27FC236}">
                                  <a16:creationId xmlns:a16="http://schemas.microsoft.com/office/drawing/2014/main" id="{D60A6FB3-CB51-9BE5-7324-41B1E23FE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366" t="15886" r="5713" b="6477"/>
                            <a:stretch>
                              <a:fillRect/>
                            </a:stretch>
                          </p:blipFill>
                          <p:spPr bwMode="auto">
                            <a:xfrm>
                              <a:off x="308" y="1033"/>
                              <a:ext cx="4909" cy="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 name="Group 7">
                  <a:extLst>
                    <a:ext uri="{FF2B5EF4-FFF2-40B4-BE49-F238E27FC236}">
                      <a16:creationId xmlns:a16="http://schemas.microsoft.com/office/drawing/2014/main" id="{A1608367-F063-DD5A-BA34-3EAA7C47C969}"/>
                    </a:ext>
                  </a:extLst>
                </p:cNvPr>
                <p:cNvGrpSpPr>
                  <a:grpSpLocks/>
                </p:cNvGrpSpPr>
                <p:nvPr/>
              </p:nvGrpSpPr>
              <p:grpSpPr bwMode="auto">
                <a:xfrm>
                  <a:off x="1141" y="1204"/>
                  <a:ext cx="3183" cy="553"/>
                  <a:chOff x="1141" y="1204"/>
                  <a:chExt cx="3183" cy="553"/>
                </a:xfrm>
              </p:grpSpPr>
              <p:sp>
                <p:nvSpPr>
                  <p:cNvPr id="18" name="Text Box 8">
                    <a:extLst>
                      <a:ext uri="{FF2B5EF4-FFF2-40B4-BE49-F238E27FC236}">
                        <a16:creationId xmlns:a16="http://schemas.microsoft.com/office/drawing/2014/main" id="{904311CA-42E0-8336-27EA-0F114F0BCADA}"/>
                      </a:ext>
                    </a:extLst>
                  </p:cNvPr>
                  <p:cNvSpPr txBox="1">
                    <a:spLocks noChangeAspect="1" noChangeArrowheads="1"/>
                  </p:cNvSpPr>
                  <p:nvPr/>
                </p:nvSpPr>
                <p:spPr bwMode="auto">
                  <a:xfrm>
                    <a:off x="1647" y="1204"/>
                    <a:ext cx="2677" cy="2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sz="2800">
                      <a:solidFill>
                        <a:srgbClr val="000099"/>
                      </a:solidFill>
                    </a:endParaRPr>
                  </a:p>
                </p:txBody>
              </p:sp>
              <p:sp>
                <p:nvSpPr>
                  <p:cNvPr id="19" name="Text Box 9">
                    <a:extLst>
                      <a:ext uri="{FF2B5EF4-FFF2-40B4-BE49-F238E27FC236}">
                        <a16:creationId xmlns:a16="http://schemas.microsoft.com/office/drawing/2014/main" id="{6D8D81F6-8DBC-4298-83F2-AE72ED7AA0A2}"/>
                      </a:ext>
                    </a:extLst>
                  </p:cNvPr>
                  <p:cNvSpPr txBox="1">
                    <a:spLocks noChangeArrowheads="1"/>
                  </p:cNvSpPr>
                  <p:nvPr/>
                </p:nvSpPr>
                <p:spPr bwMode="auto">
                  <a:xfrm>
                    <a:off x="1141" y="1234"/>
                    <a:ext cx="252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6200" indent="-76200"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buSzPct val="70000"/>
                      <a:buFontTx/>
                      <a:buBlip>
                        <a:blip r:embed="rId4"/>
                      </a:buBlip>
                    </a:pPr>
                    <a:r>
                      <a:rPr lang="it-IT" altLang="it-IT" sz="1600" dirty="0">
                        <a:solidFill>
                          <a:srgbClr val="002060"/>
                        </a:solidFill>
                        <a:latin typeface="Comic Sans MS" panose="030F0902030302020204" pitchFamily="66" charset="0"/>
                      </a:rPr>
                      <a:t> </a:t>
                    </a:r>
                    <a:r>
                      <a:rPr lang="en-US" altLang="it-IT" sz="1600" dirty="0">
                        <a:solidFill>
                          <a:srgbClr val="002060"/>
                        </a:solidFill>
                        <a:latin typeface="Arial" panose="020B0604020202020204" pitchFamily="34" charset="0"/>
                        <a:cs typeface="Arial" panose="020B0604020202020204" pitchFamily="34" charset="0"/>
                      </a:rPr>
                      <a:t>Still some field emission at high field</a:t>
                    </a:r>
                  </a:p>
                  <a:p>
                    <a:pPr>
                      <a:buSzPct val="70000"/>
                      <a:buFontTx/>
                      <a:buBlip>
                        <a:blip r:embed="rId4"/>
                      </a:buBlip>
                    </a:pPr>
                    <a:r>
                      <a:rPr lang="en-US" altLang="it-IT" sz="1600" dirty="0">
                        <a:solidFill>
                          <a:srgbClr val="002060"/>
                        </a:solidFill>
                        <a:latin typeface="Arial" panose="020B0604020202020204" pitchFamily="34" charset="0"/>
                        <a:cs typeface="Arial" panose="020B0604020202020204" pitchFamily="34" charset="0"/>
                      </a:rPr>
                      <a:t> </a:t>
                    </a:r>
                    <a:r>
                      <a:rPr lang="it-IT" altLang="it-IT" sz="1600" dirty="0" err="1">
                        <a:solidFill>
                          <a:srgbClr val="002060"/>
                        </a:solidFill>
                        <a:latin typeface="Arial" panose="020B0604020202020204" pitchFamily="34" charset="0"/>
                        <a:cs typeface="Arial" panose="020B0604020202020204" pitchFamily="34" charset="0"/>
                      </a:rPr>
                      <a:t>Q</a:t>
                    </a:r>
                    <a:r>
                      <a:rPr lang="it-IT" altLang="it-IT" sz="1600" dirty="0">
                        <a:solidFill>
                          <a:srgbClr val="002060"/>
                        </a:solidFill>
                        <a:latin typeface="Arial" panose="020B0604020202020204" pitchFamily="34" charset="0"/>
                        <a:cs typeface="Arial" panose="020B0604020202020204" pitchFamily="34" charset="0"/>
                      </a:rPr>
                      <a:t>-</a:t>
                    </a:r>
                    <a:r>
                      <a:rPr lang="en-US" altLang="it-IT" sz="1600" dirty="0">
                        <a:solidFill>
                          <a:srgbClr val="002060"/>
                        </a:solidFill>
                        <a:latin typeface="Arial" panose="020B0604020202020204" pitchFamily="34" charset="0"/>
                        <a:cs typeface="Arial" panose="020B0604020202020204" pitchFamily="34" charset="0"/>
                      </a:rPr>
                      <a:t>drop above 20 MV/m not cured yet</a:t>
                    </a:r>
                  </a:p>
                  <a:p>
                    <a:pPr>
                      <a:buSzPct val="70000"/>
                      <a:buFontTx/>
                      <a:buBlip>
                        <a:blip r:embed="rId4"/>
                      </a:buBlip>
                    </a:pPr>
                    <a:r>
                      <a:rPr lang="en-US" altLang="it-IT" sz="1600" dirty="0">
                        <a:solidFill>
                          <a:srgbClr val="002060"/>
                        </a:solidFill>
                        <a:latin typeface="Arial" panose="020B0604020202020204" pitchFamily="34" charset="0"/>
                        <a:cs typeface="Arial" panose="020B0604020202020204" pitchFamily="34" charset="0"/>
                      </a:rPr>
                      <a:t> AC67 discarded (cold He leak)</a:t>
                    </a:r>
                  </a:p>
                </p:txBody>
              </p:sp>
            </p:grpSp>
            <p:grpSp>
              <p:nvGrpSpPr>
                <p:cNvPr id="15" name="Group 10">
                  <a:extLst>
                    <a:ext uri="{FF2B5EF4-FFF2-40B4-BE49-F238E27FC236}">
                      <a16:creationId xmlns:a16="http://schemas.microsoft.com/office/drawing/2014/main" id="{BFEACEE8-B6B7-356E-DFB4-3777AB315566}"/>
                    </a:ext>
                  </a:extLst>
                </p:cNvPr>
                <p:cNvGrpSpPr>
                  <a:grpSpLocks/>
                </p:cNvGrpSpPr>
                <p:nvPr/>
              </p:nvGrpSpPr>
              <p:grpSpPr bwMode="auto">
                <a:xfrm>
                  <a:off x="2336" y="2614"/>
                  <a:ext cx="1327" cy="192"/>
                  <a:chOff x="2336" y="2614"/>
                  <a:chExt cx="1327" cy="192"/>
                </a:xfrm>
              </p:grpSpPr>
              <p:sp>
                <p:nvSpPr>
                  <p:cNvPr id="16" name="Text Box 11">
                    <a:extLst>
                      <a:ext uri="{FF2B5EF4-FFF2-40B4-BE49-F238E27FC236}">
                        <a16:creationId xmlns:a16="http://schemas.microsoft.com/office/drawing/2014/main" id="{52AF4BBC-761B-BF67-698F-6F3D1AC052D5}"/>
                      </a:ext>
                    </a:extLst>
                  </p:cNvPr>
                  <p:cNvSpPr txBox="1">
                    <a:spLocks noChangeArrowheads="1"/>
                  </p:cNvSpPr>
                  <p:nvPr/>
                </p:nvSpPr>
                <p:spPr bwMode="auto">
                  <a:xfrm>
                    <a:off x="2336" y="2614"/>
                    <a:ext cx="12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a:solidFill>
                          <a:srgbClr val="FF0000"/>
                        </a:solidFill>
                      </a:rPr>
                      <a:t>TESLA original goal</a:t>
                    </a:r>
                  </a:p>
                </p:txBody>
              </p:sp>
              <p:sp>
                <p:nvSpPr>
                  <p:cNvPr id="17" name="Oval 12">
                    <a:extLst>
                      <a:ext uri="{FF2B5EF4-FFF2-40B4-BE49-F238E27FC236}">
                        <a16:creationId xmlns:a16="http://schemas.microsoft.com/office/drawing/2014/main" id="{429DC89C-78DA-BEDE-23B0-050F0AEA066F}"/>
                      </a:ext>
                    </a:extLst>
                  </p:cNvPr>
                  <p:cNvSpPr>
                    <a:spLocks noChangeArrowheads="1"/>
                  </p:cNvSpPr>
                  <p:nvPr/>
                </p:nvSpPr>
                <p:spPr bwMode="auto">
                  <a:xfrm>
                    <a:off x="3527" y="2641"/>
                    <a:ext cx="136" cy="13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sp>
            <p:nvSpPr>
              <p:cNvPr id="10" name="Rectangle 13">
                <a:extLst>
                  <a:ext uri="{FF2B5EF4-FFF2-40B4-BE49-F238E27FC236}">
                    <a16:creationId xmlns:a16="http://schemas.microsoft.com/office/drawing/2014/main" id="{6CD97537-75B1-67F5-CD28-6A5E6C440724}"/>
                  </a:ext>
                </a:extLst>
              </p:cNvPr>
              <p:cNvSpPr>
                <a:spLocks noChangeArrowheads="1"/>
              </p:cNvSpPr>
              <p:nvPr/>
            </p:nvSpPr>
            <p:spPr bwMode="auto">
              <a:xfrm>
                <a:off x="1111" y="2160"/>
                <a:ext cx="1134" cy="6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tLang="it-IT" sz="2400">
                  <a:latin typeface="Times New Roman" panose="02020603050405020304" pitchFamily="18" charset="0"/>
                </a:endParaRPr>
              </a:p>
            </p:txBody>
          </p:sp>
          <p:sp>
            <p:nvSpPr>
              <p:cNvPr id="11" name="Line 14">
                <a:extLst>
                  <a:ext uri="{FF2B5EF4-FFF2-40B4-BE49-F238E27FC236}">
                    <a16:creationId xmlns:a16="http://schemas.microsoft.com/office/drawing/2014/main" id="{91A3669E-7BBE-BB92-98DE-745559E07DF8}"/>
                  </a:ext>
                </a:extLst>
              </p:cNvPr>
              <p:cNvSpPr>
                <a:spLocks noChangeShapeType="1"/>
              </p:cNvSpPr>
              <p:nvPr/>
            </p:nvSpPr>
            <p:spPr bwMode="auto">
              <a:xfrm>
                <a:off x="1093" y="2064"/>
                <a:ext cx="91" cy="94"/>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 name="Line 15">
                <a:extLst>
                  <a:ext uri="{FF2B5EF4-FFF2-40B4-BE49-F238E27FC236}">
                    <a16:creationId xmlns:a16="http://schemas.microsoft.com/office/drawing/2014/main" id="{8983CD1B-E928-1794-F9BA-4A0A35A9C96A}"/>
                  </a:ext>
                </a:extLst>
              </p:cNvPr>
              <p:cNvSpPr>
                <a:spLocks noChangeShapeType="1"/>
              </p:cNvSpPr>
              <p:nvPr/>
            </p:nvSpPr>
            <p:spPr bwMode="auto">
              <a:xfrm flipV="1">
                <a:off x="1093" y="2072"/>
                <a:ext cx="84" cy="8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8" name="Text Box 16">
              <a:extLst>
                <a:ext uri="{FF2B5EF4-FFF2-40B4-BE49-F238E27FC236}">
                  <a16:creationId xmlns:a16="http://schemas.microsoft.com/office/drawing/2014/main" id="{407B7F85-8CEB-B24A-104E-81A23E586DCA}"/>
                </a:ext>
              </a:extLst>
            </p:cNvPr>
            <p:cNvSpPr txBox="1">
              <a:spLocks noChangeArrowheads="1"/>
            </p:cNvSpPr>
            <p:nvPr/>
          </p:nvSpPr>
          <p:spPr bwMode="auto">
            <a:xfrm>
              <a:off x="1105" y="3035"/>
              <a:ext cx="217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it-IT" sz="1600" dirty="0">
                  <a:solidFill>
                    <a:srgbClr val="002060"/>
                  </a:solidFill>
                  <a:latin typeface="Arial" panose="020B0604020202020204" pitchFamily="34" charset="0"/>
                  <a:cs typeface="Arial" panose="020B0604020202020204" pitchFamily="34" charset="0"/>
                </a:rPr>
                <a:t>Vertical CW </a:t>
              </a:r>
              <a:r>
                <a:rPr lang="it-IT" altLang="it-IT" sz="1600" dirty="0" err="1">
                  <a:solidFill>
                    <a:srgbClr val="002060"/>
                  </a:solidFill>
                  <a:latin typeface="Arial" panose="020B0604020202020204" pitchFamily="34" charset="0"/>
                  <a:cs typeface="Arial" panose="020B0604020202020204" pitchFamily="34" charset="0"/>
                </a:rPr>
                <a:t>tests</a:t>
              </a:r>
              <a:r>
                <a:rPr lang="it-IT" altLang="it-IT" sz="1600" dirty="0">
                  <a:solidFill>
                    <a:srgbClr val="002060"/>
                  </a:solidFill>
                  <a:latin typeface="Arial" panose="020B0604020202020204" pitchFamily="34" charset="0"/>
                  <a:cs typeface="Arial" panose="020B0604020202020204" pitchFamily="34" charset="0"/>
                </a:rPr>
                <a:t> of </a:t>
              </a:r>
              <a:r>
                <a:rPr lang="it-IT" altLang="it-IT" sz="1600" dirty="0" err="1">
                  <a:solidFill>
                    <a:srgbClr val="002060"/>
                  </a:solidFill>
                  <a:latin typeface="Arial" panose="020B0604020202020204" pitchFamily="34" charset="0"/>
                  <a:cs typeface="Arial" panose="020B0604020202020204" pitchFamily="34" charset="0"/>
                </a:rPr>
                <a:t>naked</a:t>
              </a:r>
              <a:r>
                <a:rPr lang="it-IT" altLang="it-IT" sz="1600" dirty="0">
                  <a:solidFill>
                    <a:srgbClr val="002060"/>
                  </a:solidFill>
                  <a:latin typeface="Arial" panose="020B0604020202020204" pitchFamily="34" charset="0"/>
                  <a:cs typeface="Arial" panose="020B0604020202020204" pitchFamily="34" charset="0"/>
                </a:rPr>
                <a:t> </a:t>
              </a:r>
              <a:r>
                <a:rPr lang="it-IT" altLang="it-IT" sz="1600" dirty="0" err="1">
                  <a:solidFill>
                    <a:srgbClr val="002060"/>
                  </a:solidFill>
                  <a:latin typeface="Arial" panose="020B0604020202020204" pitchFamily="34" charset="0"/>
                  <a:cs typeface="Arial" panose="020B0604020202020204" pitchFamily="34" charset="0"/>
                </a:rPr>
                <a:t>cavitis</a:t>
              </a:r>
              <a:endParaRPr lang="en-US" altLang="it-IT" sz="16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86004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84ABA1-8D2A-3B36-CA75-A1EDFC9DA873}"/>
              </a:ext>
            </a:extLst>
          </p:cNvPr>
          <p:cNvSpPr>
            <a:spLocks noGrp="1"/>
          </p:cNvSpPr>
          <p:nvPr>
            <p:ph type="title"/>
          </p:nvPr>
        </p:nvSpPr>
        <p:spPr/>
        <p:txBody>
          <a:bodyPr/>
          <a:lstStyle/>
          <a:p>
            <a:r>
              <a:rPr lang="it-IT" dirty="0" err="1"/>
              <a:t>Further</a:t>
            </a:r>
            <a:r>
              <a:rPr lang="it-IT" dirty="0"/>
              <a:t> </a:t>
            </a:r>
            <a:r>
              <a:rPr lang="it-IT" dirty="0" err="1"/>
              <a:t>Improvement</a:t>
            </a:r>
            <a:r>
              <a:rPr lang="it-IT" dirty="0"/>
              <a:t> with EP </a:t>
            </a:r>
          </a:p>
        </p:txBody>
      </p:sp>
      <p:sp>
        <p:nvSpPr>
          <p:cNvPr id="3" name="Segnaposto data 2">
            <a:extLst>
              <a:ext uri="{FF2B5EF4-FFF2-40B4-BE49-F238E27FC236}">
                <a16:creationId xmlns:a16="http://schemas.microsoft.com/office/drawing/2014/main" id="{2454BB15-185F-E0E5-1418-B58845B0DA2F}"/>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EF177058-1AC3-EA5B-462B-DDCC8FFFC1B5}"/>
              </a:ext>
            </a:extLst>
          </p:cNvPr>
          <p:cNvSpPr>
            <a:spLocks noGrp="1"/>
          </p:cNvSpPr>
          <p:nvPr>
            <p:ph type="ftr" sz="quarter" idx="11"/>
          </p:nvPr>
        </p:nvSpPr>
        <p:spPr/>
        <p:txBody>
          <a:bodyPr/>
          <a:lstStyle/>
          <a:p>
            <a:pPr>
              <a:defRPr/>
            </a:pPr>
            <a:fld id="{8DAD3638-8E0C-4079-83E3-101B55F74CF3}" type="slidenum">
              <a:rPr lang="en-US" altLang="it-IT" smtClean="0"/>
              <a:pPr>
                <a:defRPr/>
              </a:pPr>
              <a:t>15</a:t>
            </a:fld>
            <a:endParaRPr lang="en-US" altLang="it-IT"/>
          </a:p>
        </p:txBody>
      </p:sp>
      <p:sp>
        <p:nvSpPr>
          <p:cNvPr id="5" name="Segnaposto numero diapositiva 4">
            <a:extLst>
              <a:ext uri="{FF2B5EF4-FFF2-40B4-BE49-F238E27FC236}">
                <a16:creationId xmlns:a16="http://schemas.microsoft.com/office/drawing/2014/main" id="{E1892D62-39A2-FD0F-34DD-949FB13D8CB4}"/>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sp>
        <p:nvSpPr>
          <p:cNvPr id="6" name="Text Box 3">
            <a:extLst>
              <a:ext uri="{FF2B5EF4-FFF2-40B4-BE49-F238E27FC236}">
                <a16:creationId xmlns:a16="http://schemas.microsoft.com/office/drawing/2014/main" id="{87A758F6-ECA1-B544-4A3F-BC4F3179A86C}"/>
              </a:ext>
            </a:extLst>
          </p:cNvPr>
          <p:cNvSpPr txBox="1">
            <a:spLocks noChangeArrowheads="1"/>
          </p:cNvSpPr>
          <p:nvPr/>
        </p:nvSpPr>
        <p:spPr bwMode="auto">
          <a:xfrm>
            <a:off x="956054" y="858773"/>
            <a:ext cx="9762801" cy="79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20000"/>
              </a:lnSpc>
            </a:pPr>
            <a:r>
              <a:rPr lang="en-US" altLang="it-IT" sz="2000" dirty="0">
                <a:solidFill>
                  <a:schemeClr val="accent2"/>
                </a:solidFill>
                <a:latin typeface="Arial" panose="020B0604020202020204" pitchFamily="34" charset="0"/>
                <a:cs typeface="Arial" panose="020B0604020202020204" pitchFamily="34" charset="0"/>
              </a:rPr>
              <a:t>EP (Electro-Polishing)</a:t>
            </a:r>
            <a:r>
              <a:rPr lang="en-US" altLang="it-IT" sz="2000" dirty="0">
                <a:latin typeface="Arial" panose="020B0604020202020204" pitchFamily="34" charset="0"/>
                <a:cs typeface="Arial" panose="020B0604020202020204" pitchFamily="34" charset="0"/>
              </a:rPr>
              <a:t> </a:t>
            </a:r>
            <a:r>
              <a:rPr lang="en-US" altLang="it-IT" sz="2000" dirty="0">
                <a:solidFill>
                  <a:srgbClr val="CC3300"/>
                </a:solidFill>
                <a:latin typeface="Arial" panose="020B0604020202020204" pitchFamily="34" charset="0"/>
                <a:cs typeface="Arial" panose="020B0604020202020204" pitchFamily="34" charset="0"/>
              </a:rPr>
              <a:t>developed at KEK by Kenji Saito</a:t>
            </a:r>
            <a:r>
              <a:rPr lang="en-US" altLang="it-IT" sz="2000" dirty="0">
                <a:latin typeface="Arial" panose="020B0604020202020204" pitchFamily="34" charset="0"/>
                <a:cs typeface="Arial" panose="020B0604020202020204" pitchFamily="34" charset="0"/>
              </a:rPr>
              <a:t> </a:t>
            </a:r>
            <a:r>
              <a:rPr lang="en-US" altLang="it-IT" sz="2000" b="0" dirty="0">
                <a:latin typeface="Arial" panose="020B0604020202020204" pitchFamily="34" charset="0"/>
                <a:cs typeface="Arial" panose="020B0604020202020204" pitchFamily="34" charset="0"/>
              </a:rPr>
              <a:t>(originally by Siemens)</a:t>
            </a:r>
          </a:p>
          <a:p>
            <a:pPr algn="l">
              <a:lnSpc>
                <a:spcPct val="120000"/>
              </a:lnSpc>
            </a:pPr>
            <a:r>
              <a:rPr lang="en-US" altLang="it-IT" sz="2000" b="0" dirty="0">
                <a:latin typeface="Arial" panose="020B0604020202020204" pitchFamily="34" charset="0"/>
                <a:cs typeface="Arial" panose="020B0604020202020204" pitchFamily="34" charset="0"/>
              </a:rPr>
              <a:t>Coordinated R&amp;D effort: DESY, KEK, CERN, CEA-</a:t>
            </a:r>
            <a:r>
              <a:rPr lang="en-US" altLang="it-IT" sz="2000" b="0" dirty="0" err="1">
                <a:latin typeface="Arial" panose="020B0604020202020204" pitchFamily="34" charset="0"/>
                <a:cs typeface="Arial" panose="020B0604020202020204" pitchFamily="34" charset="0"/>
              </a:rPr>
              <a:t>Saclay</a:t>
            </a:r>
            <a:r>
              <a:rPr lang="en-US" altLang="it-IT" sz="2000" b="0" dirty="0">
                <a:latin typeface="Arial" panose="020B0604020202020204" pitchFamily="34" charset="0"/>
                <a:cs typeface="Arial" panose="020B0604020202020204" pitchFamily="34" charset="0"/>
              </a:rPr>
              <a:t> &amp; INFN LASA</a:t>
            </a:r>
          </a:p>
        </p:txBody>
      </p:sp>
      <p:grpSp>
        <p:nvGrpSpPr>
          <p:cNvPr id="7" name="Group 4">
            <a:extLst>
              <a:ext uri="{FF2B5EF4-FFF2-40B4-BE49-F238E27FC236}">
                <a16:creationId xmlns:a16="http://schemas.microsoft.com/office/drawing/2014/main" id="{59322FEA-09F0-4F46-CA4A-FFD79E4C6095}"/>
              </a:ext>
            </a:extLst>
          </p:cNvPr>
          <p:cNvGrpSpPr>
            <a:grpSpLocks/>
          </p:cNvGrpSpPr>
          <p:nvPr/>
        </p:nvGrpSpPr>
        <p:grpSpPr bwMode="auto">
          <a:xfrm>
            <a:off x="2285424" y="1746092"/>
            <a:ext cx="7104062" cy="4351386"/>
            <a:chOff x="484" y="1099"/>
            <a:chExt cx="4808" cy="2945"/>
          </a:xfrm>
        </p:grpSpPr>
        <p:grpSp>
          <p:nvGrpSpPr>
            <p:cNvPr id="8" name="Group 5">
              <a:extLst>
                <a:ext uri="{FF2B5EF4-FFF2-40B4-BE49-F238E27FC236}">
                  <a16:creationId xmlns:a16="http://schemas.microsoft.com/office/drawing/2014/main" id="{EC9752D5-CE93-D0C8-2B4D-6F49EFEBA791}"/>
                </a:ext>
              </a:extLst>
            </p:cNvPr>
            <p:cNvGrpSpPr>
              <a:grpSpLocks/>
            </p:cNvGrpSpPr>
            <p:nvPr/>
          </p:nvGrpSpPr>
          <p:grpSpPr bwMode="auto">
            <a:xfrm>
              <a:off x="484" y="1099"/>
              <a:ext cx="4808" cy="2945"/>
              <a:chOff x="487" y="1092"/>
              <a:chExt cx="4808" cy="2945"/>
            </a:xfrm>
          </p:grpSpPr>
          <p:grpSp>
            <p:nvGrpSpPr>
              <p:cNvPr id="12" name="Group 6">
                <a:extLst>
                  <a:ext uri="{FF2B5EF4-FFF2-40B4-BE49-F238E27FC236}">
                    <a16:creationId xmlns:a16="http://schemas.microsoft.com/office/drawing/2014/main" id="{2A23B7F2-0099-1A8A-E2C3-9E20BD959EE2}"/>
                  </a:ext>
                </a:extLst>
              </p:cNvPr>
              <p:cNvGrpSpPr>
                <a:grpSpLocks/>
              </p:cNvGrpSpPr>
              <p:nvPr/>
            </p:nvGrpSpPr>
            <p:grpSpPr bwMode="auto">
              <a:xfrm>
                <a:off x="487" y="1092"/>
                <a:ext cx="4808" cy="2945"/>
                <a:chOff x="487" y="1092"/>
                <a:chExt cx="4808" cy="2945"/>
              </a:xfrm>
            </p:grpSpPr>
            <p:grpSp>
              <p:nvGrpSpPr>
                <p:cNvPr id="15" name="Group 7">
                  <a:extLst>
                    <a:ext uri="{FF2B5EF4-FFF2-40B4-BE49-F238E27FC236}">
                      <a16:creationId xmlns:a16="http://schemas.microsoft.com/office/drawing/2014/main" id="{2243528B-6EC7-1BAF-964B-018AE188B107}"/>
                    </a:ext>
                  </a:extLst>
                </p:cNvPr>
                <p:cNvGrpSpPr>
                  <a:grpSpLocks/>
                </p:cNvGrpSpPr>
                <p:nvPr/>
              </p:nvGrpSpPr>
              <p:grpSpPr bwMode="auto">
                <a:xfrm>
                  <a:off x="487" y="1092"/>
                  <a:ext cx="4808" cy="2945"/>
                  <a:chOff x="494" y="1104"/>
                  <a:chExt cx="4808" cy="2945"/>
                </a:xfrm>
              </p:grpSpPr>
              <p:graphicFrame>
                <p:nvGraphicFramePr>
                  <p:cNvPr id="17" name="Object 8">
                    <a:extLst>
                      <a:ext uri="{FF2B5EF4-FFF2-40B4-BE49-F238E27FC236}">
                        <a16:creationId xmlns:a16="http://schemas.microsoft.com/office/drawing/2014/main" id="{4D57E2A0-00A3-0502-91A6-36D4F945C745}"/>
                      </a:ext>
                    </a:extLst>
                  </p:cNvPr>
                  <p:cNvGraphicFramePr>
                    <a:graphicFrameLocks noChangeAspect="1"/>
                  </p:cNvGraphicFramePr>
                  <p:nvPr/>
                </p:nvGraphicFramePr>
                <p:xfrm>
                  <a:off x="494" y="1104"/>
                  <a:ext cx="4808" cy="2945"/>
                </p:xfrm>
                <a:graphic>
                  <a:graphicData uri="http://schemas.openxmlformats.org/presentationml/2006/ole">
                    <mc:AlternateContent xmlns:mc="http://schemas.openxmlformats.org/markup-compatibility/2006">
                      <mc:Choice xmlns:v="urn:schemas-microsoft-com:vml" Requires="v">
                        <p:oleObj name="Chart" r:id="rId2" imgW="9563100" imgH="6261100" progId="Excel.Chart.8">
                          <p:embed/>
                        </p:oleObj>
                      </mc:Choice>
                      <mc:Fallback>
                        <p:oleObj name="Chart" r:id="rId2" imgW="9563100" imgH="6261100" progId="Excel.Chart.8">
                          <p:embed/>
                          <p:pic>
                            <p:nvPicPr>
                              <p:cNvPr id="17" name="Object 8">
                                <a:extLst>
                                  <a:ext uri="{FF2B5EF4-FFF2-40B4-BE49-F238E27FC236}">
                                    <a16:creationId xmlns:a16="http://schemas.microsoft.com/office/drawing/2014/main" id="{4D57E2A0-00A3-0502-91A6-36D4F945C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09" t="15405" r="4770" b="6897"/>
                              <a:stretch>
                                <a:fillRect/>
                              </a:stretch>
                            </p:blipFill>
                            <p:spPr bwMode="auto">
                              <a:xfrm>
                                <a:off x="494" y="1104"/>
                                <a:ext cx="4808" cy="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Text Box 9">
                    <a:extLst>
                      <a:ext uri="{FF2B5EF4-FFF2-40B4-BE49-F238E27FC236}">
                        <a16:creationId xmlns:a16="http://schemas.microsoft.com/office/drawing/2014/main" id="{92441FDF-B10B-6572-8A67-CC0D340B8755}"/>
                      </a:ext>
                    </a:extLst>
                  </p:cNvPr>
                  <p:cNvSpPr txBox="1">
                    <a:spLocks noChangeArrowheads="1"/>
                  </p:cNvSpPr>
                  <p:nvPr/>
                </p:nvSpPr>
                <p:spPr bwMode="auto">
                  <a:xfrm>
                    <a:off x="3035" y="2622"/>
                    <a:ext cx="1409" cy="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it-IT" sz="1800">
                        <a:solidFill>
                          <a:srgbClr val="FF0000"/>
                        </a:solidFill>
                      </a:rPr>
                      <a:t>TESLA 800 specs: </a:t>
                    </a:r>
                  </a:p>
                  <a:p>
                    <a:pPr>
                      <a:lnSpc>
                        <a:spcPct val="70000"/>
                      </a:lnSpc>
                    </a:pPr>
                    <a:r>
                      <a:rPr lang="de-DE" altLang="it-IT" sz="1200"/>
                      <a:t>35 MV/m @ Q</a:t>
                    </a:r>
                    <a:r>
                      <a:rPr lang="de-DE" altLang="it-IT" sz="1200" baseline="-25000"/>
                      <a:t>0</a:t>
                    </a:r>
                    <a:r>
                      <a:rPr lang="de-DE" altLang="it-IT" sz="1200"/>
                      <a:t> = </a:t>
                    </a:r>
                    <a:r>
                      <a:rPr lang="en-GB" altLang="it-IT" sz="1200">
                        <a:cs typeface="Times New Roman" panose="02020603050405020304" pitchFamily="18" charset="0"/>
                      </a:rPr>
                      <a:t>5 </a:t>
                    </a:r>
                    <a:r>
                      <a:rPr lang="en-GB" altLang="it-IT" sz="1200">
                        <a:cs typeface="Times New Roman" panose="02020603050405020304" pitchFamily="18" charset="0"/>
                        <a:sym typeface="Symbol" pitchFamily="2" charset="2"/>
                      </a:rPr>
                      <a:t></a:t>
                    </a:r>
                    <a:r>
                      <a:rPr lang="en-GB" altLang="it-IT" sz="1200">
                        <a:cs typeface="Times New Roman" panose="02020603050405020304" pitchFamily="18" charset="0"/>
                      </a:rPr>
                      <a:t> 10</a:t>
                    </a:r>
                    <a:r>
                      <a:rPr lang="en-GB" altLang="it-IT" sz="1200" baseline="30000">
                        <a:cs typeface="Times New Roman" panose="02020603050405020304" pitchFamily="18" charset="0"/>
                      </a:rPr>
                      <a:t>9</a:t>
                    </a:r>
                    <a:r>
                      <a:rPr lang="en-US" altLang="it-IT" sz="2400">
                        <a:latin typeface="Arial" panose="020B0604020202020204" pitchFamily="34" charset="0"/>
                      </a:rPr>
                      <a:t> </a:t>
                    </a:r>
                  </a:p>
                </p:txBody>
              </p:sp>
              <p:sp>
                <p:nvSpPr>
                  <p:cNvPr id="19" name="Text Box 10">
                    <a:extLst>
                      <a:ext uri="{FF2B5EF4-FFF2-40B4-BE49-F238E27FC236}">
                        <a16:creationId xmlns:a16="http://schemas.microsoft.com/office/drawing/2014/main" id="{BE6D010F-5B5C-8D94-6134-1AF0A5C90AC4}"/>
                      </a:ext>
                    </a:extLst>
                  </p:cNvPr>
                  <p:cNvSpPr txBox="1">
                    <a:spLocks noChangeAspect="1" noChangeArrowheads="1"/>
                  </p:cNvSpPr>
                  <p:nvPr/>
                </p:nvSpPr>
                <p:spPr bwMode="auto">
                  <a:xfrm>
                    <a:off x="1384" y="1334"/>
                    <a:ext cx="3298" cy="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sz="2800">
                      <a:solidFill>
                        <a:srgbClr val="000099"/>
                      </a:solidFill>
                    </a:endParaRPr>
                  </a:p>
                </p:txBody>
              </p:sp>
            </p:grpSp>
            <p:sp>
              <p:nvSpPr>
                <p:cNvPr id="16" name="Text Box 11">
                  <a:extLst>
                    <a:ext uri="{FF2B5EF4-FFF2-40B4-BE49-F238E27FC236}">
                      <a16:creationId xmlns:a16="http://schemas.microsoft.com/office/drawing/2014/main" id="{50B0BD14-4278-F445-D4FF-7749871A692F}"/>
                    </a:ext>
                  </a:extLst>
                </p:cNvPr>
                <p:cNvSpPr txBox="1">
                  <a:spLocks noChangeArrowheads="1"/>
                </p:cNvSpPr>
                <p:nvPr/>
              </p:nvSpPr>
              <p:spPr bwMode="auto">
                <a:xfrm>
                  <a:off x="1188" y="3220"/>
                  <a:ext cx="188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it-IT" sz="1600"/>
                    <a:t>Vertical CW tests of naked cavitis</a:t>
                  </a:r>
                  <a:endParaRPr lang="en-US" altLang="it-IT" sz="1600"/>
                </a:p>
              </p:txBody>
            </p:sp>
          </p:grpSp>
          <p:sp>
            <p:nvSpPr>
              <p:cNvPr id="13" name="Text Box 12">
                <a:extLst>
                  <a:ext uri="{FF2B5EF4-FFF2-40B4-BE49-F238E27FC236}">
                    <a16:creationId xmlns:a16="http://schemas.microsoft.com/office/drawing/2014/main" id="{887345DB-FE6F-0E76-1552-9B6CF54A6373}"/>
                  </a:ext>
                </a:extLst>
              </p:cNvPr>
              <p:cNvSpPr txBox="1">
                <a:spLocks noChangeArrowheads="1"/>
              </p:cNvSpPr>
              <p:nvPr/>
            </p:nvSpPr>
            <p:spPr bwMode="auto">
              <a:xfrm>
                <a:off x="2789" y="1888"/>
                <a:ext cx="120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t>1400 °C heat treatment</a:t>
                </a:r>
              </a:p>
            </p:txBody>
          </p:sp>
          <p:sp>
            <p:nvSpPr>
              <p:cNvPr id="14" name="Text Box 13">
                <a:extLst>
                  <a:ext uri="{FF2B5EF4-FFF2-40B4-BE49-F238E27FC236}">
                    <a16:creationId xmlns:a16="http://schemas.microsoft.com/office/drawing/2014/main" id="{18B2CCB7-EDD1-6CDA-EE94-C985E6A99380}"/>
                  </a:ext>
                </a:extLst>
              </p:cNvPr>
              <p:cNvSpPr txBox="1">
                <a:spLocks noChangeArrowheads="1"/>
              </p:cNvSpPr>
              <p:nvPr/>
            </p:nvSpPr>
            <p:spPr bwMode="auto">
              <a:xfrm>
                <a:off x="1254" y="2432"/>
                <a:ext cx="139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t>AC76: just 800 °C annealing</a:t>
                </a:r>
              </a:p>
            </p:txBody>
          </p:sp>
        </p:grpSp>
        <p:sp>
          <p:nvSpPr>
            <p:cNvPr id="9" name="Oval 14">
              <a:extLst>
                <a:ext uri="{FF2B5EF4-FFF2-40B4-BE49-F238E27FC236}">
                  <a16:creationId xmlns:a16="http://schemas.microsoft.com/office/drawing/2014/main" id="{D28E1489-BC4B-1C58-8BC5-82ED1902CD13}"/>
                </a:ext>
              </a:extLst>
            </p:cNvPr>
            <p:cNvSpPr>
              <a:spLocks noChangeArrowheads="1"/>
            </p:cNvSpPr>
            <p:nvPr/>
          </p:nvSpPr>
          <p:spPr bwMode="auto">
            <a:xfrm>
              <a:off x="4477" y="2680"/>
              <a:ext cx="136" cy="133"/>
            </a:xfrm>
            <a:prstGeom prst="ellipse">
              <a:avLst/>
            </a:prstGeom>
            <a:solidFill>
              <a:srgbClr val="FF0000"/>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Oval 15">
              <a:extLst>
                <a:ext uri="{FF2B5EF4-FFF2-40B4-BE49-F238E27FC236}">
                  <a16:creationId xmlns:a16="http://schemas.microsoft.com/office/drawing/2014/main" id="{AF84E90E-A002-FC9D-14EB-BB0E11546955}"/>
                </a:ext>
              </a:extLst>
            </p:cNvPr>
            <p:cNvSpPr>
              <a:spLocks noChangeArrowheads="1"/>
            </p:cNvSpPr>
            <p:nvPr/>
          </p:nvSpPr>
          <p:spPr bwMode="auto">
            <a:xfrm>
              <a:off x="2992" y="2711"/>
              <a:ext cx="63" cy="62"/>
            </a:xfrm>
            <a:prstGeom prst="ellipse">
              <a:avLst/>
            </a:prstGeom>
            <a:solidFill>
              <a:srgbClr val="FF0000"/>
            </a:solidFill>
            <a:ln w="1905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Text Box 16">
              <a:extLst>
                <a:ext uri="{FF2B5EF4-FFF2-40B4-BE49-F238E27FC236}">
                  <a16:creationId xmlns:a16="http://schemas.microsoft.com/office/drawing/2014/main" id="{35BBEFC3-5084-FC78-6D61-C75192B9EB26}"/>
                </a:ext>
              </a:extLst>
            </p:cNvPr>
            <p:cNvSpPr txBox="1">
              <a:spLocks noChangeArrowheads="1"/>
            </p:cNvSpPr>
            <p:nvPr/>
          </p:nvSpPr>
          <p:spPr bwMode="auto">
            <a:xfrm>
              <a:off x="1202" y="1344"/>
              <a:ext cx="3232"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50000"/>
                </a:spcBef>
              </a:pPr>
              <a:r>
                <a:rPr lang="en-US" altLang="it-IT" sz="2000">
                  <a:solidFill>
                    <a:srgbClr val="000066"/>
                  </a:solidFill>
                </a:rPr>
                <a:t>9-cell EP cavities from 3</a:t>
              </a:r>
              <a:r>
                <a:rPr lang="en-US" altLang="it-IT" sz="2000" baseline="30000">
                  <a:solidFill>
                    <a:srgbClr val="000066"/>
                  </a:solidFill>
                </a:rPr>
                <a:t>rd</a:t>
              </a:r>
              <a:r>
                <a:rPr lang="en-US" altLang="it-IT" sz="2000">
                  <a:solidFill>
                    <a:srgbClr val="000066"/>
                  </a:solidFill>
                </a:rPr>
                <a:t> production</a:t>
              </a:r>
            </a:p>
            <a:p>
              <a:pPr algn="l">
                <a:lnSpc>
                  <a:spcPct val="70000"/>
                </a:lnSpc>
                <a:spcBef>
                  <a:spcPct val="50000"/>
                </a:spcBef>
              </a:pPr>
              <a:r>
                <a:rPr lang="en-US" altLang="it-IT">
                  <a:solidFill>
                    <a:srgbClr val="CC3300"/>
                  </a:solidFill>
                </a:rPr>
                <a:t>EP at Nomura Plating (Japan) by KEK</a:t>
              </a:r>
              <a:r>
                <a:rPr lang="en-US" altLang="it-IT" sz="1600">
                  <a:solidFill>
                    <a:srgbClr val="000099"/>
                  </a:solidFill>
                </a:rPr>
                <a:t> </a:t>
              </a:r>
            </a:p>
          </p:txBody>
        </p:sp>
      </p:grpSp>
    </p:spTree>
    <p:extLst>
      <p:ext uri="{BB962C8B-B14F-4D97-AF65-F5344CB8AC3E}">
        <p14:creationId xmlns:p14="http://schemas.microsoft.com/office/powerpoint/2010/main" val="2375722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A9B8C0-9AC0-EDE1-8BED-B25C95666FF2}"/>
              </a:ext>
            </a:extLst>
          </p:cNvPr>
          <p:cNvSpPr>
            <a:spLocks noGrp="1"/>
          </p:cNvSpPr>
          <p:nvPr>
            <p:ph type="title"/>
          </p:nvPr>
        </p:nvSpPr>
        <p:spPr/>
        <p:txBody>
          <a:bodyPr/>
          <a:lstStyle/>
          <a:p>
            <a:r>
              <a:rPr lang="en-US" altLang="it-IT" dirty="0"/>
              <a:t>EP at DESY from the KEK Experience</a:t>
            </a:r>
            <a:endParaRPr lang="it-IT" dirty="0"/>
          </a:p>
        </p:txBody>
      </p:sp>
      <p:sp>
        <p:nvSpPr>
          <p:cNvPr id="3" name="Segnaposto data 2">
            <a:extLst>
              <a:ext uri="{FF2B5EF4-FFF2-40B4-BE49-F238E27FC236}">
                <a16:creationId xmlns:a16="http://schemas.microsoft.com/office/drawing/2014/main" id="{292B6428-743D-32F0-EBE7-4488386EC66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4A3B1BDE-7269-BEFF-0C31-C638B944AF53}"/>
              </a:ext>
            </a:extLst>
          </p:cNvPr>
          <p:cNvSpPr>
            <a:spLocks noGrp="1"/>
          </p:cNvSpPr>
          <p:nvPr>
            <p:ph type="ftr" sz="quarter" idx="11"/>
          </p:nvPr>
        </p:nvSpPr>
        <p:spPr/>
        <p:txBody>
          <a:bodyPr/>
          <a:lstStyle/>
          <a:p>
            <a:pPr>
              <a:defRPr/>
            </a:pPr>
            <a:fld id="{8DAD3638-8E0C-4079-83E3-101B55F74CF3}" type="slidenum">
              <a:rPr lang="en-US" altLang="it-IT" smtClean="0"/>
              <a:pPr>
                <a:defRPr/>
              </a:pPr>
              <a:t>16</a:t>
            </a:fld>
            <a:endParaRPr lang="en-US" altLang="it-IT"/>
          </a:p>
        </p:txBody>
      </p:sp>
      <p:sp>
        <p:nvSpPr>
          <p:cNvPr id="5" name="Segnaposto numero diapositiva 4">
            <a:extLst>
              <a:ext uri="{FF2B5EF4-FFF2-40B4-BE49-F238E27FC236}">
                <a16:creationId xmlns:a16="http://schemas.microsoft.com/office/drawing/2014/main" id="{EAD98003-0AC5-2C6E-C503-18D94CFD47B1}"/>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pSp>
        <p:nvGrpSpPr>
          <p:cNvPr id="10" name="Group 2">
            <a:extLst>
              <a:ext uri="{FF2B5EF4-FFF2-40B4-BE49-F238E27FC236}">
                <a16:creationId xmlns:a16="http://schemas.microsoft.com/office/drawing/2014/main" id="{47E2B797-1C64-670C-5331-8DE2B298DD78}"/>
              </a:ext>
            </a:extLst>
          </p:cNvPr>
          <p:cNvGrpSpPr>
            <a:grpSpLocks/>
          </p:cNvGrpSpPr>
          <p:nvPr/>
        </p:nvGrpSpPr>
        <p:grpSpPr bwMode="auto">
          <a:xfrm>
            <a:off x="932638" y="1067204"/>
            <a:ext cx="10066265" cy="5093042"/>
            <a:chOff x="-484" y="504"/>
            <a:chExt cx="6491" cy="3284"/>
          </a:xfrm>
        </p:grpSpPr>
        <p:pic>
          <p:nvPicPr>
            <p:cNvPr id="11" name="Picture 3">
              <a:extLst>
                <a:ext uri="{FF2B5EF4-FFF2-40B4-BE49-F238E27FC236}">
                  <a16:creationId xmlns:a16="http://schemas.microsoft.com/office/drawing/2014/main" id="{CCCDCA85-32EE-8DA9-B587-84AF090BE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7" t="5354" r="22983" b="4964"/>
            <a:stretch>
              <a:fillRect/>
            </a:stretch>
          </p:blipFill>
          <p:spPr bwMode="auto">
            <a:xfrm>
              <a:off x="3915" y="504"/>
              <a:ext cx="2092" cy="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50C6EE13-8FD5-493C-EA49-D2313378C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66" t="6245" r="14850" b="6245"/>
            <a:stretch>
              <a:fillRect/>
            </a:stretch>
          </p:blipFill>
          <p:spPr bwMode="auto">
            <a:xfrm>
              <a:off x="-484" y="512"/>
              <a:ext cx="4004" cy="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11378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708C4-89B3-6698-A074-A833A388E1DE}"/>
              </a:ext>
            </a:extLst>
          </p:cNvPr>
          <p:cNvSpPr>
            <a:spLocks noGrp="1"/>
          </p:cNvSpPr>
          <p:nvPr>
            <p:ph type="title"/>
          </p:nvPr>
        </p:nvSpPr>
        <p:spPr/>
        <p:txBody>
          <a:bodyPr/>
          <a:lstStyle/>
          <a:p>
            <a:r>
              <a:rPr lang="en-US" dirty="0"/>
              <a:t>EP system at RI</a:t>
            </a:r>
            <a:endParaRPr lang="it-IT" dirty="0"/>
          </a:p>
        </p:txBody>
      </p:sp>
      <p:sp>
        <p:nvSpPr>
          <p:cNvPr id="3" name="Segnaposto data 2">
            <a:extLst>
              <a:ext uri="{FF2B5EF4-FFF2-40B4-BE49-F238E27FC236}">
                <a16:creationId xmlns:a16="http://schemas.microsoft.com/office/drawing/2014/main" id="{C36F9FE6-F1D8-A6E2-35F4-5D60A2A7692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79D4A865-779B-D6AE-1946-277F42CF5CD7}"/>
              </a:ext>
            </a:extLst>
          </p:cNvPr>
          <p:cNvSpPr>
            <a:spLocks noGrp="1"/>
          </p:cNvSpPr>
          <p:nvPr>
            <p:ph type="ftr" sz="quarter" idx="11"/>
          </p:nvPr>
        </p:nvSpPr>
        <p:spPr/>
        <p:txBody>
          <a:bodyPr/>
          <a:lstStyle/>
          <a:p>
            <a:pPr>
              <a:defRPr/>
            </a:pPr>
            <a:fld id="{8DAD3638-8E0C-4079-83E3-101B55F74CF3}" type="slidenum">
              <a:rPr lang="en-US" altLang="it-IT" smtClean="0"/>
              <a:pPr>
                <a:defRPr/>
              </a:pPr>
              <a:t>17</a:t>
            </a:fld>
            <a:endParaRPr lang="en-US" altLang="it-IT"/>
          </a:p>
        </p:txBody>
      </p:sp>
      <p:sp>
        <p:nvSpPr>
          <p:cNvPr id="5" name="Segnaposto numero diapositiva 4">
            <a:extLst>
              <a:ext uri="{FF2B5EF4-FFF2-40B4-BE49-F238E27FC236}">
                <a16:creationId xmlns:a16="http://schemas.microsoft.com/office/drawing/2014/main" id="{3F36B1B9-E54C-5BB0-E003-50F9C628140E}"/>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2">
            <a:extLst>
              <a:ext uri="{FF2B5EF4-FFF2-40B4-BE49-F238E27FC236}">
                <a16:creationId xmlns:a16="http://schemas.microsoft.com/office/drawing/2014/main" id="{585F105C-9D0D-8409-A4DF-8B24EA7A2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929" y="906722"/>
            <a:ext cx="8072437" cy="538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246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ABD659-7ED1-B58D-E7B2-73B404A62241}"/>
              </a:ext>
            </a:extLst>
          </p:cNvPr>
          <p:cNvSpPr>
            <a:spLocks noGrp="1"/>
          </p:cNvSpPr>
          <p:nvPr>
            <p:ph type="title"/>
          </p:nvPr>
        </p:nvSpPr>
        <p:spPr/>
        <p:txBody>
          <a:bodyPr/>
          <a:lstStyle/>
          <a:p>
            <a:r>
              <a:rPr lang="en-US" dirty="0"/>
              <a:t>EP system at </a:t>
            </a:r>
            <a:r>
              <a:rPr lang="en-US" dirty="0" err="1"/>
              <a:t>Zanon</a:t>
            </a:r>
            <a:endParaRPr lang="it-IT" dirty="0"/>
          </a:p>
        </p:txBody>
      </p:sp>
      <p:sp>
        <p:nvSpPr>
          <p:cNvPr id="3" name="Segnaposto data 2">
            <a:extLst>
              <a:ext uri="{FF2B5EF4-FFF2-40B4-BE49-F238E27FC236}">
                <a16:creationId xmlns:a16="http://schemas.microsoft.com/office/drawing/2014/main" id="{BC0FB067-3FE8-E366-D3F7-04E80D398EC1}"/>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EAD2C5AE-8DC1-4733-84AC-640DFCDBA0CF}"/>
              </a:ext>
            </a:extLst>
          </p:cNvPr>
          <p:cNvSpPr>
            <a:spLocks noGrp="1"/>
          </p:cNvSpPr>
          <p:nvPr>
            <p:ph type="ftr" sz="quarter" idx="11"/>
          </p:nvPr>
        </p:nvSpPr>
        <p:spPr/>
        <p:txBody>
          <a:bodyPr/>
          <a:lstStyle/>
          <a:p>
            <a:pPr>
              <a:defRPr/>
            </a:pPr>
            <a:fld id="{8DAD3638-8E0C-4079-83E3-101B55F74CF3}" type="slidenum">
              <a:rPr lang="en-US" altLang="it-IT" smtClean="0"/>
              <a:pPr>
                <a:defRPr/>
              </a:pPr>
              <a:t>18</a:t>
            </a:fld>
            <a:endParaRPr lang="en-US" altLang="it-IT"/>
          </a:p>
        </p:txBody>
      </p:sp>
      <p:sp>
        <p:nvSpPr>
          <p:cNvPr id="5" name="Segnaposto numero diapositiva 4">
            <a:extLst>
              <a:ext uri="{FF2B5EF4-FFF2-40B4-BE49-F238E27FC236}">
                <a16:creationId xmlns:a16="http://schemas.microsoft.com/office/drawing/2014/main" id="{E85941D5-C5AE-8216-04EB-BE7AFDC33C73}"/>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pSp>
        <p:nvGrpSpPr>
          <p:cNvPr id="8" name="Gruppo 7">
            <a:extLst>
              <a:ext uri="{FF2B5EF4-FFF2-40B4-BE49-F238E27FC236}">
                <a16:creationId xmlns:a16="http://schemas.microsoft.com/office/drawing/2014/main" id="{5F62904A-4A72-402C-7379-9373F8A692C5}"/>
              </a:ext>
            </a:extLst>
          </p:cNvPr>
          <p:cNvGrpSpPr/>
          <p:nvPr/>
        </p:nvGrpSpPr>
        <p:grpSpPr>
          <a:xfrm>
            <a:off x="1816099" y="1023598"/>
            <a:ext cx="8645775" cy="4866840"/>
            <a:chOff x="1816099" y="1023598"/>
            <a:chExt cx="8645775" cy="4866840"/>
          </a:xfrm>
        </p:grpSpPr>
        <p:pic>
          <p:nvPicPr>
            <p:cNvPr id="6" name="Picture 2">
              <a:extLst>
                <a:ext uri="{FF2B5EF4-FFF2-40B4-BE49-F238E27FC236}">
                  <a16:creationId xmlns:a16="http://schemas.microsoft.com/office/drawing/2014/main" id="{3E80E9A3-146A-6A05-982A-D5F11EA6B0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6099" y="1023598"/>
              <a:ext cx="8645775" cy="486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a:extLst>
                <a:ext uri="{FF2B5EF4-FFF2-40B4-BE49-F238E27FC236}">
                  <a16:creationId xmlns:a16="http://schemas.microsoft.com/office/drawing/2014/main" id="{461A8B5E-9151-993B-01E3-2CB0BC43F19A}"/>
                </a:ext>
              </a:extLst>
            </p:cNvPr>
            <p:cNvSpPr txBox="1"/>
            <p:nvPr/>
          </p:nvSpPr>
          <p:spPr>
            <a:xfrm>
              <a:off x="8732876" y="5465980"/>
              <a:ext cx="1054135" cy="307777"/>
            </a:xfrm>
            <a:prstGeom prst="rect">
              <a:avLst/>
            </a:prstGeom>
            <a:solidFill>
              <a:srgbClr val="FFFF00"/>
            </a:solidFill>
          </p:spPr>
          <p:txBody>
            <a:bodyPr wrap="none" rtlCol="0">
              <a:spAutoFit/>
            </a:bodyPr>
            <a:lstStyle/>
            <a:p>
              <a:r>
                <a:rPr lang="en-US" dirty="0"/>
                <a:t>Courtesy </a:t>
              </a:r>
              <a:r>
                <a:rPr lang="en-US" dirty="0" err="1"/>
                <a:t>EZ</a:t>
              </a:r>
              <a:endParaRPr lang="en-US" dirty="0"/>
            </a:p>
          </p:txBody>
        </p:sp>
      </p:grpSp>
    </p:spTree>
    <p:extLst>
      <p:ext uri="{BB962C8B-B14F-4D97-AF65-F5344CB8AC3E}">
        <p14:creationId xmlns:p14="http://schemas.microsoft.com/office/powerpoint/2010/main" val="1811762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E14E20-69E8-810D-02A3-01171851554F}"/>
              </a:ext>
            </a:extLst>
          </p:cNvPr>
          <p:cNvSpPr>
            <a:spLocks noGrp="1"/>
          </p:cNvSpPr>
          <p:nvPr>
            <p:ph type="title"/>
          </p:nvPr>
        </p:nvSpPr>
        <p:spPr/>
        <p:txBody>
          <a:bodyPr/>
          <a:lstStyle/>
          <a:p>
            <a:r>
              <a:rPr lang="it-IT" dirty="0"/>
              <a:t>Not Just </a:t>
            </a:r>
            <a:r>
              <a:rPr lang="it-IT" dirty="0" err="1"/>
              <a:t>Cavities</a:t>
            </a:r>
            <a:r>
              <a:rPr lang="it-IT" dirty="0"/>
              <a:t>: From </a:t>
            </a:r>
            <a:r>
              <a:rPr lang="it-IT" dirty="0" err="1"/>
              <a:t>Prototype</a:t>
            </a:r>
            <a:r>
              <a:rPr lang="it-IT" dirty="0"/>
              <a:t> to </a:t>
            </a:r>
            <a:r>
              <a:rPr lang="it-IT" dirty="0" err="1"/>
              <a:t>Cry</a:t>
            </a:r>
            <a:r>
              <a:rPr lang="it-IT" dirty="0"/>
              <a:t> </a:t>
            </a:r>
            <a:r>
              <a:rPr lang="it-IT" spc="-44" dirty="0"/>
              <a:t>3</a:t>
            </a:r>
            <a:endParaRPr lang="it-IT" dirty="0"/>
          </a:p>
        </p:txBody>
      </p:sp>
      <p:sp>
        <p:nvSpPr>
          <p:cNvPr id="3" name="Segnaposto data 2">
            <a:extLst>
              <a:ext uri="{FF2B5EF4-FFF2-40B4-BE49-F238E27FC236}">
                <a16:creationId xmlns:a16="http://schemas.microsoft.com/office/drawing/2014/main" id="{50821070-2DE4-05EF-C731-3B07F504B04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F692359-890E-1FBB-C2A8-DB8B77F90226}"/>
              </a:ext>
            </a:extLst>
          </p:cNvPr>
          <p:cNvSpPr>
            <a:spLocks noGrp="1"/>
          </p:cNvSpPr>
          <p:nvPr>
            <p:ph type="ftr" sz="quarter" idx="11"/>
          </p:nvPr>
        </p:nvSpPr>
        <p:spPr/>
        <p:txBody>
          <a:bodyPr/>
          <a:lstStyle/>
          <a:p>
            <a:pPr>
              <a:defRPr/>
            </a:pPr>
            <a:fld id="{8DAD3638-8E0C-4079-83E3-101B55F74CF3}" type="slidenum">
              <a:rPr lang="en-US" altLang="it-IT" smtClean="0"/>
              <a:pPr>
                <a:defRPr/>
              </a:pPr>
              <a:t>19</a:t>
            </a:fld>
            <a:endParaRPr lang="en-US" altLang="it-IT"/>
          </a:p>
        </p:txBody>
      </p:sp>
      <p:sp>
        <p:nvSpPr>
          <p:cNvPr id="5" name="Segnaposto numero diapositiva 4">
            <a:extLst>
              <a:ext uri="{FF2B5EF4-FFF2-40B4-BE49-F238E27FC236}">
                <a16:creationId xmlns:a16="http://schemas.microsoft.com/office/drawing/2014/main" id="{DB2A3E77-D5EC-9643-04DC-6EE831B1BC7D}"/>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pSp>
        <p:nvGrpSpPr>
          <p:cNvPr id="6" name="Gruppo 5">
            <a:extLst>
              <a:ext uri="{FF2B5EF4-FFF2-40B4-BE49-F238E27FC236}">
                <a16:creationId xmlns:a16="http://schemas.microsoft.com/office/drawing/2014/main" id="{A5C2BBE7-71F4-DE68-6B88-12078F68EBF2}"/>
              </a:ext>
            </a:extLst>
          </p:cNvPr>
          <p:cNvGrpSpPr/>
          <p:nvPr/>
        </p:nvGrpSpPr>
        <p:grpSpPr>
          <a:xfrm>
            <a:off x="1428178" y="990600"/>
            <a:ext cx="9181059" cy="5132140"/>
            <a:chOff x="2474706" y="1522207"/>
            <a:chExt cx="7428940" cy="4536701"/>
          </a:xfrm>
        </p:grpSpPr>
        <p:grpSp>
          <p:nvGrpSpPr>
            <p:cNvPr id="7" name="object 3">
              <a:extLst>
                <a:ext uri="{FF2B5EF4-FFF2-40B4-BE49-F238E27FC236}">
                  <a16:creationId xmlns:a16="http://schemas.microsoft.com/office/drawing/2014/main" id="{48EA05B2-90A0-15EE-E050-A1AFFF16BB40}"/>
                </a:ext>
              </a:extLst>
            </p:cNvPr>
            <p:cNvGrpSpPr/>
            <p:nvPr/>
          </p:nvGrpSpPr>
          <p:grpSpPr>
            <a:xfrm>
              <a:off x="2474706" y="1522207"/>
              <a:ext cx="7428940" cy="4536701"/>
              <a:chOff x="925067" y="1725167"/>
              <a:chExt cx="8419465" cy="5141595"/>
            </a:xfrm>
          </p:grpSpPr>
          <p:pic>
            <p:nvPicPr>
              <p:cNvPr id="9" name="object 4">
                <a:extLst>
                  <a:ext uri="{FF2B5EF4-FFF2-40B4-BE49-F238E27FC236}">
                    <a16:creationId xmlns:a16="http://schemas.microsoft.com/office/drawing/2014/main" id="{EE8A9D53-14DA-AFDD-943B-C60416E4AFD5}"/>
                  </a:ext>
                </a:extLst>
              </p:cNvPr>
              <p:cNvPicPr/>
              <p:nvPr/>
            </p:nvPicPr>
            <p:blipFill>
              <a:blip r:embed="rId2" cstate="print"/>
              <a:stretch>
                <a:fillRect/>
              </a:stretch>
            </p:blipFill>
            <p:spPr>
              <a:xfrm>
                <a:off x="2979419" y="5389626"/>
                <a:ext cx="2089404" cy="1476755"/>
              </a:xfrm>
              <a:prstGeom prst="rect">
                <a:avLst/>
              </a:prstGeom>
            </p:spPr>
          </p:pic>
          <p:sp>
            <p:nvSpPr>
              <p:cNvPr id="10" name="object 5">
                <a:extLst>
                  <a:ext uri="{FF2B5EF4-FFF2-40B4-BE49-F238E27FC236}">
                    <a16:creationId xmlns:a16="http://schemas.microsoft.com/office/drawing/2014/main" id="{711823A2-1055-CA13-F15E-06DA58DE1082}"/>
                  </a:ext>
                </a:extLst>
              </p:cNvPr>
              <p:cNvSpPr/>
              <p:nvPr/>
            </p:nvSpPr>
            <p:spPr>
              <a:xfrm>
                <a:off x="4308347" y="6333744"/>
                <a:ext cx="527685" cy="486409"/>
              </a:xfrm>
              <a:custGeom>
                <a:avLst/>
                <a:gdLst/>
                <a:ahLst/>
                <a:cxnLst/>
                <a:rect l="l" t="t" r="r" b="b"/>
                <a:pathLst>
                  <a:path w="527685" h="486409">
                    <a:moveTo>
                      <a:pt x="527303" y="486155"/>
                    </a:moveTo>
                    <a:lnTo>
                      <a:pt x="527303" y="0"/>
                    </a:lnTo>
                    <a:lnTo>
                      <a:pt x="0" y="0"/>
                    </a:lnTo>
                    <a:lnTo>
                      <a:pt x="0" y="486155"/>
                    </a:lnTo>
                    <a:lnTo>
                      <a:pt x="527303" y="486155"/>
                    </a:lnTo>
                    <a:close/>
                  </a:path>
                </a:pathLst>
              </a:custGeom>
              <a:solidFill>
                <a:srgbClr val="FFFFFF"/>
              </a:solidFill>
            </p:spPr>
            <p:txBody>
              <a:bodyPr wrap="square" lIns="0" tIns="0" rIns="0" bIns="0" rtlCol="0"/>
              <a:lstStyle/>
              <a:p>
                <a:endParaRPr sz="1235"/>
              </a:p>
            </p:txBody>
          </p:sp>
          <p:sp>
            <p:nvSpPr>
              <p:cNvPr id="11" name="object 6">
                <a:extLst>
                  <a:ext uri="{FF2B5EF4-FFF2-40B4-BE49-F238E27FC236}">
                    <a16:creationId xmlns:a16="http://schemas.microsoft.com/office/drawing/2014/main" id="{64BCF59E-4EF9-F101-E66F-31816F48313B}"/>
                  </a:ext>
                </a:extLst>
              </p:cNvPr>
              <p:cNvSpPr/>
              <p:nvPr/>
            </p:nvSpPr>
            <p:spPr>
              <a:xfrm>
                <a:off x="4370832" y="6353555"/>
                <a:ext cx="241300" cy="451484"/>
              </a:xfrm>
              <a:custGeom>
                <a:avLst/>
                <a:gdLst/>
                <a:ahLst/>
                <a:cxnLst/>
                <a:rect l="l" t="t" r="r" b="b"/>
                <a:pathLst>
                  <a:path w="241300" h="451484">
                    <a:moveTo>
                      <a:pt x="41909" y="451103"/>
                    </a:moveTo>
                    <a:lnTo>
                      <a:pt x="69341" y="385572"/>
                    </a:lnTo>
                    <a:lnTo>
                      <a:pt x="87629" y="316229"/>
                    </a:lnTo>
                    <a:lnTo>
                      <a:pt x="96012" y="244601"/>
                    </a:lnTo>
                    <a:lnTo>
                      <a:pt x="96773" y="208788"/>
                    </a:lnTo>
                    <a:lnTo>
                      <a:pt x="95250" y="172212"/>
                    </a:lnTo>
                    <a:lnTo>
                      <a:pt x="90677" y="136398"/>
                    </a:lnTo>
                    <a:lnTo>
                      <a:pt x="83819" y="101346"/>
                    </a:lnTo>
                    <a:lnTo>
                      <a:pt x="74675" y="66294"/>
                    </a:lnTo>
                    <a:lnTo>
                      <a:pt x="63245" y="32766"/>
                    </a:lnTo>
                    <a:lnTo>
                      <a:pt x="49529" y="0"/>
                    </a:lnTo>
                  </a:path>
                  <a:path w="241300" h="451484">
                    <a:moveTo>
                      <a:pt x="0" y="451103"/>
                    </a:moveTo>
                    <a:lnTo>
                      <a:pt x="30479" y="386334"/>
                    </a:lnTo>
                    <a:lnTo>
                      <a:pt x="50291" y="316992"/>
                    </a:lnTo>
                    <a:lnTo>
                      <a:pt x="60197" y="245364"/>
                    </a:lnTo>
                    <a:lnTo>
                      <a:pt x="60959" y="208788"/>
                    </a:lnTo>
                    <a:lnTo>
                      <a:pt x="58673" y="172212"/>
                    </a:lnTo>
                    <a:lnTo>
                      <a:pt x="54101" y="136398"/>
                    </a:lnTo>
                    <a:lnTo>
                      <a:pt x="46481" y="100584"/>
                    </a:lnTo>
                    <a:lnTo>
                      <a:pt x="36575" y="66294"/>
                    </a:lnTo>
                    <a:lnTo>
                      <a:pt x="24383" y="32004"/>
                    </a:lnTo>
                    <a:lnTo>
                      <a:pt x="9143" y="0"/>
                    </a:lnTo>
                  </a:path>
                  <a:path w="241300" h="451484">
                    <a:moveTo>
                      <a:pt x="21335" y="451103"/>
                    </a:moveTo>
                    <a:lnTo>
                      <a:pt x="50291" y="386334"/>
                    </a:lnTo>
                    <a:lnTo>
                      <a:pt x="69341" y="316229"/>
                    </a:lnTo>
                    <a:lnTo>
                      <a:pt x="78485" y="244601"/>
                    </a:lnTo>
                    <a:lnTo>
                      <a:pt x="78485" y="208788"/>
                    </a:lnTo>
                    <a:lnTo>
                      <a:pt x="72389" y="136398"/>
                    </a:lnTo>
                    <a:lnTo>
                      <a:pt x="55625" y="66294"/>
                    </a:lnTo>
                    <a:lnTo>
                      <a:pt x="43433" y="32004"/>
                    </a:lnTo>
                    <a:lnTo>
                      <a:pt x="29717" y="0"/>
                    </a:lnTo>
                  </a:path>
                  <a:path w="241300" h="451484">
                    <a:moveTo>
                      <a:pt x="70103" y="0"/>
                    </a:moveTo>
                    <a:lnTo>
                      <a:pt x="41147" y="25146"/>
                    </a:lnTo>
                  </a:path>
                  <a:path w="241300" h="451484">
                    <a:moveTo>
                      <a:pt x="61721" y="0"/>
                    </a:moveTo>
                    <a:lnTo>
                      <a:pt x="38862" y="19812"/>
                    </a:lnTo>
                  </a:path>
                  <a:path w="241300" h="451484">
                    <a:moveTo>
                      <a:pt x="240791" y="41910"/>
                    </a:moveTo>
                    <a:lnTo>
                      <a:pt x="230123" y="0"/>
                    </a:lnTo>
                  </a:path>
                  <a:path w="241300" h="451484">
                    <a:moveTo>
                      <a:pt x="197357" y="68580"/>
                    </a:moveTo>
                    <a:lnTo>
                      <a:pt x="204977" y="60960"/>
                    </a:lnTo>
                  </a:path>
                  <a:path w="241300" h="451484">
                    <a:moveTo>
                      <a:pt x="196595" y="55626"/>
                    </a:moveTo>
                    <a:lnTo>
                      <a:pt x="204977" y="47244"/>
                    </a:lnTo>
                  </a:path>
                  <a:path w="241300" h="451484">
                    <a:moveTo>
                      <a:pt x="183641" y="55626"/>
                    </a:moveTo>
                    <a:lnTo>
                      <a:pt x="195833" y="42672"/>
                    </a:lnTo>
                  </a:path>
                  <a:path w="241300" h="451484">
                    <a:moveTo>
                      <a:pt x="183641" y="41910"/>
                    </a:moveTo>
                    <a:lnTo>
                      <a:pt x="195833" y="28956"/>
                    </a:lnTo>
                  </a:path>
                  <a:path w="241300" h="451484">
                    <a:moveTo>
                      <a:pt x="183641" y="28194"/>
                    </a:moveTo>
                    <a:lnTo>
                      <a:pt x="187451" y="24384"/>
                    </a:lnTo>
                  </a:path>
                  <a:path w="241300" h="451484">
                    <a:moveTo>
                      <a:pt x="197357" y="82296"/>
                    </a:moveTo>
                    <a:lnTo>
                      <a:pt x="204977" y="74676"/>
                    </a:lnTo>
                  </a:path>
                  <a:path w="241300" h="451484">
                    <a:moveTo>
                      <a:pt x="197357" y="96012"/>
                    </a:moveTo>
                    <a:lnTo>
                      <a:pt x="204977" y="88392"/>
                    </a:lnTo>
                  </a:path>
                  <a:path w="241300" h="451484">
                    <a:moveTo>
                      <a:pt x="197357" y="109728"/>
                    </a:moveTo>
                    <a:lnTo>
                      <a:pt x="204977" y="102108"/>
                    </a:lnTo>
                  </a:path>
                  <a:path w="241300" h="451484">
                    <a:moveTo>
                      <a:pt x="197357" y="123444"/>
                    </a:moveTo>
                    <a:lnTo>
                      <a:pt x="204977" y="115824"/>
                    </a:lnTo>
                  </a:path>
                  <a:path w="241300" h="451484">
                    <a:moveTo>
                      <a:pt x="132587" y="55626"/>
                    </a:moveTo>
                    <a:lnTo>
                      <a:pt x="153162" y="33528"/>
                    </a:lnTo>
                  </a:path>
                  <a:path w="241300" h="451484">
                    <a:moveTo>
                      <a:pt x="141731" y="32766"/>
                    </a:moveTo>
                    <a:lnTo>
                      <a:pt x="149351" y="24384"/>
                    </a:lnTo>
                  </a:path>
                  <a:path w="241300" h="451484">
                    <a:moveTo>
                      <a:pt x="132587" y="69342"/>
                    </a:moveTo>
                    <a:lnTo>
                      <a:pt x="140207" y="61722"/>
                    </a:lnTo>
                  </a:path>
                  <a:path w="241300" h="451484">
                    <a:moveTo>
                      <a:pt x="145541" y="55626"/>
                    </a:moveTo>
                    <a:lnTo>
                      <a:pt x="153162" y="47244"/>
                    </a:lnTo>
                  </a:path>
                  <a:path w="241300" h="451484">
                    <a:moveTo>
                      <a:pt x="132587" y="83058"/>
                    </a:moveTo>
                    <a:lnTo>
                      <a:pt x="140207" y="75438"/>
                    </a:lnTo>
                  </a:path>
                  <a:path w="241300" h="451484">
                    <a:moveTo>
                      <a:pt x="208025" y="84582"/>
                    </a:moveTo>
                    <a:lnTo>
                      <a:pt x="229362" y="61722"/>
                    </a:lnTo>
                  </a:path>
                  <a:path w="241300" h="451484">
                    <a:moveTo>
                      <a:pt x="208025" y="70866"/>
                    </a:moveTo>
                    <a:lnTo>
                      <a:pt x="216407" y="61722"/>
                    </a:lnTo>
                  </a:path>
                  <a:path w="241300" h="451484">
                    <a:moveTo>
                      <a:pt x="220217" y="84582"/>
                    </a:moveTo>
                    <a:lnTo>
                      <a:pt x="240791" y="63246"/>
                    </a:lnTo>
                  </a:path>
                  <a:path w="241300" h="451484">
                    <a:moveTo>
                      <a:pt x="233171" y="84582"/>
                    </a:moveTo>
                    <a:lnTo>
                      <a:pt x="240791" y="76962"/>
                    </a:lnTo>
                  </a:path>
                  <a:path w="241300" h="451484">
                    <a:moveTo>
                      <a:pt x="96773" y="80772"/>
                    </a:moveTo>
                    <a:lnTo>
                      <a:pt x="115062" y="61722"/>
                    </a:lnTo>
                  </a:path>
                  <a:path w="241300" h="451484">
                    <a:moveTo>
                      <a:pt x="96773" y="67056"/>
                    </a:moveTo>
                    <a:lnTo>
                      <a:pt x="102107" y="61722"/>
                    </a:lnTo>
                  </a:path>
                  <a:path w="241300" h="451484">
                    <a:moveTo>
                      <a:pt x="105917" y="84582"/>
                    </a:moveTo>
                    <a:lnTo>
                      <a:pt x="128015" y="61722"/>
                    </a:lnTo>
                  </a:path>
                  <a:path w="241300" h="451484">
                    <a:moveTo>
                      <a:pt x="118871" y="84582"/>
                    </a:moveTo>
                    <a:lnTo>
                      <a:pt x="129539" y="73914"/>
                    </a:lnTo>
                  </a:path>
                  <a:path w="241300" h="451484">
                    <a:moveTo>
                      <a:pt x="96773" y="84582"/>
                    </a:moveTo>
                    <a:lnTo>
                      <a:pt x="96773" y="0"/>
                    </a:lnTo>
                  </a:path>
                  <a:path w="241300" h="451484">
                    <a:moveTo>
                      <a:pt x="240791" y="41910"/>
                    </a:moveTo>
                    <a:lnTo>
                      <a:pt x="240791" y="84582"/>
                    </a:lnTo>
                  </a:path>
                  <a:path w="241300" h="451484">
                    <a:moveTo>
                      <a:pt x="208025" y="61722"/>
                    </a:moveTo>
                    <a:lnTo>
                      <a:pt x="208025" y="84582"/>
                    </a:lnTo>
                  </a:path>
                  <a:path w="241300" h="451484">
                    <a:moveTo>
                      <a:pt x="129539" y="61722"/>
                    </a:moveTo>
                    <a:lnTo>
                      <a:pt x="129539" y="84582"/>
                    </a:lnTo>
                  </a:path>
                  <a:path w="241300" h="451484">
                    <a:moveTo>
                      <a:pt x="153923" y="73152"/>
                    </a:moveTo>
                    <a:lnTo>
                      <a:pt x="153923" y="76200"/>
                    </a:lnTo>
                  </a:path>
                  <a:path w="241300" h="451484">
                    <a:moveTo>
                      <a:pt x="141731" y="73914"/>
                    </a:moveTo>
                    <a:lnTo>
                      <a:pt x="153923" y="73152"/>
                    </a:lnTo>
                  </a:path>
                  <a:path w="241300" h="451484">
                    <a:moveTo>
                      <a:pt x="183641" y="73152"/>
                    </a:moveTo>
                    <a:lnTo>
                      <a:pt x="183641" y="76200"/>
                    </a:lnTo>
                  </a:path>
                  <a:path w="241300" h="451484">
                    <a:moveTo>
                      <a:pt x="182879" y="89154"/>
                    </a:moveTo>
                    <a:lnTo>
                      <a:pt x="182879" y="28194"/>
                    </a:lnTo>
                  </a:path>
                  <a:path w="241300" h="451484">
                    <a:moveTo>
                      <a:pt x="154685" y="28194"/>
                    </a:moveTo>
                    <a:lnTo>
                      <a:pt x="154685" y="89154"/>
                    </a:lnTo>
                  </a:path>
                  <a:path w="241300" h="451484">
                    <a:moveTo>
                      <a:pt x="195833" y="73914"/>
                    </a:moveTo>
                    <a:lnTo>
                      <a:pt x="183641" y="73152"/>
                    </a:lnTo>
                  </a:path>
                  <a:path w="241300" h="451484">
                    <a:moveTo>
                      <a:pt x="197357" y="55626"/>
                    </a:moveTo>
                    <a:lnTo>
                      <a:pt x="197357" y="115824"/>
                    </a:lnTo>
                  </a:path>
                  <a:path w="241300" h="451484">
                    <a:moveTo>
                      <a:pt x="202691" y="44196"/>
                    </a:moveTo>
                    <a:lnTo>
                      <a:pt x="202691" y="125730"/>
                    </a:lnTo>
                  </a:path>
                  <a:path w="241300" h="451484">
                    <a:moveTo>
                      <a:pt x="204977" y="44958"/>
                    </a:moveTo>
                    <a:lnTo>
                      <a:pt x="204977" y="124968"/>
                    </a:lnTo>
                  </a:path>
                  <a:path w="241300" h="451484">
                    <a:moveTo>
                      <a:pt x="140207" y="55626"/>
                    </a:moveTo>
                    <a:lnTo>
                      <a:pt x="140207" y="115824"/>
                    </a:lnTo>
                  </a:path>
                  <a:path w="241300" h="451484">
                    <a:moveTo>
                      <a:pt x="134873" y="44196"/>
                    </a:moveTo>
                    <a:lnTo>
                      <a:pt x="134873" y="125730"/>
                    </a:lnTo>
                  </a:path>
                  <a:path w="241300" h="451484">
                    <a:moveTo>
                      <a:pt x="132587" y="44958"/>
                    </a:moveTo>
                    <a:lnTo>
                      <a:pt x="132587" y="124968"/>
                    </a:lnTo>
                  </a:path>
                  <a:path w="241300" h="451484">
                    <a:moveTo>
                      <a:pt x="168401" y="12954"/>
                    </a:moveTo>
                    <a:lnTo>
                      <a:pt x="168401" y="413766"/>
                    </a:lnTo>
                  </a:path>
                </a:pathLst>
              </a:custGeom>
              <a:ln w="3175">
                <a:solidFill>
                  <a:srgbClr val="000000"/>
                </a:solidFill>
              </a:ln>
            </p:spPr>
            <p:txBody>
              <a:bodyPr wrap="square" lIns="0" tIns="0" rIns="0" bIns="0" rtlCol="0"/>
              <a:lstStyle/>
              <a:p>
                <a:endParaRPr sz="1235"/>
              </a:p>
            </p:txBody>
          </p:sp>
          <p:pic>
            <p:nvPicPr>
              <p:cNvPr id="12" name="object 7">
                <a:extLst>
                  <a:ext uri="{FF2B5EF4-FFF2-40B4-BE49-F238E27FC236}">
                    <a16:creationId xmlns:a16="http://schemas.microsoft.com/office/drawing/2014/main" id="{8441F20B-8787-D04E-86E4-A05A73B6C506}"/>
                  </a:ext>
                </a:extLst>
              </p:cNvPr>
              <p:cNvPicPr/>
              <p:nvPr/>
            </p:nvPicPr>
            <p:blipFill>
              <a:blip r:embed="rId3" cstate="print"/>
              <a:stretch>
                <a:fillRect/>
              </a:stretch>
            </p:blipFill>
            <p:spPr>
              <a:xfrm>
                <a:off x="4481702" y="6582536"/>
                <a:ext cx="194309" cy="121158"/>
              </a:xfrm>
              <a:prstGeom prst="rect">
                <a:avLst/>
              </a:prstGeom>
            </p:spPr>
          </p:pic>
          <p:sp>
            <p:nvSpPr>
              <p:cNvPr id="13" name="object 8">
                <a:extLst>
                  <a:ext uri="{FF2B5EF4-FFF2-40B4-BE49-F238E27FC236}">
                    <a16:creationId xmlns:a16="http://schemas.microsoft.com/office/drawing/2014/main" id="{177DD5DE-C50E-84C0-9CFC-1ADF3A34BBAE}"/>
                  </a:ext>
                </a:extLst>
              </p:cNvPr>
              <p:cNvSpPr/>
              <p:nvPr/>
            </p:nvSpPr>
            <p:spPr>
              <a:xfrm>
                <a:off x="4675632" y="6438138"/>
                <a:ext cx="1270" cy="265430"/>
              </a:xfrm>
              <a:custGeom>
                <a:avLst/>
                <a:gdLst/>
                <a:ahLst/>
                <a:cxnLst/>
                <a:rect l="l" t="t" r="r" b="b"/>
                <a:pathLst>
                  <a:path w="1270" h="265429">
                    <a:moveTo>
                      <a:pt x="0" y="0"/>
                    </a:moveTo>
                    <a:lnTo>
                      <a:pt x="0" y="265176"/>
                    </a:lnTo>
                    <a:lnTo>
                      <a:pt x="762" y="265176"/>
                    </a:lnTo>
                  </a:path>
                </a:pathLst>
              </a:custGeom>
              <a:ln w="3175">
                <a:solidFill>
                  <a:srgbClr val="000000"/>
                </a:solidFill>
              </a:ln>
            </p:spPr>
            <p:txBody>
              <a:bodyPr wrap="square" lIns="0" tIns="0" rIns="0" bIns="0" rtlCol="0"/>
              <a:lstStyle/>
              <a:p>
                <a:endParaRPr sz="1235"/>
              </a:p>
            </p:txBody>
          </p:sp>
          <p:pic>
            <p:nvPicPr>
              <p:cNvPr id="14" name="object 9">
                <a:extLst>
                  <a:ext uri="{FF2B5EF4-FFF2-40B4-BE49-F238E27FC236}">
                    <a16:creationId xmlns:a16="http://schemas.microsoft.com/office/drawing/2014/main" id="{85C08AE7-A850-20AF-7F84-3BD296817A64}"/>
                  </a:ext>
                </a:extLst>
              </p:cNvPr>
              <p:cNvPicPr/>
              <p:nvPr/>
            </p:nvPicPr>
            <p:blipFill>
              <a:blip r:embed="rId4" cstate="print"/>
              <a:stretch>
                <a:fillRect/>
              </a:stretch>
            </p:blipFill>
            <p:spPr>
              <a:xfrm>
                <a:off x="4445889" y="6377558"/>
                <a:ext cx="278891" cy="378714"/>
              </a:xfrm>
              <a:prstGeom prst="rect">
                <a:avLst/>
              </a:prstGeom>
            </p:spPr>
          </p:pic>
          <p:sp>
            <p:nvSpPr>
              <p:cNvPr id="15" name="object 10">
                <a:extLst>
                  <a:ext uri="{FF2B5EF4-FFF2-40B4-BE49-F238E27FC236}">
                    <a16:creationId xmlns:a16="http://schemas.microsoft.com/office/drawing/2014/main" id="{CF7F5680-DECF-FE5A-E5FB-E2F19FAB3D28}"/>
                  </a:ext>
                </a:extLst>
              </p:cNvPr>
              <p:cNvSpPr/>
              <p:nvPr/>
            </p:nvSpPr>
            <p:spPr>
              <a:xfrm>
                <a:off x="4328159" y="6353555"/>
                <a:ext cx="474980" cy="451484"/>
              </a:xfrm>
              <a:custGeom>
                <a:avLst/>
                <a:gdLst/>
                <a:ahLst/>
                <a:cxnLst/>
                <a:rect l="l" t="t" r="r" b="b"/>
                <a:pathLst>
                  <a:path w="474979" h="451484">
                    <a:moveTo>
                      <a:pt x="0" y="0"/>
                    </a:moveTo>
                    <a:lnTo>
                      <a:pt x="474725" y="0"/>
                    </a:lnTo>
                    <a:lnTo>
                      <a:pt x="474725" y="451103"/>
                    </a:lnTo>
                    <a:lnTo>
                      <a:pt x="0" y="451103"/>
                    </a:lnTo>
                    <a:lnTo>
                      <a:pt x="0" y="0"/>
                    </a:lnTo>
                  </a:path>
                </a:pathLst>
              </a:custGeom>
              <a:ln w="3175">
                <a:solidFill>
                  <a:srgbClr val="000000"/>
                </a:solidFill>
              </a:ln>
            </p:spPr>
            <p:txBody>
              <a:bodyPr wrap="square" lIns="0" tIns="0" rIns="0" bIns="0" rtlCol="0"/>
              <a:lstStyle/>
              <a:p>
                <a:endParaRPr sz="1235"/>
              </a:p>
            </p:txBody>
          </p:sp>
          <p:pic>
            <p:nvPicPr>
              <p:cNvPr id="16" name="object 11">
                <a:extLst>
                  <a:ext uri="{FF2B5EF4-FFF2-40B4-BE49-F238E27FC236}">
                    <a16:creationId xmlns:a16="http://schemas.microsoft.com/office/drawing/2014/main" id="{299E793A-032F-3533-D2EF-79D15886D526}"/>
                  </a:ext>
                </a:extLst>
              </p:cNvPr>
              <p:cNvPicPr/>
              <p:nvPr/>
            </p:nvPicPr>
            <p:blipFill>
              <a:blip r:embed="rId5" cstate="print"/>
              <a:stretch>
                <a:fillRect/>
              </a:stretch>
            </p:blipFill>
            <p:spPr>
              <a:xfrm>
                <a:off x="4373498" y="6353175"/>
                <a:ext cx="76961" cy="451865"/>
              </a:xfrm>
              <a:prstGeom prst="rect">
                <a:avLst/>
              </a:prstGeom>
            </p:spPr>
          </p:pic>
          <p:sp>
            <p:nvSpPr>
              <p:cNvPr id="17" name="object 12">
                <a:extLst>
                  <a:ext uri="{FF2B5EF4-FFF2-40B4-BE49-F238E27FC236}">
                    <a16:creationId xmlns:a16="http://schemas.microsoft.com/office/drawing/2014/main" id="{7D0F54D5-AE4C-FDA9-BE04-433FC76FB470}"/>
                  </a:ext>
                </a:extLst>
              </p:cNvPr>
              <p:cNvSpPr/>
              <p:nvPr/>
            </p:nvSpPr>
            <p:spPr>
              <a:xfrm>
                <a:off x="4038600" y="6501383"/>
                <a:ext cx="292735" cy="100330"/>
              </a:xfrm>
              <a:custGeom>
                <a:avLst/>
                <a:gdLst/>
                <a:ahLst/>
                <a:cxnLst/>
                <a:rect l="l" t="t" r="r" b="b"/>
                <a:pathLst>
                  <a:path w="292735" h="100329">
                    <a:moveTo>
                      <a:pt x="83820" y="0"/>
                    </a:moveTo>
                    <a:lnTo>
                      <a:pt x="0" y="16763"/>
                    </a:lnTo>
                    <a:lnTo>
                      <a:pt x="55625" y="67028"/>
                    </a:lnTo>
                    <a:lnTo>
                      <a:pt x="55625" y="35051"/>
                    </a:lnTo>
                    <a:lnTo>
                      <a:pt x="56387" y="32004"/>
                    </a:lnTo>
                    <a:lnTo>
                      <a:pt x="57150" y="29717"/>
                    </a:lnTo>
                    <a:lnTo>
                      <a:pt x="60198" y="28193"/>
                    </a:lnTo>
                    <a:lnTo>
                      <a:pt x="62484" y="28956"/>
                    </a:lnTo>
                    <a:lnTo>
                      <a:pt x="74834" y="32282"/>
                    </a:lnTo>
                    <a:lnTo>
                      <a:pt x="83820" y="0"/>
                    </a:lnTo>
                    <a:close/>
                  </a:path>
                  <a:path w="292735" h="100329">
                    <a:moveTo>
                      <a:pt x="74834" y="32282"/>
                    </a:moveTo>
                    <a:lnTo>
                      <a:pt x="62484" y="28956"/>
                    </a:lnTo>
                    <a:lnTo>
                      <a:pt x="60198" y="28193"/>
                    </a:lnTo>
                    <a:lnTo>
                      <a:pt x="57150" y="29717"/>
                    </a:lnTo>
                    <a:lnTo>
                      <a:pt x="56387" y="32004"/>
                    </a:lnTo>
                    <a:lnTo>
                      <a:pt x="55625" y="35051"/>
                    </a:lnTo>
                    <a:lnTo>
                      <a:pt x="57150" y="37337"/>
                    </a:lnTo>
                    <a:lnTo>
                      <a:pt x="60198" y="38099"/>
                    </a:lnTo>
                    <a:lnTo>
                      <a:pt x="72304" y="41371"/>
                    </a:lnTo>
                    <a:lnTo>
                      <a:pt x="74834" y="32282"/>
                    </a:lnTo>
                    <a:close/>
                  </a:path>
                  <a:path w="292735" h="100329">
                    <a:moveTo>
                      <a:pt x="72304" y="41371"/>
                    </a:moveTo>
                    <a:lnTo>
                      <a:pt x="60198" y="38099"/>
                    </a:lnTo>
                    <a:lnTo>
                      <a:pt x="57150" y="37337"/>
                    </a:lnTo>
                    <a:lnTo>
                      <a:pt x="55625" y="35051"/>
                    </a:lnTo>
                    <a:lnTo>
                      <a:pt x="55625" y="67028"/>
                    </a:lnTo>
                    <a:lnTo>
                      <a:pt x="63246" y="73913"/>
                    </a:lnTo>
                    <a:lnTo>
                      <a:pt x="72304" y="41371"/>
                    </a:lnTo>
                    <a:close/>
                  </a:path>
                  <a:path w="292735" h="100329">
                    <a:moveTo>
                      <a:pt x="292608" y="93725"/>
                    </a:moveTo>
                    <a:lnTo>
                      <a:pt x="291084" y="90677"/>
                    </a:lnTo>
                    <a:lnTo>
                      <a:pt x="288798" y="89915"/>
                    </a:lnTo>
                    <a:lnTo>
                      <a:pt x="74834" y="32282"/>
                    </a:lnTo>
                    <a:lnTo>
                      <a:pt x="72304" y="41371"/>
                    </a:lnTo>
                    <a:lnTo>
                      <a:pt x="285750" y="99060"/>
                    </a:lnTo>
                    <a:lnTo>
                      <a:pt x="288798" y="99821"/>
                    </a:lnTo>
                    <a:lnTo>
                      <a:pt x="291084" y="98297"/>
                    </a:lnTo>
                    <a:lnTo>
                      <a:pt x="292608" y="93725"/>
                    </a:lnTo>
                    <a:close/>
                  </a:path>
                </a:pathLst>
              </a:custGeom>
              <a:solidFill>
                <a:srgbClr val="3434CC"/>
              </a:solidFill>
            </p:spPr>
            <p:txBody>
              <a:bodyPr wrap="square" lIns="0" tIns="0" rIns="0" bIns="0" rtlCol="0"/>
              <a:lstStyle/>
              <a:p>
                <a:endParaRPr sz="1235"/>
              </a:p>
            </p:txBody>
          </p:sp>
          <p:pic>
            <p:nvPicPr>
              <p:cNvPr id="18" name="object 13">
                <a:extLst>
                  <a:ext uri="{FF2B5EF4-FFF2-40B4-BE49-F238E27FC236}">
                    <a16:creationId xmlns:a16="http://schemas.microsoft.com/office/drawing/2014/main" id="{EA0DE940-362B-96DA-9F88-D637E9AC5474}"/>
                  </a:ext>
                </a:extLst>
              </p:cNvPr>
              <p:cNvPicPr/>
              <p:nvPr/>
            </p:nvPicPr>
            <p:blipFill>
              <a:blip r:embed="rId6" cstate="print"/>
              <a:stretch>
                <a:fillRect/>
              </a:stretch>
            </p:blipFill>
            <p:spPr>
              <a:xfrm>
                <a:off x="4523994" y="6205727"/>
                <a:ext cx="72389" cy="144780"/>
              </a:xfrm>
              <a:prstGeom prst="rect">
                <a:avLst/>
              </a:prstGeom>
            </p:spPr>
          </p:pic>
          <p:pic>
            <p:nvPicPr>
              <p:cNvPr id="19" name="object 14">
                <a:extLst>
                  <a:ext uri="{FF2B5EF4-FFF2-40B4-BE49-F238E27FC236}">
                    <a16:creationId xmlns:a16="http://schemas.microsoft.com/office/drawing/2014/main" id="{8070C863-18AC-27A3-A002-1978D7ABC621}"/>
                  </a:ext>
                </a:extLst>
              </p:cNvPr>
              <p:cNvPicPr/>
              <p:nvPr/>
            </p:nvPicPr>
            <p:blipFill>
              <a:blip r:embed="rId7" cstate="print"/>
              <a:stretch>
                <a:fillRect/>
              </a:stretch>
            </p:blipFill>
            <p:spPr>
              <a:xfrm>
                <a:off x="6621779" y="2862072"/>
                <a:ext cx="1270668" cy="1057655"/>
              </a:xfrm>
              <a:prstGeom prst="rect">
                <a:avLst/>
              </a:prstGeom>
            </p:spPr>
          </p:pic>
          <p:pic>
            <p:nvPicPr>
              <p:cNvPr id="20" name="object 15">
                <a:extLst>
                  <a:ext uri="{FF2B5EF4-FFF2-40B4-BE49-F238E27FC236}">
                    <a16:creationId xmlns:a16="http://schemas.microsoft.com/office/drawing/2014/main" id="{BFEFA82A-B170-30EE-F020-343CFD9C0C22}"/>
                  </a:ext>
                </a:extLst>
              </p:cNvPr>
              <p:cNvPicPr/>
              <p:nvPr/>
            </p:nvPicPr>
            <p:blipFill>
              <a:blip r:embed="rId8" cstate="print"/>
              <a:stretch>
                <a:fillRect/>
              </a:stretch>
            </p:blipFill>
            <p:spPr>
              <a:xfrm>
                <a:off x="7645146" y="3777995"/>
                <a:ext cx="1286904" cy="1044702"/>
              </a:xfrm>
              <a:prstGeom prst="rect">
                <a:avLst/>
              </a:prstGeom>
            </p:spPr>
          </p:pic>
          <p:pic>
            <p:nvPicPr>
              <p:cNvPr id="21" name="object 16">
                <a:extLst>
                  <a:ext uri="{FF2B5EF4-FFF2-40B4-BE49-F238E27FC236}">
                    <a16:creationId xmlns:a16="http://schemas.microsoft.com/office/drawing/2014/main" id="{2DF4D1D3-B804-2E4A-B659-75EE47E30364}"/>
                  </a:ext>
                </a:extLst>
              </p:cNvPr>
              <p:cNvPicPr/>
              <p:nvPr/>
            </p:nvPicPr>
            <p:blipFill>
              <a:blip r:embed="rId9" cstate="print"/>
              <a:stretch>
                <a:fillRect/>
              </a:stretch>
            </p:blipFill>
            <p:spPr>
              <a:xfrm>
                <a:off x="8197596" y="4607051"/>
                <a:ext cx="1146765" cy="1579625"/>
              </a:xfrm>
              <a:prstGeom prst="rect">
                <a:avLst/>
              </a:prstGeom>
            </p:spPr>
          </p:pic>
          <p:pic>
            <p:nvPicPr>
              <p:cNvPr id="22" name="object 17">
                <a:extLst>
                  <a:ext uri="{FF2B5EF4-FFF2-40B4-BE49-F238E27FC236}">
                    <a16:creationId xmlns:a16="http://schemas.microsoft.com/office/drawing/2014/main" id="{6448C70A-93B5-F875-30BA-6BB288D426F2}"/>
                  </a:ext>
                </a:extLst>
              </p:cNvPr>
              <p:cNvPicPr/>
              <p:nvPr/>
            </p:nvPicPr>
            <p:blipFill>
              <a:blip r:embed="rId10" cstate="print"/>
              <a:stretch>
                <a:fillRect/>
              </a:stretch>
            </p:blipFill>
            <p:spPr>
              <a:xfrm>
                <a:off x="6829805" y="5326378"/>
                <a:ext cx="635161" cy="1512569"/>
              </a:xfrm>
              <a:prstGeom prst="rect">
                <a:avLst/>
              </a:prstGeom>
            </p:spPr>
          </p:pic>
          <p:sp>
            <p:nvSpPr>
              <p:cNvPr id="23" name="object 18">
                <a:extLst>
                  <a:ext uri="{FF2B5EF4-FFF2-40B4-BE49-F238E27FC236}">
                    <a16:creationId xmlns:a16="http://schemas.microsoft.com/office/drawing/2014/main" id="{EAC611BE-4F70-F51C-0F82-C9B9BC305F3D}"/>
                  </a:ext>
                </a:extLst>
              </p:cNvPr>
              <p:cNvSpPr/>
              <p:nvPr/>
            </p:nvSpPr>
            <p:spPr>
              <a:xfrm>
                <a:off x="7318247" y="5949696"/>
                <a:ext cx="711200" cy="460375"/>
              </a:xfrm>
              <a:custGeom>
                <a:avLst/>
                <a:gdLst/>
                <a:ahLst/>
                <a:cxnLst/>
                <a:rect l="l" t="t" r="r" b="b"/>
                <a:pathLst>
                  <a:path w="711200" h="460375">
                    <a:moveTo>
                      <a:pt x="646493" y="57869"/>
                    </a:moveTo>
                    <a:lnTo>
                      <a:pt x="631294" y="34199"/>
                    </a:lnTo>
                    <a:lnTo>
                      <a:pt x="0" y="435863"/>
                    </a:lnTo>
                    <a:lnTo>
                      <a:pt x="16001" y="460248"/>
                    </a:lnTo>
                    <a:lnTo>
                      <a:pt x="646493" y="57869"/>
                    </a:lnTo>
                    <a:close/>
                  </a:path>
                  <a:path w="711200" h="460375">
                    <a:moveTo>
                      <a:pt x="710946" y="0"/>
                    </a:moveTo>
                    <a:lnTo>
                      <a:pt x="615696" y="9905"/>
                    </a:lnTo>
                    <a:lnTo>
                      <a:pt x="631294" y="34199"/>
                    </a:lnTo>
                    <a:lnTo>
                      <a:pt x="643127" y="26669"/>
                    </a:lnTo>
                    <a:lnTo>
                      <a:pt x="658368" y="50291"/>
                    </a:lnTo>
                    <a:lnTo>
                      <a:pt x="658368" y="76362"/>
                    </a:lnTo>
                    <a:lnTo>
                      <a:pt x="662177" y="82295"/>
                    </a:lnTo>
                    <a:lnTo>
                      <a:pt x="710946" y="0"/>
                    </a:lnTo>
                    <a:close/>
                  </a:path>
                  <a:path w="711200" h="460375">
                    <a:moveTo>
                      <a:pt x="658368" y="50291"/>
                    </a:moveTo>
                    <a:lnTo>
                      <a:pt x="643127" y="26669"/>
                    </a:lnTo>
                    <a:lnTo>
                      <a:pt x="631294" y="34199"/>
                    </a:lnTo>
                    <a:lnTo>
                      <a:pt x="646493" y="57869"/>
                    </a:lnTo>
                    <a:lnTo>
                      <a:pt x="658368" y="50291"/>
                    </a:lnTo>
                    <a:close/>
                  </a:path>
                  <a:path w="711200" h="460375">
                    <a:moveTo>
                      <a:pt x="658368" y="76362"/>
                    </a:moveTo>
                    <a:lnTo>
                      <a:pt x="658368" y="50291"/>
                    </a:lnTo>
                    <a:lnTo>
                      <a:pt x="646493" y="57869"/>
                    </a:lnTo>
                    <a:lnTo>
                      <a:pt x="658368" y="76362"/>
                    </a:lnTo>
                    <a:close/>
                  </a:path>
                </a:pathLst>
              </a:custGeom>
              <a:solidFill>
                <a:srgbClr val="FF0101"/>
              </a:solidFill>
            </p:spPr>
            <p:txBody>
              <a:bodyPr wrap="square" lIns="0" tIns="0" rIns="0" bIns="0" rtlCol="0"/>
              <a:lstStyle/>
              <a:p>
                <a:endParaRPr sz="1235"/>
              </a:p>
            </p:txBody>
          </p:sp>
          <p:pic>
            <p:nvPicPr>
              <p:cNvPr id="24" name="object 19">
                <a:extLst>
                  <a:ext uri="{FF2B5EF4-FFF2-40B4-BE49-F238E27FC236}">
                    <a16:creationId xmlns:a16="http://schemas.microsoft.com/office/drawing/2014/main" id="{E66A0AE6-CFC9-3D62-F3DF-A435390A1BB7}"/>
                  </a:ext>
                </a:extLst>
              </p:cNvPr>
              <p:cNvPicPr/>
              <p:nvPr/>
            </p:nvPicPr>
            <p:blipFill>
              <a:blip r:embed="rId11" cstate="print"/>
              <a:stretch>
                <a:fillRect/>
              </a:stretch>
            </p:blipFill>
            <p:spPr>
              <a:xfrm>
                <a:off x="5534405" y="5565647"/>
                <a:ext cx="964524" cy="706373"/>
              </a:xfrm>
              <a:prstGeom prst="rect">
                <a:avLst/>
              </a:prstGeom>
            </p:spPr>
          </p:pic>
          <p:sp>
            <p:nvSpPr>
              <p:cNvPr id="25" name="object 20">
                <a:extLst>
                  <a:ext uri="{FF2B5EF4-FFF2-40B4-BE49-F238E27FC236}">
                    <a16:creationId xmlns:a16="http://schemas.microsoft.com/office/drawing/2014/main" id="{79B316A6-D357-D426-0297-E890D818F780}"/>
                  </a:ext>
                </a:extLst>
              </p:cNvPr>
              <p:cNvSpPr/>
              <p:nvPr/>
            </p:nvSpPr>
            <p:spPr>
              <a:xfrm>
                <a:off x="6190488" y="6128003"/>
                <a:ext cx="822960" cy="478155"/>
              </a:xfrm>
              <a:custGeom>
                <a:avLst/>
                <a:gdLst/>
                <a:ahLst/>
                <a:cxnLst/>
                <a:rect l="l" t="t" r="r" b="b"/>
                <a:pathLst>
                  <a:path w="822959" h="478154">
                    <a:moveTo>
                      <a:pt x="755643" y="422666"/>
                    </a:moveTo>
                    <a:lnTo>
                      <a:pt x="14477" y="0"/>
                    </a:lnTo>
                    <a:lnTo>
                      <a:pt x="0" y="25146"/>
                    </a:lnTo>
                    <a:lnTo>
                      <a:pt x="741442" y="447970"/>
                    </a:lnTo>
                    <a:lnTo>
                      <a:pt x="755643" y="422666"/>
                    </a:lnTo>
                    <a:close/>
                  </a:path>
                  <a:path w="822959" h="478154">
                    <a:moveTo>
                      <a:pt x="768095" y="474701"/>
                    </a:moveTo>
                    <a:lnTo>
                      <a:pt x="768095" y="429768"/>
                    </a:lnTo>
                    <a:lnTo>
                      <a:pt x="753617" y="454914"/>
                    </a:lnTo>
                    <a:lnTo>
                      <a:pt x="741442" y="447970"/>
                    </a:lnTo>
                    <a:lnTo>
                      <a:pt x="727709" y="472440"/>
                    </a:lnTo>
                    <a:lnTo>
                      <a:pt x="768095" y="474701"/>
                    </a:lnTo>
                    <a:close/>
                  </a:path>
                  <a:path w="822959" h="478154">
                    <a:moveTo>
                      <a:pt x="768095" y="429768"/>
                    </a:moveTo>
                    <a:lnTo>
                      <a:pt x="755643" y="422666"/>
                    </a:lnTo>
                    <a:lnTo>
                      <a:pt x="741442" y="447970"/>
                    </a:lnTo>
                    <a:lnTo>
                      <a:pt x="753617" y="454914"/>
                    </a:lnTo>
                    <a:lnTo>
                      <a:pt x="768095" y="429768"/>
                    </a:lnTo>
                    <a:close/>
                  </a:path>
                  <a:path w="822959" h="478154">
                    <a:moveTo>
                      <a:pt x="822959" y="477774"/>
                    </a:moveTo>
                    <a:lnTo>
                      <a:pt x="769619" y="397764"/>
                    </a:lnTo>
                    <a:lnTo>
                      <a:pt x="755643" y="422666"/>
                    </a:lnTo>
                    <a:lnTo>
                      <a:pt x="768095" y="429768"/>
                    </a:lnTo>
                    <a:lnTo>
                      <a:pt x="768095" y="474701"/>
                    </a:lnTo>
                    <a:lnTo>
                      <a:pt x="822959" y="477774"/>
                    </a:lnTo>
                    <a:close/>
                  </a:path>
                </a:pathLst>
              </a:custGeom>
              <a:solidFill>
                <a:srgbClr val="FF0101"/>
              </a:solidFill>
            </p:spPr>
            <p:txBody>
              <a:bodyPr wrap="square" lIns="0" tIns="0" rIns="0" bIns="0" rtlCol="0"/>
              <a:lstStyle/>
              <a:p>
                <a:endParaRPr sz="1235"/>
              </a:p>
            </p:txBody>
          </p:sp>
          <p:sp>
            <p:nvSpPr>
              <p:cNvPr id="26" name="object 21">
                <a:extLst>
                  <a:ext uri="{FF2B5EF4-FFF2-40B4-BE49-F238E27FC236}">
                    <a16:creationId xmlns:a16="http://schemas.microsoft.com/office/drawing/2014/main" id="{B2024AD4-5377-5F02-8FE1-74AD65FEEB59}"/>
                  </a:ext>
                </a:extLst>
              </p:cNvPr>
              <p:cNvSpPr/>
              <p:nvPr/>
            </p:nvSpPr>
            <p:spPr>
              <a:xfrm>
                <a:off x="4807458" y="6074664"/>
                <a:ext cx="853440" cy="417195"/>
              </a:xfrm>
              <a:custGeom>
                <a:avLst/>
                <a:gdLst/>
                <a:ahLst/>
                <a:cxnLst/>
                <a:rect l="l" t="t" r="r" b="b"/>
                <a:pathLst>
                  <a:path w="853439" h="417195">
                    <a:moveTo>
                      <a:pt x="782244" y="51657"/>
                    </a:moveTo>
                    <a:lnTo>
                      <a:pt x="769845" y="25847"/>
                    </a:lnTo>
                    <a:lnTo>
                      <a:pt x="0" y="390906"/>
                    </a:lnTo>
                    <a:lnTo>
                      <a:pt x="12191" y="416813"/>
                    </a:lnTo>
                    <a:lnTo>
                      <a:pt x="782244" y="51657"/>
                    </a:lnTo>
                    <a:close/>
                  </a:path>
                  <a:path w="853439" h="417195">
                    <a:moveTo>
                      <a:pt x="853439" y="2286"/>
                    </a:moveTo>
                    <a:lnTo>
                      <a:pt x="757427" y="0"/>
                    </a:lnTo>
                    <a:lnTo>
                      <a:pt x="769845" y="25847"/>
                    </a:lnTo>
                    <a:lnTo>
                      <a:pt x="782574" y="19812"/>
                    </a:lnTo>
                    <a:lnTo>
                      <a:pt x="794765" y="45720"/>
                    </a:lnTo>
                    <a:lnTo>
                      <a:pt x="794765" y="77724"/>
                    </a:lnTo>
                    <a:lnTo>
                      <a:pt x="853439" y="2286"/>
                    </a:lnTo>
                    <a:close/>
                  </a:path>
                  <a:path w="853439" h="417195">
                    <a:moveTo>
                      <a:pt x="794765" y="45720"/>
                    </a:moveTo>
                    <a:lnTo>
                      <a:pt x="782574" y="19812"/>
                    </a:lnTo>
                    <a:lnTo>
                      <a:pt x="769845" y="25847"/>
                    </a:lnTo>
                    <a:lnTo>
                      <a:pt x="782244" y="51657"/>
                    </a:lnTo>
                    <a:lnTo>
                      <a:pt x="794765" y="45720"/>
                    </a:lnTo>
                    <a:close/>
                  </a:path>
                  <a:path w="853439" h="417195">
                    <a:moveTo>
                      <a:pt x="794765" y="77724"/>
                    </a:moveTo>
                    <a:lnTo>
                      <a:pt x="794765" y="45720"/>
                    </a:lnTo>
                    <a:lnTo>
                      <a:pt x="782244" y="51657"/>
                    </a:lnTo>
                    <a:lnTo>
                      <a:pt x="794765" y="77724"/>
                    </a:lnTo>
                    <a:close/>
                  </a:path>
                </a:pathLst>
              </a:custGeom>
              <a:solidFill>
                <a:srgbClr val="FF0101"/>
              </a:solidFill>
            </p:spPr>
            <p:txBody>
              <a:bodyPr wrap="square" lIns="0" tIns="0" rIns="0" bIns="0" rtlCol="0"/>
              <a:lstStyle/>
              <a:p>
                <a:endParaRPr sz="1235"/>
              </a:p>
            </p:txBody>
          </p:sp>
          <p:pic>
            <p:nvPicPr>
              <p:cNvPr id="27" name="object 22">
                <a:extLst>
                  <a:ext uri="{FF2B5EF4-FFF2-40B4-BE49-F238E27FC236}">
                    <a16:creationId xmlns:a16="http://schemas.microsoft.com/office/drawing/2014/main" id="{3BACA2CB-0C35-8E42-7E7F-611B78F8FBFE}"/>
                  </a:ext>
                </a:extLst>
              </p:cNvPr>
              <p:cNvPicPr/>
              <p:nvPr/>
            </p:nvPicPr>
            <p:blipFill>
              <a:blip r:embed="rId12" cstate="print"/>
              <a:stretch>
                <a:fillRect/>
              </a:stretch>
            </p:blipFill>
            <p:spPr>
              <a:xfrm>
                <a:off x="989075" y="3452620"/>
                <a:ext cx="1659839" cy="1458542"/>
              </a:xfrm>
              <a:prstGeom prst="rect">
                <a:avLst/>
              </a:prstGeom>
            </p:spPr>
          </p:pic>
          <p:pic>
            <p:nvPicPr>
              <p:cNvPr id="28" name="object 23">
                <a:extLst>
                  <a:ext uri="{FF2B5EF4-FFF2-40B4-BE49-F238E27FC236}">
                    <a16:creationId xmlns:a16="http://schemas.microsoft.com/office/drawing/2014/main" id="{39FC8381-7DA5-892B-AC39-CE36F2042C59}"/>
                  </a:ext>
                </a:extLst>
              </p:cNvPr>
              <p:cNvPicPr/>
              <p:nvPr/>
            </p:nvPicPr>
            <p:blipFill>
              <a:blip r:embed="rId13" cstate="print"/>
              <a:stretch>
                <a:fillRect/>
              </a:stretch>
            </p:blipFill>
            <p:spPr>
              <a:xfrm>
                <a:off x="925067" y="4926329"/>
                <a:ext cx="2116663" cy="1582674"/>
              </a:xfrm>
              <a:prstGeom prst="rect">
                <a:avLst/>
              </a:prstGeom>
            </p:spPr>
          </p:pic>
          <p:pic>
            <p:nvPicPr>
              <p:cNvPr id="29" name="object 24">
                <a:extLst>
                  <a:ext uri="{FF2B5EF4-FFF2-40B4-BE49-F238E27FC236}">
                    <a16:creationId xmlns:a16="http://schemas.microsoft.com/office/drawing/2014/main" id="{3D44E339-E643-C8A1-84CF-B2CC858A3123}"/>
                  </a:ext>
                </a:extLst>
              </p:cNvPr>
              <p:cNvPicPr/>
              <p:nvPr/>
            </p:nvPicPr>
            <p:blipFill>
              <a:blip r:embed="rId14" cstate="print"/>
              <a:stretch>
                <a:fillRect/>
              </a:stretch>
            </p:blipFill>
            <p:spPr>
              <a:xfrm>
                <a:off x="7261097" y="1725168"/>
                <a:ext cx="1730993" cy="1136903"/>
              </a:xfrm>
              <a:prstGeom prst="rect">
                <a:avLst/>
              </a:prstGeom>
            </p:spPr>
          </p:pic>
          <p:pic>
            <p:nvPicPr>
              <p:cNvPr id="30" name="object 25">
                <a:extLst>
                  <a:ext uri="{FF2B5EF4-FFF2-40B4-BE49-F238E27FC236}">
                    <a16:creationId xmlns:a16="http://schemas.microsoft.com/office/drawing/2014/main" id="{22733329-9FFD-E9C4-2C0C-0A6AB9F9C5D2}"/>
                  </a:ext>
                </a:extLst>
              </p:cNvPr>
              <p:cNvPicPr/>
              <p:nvPr/>
            </p:nvPicPr>
            <p:blipFill>
              <a:blip r:embed="rId15" cstate="print"/>
              <a:stretch>
                <a:fillRect/>
              </a:stretch>
            </p:blipFill>
            <p:spPr>
              <a:xfrm>
                <a:off x="925067" y="1725167"/>
                <a:ext cx="1561753" cy="1164750"/>
              </a:xfrm>
              <a:prstGeom prst="rect">
                <a:avLst/>
              </a:prstGeom>
            </p:spPr>
          </p:pic>
          <p:pic>
            <p:nvPicPr>
              <p:cNvPr id="31" name="object 26">
                <a:extLst>
                  <a:ext uri="{FF2B5EF4-FFF2-40B4-BE49-F238E27FC236}">
                    <a16:creationId xmlns:a16="http://schemas.microsoft.com/office/drawing/2014/main" id="{3B4C1422-7FF5-9637-E928-20821334E020}"/>
                  </a:ext>
                </a:extLst>
              </p:cNvPr>
              <p:cNvPicPr/>
              <p:nvPr/>
            </p:nvPicPr>
            <p:blipFill>
              <a:blip r:embed="rId16" cstate="print"/>
              <a:stretch>
                <a:fillRect/>
              </a:stretch>
            </p:blipFill>
            <p:spPr>
              <a:xfrm>
                <a:off x="2205227" y="2686050"/>
                <a:ext cx="1131569" cy="1021080"/>
              </a:xfrm>
              <a:prstGeom prst="rect">
                <a:avLst/>
              </a:prstGeom>
            </p:spPr>
          </p:pic>
        </p:grpSp>
        <p:sp>
          <p:nvSpPr>
            <p:cNvPr id="8" name="object 27">
              <a:extLst>
                <a:ext uri="{FF2B5EF4-FFF2-40B4-BE49-F238E27FC236}">
                  <a16:creationId xmlns:a16="http://schemas.microsoft.com/office/drawing/2014/main" id="{744F51A0-5D95-9C48-33AE-E21FB0ADE44F}"/>
                </a:ext>
              </a:extLst>
            </p:cNvPr>
            <p:cNvSpPr txBox="1"/>
            <p:nvPr/>
          </p:nvSpPr>
          <p:spPr>
            <a:xfrm>
              <a:off x="4601699" y="1732451"/>
              <a:ext cx="3002616" cy="2934731"/>
            </a:xfrm>
            <a:prstGeom prst="rect">
              <a:avLst/>
            </a:prstGeom>
          </p:spPr>
          <p:txBody>
            <a:bodyPr vert="horz" wrap="square" lIns="0" tIns="11206" rIns="0" bIns="0" rtlCol="0">
              <a:spAutoFit/>
            </a:bodyPr>
            <a:lstStyle/>
            <a:p>
              <a:pPr marL="11206" marR="4483">
                <a:spcBef>
                  <a:spcPts val="88"/>
                </a:spcBef>
              </a:pPr>
              <a:r>
                <a:rPr sz="1800" b="0" dirty="0">
                  <a:solidFill>
                    <a:srgbClr val="002060"/>
                  </a:solidFill>
                  <a:latin typeface="Arial" panose="020B0604020202020204" pitchFamily="34" charset="0"/>
                  <a:cs typeface="Arial" panose="020B0604020202020204" pitchFamily="34" charset="0"/>
                </a:rPr>
                <a:t>Extensive</a:t>
              </a:r>
              <a:r>
                <a:rPr sz="1800" b="0" spc="-35"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FEA</a:t>
              </a:r>
              <a:r>
                <a:rPr sz="1800" b="0" spc="-22"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modeling</a:t>
              </a:r>
              <a:r>
                <a:rPr sz="1800" b="0" spc="-26"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(ANSYS™) </a:t>
              </a:r>
              <a:r>
                <a:rPr sz="1800" b="0" dirty="0">
                  <a:solidFill>
                    <a:srgbClr val="002060"/>
                  </a:solidFill>
                  <a:latin typeface="Arial" panose="020B0604020202020204" pitchFamily="34" charset="0"/>
                  <a:cs typeface="Arial" panose="020B0604020202020204" pitchFamily="34" charset="0"/>
                </a:rPr>
                <a:t>of</a:t>
              </a:r>
              <a:r>
                <a:rPr sz="1800" b="0" spc="-13"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the</a:t>
              </a:r>
              <a:r>
                <a:rPr sz="1800" b="0" spc="-13"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entire</a:t>
              </a:r>
              <a:r>
                <a:rPr sz="1800" b="0" spc="-13"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cryomodule</a:t>
              </a:r>
              <a:endParaRPr sz="1800" b="0" dirty="0">
                <a:solidFill>
                  <a:srgbClr val="002060"/>
                </a:solidFill>
                <a:latin typeface="Arial" panose="020B0604020202020204" pitchFamily="34" charset="0"/>
                <a:cs typeface="Arial" panose="020B0604020202020204" pitchFamily="34" charset="0"/>
              </a:endParaRPr>
            </a:p>
            <a:p>
              <a:pPr marL="402873" marR="152408" indent="-234215">
                <a:spcBef>
                  <a:spcPts val="309"/>
                </a:spcBef>
                <a:buChar char="–"/>
                <a:tabLst>
                  <a:tab pos="402873" algn="l"/>
                  <a:tab pos="403433" algn="l"/>
                </a:tabLst>
              </a:pPr>
              <a:r>
                <a:rPr sz="1600" b="0" dirty="0">
                  <a:solidFill>
                    <a:srgbClr val="002060"/>
                  </a:solidFill>
                  <a:latin typeface="Arial" panose="020B0604020202020204" pitchFamily="34" charset="0"/>
                  <a:cs typeface="Arial" panose="020B0604020202020204" pitchFamily="34" charset="0"/>
                </a:rPr>
                <a:t>Transient</a:t>
              </a:r>
              <a:r>
                <a:rPr sz="1600" b="0" spc="-62"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thermal</a:t>
              </a:r>
              <a:r>
                <a:rPr sz="1600" b="0" spc="-62"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analysis</a:t>
              </a:r>
              <a:r>
                <a:rPr sz="1600" b="0" spc="-57" dirty="0">
                  <a:solidFill>
                    <a:srgbClr val="002060"/>
                  </a:solidFill>
                  <a:latin typeface="Arial" panose="020B0604020202020204" pitchFamily="34" charset="0"/>
                  <a:cs typeface="Arial" panose="020B0604020202020204" pitchFamily="34" charset="0"/>
                </a:rPr>
                <a:t> </a:t>
              </a:r>
              <a:r>
                <a:rPr sz="1600" b="0" spc="-9" dirty="0">
                  <a:solidFill>
                    <a:srgbClr val="002060"/>
                  </a:solidFill>
                  <a:latin typeface="Arial" panose="020B0604020202020204" pitchFamily="34" charset="0"/>
                  <a:cs typeface="Arial" panose="020B0604020202020204" pitchFamily="34" charset="0"/>
                </a:rPr>
                <a:t>during </a:t>
              </a:r>
              <a:r>
                <a:rPr sz="1600" b="0" dirty="0">
                  <a:solidFill>
                    <a:srgbClr val="002060"/>
                  </a:solidFill>
                  <a:latin typeface="Arial" panose="020B0604020202020204" pitchFamily="34" charset="0"/>
                  <a:cs typeface="Arial" panose="020B0604020202020204" pitchFamily="34" charset="0"/>
                </a:rPr>
                <a:t>cooldown/warmup</a:t>
              </a:r>
              <a:r>
                <a:rPr sz="1600" b="0" spc="-88" dirty="0">
                  <a:solidFill>
                    <a:srgbClr val="002060"/>
                  </a:solidFill>
                  <a:latin typeface="Arial" panose="020B0604020202020204" pitchFamily="34" charset="0"/>
                  <a:cs typeface="Arial" panose="020B0604020202020204" pitchFamily="34" charset="0"/>
                </a:rPr>
                <a:t> </a:t>
              </a:r>
              <a:r>
                <a:rPr sz="1600" b="0" spc="-9" dirty="0">
                  <a:solidFill>
                    <a:srgbClr val="002060"/>
                  </a:solidFill>
                  <a:latin typeface="Arial" panose="020B0604020202020204" pitchFamily="34" charset="0"/>
                  <a:cs typeface="Arial" panose="020B0604020202020204" pitchFamily="34" charset="0"/>
                </a:rPr>
                <a:t>cycles,</a:t>
              </a:r>
              <a:endParaRPr sz="1600" b="0" dirty="0">
                <a:solidFill>
                  <a:srgbClr val="002060"/>
                </a:solidFill>
                <a:latin typeface="Arial" panose="020B0604020202020204" pitchFamily="34" charset="0"/>
                <a:cs typeface="Arial" panose="020B0604020202020204" pitchFamily="34" charset="0"/>
              </a:endParaRPr>
            </a:p>
            <a:p>
              <a:pPr marL="402873" marR="586099" indent="-234215">
                <a:spcBef>
                  <a:spcPts val="291"/>
                </a:spcBef>
                <a:buChar char="–"/>
                <a:tabLst>
                  <a:tab pos="402873" algn="l"/>
                  <a:tab pos="403433" algn="l"/>
                </a:tabLst>
              </a:pPr>
              <a:r>
                <a:rPr sz="1600" b="0" dirty="0">
                  <a:solidFill>
                    <a:srgbClr val="002060"/>
                  </a:solidFill>
                  <a:latin typeface="Arial" panose="020B0604020202020204" pitchFamily="34" charset="0"/>
                  <a:cs typeface="Arial" panose="020B0604020202020204" pitchFamily="34" charset="0"/>
                </a:rPr>
                <a:t>Coupled</a:t>
              </a:r>
              <a:r>
                <a:rPr sz="1600" b="0" spc="-57" dirty="0">
                  <a:solidFill>
                    <a:srgbClr val="002060"/>
                  </a:solidFill>
                  <a:latin typeface="Arial" panose="020B0604020202020204" pitchFamily="34" charset="0"/>
                  <a:cs typeface="Arial" panose="020B0604020202020204" pitchFamily="34" charset="0"/>
                </a:rPr>
                <a:t> </a:t>
              </a:r>
              <a:r>
                <a:rPr sz="1600" b="0" spc="-9" dirty="0">
                  <a:solidFill>
                    <a:srgbClr val="002060"/>
                  </a:solidFill>
                  <a:latin typeface="Arial" panose="020B0604020202020204" pitchFamily="34" charset="0"/>
                  <a:cs typeface="Arial" panose="020B0604020202020204" pitchFamily="34" charset="0"/>
                </a:rPr>
                <a:t>structural/thermal simulations</a:t>
              </a:r>
              <a:endParaRPr sz="1600" b="0" dirty="0">
                <a:solidFill>
                  <a:srgbClr val="002060"/>
                </a:solidFill>
                <a:latin typeface="Arial" panose="020B0604020202020204" pitchFamily="34" charset="0"/>
                <a:cs typeface="Arial" panose="020B0604020202020204" pitchFamily="34" charset="0"/>
              </a:endParaRPr>
            </a:p>
            <a:p>
              <a:pPr marL="402873" indent="-234776">
                <a:spcBef>
                  <a:spcPts val="287"/>
                </a:spcBef>
                <a:buChar char="–"/>
                <a:tabLst>
                  <a:tab pos="402873" algn="l"/>
                  <a:tab pos="403433" algn="l"/>
                </a:tabLst>
              </a:pPr>
              <a:r>
                <a:rPr sz="1600" b="0" dirty="0">
                  <a:solidFill>
                    <a:srgbClr val="002060"/>
                  </a:solidFill>
                  <a:latin typeface="Arial" panose="020B0604020202020204" pitchFamily="34" charset="0"/>
                  <a:cs typeface="Arial" panose="020B0604020202020204" pitchFamily="34" charset="0"/>
                </a:rPr>
                <a:t>Full</a:t>
              </a:r>
              <a:r>
                <a:rPr sz="1600" b="0" spc="-57"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nonlinear</a:t>
              </a:r>
              <a:r>
                <a:rPr sz="1600" b="0" spc="-53"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material</a:t>
              </a:r>
              <a:r>
                <a:rPr sz="1600" b="0" spc="-53" dirty="0">
                  <a:solidFill>
                    <a:srgbClr val="002060"/>
                  </a:solidFill>
                  <a:latin typeface="Arial" panose="020B0604020202020204" pitchFamily="34" charset="0"/>
                  <a:cs typeface="Arial" panose="020B0604020202020204" pitchFamily="34" charset="0"/>
                </a:rPr>
                <a:t> </a:t>
              </a:r>
              <a:r>
                <a:rPr sz="1600" b="0" spc="-9" dirty="0">
                  <a:solidFill>
                    <a:srgbClr val="002060"/>
                  </a:solidFill>
                  <a:latin typeface="Arial" panose="020B0604020202020204" pitchFamily="34" charset="0"/>
                  <a:cs typeface="Arial" panose="020B0604020202020204" pitchFamily="34" charset="0"/>
                </a:rPr>
                <a:t>properties</a:t>
              </a:r>
              <a:endParaRPr sz="1600" b="0" dirty="0">
                <a:solidFill>
                  <a:srgbClr val="002060"/>
                </a:solidFill>
                <a:latin typeface="Arial" panose="020B0604020202020204" pitchFamily="34" charset="0"/>
                <a:cs typeface="Arial" panose="020B0604020202020204" pitchFamily="34" charset="0"/>
              </a:endParaRPr>
            </a:p>
            <a:p>
              <a:pPr marL="11206" marR="189950">
                <a:spcBef>
                  <a:spcPts val="335"/>
                </a:spcBef>
              </a:pPr>
              <a:r>
                <a:rPr sz="1800" b="0" dirty="0">
                  <a:solidFill>
                    <a:srgbClr val="002060"/>
                  </a:solidFill>
                  <a:latin typeface="Arial" panose="020B0604020202020204" pitchFamily="34" charset="0"/>
                  <a:cs typeface="Arial" panose="020B0604020202020204" pitchFamily="34" charset="0"/>
                </a:rPr>
                <a:t>Detailed</a:t>
              </a:r>
              <a:r>
                <a:rPr sz="1800" b="0" spc="-31"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sub-</a:t>
              </a:r>
              <a:r>
                <a:rPr sz="1800" b="0" dirty="0">
                  <a:solidFill>
                    <a:srgbClr val="002060"/>
                  </a:solidFill>
                  <a:latin typeface="Arial" panose="020B0604020202020204" pitchFamily="34" charset="0"/>
                  <a:cs typeface="Arial" panose="020B0604020202020204" pitchFamily="34" charset="0"/>
                </a:rPr>
                <a:t>modeling</a:t>
              </a:r>
              <a:r>
                <a:rPr sz="1800" b="0" spc="-26"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of</a:t>
              </a:r>
              <a:r>
                <a:rPr sz="1800" b="0" spc="-26" dirty="0">
                  <a:solidFill>
                    <a:srgbClr val="002060"/>
                  </a:solidFill>
                  <a:latin typeface="Arial" panose="020B0604020202020204" pitchFamily="34" charset="0"/>
                  <a:cs typeface="Arial" panose="020B0604020202020204" pitchFamily="34" charset="0"/>
                </a:rPr>
                <a:t> </a:t>
              </a:r>
              <a:r>
                <a:rPr sz="1800" b="0" spc="-22" dirty="0">
                  <a:solidFill>
                    <a:srgbClr val="002060"/>
                  </a:solidFill>
                  <a:latin typeface="Arial" panose="020B0604020202020204" pitchFamily="34" charset="0"/>
                  <a:cs typeface="Arial" panose="020B0604020202020204" pitchFamily="34" charset="0"/>
                </a:rPr>
                <a:t>new </a:t>
              </a:r>
              <a:r>
                <a:rPr sz="1800" b="0" dirty="0">
                  <a:solidFill>
                    <a:srgbClr val="002060"/>
                  </a:solidFill>
                  <a:latin typeface="Arial" panose="020B0604020202020204" pitchFamily="34" charset="0"/>
                  <a:cs typeface="Arial" panose="020B0604020202020204" pitchFamily="34" charset="0"/>
                </a:rPr>
                <a:t>components</a:t>
              </a:r>
              <a:r>
                <a:rPr sz="1800" b="0" spc="-35"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and</a:t>
              </a:r>
              <a:r>
                <a:rPr sz="1800" b="0" spc="-31"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Laboratory</a:t>
              </a:r>
              <a:r>
                <a:rPr sz="1800" b="0" spc="-31" dirty="0">
                  <a:solidFill>
                    <a:srgbClr val="002060"/>
                  </a:solidFill>
                  <a:latin typeface="Arial" panose="020B0604020202020204" pitchFamily="34" charset="0"/>
                  <a:cs typeface="Arial" panose="020B0604020202020204" pitchFamily="34" charset="0"/>
                </a:rPr>
                <a:t> </a:t>
              </a:r>
              <a:r>
                <a:rPr sz="1800" b="0" spc="-18" dirty="0">
                  <a:solidFill>
                    <a:srgbClr val="002060"/>
                  </a:solidFill>
                  <a:latin typeface="Arial" panose="020B0604020202020204" pitchFamily="34" charset="0"/>
                  <a:cs typeface="Arial" panose="020B0604020202020204" pitchFamily="34" charset="0"/>
                </a:rPr>
                <a:t>tests</a:t>
              </a:r>
              <a:endParaRPr sz="1800" b="0" dirty="0">
                <a:solidFill>
                  <a:srgbClr val="002060"/>
                </a:solidFill>
                <a:latin typeface="Arial" panose="020B0604020202020204" pitchFamily="34" charset="0"/>
                <a:cs typeface="Arial" panose="020B0604020202020204" pitchFamily="34" charset="0"/>
              </a:endParaRPr>
            </a:p>
            <a:p>
              <a:pPr marL="402873" indent="-234776">
                <a:spcBef>
                  <a:spcPts val="309"/>
                </a:spcBef>
                <a:buChar char="–"/>
                <a:tabLst>
                  <a:tab pos="402873" algn="l"/>
                  <a:tab pos="403433" algn="l"/>
                </a:tabLst>
              </a:pPr>
              <a:r>
                <a:rPr sz="1600" b="0" spc="-18" dirty="0">
                  <a:solidFill>
                    <a:srgbClr val="002060"/>
                  </a:solidFill>
                  <a:latin typeface="Arial" panose="020B0604020202020204" pitchFamily="34" charset="0"/>
                  <a:cs typeface="Arial" panose="020B0604020202020204" pitchFamily="34" charset="0"/>
                </a:rPr>
                <a:t>Finger-</a:t>
              </a:r>
              <a:r>
                <a:rPr sz="1600" b="0" dirty="0">
                  <a:solidFill>
                    <a:srgbClr val="002060"/>
                  </a:solidFill>
                  <a:latin typeface="Arial" panose="020B0604020202020204" pitchFamily="34" charset="0"/>
                  <a:cs typeface="Arial" panose="020B0604020202020204" pitchFamily="34" charset="0"/>
                </a:rPr>
                <a:t>welding</a:t>
              </a:r>
              <a:r>
                <a:rPr sz="1600" b="0" spc="-22"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tests</a:t>
              </a:r>
              <a:r>
                <a:rPr sz="1600" b="0" spc="-22"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at</a:t>
              </a:r>
              <a:r>
                <a:rPr sz="1600" b="0" spc="-18" dirty="0">
                  <a:solidFill>
                    <a:srgbClr val="002060"/>
                  </a:solidFill>
                  <a:latin typeface="Arial" panose="020B0604020202020204" pitchFamily="34" charset="0"/>
                  <a:cs typeface="Arial" panose="020B0604020202020204" pitchFamily="34" charset="0"/>
                </a:rPr>
                <a:t> </a:t>
              </a:r>
              <a:r>
                <a:rPr sz="1600" b="0" spc="-9" dirty="0">
                  <a:solidFill>
                    <a:srgbClr val="002060"/>
                  </a:solidFill>
                  <a:latin typeface="Arial" panose="020B0604020202020204" pitchFamily="34" charset="0"/>
                  <a:cs typeface="Arial" panose="020B0604020202020204" pitchFamily="34" charset="0"/>
                </a:rPr>
                <a:t>ZANON</a:t>
              </a:r>
              <a:endParaRPr sz="1600" b="0" dirty="0">
                <a:solidFill>
                  <a:srgbClr val="002060"/>
                </a:solidFill>
                <a:latin typeface="Arial" panose="020B0604020202020204" pitchFamily="34" charset="0"/>
                <a:cs typeface="Arial" panose="020B0604020202020204" pitchFamily="34" charset="0"/>
              </a:endParaRPr>
            </a:p>
            <a:p>
              <a:pPr marL="402873" marR="434811" indent="-234215">
                <a:spcBef>
                  <a:spcPts val="300"/>
                </a:spcBef>
                <a:buChar char="–"/>
                <a:tabLst>
                  <a:tab pos="402873" algn="l"/>
                  <a:tab pos="403433" algn="l"/>
                </a:tabLst>
              </a:pPr>
              <a:r>
                <a:rPr sz="1600" b="0" spc="-9" dirty="0">
                  <a:solidFill>
                    <a:srgbClr val="002060"/>
                  </a:solidFill>
                  <a:latin typeface="Arial" panose="020B0604020202020204" pitchFamily="34" charset="0"/>
                  <a:cs typeface="Arial" panose="020B0604020202020204" pitchFamily="34" charset="0"/>
                </a:rPr>
                <a:t>Cryogenic</a:t>
              </a:r>
              <a:r>
                <a:rPr sz="1600" b="0" spc="-31"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tests</a:t>
              </a:r>
              <a:r>
                <a:rPr sz="1600" b="0" spc="-22"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of</a:t>
              </a:r>
              <a:r>
                <a:rPr sz="1600" b="0" spc="-26"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the</a:t>
              </a:r>
              <a:r>
                <a:rPr sz="1600" b="0" spc="-22" dirty="0">
                  <a:solidFill>
                    <a:srgbClr val="002060"/>
                  </a:solidFill>
                  <a:latin typeface="Arial" panose="020B0604020202020204" pitchFamily="34" charset="0"/>
                  <a:cs typeface="Arial" panose="020B0604020202020204" pitchFamily="34" charset="0"/>
                </a:rPr>
                <a:t> </a:t>
              </a:r>
              <a:r>
                <a:rPr sz="1600" b="0" spc="-9" dirty="0">
                  <a:solidFill>
                    <a:srgbClr val="002060"/>
                  </a:solidFill>
                  <a:latin typeface="Arial" panose="020B0604020202020204" pitchFamily="34" charset="0"/>
                  <a:cs typeface="Arial" panose="020B0604020202020204" pitchFamily="34" charset="0"/>
                </a:rPr>
                <a:t>sliding </a:t>
              </a:r>
              <a:r>
                <a:rPr sz="1600" b="0" dirty="0">
                  <a:solidFill>
                    <a:srgbClr val="002060"/>
                  </a:solidFill>
                  <a:latin typeface="Arial" panose="020B0604020202020204" pitchFamily="34" charset="0"/>
                  <a:cs typeface="Arial" panose="020B0604020202020204" pitchFamily="34" charset="0"/>
                </a:rPr>
                <a:t>supports</a:t>
              </a:r>
              <a:r>
                <a:rPr sz="1600" b="0" spc="-22"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at</a:t>
              </a:r>
              <a:r>
                <a:rPr sz="1600" b="0" spc="-13" dirty="0">
                  <a:solidFill>
                    <a:srgbClr val="002060"/>
                  </a:solidFill>
                  <a:latin typeface="Arial" panose="020B0604020202020204" pitchFamily="34" charset="0"/>
                  <a:cs typeface="Arial" panose="020B0604020202020204" pitchFamily="34" charset="0"/>
                </a:rPr>
                <a:t> </a:t>
              </a:r>
              <a:r>
                <a:rPr sz="1600" b="0" spc="-18" dirty="0">
                  <a:solidFill>
                    <a:srgbClr val="002060"/>
                  </a:solidFill>
                  <a:latin typeface="Arial" panose="020B0604020202020204" pitchFamily="34" charset="0"/>
                  <a:cs typeface="Arial" panose="020B0604020202020204" pitchFamily="34" charset="0"/>
                </a:rPr>
                <a:t>INFN-LASA</a:t>
              </a:r>
              <a:endParaRPr sz="1600" b="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07635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2</a:t>
            </a:fld>
            <a:endParaRPr lang="en-US" altLang="it-IT"/>
          </a:p>
        </p:txBody>
      </p:sp>
      <p:sp>
        <p:nvSpPr>
          <p:cNvPr id="6" name="Rettangolo 5">
            <a:extLst>
              <a:ext uri="{FF2B5EF4-FFF2-40B4-BE49-F238E27FC236}">
                <a16:creationId xmlns:a16="http://schemas.microsoft.com/office/drawing/2014/main" id="{96E6EF43-EF00-684F-91FA-7611C02292D1}"/>
              </a:ext>
            </a:extLst>
          </p:cNvPr>
          <p:cNvSpPr/>
          <p:nvPr/>
        </p:nvSpPr>
        <p:spPr>
          <a:xfrm>
            <a:off x="1464204" y="1752600"/>
            <a:ext cx="9278409" cy="2985433"/>
          </a:xfrm>
          <a:prstGeom prst="rect">
            <a:avLst/>
          </a:prstGeom>
        </p:spPr>
        <p:txBody>
          <a:bodyPr wrap="square">
            <a:spAutoFit/>
          </a:bodyPr>
          <a:lstStyle/>
          <a:p>
            <a:pPr marL="514350" indent="-514350">
              <a:spcBef>
                <a:spcPts val="2400"/>
              </a:spcBef>
              <a:buAutoNum type="arabicPeriod"/>
            </a:pPr>
            <a:r>
              <a:rPr lang="it-IT" sz="3200" b="0" dirty="0" err="1">
                <a:solidFill>
                  <a:srgbClr val="002060"/>
                </a:solidFill>
                <a:latin typeface="Arial" panose="020B0604020202020204" pitchFamily="34" charset="0"/>
                <a:cs typeface="Arial" panose="020B0604020202020204" pitchFamily="34" charset="0"/>
              </a:rPr>
              <a:t>Introduction</a:t>
            </a:r>
            <a:r>
              <a:rPr lang="it-IT" sz="3200" b="0" dirty="0">
                <a:solidFill>
                  <a:srgbClr val="002060"/>
                </a:solidFill>
                <a:latin typeface="Arial" panose="020B0604020202020204" pitchFamily="34" charset="0"/>
                <a:cs typeface="Arial" panose="020B0604020202020204" pitchFamily="34" charset="0"/>
              </a:rPr>
              <a:t> </a:t>
            </a:r>
          </a:p>
          <a:p>
            <a:pPr marL="514350" indent="-514350">
              <a:spcBef>
                <a:spcPts val="2400"/>
              </a:spcBef>
              <a:buAutoNum type="arabicPeriod"/>
            </a:pPr>
            <a:r>
              <a:rPr lang="it-IT" sz="3200" b="0" dirty="0" err="1">
                <a:solidFill>
                  <a:srgbClr val="002060"/>
                </a:solidFill>
                <a:latin typeface="Arial" panose="020B0604020202020204" pitchFamily="34" charset="0"/>
                <a:cs typeface="Arial" panose="020B0604020202020204" pitchFamily="34" charset="0"/>
              </a:rPr>
              <a:t>Prototypes</a:t>
            </a:r>
            <a:r>
              <a:rPr lang="it-IT" sz="3200" b="0" dirty="0">
                <a:solidFill>
                  <a:srgbClr val="002060"/>
                </a:solidFill>
                <a:latin typeface="Arial" panose="020B0604020202020204" pitchFamily="34" charset="0"/>
                <a:cs typeface="Arial" panose="020B0604020202020204" pitchFamily="34" charset="0"/>
              </a:rPr>
              <a:t> with </a:t>
            </a:r>
            <a:r>
              <a:rPr lang="it-IT" sz="3200" b="0" dirty="0" err="1">
                <a:solidFill>
                  <a:srgbClr val="002060"/>
                </a:solidFill>
                <a:latin typeface="Arial" panose="020B0604020202020204" pitchFamily="34" charset="0"/>
                <a:cs typeface="Arial" panose="020B0604020202020204" pitchFamily="34" charset="0"/>
              </a:rPr>
              <a:t>industry</a:t>
            </a:r>
            <a:endParaRPr lang="it-IT" sz="3200" b="0" dirty="0">
              <a:solidFill>
                <a:srgbClr val="002060"/>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err="1">
                <a:solidFill>
                  <a:srgbClr val="002060"/>
                </a:solidFill>
                <a:latin typeface="Arial" panose="020B0604020202020204" pitchFamily="34" charset="0"/>
                <a:cs typeface="Arial" panose="020B0604020202020204" pitchFamily="34" charset="0"/>
              </a:rPr>
              <a:t>Preparing</a:t>
            </a:r>
            <a:r>
              <a:rPr lang="it-IT" sz="3200" b="0" dirty="0">
                <a:solidFill>
                  <a:srgbClr val="002060"/>
                </a:solidFill>
                <a:latin typeface="Arial" panose="020B0604020202020204" pitchFamily="34" charset="0"/>
                <a:cs typeface="Arial" panose="020B0604020202020204" pitchFamily="34" charset="0"/>
              </a:rPr>
              <a:t> </a:t>
            </a:r>
            <a:r>
              <a:rPr lang="it-IT" sz="3200" b="0" dirty="0" err="1">
                <a:solidFill>
                  <a:srgbClr val="002060"/>
                </a:solidFill>
                <a:latin typeface="Arial" panose="020B0604020202020204" pitchFamily="34" charset="0"/>
                <a:cs typeface="Arial" panose="020B0604020202020204" pitchFamily="34" charset="0"/>
              </a:rPr>
              <a:t>series</a:t>
            </a:r>
            <a:r>
              <a:rPr lang="it-IT" sz="3200" b="0" dirty="0">
                <a:solidFill>
                  <a:srgbClr val="002060"/>
                </a:solidFill>
                <a:latin typeface="Arial" panose="020B0604020202020204" pitchFamily="34" charset="0"/>
                <a:cs typeface="Arial" panose="020B0604020202020204" pitchFamily="34" charset="0"/>
              </a:rPr>
              <a:t> production: the </a:t>
            </a:r>
            <a:r>
              <a:rPr lang="it-IT" sz="3200" b="0" dirty="0" err="1">
                <a:solidFill>
                  <a:srgbClr val="002060"/>
                </a:solidFill>
                <a:latin typeface="Arial" panose="020B0604020202020204" pitchFamily="34" charset="0"/>
                <a:cs typeface="Arial" panose="020B0604020202020204" pitchFamily="34" charset="0"/>
              </a:rPr>
              <a:t>cavity</a:t>
            </a:r>
            <a:r>
              <a:rPr lang="it-IT" sz="3200" b="0" dirty="0">
                <a:solidFill>
                  <a:srgbClr val="002060"/>
                </a:solidFill>
                <a:latin typeface="Arial" panose="020B0604020202020204" pitchFamily="34" charset="0"/>
                <a:cs typeface="Arial" panose="020B0604020202020204" pitchFamily="34" charset="0"/>
              </a:rPr>
              <a:t> </a:t>
            </a:r>
            <a:r>
              <a:rPr lang="it-IT" sz="3200" b="0" dirty="0" err="1">
                <a:solidFill>
                  <a:srgbClr val="002060"/>
                </a:solidFill>
                <a:latin typeface="Arial" panose="020B0604020202020204" pitchFamily="34" charset="0"/>
                <a:cs typeface="Arial" panose="020B0604020202020204" pitchFamily="34" charset="0"/>
              </a:rPr>
              <a:t>example</a:t>
            </a:r>
            <a:endParaRPr lang="it-IT" sz="3200" b="0" dirty="0">
              <a:solidFill>
                <a:srgbClr val="002060"/>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a:solidFill>
                  <a:srgbClr val="002060"/>
                </a:solidFill>
                <a:latin typeface="Arial" panose="020B0604020202020204" pitchFamily="34" charset="0"/>
                <a:cs typeface="Arial" panose="020B0604020202020204" pitchFamily="34" charset="0"/>
              </a:rPr>
              <a:t>Series production </a:t>
            </a:r>
            <a:r>
              <a:rPr lang="it-IT" sz="3200" b="0" dirty="0" err="1">
                <a:solidFill>
                  <a:srgbClr val="002060"/>
                </a:solidFill>
                <a:latin typeface="Arial" panose="020B0604020202020204" pitchFamily="34" charset="0"/>
                <a:cs typeface="Arial" panose="020B0604020202020204" pitchFamily="34" charset="0"/>
              </a:rPr>
              <a:t>better</a:t>
            </a:r>
            <a:r>
              <a:rPr lang="it-IT" sz="3200" b="0" dirty="0">
                <a:solidFill>
                  <a:srgbClr val="002060"/>
                </a:solidFill>
                <a:latin typeface="Arial" panose="020B0604020202020204" pitchFamily="34" charset="0"/>
                <a:cs typeface="Arial" panose="020B0604020202020204" pitchFamily="34" charset="0"/>
              </a:rPr>
              <a:t> </a:t>
            </a:r>
            <a:r>
              <a:rPr lang="it-IT" sz="3200" b="0" dirty="0" err="1">
                <a:solidFill>
                  <a:srgbClr val="002060"/>
                </a:solidFill>
                <a:latin typeface="Arial" panose="020B0604020202020204" pitchFamily="34" charset="0"/>
                <a:cs typeface="Arial" panose="020B0604020202020204" pitchFamily="34" charset="0"/>
              </a:rPr>
              <a:t>than</a:t>
            </a:r>
            <a:r>
              <a:rPr lang="it-IT" sz="3200" b="0" dirty="0">
                <a:solidFill>
                  <a:srgbClr val="002060"/>
                </a:solidFill>
                <a:latin typeface="Arial" panose="020B0604020202020204" pitchFamily="34" charset="0"/>
                <a:cs typeface="Arial" panose="020B0604020202020204" pitchFamily="34" charset="0"/>
              </a:rPr>
              <a:t> </a:t>
            </a:r>
            <a:r>
              <a:rPr lang="it-IT" sz="3200" b="0" dirty="0" err="1">
                <a:solidFill>
                  <a:srgbClr val="002060"/>
                </a:solidFill>
                <a:latin typeface="Arial" panose="020B0604020202020204" pitchFamily="34" charset="0"/>
                <a:cs typeface="Arial" panose="020B0604020202020204" pitchFamily="34" charset="0"/>
              </a:rPr>
              <a:t>prototypes</a:t>
            </a:r>
            <a:endParaRPr lang="it-IT" sz="3200" b="0" dirty="0">
              <a:solidFill>
                <a:srgbClr val="002060"/>
              </a:solidFill>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ED44CC40-045A-E728-987D-8AD799409488}"/>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69545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B6DFF-3AFC-9360-642D-30CEB98A7E94}"/>
              </a:ext>
            </a:extLst>
          </p:cNvPr>
          <p:cNvSpPr>
            <a:spLocks noGrp="1"/>
          </p:cNvSpPr>
          <p:nvPr>
            <p:ph type="title"/>
          </p:nvPr>
        </p:nvSpPr>
        <p:spPr/>
        <p:txBody>
          <a:bodyPr/>
          <a:lstStyle/>
          <a:p>
            <a:r>
              <a:rPr lang="it-IT" dirty="0" err="1"/>
              <a:t>Cryomodule</a:t>
            </a:r>
            <a:r>
              <a:rPr lang="it-IT" dirty="0"/>
              <a:t> </a:t>
            </a:r>
            <a:r>
              <a:rPr lang="it-IT" dirty="0" err="1"/>
              <a:t>Evolution</a:t>
            </a:r>
            <a:r>
              <a:rPr lang="it-IT" dirty="0"/>
              <a:t> in TTF-II</a:t>
            </a:r>
          </a:p>
        </p:txBody>
      </p:sp>
      <p:sp>
        <p:nvSpPr>
          <p:cNvPr id="3" name="Segnaposto data 2">
            <a:extLst>
              <a:ext uri="{FF2B5EF4-FFF2-40B4-BE49-F238E27FC236}">
                <a16:creationId xmlns:a16="http://schemas.microsoft.com/office/drawing/2014/main" id="{97898A74-9B89-7B7D-AD18-072DDEE71187}"/>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E8B07D32-D4BF-C015-EF34-F2BC37813FFD}"/>
              </a:ext>
            </a:extLst>
          </p:cNvPr>
          <p:cNvSpPr>
            <a:spLocks noGrp="1"/>
          </p:cNvSpPr>
          <p:nvPr>
            <p:ph type="ftr" sz="quarter" idx="11"/>
          </p:nvPr>
        </p:nvSpPr>
        <p:spPr/>
        <p:txBody>
          <a:bodyPr/>
          <a:lstStyle/>
          <a:p>
            <a:pPr>
              <a:defRPr/>
            </a:pPr>
            <a:fld id="{8DAD3638-8E0C-4079-83E3-101B55F74CF3}" type="slidenum">
              <a:rPr lang="en-US" altLang="it-IT" smtClean="0"/>
              <a:pPr>
                <a:defRPr/>
              </a:pPr>
              <a:t>20</a:t>
            </a:fld>
            <a:endParaRPr lang="en-US" altLang="it-IT"/>
          </a:p>
        </p:txBody>
      </p:sp>
      <p:sp>
        <p:nvSpPr>
          <p:cNvPr id="5" name="Segnaposto numero diapositiva 4">
            <a:extLst>
              <a:ext uri="{FF2B5EF4-FFF2-40B4-BE49-F238E27FC236}">
                <a16:creationId xmlns:a16="http://schemas.microsoft.com/office/drawing/2014/main" id="{66C57F9B-6298-BE5B-58D4-EF74957AB845}"/>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sp>
        <p:nvSpPr>
          <p:cNvPr id="6" name="object 3">
            <a:extLst>
              <a:ext uri="{FF2B5EF4-FFF2-40B4-BE49-F238E27FC236}">
                <a16:creationId xmlns:a16="http://schemas.microsoft.com/office/drawing/2014/main" id="{84D2905A-8907-BCFE-307F-617B725F2283}"/>
              </a:ext>
            </a:extLst>
          </p:cNvPr>
          <p:cNvSpPr txBox="1"/>
          <p:nvPr/>
        </p:nvSpPr>
        <p:spPr>
          <a:xfrm>
            <a:off x="9422353" y="2739658"/>
            <a:ext cx="460562" cy="174309"/>
          </a:xfrm>
          <a:prstGeom prst="rect">
            <a:avLst/>
          </a:prstGeom>
        </p:spPr>
        <p:txBody>
          <a:bodyPr vert="horz" wrap="square" lIns="0" tIns="11206" rIns="0" bIns="0" rtlCol="0">
            <a:spAutoFit/>
          </a:bodyPr>
          <a:lstStyle/>
          <a:p>
            <a:pPr marL="11206">
              <a:spcBef>
                <a:spcPts val="88"/>
              </a:spcBef>
            </a:pPr>
            <a:r>
              <a:rPr sz="1059" dirty="0">
                <a:latin typeface="Comic Sans MS"/>
                <a:cs typeface="Comic Sans MS"/>
              </a:rPr>
              <a:t>RF</a:t>
            </a:r>
            <a:r>
              <a:rPr sz="1059" spc="-4" dirty="0">
                <a:latin typeface="Comic Sans MS"/>
                <a:cs typeface="Comic Sans MS"/>
              </a:rPr>
              <a:t> </a:t>
            </a:r>
            <a:r>
              <a:rPr sz="1059" spc="-22" dirty="0">
                <a:latin typeface="Comic Sans MS"/>
                <a:cs typeface="Comic Sans MS"/>
              </a:rPr>
              <a:t>gun</a:t>
            </a:r>
            <a:endParaRPr sz="1059">
              <a:latin typeface="Comic Sans MS"/>
              <a:cs typeface="Comic Sans MS"/>
            </a:endParaRPr>
          </a:p>
        </p:txBody>
      </p:sp>
      <p:sp>
        <p:nvSpPr>
          <p:cNvPr id="7" name="object 4">
            <a:extLst>
              <a:ext uri="{FF2B5EF4-FFF2-40B4-BE49-F238E27FC236}">
                <a16:creationId xmlns:a16="http://schemas.microsoft.com/office/drawing/2014/main" id="{FCE38B9B-40B1-8A62-172B-2F7F82D98C5B}"/>
              </a:ext>
            </a:extLst>
          </p:cNvPr>
          <p:cNvSpPr txBox="1"/>
          <p:nvPr/>
        </p:nvSpPr>
        <p:spPr>
          <a:xfrm>
            <a:off x="4626460" y="3403271"/>
            <a:ext cx="740708" cy="228619"/>
          </a:xfrm>
          <a:prstGeom prst="rect">
            <a:avLst/>
          </a:prstGeom>
        </p:spPr>
        <p:txBody>
          <a:bodyPr vert="horz" wrap="square" lIns="0" tIns="11206" rIns="0" bIns="0" rtlCol="0">
            <a:spAutoFit/>
          </a:bodyPr>
          <a:lstStyle/>
          <a:p>
            <a:pPr marL="11206">
              <a:spcBef>
                <a:spcPts val="88"/>
              </a:spcBef>
            </a:pPr>
            <a:r>
              <a:rPr sz="1412" dirty="0">
                <a:solidFill>
                  <a:srgbClr val="00009A"/>
                </a:solidFill>
                <a:latin typeface="Arial"/>
                <a:cs typeface="Arial"/>
              </a:rPr>
              <a:t>400</a:t>
            </a:r>
            <a:r>
              <a:rPr sz="1412" spc="-9" dirty="0">
                <a:solidFill>
                  <a:srgbClr val="00009A"/>
                </a:solidFill>
                <a:latin typeface="Arial"/>
                <a:cs typeface="Arial"/>
              </a:rPr>
              <a:t> </a:t>
            </a:r>
            <a:r>
              <a:rPr sz="1412" spc="-22" dirty="0">
                <a:solidFill>
                  <a:srgbClr val="00009A"/>
                </a:solidFill>
                <a:latin typeface="Arial"/>
                <a:cs typeface="Arial"/>
              </a:rPr>
              <a:t>MeV</a:t>
            </a:r>
            <a:endParaRPr sz="1412">
              <a:latin typeface="Arial"/>
              <a:cs typeface="Arial"/>
            </a:endParaRPr>
          </a:p>
        </p:txBody>
      </p:sp>
      <p:sp>
        <p:nvSpPr>
          <p:cNvPr id="8" name="object 5">
            <a:extLst>
              <a:ext uri="{FF2B5EF4-FFF2-40B4-BE49-F238E27FC236}">
                <a16:creationId xmlns:a16="http://schemas.microsoft.com/office/drawing/2014/main" id="{E8C75878-08D5-41B6-98E6-64E627169CBF}"/>
              </a:ext>
            </a:extLst>
          </p:cNvPr>
          <p:cNvSpPr txBox="1"/>
          <p:nvPr/>
        </p:nvSpPr>
        <p:spPr>
          <a:xfrm>
            <a:off x="7491356" y="3405963"/>
            <a:ext cx="740708" cy="228619"/>
          </a:xfrm>
          <a:prstGeom prst="rect">
            <a:avLst/>
          </a:prstGeom>
        </p:spPr>
        <p:txBody>
          <a:bodyPr vert="horz" wrap="square" lIns="0" tIns="11206" rIns="0" bIns="0" rtlCol="0">
            <a:spAutoFit/>
          </a:bodyPr>
          <a:lstStyle/>
          <a:p>
            <a:pPr marL="11206">
              <a:spcBef>
                <a:spcPts val="88"/>
              </a:spcBef>
            </a:pPr>
            <a:r>
              <a:rPr sz="1412" dirty="0">
                <a:solidFill>
                  <a:srgbClr val="00009A"/>
                </a:solidFill>
                <a:latin typeface="Arial"/>
                <a:cs typeface="Arial"/>
              </a:rPr>
              <a:t>120</a:t>
            </a:r>
            <a:r>
              <a:rPr sz="1412" spc="-9" dirty="0">
                <a:solidFill>
                  <a:srgbClr val="00009A"/>
                </a:solidFill>
                <a:latin typeface="Arial"/>
                <a:cs typeface="Arial"/>
              </a:rPr>
              <a:t> </a:t>
            </a:r>
            <a:r>
              <a:rPr sz="1412" spc="-22" dirty="0">
                <a:solidFill>
                  <a:srgbClr val="00009A"/>
                </a:solidFill>
                <a:latin typeface="Arial"/>
                <a:cs typeface="Arial"/>
              </a:rPr>
              <a:t>MeV</a:t>
            </a:r>
            <a:endParaRPr sz="1412">
              <a:latin typeface="Arial"/>
              <a:cs typeface="Arial"/>
            </a:endParaRPr>
          </a:p>
        </p:txBody>
      </p:sp>
      <p:grpSp>
        <p:nvGrpSpPr>
          <p:cNvPr id="9" name="object 6">
            <a:extLst>
              <a:ext uri="{FF2B5EF4-FFF2-40B4-BE49-F238E27FC236}">
                <a16:creationId xmlns:a16="http://schemas.microsoft.com/office/drawing/2014/main" id="{9C5AA746-BE7C-BC2B-2473-7C483B10FE76}"/>
              </a:ext>
            </a:extLst>
          </p:cNvPr>
          <p:cNvGrpSpPr/>
          <p:nvPr/>
        </p:nvGrpSpPr>
        <p:grpSpPr>
          <a:xfrm>
            <a:off x="2660053" y="3016891"/>
            <a:ext cx="7139828" cy="274544"/>
            <a:chOff x="1171702" y="3721353"/>
            <a:chExt cx="8091805" cy="311150"/>
          </a:xfrm>
        </p:grpSpPr>
        <p:sp>
          <p:nvSpPr>
            <p:cNvPr id="10" name="object 7">
              <a:extLst>
                <a:ext uri="{FF2B5EF4-FFF2-40B4-BE49-F238E27FC236}">
                  <a16:creationId xmlns:a16="http://schemas.microsoft.com/office/drawing/2014/main" id="{7399403F-6F28-503D-6DA2-CC1809B0D7BB}"/>
                </a:ext>
              </a:extLst>
            </p:cNvPr>
            <p:cNvSpPr/>
            <p:nvPr/>
          </p:nvSpPr>
          <p:spPr>
            <a:xfrm>
              <a:off x="1843278" y="3876293"/>
              <a:ext cx="1691639" cy="0"/>
            </a:xfrm>
            <a:custGeom>
              <a:avLst/>
              <a:gdLst/>
              <a:ahLst/>
              <a:cxnLst/>
              <a:rect l="l" t="t" r="r" b="b"/>
              <a:pathLst>
                <a:path w="1691639">
                  <a:moveTo>
                    <a:pt x="0" y="0"/>
                  </a:moveTo>
                  <a:lnTo>
                    <a:pt x="1691640" y="0"/>
                  </a:lnTo>
                </a:path>
              </a:pathLst>
            </a:custGeom>
            <a:ln w="12700">
              <a:solidFill>
                <a:srgbClr val="010101"/>
              </a:solidFill>
            </a:ln>
          </p:spPr>
          <p:txBody>
            <a:bodyPr wrap="square" lIns="0" tIns="0" rIns="0" bIns="0" rtlCol="0"/>
            <a:lstStyle/>
            <a:p>
              <a:endParaRPr sz="1235"/>
            </a:p>
          </p:txBody>
        </p:sp>
        <p:sp>
          <p:nvSpPr>
            <p:cNvPr id="11" name="object 8">
              <a:extLst>
                <a:ext uri="{FF2B5EF4-FFF2-40B4-BE49-F238E27FC236}">
                  <a16:creationId xmlns:a16="http://schemas.microsoft.com/office/drawing/2014/main" id="{29B31B7D-54CD-90F7-8474-1033FB3B8465}"/>
                </a:ext>
              </a:extLst>
            </p:cNvPr>
            <p:cNvSpPr/>
            <p:nvPr/>
          </p:nvSpPr>
          <p:spPr>
            <a:xfrm>
              <a:off x="2255519" y="3729227"/>
              <a:ext cx="1075690" cy="295275"/>
            </a:xfrm>
            <a:custGeom>
              <a:avLst/>
              <a:gdLst/>
              <a:ahLst/>
              <a:cxnLst/>
              <a:rect l="l" t="t" r="r" b="b"/>
              <a:pathLst>
                <a:path w="1075689" h="295275">
                  <a:moveTo>
                    <a:pt x="1075181" y="246125"/>
                  </a:moveTo>
                  <a:lnTo>
                    <a:pt x="1075181" y="48768"/>
                  </a:lnTo>
                  <a:lnTo>
                    <a:pt x="1071300" y="29896"/>
                  </a:lnTo>
                  <a:lnTo>
                    <a:pt x="1060703" y="14382"/>
                  </a:lnTo>
                  <a:lnTo>
                    <a:pt x="1044963" y="3869"/>
                  </a:lnTo>
                  <a:lnTo>
                    <a:pt x="1025651" y="0"/>
                  </a:lnTo>
                  <a:lnTo>
                    <a:pt x="49530" y="0"/>
                  </a:lnTo>
                  <a:lnTo>
                    <a:pt x="30218" y="3869"/>
                  </a:lnTo>
                  <a:lnTo>
                    <a:pt x="14478" y="14382"/>
                  </a:lnTo>
                  <a:lnTo>
                    <a:pt x="3881" y="29896"/>
                  </a:lnTo>
                  <a:lnTo>
                    <a:pt x="0" y="48768"/>
                  </a:lnTo>
                  <a:lnTo>
                    <a:pt x="0" y="246125"/>
                  </a:lnTo>
                  <a:lnTo>
                    <a:pt x="3881" y="264997"/>
                  </a:lnTo>
                  <a:lnTo>
                    <a:pt x="14477" y="280511"/>
                  </a:lnTo>
                  <a:lnTo>
                    <a:pt x="30218" y="291024"/>
                  </a:lnTo>
                  <a:lnTo>
                    <a:pt x="49530" y="294894"/>
                  </a:lnTo>
                  <a:lnTo>
                    <a:pt x="1025651" y="294894"/>
                  </a:lnTo>
                  <a:lnTo>
                    <a:pt x="1044963" y="291024"/>
                  </a:lnTo>
                  <a:lnTo>
                    <a:pt x="1060703" y="280511"/>
                  </a:lnTo>
                  <a:lnTo>
                    <a:pt x="1071300" y="264997"/>
                  </a:lnTo>
                  <a:lnTo>
                    <a:pt x="1075181" y="246125"/>
                  </a:lnTo>
                  <a:close/>
                </a:path>
              </a:pathLst>
            </a:custGeom>
            <a:solidFill>
              <a:srgbClr val="FFFF01"/>
            </a:solidFill>
          </p:spPr>
          <p:txBody>
            <a:bodyPr wrap="square" lIns="0" tIns="0" rIns="0" bIns="0" rtlCol="0"/>
            <a:lstStyle/>
            <a:p>
              <a:endParaRPr sz="1235"/>
            </a:p>
          </p:txBody>
        </p:sp>
        <p:sp>
          <p:nvSpPr>
            <p:cNvPr id="12" name="object 9">
              <a:extLst>
                <a:ext uri="{FF2B5EF4-FFF2-40B4-BE49-F238E27FC236}">
                  <a16:creationId xmlns:a16="http://schemas.microsoft.com/office/drawing/2014/main" id="{2DE98057-79B9-82B7-827B-D625527D7C51}"/>
                </a:ext>
              </a:extLst>
            </p:cNvPr>
            <p:cNvSpPr/>
            <p:nvPr/>
          </p:nvSpPr>
          <p:spPr>
            <a:xfrm>
              <a:off x="2255519" y="3729227"/>
              <a:ext cx="1075690" cy="295275"/>
            </a:xfrm>
            <a:custGeom>
              <a:avLst/>
              <a:gdLst/>
              <a:ahLst/>
              <a:cxnLst/>
              <a:rect l="l" t="t" r="r" b="b"/>
              <a:pathLst>
                <a:path w="1075689" h="295275">
                  <a:moveTo>
                    <a:pt x="1025651" y="294894"/>
                  </a:moveTo>
                  <a:lnTo>
                    <a:pt x="1044963" y="291024"/>
                  </a:lnTo>
                  <a:lnTo>
                    <a:pt x="1060703" y="280511"/>
                  </a:lnTo>
                  <a:lnTo>
                    <a:pt x="1071300" y="264997"/>
                  </a:lnTo>
                  <a:lnTo>
                    <a:pt x="1075181" y="246125"/>
                  </a:lnTo>
                  <a:lnTo>
                    <a:pt x="1075181" y="48768"/>
                  </a:lnTo>
                  <a:lnTo>
                    <a:pt x="1071300" y="29896"/>
                  </a:lnTo>
                  <a:lnTo>
                    <a:pt x="1060703" y="14382"/>
                  </a:lnTo>
                  <a:lnTo>
                    <a:pt x="1044963" y="3869"/>
                  </a:lnTo>
                  <a:lnTo>
                    <a:pt x="1025651" y="0"/>
                  </a:lnTo>
                  <a:lnTo>
                    <a:pt x="49530" y="0"/>
                  </a:lnTo>
                  <a:lnTo>
                    <a:pt x="30218" y="3869"/>
                  </a:lnTo>
                  <a:lnTo>
                    <a:pt x="14478" y="14382"/>
                  </a:lnTo>
                  <a:lnTo>
                    <a:pt x="3881" y="29896"/>
                  </a:lnTo>
                  <a:lnTo>
                    <a:pt x="0" y="48768"/>
                  </a:lnTo>
                  <a:lnTo>
                    <a:pt x="0" y="246125"/>
                  </a:lnTo>
                  <a:lnTo>
                    <a:pt x="3881" y="264997"/>
                  </a:lnTo>
                  <a:lnTo>
                    <a:pt x="14477" y="280511"/>
                  </a:lnTo>
                  <a:lnTo>
                    <a:pt x="30218" y="291024"/>
                  </a:lnTo>
                  <a:lnTo>
                    <a:pt x="49530" y="294894"/>
                  </a:lnTo>
                  <a:lnTo>
                    <a:pt x="1025651" y="294894"/>
                  </a:lnTo>
                  <a:close/>
                </a:path>
              </a:pathLst>
            </a:custGeom>
            <a:ln w="12700">
              <a:solidFill>
                <a:srgbClr val="010101"/>
              </a:solidFill>
            </a:ln>
          </p:spPr>
          <p:txBody>
            <a:bodyPr wrap="square" lIns="0" tIns="0" rIns="0" bIns="0" rtlCol="0"/>
            <a:lstStyle/>
            <a:p>
              <a:endParaRPr sz="1235"/>
            </a:p>
          </p:txBody>
        </p:sp>
        <p:sp>
          <p:nvSpPr>
            <p:cNvPr id="13" name="object 10">
              <a:extLst>
                <a:ext uri="{FF2B5EF4-FFF2-40B4-BE49-F238E27FC236}">
                  <a16:creationId xmlns:a16="http://schemas.microsoft.com/office/drawing/2014/main" id="{B34F4BD8-4764-D636-56B0-4409353A5030}"/>
                </a:ext>
              </a:extLst>
            </p:cNvPr>
            <p:cNvSpPr/>
            <p:nvPr/>
          </p:nvSpPr>
          <p:spPr>
            <a:xfrm>
              <a:off x="2344674" y="3829049"/>
              <a:ext cx="897255" cy="95250"/>
            </a:xfrm>
            <a:custGeom>
              <a:avLst/>
              <a:gdLst/>
              <a:ahLst/>
              <a:cxnLst/>
              <a:rect l="l" t="t" r="r" b="b"/>
              <a:pathLst>
                <a:path w="897255" h="95250">
                  <a:moveTo>
                    <a:pt x="896874" y="95250"/>
                  </a:moveTo>
                  <a:lnTo>
                    <a:pt x="896874" y="0"/>
                  </a:lnTo>
                  <a:lnTo>
                    <a:pt x="0" y="0"/>
                  </a:lnTo>
                  <a:lnTo>
                    <a:pt x="0" y="95250"/>
                  </a:lnTo>
                  <a:lnTo>
                    <a:pt x="896874" y="95250"/>
                  </a:lnTo>
                  <a:close/>
                </a:path>
              </a:pathLst>
            </a:custGeom>
            <a:solidFill>
              <a:srgbClr val="6799FF"/>
            </a:solidFill>
          </p:spPr>
          <p:txBody>
            <a:bodyPr wrap="square" lIns="0" tIns="0" rIns="0" bIns="0" rtlCol="0"/>
            <a:lstStyle/>
            <a:p>
              <a:endParaRPr sz="1235"/>
            </a:p>
          </p:txBody>
        </p:sp>
        <p:sp>
          <p:nvSpPr>
            <p:cNvPr id="14" name="object 11">
              <a:extLst>
                <a:ext uri="{FF2B5EF4-FFF2-40B4-BE49-F238E27FC236}">
                  <a16:creationId xmlns:a16="http://schemas.microsoft.com/office/drawing/2014/main" id="{D7C4A3C3-DC58-29CD-CC5A-BB71A60F6CBF}"/>
                </a:ext>
              </a:extLst>
            </p:cNvPr>
            <p:cNvSpPr/>
            <p:nvPr/>
          </p:nvSpPr>
          <p:spPr>
            <a:xfrm>
              <a:off x="2344674" y="3829049"/>
              <a:ext cx="897255" cy="95250"/>
            </a:xfrm>
            <a:custGeom>
              <a:avLst/>
              <a:gdLst/>
              <a:ahLst/>
              <a:cxnLst/>
              <a:rect l="l" t="t" r="r" b="b"/>
              <a:pathLst>
                <a:path w="897255" h="95250">
                  <a:moveTo>
                    <a:pt x="0" y="0"/>
                  </a:moveTo>
                  <a:lnTo>
                    <a:pt x="0" y="95250"/>
                  </a:lnTo>
                  <a:lnTo>
                    <a:pt x="896874" y="95250"/>
                  </a:lnTo>
                  <a:lnTo>
                    <a:pt x="896874" y="0"/>
                  </a:lnTo>
                  <a:lnTo>
                    <a:pt x="0" y="0"/>
                  </a:lnTo>
                  <a:close/>
                </a:path>
              </a:pathLst>
            </a:custGeom>
            <a:ln w="12700">
              <a:solidFill>
                <a:srgbClr val="010101"/>
              </a:solidFill>
            </a:ln>
          </p:spPr>
          <p:txBody>
            <a:bodyPr wrap="square" lIns="0" tIns="0" rIns="0" bIns="0" rtlCol="0"/>
            <a:lstStyle/>
            <a:p>
              <a:endParaRPr sz="1235"/>
            </a:p>
          </p:txBody>
        </p:sp>
        <p:sp>
          <p:nvSpPr>
            <p:cNvPr id="15" name="object 12">
              <a:extLst>
                <a:ext uri="{FF2B5EF4-FFF2-40B4-BE49-F238E27FC236}">
                  <a16:creationId xmlns:a16="http://schemas.microsoft.com/office/drawing/2014/main" id="{0E32FE7E-B22E-6267-AE6A-B9CA11989EFC}"/>
                </a:ext>
              </a:extLst>
            </p:cNvPr>
            <p:cNvSpPr/>
            <p:nvPr/>
          </p:nvSpPr>
          <p:spPr>
            <a:xfrm>
              <a:off x="1178052" y="3727703"/>
              <a:ext cx="1074420" cy="295275"/>
            </a:xfrm>
            <a:custGeom>
              <a:avLst/>
              <a:gdLst/>
              <a:ahLst/>
              <a:cxnLst/>
              <a:rect l="l" t="t" r="r" b="b"/>
              <a:pathLst>
                <a:path w="1074420" h="295275">
                  <a:moveTo>
                    <a:pt x="1074420" y="246125"/>
                  </a:moveTo>
                  <a:lnTo>
                    <a:pt x="1074420" y="48768"/>
                  </a:lnTo>
                  <a:lnTo>
                    <a:pt x="1070550" y="29896"/>
                  </a:lnTo>
                  <a:lnTo>
                    <a:pt x="1060037" y="14382"/>
                  </a:lnTo>
                  <a:lnTo>
                    <a:pt x="1044523" y="3869"/>
                  </a:lnTo>
                  <a:lnTo>
                    <a:pt x="1025652" y="0"/>
                  </a:lnTo>
                  <a:lnTo>
                    <a:pt x="48767" y="0"/>
                  </a:lnTo>
                  <a:lnTo>
                    <a:pt x="29896" y="3869"/>
                  </a:lnTo>
                  <a:lnTo>
                    <a:pt x="14382" y="14382"/>
                  </a:lnTo>
                  <a:lnTo>
                    <a:pt x="3869" y="29896"/>
                  </a:lnTo>
                  <a:lnTo>
                    <a:pt x="0" y="48768"/>
                  </a:lnTo>
                  <a:lnTo>
                    <a:pt x="0" y="246125"/>
                  </a:lnTo>
                  <a:lnTo>
                    <a:pt x="3869" y="264997"/>
                  </a:lnTo>
                  <a:lnTo>
                    <a:pt x="14382" y="280511"/>
                  </a:lnTo>
                  <a:lnTo>
                    <a:pt x="29896" y="291024"/>
                  </a:lnTo>
                  <a:lnTo>
                    <a:pt x="48767" y="294894"/>
                  </a:lnTo>
                  <a:lnTo>
                    <a:pt x="1025652" y="294894"/>
                  </a:lnTo>
                  <a:lnTo>
                    <a:pt x="1044523" y="291024"/>
                  </a:lnTo>
                  <a:lnTo>
                    <a:pt x="1060037" y="280511"/>
                  </a:lnTo>
                  <a:lnTo>
                    <a:pt x="1070550" y="264997"/>
                  </a:lnTo>
                  <a:lnTo>
                    <a:pt x="1074420" y="246125"/>
                  </a:lnTo>
                  <a:close/>
                </a:path>
              </a:pathLst>
            </a:custGeom>
            <a:solidFill>
              <a:srgbClr val="FFFF01"/>
            </a:solidFill>
          </p:spPr>
          <p:txBody>
            <a:bodyPr wrap="square" lIns="0" tIns="0" rIns="0" bIns="0" rtlCol="0"/>
            <a:lstStyle/>
            <a:p>
              <a:endParaRPr sz="1235"/>
            </a:p>
          </p:txBody>
        </p:sp>
        <p:sp>
          <p:nvSpPr>
            <p:cNvPr id="16" name="object 13">
              <a:extLst>
                <a:ext uri="{FF2B5EF4-FFF2-40B4-BE49-F238E27FC236}">
                  <a16:creationId xmlns:a16="http://schemas.microsoft.com/office/drawing/2014/main" id="{E840F057-8188-CCA4-9816-67A17A90E77B}"/>
                </a:ext>
              </a:extLst>
            </p:cNvPr>
            <p:cNvSpPr/>
            <p:nvPr/>
          </p:nvSpPr>
          <p:spPr>
            <a:xfrm>
              <a:off x="1178052" y="3727703"/>
              <a:ext cx="1074420" cy="295275"/>
            </a:xfrm>
            <a:custGeom>
              <a:avLst/>
              <a:gdLst/>
              <a:ahLst/>
              <a:cxnLst/>
              <a:rect l="l" t="t" r="r" b="b"/>
              <a:pathLst>
                <a:path w="1074420" h="295275">
                  <a:moveTo>
                    <a:pt x="1025652" y="294894"/>
                  </a:moveTo>
                  <a:lnTo>
                    <a:pt x="1044523" y="291024"/>
                  </a:lnTo>
                  <a:lnTo>
                    <a:pt x="1060037" y="280511"/>
                  </a:lnTo>
                  <a:lnTo>
                    <a:pt x="1070550" y="264997"/>
                  </a:lnTo>
                  <a:lnTo>
                    <a:pt x="1074420" y="246125"/>
                  </a:lnTo>
                  <a:lnTo>
                    <a:pt x="1074420" y="48768"/>
                  </a:lnTo>
                  <a:lnTo>
                    <a:pt x="1070550" y="29896"/>
                  </a:lnTo>
                  <a:lnTo>
                    <a:pt x="1060037" y="14382"/>
                  </a:lnTo>
                  <a:lnTo>
                    <a:pt x="1044523" y="3869"/>
                  </a:lnTo>
                  <a:lnTo>
                    <a:pt x="1025652" y="0"/>
                  </a:lnTo>
                  <a:lnTo>
                    <a:pt x="48767" y="0"/>
                  </a:lnTo>
                  <a:lnTo>
                    <a:pt x="29896" y="3869"/>
                  </a:lnTo>
                  <a:lnTo>
                    <a:pt x="14382" y="14382"/>
                  </a:lnTo>
                  <a:lnTo>
                    <a:pt x="3869" y="29896"/>
                  </a:lnTo>
                  <a:lnTo>
                    <a:pt x="0" y="48768"/>
                  </a:lnTo>
                  <a:lnTo>
                    <a:pt x="0" y="246125"/>
                  </a:lnTo>
                  <a:lnTo>
                    <a:pt x="3869" y="264997"/>
                  </a:lnTo>
                  <a:lnTo>
                    <a:pt x="14382" y="280511"/>
                  </a:lnTo>
                  <a:lnTo>
                    <a:pt x="29896" y="291024"/>
                  </a:lnTo>
                  <a:lnTo>
                    <a:pt x="48767" y="294894"/>
                  </a:lnTo>
                  <a:lnTo>
                    <a:pt x="1025652" y="294894"/>
                  </a:lnTo>
                  <a:close/>
                </a:path>
              </a:pathLst>
            </a:custGeom>
            <a:ln w="12700">
              <a:solidFill>
                <a:srgbClr val="010101"/>
              </a:solidFill>
            </a:ln>
          </p:spPr>
          <p:txBody>
            <a:bodyPr wrap="square" lIns="0" tIns="0" rIns="0" bIns="0" rtlCol="0"/>
            <a:lstStyle/>
            <a:p>
              <a:endParaRPr sz="1235"/>
            </a:p>
          </p:txBody>
        </p:sp>
        <p:sp>
          <p:nvSpPr>
            <p:cNvPr id="17" name="object 14">
              <a:extLst>
                <a:ext uri="{FF2B5EF4-FFF2-40B4-BE49-F238E27FC236}">
                  <a16:creationId xmlns:a16="http://schemas.microsoft.com/office/drawing/2014/main" id="{74781F1D-2F7A-ED8F-06A8-45C90907860E}"/>
                </a:ext>
              </a:extLst>
            </p:cNvPr>
            <p:cNvSpPr/>
            <p:nvPr/>
          </p:nvSpPr>
          <p:spPr>
            <a:xfrm>
              <a:off x="1266444" y="3826763"/>
              <a:ext cx="897255" cy="95250"/>
            </a:xfrm>
            <a:custGeom>
              <a:avLst/>
              <a:gdLst/>
              <a:ahLst/>
              <a:cxnLst/>
              <a:rect l="l" t="t" r="r" b="b"/>
              <a:pathLst>
                <a:path w="897255" h="95250">
                  <a:moveTo>
                    <a:pt x="896874" y="95250"/>
                  </a:moveTo>
                  <a:lnTo>
                    <a:pt x="896874" y="0"/>
                  </a:lnTo>
                  <a:lnTo>
                    <a:pt x="0" y="0"/>
                  </a:lnTo>
                  <a:lnTo>
                    <a:pt x="0" y="95250"/>
                  </a:lnTo>
                  <a:lnTo>
                    <a:pt x="896874" y="95250"/>
                  </a:lnTo>
                  <a:close/>
                </a:path>
              </a:pathLst>
            </a:custGeom>
            <a:solidFill>
              <a:srgbClr val="6799FF"/>
            </a:solidFill>
          </p:spPr>
          <p:txBody>
            <a:bodyPr wrap="square" lIns="0" tIns="0" rIns="0" bIns="0" rtlCol="0"/>
            <a:lstStyle/>
            <a:p>
              <a:endParaRPr sz="1235"/>
            </a:p>
          </p:txBody>
        </p:sp>
        <p:sp>
          <p:nvSpPr>
            <p:cNvPr id="18" name="object 15">
              <a:extLst>
                <a:ext uri="{FF2B5EF4-FFF2-40B4-BE49-F238E27FC236}">
                  <a16:creationId xmlns:a16="http://schemas.microsoft.com/office/drawing/2014/main" id="{082F2E4C-5AD4-C9CB-091C-4F9CEF05DB19}"/>
                </a:ext>
              </a:extLst>
            </p:cNvPr>
            <p:cNvSpPr/>
            <p:nvPr/>
          </p:nvSpPr>
          <p:spPr>
            <a:xfrm>
              <a:off x="1266444" y="3827525"/>
              <a:ext cx="897890" cy="95250"/>
            </a:xfrm>
            <a:custGeom>
              <a:avLst/>
              <a:gdLst/>
              <a:ahLst/>
              <a:cxnLst/>
              <a:rect l="l" t="t" r="r" b="b"/>
              <a:pathLst>
                <a:path w="897889" h="95250">
                  <a:moveTo>
                    <a:pt x="0" y="0"/>
                  </a:moveTo>
                  <a:lnTo>
                    <a:pt x="0" y="95250"/>
                  </a:lnTo>
                  <a:lnTo>
                    <a:pt x="897636" y="95250"/>
                  </a:lnTo>
                  <a:lnTo>
                    <a:pt x="897636" y="0"/>
                  </a:lnTo>
                  <a:lnTo>
                    <a:pt x="0" y="0"/>
                  </a:lnTo>
                  <a:close/>
                </a:path>
              </a:pathLst>
            </a:custGeom>
            <a:ln w="12700">
              <a:solidFill>
                <a:srgbClr val="010101"/>
              </a:solidFill>
            </a:ln>
          </p:spPr>
          <p:txBody>
            <a:bodyPr wrap="square" lIns="0" tIns="0" rIns="0" bIns="0" rtlCol="0"/>
            <a:lstStyle/>
            <a:p>
              <a:endParaRPr sz="1235"/>
            </a:p>
          </p:txBody>
        </p:sp>
        <p:sp>
          <p:nvSpPr>
            <p:cNvPr id="19" name="object 16">
              <a:extLst>
                <a:ext uri="{FF2B5EF4-FFF2-40B4-BE49-F238E27FC236}">
                  <a16:creationId xmlns:a16="http://schemas.microsoft.com/office/drawing/2014/main" id="{ED9D56B8-C878-1BC9-A50C-BC64646C3C36}"/>
                </a:ext>
              </a:extLst>
            </p:cNvPr>
            <p:cNvSpPr/>
            <p:nvPr/>
          </p:nvSpPr>
          <p:spPr>
            <a:xfrm>
              <a:off x="3585972" y="3869943"/>
              <a:ext cx="535305" cy="12700"/>
            </a:xfrm>
            <a:custGeom>
              <a:avLst/>
              <a:gdLst/>
              <a:ahLst/>
              <a:cxnLst/>
              <a:rect l="l" t="t" r="r" b="b"/>
              <a:pathLst>
                <a:path w="535304" h="12700">
                  <a:moveTo>
                    <a:pt x="0" y="12700"/>
                  </a:moveTo>
                  <a:lnTo>
                    <a:pt x="534924" y="12700"/>
                  </a:lnTo>
                  <a:lnTo>
                    <a:pt x="534924" y="0"/>
                  </a:lnTo>
                  <a:lnTo>
                    <a:pt x="0" y="0"/>
                  </a:lnTo>
                  <a:lnTo>
                    <a:pt x="0" y="12700"/>
                  </a:lnTo>
                  <a:close/>
                </a:path>
              </a:pathLst>
            </a:custGeom>
            <a:solidFill>
              <a:srgbClr val="010101"/>
            </a:solidFill>
          </p:spPr>
          <p:txBody>
            <a:bodyPr wrap="square" lIns="0" tIns="0" rIns="0" bIns="0" rtlCol="0"/>
            <a:lstStyle/>
            <a:p>
              <a:endParaRPr sz="1235"/>
            </a:p>
          </p:txBody>
        </p:sp>
        <p:sp>
          <p:nvSpPr>
            <p:cNvPr id="20" name="object 17">
              <a:extLst>
                <a:ext uri="{FF2B5EF4-FFF2-40B4-BE49-F238E27FC236}">
                  <a16:creationId xmlns:a16="http://schemas.microsoft.com/office/drawing/2014/main" id="{728970AE-4140-0B5D-74E3-E6430998E2E5}"/>
                </a:ext>
              </a:extLst>
            </p:cNvPr>
            <p:cNvSpPr/>
            <p:nvPr/>
          </p:nvSpPr>
          <p:spPr>
            <a:xfrm>
              <a:off x="3585972" y="3857243"/>
              <a:ext cx="535305" cy="41910"/>
            </a:xfrm>
            <a:custGeom>
              <a:avLst/>
              <a:gdLst/>
              <a:ahLst/>
              <a:cxnLst/>
              <a:rect l="l" t="t" r="r" b="b"/>
              <a:pathLst>
                <a:path w="535304" h="41910">
                  <a:moveTo>
                    <a:pt x="0" y="41909"/>
                  </a:moveTo>
                  <a:lnTo>
                    <a:pt x="534924" y="41909"/>
                  </a:lnTo>
                  <a:lnTo>
                    <a:pt x="534924" y="0"/>
                  </a:lnTo>
                  <a:lnTo>
                    <a:pt x="0" y="0"/>
                  </a:lnTo>
                  <a:lnTo>
                    <a:pt x="0" y="41909"/>
                  </a:lnTo>
                  <a:close/>
                </a:path>
              </a:pathLst>
            </a:custGeom>
            <a:solidFill>
              <a:srgbClr val="FFFFFF"/>
            </a:solidFill>
          </p:spPr>
          <p:txBody>
            <a:bodyPr wrap="square" lIns="0" tIns="0" rIns="0" bIns="0" rtlCol="0"/>
            <a:lstStyle/>
            <a:p>
              <a:endParaRPr sz="1235"/>
            </a:p>
          </p:txBody>
        </p:sp>
        <p:sp>
          <p:nvSpPr>
            <p:cNvPr id="21" name="object 18">
              <a:extLst>
                <a:ext uri="{FF2B5EF4-FFF2-40B4-BE49-F238E27FC236}">
                  <a16:creationId xmlns:a16="http://schemas.microsoft.com/office/drawing/2014/main" id="{5DC780E7-3593-3DAE-0E7A-18F11BEB0959}"/>
                </a:ext>
              </a:extLst>
            </p:cNvPr>
            <p:cNvSpPr/>
            <p:nvPr/>
          </p:nvSpPr>
          <p:spPr>
            <a:xfrm>
              <a:off x="3552444" y="3798569"/>
              <a:ext cx="424815" cy="167005"/>
            </a:xfrm>
            <a:custGeom>
              <a:avLst/>
              <a:gdLst/>
              <a:ahLst/>
              <a:cxnLst/>
              <a:rect l="l" t="t" r="r" b="b"/>
              <a:pathLst>
                <a:path w="424814" h="167004">
                  <a:moveTo>
                    <a:pt x="208025" y="0"/>
                  </a:moveTo>
                  <a:lnTo>
                    <a:pt x="424433" y="166877"/>
                  </a:lnTo>
                </a:path>
                <a:path w="424814" h="167004">
                  <a:moveTo>
                    <a:pt x="0" y="77724"/>
                  </a:moveTo>
                  <a:lnTo>
                    <a:pt x="206501" y="0"/>
                  </a:lnTo>
                </a:path>
              </a:pathLst>
            </a:custGeom>
            <a:ln w="12700">
              <a:solidFill>
                <a:srgbClr val="010101"/>
              </a:solidFill>
            </a:ln>
          </p:spPr>
          <p:txBody>
            <a:bodyPr wrap="square" lIns="0" tIns="0" rIns="0" bIns="0" rtlCol="0"/>
            <a:lstStyle/>
            <a:p>
              <a:endParaRPr sz="1235"/>
            </a:p>
          </p:txBody>
        </p:sp>
        <p:sp>
          <p:nvSpPr>
            <p:cNvPr id="22" name="object 19">
              <a:extLst>
                <a:ext uri="{FF2B5EF4-FFF2-40B4-BE49-F238E27FC236}">
                  <a16:creationId xmlns:a16="http://schemas.microsoft.com/office/drawing/2014/main" id="{CE3E3BAA-A03E-067E-0ADC-A4B21CBCE11A}"/>
                </a:ext>
              </a:extLst>
            </p:cNvPr>
            <p:cNvSpPr/>
            <p:nvPr/>
          </p:nvSpPr>
          <p:spPr>
            <a:xfrm>
              <a:off x="4171950" y="3876293"/>
              <a:ext cx="3227070" cy="0"/>
            </a:xfrm>
            <a:custGeom>
              <a:avLst/>
              <a:gdLst/>
              <a:ahLst/>
              <a:cxnLst/>
              <a:rect l="l" t="t" r="r" b="b"/>
              <a:pathLst>
                <a:path w="3227070">
                  <a:moveTo>
                    <a:pt x="0" y="0"/>
                  </a:moveTo>
                  <a:lnTo>
                    <a:pt x="2887218" y="0"/>
                  </a:lnTo>
                </a:path>
                <a:path w="3227070">
                  <a:moveTo>
                    <a:pt x="2938272" y="0"/>
                  </a:moveTo>
                  <a:lnTo>
                    <a:pt x="3227070" y="0"/>
                  </a:lnTo>
                </a:path>
              </a:pathLst>
            </a:custGeom>
            <a:ln w="12700">
              <a:solidFill>
                <a:srgbClr val="010101"/>
              </a:solidFill>
            </a:ln>
          </p:spPr>
          <p:txBody>
            <a:bodyPr wrap="square" lIns="0" tIns="0" rIns="0" bIns="0" rtlCol="0"/>
            <a:lstStyle/>
            <a:p>
              <a:endParaRPr sz="1235"/>
            </a:p>
          </p:txBody>
        </p:sp>
        <p:sp>
          <p:nvSpPr>
            <p:cNvPr id="23" name="object 20">
              <a:extLst>
                <a:ext uri="{FF2B5EF4-FFF2-40B4-BE49-F238E27FC236}">
                  <a16:creationId xmlns:a16="http://schemas.microsoft.com/office/drawing/2014/main" id="{BA943460-DC84-657A-9E2E-50276ADB0CF5}"/>
                </a:ext>
              </a:extLst>
            </p:cNvPr>
            <p:cNvSpPr/>
            <p:nvPr/>
          </p:nvSpPr>
          <p:spPr>
            <a:xfrm>
              <a:off x="7450073" y="3876293"/>
              <a:ext cx="1807210" cy="0"/>
            </a:xfrm>
            <a:custGeom>
              <a:avLst/>
              <a:gdLst/>
              <a:ahLst/>
              <a:cxnLst/>
              <a:rect l="l" t="t" r="r" b="b"/>
              <a:pathLst>
                <a:path w="1807209">
                  <a:moveTo>
                    <a:pt x="0" y="0"/>
                  </a:moveTo>
                  <a:lnTo>
                    <a:pt x="1806702" y="0"/>
                  </a:lnTo>
                </a:path>
              </a:pathLst>
            </a:custGeom>
            <a:ln w="12700">
              <a:solidFill>
                <a:srgbClr val="010101"/>
              </a:solidFill>
            </a:ln>
          </p:spPr>
          <p:txBody>
            <a:bodyPr wrap="square" lIns="0" tIns="0" rIns="0" bIns="0" rtlCol="0"/>
            <a:lstStyle/>
            <a:p>
              <a:endParaRPr sz="1235"/>
            </a:p>
          </p:txBody>
        </p:sp>
        <p:sp>
          <p:nvSpPr>
            <p:cNvPr id="24" name="object 21">
              <a:extLst>
                <a:ext uri="{FF2B5EF4-FFF2-40B4-BE49-F238E27FC236}">
                  <a16:creationId xmlns:a16="http://schemas.microsoft.com/office/drawing/2014/main" id="{8E4E22DA-9389-ACC7-D6EE-F3D3C7B4F62C}"/>
                </a:ext>
              </a:extLst>
            </p:cNvPr>
            <p:cNvSpPr/>
            <p:nvPr/>
          </p:nvSpPr>
          <p:spPr>
            <a:xfrm>
              <a:off x="8978645" y="3730751"/>
              <a:ext cx="278130" cy="295275"/>
            </a:xfrm>
            <a:custGeom>
              <a:avLst/>
              <a:gdLst/>
              <a:ahLst/>
              <a:cxnLst/>
              <a:rect l="l" t="t" r="r" b="b"/>
              <a:pathLst>
                <a:path w="278129" h="295275">
                  <a:moveTo>
                    <a:pt x="278129" y="249174"/>
                  </a:moveTo>
                  <a:lnTo>
                    <a:pt x="278129" y="46482"/>
                  </a:lnTo>
                  <a:lnTo>
                    <a:pt x="274510" y="28289"/>
                  </a:lnTo>
                  <a:lnTo>
                    <a:pt x="264604" y="13525"/>
                  </a:lnTo>
                  <a:lnTo>
                    <a:pt x="249840" y="3619"/>
                  </a:lnTo>
                  <a:lnTo>
                    <a:pt x="231648" y="0"/>
                  </a:lnTo>
                  <a:lnTo>
                    <a:pt x="46481" y="0"/>
                  </a:lnTo>
                  <a:lnTo>
                    <a:pt x="28610" y="3619"/>
                  </a:lnTo>
                  <a:lnTo>
                    <a:pt x="13811" y="13525"/>
                  </a:lnTo>
                  <a:lnTo>
                    <a:pt x="3726" y="28289"/>
                  </a:lnTo>
                  <a:lnTo>
                    <a:pt x="0" y="46482"/>
                  </a:lnTo>
                  <a:lnTo>
                    <a:pt x="0" y="249174"/>
                  </a:lnTo>
                  <a:lnTo>
                    <a:pt x="3726" y="266926"/>
                  </a:lnTo>
                  <a:lnTo>
                    <a:pt x="13811" y="281463"/>
                  </a:lnTo>
                  <a:lnTo>
                    <a:pt x="28610" y="291286"/>
                  </a:lnTo>
                  <a:lnTo>
                    <a:pt x="46481" y="294894"/>
                  </a:lnTo>
                  <a:lnTo>
                    <a:pt x="231648" y="294894"/>
                  </a:lnTo>
                  <a:lnTo>
                    <a:pt x="249840" y="291286"/>
                  </a:lnTo>
                  <a:lnTo>
                    <a:pt x="264604" y="281463"/>
                  </a:lnTo>
                  <a:lnTo>
                    <a:pt x="274510" y="266926"/>
                  </a:lnTo>
                  <a:lnTo>
                    <a:pt x="278129" y="249174"/>
                  </a:lnTo>
                  <a:close/>
                </a:path>
              </a:pathLst>
            </a:custGeom>
            <a:solidFill>
              <a:srgbClr val="FF0101"/>
            </a:solidFill>
          </p:spPr>
          <p:txBody>
            <a:bodyPr wrap="square" lIns="0" tIns="0" rIns="0" bIns="0" rtlCol="0"/>
            <a:lstStyle/>
            <a:p>
              <a:endParaRPr sz="1235"/>
            </a:p>
          </p:txBody>
        </p:sp>
        <p:sp>
          <p:nvSpPr>
            <p:cNvPr id="25" name="object 22">
              <a:extLst>
                <a:ext uri="{FF2B5EF4-FFF2-40B4-BE49-F238E27FC236}">
                  <a16:creationId xmlns:a16="http://schemas.microsoft.com/office/drawing/2014/main" id="{DFED3F20-10CC-1E28-BFC1-5526640A0E29}"/>
                </a:ext>
              </a:extLst>
            </p:cNvPr>
            <p:cNvSpPr/>
            <p:nvPr/>
          </p:nvSpPr>
          <p:spPr>
            <a:xfrm>
              <a:off x="8978645" y="3730751"/>
              <a:ext cx="278130" cy="295275"/>
            </a:xfrm>
            <a:custGeom>
              <a:avLst/>
              <a:gdLst/>
              <a:ahLst/>
              <a:cxnLst/>
              <a:rect l="l" t="t" r="r" b="b"/>
              <a:pathLst>
                <a:path w="278129" h="295275">
                  <a:moveTo>
                    <a:pt x="231648" y="294894"/>
                  </a:moveTo>
                  <a:lnTo>
                    <a:pt x="249840" y="291286"/>
                  </a:lnTo>
                  <a:lnTo>
                    <a:pt x="264604" y="281463"/>
                  </a:lnTo>
                  <a:lnTo>
                    <a:pt x="274510" y="266926"/>
                  </a:lnTo>
                  <a:lnTo>
                    <a:pt x="278129" y="249174"/>
                  </a:lnTo>
                  <a:lnTo>
                    <a:pt x="278129" y="46482"/>
                  </a:lnTo>
                  <a:lnTo>
                    <a:pt x="274510" y="28289"/>
                  </a:lnTo>
                  <a:lnTo>
                    <a:pt x="264604" y="13525"/>
                  </a:lnTo>
                  <a:lnTo>
                    <a:pt x="249840" y="3619"/>
                  </a:lnTo>
                  <a:lnTo>
                    <a:pt x="231648" y="0"/>
                  </a:lnTo>
                  <a:lnTo>
                    <a:pt x="46481" y="0"/>
                  </a:lnTo>
                  <a:lnTo>
                    <a:pt x="28610" y="3619"/>
                  </a:lnTo>
                  <a:lnTo>
                    <a:pt x="13811" y="13525"/>
                  </a:lnTo>
                  <a:lnTo>
                    <a:pt x="3726" y="28289"/>
                  </a:lnTo>
                  <a:lnTo>
                    <a:pt x="0" y="46482"/>
                  </a:lnTo>
                  <a:lnTo>
                    <a:pt x="0" y="249174"/>
                  </a:lnTo>
                  <a:lnTo>
                    <a:pt x="3726" y="266926"/>
                  </a:lnTo>
                  <a:lnTo>
                    <a:pt x="13811" y="281463"/>
                  </a:lnTo>
                  <a:lnTo>
                    <a:pt x="28610" y="291286"/>
                  </a:lnTo>
                  <a:lnTo>
                    <a:pt x="46481" y="294894"/>
                  </a:lnTo>
                  <a:lnTo>
                    <a:pt x="231648" y="294894"/>
                  </a:lnTo>
                  <a:close/>
                </a:path>
              </a:pathLst>
            </a:custGeom>
            <a:ln w="12700">
              <a:solidFill>
                <a:srgbClr val="010101"/>
              </a:solidFill>
            </a:ln>
          </p:spPr>
          <p:txBody>
            <a:bodyPr wrap="square" lIns="0" tIns="0" rIns="0" bIns="0" rtlCol="0"/>
            <a:lstStyle/>
            <a:p>
              <a:endParaRPr sz="1235"/>
            </a:p>
          </p:txBody>
        </p:sp>
        <p:sp>
          <p:nvSpPr>
            <p:cNvPr id="26" name="object 23">
              <a:extLst>
                <a:ext uri="{FF2B5EF4-FFF2-40B4-BE49-F238E27FC236}">
                  <a16:creationId xmlns:a16="http://schemas.microsoft.com/office/drawing/2014/main" id="{FFA556EF-9EFD-AC3F-8AD4-3D6BACED76B8}"/>
                </a:ext>
              </a:extLst>
            </p:cNvPr>
            <p:cNvSpPr/>
            <p:nvPr/>
          </p:nvSpPr>
          <p:spPr>
            <a:xfrm>
              <a:off x="7542275" y="3729227"/>
              <a:ext cx="1073150" cy="295275"/>
            </a:xfrm>
            <a:custGeom>
              <a:avLst/>
              <a:gdLst/>
              <a:ahLst/>
              <a:cxnLst/>
              <a:rect l="l" t="t" r="r" b="b"/>
              <a:pathLst>
                <a:path w="1073150" h="295275">
                  <a:moveTo>
                    <a:pt x="1072896" y="246125"/>
                  </a:moveTo>
                  <a:lnTo>
                    <a:pt x="1072896" y="48768"/>
                  </a:lnTo>
                  <a:lnTo>
                    <a:pt x="1069026" y="29896"/>
                  </a:lnTo>
                  <a:lnTo>
                    <a:pt x="1058513" y="14382"/>
                  </a:lnTo>
                  <a:lnTo>
                    <a:pt x="1042999" y="3869"/>
                  </a:lnTo>
                  <a:lnTo>
                    <a:pt x="1024127" y="0"/>
                  </a:lnTo>
                  <a:lnTo>
                    <a:pt x="48768" y="0"/>
                  </a:lnTo>
                  <a:lnTo>
                    <a:pt x="29896" y="3869"/>
                  </a:lnTo>
                  <a:lnTo>
                    <a:pt x="14382" y="14382"/>
                  </a:lnTo>
                  <a:lnTo>
                    <a:pt x="3869" y="29896"/>
                  </a:lnTo>
                  <a:lnTo>
                    <a:pt x="0" y="48768"/>
                  </a:lnTo>
                  <a:lnTo>
                    <a:pt x="0" y="246125"/>
                  </a:lnTo>
                  <a:lnTo>
                    <a:pt x="3869" y="264997"/>
                  </a:lnTo>
                  <a:lnTo>
                    <a:pt x="14382" y="280511"/>
                  </a:lnTo>
                  <a:lnTo>
                    <a:pt x="29896" y="291024"/>
                  </a:lnTo>
                  <a:lnTo>
                    <a:pt x="48768" y="294894"/>
                  </a:lnTo>
                  <a:lnTo>
                    <a:pt x="1024127" y="294894"/>
                  </a:lnTo>
                  <a:lnTo>
                    <a:pt x="1042999" y="291024"/>
                  </a:lnTo>
                  <a:lnTo>
                    <a:pt x="1058513" y="280511"/>
                  </a:lnTo>
                  <a:lnTo>
                    <a:pt x="1069026" y="264997"/>
                  </a:lnTo>
                  <a:lnTo>
                    <a:pt x="1072896" y="246125"/>
                  </a:lnTo>
                  <a:close/>
                </a:path>
              </a:pathLst>
            </a:custGeom>
            <a:solidFill>
              <a:srgbClr val="FFFF01"/>
            </a:solidFill>
          </p:spPr>
          <p:txBody>
            <a:bodyPr wrap="square" lIns="0" tIns="0" rIns="0" bIns="0" rtlCol="0"/>
            <a:lstStyle/>
            <a:p>
              <a:endParaRPr sz="1235"/>
            </a:p>
          </p:txBody>
        </p:sp>
        <p:sp>
          <p:nvSpPr>
            <p:cNvPr id="27" name="object 24">
              <a:extLst>
                <a:ext uri="{FF2B5EF4-FFF2-40B4-BE49-F238E27FC236}">
                  <a16:creationId xmlns:a16="http://schemas.microsoft.com/office/drawing/2014/main" id="{C2E15D65-97DB-CADD-F756-6F7A705919F0}"/>
                </a:ext>
              </a:extLst>
            </p:cNvPr>
            <p:cNvSpPr/>
            <p:nvPr/>
          </p:nvSpPr>
          <p:spPr>
            <a:xfrm>
              <a:off x="7542275" y="3729227"/>
              <a:ext cx="1073150" cy="295275"/>
            </a:xfrm>
            <a:custGeom>
              <a:avLst/>
              <a:gdLst/>
              <a:ahLst/>
              <a:cxnLst/>
              <a:rect l="l" t="t" r="r" b="b"/>
              <a:pathLst>
                <a:path w="1073150" h="295275">
                  <a:moveTo>
                    <a:pt x="1024127" y="294894"/>
                  </a:moveTo>
                  <a:lnTo>
                    <a:pt x="1042999" y="291024"/>
                  </a:lnTo>
                  <a:lnTo>
                    <a:pt x="1058513" y="280511"/>
                  </a:lnTo>
                  <a:lnTo>
                    <a:pt x="1069026" y="264997"/>
                  </a:lnTo>
                  <a:lnTo>
                    <a:pt x="1072896" y="246125"/>
                  </a:lnTo>
                  <a:lnTo>
                    <a:pt x="1072896" y="48768"/>
                  </a:lnTo>
                  <a:lnTo>
                    <a:pt x="1069026" y="29896"/>
                  </a:lnTo>
                  <a:lnTo>
                    <a:pt x="1058513" y="14382"/>
                  </a:lnTo>
                  <a:lnTo>
                    <a:pt x="1042999" y="3869"/>
                  </a:lnTo>
                  <a:lnTo>
                    <a:pt x="1024127" y="0"/>
                  </a:lnTo>
                  <a:lnTo>
                    <a:pt x="48768" y="0"/>
                  </a:lnTo>
                  <a:lnTo>
                    <a:pt x="29896" y="3869"/>
                  </a:lnTo>
                  <a:lnTo>
                    <a:pt x="14382" y="14382"/>
                  </a:lnTo>
                  <a:lnTo>
                    <a:pt x="3869" y="29896"/>
                  </a:lnTo>
                  <a:lnTo>
                    <a:pt x="0" y="48768"/>
                  </a:lnTo>
                  <a:lnTo>
                    <a:pt x="0" y="246125"/>
                  </a:lnTo>
                  <a:lnTo>
                    <a:pt x="3869" y="264997"/>
                  </a:lnTo>
                  <a:lnTo>
                    <a:pt x="14382" y="280511"/>
                  </a:lnTo>
                  <a:lnTo>
                    <a:pt x="29896" y="291024"/>
                  </a:lnTo>
                  <a:lnTo>
                    <a:pt x="48768" y="294894"/>
                  </a:lnTo>
                  <a:lnTo>
                    <a:pt x="1024127" y="294894"/>
                  </a:lnTo>
                  <a:close/>
                </a:path>
              </a:pathLst>
            </a:custGeom>
            <a:ln w="12700">
              <a:solidFill>
                <a:srgbClr val="010101"/>
              </a:solidFill>
            </a:ln>
          </p:spPr>
          <p:txBody>
            <a:bodyPr wrap="square" lIns="0" tIns="0" rIns="0" bIns="0" rtlCol="0"/>
            <a:lstStyle/>
            <a:p>
              <a:endParaRPr sz="1235"/>
            </a:p>
          </p:txBody>
        </p:sp>
        <p:sp>
          <p:nvSpPr>
            <p:cNvPr id="28" name="object 25">
              <a:extLst>
                <a:ext uri="{FF2B5EF4-FFF2-40B4-BE49-F238E27FC236}">
                  <a16:creationId xmlns:a16="http://schemas.microsoft.com/office/drawing/2014/main" id="{C372E219-9DB3-8B96-D5CF-731D07FBDF59}"/>
                </a:ext>
              </a:extLst>
            </p:cNvPr>
            <p:cNvSpPr/>
            <p:nvPr/>
          </p:nvSpPr>
          <p:spPr>
            <a:xfrm>
              <a:off x="7629143" y="3829049"/>
              <a:ext cx="898525" cy="95250"/>
            </a:xfrm>
            <a:custGeom>
              <a:avLst/>
              <a:gdLst/>
              <a:ahLst/>
              <a:cxnLst/>
              <a:rect l="l" t="t" r="r" b="b"/>
              <a:pathLst>
                <a:path w="898525" h="95250">
                  <a:moveTo>
                    <a:pt x="898398" y="95250"/>
                  </a:moveTo>
                  <a:lnTo>
                    <a:pt x="898398" y="0"/>
                  </a:lnTo>
                  <a:lnTo>
                    <a:pt x="0" y="0"/>
                  </a:lnTo>
                  <a:lnTo>
                    <a:pt x="0" y="95250"/>
                  </a:lnTo>
                  <a:lnTo>
                    <a:pt x="898398" y="95250"/>
                  </a:lnTo>
                  <a:close/>
                </a:path>
              </a:pathLst>
            </a:custGeom>
            <a:solidFill>
              <a:srgbClr val="6799FF"/>
            </a:solidFill>
          </p:spPr>
          <p:txBody>
            <a:bodyPr wrap="square" lIns="0" tIns="0" rIns="0" bIns="0" rtlCol="0"/>
            <a:lstStyle/>
            <a:p>
              <a:endParaRPr sz="1235"/>
            </a:p>
          </p:txBody>
        </p:sp>
        <p:sp>
          <p:nvSpPr>
            <p:cNvPr id="29" name="object 26">
              <a:extLst>
                <a:ext uri="{FF2B5EF4-FFF2-40B4-BE49-F238E27FC236}">
                  <a16:creationId xmlns:a16="http://schemas.microsoft.com/office/drawing/2014/main" id="{9CC2A09B-3D81-A454-1938-5E6DEE0E2D55}"/>
                </a:ext>
              </a:extLst>
            </p:cNvPr>
            <p:cNvSpPr/>
            <p:nvPr/>
          </p:nvSpPr>
          <p:spPr>
            <a:xfrm>
              <a:off x="7629143" y="3829049"/>
              <a:ext cx="899160" cy="95250"/>
            </a:xfrm>
            <a:custGeom>
              <a:avLst/>
              <a:gdLst/>
              <a:ahLst/>
              <a:cxnLst/>
              <a:rect l="l" t="t" r="r" b="b"/>
              <a:pathLst>
                <a:path w="899159" h="95250">
                  <a:moveTo>
                    <a:pt x="0" y="0"/>
                  </a:moveTo>
                  <a:lnTo>
                    <a:pt x="0" y="95250"/>
                  </a:lnTo>
                  <a:lnTo>
                    <a:pt x="899159" y="95250"/>
                  </a:lnTo>
                  <a:lnTo>
                    <a:pt x="899159" y="0"/>
                  </a:lnTo>
                  <a:lnTo>
                    <a:pt x="0" y="0"/>
                  </a:lnTo>
                  <a:close/>
                </a:path>
              </a:pathLst>
            </a:custGeom>
            <a:ln w="12700">
              <a:solidFill>
                <a:srgbClr val="010101"/>
              </a:solidFill>
            </a:ln>
          </p:spPr>
          <p:txBody>
            <a:bodyPr wrap="square" lIns="0" tIns="0" rIns="0" bIns="0" rtlCol="0"/>
            <a:lstStyle/>
            <a:p>
              <a:endParaRPr sz="1235"/>
            </a:p>
          </p:txBody>
        </p:sp>
        <p:pic>
          <p:nvPicPr>
            <p:cNvPr id="30" name="object 27">
              <a:extLst>
                <a:ext uri="{FF2B5EF4-FFF2-40B4-BE49-F238E27FC236}">
                  <a16:creationId xmlns:a16="http://schemas.microsoft.com/office/drawing/2014/main" id="{7B5C7E40-6B83-77E3-AB53-6AAFDCEB5EE6}"/>
                </a:ext>
              </a:extLst>
            </p:cNvPr>
            <p:cNvPicPr/>
            <p:nvPr/>
          </p:nvPicPr>
          <p:blipFill>
            <a:blip r:embed="rId2" cstate="print"/>
            <a:stretch>
              <a:fillRect/>
            </a:stretch>
          </p:blipFill>
          <p:spPr>
            <a:xfrm>
              <a:off x="7053580" y="3838701"/>
              <a:ext cx="402844" cy="185674"/>
            </a:xfrm>
            <a:prstGeom prst="rect">
              <a:avLst/>
            </a:prstGeom>
          </p:spPr>
        </p:pic>
        <p:sp>
          <p:nvSpPr>
            <p:cNvPr id="31" name="object 28">
              <a:extLst>
                <a:ext uri="{FF2B5EF4-FFF2-40B4-BE49-F238E27FC236}">
                  <a16:creationId xmlns:a16="http://schemas.microsoft.com/office/drawing/2014/main" id="{FB71E771-B963-0F14-1B8A-BF3F9E85AB32}"/>
                </a:ext>
              </a:extLst>
            </p:cNvPr>
            <p:cNvSpPr/>
            <p:nvPr/>
          </p:nvSpPr>
          <p:spPr>
            <a:xfrm>
              <a:off x="5426202" y="3729227"/>
              <a:ext cx="1074420" cy="295275"/>
            </a:xfrm>
            <a:custGeom>
              <a:avLst/>
              <a:gdLst/>
              <a:ahLst/>
              <a:cxnLst/>
              <a:rect l="l" t="t" r="r" b="b"/>
              <a:pathLst>
                <a:path w="1074420" h="295275">
                  <a:moveTo>
                    <a:pt x="1074420" y="246125"/>
                  </a:moveTo>
                  <a:lnTo>
                    <a:pt x="1074420" y="48768"/>
                  </a:lnTo>
                  <a:lnTo>
                    <a:pt x="1070550" y="29896"/>
                  </a:lnTo>
                  <a:lnTo>
                    <a:pt x="1060037" y="14382"/>
                  </a:lnTo>
                  <a:lnTo>
                    <a:pt x="1044523" y="3869"/>
                  </a:lnTo>
                  <a:lnTo>
                    <a:pt x="1025651" y="0"/>
                  </a:lnTo>
                  <a:lnTo>
                    <a:pt x="48768" y="0"/>
                  </a:lnTo>
                  <a:lnTo>
                    <a:pt x="29896" y="3869"/>
                  </a:lnTo>
                  <a:lnTo>
                    <a:pt x="14382" y="14382"/>
                  </a:lnTo>
                  <a:lnTo>
                    <a:pt x="3869" y="29896"/>
                  </a:lnTo>
                  <a:lnTo>
                    <a:pt x="0" y="48768"/>
                  </a:lnTo>
                  <a:lnTo>
                    <a:pt x="0" y="246126"/>
                  </a:lnTo>
                  <a:lnTo>
                    <a:pt x="3869" y="264997"/>
                  </a:lnTo>
                  <a:lnTo>
                    <a:pt x="14382" y="280511"/>
                  </a:lnTo>
                  <a:lnTo>
                    <a:pt x="29896" y="291024"/>
                  </a:lnTo>
                  <a:lnTo>
                    <a:pt x="48768" y="294894"/>
                  </a:lnTo>
                  <a:lnTo>
                    <a:pt x="1025651" y="294894"/>
                  </a:lnTo>
                  <a:lnTo>
                    <a:pt x="1044523" y="291024"/>
                  </a:lnTo>
                  <a:lnTo>
                    <a:pt x="1060037" y="280511"/>
                  </a:lnTo>
                  <a:lnTo>
                    <a:pt x="1070550" y="264997"/>
                  </a:lnTo>
                  <a:lnTo>
                    <a:pt x="1074420" y="246125"/>
                  </a:lnTo>
                  <a:close/>
                </a:path>
              </a:pathLst>
            </a:custGeom>
            <a:solidFill>
              <a:srgbClr val="FFFF01"/>
            </a:solidFill>
          </p:spPr>
          <p:txBody>
            <a:bodyPr wrap="square" lIns="0" tIns="0" rIns="0" bIns="0" rtlCol="0"/>
            <a:lstStyle/>
            <a:p>
              <a:endParaRPr sz="1235"/>
            </a:p>
          </p:txBody>
        </p:sp>
        <p:sp>
          <p:nvSpPr>
            <p:cNvPr id="32" name="object 29">
              <a:extLst>
                <a:ext uri="{FF2B5EF4-FFF2-40B4-BE49-F238E27FC236}">
                  <a16:creationId xmlns:a16="http://schemas.microsoft.com/office/drawing/2014/main" id="{A5362C81-838B-9EBB-2595-BC1DC4BA967A}"/>
                </a:ext>
              </a:extLst>
            </p:cNvPr>
            <p:cNvSpPr/>
            <p:nvPr/>
          </p:nvSpPr>
          <p:spPr>
            <a:xfrm>
              <a:off x="5426202" y="3729227"/>
              <a:ext cx="1074420" cy="295275"/>
            </a:xfrm>
            <a:custGeom>
              <a:avLst/>
              <a:gdLst/>
              <a:ahLst/>
              <a:cxnLst/>
              <a:rect l="l" t="t" r="r" b="b"/>
              <a:pathLst>
                <a:path w="1074420" h="295275">
                  <a:moveTo>
                    <a:pt x="1025651" y="294894"/>
                  </a:moveTo>
                  <a:lnTo>
                    <a:pt x="1044523" y="291024"/>
                  </a:lnTo>
                  <a:lnTo>
                    <a:pt x="1060037" y="280511"/>
                  </a:lnTo>
                  <a:lnTo>
                    <a:pt x="1070550" y="264997"/>
                  </a:lnTo>
                  <a:lnTo>
                    <a:pt x="1074420" y="246125"/>
                  </a:lnTo>
                  <a:lnTo>
                    <a:pt x="1074420" y="48768"/>
                  </a:lnTo>
                  <a:lnTo>
                    <a:pt x="1070550" y="29896"/>
                  </a:lnTo>
                  <a:lnTo>
                    <a:pt x="1060037" y="14382"/>
                  </a:lnTo>
                  <a:lnTo>
                    <a:pt x="1044523" y="3869"/>
                  </a:lnTo>
                  <a:lnTo>
                    <a:pt x="1025651" y="0"/>
                  </a:lnTo>
                  <a:lnTo>
                    <a:pt x="48768" y="0"/>
                  </a:lnTo>
                  <a:lnTo>
                    <a:pt x="29896" y="3869"/>
                  </a:lnTo>
                  <a:lnTo>
                    <a:pt x="14382" y="14382"/>
                  </a:lnTo>
                  <a:lnTo>
                    <a:pt x="3869" y="29896"/>
                  </a:lnTo>
                  <a:lnTo>
                    <a:pt x="0" y="48768"/>
                  </a:lnTo>
                  <a:lnTo>
                    <a:pt x="0" y="246126"/>
                  </a:lnTo>
                  <a:lnTo>
                    <a:pt x="3869" y="264997"/>
                  </a:lnTo>
                  <a:lnTo>
                    <a:pt x="14382" y="280511"/>
                  </a:lnTo>
                  <a:lnTo>
                    <a:pt x="29896" y="291024"/>
                  </a:lnTo>
                  <a:lnTo>
                    <a:pt x="48768" y="294894"/>
                  </a:lnTo>
                  <a:lnTo>
                    <a:pt x="1025651" y="294894"/>
                  </a:lnTo>
                  <a:close/>
                </a:path>
              </a:pathLst>
            </a:custGeom>
            <a:ln w="12700">
              <a:solidFill>
                <a:srgbClr val="010101"/>
              </a:solidFill>
            </a:ln>
          </p:spPr>
          <p:txBody>
            <a:bodyPr wrap="square" lIns="0" tIns="0" rIns="0" bIns="0" rtlCol="0"/>
            <a:lstStyle/>
            <a:p>
              <a:endParaRPr sz="1235"/>
            </a:p>
          </p:txBody>
        </p:sp>
        <p:sp>
          <p:nvSpPr>
            <p:cNvPr id="33" name="object 30">
              <a:extLst>
                <a:ext uri="{FF2B5EF4-FFF2-40B4-BE49-F238E27FC236}">
                  <a16:creationId xmlns:a16="http://schemas.microsoft.com/office/drawing/2014/main" id="{913D960F-1512-70FE-BB65-4D92BCAB1DB4}"/>
                </a:ext>
              </a:extLst>
            </p:cNvPr>
            <p:cNvSpPr/>
            <p:nvPr/>
          </p:nvSpPr>
          <p:spPr>
            <a:xfrm>
              <a:off x="5514593" y="3829049"/>
              <a:ext cx="897255" cy="95250"/>
            </a:xfrm>
            <a:custGeom>
              <a:avLst/>
              <a:gdLst/>
              <a:ahLst/>
              <a:cxnLst/>
              <a:rect l="l" t="t" r="r" b="b"/>
              <a:pathLst>
                <a:path w="897254" h="95250">
                  <a:moveTo>
                    <a:pt x="896874" y="95250"/>
                  </a:moveTo>
                  <a:lnTo>
                    <a:pt x="896874" y="0"/>
                  </a:lnTo>
                  <a:lnTo>
                    <a:pt x="0" y="0"/>
                  </a:lnTo>
                  <a:lnTo>
                    <a:pt x="0" y="95250"/>
                  </a:lnTo>
                  <a:lnTo>
                    <a:pt x="896874" y="95250"/>
                  </a:lnTo>
                  <a:close/>
                </a:path>
              </a:pathLst>
            </a:custGeom>
            <a:solidFill>
              <a:srgbClr val="6799FF"/>
            </a:solidFill>
          </p:spPr>
          <p:txBody>
            <a:bodyPr wrap="square" lIns="0" tIns="0" rIns="0" bIns="0" rtlCol="0"/>
            <a:lstStyle/>
            <a:p>
              <a:endParaRPr sz="1235"/>
            </a:p>
          </p:txBody>
        </p:sp>
        <p:sp>
          <p:nvSpPr>
            <p:cNvPr id="34" name="object 31">
              <a:extLst>
                <a:ext uri="{FF2B5EF4-FFF2-40B4-BE49-F238E27FC236}">
                  <a16:creationId xmlns:a16="http://schemas.microsoft.com/office/drawing/2014/main" id="{719A463B-29CE-F59C-C2F0-DA6755155621}"/>
                </a:ext>
              </a:extLst>
            </p:cNvPr>
            <p:cNvSpPr/>
            <p:nvPr/>
          </p:nvSpPr>
          <p:spPr>
            <a:xfrm>
              <a:off x="5514593" y="3829049"/>
              <a:ext cx="897890" cy="95250"/>
            </a:xfrm>
            <a:custGeom>
              <a:avLst/>
              <a:gdLst/>
              <a:ahLst/>
              <a:cxnLst/>
              <a:rect l="l" t="t" r="r" b="b"/>
              <a:pathLst>
                <a:path w="897889" h="95250">
                  <a:moveTo>
                    <a:pt x="0" y="0"/>
                  </a:moveTo>
                  <a:lnTo>
                    <a:pt x="0" y="95250"/>
                  </a:lnTo>
                  <a:lnTo>
                    <a:pt x="897636" y="95250"/>
                  </a:lnTo>
                  <a:lnTo>
                    <a:pt x="897636" y="0"/>
                  </a:lnTo>
                  <a:lnTo>
                    <a:pt x="0" y="0"/>
                  </a:lnTo>
                  <a:close/>
                </a:path>
              </a:pathLst>
            </a:custGeom>
            <a:ln w="12700">
              <a:solidFill>
                <a:srgbClr val="010101"/>
              </a:solidFill>
            </a:ln>
          </p:spPr>
          <p:txBody>
            <a:bodyPr wrap="square" lIns="0" tIns="0" rIns="0" bIns="0" rtlCol="0"/>
            <a:lstStyle/>
            <a:p>
              <a:endParaRPr sz="1235"/>
            </a:p>
          </p:txBody>
        </p:sp>
        <p:sp>
          <p:nvSpPr>
            <p:cNvPr id="35" name="object 32">
              <a:extLst>
                <a:ext uri="{FF2B5EF4-FFF2-40B4-BE49-F238E27FC236}">
                  <a16:creationId xmlns:a16="http://schemas.microsoft.com/office/drawing/2014/main" id="{574D72BE-A666-5C76-B1D4-A5313A4B6F2C}"/>
                </a:ext>
              </a:extLst>
            </p:cNvPr>
            <p:cNvSpPr/>
            <p:nvPr/>
          </p:nvSpPr>
          <p:spPr>
            <a:xfrm>
              <a:off x="4347972" y="3727703"/>
              <a:ext cx="1073785" cy="295275"/>
            </a:xfrm>
            <a:custGeom>
              <a:avLst/>
              <a:gdLst/>
              <a:ahLst/>
              <a:cxnLst/>
              <a:rect l="l" t="t" r="r" b="b"/>
              <a:pathLst>
                <a:path w="1073785" h="295275">
                  <a:moveTo>
                    <a:pt x="1073657" y="246125"/>
                  </a:moveTo>
                  <a:lnTo>
                    <a:pt x="1073657" y="48768"/>
                  </a:lnTo>
                  <a:lnTo>
                    <a:pt x="1069776" y="29896"/>
                  </a:lnTo>
                  <a:lnTo>
                    <a:pt x="1059179" y="14382"/>
                  </a:lnTo>
                  <a:lnTo>
                    <a:pt x="1043439" y="3869"/>
                  </a:lnTo>
                  <a:lnTo>
                    <a:pt x="1024127" y="0"/>
                  </a:lnTo>
                  <a:lnTo>
                    <a:pt x="49529" y="0"/>
                  </a:lnTo>
                  <a:lnTo>
                    <a:pt x="30218" y="3869"/>
                  </a:lnTo>
                  <a:lnTo>
                    <a:pt x="14477" y="14382"/>
                  </a:lnTo>
                  <a:lnTo>
                    <a:pt x="3881" y="29896"/>
                  </a:lnTo>
                  <a:lnTo>
                    <a:pt x="0" y="48768"/>
                  </a:lnTo>
                  <a:lnTo>
                    <a:pt x="0" y="246125"/>
                  </a:lnTo>
                  <a:lnTo>
                    <a:pt x="3881" y="264997"/>
                  </a:lnTo>
                  <a:lnTo>
                    <a:pt x="14478" y="280511"/>
                  </a:lnTo>
                  <a:lnTo>
                    <a:pt x="30218" y="291024"/>
                  </a:lnTo>
                  <a:lnTo>
                    <a:pt x="49529" y="294894"/>
                  </a:lnTo>
                  <a:lnTo>
                    <a:pt x="1024127" y="294894"/>
                  </a:lnTo>
                  <a:lnTo>
                    <a:pt x="1043439" y="291024"/>
                  </a:lnTo>
                  <a:lnTo>
                    <a:pt x="1059179" y="280511"/>
                  </a:lnTo>
                  <a:lnTo>
                    <a:pt x="1069776" y="264997"/>
                  </a:lnTo>
                  <a:lnTo>
                    <a:pt x="1073657" y="246125"/>
                  </a:lnTo>
                  <a:close/>
                </a:path>
              </a:pathLst>
            </a:custGeom>
            <a:solidFill>
              <a:srgbClr val="FFFF01"/>
            </a:solidFill>
          </p:spPr>
          <p:txBody>
            <a:bodyPr wrap="square" lIns="0" tIns="0" rIns="0" bIns="0" rtlCol="0"/>
            <a:lstStyle/>
            <a:p>
              <a:endParaRPr sz="1235"/>
            </a:p>
          </p:txBody>
        </p:sp>
        <p:sp>
          <p:nvSpPr>
            <p:cNvPr id="36" name="object 33">
              <a:extLst>
                <a:ext uri="{FF2B5EF4-FFF2-40B4-BE49-F238E27FC236}">
                  <a16:creationId xmlns:a16="http://schemas.microsoft.com/office/drawing/2014/main" id="{183F2A70-B788-DD8E-96AA-78C250FF23AD}"/>
                </a:ext>
              </a:extLst>
            </p:cNvPr>
            <p:cNvSpPr/>
            <p:nvPr/>
          </p:nvSpPr>
          <p:spPr>
            <a:xfrm>
              <a:off x="4347972" y="3727703"/>
              <a:ext cx="1073785" cy="295275"/>
            </a:xfrm>
            <a:custGeom>
              <a:avLst/>
              <a:gdLst/>
              <a:ahLst/>
              <a:cxnLst/>
              <a:rect l="l" t="t" r="r" b="b"/>
              <a:pathLst>
                <a:path w="1073785" h="295275">
                  <a:moveTo>
                    <a:pt x="1024127" y="294894"/>
                  </a:moveTo>
                  <a:lnTo>
                    <a:pt x="1043439" y="291024"/>
                  </a:lnTo>
                  <a:lnTo>
                    <a:pt x="1059179" y="280511"/>
                  </a:lnTo>
                  <a:lnTo>
                    <a:pt x="1069776" y="264997"/>
                  </a:lnTo>
                  <a:lnTo>
                    <a:pt x="1073657" y="246125"/>
                  </a:lnTo>
                  <a:lnTo>
                    <a:pt x="1073657" y="48768"/>
                  </a:lnTo>
                  <a:lnTo>
                    <a:pt x="1069776" y="29896"/>
                  </a:lnTo>
                  <a:lnTo>
                    <a:pt x="1059179" y="14382"/>
                  </a:lnTo>
                  <a:lnTo>
                    <a:pt x="1043439" y="3869"/>
                  </a:lnTo>
                  <a:lnTo>
                    <a:pt x="1024127" y="0"/>
                  </a:lnTo>
                  <a:lnTo>
                    <a:pt x="49529" y="0"/>
                  </a:lnTo>
                  <a:lnTo>
                    <a:pt x="30218" y="3869"/>
                  </a:lnTo>
                  <a:lnTo>
                    <a:pt x="14477" y="14382"/>
                  </a:lnTo>
                  <a:lnTo>
                    <a:pt x="3881" y="29896"/>
                  </a:lnTo>
                  <a:lnTo>
                    <a:pt x="0" y="48768"/>
                  </a:lnTo>
                  <a:lnTo>
                    <a:pt x="0" y="246125"/>
                  </a:lnTo>
                  <a:lnTo>
                    <a:pt x="3881" y="264997"/>
                  </a:lnTo>
                  <a:lnTo>
                    <a:pt x="14478" y="280511"/>
                  </a:lnTo>
                  <a:lnTo>
                    <a:pt x="30218" y="291024"/>
                  </a:lnTo>
                  <a:lnTo>
                    <a:pt x="49529" y="294894"/>
                  </a:lnTo>
                  <a:lnTo>
                    <a:pt x="1024127" y="294894"/>
                  </a:lnTo>
                  <a:close/>
                </a:path>
              </a:pathLst>
            </a:custGeom>
            <a:ln w="12700">
              <a:solidFill>
                <a:srgbClr val="010101"/>
              </a:solidFill>
            </a:ln>
          </p:spPr>
          <p:txBody>
            <a:bodyPr wrap="square" lIns="0" tIns="0" rIns="0" bIns="0" rtlCol="0"/>
            <a:lstStyle/>
            <a:p>
              <a:endParaRPr sz="1235"/>
            </a:p>
          </p:txBody>
        </p:sp>
        <p:sp>
          <p:nvSpPr>
            <p:cNvPr id="37" name="object 34">
              <a:extLst>
                <a:ext uri="{FF2B5EF4-FFF2-40B4-BE49-F238E27FC236}">
                  <a16:creationId xmlns:a16="http://schemas.microsoft.com/office/drawing/2014/main" id="{6569A634-7370-4AFE-F6DC-0AF7E3D4423A}"/>
                </a:ext>
              </a:extLst>
            </p:cNvPr>
            <p:cNvSpPr/>
            <p:nvPr/>
          </p:nvSpPr>
          <p:spPr>
            <a:xfrm>
              <a:off x="4434840" y="3826763"/>
              <a:ext cx="899160" cy="95250"/>
            </a:xfrm>
            <a:custGeom>
              <a:avLst/>
              <a:gdLst/>
              <a:ahLst/>
              <a:cxnLst/>
              <a:rect l="l" t="t" r="r" b="b"/>
              <a:pathLst>
                <a:path w="899160" h="95250">
                  <a:moveTo>
                    <a:pt x="899160" y="95250"/>
                  </a:moveTo>
                  <a:lnTo>
                    <a:pt x="899160" y="0"/>
                  </a:lnTo>
                  <a:lnTo>
                    <a:pt x="0" y="0"/>
                  </a:lnTo>
                  <a:lnTo>
                    <a:pt x="0" y="95250"/>
                  </a:lnTo>
                  <a:lnTo>
                    <a:pt x="899160" y="95250"/>
                  </a:lnTo>
                  <a:close/>
                </a:path>
              </a:pathLst>
            </a:custGeom>
            <a:solidFill>
              <a:srgbClr val="6799FF"/>
            </a:solidFill>
          </p:spPr>
          <p:txBody>
            <a:bodyPr wrap="square" lIns="0" tIns="0" rIns="0" bIns="0" rtlCol="0"/>
            <a:lstStyle/>
            <a:p>
              <a:endParaRPr sz="1235"/>
            </a:p>
          </p:txBody>
        </p:sp>
        <p:sp>
          <p:nvSpPr>
            <p:cNvPr id="38" name="object 35">
              <a:extLst>
                <a:ext uri="{FF2B5EF4-FFF2-40B4-BE49-F238E27FC236}">
                  <a16:creationId xmlns:a16="http://schemas.microsoft.com/office/drawing/2014/main" id="{CBE1A8EA-381F-146D-9EB6-F23C2F83D7D8}"/>
                </a:ext>
              </a:extLst>
            </p:cNvPr>
            <p:cNvSpPr/>
            <p:nvPr/>
          </p:nvSpPr>
          <p:spPr>
            <a:xfrm>
              <a:off x="4435602" y="3827525"/>
              <a:ext cx="898525" cy="95250"/>
            </a:xfrm>
            <a:custGeom>
              <a:avLst/>
              <a:gdLst/>
              <a:ahLst/>
              <a:cxnLst/>
              <a:rect l="l" t="t" r="r" b="b"/>
              <a:pathLst>
                <a:path w="898525" h="95250">
                  <a:moveTo>
                    <a:pt x="0" y="0"/>
                  </a:moveTo>
                  <a:lnTo>
                    <a:pt x="0" y="95250"/>
                  </a:lnTo>
                  <a:lnTo>
                    <a:pt x="898398" y="95250"/>
                  </a:lnTo>
                  <a:lnTo>
                    <a:pt x="898398" y="0"/>
                  </a:lnTo>
                  <a:lnTo>
                    <a:pt x="0" y="0"/>
                  </a:lnTo>
                  <a:close/>
                </a:path>
              </a:pathLst>
            </a:custGeom>
            <a:ln w="12700">
              <a:solidFill>
                <a:srgbClr val="010101"/>
              </a:solidFill>
            </a:ln>
          </p:spPr>
          <p:txBody>
            <a:bodyPr wrap="square" lIns="0" tIns="0" rIns="0" bIns="0" rtlCol="0"/>
            <a:lstStyle/>
            <a:p>
              <a:endParaRPr sz="1235"/>
            </a:p>
          </p:txBody>
        </p:sp>
        <p:sp>
          <p:nvSpPr>
            <p:cNvPr id="39" name="object 36">
              <a:extLst>
                <a:ext uri="{FF2B5EF4-FFF2-40B4-BE49-F238E27FC236}">
                  <a16:creationId xmlns:a16="http://schemas.microsoft.com/office/drawing/2014/main" id="{04597C52-B109-E05D-1C9B-8EF06E251191}"/>
                </a:ext>
              </a:extLst>
            </p:cNvPr>
            <p:cNvSpPr/>
            <p:nvPr/>
          </p:nvSpPr>
          <p:spPr>
            <a:xfrm>
              <a:off x="3973830" y="3876293"/>
              <a:ext cx="167640" cy="85090"/>
            </a:xfrm>
            <a:custGeom>
              <a:avLst/>
              <a:gdLst/>
              <a:ahLst/>
              <a:cxnLst/>
              <a:rect l="l" t="t" r="r" b="b"/>
              <a:pathLst>
                <a:path w="167639" h="85089">
                  <a:moveTo>
                    <a:pt x="167640" y="0"/>
                  </a:moveTo>
                  <a:lnTo>
                    <a:pt x="0" y="84581"/>
                  </a:lnTo>
                </a:path>
              </a:pathLst>
            </a:custGeom>
            <a:ln w="12700">
              <a:solidFill>
                <a:srgbClr val="010101"/>
              </a:solidFill>
            </a:ln>
          </p:spPr>
          <p:txBody>
            <a:bodyPr wrap="square" lIns="0" tIns="0" rIns="0" bIns="0" rtlCol="0"/>
            <a:lstStyle/>
            <a:p>
              <a:endParaRPr sz="1235"/>
            </a:p>
          </p:txBody>
        </p:sp>
        <p:sp>
          <p:nvSpPr>
            <p:cNvPr id="40" name="object 37">
              <a:extLst>
                <a:ext uri="{FF2B5EF4-FFF2-40B4-BE49-F238E27FC236}">
                  <a16:creationId xmlns:a16="http://schemas.microsoft.com/office/drawing/2014/main" id="{08442353-B615-499C-7449-4C40307A458F}"/>
                </a:ext>
              </a:extLst>
            </p:cNvPr>
            <p:cNvSpPr/>
            <p:nvPr/>
          </p:nvSpPr>
          <p:spPr>
            <a:xfrm>
              <a:off x="4120896" y="3835145"/>
              <a:ext cx="51435" cy="86995"/>
            </a:xfrm>
            <a:custGeom>
              <a:avLst/>
              <a:gdLst/>
              <a:ahLst/>
              <a:cxnLst/>
              <a:rect l="l" t="t" r="r" b="b"/>
              <a:pathLst>
                <a:path w="51435" h="86995">
                  <a:moveTo>
                    <a:pt x="51053" y="86867"/>
                  </a:moveTo>
                  <a:lnTo>
                    <a:pt x="51053" y="0"/>
                  </a:lnTo>
                  <a:lnTo>
                    <a:pt x="0" y="0"/>
                  </a:lnTo>
                  <a:lnTo>
                    <a:pt x="0" y="86867"/>
                  </a:lnTo>
                  <a:lnTo>
                    <a:pt x="51053" y="86867"/>
                  </a:lnTo>
                  <a:close/>
                </a:path>
              </a:pathLst>
            </a:custGeom>
            <a:solidFill>
              <a:srgbClr val="3434CC"/>
            </a:solidFill>
          </p:spPr>
          <p:txBody>
            <a:bodyPr wrap="square" lIns="0" tIns="0" rIns="0" bIns="0" rtlCol="0"/>
            <a:lstStyle/>
            <a:p>
              <a:endParaRPr sz="1235"/>
            </a:p>
          </p:txBody>
        </p:sp>
        <p:sp>
          <p:nvSpPr>
            <p:cNvPr id="41" name="object 38">
              <a:extLst>
                <a:ext uri="{FF2B5EF4-FFF2-40B4-BE49-F238E27FC236}">
                  <a16:creationId xmlns:a16="http://schemas.microsoft.com/office/drawing/2014/main" id="{B53D99A9-A4CE-A02A-056C-94396EE3BCFF}"/>
                </a:ext>
              </a:extLst>
            </p:cNvPr>
            <p:cNvSpPr/>
            <p:nvPr/>
          </p:nvSpPr>
          <p:spPr>
            <a:xfrm>
              <a:off x="4120896" y="3835145"/>
              <a:ext cx="51435" cy="87630"/>
            </a:xfrm>
            <a:custGeom>
              <a:avLst/>
              <a:gdLst/>
              <a:ahLst/>
              <a:cxnLst/>
              <a:rect l="l" t="t" r="r" b="b"/>
              <a:pathLst>
                <a:path w="51435" h="87629">
                  <a:moveTo>
                    <a:pt x="0" y="0"/>
                  </a:moveTo>
                  <a:lnTo>
                    <a:pt x="0" y="87629"/>
                  </a:lnTo>
                  <a:lnTo>
                    <a:pt x="51053" y="87629"/>
                  </a:lnTo>
                  <a:lnTo>
                    <a:pt x="51053" y="0"/>
                  </a:lnTo>
                  <a:lnTo>
                    <a:pt x="0" y="0"/>
                  </a:lnTo>
                  <a:close/>
                </a:path>
              </a:pathLst>
            </a:custGeom>
            <a:ln w="12700">
              <a:solidFill>
                <a:srgbClr val="010101"/>
              </a:solidFill>
            </a:ln>
          </p:spPr>
          <p:txBody>
            <a:bodyPr wrap="square" lIns="0" tIns="0" rIns="0" bIns="0" rtlCol="0"/>
            <a:lstStyle/>
            <a:p>
              <a:endParaRPr sz="1235"/>
            </a:p>
          </p:txBody>
        </p:sp>
        <p:sp>
          <p:nvSpPr>
            <p:cNvPr id="42" name="object 39">
              <a:extLst>
                <a:ext uri="{FF2B5EF4-FFF2-40B4-BE49-F238E27FC236}">
                  <a16:creationId xmlns:a16="http://schemas.microsoft.com/office/drawing/2014/main" id="{B53F178C-4FDA-389D-67D8-850CC30AF44C}"/>
                </a:ext>
              </a:extLst>
            </p:cNvPr>
            <p:cNvSpPr/>
            <p:nvPr/>
          </p:nvSpPr>
          <p:spPr>
            <a:xfrm>
              <a:off x="3950969" y="3914393"/>
              <a:ext cx="51435" cy="87630"/>
            </a:xfrm>
            <a:custGeom>
              <a:avLst/>
              <a:gdLst/>
              <a:ahLst/>
              <a:cxnLst/>
              <a:rect l="l" t="t" r="r" b="b"/>
              <a:pathLst>
                <a:path w="51435" h="87629">
                  <a:moveTo>
                    <a:pt x="51053" y="87629"/>
                  </a:moveTo>
                  <a:lnTo>
                    <a:pt x="51053" y="0"/>
                  </a:lnTo>
                  <a:lnTo>
                    <a:pt x="0" y="0"/>
                  </a:lnTo>
                  <a:lnTo>
                    <a:pt x="0" y="87629"/>
                  </a:lnTo>
                  <a:lnTo>
                    <a:pt x="51053" y="87629"/>
                  </a:lnTo>
                  <a:close/>
                </a:path>
              </a:pathLst>
            </a:custGeom>
            <a:solidFill>
              <a:srgbClr val="3434CC"/>
            </a:solidFill>
          </p:spPr>
          <p:txBody>
            <a:bodyPr wrap="square" lIns="0" tIns="0" rIns="0" bIns="0" rtlCol="0"/>
            <a:lstStyle/>
            <a:p>
              <a:endParaRPr sz="1235"/>
            </a:p>
          </p:txBody>
        </p:sp>
        <p:sp>
          <p:nvSpPr>
            <p:cNvPr id="43" name="object 40">
              <a:extLst>
                <a:ext uri="{FF2B5EF4-FFF2-40B4-BE49-F238E27FC236}">
                  <a16:creationId xmlns:a16="http://schemas.microsoft.com/office/drawing/2014/main" id="{ECB1B6BE-74C5-0F78-DB3E-BD5E3AFB3A2C}"/>
                </a:ext>
              </a:extLst>
            </p:cNvPr>
            <p:cNvSpPr/>
            <p:nvPr/>
          </p:nvSpPr>
          <p:spPr>
            <a:xfrm>
              <a:off x="3950969" y="3914393"/>
              <a:ext cx="51435" cy="87630"/>
            </a:xfrm>
            <a:custGeom>
              <a:avLst/>
              <a:gdLst/>
              <a:ahLst/>
              <a:cxnLst/>
              <a:rect l="l" t="t" r="r" b="b"/>
              <a:pathLst>
                <a:path w="51435" h="87629">
                  <a:moveTo>
                    <a:pt x="0" y="0"/>
                  </a:moveTo>
                  <a:lnTo>
                    <a:pt x="0" y="87629"/>
                  </a:lnTo>
                  <a:lnTo>
                    <a:pt x="51053" y="87629"/>
                  </a:lnTo>
                  <a:lnTo>
                    <a:pt x="51053" y="0"/>
                  </a:lnTo>
                  <a:lnTo>
                    <a:pt x="0" y="0"/>
                  </a:lnTo>
                  <a:close/>
                </a:path>
              </a:pathLst>
            </a:custGeom>
            <a:ln w="12700">
              <a:solidFill>
                <a:srgbClr val="010101"/>
              </a:solidFill>
            </a:ln>
          </p:spPr>
          <p:txBody>
            <a:bodyPr wrap="square" lIns="0" tIns="0" rIns="0" bIns="0" rtlCol="0"/>
            <a:lstStyle/>
            <a:p>
              <a:endParaRPr sz="1235"/>
            </a:p>
          </p:txBody>
        </p:sp>
        <p:sp>
          <p:nvSpPr>
            <p:cNvPr id="44" name="object 41">
              <a:extLst>
                <a:ext uri="{FF2B5EF4-FFF2-40B4-BE49-F238E27FC236}">
                  <a16:creationId xmlns:a16="http://schemas.microsoft.com/office/drawing/2014/main" id="{862786CD-80B8-E01E-DF86-0EB606329B5B}"/>
                </a:ext>
              </a:extLst>
            </p:cNvPr>
            <p:cNvSpPr/>
            <p:nvPr/>
          </p:nvSpPr>
          <p:spPr>
            <a:xfrm>
              <a:off x="3735324" y="3757421"/>
              <a:ext cx="52069" cy="86995"/>
            </a:xfrm>
            <a:custGeom>
              <a:avLst/>
              <a:gdLst/>
              <a:ahLst/>
              <a:cxnLst/>
              <a:rect l="l" t="t" r="r" b="b"/>
              <a:pathLst>
                <a:path w="52070" h="86995">
                  <a:moveTo>
                    <a:pt x="51815" y="86867"/>
                  </a:moveTo>
                  <a:lnTo>
                    <a:pt x="51815" y="0"/>
                  </a:lnTo>
                  <a:lnTo>
                    <a:pt x="0" y="0"/>
                  </a:lnTo>
                  <a:lnTo>
                    <a:pt x="0" y="86867"/>
                  </a:lnTo>
                  <a:lnTo>
                    <a:pt x="51815" y="86867"/>
                  </a:lnTo>
                  <a:close/>
                </a:path>
              </a:pathLst>
            </a:custGeom>
            <a:solidFill>
              <a:srgbClr val="3434CC"/>
            </a:solidFill>
          </p:spPr>
          <p:txBody>
            <a:bodyPr wrap="square" lIns="0" tIns="0" rIns="0" bIns="0" rtlCol="0"/>
            <a:lstStyle/>
            <a:p>
              <a:endParaRPr sz="1235"/>
            </a:p>
          </p:txBody>
        </p:sp>
        <p:sp>
          <p:nvSpPr>
            <p:cNvPr id="45" name="object 42">
              <a:extLst>
                <a:ext uri="{FF2B5EF4-FFF2-40B4-BE49-F238E27FC236}">
                  <a16:creationId xmlns:a16="http://schemas.microsoft.com/office/drawing/2014/main" id="{EA3839F4-B4BC-C5C8-FF8A-CBE2AD1E600A}"/>
                </a:ext>
              </a:extLst>
            </p:cNvPr>
            <p:cNvSpPr/>
            <p:nvPr/>
          </p:nvSpPr>
          <p:spPr>
            <a:xfrm>
              <a:off x="3735324" y="3757421"/>
              <a:ext cx="52705" cy="87630"/>
            </a:xfrm>
            <a:custGeom>
              <a:avLst/>
              <a:gdLst/>
              <a:ahLst/>
              <a:cxnLst/>
              <a:rect l="l" t="t" r="r" b="b"/>
              <a:pathLst>
                <a:path w="52704" h="87629">
                  <a:moveTo>
                    <a:pt x="0" y="0"/>
                  </a:moveTo>
                  <a:lnTo>
                    <a:pt x="0" y="87629"/>
                  </a:lnTo>
                  <a:lnTo>
                    <a:pt x="52577" y="87629"/>
                  </a:lnTo>
                  <a:lnTo>
                    <a:pt x="52577" y="0"/>
                  </a:lnTo>
                  <a:lnTo>
                    <a:pt x="0" y="0"/>
                  </a:lnTo>
                  <a:close/>
                </a:path>
              </a:pathLst>
            </a:custGeom>
            <a:ln w="12700">
              <a:solidFill>
                <a:srgbClr val="010101"/>
              </a:solidFill>
            </a:ln>
          </p:spPr>
          <p:txBody>
            <a:bodyPr wrap="square" lIns="0" tIns="0" rIns="0" bIns="0" rtlCol="0"/>
            <a:lstStyle/>
            <a:p>
              <a:endParaRPr sz="1235"/>
            </a:p>
          </p:txBody>
        </p:sp>
        <p:sp>
          <p:nvSpPr>
            <p:cNvPr id="46" name="object 43">
              <a:extLst>
                <a:ext uri="{FF2B5EF4-FFF2-40B4-BE49-F238E27FC236}">
                  <a16:creationId xmlns:a16="http://schemas.microsoft.com/office/drawing/2014/main" id="{64F73DB5-DD14-4BDB-CD06-3AA8A57ABFFF}"/>
                </a:ext>
              </a:extLst>
            </p:cNvPr>
            <p:cNvSpPr/>
            <p:nvPr/>
          </p:nvSpPr>
          <p:spPr>
            <a:xfrm>
              <a:off x="3534918" y="3835145"/>
              <a:ext cx="51435" cy="86995"/>
            </a:xfrm>
            <a:custGeom>
              <a:avLst/>
              <a:gdLst/>
              <a:ahLst/>
              <a:cxnLst/>
              <a:rect l="l" t="t" r="r" b="b"/>
              <a:pathLst>
                <a:path w="51435" h="86995">
                  <a:moveTo>
                    <a:pt x="51053" y="86867"/>
                  </a:moveTo>
                  <a:lnTo>
                    <a:pt x="51053" y="0"/>
                  </a:lnTo>
                  <a:lnTo>
                    <a:pt x="0" y="0"/>
                  </a:lnTo>
                  <a:lnTo>
                    <a:pt x="0" y="86867"/>
                  </a:lnTo>
                  <a:lnTo>
                    <a:pt x="51053" y="86867"/>
                  </a:lnTo>
                  <a:close/>
                </a:path>
              </a:pathLst>
            </a:custGeom>
            <a:solidFill>
              <a:srgbClr val="3434CC"/>
            </a:solidFill>
          </p:spPr>
          <p:txBody>
            <a:bodyPr wrap="square" lIns="0" tIns="0" rIns="0" bIns="0" rtlCol="0"/>
            <a:lstStyle/>
            <a:p>
              <a:endParaRPr sz="1235"/>
            </a:p>
          </p:txBody>
        </p:sp>
        <p:sp>
          <p:nvSpPr>
            <p:cNvPr id="47" name="object 44">
              <a:extLst>
                <a:ext uri="{FF2B5EF4-FFF2-40B4-BE49-F238E27FC236}">
                  <a16:creationId xmlns:a16="http://schemas.microsoft.com/office/drawing/2014/main" id="{C4FDF1A2-FFCC-7532-1501-9A8A7B621A16}"/>
                </a:ext>
              </a:extLst>
            </p:cNvPr>
            <p:cNvSpPr/>
            <p:nvPr/>
          </p:nvSpPr>
          <p:spPr>
            <a:xfrm>
              <a:off x="3535680" y="3835145"/>
              <a:ext cx="50800" cy="87630"/>
            </a:xfrm>
            <a:custGeom>
              <a:avLst/>
              <a:gdLst/>
              <a:ahLst/>
              <a:cxnLst/>
              <a:rect l="l" t="t" r="r" b="b"/>
              <a:pathLst>
                <a:path w="50800" h="87629">
                  <a:moveTo>
                    <a:pt x="0" y="0"/>
                  </a:moveTo>
                  <a:lnTo>
                    <a:pt x="0" y="87629"/>
                  </a:lnTo>
                  <a:lnTo>
                    <a:pt x="50291" y="87629"/>
                  </a:lnTo>
                  <a:lnTo>
                    <a:pt x="50291" y="0"/>
                  </a:lnTo>
                  <a:lnTo>
                    <a:pt x="0" y="0"/>
                  </a:lnTo>
                  <a:close/>
                </a:path>
              </a:pathLst>
            </a:custGeom>
            <a:ln w="12700">
              <a:solidFill>
                <a:srgbClr val="010101"/>
              </a:solidFill>
            </a:ln>
          </p:spPr>
          <p:txBody>
            <a:bodyPr wrap="square" lIns="0" tIns="0" rIns="0" bIns="0" rtlCol="0"/>
            <a:lstStyle/>
            <a:p>
              <a:endParaRPr sz="1235"/>
            </a:p>
          </p:txBody>
        </p:sp>
      </p:grpSp>
      <p:sp>
        <p:nvSpPr>
          <p:cNvPr id="48" name="object 45">
            <a:extLst>
              <a:ext uri="{FF2B5EF4-FFF2-40B4-BE49-F238E27FC236}">
                <a16:creationId xmlns:a16="http://schemas.microsoft.com/office/drawing/2014/main" id="{35C9EB0A-69B3-8435-9B16-05ED71703B6B}"/>
              </a:ext>
            </a:extLst>
          </p:cNvPr>
          <p:cNvSpPr txBox="1"/>
          <p:nvPr/>
        </p:nvSpPr>
        <p:spPr>
          <a:xfrm>
            <a:off x="2159597" y="3412010"/>
            <a:ext cx="740708" cy="228619"/>
          </a:xfrm>
          <a:prstGeom prst="rect">
            <a:avLst/>
          </a:prstGeom>
        </p:spPr>
        <p:txBody>
          <a:bodyPr vert="horz" wrap="square" lIns="0" tIns="11206" rIns="0" bIns="0" rtlCol="0">
            <a:spAutoFit/>
          </a:bodyPr>
          <a:lstStyle/>
          <a:p>
            <a:pPr marL="11206">
              <a:spcBef>
                <a:spcPts val="88"/>
              </a:spcBef>
            </a:pPr>
            <a:r>
              <a:rPr sz="1412" dirty="0">
                <a:solidFill>
                  <a:srgbClr val="00009A"/>
                </a:solidFill>
                <a:latin typeface="Arial"/>
                <a:cs typeface="Arial"/>
              </a:rPr>
              <a:t>800</a:t>
            </a:r>
            <a:r>
              <a:rPr sz="1412" spc="-9" dirty="0">
                <a:solidFill>
                  <a:srgbClr val="00009A"/>
                </a:solidFill>
                <a:latin typeface="Arial"/>
                <a:cs typeface="Arial"/>
              </a:rPr>
              <a:t> </a:t>
            </a:r>
            <a:r>
              <a:rPr sz="1412" spc="-22" dirty="0">
                <a:solidFill>
                  <a:srgbClr val="00009A"/>
                </a:solidFill>
                <a:latin typeface="Arial"/>
                <a:cs typeface="Arial"/>
              </a:rPr>
              <a:t>MeV</a:t>
            </a:r>
            <a:endParaRPr sz="1412">
              <a:latin typeface="Arial"/>
              <a:cs typeface="Arial"/>
            </a:endParaRPr>
          </a:p>
        </p:txBody>
      </p:sp>
      <p:sp>
        <p:nvSpPr>
          <p:cNvPr id="49" name="object 46">
            <a:extLst>
              <a:ext uri="{FF2B5EF4-FFF2-40B4-BE49-F238E27FC236}">
                <a16:creationId xmlns:a16="http://schemas.microsoft.com/office/drawing/2014/main" id="{A489928C-7DE9-67AC-7D6E-34E31DAB5D71}"/>
              </a:ext>
            </a:extLst>
          </p:cNvPr>
          <p:cNvSpPr txBox="1"/>
          <p:nvPr/>
        </p:nvSpPr>
        <p:spPr>
          <a:xfrm>
            <a:off x="8484422" y="2780672"/>
            <a:ext cx="493619" cy="200802"/>
          </a:xfrm>
          <a:prstGeom prst="rect">
            <a:avLst/>
          </a:prstGeom>
        </p:spPr>
        <p:txBody>
          <a:bodyPr vert="horz" wrap="square" lIns="0" tIns="10646" rIns="0" bIns="0" rtlCol="0">
            <a:spAutoFit/>
          </a:bodyPr>
          <a:lstStyle/>
          <a:p>
            <a:pPr marL="11206">
              <a:spcBef>
                <a:spcPts val="84"/>
              </a:spcBef>
            </a:pPr>
            <a:r>
              <a:rPr sz="1235" dirty="0">
                <a:latin typeface="Comic Sans MS"/>
                <a:cs typeface="Comic Sans MS"/>
              </a:rPr>
              <a:t>ACC</a:t>
            </a:r>
            <a:r>
              <a:rPr sz="1235" spc="-40" dirty="0">
                <a:latin typeface="Comic Sans MS"/>
                <a:cs typeface="Comic Sans MS"/>
              </a:rPr>
              <a:t> </a:t>
            </a:r>
            <a:r>
              <a:rPr sz="1235" spc="-44" dirty="0">
                <a:latin typeface="Comic Sans MS"/>
                <a:cs typeface="Comic Sans MS"/>
              </a:rPr>
              <a:t>1</a:t>
            </a:r>
            <a:endParaRPr sz="1235">
              <a:latin typeface="Comic Sans MS"/>
              <a:cs typeface="Comic Sans MS"/>
            </a:endParaRPr>
          </a:p>
        </p:txBody>
      </p:sp>
      <p:sp>
        <p:nvSpPr>
          <p:cNvPr id="50" name="object 47">
            <a:extLst>
              <a:ext uri="{FF2B5EF4-FFF2-40B4-BE49-F238E27FC236}">
                <a16:creationId xmlns:a16="http://schemas.microsoft.com/office/drawing/2014/main" id="{CDF75B4D-4740-8FEE-BAAC-FEDC55C88371}"/>
              </a:ext>
            </a:extLst>
          </p:cNvPr>
          <p:cNvSpPr txBox="1"/>
          <p:nvPr/>
        </p:nvSpPr>
        <p:spPr>
          <a:xfrm>
            <a:off x="6639489" y="2782018"/>
            <a:ext cx="493619" cy="200802"/>
          </a:xfrm>
          <a:prstGeom prst="rect">
            <a:avLst/>
          </a:prstGeom>
        </p:spPr>
        <p:txBody>
          <a:bodyPr vert="horz" wrap="square" lIns="0" tIns="10646" rIns="0" bIns="0" rtlCol="0">
            <a:spAutoFit/>
          </a:bodyPr>
          <a:lstStyle/>
          <a:p>
            <a:pPr marL="11206">
              <a:spcBef>
                <a:spcPts val="84"/>
              </a:spcBef>
            </a:pPr>
            <a:r>
              <a:rPr sz="1235" dirty="0">
                <a:latin typeface="Comic Sans MS"/>
                <a:cs typeface="Comic Sans MS"/>
              </a:rPr>
              <a:t>ACC</a:t>
            </a:r>
            <a:r>
              <a:rPr sz="1235" spc="-40" dirty="0">
                <a:latin typeface="Comic Sans MS"/>
                <a:cs typeface="Comic Sans MS"/>
              </a:rPr>
              <a:t> </a:t>
            </a:r>
            <a:r>
              <a:rPr sz="1235" spc="-44" dirty="0">
                <a:latin typeface="Comic Sans MS"/>
                <a:cs typeface="Comic Sans MS"/>
              </a:rPr>
              <a:t>2</a:t>
            </a:r>
            <a:endParaRPr sz="1235">
              <a:latin typeface="Comic Sans MS"/>
              <a:cs typeface="Comic Sans MS"/>
            </a:endParaRPr>
          </a:p>
        </p:txBody>
      </p:sp>
      <p:sp>
        <p:nvSpPr>
          <p:cNvPr id="51" name="object 48">
            <a:extLst>
              <a:ext uri="{FF2B5EF4-FFF2-40B4-BE49-F238E27FC236}">
                <a16:creationId xmlns:a16="http://schemas.microsoft.com/office/drawing/2014/main" id="{CB068D49-83F8-1418-EFB7-21694768467A}"/>
              </a:ext>
            </a:extLst>
          </p:cNvPr>
          <p:cNvSpPr txBox="1"/>
          <p:nvPr/>
        </p:nvSpPr>
        <p:spPr>
          <a:xfrm>
            <a:off x="5692819" y="2775972"/>
            <a:ext cx="493619" cy="200802"/>
          </a:xfrm>
          <a:prstGeom prst="rect">
            <a:avLst/>
          </a:prstGeom>
        </p:spPr>
        <p:txBody>
          <a:bodyPr vert="horz" wrap="square" lIns="0" tIns="10646" rIns="0" bIns="0" rtlCol="0">
            <a:spAutoFit/>
          </a:bodyPr>
          <a:lstStyle/>
          <a:p>
            <a:pPr marL="11206">
              <a:spcBef>
                <a:spcPts val="84"/>
              </a:spcBef>
            </a:pPr>
            <a:r>
              <a:rPr sz="1235" dirty="0">
                <a:latin typeface="Comic Sans MS"/>
                <a:cs typeface="Comic Sans MS"/>
              </a:rPr>
              <a:t>ACC</a:t>
            </a:r>
            <a:r>
              <a:rPr sz="1235" spc="-40" dirty="0">
                <a:latin typeface="Comic Sans MS"/>
                <a:cs typeface="Comic Sans MS"/>
              </a:rPr>
              <a:t> </a:t>
            </a:r>
            <a:r>
              <a:rPr sz="1235" spc="-44" dirty="0">
                <a:latin typeface="Comic Sans MS"/>
                <a:cs typeface="Comic Sans MS"/>
              </a:rPr>
              <a:t>3</a:t>
            </a:r>
            <a:endParaRPr sz="1235">
              <a:latin typeface="Comic Sans MS"/>
              <a:cs typeface="Comic Sans MS"/>
            </a:endParaRPr>
          </a:p>
        </p:txBody>
      </p:sp>
      <p:sp>
        <p:nvSpPr>
          <p:cNvPr id="52" name="object 49">
            <a:extLst>
              <a:ext uri="{FF2B5EF4-FFF2-40B4-BE49-F238E27FC236}">
                <a16:creationId xmlns:a16="http://schemas.microsoft.com/office/drawing/2014/main" id="{564344F8-0C59-4BA5-6952-9D8453FE1B90}"/>
              </a:ext>
            </a:extLst>
          </p:cNvPr>
          <p:cNvSpPr txBox="1"/>
          <p:nvPr/>
        </p:nvSpPr>
        <p:spPr>
          <a:xfrm>
            <a:off x="3837797" y="2777319"/>
            <a:ext cx="493619" cy="200802"/>
          </a:xfrm>
          <a:prstGeom prst="rect">
            <a:avLst/>
          </a:prstGeom>
        </p:spPr>
        <p:txBody>
          <a:bodyPr vert="horz" wrap="square" lIns="0" tIns="10646" rIns="0" bIns="0" rtlCol="0">
            <a:spAutoFit/>
          </a:bodyPr>
          <a:lstStyle/>
          <a:p>
            <a:pPr marL="11206">
              <a:spcBef>
                <a:spcPts val="84"/>
              </a:spcBef>
            </a:pPr>
            <a:r>
              <a:rPr sz="1235" dirty="0">
                <a:latin typeface="Comic Sans MS"/>
                <a:cs typeface="Comic Sans MS"/>
              </a:rPr>
              <a:t>ACC</a:t>
            </a:r>
            <a:r>
              <a:rPr sz="1235" spc="-40" dirty="0">
                <a:latin typeface="Comic Sans MS"/>
                <a:cs typeface="Comic Sans MS"/>
              </a:rPr>
              <a:t> </a:t>
            </a:r>
            <a:r>
              <a:rPr sz="1235" spc="-44" dirty="0">
                <a:latin typeface="Comic Sans MS"/>
                <a:cs typeface="Comic Sans MS"/>
              </a:rPr>
              <a:t>4</a:t>
            </a:r>
            <a:endParaRPr sz="1235">
              <a:latin typeface="Comic Sans MS"/>
              <a:cs typeface="Comic Sans MS"/>
            </a:endParaRPr>
          </a:p>
        </p:txBody>
      </p:sp>
      <p:sp>
        <p:nvSpPr>
          <p:cNvPr id="53" name="object 50">
            <a:extLst>
              <a:ext uri="{FF2B5EF4-FFF2-40B4-BE49-F238E27FC236}">
                <a16:creationId xmlns:a16="http://schemas.microsoft.com/office/drawing/2014/main" id="{7B9FB66A-06EB-6DBA-6446-48B6D185EDB0}"/>
              </a:ext>
            </a:extLst>
          </p:cNvPr>
          <p:cNvSpPr txBox="1"/>
          <p:nvPr/>
        </p:nvSpPr>
        <p:spPr>
          <a:xfrm>
            <a:off x="2899195" y="2780687"/>
            <a:ext cx="493619" cy="200802"/>
          </a:xfrm>
          <a:prstGeom prst="rect">
            <a:avLst/>
          </a:prstGeom>
        </p:spPr>
        <p:txBody>
          <a:bodyPr vert="horz" wrap="square" lIns="0" tIns="10646" rIns="0" bIns="0" rtlCol="0">
            <a:spAutoFit/>
          </a:bodyPr>
          <a:lstStyle/>
          <a:p>
            <a:pPr marL="11206">
              <a:spcBef>
                <a:spcPts val="84"/>
              </a:spcBef>
            </a:pPr>
            <a:r>
              <a:rPr sz="1235" dirty="0">
                <a:latin typeface="Comic Sans MS"/>
                <a:cs typeface="Comic Sans MS"/>
              </a:rPr>
              <a:t>ACC</a:t>
            </a:r>
            <a:r>
              <a:rPr sz="1235" spc="-40" dirty="0">
                <a:latin typeface="Comic Sans MS"/>
                <a:cs typeface="Comic Sans MS"/>
              </a:rPr>
              <a:t> </a:t>
            </a:r>
            <a:r>
              <a:rPr sz="1235" spc="-44" dirty="0">
                <a:latin typeface="Comic Sans MS"/>
                <a:cs typeface="Comic Sans MS"/>
              </a:rPr>
              <a:t>5</a:t>
            </a:r>
            <a:endParaRPr sz="1235">
              <a:latin typeface="Comic Sans MS"/>
              <a:cs typeface="Comic Sans MS"/>
            </a:endParaRPr>
          </a:p>
        </p:txBody>
      </p:sp>
      <p:sp>
        <p:nvSpPr>
          <p:cNvPr id="54" name="object 51">
            <a:extLst>
              <a:ext uri="{FF2B5EF4-FFF2-40B4-BE49-F238E27FC236}">
                <a16:creationId xmlns:a16="http://schemas.microsoft.com/office/drawing/2014/main" id="{E16099AB-2B82-C668-2C42-8BDE54E20029}"/>
              </a:ext>
            </a:extLst>
          </p:cNvPr>
          <p:cNvSpPr txBox="1"/>
          <p:nvPr/>
        </p:nvSpPr>
        <p:spPr>
          <a:xfrm>
            <a:off x="9096262" y="3413356"/>
            <a:ext cx="540684" cy="228619"/>
          </a:xfrm>
          <a:prstGeom prst="rect">
            <a:avLst/>
          </a:prstGeom>
        </p:spPr>
        <p:txBody>
          <a:bodyPr vert="horz" wrap="square" lIns="0" tIns="11206" rIns="0" bIns="0" rtlCol="0">
            <a:spAutoFit/>
          </a:bodyPr>
          <a:lstStyle/>
          <a:p>
            <a:pPr marL="11206">
              <a:spcBef>
                <a:spcPts val="88"/>
              </a:spcBef>
            </a:pPr>
            <a:r>
              <a:rPr sz="1412" dirty="0">
                <a:solidFill>
                  <a:srgbClr val="00009A"/>
                </a:solidFill>
                <a:latin typeface="Arial"/>
                <a:cs typeface="Arial"/>
              </a:rPr>
              <a:t>4 </a:t>
            </a:r>
            <a:r>
              <a:rPr sz="1412" spc="-22" dirty="0">
                <a:solidFill>
                  <a:srgbClr val="00009A"/>
                </a:solidFill>
                <a:latin typeface="Arial"/>
                <a:cs typeface="Arial"/>
              </a:rPr>
              <a:t>MeV</a:t>
            </a:r>
            <a:endParaRPr sz="1412">
              <a:latin typeface="Arial"/>
              <a:cs typeface="Arial"/>
            </a:endParaRPr>
          </a:p>
        </p:txBody>
      </p:sp>
      <p:pic>
        <p:nvPicPr>
          <p:cNvPr id="55" name="object 52">
            <a:extLst>
              <a:ext uri="{FF2B5EF4-FFF2-40B4-BE49-F238E27FC236}">
                <a16:creationId xmlns:a16="http://schemas.microsoft.com/office/drawing/2014/main" id="{357AC824-7E1D-E99B-E1A5-8BCA393A64FB}"/>
              </a:ext>
            </a:extLst>
          </p:cNvPr>
          <p:cNvPicPr/>
          <p:nvPr/>
        </p:nvPicPr>
        <p:blipFill>
          <a:blip r:embed="rId3" cstate="print"/>
          <a:stretch>
            <a:fillRect/>
          </a:stretch>
        </p:blipFill>
        <p:spPr>
          <a:xfrm>
            <a:off x="2442433" y="3750653"/>
            <a:ext cx="3525819" cy="1993526"/>
          </a:xfrm>
          <a:prstGeom prst="rect">
            <a:avLst/>
          </a:prstGeom>
        </p:spPr>
      </p:pic>
      <p:pic>
        <p:nvPicPr>
          <p:cNvPr id="56" name="object 53">
            <a:extLst>
              <a:ext uri="{FF2B5EF4-FFF2-40B4-BE49-F238E27FC236}">
                <a16:creationId xmlns:a16="http://schemas.microsoft.com/office/drawing/2014/main" id="{002CD92A-77D0-EC51-ED6E-DBB5CCC74E07}"/>
              </a:ext>
            </a:extLst>
          </p:cNvPr>
          <p:cNvPicPr/>
          <p:nvPr/>
        </p:nvPicPr>
        <p:blipFill>
          <a:blip r:embed="rId4" cstate="print"/>
          <a:stretch>
            <a:fillRect/>
          </a:stretch>
        </p:blipFill>
        <p:spPr>
          <a:xfrm>
            <a:off x="6096000" y="3750653"/>
            <a:ext cx="3525818" cy="1993526"/>
          </a:xfrm>
          <a:prstGeom prst="rect">
            <a:avLst/>
          </a:prstGeom>
        </p:spPr>
      </p:pic>
      <p:sp>
        <p:nvSpPr>
          <p:cNvPr id="57" name="object 54">
            <a:extLst>
              <a:ext uri="{FF2B5EF4-FFF2-40B4-BE49-F238E27FC236}">
                <a16:creationId xmlns:a16="http://schemas.microsoft.com/office/drawing/2014/main" id="{B0250AAF-E79D-EED1-1D06-C66E285E2E10}"/>
              </a:ext>
            </a:extLst>
          </p:cNvPr>
          <p:cNvSpPr txBox="1"/>
          <p:nvPr/>
        </p:nvSpPr>
        <p:spPr>
          <a:xfrm>
            <a:off x="3242757" y="3820802"/>
            <a:ext cx="1037665" cy="174309"/>
          </a:xfrm>
          <a:prstGeom prst="rect">
            <a:avLst/>
          </a:prstGeom>
        </p:spPr>
        <p:txBody>
          <a:bodyPr vert="horz" wrap="square" lIns="0" tIns="11206" rIns="0" bIns="0" rtlCol="0">
            <a:spAutoFit/>
          </a:bodyPr>
          <a:lstStyle/>
          <a:p>
            <a:pPr marL="11206">
              <a:spcBef>
                <a:spcPts val="88"/>
              </a:spcBef>
            </a:pPr>
            <a:r>
              <a:rPr sz="1059" dirty="0">
                <a:solidFill>
                  <a:srgbClr val="FFFF00"/>
                </a:solidFill>
                <a:latin typeface="Comic Sans MS"/>
                <a:cs typeface="Comic Sans MS"/>
              </a:rPr>
              <a:t>ACC</a:t>
            </a:r>
            <a:r>
              <a:rPr sz="1059" spc="-13" dirty="0">
                <a:solidFill>
                  <a:srgbClr val="FFFF00"/>
                </a:solidFill>
                <a:latin typeface="Comic Sans MS"/>
                <a:cs typeface="Comic Sans MS"/>
              </a:rPr>
              <a:t> </a:t>
            </a:r>
            <a:r>
              <a:rPr sz="1059" dirty="0">
                <a:solidFill>
                  <a:srgbClr val="FFFF00"/>
                </a:solidFill>
                <a:latin typeface="Comic Sans MS"/>
                <a:cs typeface="Comic Sans MS"/>
              </a:rPr>
              <a:t>4</a:t>
            </a:r>
            <a:r>
              <a:rPr sz="1059" spc="-4" dirty="0">
                <a:solidFill>
                  <a:srgbClr val="FFFF00"/>
                </a:solidFill>
                <a:latin typeface="Comic Sans MS"/>
                <a:cs typeface="Comic Sans MS"/>
              </a:rPr>
              <a:t> </a:t>
            </a:r>
            <a:r>
              <a:rPr sz="1059" dirty="0">
                <a:solidFill>
                  <a:srgbClr val="FFFF00"/>
                </a:solidFill>
                <a:latin typeface="Comic Sans MS"/>
                <a:cs typeface="Comic Sans MS"/>
              </a:rPr>
              <a:t>&amp;</a:t>
            </a:r>
            <a:r>
              <a:rPr sz="1059" spc="-4" dirty="0">
                <a:solidFill>
                  <a:srgbClr val="FFFF00"/>
                </a:solidFill>
                <a:latin typeface="Comic Sans MS"/>
                <a:cs typeface="Comic Sans MS"/>
              </a:rPr>
              <a:t> </a:t>
            </a:r>
            <a:r>
              <a:rPr sz="1059" dirty="0">
                <a:solidFill>
                  <a:srgbClr val="FFFF00"/>
                </a:solidFill>
                <a:latin typeface="Comic Sans MS"/>
                <a:cs typeface="Comic Sans MS"/>
              </a:rPr>
              <a:t>ACC</a:t>
            </a:r>
            <a:r>
              <a:rPr sz="1059" spc="-4" dirty="0">
                <a:solidFill>
                  <a:srgbClr val="FFFF00"/>
                </a:solidFill>
                <a:latin typeface="Comic Sans MS"/>
                <a:cs typeface="Comic Sans MS"/>
              </a:rPr>
              <a:t> </a:t>
            </a:r>
            <a:r>
              <a:rPr sz="1059" spc="-44" dirty="0">
                <a:solidFill>
                  <a:srgbClr val="FFFF00"/>
                </a:solidFill>
                <a:latin typeface="Comic Sans MS"/>
                <a:cs typeface="Comic Sans MS"/>
              </a:rPr>
              <a:t>5</a:t>
            </a:r>
            <a:endParaRPr sz="1059">
              <a:latin typeface="Comic Sans MS"/>
              <a:cs typeface="Comic Sans MS"/>
            </a:endParaRPr>
          </a:p>
        </p:txBody>
      </p:sp>
      <p:sp>
        <p:nvSpPr>
          <p:cNvPr id="58" name="object 55">
            <a:extLst>
              <a:ext uri="{FF2B5EF4-FFF2-40B4-BE49-F238E27FC236}">
                <a16:creationId xmlns:a16="http://schemas.microsoft.com/office/drawing/2014/main" id="{604E8B83-0508-8AC7-7550-DA0FEA36ABE5}"/>
              </a:ext>
            </a:extLst>
          </p:cNvPr>
          <p:cNvSpPr txBox="1"/>
          <p:nvPr/>
        </p:nvSpPr>
        <p:spPr>
          <a:xfrm>
            <a:off x="6736198" y="3820802"/>
            <a:ext cx="1038225" cy="174309"/>
          </a:xfrm>
          <a:prstGeom prst="rect">
            <a:avLst/>
          </a:prstGeom>
        </p:spPr>
        <p:txBody>
          <a:bodyPr vert="horz" wrap="square" lIns="0" tIns="11206" rIns="0" bIns="0" rtlCol="0">
            <a:spAutoFit/>
          </a:bodyPr>
          <a:lstStyle/>
          <a:p>
            <a:pPr marL="11206">
              <a:spcBef>
                <a:spcPts val="88"/>
              </a:spcBef>
            </a:pPr>
            <a:r>
              <a:rPr sz="1059" dirty="0">
                <a:solidFill>
                  <a:srgbClr val="FFFF00"/>
                </a:solidFill>
                <a:latin typeface="Comic Sans MS"/>
                <a:cs typeface="Comic Sans MS"/>
              </a:rPr>
              <a:t>ACC</a:t>
            </a:r>
            <a:r>
              <a:rPr sz="1059" spc="-13" dirty="0">
                <a:solidFill>
                  <a:srgbClr val="FFFF00"/>
                </a:solidFill>
                <a:latin typeface="Comic Sans MS"/>
                <a:cs typeface="Comic Sans MS"/>
              </a:rPr>
              <a:t> </a:t>
            </a:r>
            <a:r>
              <a:rPr sz="1059" dirty="0">
                <a:solidFill>
                  <a:srgbClr val="FFFF00"/>
                </a:solidFill>
                <a:latin typeface="Comic Sans MS"/>
                <a:cs typeface="Comic Sans MS"/>
              </a:rPr>
              <a:t>2</a:t>
            </a:r>
            <a:r>
              <a:rPr sz="1059" spc="-4" dirty="0">
                <a:solidFill>
                  <a:srgbClr val="FFFF00"/>
                </a:solidFill>
                <a:latin typeface="Comic Sans MS"/>
                <a:cs typeface="Comic Sans MS"/>
              </a:rPr>
              <a:t> </a:t>
            </a:r>
            <a:r>
              <a:rPr sz="1059" dirty="0">
                <a:solidFill>
                  <a:srgbClr val="FFFF00"/>
                </a:solidFill>
                <a:latin typeface="Comic Sans MS"/>
                <a:cs typeface="Comic Sans MS"/>
              </a:rPr>
              <a:t>&amp;</a:t>
            </a:r>
            <a:r>
              <a:rPr sz="1059" spc="-4" dirty="0">
                <a:solidFill>
                  <a:srgbClr val="FFFF00"/>
                </a:solidFill>
                <a:latin typeface="Comic Sans MS"/>
                <a:cs typeface="Comic Sans MS"/>
              </a:rPr>
              <a:t> </a:t>
            </a:r>
            <a:r>
              <a:rPr sz="1059" dirty="0">
                <a:solidFill>
                  <a:srgbClr val="FFFF00"/>
                </a:solidFill>
                <a:latin typeface="Comic Sans MS"/>
                <a:cs typeface="Comic Sans MS"/>
              </a:rPr>
              <a:t>ACC </a:t>
            </a:r>
            <a:r>
              <a:rPr sz="1059" spc="-44" dirty="0">
                <a:solidFill>
                  <a:srgbClr val="FFFF00"/>
                </a:solidFill>
                <a:latin typeface="Comic Sans MS"/>
                <a:cs typeface="Comic Sans MS"/>
              </a:rPr>
              <a:t>3</a:t>
            </a:r>
            <a:endParaRPr sz="1059">
              <a:latin typeface="Comic Sans MS"/>
              <a:cs typeface="Comic Sans MS"/>
            </a:endParaRPr>
          </a:p>
        </p:txBody>
      </p:sp>
      <p:pic>
        <p:nvPicPr>
          <p:cNvPr id="59" name="object 56">
            <a:extLst>
              <a:ext uri="{FF2B5EF4-FFF2-40B4-BE49-F238E27FC236}">
                <a16:creationId xmlns:a16="http://schemas.microsoft.com/office/drawing/2014/main" id="{22222A99-4A27-6FE8-4A8F-D7AE22C83804}"/>
              </a:ext>
            </a:extLst>
          </p:cNvPr>
          <p:cNvPicPr/>
          <p:nvPr/>
        </p:nvPicPr>
        <p:blipFill>
          <a:blip r:embed="rId5" cstate="print"/>
          <a:stretch>
            <a:fillRect/>
          </a:stretch>
        </p:blipFill>
        <p:spPr>
          <a:xfrm>
            <a:off x="3699061" y="1065275"/>
            <a:ext cx="1961254" cy="1563220"/>
          </a:xfrm>
          <a:prstGeom prst="rect">
            <a:avLst/>
          </a:prstGeom>
        </p:spPr>
      </p:pic>
      <p:pic>
        <p:nvPicPr>
          <p:cNvPr id="60" name="object 57">
            <a:extLst>
              <a:ext uri="{FF2B5EF4-FFF2-40B4-BE49-F238E27FC236}">
                <a16:creationId xmlns:a16="http://schemas.microsoft.com/office/drawing/2014/main" id="{E8488EA6-E85E-F94F-2E2E-D113CCA605AE}"/>
              </a:ext>
            </a:extLst>
          </p:cNvPr>
          <p:cNvPicPr/>
          <p:nvPr/>
        </p:nvPicPr>
        <p:blipFill>
          <a:blip r:embed="rId6" cstate="print"/>
          <a:stretch>
            <a:fillRect/>
          </a:stretch>
        </p:blipFill>
        <p:spPr>
          <a:xfrm>
            <a:off x="2262242" y="1065276"/>
            <a:ext cx="1386392" cy="1557841"/>
          </a:xfrm>
          <a:prstGeom prst="rect">
            <a:avLst/>
          </a:prstGeom>
        </p:spPr>
      </p:pic>
      <p:pic>
        <p:nvPicPr>
          <p:cNvPr id="61" name="object 58">
            <a:extLst>
              <a:ext uri="{FF2B5EF4-FFF2-40B4-BE49-F238E27FC236}">
                <a16:creationId xmlns:a16="http://schemas.microsoft.com/office/drawing/2014/main" id="{7D70E3F2-3C20-6C2F-0907-2B5B1A4400F9}"/>
              </a:ext>
            </a:extLst>
          </p:cNvPr>
          <p:cNvPicPr/>
          <p:nvPr/>
        </p:nvPicPr>
        <p:blipFill>
          <a:blip r:embed="rId7" cstate="print"/>
          <a:stretch>
            <a:fillRect/>
          </a:stretch>
        </p:blipFill>
        <p:spPr>
          <a:xfrm>
            <a:off x="6063727" y="1061242"/>
            <a:ext cx="1649954" cy="1543049"/>
          </a:xfrm>
          <a:prstGeom prst="rect">
            <a:avLst/>
          </a:prstGeom>
        </p:spPr>
      </p:pic>
      <p:pic>
        <p:nvPicPr>
          <p:cNvPr id="62" name="object 59">
            <a:extLst>
              <a:ext uri="{FF2B5EF4-FFF2-40B4-BE49-F238E27FC236}">
                <a16:creationId xmlns:a16="http://schemas.microsoft.com/office/drawing/2014/main" id="{58AA43F2-521C-C0F4-544C-69BF5B19A80A}"/>
              </a:ext>
            </a:extLst>
          </p:cNvPr>
          <p:cNvPicPr/>
          <p:nvPr/>
        </p:nvPicPr>
        <p:blipFill>
          <a:blip r:embed="rId8" cstate="print"/>
          <a:stretch>
            <a:fillRect/>
          </a:stretch>
        </p:blipFill>
        <p:spPr>
          <a:xfrm>
            <a:off x="7769486" y="1067964"/>
            <a:ext cx="2043970" cy="1532292"/>
          </a:xfrm>
          <a:prstGeom prst="rect">
            <a:avLst/>
          </a:prstGeom>
        </p:spPr>
      </p:pic>
      <p:sp>
        <p:nvSpPr>
          <p:cNvPr id="63" name="object 61">
            <a:extLst>
              <a:ext uri="{FF2B5EF4-FFF2-40B4-BE49-F238E27FC236}">
                <a16:creationId xmlns:a16="http://schemas.microsoft.com/office/drawing/2014/main" id="{0F2667F0-581B-6CFE-41F2-07E14295C486}"/>
              </a:ext>
            </a:extLst>
          </p:cNvPr>
          <p:cNvSpPr txBox="1"/>
          <p:nvPr/>
        </p:nvSpPr>
        <p:spPr>
          <a:xfrm>
            <a:off x="8557036" y="5781780"/>
            <a:ext cx="1297081" cy="323630"/>
          </a:xfrm>
          <a:prstGeom prst="rect">
            <a:avLst/>
          </a:prstGeom>
        </p:spPr>
        <p:txBody>
          <a:bodyPr vert="horz" wrap="square" lIns="0" tIns="24653" rIns="0" bIns="0" rtlCol="0">
            <a:spAutoFit/>
          </a:bodyPr>
          <a:lstStyle/>
          <a:p>
            <a:pPr marL="11206">
              <a:spcBef>
                <a:spcPts val="194"/>
              </a:spcBef>
            </a:pPr>
            <a:r>
              <a:rPr sz="1059" dirty="0">
                <a:solidFill>
                  <a:srgbClr val="CC3300"/>
                </a:solidFill>
                <a:latin typeface="Comic Sans MS"/>
                <a:cs typeface="Comic Sans MS"/>
              </a:rPr>
              <a:t>ILC</a:t>
            </a:r>
            <a:r>
              <a:rPr sz="1059" spc="-13" dirty="0">
                <a:solidFill>
                  <a:srgbClr val="CC3300"/>
                </a:solidFill>
                <a:latin typeface="Comic Sans MS"/>
                <a:cs typeface="Comic Sans MS"/>
              </a:rPr>
              <a:t> </a:t>
            </a:r>
            <a:r>
              <a:rPr sz="1059" dirty="0">
                <a:solidFill>
                  <a:srgbClr val="CC3300"/>
                </a:solidFill>
                <a:latin typeface="Comic Sans MS"/>
                <a:cs typeface="Comic Sans MS"/>
              </a:rPr>
              <a:t>Acc.</a:t>
            </a:r>
            <a:r>
              <a:rPr sz="1059" spc="-9" dirty="0">
                <a:solidFill>
                  <a:srgbClr val="CC3300"/>
                </a:solidFill>
                <a:latin typeface="Comic Sans MS"/>
                <a:cs typeface="Comic Sans MS"/>
              </a:rPr>
              <a:t> Workshop</a:t>
            </a:r>
            <a:endParaRPr sz="1059">
              <a:latin typeface="Comic Sans MS"/>
              <a:cs typeface="Comic Sans MS"/>
            </a:endParaRPr>
          </a:p>
          <a:p>
            <a:pPr marL="89652">
              <a:spcBef>
                <a:spcPts val="9"/>
              </a:spcBef>
            </a:pPr>
            <a:r>
              <a:rPr sz="882" dirty="0">
                <a:latin typeface="Comic Sans MS"/>
                <a:cs typeface="Comic Sans MS"/>
              </a:rPr>
              <a:t>16</a:t>
            </a:r>
            <a:r>
              <a:rPr sz="882" spc="-22" dirty="0">
                <a:latin typeface="Comic Sans MS"/>
                <a:cs typeface="Comic Sans MS"/>
              </a:rPr>
              <a:t> </a:t>
            </a:r>
            <a:r>
              <a:rPr sz="882" dirty="0">
                <a:latin typeface="Comic Sans MS"/>
                <a:cs typeface="Comic Sans MS"/>
              </a:rPr>
              <a:t>August</a:t>
            </a:r>
            <a:r>
              <a:rPr sz="882" spc="-13" dirty="0">
                <a:latin typeface="Comic Sans MS"/>
                <a:cs typeface="Comic Sans MS"/>
              </a:rPr>
              <a:t> </a:t>
            </a:r>
            <a:r>
              <a:rPr sz="882" spc="-18" dirty="0">
                <a:latin typeface="Comic Sans MS"/>
                <a:cs typeface="Comic Sans MS"/>
              </a:rPr>
              <a:t>2005</a:t>
            </a:r>
            <a:endParaRPr sz="882">
              <a:latin typeface="Comic Sans MS"/>
              <a:cs typeface="Comic Sans MS"/>
            </a:endParaRPr>
          </a:p>
        </p:txBody>
      </p:sp>
    </p:spTree>
    <p:extLst>
      <p:ext uri="{BB962C8B-B14F-4D97-AF65-F5344CB8AC3E}">
        <p14:creationId xmlns:p14="http://schemas.microsoft.com/office/powerpoint/2010/main" val="637460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0B63B6-8012-3DA7-34DE-3903B4BB3EBF}"/>
              </a:ext>
            </a:extLst>
          </p:cNvPr>
          <p:cNvSpPr>
            <a:spLocks noGrp="1"/>
          </p:cNvSpPr>
          <p:nvPr>
            <p:ph type="title"/>
          </p:nvPr>
        </p:nvSpPr>
        <p:spPr/>
        <p:txBody>
          <a:bodyPr/>
          <a:lstStyle/>
          <a:p>
            <a:r>
              <a:rPr lang="it-IT" dirty="0"/>
              <a:t>10 MW Klystrons </a:t>
            </a:r>
            <a:r>
              <a:rPr lang="it-IT" dirty="0" err="1"/>
              <a:t>Developped</a:t>
            </a:r>
            <a:r>
              <a:rPr lang="it-IT" dirty="0"/>
              <a:t> by Industry</a:t>
            </a:r>
          </a:p>
        </p:txBody>
      </p:sp>
      <p:sp>
        <p:nvSpPr>
          <p:cNvPr id="3" name="Segnaposto data 2">
            <a:extLst>
              <a:ext uri="{FF2B5EF4-FFF2-40B4-BE49-F238E27FC236}">
                <a16:creationId xmlns:a16="http://schemas.microsoft.com/office/drawing/2014/main" id="{165B44E6-74BD-EBDF-C1CE-579EABCF3CA3}"/>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8EA2D6FF-A57D-D0D4-3F65-B6832A1FF1F3}"/>
              </a:ext>
            </a:extLst>
          </p:cNvPr>
          <p:cNvSpPr>
            <a:spLocks noGrp="1"/>
          </p:cNvSpPr>
          <p:nvPr>
            <p:ph type="ftr" sz="quarter" idx="11"/>
          </p:nvPr>
        </p:nvSpPr>
        <p:spPr/>
        <p:txBody>
          <a:bodyPr/>
          <a:lstStyle/>
          <a:p>
            <a:pPr>
              <a:defRPr/>
            </a:pPr>
            <a:fld id="{8DAD3638-8E0C-4079-83E3-101B55F74CF3}" type="slidenum">
              <a:rPr lang="en-US" altLang="it-IT" smtClean="0"/>
              <a:pPr>
                <a:defRPr/>
              </a:pPr>
              <a:t>21</a:t>
            </a:fld>
            <a:endParaRPr lang="en-US" altLang="it-IT"/>
          </a:p>
        </p:txBody>
      </p:sp>
      <p:sp>
        <p:nvSpPr>
          <p:cNvPr id="5" name="Segnaposto numero diapositiva 4">
            <a:extLst>
              <a:ext uri="{FF2B5EF4-FFF2-40B4-BE49-F238E27FC236}">
                <a16:creationId xmlns:a16="http://schemas.microsoft.com/office/drawing/2014/main" id="{6FB1A0BA-83ED-C2F7-C21B-071EC75BF231}"/>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pSp>
        <p:nvGrpSpPr>
          <p:cNvPr id="6" name="Group 11">
            <a:extLst>
              <a:ext uri="{FF2B5EF4-FFF2-40B4-BE49-F238E27FC236}">
                <a16:creationId xmlns:a16="http://schemas.microsoft.com/office/drawing/2014/main" id="{E8ED77FF-6212-D9C2-E256-F4963468E20C}"/>
              </a:ext>
            </a:extLst>
          </p:cNvPr>
          <p:cNvGrpSpPr>
            <a:grpSpLocks/>
          </p:cNvGrpSpPr>
          <p:nvPr/>
        </p:nvGrpSpPr>
        <p:grpSpPr bwMode="auto">
          <a:xfrm>
            <a:off x="406400" y="1066800"/>
            <a:ext cx="10972800" cy="5029200"/>
            <a:chOff x="139" y="1039"/>
            <a:chExt cx="5489" cy="2449"/>
          </a:xfrm>
        </p:grpSpPr>
        <p:pic>
          <p:nvPicPr>
            <p:cNvPr id="7" name="Picture 5">
              <a:extLst>
                <a:ext uri="{FF2B5EF4-FFF2-40B4-BE49-F238E27FC236}">
                  <a16:creationId xmlns:a16="http://schemas.microsoft.com/office/drawing/2014/main" id="{A4207999-39DD-D9E5-FFC3-81BE5BD9B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07" t="4385" b="3775"/>
            <a:stretch>
              <a:fillRect/>
            </a:stretch>
          </p:blipFill>
          <p:spPr bwMode="auto">
            <a:xfrm>
              <a:off x="139" y="1046"/>
              <a:ext cx="1740" cy="24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8C31BB9-6727-EC5D-9B77-2307B6544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40" t="4156" b="3281"/>
            <a:stretch>
              <a:fillRect/>
            </a:stretch>
          </p:blipFill>
          <p:spPr bwMode="auto">
            <a:xfrm>
              <a:off x="1941" y="1039"/>
              <a:ext cx="1815" cy="24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621AAF2F-C49C-EA3C-B9C6-DE125D149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18" b="1158"/>
            <a:stretch>
              <a:fillRect/>
            </a:stretch>
          </p:blipFill>
          <p:spPr bwMode="auto">
            <a:xfrm>
              <a:off x="3858" y="1052"/>
              <a:ext cx="1770" cy="24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5422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81316-51DB-12D4-84F9-9DCDFF55DBE8}"/>
              </a:ext>
            </a:extLst>
          </p:cNvPr>
          <p:cNvSpPr>
            <a:spLocks noGrp="1"/>
          </p:cNvSpPr>
          <p:nvPr>
            <p:ph type="title"/>
          </p:nvPr>
        </p:nvSpPr>
        <p:spPr/>
        <p:txBody>
          <a:bodyPr/>
          <a:lstStyle/>
          <a:p>
            <a:r>
              <a:rPr lang="it-IT" altLang="it-IT" dirty="0"/>
              <a:t>RF </a:t>
            </a:r>
            <a:r>
              <a:rPr lang="it-IT" altLang="it-IT" dirty="0" err="1"/>
              <a:t>Waveguide</a:t>
            </a:r>
            <a:r>
              <a:rPr lang="it-IT" altLang="it-IT" dirty="0"/>
              <a:t> Components @ 1.3 GHz</a:t>
            </a:r>
            <a:endParaRPr lang="it-IT" dirty="0"/>
          </a:p>
        </p:txBody>
      </p:sp>
      <p:sp>
        <p:nvSpPr>
          <p:cNvPr id="3" name="Segnaposto data 2">
            <a:extLst>
              <a:ext uri="{FF2B5EF4-FFF2-40B4-BE49-F238E27FC236}">
                <a16:creationId xmlns:a16="http://schemas.microsoft.com/office/drawing/2014/main" id="{6B1BF23B-4202-1AE2-3984-EC1D78D875BC}"/>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0B17A68A-FA13-D4E0-9B33-F8E17CCD1861}"/>
              </a:ext>
            </a:extLst>
          </p:cNvPr>
          <p:cNvSpPr>
            <a:spLocks noGrp="1"/>
          </p:cNvSpPr>
          <p:nvPr>
            <p:ph type="ftr" sz="quarter" idx="11"/>
          </p:nvPr>
        </p:nvSpPr>
        <p:spPr/>
        <p:txBody>
          <a:bodyPr/>
          <a:lstStyle/>
          <a:p>
            <a:pPr>
              <a:defRPr/>
            </a:pPr>
            <a:fld id="{8DAD3638-8E0C-4079-83E3-101B55F74CF3}" type="slidenum">
              <a:rPr lang="en-US" altLang="it-IT" smtClean="0"/>
              <a:pPr>
                <a:defRPr/>
              </a:pPr>
              <a:t>22</a:t>
            </a:fld>
            <a:endParaRPr lang="en-US" altLang="it-IT"/>
          </a:p>
        </p:txBody>
      </p:sp>
      <p:sp>
        <p:nvSpPr>
          <p:cNvPr id="5" name="Segnaposto numero diapositiva 4">
            <a:extLst>
              <a:ext uri="{FF2B5EF4-FFF2-40B4-BE49-F238E27FC236}">
                <a16:creationId xmlns:a16="http://schemas.microsoft.com/office/drawing/2014/main" id="{D4D41348-9142-8173-7952-48ED1A5B17FA}"/>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aphicFrame>
        <p:nvGraphicFramePr>
          <p:cNvPr id="7" name="Object 11">
            <a:extLst>
              <a:ext uri="{FF2B5EF4-FFF2-40B4-BE49-F238E27FC236}">
                <a16:creationId xmlns:a16="http://schemas.microsoft.com/office/drawing/2014/main" id="{CB6C9F6D-BFD4-71F0-5FDE-3DABD89FCA4E}"/>
              </a:ext>
            </a:extLst>
          </p:cNvPr>
          <p:cNvGraphicFramePr>
            <a:graphicFrameLocks noChangeAspect="1"/>
          </p:cNvGraphicFramePr>
          <p:nvPr>
            <p:extLst>
              <p:ext uri="{D42A27DB-BD31-4B8C-83A1-F6EECF244321}">
                <p14:modId xmlns:p14="http://schemas.microsoft.com/office/powerpoint/2010/main" val="1111330652"/>
              </p:ext>
            </p:extLst>
          </p:nvPr>
        </p:nvGraphicFramePr>
        <p:xfrm>
          <a:off x="3674644" y="2753473"/>
          <a:ext cx="3573462" cy="3068638"/>
        </p:xfrm>
        <a:graphic>
          <a:graphicData uri="http://schemas.openxmlformats.org/presentationml/2006/ole">
            <mc:AlternateContent xmlns:mc="http://schemas.openxmlformats.org/markup-compatibility/2006">
              <mc:Choice xmlns:v="urn:schemas-microsoft-com:vml" Requires="v">
                <p:oleObj name="Photo Editor Photo" r:id="rId2" imgW="5670550" imgH="4870450" progId="MSPhotoEd.3">
                  <p:embed/>
                </p:oleObj>
              </mc:Choice>
              <mc:Fallback>
                <p:oleObj name="Photo Editor Photo" r:id="rId2" imgW="5670550" imgH="4870450" progId="MSPhotoEd.3">
                  <p:embed/>
                  <p:pic>
                    <p:nvPicPr>
                      <p:cNvPr id="626699" name="Object 11">
                        <a:extLst>
                          <a:ext uri="{FF2B5EF4-FFF2-40B4-BE49-F238E27FC236}">
                            <a16:creationId xmlns:a16="http://schemas.microsoft.com/office/drawing/2014/main" id="{E0D9876E-8682-A884-7F51-FDE747BB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4644" y="2753473"/>
                        <a:ext cx="3573462" cy="30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17">
            <a:extLst>
              <a:ext uri="{FF2B5EF4-FFF2-40B4-BE49-F238E27FC236}">
                <a16:creationId xmlns:a16="http://schemas.microsoft.com/office/drawing/2014/main" id="{04349455-6D0D-F8DC-5264-9589AE442405}"/>
              </a:ext>
            </a:extLst>
          </p:cNvPr>
          <p:cNvGraphicFramePr>
            <a:graphicFrameLocks noChangeAspect="1"/>
          </p:cNvGraphicFramePr>
          <p:nvPr>
            <p:extLst>
              <p:ext uri="{D42A27DB-BD31-4B8C-83A1-F6EECF244321}">
                <p14:modId xmlns:p14="http://schemas.microsoft.com/office/powerpoint/2010/main" val="1637029465"/>
              </p:ext>
            </p:extLst>
          </p:nvPr>
        </p:nvGraphicFramePr>
        <p:xfrm>
          <a:off x="614590" y="4257748"/>
          <a:ext cx="2417988" cy="1937867"/>
        </p:xfrm>
        <a:graphic>
          <a:graphicData uri="http://schemas.openxmlformats.org/presentationml/2006/ole">
            <mc:AlternateContent xmlns:mc="http://schemas.openxmlformats.org/markup-compatibility/2006">
              <mc:Choice xmlns:v="urn:schemas-microsoft-com:vml" Requires="v">
                <p:oleObj name="Photo Editor Photo" r:id="rId4" imgW="3359150" imgH="2692400" progId="MSPhotoEd.3">
                  <p:embed/>
                </p:oleObj>
              </mc:Choice>
              <mc:Fallback>
                <p:oleObj name="Photo Editor Photo" r:id="rId4" imgW="3359150" imgH="2692400" progId="MSPhotoEd.3">
                  <p:embed/>
                  <p:pic>
                    <p:nvPicPr>
                      <p:cNvPr id="626705" name="Object 17">
                        <a:extLst>
                          <a:ext uri="{FF2B5EF4-FFF2-40B4-BE49-F238E27FC236}">
                            <a16:creationId xmlns:a16="http://schemas.microsoft.com/office/drawing/2014/main" id="{B2EE8405-2B81-0E94-EC6D-AD01CE42A4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90" y="4257748"/>
                        <a:ext cx="2417988" cy="1937867"/>
                      </a:xfrm>
                      <a:prstGeom prst="rect">
                        <a:avLst/>
                      </a:prstGeom>
                      <a:noFill/>
                      <a:ln>
                        <a:noFill/>
                      </a:ln>
                      <a:effectLst/>
                    </p:spPr>
                  </p:pic>
                </p:oleObj>
              </mc:Fallback>
            </mc:AlternateContent>
          </a:graphicData>
        </a:graphic>
      </p:graphicFrame>
      <p:graphicFrame>
        <p:nvGraphicFramePr>
          <p:cNvPr id="12" name="Object 21">
            <a:extLst>
              <a:ext uri="{FF2B5EF4-FFF2-40B4-BE49-F238E27FC236}">
                <a16:creationId xmlns:a16="http://schemas.microsoft.com/office/drawing/2014/main" id="{12BAD1EB-64BB-76EC-5A7A-7ADF1F3C1592}"/>
              </a:ext>
            </a:extLst>
          </p:cNvPr>
          <p:cNvGraphicFramePr>
            <a:graphicFrameLocks noChangeAspect="1"/>
          </p:cNvGraphicFramePr>
          <p:nvPr>
            <p:extLst>
              <p:ext uri="{D42A27DB-BD31-4B8C-83A1-F6EECF244321}">
                <p14:modId xmlns:p14="http://schemas.microsoft.com/office/powerpoint/2010/main" val="4017198492"/>
              </p:ext>
            </p:extLst>
          </p:nvPr>
        </p:nvGraphicFramePr>
        <p:xfrm>
          <a:off x="4490965" y="1380773"/>
          <a:ext cx="2510631" cy="1278624"/>
        </p:xfrm>
        <a:graphic>
          <a:graphicData uri="http://schemas.openxmlformats.org/presentationml/2006/ole">
            <mc:AlternateContent xmlns:mc="http://schemas.openxmlformats.org/markup-compatibility/2006">
              <mc:Choice xmlns:v="urn:schemas-microsoft-com:vml" Requires="v">
                <p:oleObj name="Photo Editor Photo" r:id="rId6" imgW="3416300" imgH="1739900" progId="MSPhotoEd.3">
                  <p:embed/>
                </p:oleObj>
              </mc:Choice>
              <mc:Fallback>
                <p:oleObj name="Photo Editor Photo" r:id="rId6" imgW="3416300" imgH="1739900" progId="MSPhotoEd.3">
                  <p:embed/>
                  <p:pic>
                    <p:nvPicPr>
                      <p:cNvPr id="626709" name="Object 21">
                        <a:extLst>
                          <a:ext uri="{FF2B5EF4-FFF2-40B4-BE49-F238E27FC236}">
                            <a16:creationId xmlns:a16="http://schemas.microsoft.com/office/drawing/2014/main" id="{18CFEF1B-D3ED-C8DE-1E15-68B21CFD1B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0965" y="1380773"/>
                        <a:ext cx="2510631" cy="1278624"/>
                      </a:xfrm>
                      <a:prstGeom prst="rect">
                        <a:avLst/>
                      </a:prstGeom>
                      <a:noFill/>
                      <a:ln>
                        <a:noFill/>
                      </a:ln>
                      <a:effectLst/>
                    </p:spPr>
                  </p:pic>
                </p:oleObj>
              </mc:Fallback>
            </mc:AlternateContent>
          </a:graphicData>
        </a:graphic>
      </p:graphicFrame>
      <p:sp>
        <p:nvSpPr>
          <p:cNvPr id="13" name="Text Box 22">
            <a:extLst>
              <a:ext uri="{FF2B5EF4-FFF2-40B4-BE49-F238E27FC236}">
                <a16:creationId xmlns:a16="http://schemas.microsoft.com/office/drawing/2014/main" id="{DFD79C0E-A6C2-4592-307C-BC7D0487FEF8}"/>
              </a:ext>
            </a:extLst>
          </p:cNvPr>
          <p:cNvSpPr txBox="1">
            <a:spLocks noChangeArrowheads="1"/>
          </p:cNvSpPr>
          <p:nvPr/>
        </p:nvSpPr>
        <p:spPr bwMode="auto">
          <a:xfrm>
            <a:off x="533400" y="1074738"/>
            <a:ext cx="34956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it-IT" sz="1600" dirty="0">
                <a:latin typeface="Arial" panose="020B0604020202020204" pitchFamily="34" charset="0"/>
                <a:cs typeface="Arial" panose="020B0604020202020204" pitchFamily="34" charset="0"/>
              </a:rPr>
              <a:t>3 Stub Tuner (IHEP, </a:t>
            </a:r>
            <a:r>
              <a:rPr lang="de-DE" altLang="it-IT" sz="1600" dirty="0" err="1">
                <a:latin typeface="Arial" panose="020B0604020202020204" pitchFamily="34" charset="0"/>
                <a:cs typeface="Arial" panose="020B0604020202020204" pitchFamily="34" charset="0"/>
              </a:rPr>
              <a:t>Bejing</a:t>
            </a:r>
            <a:r>
              <a:rPr lang="de-DE" altLang="it-IT" sz="1600" dirty="0">
                <a:latin typeface="Arial" panose="020B0604020202020204" pitchFamily="34" charset="0"/>
                <a:cs typeface="Arial" panose="020B0604020202020204" pitchFamily="34" charset="0"/>
              </a:rPr>
              <a:t>, China)</a:t>
            </a:r>
          </a:p>
        </p:txBody>
      </p:sp>
      <p:sp>
        <p:nvSpPr>
          <p:cNvPr id="14" name="Rectangle 23">
            <a:extLst>
              <a:ext uri="{FF2B5EF4-FFF2-40B4-BE49-F238E27FC236}">
                <a16:creationId xmlns:a16="http://schemas.microsoft.com/office/drawing/2014/main" id="{11DB5E01-DCC3-7B3B-DAFC-E57F547CCA6A}"/>
              </a:ext>
            </a:extLst>
          </p:cNvPr>
          <p:cNvSpPr>
            <a:spLocks noChangeArrowheads="1"/>
          </p:cNvSpPr>
          <p:nvPr/>
        </p:nvSpPr>
        <p:spPr bwMode="auto">
          <a:xfrm>
            <a:off x="271462" y="3870620"/>
            <a:ext cx="31146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it-IT" sz="1600" dirty="0">
                <a:latin typeface="Arial" panose="020B0604020202020204" pitchFamily="34" charset="0"/>
                <a:cs typeface="Arial" panose="020B0604020202020204" pitchFamily="34" charset="0"/>
              </a:rPr>
              <a:t>Hybrid </a:t>
            </a:r>
            <a:r>
              <a:rPr lang="de-DE" altLang="it-IT" sz="1600" dirty="0" err="1">
                <a:latin typeface="Arial" panose="020B0604020202020204" pitchFamily="34" charset="0"/>
                <a:cs typeface="Arial" panose="020B0604020202020204" pitchFamily="34" charset="0"/>
              </a:rPr>
              <a:t>Coupler</a:t>
            </a:r>
            <a:r>
              <a:rPr lang="de-DE" altLang="it-IT" sz="1600" dirty="0">
                <a:latin typeface="Arial" panose="020B0604020202020204" pitchFamily="34" charset="0"/>
                <a:cs typeface="Arial" panose="020B0604020202020204" pitchFamily="34" charset="0"/>
              </a:rPr>
              <a:t> (RFT, Spinner)</a:t>
            </a:r>
          </a:p>
        </p:txBody>
      </p:sp>
      <p:sp>
        <p:nvSpPr>
          <p:cNvPr id="15" name="Text Box 24">
            <a:extLst>
              <a:ext uri="{FF2B5EF4-FFF2-40B4-BE49-F238E27FC236}">
                <a16:creationId xmlns:a16="http://schemas.microsoft.com/office/drawing/2014/main" id="{7664A592-2EA0-89B5-CE76-9DAE1D8C6D2A}"/>
              </a:ext>
            </a:extLst>
          </p:cNvPr>
          <p:cNvSpPr txBox="1">
            <a:spLocks noChangeArrowheads="1"/>
          </p:cNvSpPr>
          <p:nvPr/>
        </p:nvSpPr>
        <p:spPr bwMode="auto">
          <a:xfrm>
            <a:off x="4523581" y="1042635"/>
            <a:ext cx="258921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it-IT" sz="1600">
                <a:latin typeface="Arial" panose="020B0604020202020204" pitchFamily="34" charset="0"/>
                <a:cs typeface="Arial" panose="020B0604020202020204" pitchFamily="34" charset="0"/>
              </a:rPr>
              <a:t>E and H Bends (Spinner)</a:t>
            </a:r>
          </a:p>
        </p:txBody>
      </p:sp>
      <p:sp>
        <p:nvSpPr>
          <p:cNvPr id="16" name="Text Box 25">
            <a:extLst>
              <a:ext uri="{FF2B5EF4-FFF2-40B4-BE49-F238E27FC236}">
                <a16:creationId xmlns:a16="http://schemas.microsoft.com/office/drawing/2014/main" id="{81C93BEB-B5AD-0CDF-85E6-47DC135E8366}"/>
              </a:ext>
            </a:extLst>
          </p:cNvPr>
          <p:cNvSpPr txBox="1">
            <a:spLocks noChangeArrowheads="1"/>
          </p:cNvSpPr>
          <p:nvPr/>
        </p:nvSpPr>
        <p:spPr bwMode="auto">
          <a:xfrm>
            <a:off x="8592081" y="1336791"/>
            <a:ext cx="198913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it-IT" sz="1600">
                <a:solidFill>
                  <a:srgbClr val="002060"/>
                </a:solidFill>
                <a:latin typeface="Arial" panose="020B0604020202020204" pitchFamily="34" charset="0"/>
                <a:cs typeface="Arial" panose="020B0604020202020204" pitchFamily="34" charset="0"/>
              </a:rPr>
              <a:t>Circulator (Ferrite)</a:t>
            </a:r>
          </a:p>
        </p:txBody>
      </p:sp>
      <p:pic>
        <p:nvPicPr>
          <p:cNvPr id="19" name="Picture 31">
            <a:extLst>
              <a:ext uri="{FF2B5EF4-FFF2-40B4-BE49-F238E27FC236}">
                <a16:creationId xmlns:a16="http://schemas.microsoft.com/office/drawing/2014/main" id="{FB99304B-419E-F2D6-A27A-00CE242792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8036" y="1711440"/>
            <a:ext cx="2352309" cy="1717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4" name="Gruppo 23">
            <a:extLst>
              <a:ext uri="{FF2B5EF4-FFF2-40B4-BE49-F238E27FC236}">
                <a16:creationId xmlns:a16="http://schemas.microsoft.com/office/drawing/2014/main" id="{E6AE04A0-361B-60DA-1CE8-B1DBB1A51758}"/>
              </a:ext>
            </a:extLst>
          </p:cNvPr>
          <p:cNvGrpSpPr/>
          <p:nvPr/>
        </p:nvGrpSpPr>
        <p:grpSpPr>
          <a:xfrm>
            <a:off x="8534033" y="4014610"/>
            <a:ext cx="2246312" cy="1876458"/>
            <a:chOff x="6897688" y="3960019"/>
            <a:chExt cx="2246312" cy="1876458"/>
          </a:xfrm>
        </p:grpSpPr>
        <p:graphicFrame>
          <p:nvGraphicFramePr>
            <p:cNvPr id="8" name="Object 13">
              <a:extLst>
                <a:ext uri="{FF2B5EF4-FFF2-40B4-BE49-F238E27FC236}">
                  <a16:creationId xmlns:a16="http://schemas.microsoft.com/office/drawing/2014/main" id="{17D2A26B-7102-8942-8AA0-8E9E0508BC34}"/>
                </a:ext>
              </a:extLst>
            </p:cNvPr>
            <p:cNvGraphicFramePr>
              <a:graphicFrameLocks noChangeAspect="1"/>
            </p:cNvGraphicFramePr>
            <p:nvPr>
              <p:extLst>
                <p:ext uri="{D42A27DB-BD31-4B8C-83A1-F6EECF244321}">
                  <p14:modId xmlns:p14="http://schemas.microsoft.com/office/powerpoint/2010/main" val="1063139046"/>
                </p:ext>
              </p:extLst>
            </p:nvPr>
          </p:nvGraphicFramePr>
          <p:xfrm>
            <a:off x="6897688" y="4281488"/>
            <a:ext cx="2246312" cy="1554989"/>
          </p:xfrm>
          <a:graphic>
            <a:graphicData uri="http://schemas.openxmlformats.org/presentationml/2006/ole">
              <mc:AlternateContent xmlns:mc="http://schemas.openxmlformats.org/markup-compatibility/2006">
                <mc:Choice xmlns:v="urn:schemas-microsoft-com:vml" Requires="v">
                  <p:oleObj name="Photo Editor Photo" r:id="rId9" imgW="3467100" imgH="2400300" progId="MSPhotoEd.3">
                    <p:embed/>
                  </p:oleObj>
                </mc:Choice>
                <mc:Fallback>
                  <p:oleObj name="Photo Editor Photo" r:id="rId9" imgW="3467100" imgH="2400300" progId="MSPhotoEd.3">
                    <p:embed/>
                    <p:pic>
                      <p:nvPicPr>
                        <p:cNvPr id="626701" name="Object 13">
                          <a:extLst>
                            <a:ext uri="{FF2B5EF4-FFF2-40B4-BE49-F238E27FC236}">
                              <a16:creationId xmlns:a16="http://schemas.microsoft.com/office/drawing/2014/main" id="{25881588-7CD4-B2D9-1A75-0FF8913BF1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7688" y="4281488"/>
                          <a:ext cx="2246312" cy="1554989"/>
                        </a:xfrm>
                        <a:prstGeom prst="rect">
                          <a:avLst/>
                        </a:prstGeom>
                        <a:noFill/>
                        <a:ln>
                          <a:noFill/>
                        </a:ln>
                        <a:effectLst/>
                      </p:spPr>
                    </p:pic>
                  </p:oleObj>
                </mc:Fallback>
              </mc:AlternateContent>
            </a:graphicData>
          </a:graphic>
        </p:graphicFrame>
        <p:sp>
          <p:nvSpPr>
            <p:cNvPr id="17" name="Text Box 26">
              <a:extLst>
                <a:ext uri="{FF2B5EF4-FFF2-40B4-BE49-F238E27FC236}">
                  <a16:creationId xmlns:a16="http://schemas.microsoft.com/office/drawing/2014/main" id="{B16F54E8-5727-21AC-0E49-6F9682F7ED24}"/>
                </a:ext>
              </a:extLst>
            </p:cNvPr>
            <p:cNvSpPr txBox="1">
              <a:spLocks noChangeArrowheads="1"/>
            </p:cNvSpPr>
            <p:nvPr/>
          </p:nvSpPr>
          <p:spPr bwMode="auto">
            <a:xfrm>
              <a:off x="7059613" y="3960019"/>
              <a:ext cx="18383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it-IT" sz="1600" dirty="0">
                  <a:solidFill>
                    <a:srgbClr val="002060"/>
                  </a:solidFill>
                  <a:latin typeface="Arial" panose="020B0604020202020204" pitchFamily="34" charset="0"/>
                  <a:cs typeface="Arial" panose="020B0604020202020204" pitchFamily="34" charset="0"/>
                </a:rPr>
                <a:t>RF Load (Ferrite)</a:t>
              </a:r>
            </a:p>
          </p:txBody>
        </p:sp>
        <p:sp>
          <p:nvSpPr>
            <p:cNvPr id="20" name="Text Box 34">
              <a:extLst>
                <a:ext uri="{FF2B5EF4-FFF2-40B4-BE49-F238E27FC236}">
                  <a16:creationId xmlns:a16="http://schemas.microsoft.com/office/drawing/2014/main" id="{34B789EA-EE82-E962-A590-AFCEC5B6D18B}"/>
                </a:ext>
              </a:extLst>
            </p:cNvPr>
            <p:cNvSpPr txBox="1">
              <a:spLocks noChangeArrowheads="1"/>
            </p:cNvSpPr>
            <p:nvPr/>
          </p:nvSpPr>
          <p:spPr bwMode="auto">
            <a:xfrm>
              <a:off x="7059613" y="4306888"/>
              <a:ext cx="16257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it-IT" sz="1200" b="1" dirty="0">
                  <a:solidFill>
                    <a:srgbClr val="FFFF00"/>
                  </a:solidFill>
                  <a:latin typeface="Arial" panose="020B0604020202020204" pitchFamily="34" charset="0"/>
                  <a:cs typeface="Arial" panose="020B0604020202020204" pitchFamily="34" charset="0"/>
                </a:rPr>
                <a:t>Peak Power = 5 MW</a:t>
              </a:r>
            </a:p>
          </p:txBody>
        </p:sp>
      </p:grpSp>
      <p:grpSp>
        <p:nvGrpSpPr>
          <p:cNvPr id="26" name="Gruppo 25">
            <a:extLst>
              <a:ext uri="{FF2B5EF4-FFF2-40B4-BE49-F238E27FC236}">
                <a16:creationId xmlns:a16="http://schemas.microsoft.com/office/drawing/2014/main" id="{3EA1A0E5-9868-FD9D-4B23-80A31062A00B}"/>
              </a:ext>
            </a:extLst>
          </p:cNvPr>
          <p:cNvGrpSpPr/>
          <p:nvPr/>
        </p:nvGrpSpPr>
        <p:grpSpPr>
          <a:xfrm>
            <a:off x="6176822" y="4385130"/>
            <a:ext cx="2008967" cy="1683102"/>
            <a:chOff x="5411802" y="4502150"/>
            <a:chExt cx="2008967" cy="1683102"/>
          </a:xfrm>
        </p:grpSpPr>
        <p:graphicFrame>
          <p:nvGraphicFramePr>
            <p:cNvPr id="11" name="Object 19">
              <a:extLst>
                <a:ext uri="{FF2B5EF4-FFF2-40B4-BE49-F238E27FC236}">
                  <a16:creationId xmlns:a16="http://schemas.microsoft.com/office/drawing/2014/main" id="{371D10CD-39C3-509F-D9CD-DDA98A49DD80}"/>
                </a:ext>
              </a:extLst>
            </p:cNvPr>
            <p:cNvGraphicFramePr>
              <a:graphicFrameLocks noChangeAspect="1"/>
            </p:cNvGraphicFramePr>
            <p:nvPr>
              <p:extLst>
                <p:ext uri="{D42A27DB-BD31-4B8C-83A1-F6EECF244321}">
                  <p14:modId xmlns:p14="http://schemas.microsoft.com/office/powerpoint/2010/main" val="2783935328"/>
                </p:ext>
              </p:extLst>
            </p:nvPr>
          </p:nvGraphicFramePr>
          <p:xfrm>
            <a:off x="5411802" y="4769202"/>
            <a:ext cx="2008967" cy="1416050"/>
          </p:xfrm>
          <a:graphic>
            <a:graphicData uri="http://schemas.openxmlformats.org/presentationml/2006/ole">
              <mc:AlternateContent xmlns:mc="http://schemas.openxmlformats.org/markup-compatibility/2006">
                <mc:Choice xmlns:v="urn:schemas-microsoft-com:vml" Requires="v">
                  <p:oleObj name="Photo Editor Photo" r:id="rId11" imgW="2794000" imgH="1968500" progId="MSPhotoEd.3">
                    <p:embed/>
                  </p:oleObj>
                </mc:Choice>
                <mc:Fallback>
                  <p:oleObj name="Photo Editor Photo" r:id="rId11" imgW="2794000" imgH="1968500" progId="MSPhotoEd.3">
                    <p:embed/>
                    <p:pic>
                      <p:nvPicPr>
                        <p:cNvPr id="626707" name="Object 19">
                          <a:extLst>
                            <a:ext uri="{FF2B5EF4-FFF2-40B4-BE49-F238E27FC236}">
                              <a16:creationId xmlns:a16="http://schemas.microsoft.com/office/drawing/2014/main" id="{82321A89-D07D-C9A9-563B-61E11E57A4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1802" y="4769202"/>
                          <a:ext cx="2008967" cy="1416050"/>
                        </a:xfrm>
                        <a:prstGeom prst="rect">
                          <a:avLst/>
                        </a:prstGeom>
                        <a:noFill/>
                        <a:ln>
                          <a:noFill/>
                        </a:ln>
                        <a:effectLst/>
                      </p:spPr>
                    </p:pic>
                  </p:oleObj>
                </mc:Fallback>
              </mc:AlternateContent>
            </a:graphicData>
          </a:graphic>
        </p:graphicFrame>
        <p:sp>
          <p:nvSpPr>
            <p:cNvPr id="18" name="Rectangle 27">
              <a:extLst>
                <a:ext uri="{FF2B5EF4-FFF2-40B4-BE49-F238E27FC236}">
                  <a16:creationId xmlns:a16="http://schemas.microsoft.com/office/drawing/2014/main" id="{EC448EA9-861C-8277-FEF1-97BA436B171D}"/>
                </a:ext>
              </a:extLst>
            </p:cNvPr>
            <p:cNvSpPr>
              <a:spLocks noChangeArrowheads="1"/>
            </p:cNvSpPr>
            <p:nvPr/>
          </p:nvSpPr>
          <p:spPr bwMode="auto">
            <a:xfrm>
              <a:off x="5582444" y="4502150"/>
              <a:ext cx="18383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it-IT" sz="1600" dirty="0">
                  <a:latin typeface="Arial" panose="020B0604020202020204" pitchFamily="34" charset="0"/>
                  <a:cs typeface="Arial" panose="020B0604020202020204" pitchFamily="34" charset="0"/>
                </a:rPr>
                <a:t>RF Load (Ferrite)</a:t>
              </a:r>
            </a:p>
          </p:txBody>
        </p:sp>
        <p:sp>
          <p:nvSpPr>
            <p:cNvPr id="21" name="Text Box 35">
              <a:extLst>
                <a:ext uri="{FF2B5EF4-FFF2-40B4-BE49-F238E27FC236}">
                  <a16:creationId xmlns:a16="http://schemas.microsoft.com/office/drawing/2014/main" id="{7FB59E4E-EB1F-37AB-F292-D00BB59B4CA9}"/>
                </a:ext>
              </a:extLst>
            </p:cNvPr>
            <p:cNvSpPr txBox="1">
              <a:spLocks noChangeArrowheads="1"/>
            </p:cNvSpPr>
            <p:nvPr/>
          </p:nvSpPr>
          <p:spPr bwMode="auto">
            <a:xfrm>
              <a:off x="5422431" y="5920050"/>
              <a:ext cx="1444625"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it-IT" sz="1050" b="1" dirty="0">
                  <a:latin typeface="Arial" panose="020B0604020202020204" pitchFamily="34" charset="0"/>
                  <a:cs typeface="Arial" panose="020B0604020202020204" pitchFamily="34" charset="0"/>
                </a:rPr>
                <a:t>Peak Power = 1 MW</a:t>
              </a:r>
            </a:p>
          </p:txBody>
        </p:sp>
      </p:grpSp>
      <p:sp>
        <p:nvSpPr>
          <p:cNvPr id="22" name="Text Box 36">
            <a:extLst>
              <a:ext uri="{FF2B5EF4-FFF2-40B4-BE49-F238E27FC236}">
                <a16:creationId xmlns:a16="http://schemas.microsoft.com/office/drawing/2014/main" id="{42B80C22-1B15-2A3F-F0A2-983392A4BC9A}"/>
              </a:ext>
            </a:extLst>
          </p:cNvPr>
          <p:cNvSpPr txBox="1">
            <a:spLocks noChangeArrowheads="1"/>
          </p:cNvSpPr>
          <p:nvPr/>
        </p:nvSpPr>
        <p:spPr bwMode="auto">
          <a:xfrm>
            <a:off x="8552919" y="1688358"/>
            <a:ext cx="19817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it-IT" altLang="it-IT" sz="1200" b="1" dirty="0">
                <a:latin typeface="Arial" panose="020B0604020202020204" pitchFamily="34" charset="0"/>
                <a:cs typeface="Arial" panose="020B0604020202020204" pitchFamily="34" charset="0"/>
              </a:rPr>
              <a:t>Peak Power = 0.4 MW</a:t>
            </a:r>
          </a:p>
        </p:txBody>
      </p:sp>
      <p:grpSp>
        <p:nvGrpSpPr>
          <p:cNvPr id="27" name="Gruppo 26">
            <a:extLst>
              <a:ext uri="{FF2B5EF4-FFF2-40B4-BE49-F238E27FC236}">
                <a16:creationId xmlns:a16="http://schemas.microsoft.com/office/drawing/2014/main" id="{CEB016F5-7225-9E8B-EDFD-432D8D791CE5}"/>
              </a:ext>
            </a:extLst>
          </p:cNvPr>
          <p:cNvGrpSpPr/>
          <p:nvPr/>
        </p:nvGrpSpPr>
        <p:grpSpPr>
          <a:xfrm>
            <a:off x="798121" y="1504217"/>
            <a:ext cx="2623554" cy="1965486"/>
            <a:chOff x="910720" y="1770384"/>
            <a:chExt cx="1911350" cy="1431925"/>
          </a:xfrm>
        </p:grpSpPr>
        <p:graphicFrame>
          <p:nvGraphicFramePr>
            <p:cNvPr id="9" name="Object 15">
              <a:extLst>
                <a:ext uri="{FF2B5EF4-FFF2-40B4-BE49-F238E27FC236}">
                  <a16:creationId xmlns:a16="http://schemas.microsoft.com/office/drawing/2014/main" id="{33D37E05-D03B-B6DF-7FCF-D91C2E357564}"/>
                </a:ext>
              </a:extLst>
            </p:cNvPr>
            <p:cNvGraphicFramePr>
              <a:graphicFrameLocks noChangeAspect="1"/>
            </p:cNvGraphicFramePr>
            <p:nvPr>
              <p:extLst>
                <p:ext uri="{D42A27DB-BD31-4B8C-83A1-F6EECF244321}">
                  <p14:modId xmlns:p14="http://schemas.microsoft.com/office/powerpoint/2010/main" val="3115490378"/>
                </p:ext>
              </p:extLst>
            </p:nvPr>
          </p:nvGraphicFramePr>
          <p:xfrm>
            <a:off x="910720" y="1770384"/>
            <a:ext cx="1911350" cy="1431925"/>
          </p:xfrm>
          <a:graphic>
            <a:graphicData uri="http://schemas.openxmlformats.org/presentationml/2006/ole">
              <mc:AlternateContent xmlns:mc="http://schemas.openxmlformats.org/markup-compatibility/2006">
                <mc:Choice xmlns:v="urn:schemas-microsoft-com:vml" Requires="v">
                  <p:oleObj name="Photo Editor Photo" r:id="rId13" imgW="3644900" imgH="2730500" progId="MSPhotoEd.3">
                    <p:embed/>
                  </p:oleObj>
                </mc:Choice>
                <mc:Fallback>
                  <p:oleObj name="Photo Editor Photo" r:id="rId13" imgW="3644900" imgH="2730500" progId="MSPhotoEd.3">
                    <p:embed/>
                    <p:pic>
                      <p:nvPicPr>
                        <p:cNvPr id="626703" name="Object 15">
                          <a:extLst>
                            <a:ext uri="{FF2B5EF4-FFF2-40B4-BE49-F238E27FC236}">
                              <a16:creationId xmlns:a16="http://schemas.microsoft.com/office/drawing/2014/main" id="{28A3CEBF-E17C-18F8-7B66-E69E95690A8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720" y="1770384"/>
                          <a:ext cx="191135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
          <p:nvSpPr>
            <p:cNvPr id="23" name="Text Box 37">
              <a:extLst>
                <a:ext uri="{FF2B5EF4-FFF2-40B4-BE49-F238E27FC236}">
                  <a16:creationId xmlns:a16="http://schemas.microsoft.com/office/drawing/2014/main" id="{0B3110DC-E685-0D9B-2877-077566C3627C}"/>
                </a:ext>
              </a:extLst>
            </p:cNvPr>
            <p:cNvSpPr txBox="1">
              <a:spLocks noChangeArrowheads="1"/>
            </p:cNvSpPr>
            <p:nvPr/>
          </p:nvSpPr>
          <p:spPr bwMode="auto">
            <a:xfrm>
              <a:off x="1120907" y="2963233"/>
              <a:ext cx="1357268" cy="22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it-IT" b="1" dirty="0">
                  <a:solidFill>
                    <a:srgbClr val="FFFF00"/>
                  </a:solidFill>
                  <a:latin typeface="Arial" panose="020B0604020202020204" pitchFamily="34" charset="0"/>
                  <a:cs typeface="Arial" panose="020B0604020202020204" pitchFamily="34" charset="0"/>
                </a:rPr>
                <a:t>Peak Power = 2 MW</a:t>
              </a:r>
            </a:p>
          </p:txBody>
        </p:sp>
      </p:grpSp>
    </p:spTree>
    <p:extLst>
      <p:ext uri="{BB962C8B-B14F-4D97-AF65-F5344CB8AC3E}">
        <p14:creationId xmlns:p14="http://schemas.microsoft.com/office/powerpoint/2010/main" val="354027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0C3211-6B5B-D73C-324B-0C688E5046C1}"/>
              </a:ext>
            </a:extLst>
          </p:cNvPr>
          <p:cNvSpPr>
            <a:spLocks noGrp="1"/>
          </p:cNvSpPr>
          <p:nvPr>
            <p:ph type="title"/>
          </p:nvPr>
        </p:nvSpPr>
        <p:spPr/>
        <p:txBody>
          <a:bodyPr/>
          <a:lstStyle/>
          <a:p>
            <a:r>
              <a:rPr lang="en-US" altLang="it-IT" dirty="0"/>
              <a:t>Ancillaries: Coupler R&amp;D at LAL-Orsay</a:t>
            </a:r>
            <a:endParaRPr lang="it-IT" dirty="0"/>
          </a:p>
        </p:txBody>
      </p:sp>
      <p:sp>
        <p:nvSpPr>
          <p:cNvPr id="3" name="Segnaposto data 2">
            <a:extLst>
              <a:ext uri="{FF2B5EF4-FFF2-40B4-BE49-F238E27FC236}">
                <a16:creationId xmlns:a16="http://schemas.microsoft.com/office/drawing/2014/main" id="{34E5DDC2-F71D-7FA8-5E8D-E0BE71F3732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16312CF-4B81-A156-D9AA-16B10D9B430F}"/>
              </a:ext>
            </a:extLst>
          </p:cNvPr>
          <p:cNvSpPr>
            <a:spLocks noGrp="1"/>
          </p:cNvSpPr>
          <p:nvPr>
            <p:ph type="ftr" sz="quarter" idx="11"/>
          </p:nvPr>
        </p:nvSpPr>
        <p:spPr/>
        <p:txBody>
          <a:bodyPr/>
          <a:lstStyle/>
          <a:p>
            <a:pPr>
              <a:defRPr/>
            </a:pPr>
            <a:fld id="{8DAD3638-8E0C-4079-83E3-101B55F74CF3}" type="slidenum">
              <a:rPr lang="en-US" altLang="it-IT" smtClean="0"/>
              <a:pPr>
                <a:defRPr/>
              </a:pPr>
              <a:t>23</a:t>
            </a:fld>
            <a:endParaRPr lang="en-US" altLang="it-IT"/>
          </a:p>
        </p:txBody>
      </p:sp>
      <p:sp>
        <p:nvSpPr>
          <p:cNvPr id="5" name="Segnaposto numero diapositiva 4">
            <a:extLst>
              <a:ext uri="{FF2B5EF4-FFF2-40B4-BE49-F238E27FC236}">
                <a16:creationId xmlns:a16="http://schemas.microsoft.com/office/drawing/2014/main" id="{FE498DC6-5628-46BC-9D35-D2ACA16B3E5F}"/>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3">
            <a:extLst>
              <a:ext uri="{FF2B5EF4-FFF2-40B4-BE49-F238E27FC236}">
                <a16:creationId xmlns:a16="http://schemas.microsoft.com/office/drawing/2014/main" id="{15CDE97C-D5BF-60FF-9F2D-1F6C37874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07" b="3857"/>
          <a:stretch>
            <a:fillRect/>
          </a:stretch>
        </p:blipFill>
        <p:spPr bwMode="auto">
          <a:xfrm>
            <a:off x="2248325" y="2471859"/>
            <a:ext cx="2805112"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E2D0A6B-6902-EB7E-41CB-5D89C36D8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692" b="3564"/>
          <a:stretch>
            <a:fillRect/>
          </a:stretch>
        </p:blipFill>
        <p:spPr bwMode="auto">
          <a:xfrm>
            <a:off x="6084013" y="3513573"/>
            <a:ext cx="3529012"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F2A2C4FD-BF99-788B-1CAF-02E9B64FE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742" y="795275"/>
            <a:ext cx="3045607" cy="151160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6">
            <a:extLst>
              <a:ext uri="{FF2B5EF4-FFF2-40B4-BE49-F238E27FC236}">
                <a16:creationId xmlns:a16="http://schemas.microsoft.com/office/drawing/2014/main" id="{B7D94F81-2AD1-1818-8315-1B3D9B93BB44}"/>
              </a:ext>
            </a:extLst>
          </p:cNvPr>
          <p:cNvGrpSpPr>
            <a:grpSpLocks/>
          </p:cNvGrpSpPr>
          <p:nvPr/>
        </p:nvGrpSpPr>
        <p:grpSpPr bwMode="auto">
          <a:xfrm>
            <a:off x="6219020" y="1351878"/>
            <a:ext cx="3097212" cy="2239962"/>
            <a:chOff x="1837" y="2069"/>
            <a:chExt cx="1408" cy="1018"/>
          </a:xfrm>
        </p:grpSpPr>
        <p:pic>
          <p:nvPicPr>
            <p:cNvPr id="10" name="Picture 7">
              <a:extLst>
                <a:ext uri="{FF2B5EF4-FFF2-40B4-BE49-F238E27FC236}">
                  <a16:creationId xmlns:a16="http://schemas.microsoft.com/office/drawing/2014/main" id="{D59583C5-5A00-A8A6-4D40-F20E8B21D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227" r="5748"/>
            <a:stretch>
              <a:fillRect/>
            </a:stretch>
          </p:blipFill>
          <p:spPr bwMode="auto">
            <a:xfrm flipH="1">
              <a:off x="1837" y="2069"/>
              <a:ext cx="3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 name="Picture 8">
              <a:extLst>
                <a:ext uri="{FF2B5EF4-FFF2-40B4-BE49-F238E27FC236}">
                  <a16:creationId xmlns:a16="http://schemas.microsoft.com/office/drawing/2014/main" id="{A8EA1021-D9B9-76D1-B611-65B45D54F5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5406"/>
            <a:stretch>
              <a:fillRect/>
            </a:stretch>
          </p:blipFill>
          <p:spPr bwMode="auto">
            <a:xfrm flipH="1">
              <a:off x="2336" y="2109"/>
              <a:ext cx="253"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69B30FF1-6C17-E919-3D53-6048F298CA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744" y="2079"/>
              <a:ext cx="501" cy="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sp>
        <p:nvSpPr>
          <p:cNvPr id="13" name="Text Box 10">
            <a:extLst>
              <a:ext uri="{FF2B5EF4-FFF2-40B4-BE49-F238E27FC236}">
                <a16:creationId xmlns:a16="http://schemas.microsoft.com/office/drawing/2014/main" id="{529516D4-1B40-1A7B-A83B-2F2145B828FA}"/>
              </a:ext>
            </a:extLst>
          </p:cNvPr>
          <p:cNvSpPr txBox="1">
            <a:spLocks noChangeArrowheads="1"/>
          </p:cNvSpPr>
          <p:nvPr/>
        </p:nvSpPr>
        <p:spPr bwMode="auto">
          <a:xfrm>
            <a:off x="3272604" y="1052513"/>
            <a:ext cx="14506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1800" dirty="0">
                <a:solidFill>
                  <a:srgbClr val="002060"/>
                </a:solidFill>
              </a:rPr>
              <a:t>TTF III Design</a:t>
            </a:r>
          </a:p>
        </p:txBody>
      </p:sp>
      <p:sp>
        <p:nvSpPr>
          <p:cNvPr id="14" name="Text Box 11">
            <a:extLst>
              <a:ext uri="{FF2B5EF4-FFF2-40B4-BE49-F238E27FC236}">
                <a16:creationId xmlns:a16="http://schemas.microsoft.com/office/drawing/2014/main" id="{30654DFA-099C-F06B-BC12-0F4F178D286A}"/>
              </a:ext>
            </a:extLst>
          </p:cNvPr>
          <p:cNvSpPr txBox="1">
            <a:spLocks noChangeArrowheads="1"/>
          </p:cNvSpPr>
          <p:nvPr/>
        </p:nvSpPr>
        <p:spPr bwMode="auto">
          <a:xfrm>
            <a:off x="6763627" y="5989753"/>
            <a:ext cx="20015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1600" dirty="0">
                <a:solidFill>
                  <a:srgbClr val="002060"/>
                </a:solidFill>
              </a:rPr>
              <a:t>Clean room assembly</a:t>
            </a:r>
          </a:p>
        </p:txBody>
      </p:sp>
      <p:sp>
        <p:nvSpPr>
          <p:cNvPr id="15" name="Text Box 12">
            <a:extLst>
              <a:ext uri="{FF2B5EF4-FFF2-40B4-BE49-F238E27FC236}">
                <a16:creationId xmlns:a16="http://schemas.microsoft.com/office/drawing/2014/main" id="{9D02DBB8-E681-DF9B-B2A9-AE9BECAFEBFB}"/>
              </a:ext>
            </a:extLst>
          </p:cNvPr>
          <p:cNvSpPr txBox="1">
            <a:spLocks noChangeArrowheads="1"/>
          </p:cNvSpPr>
          <p:nvPr/>
        </p:nvSpPr>
        <p:spPr bwMode="auto">
          <a:xfrm>
            <a:off x="2336944" y="6019922"/>
            <a:ext cx="28964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dirty="0">
                <a:solidFill>
                  <a:srgbClr val="002060"/>
                </a:solidFill>
                <a:latin typeface="Arial" panose="020B0604020202020204" pitchFamily="34" charset="0"/>
                <a:cs typeface="Arial" panose="020B0604020202020204" pitchFamily="34" charset="0"/>
              </a:rPr>
              <a:t>High Power Coupler Test Stand </a:t>
            </a:r>
          </a:p>
        </p:txBody>
      </p:sp>
      <p:sp>
        <p:nvSpPr>
          <p:cNvPr id="16" name="Text Box 13">
            <a:extLst>
              <a:ext uri="{FF2B5EF4-FFF2-40B4-BE49-F238E27FC236}">
                <a16:creationId xmlns:a16="http://schemas.microsoft.com/office/drawing/2014/main" id="{EEC12E8F-CB1D-8848-5B3C-FA22A332533D}"/>
              </a:ext>
            </a:extLst>
          </p:cNvPr>
          <p:cNvSpPr txBox="1">
            <a:spLocks noChangeArrowheads="1"/>
          </p:cNvSpPr>
          <p:nvPr/>
        </p:nvSpPr>
        <p:spPr bwMode="auto">
          <a:xfrm>
            <a:off x="6952290" y="851621"/>
            <a:ext cx="20338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1800" dirty="0">
                <a:solidFill>
                  <a:srgbClr val="002060"/>
                </a:solidFill>
              </a:rPr>
              <a:t>Alternative Designs</a:t>
            </a:r>
          </a:p>
        </p:txBody>
      </p:sp>
    </p:spTree>
    <p:extLst>
      <p:ext uri="{BB962C8B-B14F-4D97-AF65-F5344CB8AC3E}">
        <p14:creationId xmlns:p14="http://schemas.microsoft.com/office/powerpoint/2010/main" val="3132203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E25545-A884-969E-3DA9-9A256ECDB1CF}"/>
              </a:ext>
            </a:extLst>
          </p:cNvPr>
          <p:cNvSpPr>
            <a:spLocks noGrp="1"/>
          </p:cNvSpPr>
          <p:nvPr>
            <p:ph type="title"/>
          </p:nvPr>
        </p:nvSpPr>
        <p:spPr/>
        <p:txBody>
          <a:bodyPr/>
          <a:lstStyle/>
          <a:p>
            <a:r>
              <a:rPr lang="en-US" altLang="it-IT" dirty="0"/>
              <a:t>Ancillaries: Cavity Tuners</a:t>
            </a:r>
            <a:endParaRPr lang="it-IT" dirty="0"/>
          </a:p>
        </p:txBody>
      </p:sp>
      <p:sp>
        <p:nvSpPr>
          <p:cNvPr id="3" name="Segnaposto data 2">
            <a:extLst>
              <a:ext uri="{FF2B5EF4-FFF2-40B4-BE49-F238E27FC236}">
                <a16:creationId xmlns:a16="http://schemas.microsoft.com/office/drawing/2014/main" id="{041CCB8F-ADBC-D999-3629-33291D162EBB}"/>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1426860B-CD1C-23DF-E988-8F02F5D04042}"/>
              </a:ext>
            </a:extLst>
          </p:cNvPr>
          <p:cNvSpPr>
            <a:spLocks noGrp="1"/>
          </p:cNvSpPr>
          <p:nvPr>
            <p:ph type="ftr" sz="quarter" idx="11"/>
          </p:nvPr>
        </p:nvSpPr>
        <p:spPr/>
        <p:txBody>
          <a:bodyPr/>
          <a:lstStyle/>
          <a:p>
            <a:pPr>
              <a:defRPr/>
            </a:pPr>
            <a:fld id="{8DAD3638-8E0C-4079-83E3-101B55F74CF3}" type="slidenum">
              <a:rPr lang="en-US" altLang="it-IT" smtClean="0"/>
              <a:pPr>
                <a:defRPr/>
              </a:pPr>
              <a:t>24</a:t>
            </a:fld>
            <a:endParaRPr lang="en-US" altLang="it-IT"/>
          </a:p>
        </p:txBody>
      </p:sp>
      <p:sp>
        <p:nvSpPr>
          <p:cNvPr id="5" name="Segnaposto numero diapositiva 4">
            <a:extLst>
              <a:ext uri="{FF2B5EF4-FFF2-40B4-BE49-F238E27FC236}">
                <a16:creationId xmlns:a16="http://schemas.microsoft.com/office/drawing/2014/main" id="{E6F067F4-39EB-D1CA-578D-725CD9D50D9B}"/>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sp>
        <p:nvSpPr>
          <p:cNvPr id="6" name="Text Box 3">
            <a:extLst>
              <a:ext uri="{FF2B5EF4-FFF2-40B4-BE49-F238E27FC236}">
                <a16:creationId xmlns:a16="http://schemas.microsoft.com/office/drawing/2014/main" id="{C0FC01AA-C6FB-DF4C-C8CF-A7CFD141C252}"/>
              </a:ext>
            </a:extLst>
          </p:cNvPr>
          <p:cNvSpPr txBox="1">
            <a:spLocks noChangeArrowheads="1"/>
          </p:cNvSpPr>
          <p:nvPr/>
        </p:nvSpPr>
        <p:spPr bwMode="auto">
          <a:xfrm>
            <a:off x="1565749" y="892912"/>
            <a:ext cx="36502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2400" b="0" dirty="0">
                <a:solidFill>
                  <a:srgbClr val="002060"/>
                </a:solidFill>
                <a:latin typeface="Arial" panose="020B0604020202020204" pitchFamily="34" charset="0"/>
                <a:cs typeface="Arial" panose="020B0604020202020204" pitchFamily="34" charset="0"/>
              </a:rPr>
              <a:t>The </a:t>
            </a:r>
            <a:r>
              <a:rPr lang="en-US" altLang="it-IT" sz="2400" b="0" dirty="0" err="1">
                <a:solidFill>
                  <a:srgbClr val="002060"/>
                </a:solidFill>
                <a:latin typeface="Arial" panose="020B0604020202020204" pitchFamily="34" charset="0"/>
                <a:cs typeface="Arial" panose="020B0604020202020204" pitchFamily="34" charset="0"/>
              </a:rPr>
              <a:t>Saclay</a:t>
            </a:r>
            <a:r>
              <a:rPr lang="en-US" altLang="it-IT" sz="2400" b="0" dirty="0">
                <a:solidFill>
                  <a:srgbClr val="002060"/>
                </a:solidFill>
                <a:latin typeface="Arial" panose="020B0604020202020204" pitchFamily="34" charset="0"/>
                <a:cs typeface="Arial" panose="020B0604020202020204" pitchFamily="34" charset="0"/>
              </a:rPr>
              <a:t> Tuner in TTF </a:t>
            </a:r>
          </a:p>
        </p:txBody>
      </p:sp>
      <p:sp>
        <p:nvSpPr>
          <p:cNvPr id="7" name="Text Box 4">
            <a:extLst>
              <a:ext uri="{FF2B5EF4-FFF2-40B4-BE49-F238E27FC236}">
                <a16:creationId xmlns:a16="http://schemas.microsoft.com/office/drawing/2014/main" id="{2471CB58-E24D-528A-E0D4-3F79304E5D88}"/>
              </a:ext>
            </a:extLst>
          </p:cNvPr>
          <p:cNvSpPr txBox="1">
            <a:spLocks noChangeArrowheads="1"/>
          </p:cNvSpPr>
          <p:nvPr/>
        </p:nvSpPr>
        <p:spPr bwMode="auto">
          <a:xfrm>
            <a:off x="6627206" y="844474"/>
            <a:ext cx="3287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2400" b="0" dirty="0">
                <a:solidFill>
                  <a:srgbClr val="002060"/>
                </a:solidFill>
                <a:latin typeface="Arial" panose="020B0604020202020204" pitchFamily="34" charset="0"/>
                <a:cs typeface="Arial" panose="020B0604020202020204" pitchFamily="34" charset="0"/>
              </a:rPr>
              <a:t>The INFN Blade-Tuner</a:t>
            </a:r>
          </a:p>
        </p:txBody>
      </p:sp>
      <p:pic>
        <p:nvPicPr>
          <p:cNvPr id="8" name="Picture 5">
            <a:extLst>
              <a:ext uri="{FF2B5EF4-FFF2-40B4-BE49-F238E27FC236}">
                <a16:creationId xmlns:a16="http://schemas.microsoft.com/office/drawing/2014/main" id="{CE7A9F78-33AE-2386-CC9C-F978D5B05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14" r="12515" b="7188"/>
          <a:stretch>
            <a:fillRect/>
          </a:stretch>
        </p:blipFill>
        <p:spPr bwMode="auto">
          <a:xfrm>
            <a:off x="6400800" y="1412876"/>
            <a:ext cx="3232150" cy="25050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a:extLst>
              <a:ext uri="{FF2B5EF4-FFF2-40B4-BE49-F238E27FC236}">
                <a16:creationId xmlns:a16="http://schemas.microsoft.com/office/drawing/2014/main" id="{7DD9A1E4-EBC2-7D2F-F650-E30B453E23A8}"/>
              </a:ext>
            </a:extLst>
          </p:cNvPr>
          <p:cNvSpPr txBox="1">
            <a:spLocks noChangeArrowheads="1"/>
          </p:cNvSpPr>
          <p:nvPr/>
        </p:nvSpPr>
        <p:spPr bwMode="auto">
          <a:xfrm>
            <a:off x="6010274" y="3980810"/>
            <a:ext cx="45704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1800" b="0" dirty="0">
                <a:solidFill>
                  <a:srgbClr val="002060"/>
                </a:solidFill>
                <a:latin typeface="Arial" panose="020B0604020202020204" pitchFamily="34" charset="0"/>
                <a:cs typeface="Arial" panose="020B0604020202020204" pitchFamily="34" charset="0"/>
              </a:rPr>
              <a:t>Successfully operated with superstructures</a:t>
            </a:r>
          </a:p>
        </p:txBody>
      </p:sp>
      <p:pic>
        <p:nvPicPr>
          <p:cNvPr id="10" name="Picture 7">
            <a:extLst>
              <a:ext uri="{FF2B5EF4-FFF2-40B4-BE49-F238E27FC236}">
                <a16:creationId xmlns:a16="http://schemas.microsoft.com/office/drawing/2014/main" id="{3D3F0D71-2058-ACF8-FA5E-1B8D7AE12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629" y="1413883"/>
            <a:ext cx="3168650" cy="2373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504E10EE-7DA4-CE7F-62C0-22259EED5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748" y="3905807"/>
            <a:ext cx="3168650" cy="23764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a:extLst>
              <a:ext uri="{FF2B5EF4-FFF2-40B4-BE49-F238E27FC236}">
                <a16:creationId xmlns:a16="http://schemas.microsoft.com/office/drawing/2014/main" id="{1EC93A3C-08B8-00B4-AA1E-D91B81AC5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44" b="32770"/>
          <a:stretch>
            <a:fillRect/>
          </a:stretch>
        </p:blipFill>
        <p:spPr bwMode="auto">
          <a:xfrm>
            <a:off x="6223544" y="4418138"/>
            <a:ext cx="3776662" cy="181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796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7F79AF-B5C7-744A-C01D-91B285C95885}"/>
              </a:ext>
            </a:extLst>
          </p:cNvPr>
          <p:cNvSpPr>
            <a:spLocks noGrp="1"/>
          </p:cNvSpPr>
          <p:nvPr>
            <p:ph type="title"/>
          </p:nvPr>
        </p:nvSpPr>
        <p:spPr/>
        <p:txBody>
          <a:bodyPr/>
          <a:lstStyle/>
          <a:p>
            <a:r>
              <a:rPr lang="en-US" altLang="it-IT" dirty="0"/>
              <a:t>RF Distribution: the TESLA RF Unit</a:t>
            </a:r>
            <a:endParaRPr lang="it-IT" dirty="0"/>
          </a:p>
        </p:txBody>
      </p:sp>
      <p:sp>
        <p:nvSpPr>
          <p:cNvPr id="3" name="Segnaposto data 2">
            <a:extLst>
              <a:ext uri="{FF2B5EF4-FFF2-40B4-BE49-F238E27FC236}">
                <a16:creationId xmlns:a16="http://schemas.microsoft.com/office/drawing/2014/main" id="{331AFDF3-F1A6-A5EC-B7C9-15A1CD32C92D}"/>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355C94DB-503F-6171-3EC9-38A042A7D76A}"/>
              </a:ext>
            </a:extLst>
          </p:cNvPr>
          <p:cNvSpPr>
            <a:spLocks noGrp="1"/>
          </p:cNvSpPr>
          <p:nvPr>
            <p:ph type="ftr" sz="quarter" idx="11"/>
          </p:nvPr>
        </p:nvSpPr>
        <p:spPr/>
        <p:txBody>
          <a:bodyPr/>
          <a:lstStyle/>
          <a:p>
            <a:pPr>
              <a:defRPr/>
            </a:pPr>
            <a:fld id="{8DAD3638-8E0C-4079-83E3-101B55F74CF3}" type="slidenum">
              <a:rPr lang="en-US" altLang="it-IT" smtClean="0"/>
              <a:pPr>
                <a:defRPr/>
              </a:pPr>
              <a:t>25</a:t>
            </a:fld>
            <a:endParaRPr lang="en-US" altLang="it-IT"/>
          </a:p>
        </p:txBody>
      </p:sp>
      <p:sp>
        <p:nvSpPr>
          <p:cNvPr id="5" name="Segnaposto numero diapositiva 4">
            <a:extLst>
              <a:ext uri="{FF2B5EF4-FFF2-40B4-BE49-F238E27FC236}">
                <a16:creationId xmlns:a16="http://schemas.microsoft.com/office/drawing/2014/main" id="{49DFC732-D6CA-94FA-7BD8-B7D3B1B5CF1B}"/>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pSp>
        <p:nvGrpSpPr>
          <p:cNvPr id="8" name="Group 2">
            <a:extLst>
              <a:ext uri="{FF2B5EF4-FFF2-40B4-BE49-F238E27FC236}">
                <a16:creationId xmlns:a16="http://schemas.microsoft.com/office/drawing/2014/main" id="{48CC4825-73BC-BFCB-C1C1-568549CE6F36}"/>
              </a:ext>
            </a:extLst>
          </p:cNvPr>
          <p:cNvGrpSpPr>
            <a:grpSpLocks/>
          </p:cNvGrpSpPr>
          <p:nvPr/>
        </p:nvGrpSpPr>
        <p:grpSpPr bwMode="auto">
          <a:xfrm>
            <a:off x="1961356" y="1373248"/>
            <a:ext cx="8269287" cy="4937125"/>
            <a:chOff x="295" y="935"/>
            <a:chExt cx="5209" cy="3110"/>
          </a:xfrm>
        </p:grpSpPr>
        <p:sp>
          <p:nvSpPr>
            <p:cNvPr id="9" name="Text Box 3">
              <a:extLst>
                <a:ext uri="{FF2B5EF4-FFF2-40B4-BE49-F238E27FC236}">
                  <a16:creationId xmlns:a16="http://schemas.microsoft.com/office/drawing/2014/main" id="{0EBA3AFD-A460-45D1-545B-DE9779E6A2D5}"/>
                </a:ext>
              </a:extLst>
            </p:cNvPr>
            <p:cNvSpPr txBox="1">
              <a:spLocks noChangeArrowheads="1"/>
            </p:cNvSpPr>
            <p:nvPr/>
          </p:nvSpPr>
          <p:spPr bwMode="auto">
            <a:xfrm>
              <a:off x="4002" y="1786"/>
              <a:ext cx="1502" cy="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10000"/>
                </a:spcBef>
              </a:pPr>
              <a:r>
                <a:rPr lang="en-US" altLang="it-IT" sz="1200"/>
                <a:t>Mechanical tuner </a:t>
              </a:r>
            </a:p>
            <a:p>
              <a:pPr algn="l" eaLnBrk="0" hangingPunct="0"/>
              <a:r>
                <a:rPr lang="en-US" altLang="it-IT" sz="1200"/>
                <a:t>(frequency adj.)</a:t>
              </a:r>
            </a:p>
            <a:p>
              <a:pPr algn="l" eaLnBrk="0" hangingPunct="0">
                <a:spcBef>
                  <a:spcPct val="20000"/>
                </a:spcBef>
              </a:pPr>
              <a:r>
                <a:rPr lang="en-US" altLang="it-IT" sz="1200"/>
                <a:t>and piezo-electric tuner</a:t>
              </a:r>
            </a:p>
            <a:p>
              <a:pPr algn="l" eaLnBrk="0" hangingPunct="0"/>
              <a:r>
                <a:rPr lang="en-US" altLang="it-IT" sz="1200"/>
                <a:t>(Lorentz force compensation)</a:t>
              </a:r>
            </a:p>
          </p:txBody>
        </p:sp>
        <p:sp>
          <p:nvSpPr>
            <p:cNvPr id="10" name="AutoShape 4">
              <a:extLst>
                <a:ext uri="{FF2B5EF4-FFF2-40B4-BE49-F238E27FC236}">
                  <a16:creationId xmlns:a16="http://schemas.microsoft.com/office/drawing/2014/main" id="{F5102FBB-92AC-A279-8192-320A4BA4DF76}"/>
                </a:ext>
              </a:extLst>
            </p:cNvPr>
            <p:cNvSpPr>
              <a:spLocks noChangeAspect="1" noChangeArrowheads="1"/>
            </p:cNvSpPr>
            <p:nvPr/>
          </p:nvSpPr>
          <p:spPr bwMode="auto">
            <a:xfrm>
              <a:off x="1899" y="2466"/>
              <a:ext cx="3235" cy="441"/>
            </a:xfrm>
            <a:prstGeom prst="roundRect">
              <a:avLst>
                <a:gd name="adj" fmla="val 16667"/>
              </a:avLst>
            </a:prstGeom>
            <a:solidFill>
              <a:srgbClr val="CCEC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Freeform 5">
              <a:extLst>
                <a:ext uri="{FF2B5EF4-FFF2-40B4-BE49-F238E27FC236}">
                  <a16:creationId xmlns:a16="http://schemas.microsoft.com/office/drawing/2014/main" id="{16BE977F-BE31-B77B-4E2F-38DC68286820}"/>
                </a:ext>
              </a:extLst>
            </p:cNvPr>
            <p:cNvSpPr>
              <a:spLocks noChangeAspect="1"/>
            </p:cNvSpPr>
            <p:nvPr/>
          </p:nvSpPr>
          <p:spPr bwMode="auto">
            <a:xfrm rot="-5400000">
              <a:off x="3755" y="2381"/>
              <a:ext cx="56" cy="35"/>
            </a:xfrm>
            <a:custGeom>
              <a:avLst/>
              <a:gdLst>
                <a:gd name="T0" fmla="*/ 0 w 288"/>
                <a:gd name="T1" fmla="*/ 192 h 192"/>
                <a:gd name="T2" fmla="*/ 48 w 288"/>
                <a:gd name="T3" fmla="*/ 0 h 192"/>
                <a:gd name="T4" fmla="*/ 96 w 288"/>
                <a:gd name="T5" fmla="*/ 192 h 192"/>
                <a:gd name="T6" fmla="*/ 144 w 288"/>
                <a:gd name="T7" fmla="*/ 0 h 192"/>
                <a:gd name="T8" fmla="*/ 192 w 288"/>
                <a:gd name="T9" fmla="*/ 192 h 192"/>
                <a:gd name="T10" fmla="*/ 240 w 288"/>
                <a:gd name="T11" fmla="*/ 0 h 192"/>
                <a:gd name="T12" fmla="*/ 288 w 288"/>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288" h="192">
                  <a:moveTo>
                    <a:pt x="0" y="192"/>
                  </a:moveTo>
                  <a:lnTo>
                    <a:pt x="48" y="0"/>
                  </a:lnTo>
                  <a:lnTo>
                    <a:pt x="96" y="192"/>
                  </a:lnTo>
                  <a:lnTo>
                    <a:pt x="144" y="0"/>
                  </a:lnTo>
                  <a:lnTo>
                    <a:pt x="192" y="192"/>
                  </a:lnTo>
                  <a:lnTo>
                    <a:pt x="240" y="0"/>
                  </a:lnTo>
                  <a:lnTo>
                    <a:pt x="288" y="192"/>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 name="Freeform 6">
              <a:extLst>
                <a:ext uri="{FF2B5EF4-FFF2-40B4-BE49-F238E27FC236}">
                  <a16:creationId xmlns:a16="http://schemas.microsoft.com/office/drawing/2014/main" id="{2DCDCE16-8FA7-D5D1-DB25-082574168810}"/>
                </a:ext>
              </a:extLst>
            </p:cNvPr>
            <p:cNvSpPr>
              <a:spLocks noChangeAspect="1"/>
            </p:cNvSpPr>
            <p:nvPr/>
          </p:nvSpPr>
          <p:spPr bwMode="auto">
            <a:xfrm rot="16200000" flipV="1">
              <a:off x="3833" y="2381"/>
              <a:ext cx="56" cy="35"/>
            </a:xfrm>
            <a:custGeom>
              <a:avLst/>
              <a:gdLst>
                <a:gd name="T0" fmla="*/ 0 w 288"/>
                <a:gd name="T1" fmla="*/ 192 h 192"/>
                <a:gd name="T2" fmla="*/ 48 w 288"/>
                <a:gd name="T3" fmla="*/ 0 h 192"/>
                <a:gd name="T4" fmla="*/ 96 w 288"/>
                <a:gd name="T5" fmla="*/ 192 h 192"/>
                <a:gd name="T6" fmla="*/ 144 w 288"/>
                <a:gd name="T7" fmla="*/ 0 h 192"/>
                <a:gd name="T8" fmla="*/ 192 w 288"/>
                <a:gd name="T9" fmla="*/ 192 h 192"/>
                <a:gd name="T10" fmla="*/ 240 w 288"/>
                <a:gd name="T11" fmla="*/ 0 h 192"/>
                <a:gd name="T12" fmla="*/ 288 w 288"/>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288" h="192">
                  <a:moveTo>
                    <a:pt x="0" y="192"/>
                  </a:moveTo>
                  <a:lnTo>
                    <a:pt x="48" y="0"/>
                  </a:lnTo>
                  <a:lnTo>
                    <a:pt x="96" y="192"/>
                  </a:lnTo>
                  <a:lnTo>
                    <a:pt x="144" y="0"/>
                  </a:lnTo>
                  <a:lnTo>
                    <a:pt x="192" y="192"/>
                  </a:lnTo>
                  <a:lnTo>
                    <a:pt x="240" y="0"/>
                  </a:lnTo>
                  <a:lnTo>
                    <a:pt x="288" y="192"/>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Freeform 7">
              <a:extLst>
                <a:ext uri="{FF2B5EF4-FFF2-40B4-BE49-F238E27FC236}">
                  <a16:creationId xmlns:a16="http://schemas.microsoft.com/office/drawing/2014/main" id="{32A90583-DEF6-C1E1-50FF-AC1AB0D5E925}"/>
                </a:ext>
              </a:extLst>
            </p:cNvPr>
            <p:cNvSpPr>
              <a:spLocks noChangeAspect="1"/>
            </p:cNvSpPr>
            <p:nvPr/>
          </p:nvSpPr>
          <p:spPr bwMode="auto">
            <a:xfrm rot="-5400000">
              <a:off x="3737" y="2265"/>
              <a:ext cx="169" cy="43"/>
            </a:xfrm>
            <a:custGeom>
              <a:avLst/>
              <a:gdLst>
                <a:gd name="T0" fmla="*/ 0 w 864"/>
                <a:gd name="T1" fmla="*/ 0 h 240"/>
                <a:gd name="T2" fmla="*/ 864 w 864"/>
                <a:gd name="T3" fmla="*/ 0 h 240"/>
                <a:gd name="T4" fmla="*/ 864 w 864"/>
                <a:gd name="T5" fmla="*/ 240 h 240"/>
                <a:gd name="T6" fmla="*/ 0 w 864"/>
                <a:gd name="T7" fmla="*/ 240 h 240"/>
              </a:gdLst>
              <a:ahLst/>
              <a:cxnLst>
                <a:cxn ang="0">
                  <a:pos x="T0" y="T1"/>
                </a:cxn>
                <a:cxn ang="0">
                  <a:pos x="T2" y="T3"/>
                </a:cxn>
                <a:cxn ang="0">
                  <a:pos x="T4" y="T5"/>
                </a:cxn>
                <a:cxn ang="0">
                  <a:pos x="T6" y="T7"/>
                </a:cxn>
              </a:cxnLst>
              <a:rect l="0" t="0" r="r" b="b"/>
              <a:pathLst>
                <a:path w="864" h="240">
                  <a:moveTo>
                    <a:pt x="0" y="0"/>
                  </a:moveTo>
                  <a:lnTo>
                    <a:pt x="864" y="0"/>
                  </a:lnTo>
                  <a:lnTo>
                    <a:pt x="864" y="240"/>
                  </a:lnTo>
                  <a:lnTo>
                    <a:pt x="0" y="240"/>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 name="Freeform 8">
              <a:extLst>
                <a:ext uri="{FF2B5EF4-FFF2-40B4-BE49-F238E27FC236}">
                  <a16:creationId xmlns:a16="http://schemas.microsoft.com/office/drawing/2014/main" id="{FD6A0B27-444E-892C-CCD1-87D4714D8F30}"/>
                </a:ext>
              </a:extLst>
            </p:cNvPr>
            <p:cNvSpPr>
              <a:spLocks noChangeAspect="1"/>
            </p:cNvSpPr>
            <p:nvPr/>
          </p:nvSpPr>
          <p:spPr bwMode="auto">
            <a:xfrm rot="16200000" flipH="1">
              <a:off x="3738" y="2489"/>
              <a:ext cx="168" cy="43"/>
            </a:xfrm>
            <a:custGeom>
              <a:avLst/>
              <a:gdLst>
                <a:gd name="T0" fmla="*/ 0 w 864"/>
                <a:gd name="T1" fmla="*/ 0 h 240"/>
                <a:gd name="T2" fmla="*/ 864 w 864"/>
                <a:gd name="T3" fmla="*/ 0 h 240"/>
                <a:gd name="T4" fmla="*/ 864 w 864"/>
                <a:gd name="T5" fmla="*/ 240 h 240"/>
                <a:gd name="T6" fmla="*/ 0 w 864"/>
                <a:gd name="T7" fmla="*/ 240 h 240"/>
              </a:gdLst>
              <a:ahLst/>
              <a:cxnLst>
                <a:cxn ang="0">
                  <a:pos x="T0" y="T1"/>
                </a:cxn>
                <a:cxn ang="0">
                  <a:pos x="T2" y="T3"/>
                </a:cxn>
                <a:cxn ang="0">
                  <a:pos x="T4" y="T5"/>
                </a:cxn>
                <a:cxn ang="0">
                  <a:pos x="T6" y="T7"/>
                </a:cxn>
              </a:cxnLst>
              <a:rect l="0" t="0" r="r" b="b"/>
              <a:pathLst>
                <a:path w="864" h="240">
                  <a:moveTo>
                    <a:pt x="0" y="0"/>
                  </a:moveTo>
                  <a:lnTo>
                    <a:pt x="864" y="0"/>
                  </a:lnTo>
                  <a:lnTo>
                    <a:pt x="864" y="240"/>
                  </a:lnTo>
                  <a:lnTo>
                    <a:pt x="0" y="240"/>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 name="Oval 9">
              <a:extLst>
                <a:ext uri="{FF2B5EF4-FFF2-40B4-BE49-F238E27FC236}">
                  <a16:creationId xmlns:a16="http://schemas.microsoft.com/office/drawing/2014/main" id="{B6136A00-F73D-685B-CB4C-A2FC24A8BD97}"/>
                </a:ext>
              </a:extLst>
            </p:cNvPr>
            <p:cNvSpPr>
              <a:spLocks noChangeAspect="1" noChangeArrowheads="1"/>
            </p:cNvSpPr>
            <p:nvPr/>
          </p:nvSpPr>
          <p:spPr bwMode="auto">
            <a:xfrm rot="-5400000">
              <a:off x="3809" y="2550"/>
              <a:ext cx="28" cy="1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Line 10">
              <a:extLst>
                <a:ext uri="{FF2B5EF4-FFF2-40B4-BE49-F238E27FC236}">
                  <a16:creationId xmlns:a16="http://schemas.microsoft.com/office/drawing/2014/main" id="{370C20BF-BB98-FAD3-2C1F-746C37702B0F}"/>
                </a:ext>
              </a:extLst>
            </p:cNvPr>
            <p:cNvSpPr>
              <a:spLocks noChangeAspect="1" noChangeShapeType="1"/>
            </p:cNvSpPr>
            <p:nvPr/>
          </p:nvSpPr>
          <p:spPr bwMode="auto">
            <a:xfrm rot="-5400000">
              <a:off x="3306" y="2039"/>
              <a:ext cx="103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Freeform 11">
              <a:extLst>
                <a:ext uri="{FF2B5EF4-FFF2-40B4-BE49-F238E27FC236}">
                  <a16:creationId xmlns:a16="http://schemas.microsoft.com/office/drawing/2014/main" id="{8D46BDCF-D485-4EFB-82B5-F8097478A5FD}"/>
                </a:ext>
              </a:extLst>
            </p:cNvPr>
            <p:cNvSpPr>
              <a:spLocks noChangeAspect="1"/>
            </p:cNvSpPr>
            <p:nvPr/>
          </p:nvSpPr>
          <p:spPr bwMode="auto">
            <a:xfrm rot="-5400000">
              <a:off x="2034" y="2392"/>
              <a:ext cx="56" cy="34"/>
            </a:xfrm>
            <a:custGeom>
              <a:avLst/>
              <a:gdLst>
                <a:gd name="T0" fmla="*/ 0 w 288"/>
                <a:gd name="T1" fmla="*/ 192 h 192"/>
                <a:gd name="T2" fmla="*/ 48 w 288"/>
                <a:gd name="T3" fmla="*/ 0 h 192"/>
                <a:gd name="T4" fmla="*/ 96 w 288"/>
                <a:gd name="T5" fmla="*/ 192 h 192"/>
                <a:gd name="T6" fmla="*/ 144 w 288"/>
                <a:gd name="T7" fmla="*/ 0 h 192"/>
                <a:gd name="T8" fmla="*/ 192 w 288"/>
                <a:gd name="T9" fmla="*/ 192 h 192"/>
                <a:gd name="T10" fmla="*/ 240 w 288"/>
                <a:gd name="T11" fmla="*/ 0 h 192"/>
                <a:gd name="T12" fmla="*/ 288 w 288"/>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288" h="192">
                  <a:moveTo>
                    <a:pt x="0" y="192"/>
                  </a:moveTo>
                  <a:lnTo>
                    <a:pt x="48" y="0"/>
                  </a:lnTo>
                  <a:lnTo>
                    <a:pt x="96" y="192"/>
                  </a:lnTo>
                  <a:lnTo>
                    <a:pt x="144" y="0"/>
                  </a:lnTo>
                  <a:lnTo>
                    <a:pt x="192" y="192"/>
                  </a:lnTo>
                  <a:lnTo>
                    <a:pt x="240" y="0"/>
                  </a:lnTo>
                  <a:lnTo>
                    <a:pt x="288" y="192"/>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Freeform 12">
              <a:extLst>
                <a:ext uri="{FF2B5EF4-FFF2-40B4-BE49-F238E27FC236}">
                  <a16:creationId xmlns:a16="http://schemas.microsoft.com/office/drawing/2014/main" id="{815E40AA-A08A-8221-0087-FF5475C26871}"/>
                </a:ext>
              </a:extLst>
            </p:cNvPr>
            <p:cNvSpPr>
              <a:spLocks noChangeAspect="1"/>
            </p:cNvSpPr>
            <p:nvPr/>
          </p:nvSpPr>
          <p:spPr bwMode="auto">
            <a:xfrm rot="16200000" flipV="1">
              <a:off x="2112" y="2391"/>
              <a:ext cx="56" cy="35"/>
            </a:xfrm>
            <a:custGeom>
              <a:avLst/>
              <a:gdLst>
                <a:gd name="T0" fmla="*/ 0 w 288"/>
                <a:gd name="T1" fmla="*/ 192 h 192"/>
                <a:gd name="T2" fmla="*/ 48 w 288"/>
                <a:gd name="T3" fmla="*/ 0 h 192"/>
                <a:gd name="T4" fmla="*/ 96 w 288"/>
                <a:gd name="T5" fmla="*/ 192 h 192"/>
                <a:gd name="T6" fmla="*/ 144 w 288"/>
                <a:gd name="T7" fmla="*/ 0 h 192"/>
                <a:gd name="T8" fmla="*/ 192 w 288"/>
                <a:gd name="T9" fmla="*/ 192 h 192"/>
                <a:gd name="T10" fmla="*/ 240 w 288"/>
                <a:gd name="T11" fmla="*/ 0 h 192"/>
                <a:gd name="T12" fmla="*/ 288 w 288"/>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288" h="192">
                  <a:moveTo>
                    <a:pt x="0" y="192"/>
                  </a:moveTo>
                  <a:lnTo>
                    <a:pt x="48" y="0"/>
                  </a:lnTo>
                  <a:lnTo>
                    <a:pt x="96" y="192"/>
                  </a:lnTo>
                  <a:lnTo>
                    <a:pt x="144" y="0"/>
                  </a:lnTo>
                  <a:lnTo>
                    <a:pt x="192" y="192"/>
                  </a:lnTo>
                  <a:lnTo>
                    <a:pt x="240" y="0"/>
                  </a:lnTo>
                  <a:lnTo>
                    <a:pt x="288" y="192"/>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 name="Freeform 13">
              <a:extLst>
                <a:ext uri="{FF2B5EF4-FFF2-40B4-BE49-F238E27FC236}">
                  <a16:creationId xmlns:a16="http://schemas.microsoft.com/office/drawing/2014/main" id="{31A434D6-2C49-43C2-F0ED-6C29C8B53E39}"/>
                </a:ext>
              </a:extLst>
            </p:cNvPr>
            <p:cNvSpPr>
              <a:spLocks noChangeAspect="1"/>
            </p:cNvSpPr>
            <p:nvPr/>
          </p:nvSpPr>
          <p:spPr bwMode="auto">
            <a:xfrm rot="-5400000">
              <a:off x="2017" y="2275"/>
              <a:ext cx="168" cy="43"/>
            </a:xfrm>
            <a:custGeom>
              <a:avLst/>
              <a:gdLst>
                <a:gd name="T0" fmla="*/ 0 w 864"/>
                <a:gd name="T1" fmla="*/ 0 h 240"/>
                <a:gd name="T2" fmla="*/ 864 w 864"/>
                <a:gd name="T3" fmla="*/ 0 h 240"/>
                <a:gd name="T4" fmla="*/ 864 w 864"/>
                <a:gd name="T5" fmla="*/ 240 h 240"/>
                <a:gd name="T6" fmla="*/ 0 w 864"/>
                <a:gd name="T7" fmla="*/ 240 h 240"/>
              </a:gdLst>
              <a:ahLst/>
              <a:cxnLst>
                <a:cxn ang="0">
                  <a:pos x="T0" y="T1"/>
                </a:cxn>
                <a:cxn ang="0">
                  <a:pos x="T2" y="T3"/>
                </a:cxn>
                <a:cxn ang="0">
                  <a:pos x="T4" y="T5"/>
                </a:cxn>
                <a:cxn ang="0">
                  <a:pos x="T6" y="T7"/>
                </a:cxn>
              </a:cxnLst>
              <a:rect l="0" t="0" r="r" b="b"/>
              <a:pathLst>
                <a:path w="864" h="240">
                  <a:moveTo>
                    <a:pt x="0" y="0"/>
                  </a:moveTo>
                  <a:lnTo>
                    <a:pt x="864" y="0"/>
                  </a:lnTo>
                  <a:lnTo>
                    <a:pt x="864" y="240"/>
                  </a:lnTo>
                  <a:lnTo>
                    <a:pt x="0" y="240"/>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 name="Freeform 14">
              <a:extLst>
                <a:ext uri="{FF2B5EF4-FFF2-40B4-BE49-F238E27FC236}">
                  <a16:creationId xmlns:a16="http://schemas.microsoft.com/office/drawing/2014/main" id="{5D962A7F-88F4-6693-5330-9F8C7C73025C}"/>
                </a:ext>
              </a:extLst>
            </p:cNvPr>
            <p:cNvSpPr>
              <a:spLocks noChangeAspect="1"/>
            </p:cNvSpPr>
            <p:nvPr/>
          </p:nvSpPr>
          <p:spPr bwMode="auto">
            <a:xfrm rot="16200000" flipH="1">
              <a:off x="2016" y="2500"/>
              <a:ext cx="169" cy="43"/>
            </a:xfrm>
            <a:custGeom>
              <a:avLst/>
              <a:gdLst>
                <a:gd name="T0" fmla="*/ 0 w 864"/>
                <a:gd name="T1" fmla="*/ 0 h 240"/>
                <a:gd name="T2" fmla="*/ 864 w 864"/>
                <a:gd name="T3" fmla="*/ 0 h 240"/>
                <a:gd name="T4" fmla="*/ 864 w 864"/>
                <a:gd name="T5" fmla="*/ 240 h 240"/>
                <a:gd name="T6" fmla="*/ 0 w 864"/>
                <a:gd name="T7" fmla="*/ 240 h 240"/>
              </a:gdLst>
              <a:ahLst/>
              <a:cxnLst>
                <a:cxn ang="0">
                  <a:pos x="T0" y="T1"/>
                </a:cxn>
                <a:cxn ang="0">
                  <a:pos x="T2" y="T3"/>
                </a:cxn>
                <a:cxn ang="0">
                  <a:pos x="T4" y="T5"/>
                </a:cxn>
                <a:cxn ang="0">
                  <a:pos x="T6" y="T7"/>
                </a:cxn>
              </a:cxnLst>
              <a:rect l="0" t="0" r="r" b="b"/>
              <a:pathLst>
                <a:path w="864" h="240">
                  <a:moveTo>
                    <a:pt x="0" y="0"/>
                  </a:moveTo>
                  <a:lnTo>
                    <a:pt x="864" y="0"/>
                  </a:lnTo>
                  <a:lnTo>
                    <a:pt x="864" y="240"/>
                  </a:lnTo>
                  <a:lnTo>
                    <a:pt x="0" y="240"/>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1" name="Oval 15">
              <a:extLst>
                <a:ext uri="{FF2B5EF4-FFF2-40B4-BE49-F238E27FC236}">
                  <a16:creationId xmlns:a16="http://schemas.microsoft.com/office/drawing/2014/main" id="{08230307-9056-B565-7F33-C35B5EFA488D}"/>
                </a:ext>
              </a:extLst>
            </p:cNvPr>
            <p:cNvSpPr>
              <a:spLocks noChangeAspect="1" noChangeArrowheads="1"/>
            </p:cNvSpPr>
            <p:nvPr/>
          </p:nvSpPr>
          <p:spPr bwMode="auto">
            <a:xfrm rot="-5400000">
              <a:off x="2088" y="2560"/>
              <a:ext cx="28" cy="1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2" name="Line 16">
              <a:extLst>
                <a:ext uri="{FF2B5EF4-FFF2-40B4-BE49-F238E27FC236}">
                  <a16:creationId xmlns:a16="http://schemas.microsoft.com/office/drawing/2014/main" id="{9DD1429A-E95F-B644-4AF2-14EA3B2C3A85}"/>
                </a:ext>
              </a:extLst>
            </p:cNvPr>
            <p:cNvSpPr>
              <a:spLocks noChangeAspect="1" noChangeShapeType="1"/>
            </p:cNvSpPr>
            <p:nvPr/>
          </p:nvSpPr>
          <p:spPr bwMode="auto">
            <a:xfrm rot="-5400000">
              <a:off x="1580" y="2044"/>
              <a:ext cx="104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23" name="Group 17">
              <a:extLst>
                <a:ext uri="{FF2B5EF4-FFF2-40B4-BE49-F238E27FC236}">
                  <a16:creationId xmlns:a16="http://schemas.microsoft.com/office/drawing/2014/main" id="{BE8A54E0-3408-DA63-4106-B042396B8F6C}"/>
                </a:ext>
              </a:extLst>
            </p:cNvPr>
            <p:cNvGrpSpPr>
              <a:grpSpLocks noChangeAspect="1"/>
            </p:cNvGrpSpPr>
            <p:nvPr/>
          </p:nvGrpSpPr>
          <p:grpSpPr bwMode="auto">
            <a:xfrm>
              <a:off x="2036" y="2578"/>
              <a:ext cx="2974" cy="217"/>
              <a:chOff x="516" y="1968"/>
              <a:chExt cx="4911" cy="332"/>
            </a:xfrm>
          </p:grpSpPr>
          <p:grpSp>
            <p:nvGrpSpPr>
              <p:cNvPr id="168" name="Group 18">
                <a:extLst>
                  <a:ext uri="{FF2B5EF4-FFF2-40B4-BE49-F238E27FC236}">
                    <a16:creationId xmlns:a16="http://schemas.microsoft.com/office/drawing/2014/main" id="{B6D508C9-9102-9ABE-9345-B0CC429420C0}"/>
                  </a:ext>
                </a:extLst>
              </p:cNvPr>
              <p:cNvGrpSpPr>
                <a:grpSpLocks noChangeAspect="1"/>
              </p:cNvGrpSpPr>
              <p:nvPr/>
            </p:nvGrpSpPr>
            <p:grpSpPr bwMode="auto">
              <a:xfrm flipH="1">
                <a:off x="516" y="1968"/>
                <a:ext cx="2067" cy="332"/>
                <a:chOff x="1405" y="1610"/>
                <a:chExt cx="2743" cy="441"/>
              </a:xfrm>
            </p:grpSpPr>
            <p:grpSp>
              <p:nvGrpSpPr>
                <p:cNvPr id="210" name="Group 19">
                  <a:extLst>
                    <a:ext uri="{FF2B5EF4-FFF2-40B4-BE49-F238E27FC236}">
                      <a16:creationId xmlns:a16="http://schemas.microsoft.com/office/drawing/2014/main" id="{181F89E4-3E23-673C-03B9-7D8ECCC3EB94}"/>
                    </a:ext>
                  </a:extLst>
                </p:cNvPr>
                <p:cNvGrpSpPr>
                  <a:grpSpLocks noChangeAspect="1"/>
                </p:cNvGrpSpPr>
                <p:nvPr/>
              </p:nvGrpSpPr>
              <p:grpSpPr bwMode="auto">
                <a:xfrm>
                  <a:off x="1652" y="1610"/>
                  <a:ext cx="289" cy="441"/>
                  <a:chOff x="1652" y="1610"/>
                  <a:chExt cx="289" cy="441"/>
                </a:xfrm>
              </p:grpSpPr>
              <p:sp>
                <p:nvSpPr>
                  <p:cNvPr id="242" name="Oval 20">
                    <a:extLst>
                      <a:ext uri="{FF2B5EF4-FFF2-40B4-BE49-F238E27FC236}">
                        <a16:creationId xmlns:a16="http://schemas.microsoft.com/office/drawing/2014/main" id="{AAEF9302-09C4-8530-465B-3628EC9D1160}"/>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43" name="Freeform 21">
                    <a:extLst>
                      <a:ext uri="{FF2B5EF4-FFF2-40B4-BE49-F238E27FC236}">
                        <a16:creationId xmlns:a16="http://schemas.microsoft.com/office/drawing/2014/main" id="{3D9F87D6-700A-F9F3-23B0-E962132884BD}"/>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11" name="Group 22">
                  <a:extLst>
                    <a:ext uri="{FF2B5EF4-FFF2-40B4-BE49-F238E27FC236}">
                      <a16:creationId xmlns:a16="http://schemas.microsoft.com/office/drawing/2014/main" id="{413A726C-9A7D-A5E5-1A88-24937160ACA9}"/>
                    </a:ext>
                  </a:extLst>
                </p:cNvPr>
                <p:cNvGrpSpPr>
                  <a:grpSpLocks noChangeAspect="1"/>
                </p:cNvGrpSpPr>
                <p:nvPr/>
              </p:nvGrpSpPr>
              <p:grpSpPr bwMode="auto">
                <a:xfrm>
                  <a:off x="1905" y="1610"/>
                  <a:ext cx="289" cy="441"/>
                  <a:chOff x="1652" y="1610"/>
                  <a:chExt cx="289" cy="441"/>
                </a:xfrm>
              </p:grpSpPr>
              <p:sp>
                <p:nvSpPr>
                  <p:cNvPr id="240" name="Oval 23">
                    <a:extLst>
                      <a:ext uri="{FF2B5EF4-FFF2-40B4-BE49-F238E27FC236}">
                        <a16:creationId xmlns:a16="http://schemas.microsoft.com/office/drawing/2014/main" id="{260AB1DC-7FD0-3839-57CE-2D94A180DFF5}"/>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41" name="Freeform 24">
                    <a:extLst>
                      <a:ext uri="{FF2B5EF4-FFF2-40B4-BE49-F238E27FC236}">
                        <a16:creationId xmlns:a16="http://schemas.microsoft.com/office/drawing/2014/main" id="{579E3F43-EA61-522E-E552-ACF6B9AA7E44}"/>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12" name="Group 25">
                  <a:extLst>
                    <a:ext uri="{FF2B5EF4-FFF2-40B4-BE49-F238E27FC236}">
                      <a16:creationId xmlns:a16="http://schemas.microsoft.com/office/drawing/2014/main" id="{81640249-34C1-B136-1B12-8984F088DC36}"/>
                    </a:ext>
                  </a:extLst>
                </p:cNvPr>
                <p:cNvGrpSpPr>
                  <a:grpSpLocks noChangeAspect="1"/>
                </p:cNvGrpSpPr>
                <p:nvPr/>
              </p:nvGrpSpPr>
              <p:grpSpPr bwMode="auto">
                <a:xfrm>
                  <a:off x="2157" y="1610"/>
                  <a:ext cx="289" cy="441"/>
                  <a:chOff x="1652" y="1610"/>
                  <a:chExt cx="289" cy="441"/>
                </a:xfrm>
              </p:grpSpPr>
              <p:sp>
                <p:nvSpPr>
                  <p:cNvPr id="238" name="Oval 26">
                    <a:extLst>
                      <a:ext uri="{FF2B5EF4-FFF2-40B4-BE49-F238E27FC236}">
                        <a16:creationId xmlns:a16="http://schemas.microsoft.com/office/drawing/2014/main" id="{F2EAD395-1FE0-F7F7-F8A7-0860B23246BD}"/>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39" name="Freeform 27">
                    <a:extLst>
                      <a:ext uri="{FF2B5EF4-FFF2-40B4-BE49-F238E27FC236}">
                        <a16:creationId xmlns:a16="http://schemas.microsoft.com/office/drawing/2014/main" id="{FFAB0361-6762-41D6-94F2-C75E398A48AB}"/>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13" name="Group 28">
                  <a:extLst>
                    <a:ext uri="{FF2B5EF4-FFF2-40B4-BE49-F238E27FC236}">
                      <a16:creationId xmlns:a16="http://schemas.microsoft.com/office/drawing/2014/main" id="{28CE621A-FD0D-974B-3FCC-49435C8A0935}"/>
                    </a:ext>
                  </a:extLst>
                </p:cNvPr>
                <p:cNvGrpSpPr>
                  <a:grpSpLocks noChangeAspect="1"/>
                </p:cNvGrpSpPr>
                <p:nvPr/>
              </p:nvGrpSpPr>
              <p:grpSpPr bwMode="auto">
                <a:xfrm>
                  <a:off x="2410" y="1610"/>
                  <a:ext cx="289" cy="441"/>
                  <a:chOff x="1652" y="1610"/>
                  <a:chExt cx="289" cy="441"/>
                </a:xfrm>
              </p:grpSpPr>
              <p:sp>
                <p:nvSpPr>
                  <p:cNvPr id="236" name="Oval 29">
                    <a:extLst>
                      <a:ext uri="{FF2B5EF4-FFF2-40B4-BE49-F238E27FC236}">
                        <a16:creationId xmlns:a16="http://schemas.microsoft.com/office/drawing/2014/main" id="{18DA8156-995E-949F-B3EB-42EA5B40DEE9}"/>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37" name="Freeform 30">
                    <a:extLst>
                      <a:ext uri="{FF2B5EF4-FFF2-40B4-BE49-F238E27FC236}">
                        <a16:creationId xmlns:a16="http://schemas.microsoft.com/office/drawing/2014/main" id="{B740ACB7-6BA7-6B2E-1DE3-9CE0808E7835}"/>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14" name="Group 31">
                  <a:extLst>
                    <a:ext uri="{FF2B5EF4-FFF2-40B4-BE49-F238E27FC236}">
                      <a16:creationId xmlns:a16="http://schemas.microsoft.com/office/drawing/2014/main" id="{64D2C427-3988-B71D-CDF8-079C767C809D}"/>
                    </a:ext>
                  </a:extLst>
                </p:cNvPr>
                <p:cNvGrpSpPr>
                  <a:grpSpLocks noChangeAspect="1"/>
                </p:cNvGrpSpPr>
                <p:nvPr/>
              </p:nvGrpSpPr>
              <p:grpSpPr bwMode="auto">
                <a:xfrm>
                  <a:off x="2662" y="1610"/>
                  <a:ext cx="289" cy="441"/>
                  <a:chOff x="1652" y="1610"/>
                  <a:chExt cx="289" cy="441"/>
                </a:xfrm>
              </p:grpSpPr>
              <p:sp>
                <p:nvSpPr>
                  <p:cNvPr id="234" name="Oval 32">
                    <a:extLst>
                      <a:ext uri="{FF2B5EF4-FFF2-40B4-BE49-F238E27FC236}">
                        <a16:creationId xmlns:a16="http://schemas.microsoft.com/office/drawing/2014/main" id="{6EFF0A9B-2C6A-48BC-4AC6-291AA388AC45}"/>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35" name="Freeform 33">
                    <a:extLst>
                      <a:ext uri="{FF2B5EF4-FFF2-40B4-BE49-F238E27FC236}">
                        <a16:creationId xmlns:a16="http://schemas.microsoft.com/office/drawing/2014/main" id="{C1C235DA-B189-92F8-C429-A362246AB02E}"/>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15" name="Group 34">
                  <a:extLst>
                    <a:ext uri="{FF2B5EF4-FFF2-40B4-BE49-F238E27FC236}">
                      <a16:creationId xmlns:a16="http://schemas.microsoft.com/office/drawing/2014/main" id="{182A1085-EB5D-D4B9-5E9F-008B4F4D2E8C}"/>
                    </a:ext>
                  </a:extLst>
                </p:cNvPr>
                <p:cNvGrpSpPr>
                  <a:grpSpLocks noChangeAspect="1"/>
                </p:cNvGrpSpPr>
                <p:nvPr/>
              </p:nvGrpSpPr>
              <p:grpSpPr bwMode="auto">
                <a:xfrm>
                  <a:off x="2915" y="1610"/>
                  <a:ext cx="289" cy="441"/>
                  <a:chOff x="1652" y="1610"/>
                  <a:chExt cx="289" cy="441"/>
                </a:xfrm>
              </p:grpSpPr>
              <p:sp>
                <p:nvSpPr>
                  <p:cNvPr id="232" name="Oval 35">
                    <a:extLst>
                      <a:ext uri="{FF2B5EF4-FFF2-40B4-BE49-F238E27FC236}">
                        <a16:creationId xmlns:a16="http://schemas.microsoft.com/office/drawing/2014/main" id="{6D734DBC-482F-F21A-B260-0D4DAFE299A3}"/>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33" name="Freeform 36">
                    <a:extLst>
                      <a:ext uri="{FF2B5EF4-FFF2-40B4-BE49-F238E27FC236}">
                        <a16:creationId xmlns:a16="http://schemas.microsoft.com/office/drawing/2014/main" id="{C489BBBA-00BE-03CC-3656-340C7EC2D601}"/>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16" name="Group 37">
                  <a:extLst>
                    <a:ext uri="{FF2B5EF4-FFF2-40B4-BE49-F238E27FC236}">
                      <a16:creationId xmlns:a16="http://schemas.microsoft.com/office/drawing/2014/main" id="{E130C0FE-4824-9539-7922-FA3F9669DAEB}"/>
                    </a:ext>
                  </a:extLst>
                </p:cNvPr>
                <p:cNvGrpSpPr>
                  <a:grpSpLocks noChangeAspect="1"/>
                </p:cNvGrpSpPr>
                <p:nvPr/>
              </p:nvGrpSpPr>
              <p:grpSpPr bwMode="auto">
                <a:xfrm>
                  <a:off x="3167" y="1610"/>
                  <a:ext cx="289" cy="441"/>
                  <a:chOff x="1652" y="1610"/>
                  <a:chExt cx="289" cy="441"/>
                </a:xfrm>
              </p:grpSpPr>
              <p:sp>
                <p:nvSpPr>
                  <p:cNvPr id="230" name="Oval 38">
                    <a:extLst>
                      <a:ext uri="{FF2B5EF4-FFF2-40B4-BE49-F238E27FC236}">
                        <a16:creationId xmlns:a16="http://schemas.microsoft.com/office/drawing/2014/main" id="{966CD088-30FB-91BB-3267-A75AFDFE797F}"/>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31" name="Freeform 39">
                    <a:extLst>
                      <a:ext uri="{FF2B5EF4-FFF2-40B4-BE49-F238E27FC236}">
                        <a16:creationId xmlns:a16="http://schemas.microsoft.com/office/drawing/2014/main" id="{885B753D-6971-3BB7-93DB-7BF8D501A378}"/>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17" name="Group 40">
                  <a:extLst>
                    <a:ext uri="{FF2B5EF4-FFF2-40B4-BE49-F238E27FC236}">
                      <a16:creationId xmlns:a16="http://schemas.microsoft.com/office/drawing/2014/main" id="{2D8FE571-843F-D409-CE75-E826C2F5BE30}"/>
                    </a:ext>
                  </a:extLst>
                </p:cNvPr>
                <p:cNvGrpSpPr>
                  <a:grpSpLocks noChangeAspect="1"/>
                </p:cNvGrpSpPr>
                <p:nvPr/>
              </p:nvGrpSpPr>
              <p:grpSpPr bwMode="auto">
                <a:xfrm>
                  <a:off x="3420" y="1610"/>
                  <a:ext cx="289" cy="441"/>
                  <a:chOff x="1652" y="1610"/>
                  <a:chExt cx="289" cy="441"/>
                </a:xfrm>
              </p:grpSpPr>
              <p:sp>
                <p:nvSpPr>
                  <p:cNvPr id="228" name="Oval 41">
                    <a:extLst>
                      <a:ext uri="{FF2B5EF4-FFF2-40B4-BE49-F238E27FC236}">
                        <a16:creationId xmlns:a16="http://schemas.microsoft.com/office/drawing/2014/main" id="{B91C7B34-CB7B-35C4-4CC0-C205896C69F6}"/>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29" name="Freeform 42">
                    <a:extLst>
                      <a:ext uri="{FF2B5EF4-FFF2-40B4-BE49-F238E27FC236}">
                        <a16:creationId xmlns:a16="http://schemas.microsoft.com/office/drawing/2014/main" id="{9809EB71-3E04-5F49-582E-3FBC12CAAF64}"/>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18" name="Oval 43">
                  <a:extLst>
                    <a:ext uri="{FF2B5EF4-FFF2-40B4-BE49-F238E27FC236}">
                      <a16:creationId xmlns:a16="http://schemas.microsoft.com/office/drawing/2014/main" id="{15458D65-C1EF-D700-516F-B1D6B1F9CD88}"/>
                    </a:ext>
                  </a:extLst>
                </p:cNvPr>
                <p:cNvSpPr>
                  <a:spLocks noChangeAspect="1" noChangeArrowheads="1"/>
                </p:cNvSpPr>
                <p:nvPr/>
              </p:nvSpPr>
              <p:spPr bwMode="auto">
                <a:xfrm>
                  <a:off x="367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19" name="Freeform 44">
                  <a:extLst>
                    <a:ext uri="{FF2B5EF4-FFF2-40B4-BE49-F238E27FC236}">
                      <a16:creationId xmlns:a16="http://schemas.microsoft.com/office/drawing/2014/main" id="{C2ADC8A4-E74C-BF1C-1A2D-28E4EFB212DD}"/>
                    </a:ext>
                  </a:extLst>
                </p:cNvPr>
                <p:cNvSpPr>
                  <a:spLocks noChangeAspect="1"/>
                </p:cNvSpPr>
                <p:nvPr/>
              </p:nvSpPr>
              <p:spPr bwMode="auto">
                <a:xfrm>
                  <a:off x="3857" y="1721"/>
                  <a:ext cx="106" cy="204"/>
                </a:xfrm>
                <a:custGeom>
                  <a:avLst/>
                  <a:gdLst>
                    <a:gd name="T0" fmla="*/ 29 w 106"/>
                    <a:gd name="T1" fmla="*/ 0 h 204"/>
                    <a:gd name="T2" fmla="*/ 35 w 106"/>
                    <a:gd name="T3" fmla="*/ 13 h 204"/>
                    <a:gd name="T4" fmla="*/ 93 w 106"/>
                    <a:gd name="T5" fmla="*/ 25 h 204"/>
                    <a:gd name="T6" fmla="*/ 104 w 106"/>
                    <a:gd name="T7" fmla="*/ 53 h 204"/>
                    <a:gd name="T8" fmla="*/ 93 w 106"/>
                    <a:gd name="T9" fmla="*/ 183 h 204"/>
                    <a:gd name="T10" fmla="*/ 45 w 106"/>
                    <a:gd name="T11" fmla="*/ 186 h 204"/>
                    <a:gd name="T12" fmla="*/ 33 w 106"/>
                    <a:gd name="T13" fmla="*/ 194 h 204"/>
                    <a:gd name="T14" fmla="*/ 24 w 106"/>
                    <a:gd name="T15" fmla="*/ 204 h 204"/>
                    <a:gd name="T16" fmla="*/ 15 w 106"/>
                    <a:gd name="T17" fmla="*/ 191 h 204"/>
                    <a:gd name="T18" fmla="*/ 9 w 106"/>
                    <a:gd name="T19" fmla="*/ 95 h 204"/>
                    <a:gd name="T20" fmla="*/ 23 w 106"/>
                    <a:gd name="T21" fmla="*/ 7 h 204"/>
                    <a:gd name="T22" fmla="*/ 29 w 106"/>
                    <a:gd name="T2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204">
                      <a:moveTo>
                        <a:pt x="29" y="0"/>
                      </a:moveTo>
                      <a:cubicBezTo>
                        <a:pt x="30" y="8"/>
                        <a:pt x="29" y="10"/>
                        <a:pt x="35" y="13"/>
                      </a:cubicBezTo>
                      <a:cubicBezTo>
                        <a:pt x="48" y="30"/>
                        <a:pt x="72" y="24"/>
                        <a:pt x="93" y="25"/>
                      </a:cubicBezTo>
                      <a:cubicBezTo>
                        <a:pt x="102" y="28"/>
                        <a:pt x="103" y="45"/>
                        <a:pt x="104" y="53"/>
                      </a:cubicBezTo>
                      <a:cubicBezTo>
                        <a:pt x="104" y="58"/>
                        <a:pt x="106" y="164"/>
                        <a:pt x="93" y="183"/>
                      </a:cubicBezTo>
                      <a:cubicBezTo>
                        <a:pt x="76" y="182"/>
                        <a:pt x="61" y="182"/>
                        <a:pt x="45" y="186"/>
                      </a:cubicBezTo>
                      <a:cubicBezTo>
                        <a:pt x="41" y="189"/>
                        <a:pt x="37" y="190"/>
                        <a:pt x="33" y="194"/>
                      </a:cubicBezTo>
                      <a:cubicBezTo>
                        <a:pt x="31" y="199"/>
                        <a:pt x="29" y="202"/>
                        <a:pt x="24" y="204"/>
                      </a:cubicBezTo>
                      <a:cubicBezTo>
                        <a:pt x="18" y="202"/>
                        <a:pt x="18" y="196"/>
                        <a:pt x="15" y="191"/>
                      </a:cubicBezTo>
                      <a:cubicBezTo>
                        <a:pt x="14" y="160"/>
                        <a:pt x="16" y="126"/>
                        <a:pt x="9" y="95"/>
                      </a:cubicBezTo>
                      <a:cubicBezTo>
                        <a:pt x="9" y="90"/>
                        <a:pt x="0" y="22"/>
                        <a:pt x="23" y="7"/>
                      </a:cubicBezTo>
                      <a:cubicBezTo>
                        <a:pt x="24" y="1"/>
                        <a:pt x="23" y="4"/>
                        <a:pt x="29" y="0"/>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0" name="Rectangle 45">
                  <a:extLst>
                    <a:ext uri="{FF2B5EF4-FFF2-40B4-BE49-F238E27FC236}">
                      <a16:creationId xmlns:a16="http://schemas.microsoft.com/office/drawing/2014/main" id="{A54296B5-6F80-0447-2B5F-58DAD61B8E6D}"/>
                    </a:ext>
                  </a:extLst>
                </p:cNvPr>
                <p:cNvSpPr>
                  <a:spLocks noChangeAspect="1" noChangeArrowheads="1"/>
                </p:cNvSpPr>
                <p:nvPr/>
              </p:nvSpPr>
              <p:spPr bwMode="auto">
                <a:xfrm>
                  <a:off x="3902" y="1743"/>
                  <a:ext cx="246" cy="166"/>
                </a:xfrm>
                <a:prstGeom prst="rect">
                  <a:avLst/>
                </a:prstGeom>
                <a:solidFill>
                  <a:srgbClr val="6699FF"/>
                </a:solidFill>
                <a:ln w="12700">
                  <a:solidFill>
                    <a:srgbClr val="6699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21" name="Rectangle 46">
                  <a:extLst>
                    <a:ext uri="{FF2B5EF4-FFF2-40B4-BE49-F238E27FC236}">
                      <a16:creationId xmlns:a16="http://schemas.microsoft.com/office/drawing/2014/main" id="{2A2C37EB-588E-6E6A-72A2-7578F8C48A35}"/>
                    </a:ext>
                  </a:extLst>
                </p:cNvPr>
                <p:cNvSpPr>
                  <a:spLocks noChangeAspect="1" noChangeArrowheads="1"/>
                </p:cNvSpPr>
                <p:nvPr/>
              </p:nvSpPr>
              <p:spPr bwMode="auto">
                <a:xfrm>
                  <a:off x="3960" y="1639"/>
                  <a:ext cx="89" cy="120"/>
                </a:xfrm>
                <a:prstGeom prst="rect">
                  <a:avLst/>
                </a:prstGeom>
                <a:solidFill>
                  <a:srgbClr val="6699FF"/>
                </a:solidFill>
                <a:ln w="12700">
                  <a:solidFill>
                    <a:srgbClr val="6699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22" name="Freeform 47">
                  <a:extLst>
                    <a:ext uri="{FF2B5EF4-FFF2-40B4-BE49-F238E27FC236}">
                      <a16:creationId xmlns:a16="http://schemas.microsoft.com/office/drawing/2014/main" id="{5F08C9F0-DF0D-AD4E-106A-7494B98EA2E8}"/>
                    </a:ext>
                  </a:extLst>
                </p:cNvPr>
                <p:cNvSpPr>
                  <a:spLocks noChangeAspect="1"/>
                </p:cNvSpPr>
                <p:nvPr/>
              </p:nvSpPr>
              <p:spPr bwMode="auto">
                <a:xfrm>
                  <a:off x="4023" y="1727"/>
                  <a:ext cx="47" cy="44"/>
                </a:xfrm>
                <a:custGeom>
                  <a:avLst/>
                  <a:gdLst>
                    <a:gd name="T0" fmla="*/ 16 w 47"/>
                    <a:gd name="T1" fmla="*/ 0 h 44"/>
                    <a:gd name="T2" fmla="*/ 28 w 47"/>
                    <a:gd name="T3" fmla="*/ 9 h 44"/>
                    <a:gd name="T4" fmla="*/ 45 w 47"/>
                    <a:gd name="T5" fmla="*/ 31 h 44"/>
                    <a:gd name="T6" fmla="*/ 21 w 47"/>
                    <a:gd name="T7" fmla="*/ 44 h 44"/>
                    <a:gd name="T8" fmla="*/ 5 w 47"/>
                    <a:gd name="T9" fmla="*/ 36 h 44"/>
                    <a:gd name="T10" fmla="*/ 5 w 47"/>
                    <a:gd name="T11" fmla="*/ 15 h 44"/>
                    <a:gd name="T12" fmla="*/ 13 w 47"/>
                    <a:gd name="T13" fmla="*/ 13 h 44"/>
                    <a:gd name="T14" fmla="*/ 16 w 47"/>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4">
                      <a:moveTo>
                        <a:pt x="16" y="0"/>
                      </a:moveTo>
                      <a:cubicBezTo>
                        <a:pt x="17" y="6"/>
                        <a:pt x="22" y="7"/>
                        <a:pt x="28" y="9"/>
                      </a:cubicBezTo>
                      <a:cubicBezTo>
                        <a:pt x="35" y="16"/>
                        <a:pt x="41" y="22"/>
                        <a:pt x="45" y="31"/>
                      </a:cubicBezTo>
                      <a:cubicBezTo>
                        <a:pt x="47" y="36"/>
                        <a:pt x="24" y="44"/>
                        <a:pt x="21" y="44"/>
                      </a:cubicBezTo>
                      <a:cubicBezTo>
                        <a:pt x="13" y="43"/>
                        <a:pt x="12" y="39"/>
                        <a:pt x="5" y="36"/>
                      </a:cubicBezTo>
                      <a:cubicBezTo>
                        <a:pt x="3" y="31"/>
                        <a:pt x="0" y="18"/>
                        <a:pt x="5" y="15"/>
                      </a:cubicBezTo>
                      <a:cubicBezTo>
                        <a:pt x="7" y="13"/>
                        <a:pt x="13" y="13"/>
                        <a:pt x="13" y="13"/>
                      </a:cubicBezTo>
                      <a:cubicBezTo>
                        <a:pt x="19" y="9"/>
                        <a:pt x="16" y="6"/>
                        <a:pt x="16" y="0"/>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3" name="Freeform 48">
                  <a:extLst>
                    <a:ext uri="{FF2B5EF4-FFF2-40B4-BE49-F238E27FC236}">
                      <a16:creationId xmlns:a16="http://schemas.microsoft.com/office/drawing/2014/main" id="{D8D94D8D-BAC7-C9E5-B070-813EB195FBC5}"/>
                    </a:ext>
                  </a:extLst>
                </p:cNvPr>
                <p:cNvSpPr>
                  <a:spLocks noChangeAspect="1"/>
                </p:cNvSpPr>
                <p:nvPr/>
              </p:nvSpPr>
              <p:spPr bwMode="auto">
                <a:xfrm>
                  <a:off x="3940" y="1723"/>
                  <a:ext cx="38" cy="44"/>
                </a:xfrm>
                <a:custGeom>
                  <a:avLst/>
                  <a:gdLst>
                    <a:gd name="T0" fmla="*/ 25 w 38"/>
                    <a:gd name="T1" fmla="*/ 0 h 44"/>
                    <a:gd name="T2" fmla="*/ 15 w 38"/>
                    <a:gd name="T3" fmla="*/ 19 h 44"/>
                    <a:gd name="T4" fmla="*/ 4 w 38"/>
                    <a:gd name="T5" fmla="*/ 25 h 44"/>
                    <a:gd name="T6" fmla="*/ 6 w 38"/>
                    <a:gd name="T7" fmla="*/ 37 h 44"/>
                    <a:gd name="T8" fmla="*/ 15 w 38"/>
                    <a:gd name="T9" fmla="*/ 42 h 44"/>
                    <a:gd name="T10" fmla="*/ 31 w 38"/>
                    <a:gd name="T11" fmla="*/ 39 h 44"/>
                    <a:gd name="T12" fmla="*/ 36 w 38"/>
                    <a:gd name="T13" fmla="*/ 34 h 44"/>
                    <a:gd name="T14" fmla="*/ 38 w 38"/>
                    <a:gd name="T15" fmla="*/ 28 h 44"/>
                    <a:gd name="T16" fmla="*/ 25 w 3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4">
                      <a:moveTo>
                        <a:pt x="25" y="0"/>
                      </a:moveTo>
                      <a:cubicBezTo>
                        <a:pt x="16" y="3"/>
                        <a:pt x="25" y="16"/>
                        <a:pt x="15" y="19"/>
                      </a:cubicBezTo>
                      <a:cubicBezTo>
                        <a:pt x="13" y="22"/>
                        <a:pt x="4" y="25"/>
                        <a:pt x="4" y="25"/>
                      </a:cubicBezTo>
                      <a:cubicBezTo>
                        <a:pt x="2" y="30"/>
                        <a:pt x="0" y="35"/>
                        <a:pt x="6" y="37"/>
                      </a:cubicBezTo>
                      <a:cubicBezTo>
                        <a:pt x="9" y="41"/>
                        <a:pt x="11" y="41"/>
                        <a:pt x="15" y="42"/>
                      </a:cubicBezTo>
                      <a:cubicBezTo>
                        <a:pt x="20" y="41"/>
                        <a:pt x="31" y="39"/>
                        <a:pt x="31" y="39"/>
                      </a:cubicBezTo>
                      <a:cubicBezTo>
                        <a:pt x="34" y="29"/>
                        <a:pt x="29" y="44"/>
                        <a:pt x="36" y="34"/>
                      </a:cubicBezTo>
                      <a:cubicBezTo>
                        <a:pt x="37" y="32"/>
                        <a:pt x="38" y="28"/>
                        <a:pt x="38" y="28"/>
                      </a:cubicBezTo>
                      <a:cubicBezTo>
                        <a:pt x="37" y="13"/>
                        <a:pt x="34" y="11"/>
                        <a:pt x="25" y="0"/>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4" name="Rectangle 49">
                  <a:extLst>
                    <a:ext uri="{FF2B5EF4-FFF2-40B4-BE49-F238E27FC236}">
                      <a16:creationId xmlns:a16="http://schemas.microsoft.com/office/drawing/2014/main" id="{1ADA82B0-07F2-B0D5-EBD4-E35AA27FC09A}"/>
                    </a:ext>
                  </a:extLst>
                </p:cNvPr>
                <p:cNvSpPr>
                  <a:spLocks noChangeAspect="1" noChangeArrowheads="1"/>
                </p:cNvSpPr>
                <p:nvPr/>
              </p:nvSpPr>
              <p:spPr bwMode="auto">
                <a:xfrm>
                  <a:off x="1405" y="1744"/>
                  <a:ext cx="258" cy="160"/>
                </a:xfrm>
                <a:prstGeom prst="rect">
                  <a:avLst/>
                </a:prstGeom>
                <a:solidFill>
                  <a:srgbClr val="6699FF"/>
                </a:solidFill>
                <a:ln w="12700">
                  <a:solidFill>
                    <a:srgbClr val="6699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25" name="Rectangle 50">
                  <a:extLst>
                    <a:ext uri="{FF2B5EF4-FFF2-40B4-BE49-F238E27FC236}">
                      <a16:creationId xmlns:a16="http://schemas.microsoft.com/office/drawing/2014/main" id="{FB024EB8-C573-FA75-87A6-DC0148CDF72A}"/>
                    </a:ext>
                  </a:extLst>
                </p:cNvPr>
                <p:cNvSpPr>
                  <a:spLocks noChangeAspect="1" noChangeArrowheads="1"/>
                </p:cNvSpPr>
                <p:nvPr/>
              </p:nvSpPr>
              <p:spPr bwMode="auto">
                <a:xfrm>
                  <a:off x="1538" y="1890"/>
                  <a:ext cx="23" cy="47"/>
                </a:xfrm>
                <a:prstGeom prst="rect">
                  <a:avLst/>
                </a:prstGeom>
                <a:solidFill>
                  <a:srgbClr val="6699FF"/>
                </a:solidFill>
                <a:ln w="12700">
                  <a:solidFill>
                    <a:srgbClr val="6699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26" name="Freeform 51">
                  <a:extLst>
                    <a:ext uri="{FF2B5EF4-FFF2-40B4-BE49-F238E27FC236}">
                      <a16:creationId xmlns:a16="http://schemas.microsoft.com/office/drawing/2014/main" id="{2CDF2EE3-C5F1-A740-69D9-8FD8B7A476EF}"/>
                    </a:ext>
                  </a:extLst>
                </p:cNvPr>
                <p:cNvSpPr>
                  <a:spLocks noChangeAspect="1"/>
                </p:cNvSpPr>
                <p:nvPr/>
              </p:nvSpPr>
              <p:spPr bwMode="auto">
                <a:xfrm>
                  <a:off x="1624" y="1727"/>
                  <a:ext cx="53" cy="40"/>
                </a:xfrm>
                <a:custGeom>
                  <a:avLst/>
                  <a:gdLst>
                    <a:gd name="T0" fmla="*/ 0 w 53"/>
                    <a:gd name="T1" fmla="*/ 15 h 40"/>
                    <a:gd name="T2" fmla="*/ 27 w 53"/>
                    <a:gd name="T3" fmla="*/ 16 h 40"/>
                    <a:gd name="T4" fmla="*/ 38 w 53"/>
                    <a:gd name="T5" fmla="*/ 10 h 40"/>
                    <a:gd name="T6" fmla="*/ 44 w 53"/>
                    <a:gd name="T7" fmla="*/ 6 h 40"/>
                    <a:gd name="T8" fmla="*/ 53 w 53"/>
                    <a:gd name="T9" fmla="*/ 0 h 40"/>
                    <a:gd name="T10" fmla="*/ 21 w 53"/>
                    <a:gd name="T11" fmla="*/ 40 h 40"/>
                    <a:gd name="T12" fmla="*/ 0 w 53"/>
                    <a:gd name="T13" fmla="*/ 33 h 40"/>
                    <a:gd name="T14" fmla="*/ 0 w 53"/>
                    <a:gd name="T15" fmla="*/ 1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40">
                      <a:moveTo>
                        <a:pt x="0" y="15"/>
                      </a:moveTo>
                      <a:cubicBezTo>
                        <a:pt x="13" y="19"/>
                        <a:pt x="4" y="17"/>
                        <a:pt x="27" y="16"/>
                      </a:cubicBezTo>
                      <a:cubicBezTo>
                        <a:pt x="33" y="14"/>
                        <a:pt x="33" y="13"/>
                        <a:pt x="38" y="10"/>
                      </a:cubicBezTo>
                      <a:cubicBezTo>
                        <a:pt x="40" y="9"/>
                        <a:pt x="44" y="6"/>
                        <a:pt x="44" y="6"/>
                      </a:cubicBezTo>
                      <a:cubicBezTo>
                        <a:pt x="47" y="2"/>
                        <a:pt x="49" y="3"/>
                        <a:pt x="53" y="0"/>
                      </a:cubicBezTo>
                      <a:cubicBezTo>
                        <a:pt x="52" y="25"/>
                        <a:pt x="45" y="35"/>
                        <a:pt x="21" y="40"/>
                      </a:cubicBezTo>
                      <a:cubicBezTo>
                        <a:pt x="13" y="39"/>
                        <a:pt x="7" y="38"/>
                        <a:pt x="0" y="33"/>
                      </a:cubicBezTo>
                      <a:cubicBezTo>
                        <a:pt x="3" y="24"/>
                        <a:pt x="4" y="24"/>
                        <a:pt x="0" y="15"/>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7" name="Freeform 52">
                  <a:extLst>
                    <a:ext uri="{FF2B5EF4-FFF2-40B4-BE49-F238E27FC236}">
                      <a16:creationId xmlns:a16="http://schemas.microsoft.com/office/drawing/2014/main" id="{AAB5C21E-90D4-C310-AAB7-588CB23FAC59}"/>
                    </a:ext>
                  </a:extLst>
                </p:cNvPr>
                <p:cNvSpPr>
                  <a:spLocks noChangeAspect="1"/>
                </p:cNvSpPr>
                <p:nvPr/>
              </p:nvSpPr>
              <p:spPr bwMode="auto">
                <a:xfrm>
                  <a:off x="1622" y="1877"/>
                  <a:ext cx="54" cy="44"/>
                </a:xfrm>
                <a:custGeom>
                  <a:avLst/>
                  <a:gdLst>
                    <a:gd name="T0" fmla="*/ 0 w 54"/>
                    <a:gd name="T1" fmla="*/ 26 h 44"/>
                    <a:gd name="T2" fmla="*/ 16 w 54"/>
                    <a:gd name="T3" fmla="*/ 25 h 44"/>
                    <a:gd name="T4" fmla="*/ 26 w 54"/>
                    <a:gd name="T5" fmla="*/ 30 h 44"/>
                    <a:gd name="T6" fmla="*/ 33 w 54"/>
                    <a:gd name="T7" fmla="*/ 38 h 44"/>
                    <a:gd name="T8" fmla="*/ 44 w 54"/>
                    <a:gd name="T9" fmla="*/ 44 h 44"/>
                    <a:gd name="T10" fmla="*/ 51 w 54"/>
                    <a:gd name="T11" fmla="*/ 42 h 44"/>
                    <a:gd name="T12" fmla="*/ 54 w 54"/>
                    <a:gd name="T13" fmla="*/ 33 h 44"/>
                    <a:gd name="T14" fmla="*/ 30 w 54"/>
                    <a:gd name="T15" fmla="*/ 5 h 44"/>
                    <a:gd name="T16" fmla="*/ 6 w 54"/>
                    <a:gd name="T17" fmla="*/ 6 h 44"/>
                    <a:gd name="T18" fmla="*/ 0 w 54"/>
                    <a:gd name="T19"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0" y="26"/>
                      </a:moveTo>
                      <a:cubicBezTo>
                        <a:pt x="6" y="24"/>
                        <a:pt x="9" y="24"/>
                        <a:pt x="16" y="25"/>
                      </a:cubicBezTo>
                      <a:cubicBezTo>
                        <a:pt x="19" y="27"/>
                        <a:pt x="22" y="29"/>
                        <a:pt x="26" y="30"/>
                      </a:cubicBezTo>
                      <a:cubicBezTo>
                        <a:pt x="31" y="37"/>
                        <a:pt x="28" y="35"/>
                        <a:pt x="33" y="38"/>
                      </a:cubicBezTo>
                      <a:cubicBezTo>
                        <a:pt x="35" y="41"/>
                        <a:pt x="44" y="44"/>
                        <a:pt x="44" y="44"/>
                      </a:cubicBezTo>
                      <a:cubicBezTo>
                        <a:pt x="46" y="43"/>
                        <a:pt x="50" y="44"/>
                        <a:pt x="51" y="42"/>
                      </a:cubicBezTo>
                      <a:cubicBezTo>
                        <a:pt x="53" y="39"/>
                        <a:pt x="54" y="33"/>
                        <a:pt x="54" y="33"/>
                      </a:cubicBezTo>
                      <a:cubicBezTo>
                        <a:pt x="53" y="10"/>
                        <a:pt x="50" y="9"/>
                        <a:pt x="30" y="5"/>
                      </a:cubicBezTo>
                      <a:cubicBezTo>
                        <a:pt x="23" y="0"/>
                        <a:pt x="14" y="4"/>
                        <a:pt x="6" y="6"/>
                      </a:cubicBezTo>
                      <a:cubicBezTo>
                        <a:pt x="0" y="12"/>
                        <a:pt x="0" y="18"/>
                        <a:pt x="0" y="26"/>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69" name="Group 53">
                <a:extLst>
                  <a:ext uri="{FF2B5EF4-FFF2-40B4-BE49-F238E27FC236}">
                    <a16:creationId xmlns:a16="http://schemas.microsoft.com/office/drawing/2014/main" id="{1A91578F-0400-ECEA-A870-1F6C3303007F}"/>
                  </a:ext>
                </a:extLst>
              </p:cNvPr>
              <p:cNvGrpSpPr>
                <a:grpSpLocks noChangeAspect="1"/>
              </p:cNvGrpSpPr>
              <p:nvPr/>
            </p:nvGrpSpPr>
            <p:grpSpPr bwMode="auto">
              <a:xfrm flipH="1">
                <a:off x="3360" y="1968"/>
                <a:ext cx="2067" cy="332"/>
                <a:chOff x="1405" y="1610"/>
                <a:chExt cx="2743" cy="441"/>
              </a:xfrm>
            </p:grpSpPr>
            <p:grpSp>
              <p:nvGrpSpPr>
                <p:cNvPr id="176" name="Group 54">
                  <a:extLst>
                    <a:ext uri="{FF2B5EF4-FFF2-40B4-BE49-F238E27FC236}">
                      <a16:creationId xmlns:a16="http://schemas.microsoft.com/office/drawing/2014/main" id="{93321EEA-C135-1DC0-2543-56D57418AA1C}"/>
                    </a:ext>
                  </a:extLst>
                </p:cNvPr>
                <p:cNvGrpSpPr>
                  <a:grpSpLocks noChangeAspect="1"/>
                </p:cNvGrpSpPr>
                <p:nvPr/>
              </p:nvGrpSpPr>
              <p:grpSpPr bwMode="auto">
                <a:xfrm>
                  <a:off x="1652" y="1610"/>
                  <a:ext cx="289" cy="441"/>
                  <a:chOff x="1652" y="1610"/>
                  <a:chExt cx="289" cy="441"/>
                </a:xfrm>
              </p:grpSpPr>
              <p:sp>
                <p:nvSpPr>
                  <p:cNvPr id="208" name="Oval 55">
                    <a:extLst>
                      <a:ext uri="{FF2B5EF4-FFF2-40B4-BE49-F238E27FC236}">
                        <a16:creationId xmlns:a16="http://schemas.microsoft.com/office/drawing/2014/main" id="{ECBC69B5-7AF6-EB75-949D-35434E967A66}"/>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09" name="Freeform 56">
                    <a:extLst>
                      <a:ext uri="{FF2B5EF4-FFF2-40B4-BE49-F238E27FC236}">
                        <a16:creationId xmlns:a16="http://schemas.microsoft.com/office/drawing/2014/main" id="{F9AB82DC-3E2C-3A40-9A9B-50EA0591C886}"/>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77" name="Group 57">
                  <a:extLst>
                    <a:ext uri="{FF2B5EF4-FFF2-40B4-BE49-F238E27FC236}">
                      <a16:creationId xmlns:a16="http://schemas.microsoft.com/office/drawing/2014/main" id="{414B4A4B-45BC-72AB-980D-B5255C275B40}"/>
                    </a:ext>
                  </a:extLst>
                </p:cNvPr>
                <p:cNvGrpSpPr>
                  <a:grpSpLocks noChangeAspect="1"/>
                </p:cNvGrpSpPr>
                <p:nvPr/>
              </p:nvGrpSpPr>
              <p:grpSpPr bwMode="auto">
                <a:xfrm>
                  <a:off x="1905" y="1610"/>
                  <a:ext cx="289" cy="441"/>
                  <a:chOff x="1652" y="1610"/>
                  <a:chExt cx="289" cy="441"/>
                </a:xfrm>
              </p:grpSpPr>
              <p:sp>
                <p:nvSpPr>
                  <p:cNvPr id="206" name="Oval 58">
                    <a:extLst>
                      <a:ext uri="{FF2B5EF4-FFF2-40B4-BE49-F238E27FC236}">
                        <a16:creationId xmlns:a16="http://schemas.microsoft.com/office/drawing/2014/main" id="{EB2CF0B4-6D88-94A2-0FF9-BDE649C06F01}"/>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07" name="Freeform 59">
                    <a:extLst>
                      <a:ext uri="{FF2B5EF4-FFF2-40B4-BE49-F238E27FC236}">
                        <a16:creationId xmlns:a16="http://schemas.microsoft.com/office/drawing/2014/main" id="{1F27ADDC-0A1F-339C-7F0A-D0E538AA4AD0}"/>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78" name="Group 60">
                  <a:extLst>
                    <a:ext uri="{FF2B5EF4-FFF2-40B4-BE49-F238E27FC236}">
                      <a16:creationId xmlns:a16="http://schemas.microsoft.com/office/drawing/2014/main" id="{DA1B31ED-8780-411B-9330-58A09C6ADDE3}"/>
                    </a:ext>
                  </a:extLst>
                </p:cNvPr>
                <p:cNvGrpSpPr>
                  <a:grpSpLocks noChangeAspect="1"/>
                </p:cNvGrpSpPr>
                <p:nvPr/>
              </p:nvGrpSpPr>
              <p:grpSpPr bwMode="auto">
                <a:xfrm>
                  <a:off x="2157" y="1610"/>
                  <a:ext cx="289" cy="441"/>
                  <a:chOff x="1652" y="1610"/>
                  <a:chExt cx="289" cy="441"/>
                </a:xfrm>
              </p:grpSpPr>
              <p:sp>
                <p:nvSpPr>
                  <p:cNvPr id="204" name="Oval 61">
                    <a:extLst>
                      <a:ext uri="{FF2B5EF4-FFF2-40B4-BE49-F238E27FC236}">
                        <a16:creationId xmlns:a16="http://schemas.microsoft.com/office/drawing/2014/main" id="{A7EF8E14-093B-129D-6A6B-072F7923FEC0}"/>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05" name="Freeform 62">
                    <a:extLst>
                      <a:ext uri="{FF2B5EF4-FFF2-40B4-BE49-F238E27FC236}">
                        <a16:creationId xmlns:a16="http://schemas.microsoft.com/office/drawing/2014/main" id="{A4AE0595-DBDC-ECF8-FBBC-B469377232B6}"/>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79" name="Group 63">
                  <a:extLst>
                    <a:ext uri="{FF2B5EF4-FFF2-40B4-BE49-F238E27FC236}">
                      <a16:creationId xmlns:a16="http://schemas.microsoft.com/office/drawing/2014/main" id="{1040097F-3673-D20D-C18A-83A8B31A69AD}"/>
                    </a:ext>
                  </a:extLst>
                </p:cNvPr>
                <p:cNvGrpSpPr>
                  <a:grpSpLocks noChangeAspect="1"/>
                </p:cNvGrpSpPr>
                <p:nvPr/>
              </p:nvGrpSpPr>
              <p:grpSpPr bwMode="auto">
                <a:xfrm>
                  <a:off x="2410" y="1610"/>
                  <a:ext cx="289" cy="441"/>
                  <a:chOff x="1652" y="1610"/>
                  <a:chExt cx="289" cy="441"/>
                </a:xfrm>
              </p:grpSpPr>
              <p:sp>
                <p:nvSpPr>
                  <p:cNvPr id="202" name="Oval 64">
                    <a:extLst>
                      <a:ext uri="{FF2B5EF4-FFF2-40B4-BE49-F238E27FC236}">
                        <a16:creationId xmlns:a16="http://schemas.microsoft.com/office/drawing/2014/main" id="{94DBC41B-EE1A-B483-84BA-AA949ACFA1DD}"/>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03" name="Freeform 65">
                    <a:extLst>
                      <a:ext uri="{FF2B5EF4-FFF2-40B4-BE49-F238E27FC236}">
                        <a16:creationId xmlns:a16="http://schemas.microsoft.com/office/drawing/2014/main" id="{E551A719-D2F1-B75C-D1A5-CCD007B1AA05}"/>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80" name="Group 66">
                  <a:extLst>
                    <a:ext uri="{FF2B5EF4-FFF2-40B4-BE49-F238E27FC236}">
                      <a16:creationId xmlns:a16="http://schemas.microsoft.com/office/drawing/2014/main" id="{FA9BEEBD-F40F-1B1D-D4A8-9BF8C23CCA84}"/>
                    </a:ext>
                  </a:extLst>
                </p:cNvPr>
                <p:cNvGrpSpPr>
                  <a:grpSpLocks noChangeAspect="1"/>
                </p:cNvGrpSpPr>
                <p:nvPr/>
              </p:nvGrpSpPr>
              <p:grpSpPr bwMode="auto">
                <a:xfrm>
                  <a:off x="2662" y="1610"/>
                  <a:ext cx="289" cy="441"/>
                  <a:chOff x="1652" y="1610"/>
                  <a:chExt cx="289" cy="441"/>
                </a:xfrm>
              </p:grpSpPr>
              <p:sp>
                <p:nvSpPr>
                  <p:cNvPr id="200" name="Oval 67">
                    <a:extLst>
                      <a:ext uri="{FF2B5EF4-FFF2-40B4-BE49-F238E27FC236}">
                        <a16:creationId xmlns:a16="http://schemas.microsoft.com/office/drawing/2014/main" id="{73F5F3C8-CF04-2D4B-A286-450D081D6A03}"/>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201" name="Freeform 68">
                    <a:extLst>
                      <a:ext uri="{FF2B5EF4-FFF2-40B4-BE49-F238E27FC236}">
                        <a16:creationId xmlns:a16="http://schemas.microsoft.com/office/drawing/2014/main" id="{0F94247F-013F-C4E3-E416-BE1083E3FC06}"/>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81" name="Group 69">
                  <a:extLst>
                    <a:ext uri="{FF2B5EF4-FFF2-40B4-BE49-F238E27FC236}">
                      <a16:creationId xmlns:a16="http://schemas.microsoft.com/office/drawing/2014/main" id="{98549A9D-6FB2-3600-CE0E-455191E44C7A}"/>
                    </a:ext>
                  </a:extLst>
                </p:cNvPr>
                <p:cNvGrpSpPr>
                  <a:grpSpLocks noChangeAspect="1"/>
                </p:cNvGrpSpPr>
                <p:nvPr/>
              </p:nvGrpSpPr>
              <p:grpSpPr bwMode="auto">
                <a:xfrm>
                  <a:off x="2915" y="1610"/>
                  <a:ext cx="289" cy="441"/>
                  <a:chOff x="1652" y="1610"/>
                  <a:chExt cx="289" cy="441"/>
                </a:xfrm>
              </p:grpSpPr>
              <p:sp>
                <p:nvSpPr>
                  <p:cNvPr id="198" name="Oval 70">
                    <a:extLst>
                      <a:ext uri="{FF2B5EF4-FFF2-40B4-BE49-F238E27FC236}">
                        <a16:creationId xmlns:a16="http://schemas.microsoft.com/office/drawing/2014/main" id="{05ECE687-8BC0-AD7C-7B08-11D370783AB9}"/>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199" name="Freeform 71">
                    <a:extLst>
                      <a:ext uri="{FF2B5EF4-FFF2-40B4-BE49-F238E27FC236}">
                        <a16:creationId xmlns:a16="http://schemas.microsoft.com/office/drawing/2014/main" id="{1A812182-2765-3C2D-D5A7-8C816794C54D}"/>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82" name="Group 72">
                  <a:extLst>
                    <a:ext uri="{FF2B5EF4-FFF2-40B4-BE49-F238E27FC236}">
                      <a16:creationId xmlns:a16="http://schemas.microsoft.com/office/drawing/2014/main" id="{A104AA52-4F5B-615D-DC84-EA1B03C9442D}"/>
                    </a:ext>
                  </a:extLst>
                </p:cNvPr>
                <p:cNvGrpSpPr>
                  <a:grpSpLocks noChangeAspect="1"/>
                </p:cNvGrpSpPr>
                <p:nvPr/>
              </p:nvGrpSpPr>
              <p:grpSpPr bwMode="auto">
                <a:xfrm>
                  <a:off x="3167" y="1610"/>
                  <a:ext cx="289" cy="441"/>
                  <a:chOff x="1652" y="1610"/>
                  <a:chExt cx="289" cy="441"/>
                </a:xfrm>
              </p:grpSpPr>
              <p:sp>
                <p:nvSpPr>
                  <p:cNvPr id="196" name="Oval 73">
                    <a:extLst>
                      <a:ext uri="{FF2B5EF4-FFF2-40B4-BE49-F238E27FC236}">
                        <a16:creationId xmlns:a16="http://schemas.microsoft.com/office/drawing/2014/main" id="{51307D4F-A198-BF2F-2AEB-CAE4BBC20BC9}"/>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197" name="Freeform 74">
                    <a:extLst>
                      <a:ext uri="{FF2B5EF4-FFF2-40B4-BE49-F238E27FC236}">
                        <a16:creationId xmlns:a16="http://schemas.microsoft.com/office/drawing/2014/main" id="{3E2C5293-6407-D440-4F9E-EB4B05C5E442}"/>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83" name="Group 75">
                  <a:extLst>
                    <a:ext uri="{FF2B5EF4-FFF2-40B4-BE49-F238E27FC236}">
                      <a16:creationId xmlns:a16="http://schemas.microsoft.com/office/drawing/2014/main" id="{C2C5C3BF-BBA8-E549-C101-B6FC337E6DE4}"/>
                    </a:ext>
                  </a:extLst>
                </p:cNvPr>
                <p:cNvGrpSpPr>
                  <a:grpSpLocks noChangeAspect="1"/>
                </p:cNvGrpSpPr>
                <p:nvPr/>
              </p:nvGrpSpPr>
              <p:grpSpPr bwMode="auto">
                <a:xfrm>
                  <a:off x="3420" y="1610"/>
                  <a:ext cx="289" cy="441"/>
                  <a:chOff x="1652" y="1610"/>
                  <a:chExt cx="289" cy="441"/>
                </a:xfrm>
              </p:grpSpPr>
              <p:sp>
                <p:nvSpPr>
                  <p:cNvPr id="194" name="Oval 76">
                    <a:extLst>
                      <a:ext uri="{FF2B5EF4-FFF2-40B4-BE49-F238E27FC236}">
                        <a16:creationId xmlns:a16="http://schemas.microsoft.com/office/drawing/2014/main" id="{D6FBC1BA-7CBF-5C11-31A3-40715D3BA37A}"/>
                      </a:ext>
                    </a:extLst>
                  </p:cNvPr>
                  <p:cNvSpPr>
                    <a:spLocks noChangeAspect="1" noChangeArrowheads="1"/>
                  </p:cNvSpPr>
                  <p:nvPr/>
                </p:nvSpPr>
                <p:spPr bwMode="auto">
                  <a:xfrm>
                    <a:off x="165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195" name="Freeform 77">
                    <a:extLst>
                      <a:ext uri="{FF2B5EF4-FFF2-40B4-BE49-F238E27FC236}">
                        <a16:creationId xmlns:a16="http://schemas.microsoft.com/office/drawing/2014/main" id="{0ED57DB2-26BE-49EB-3D08-4CC8CD73CBFD}"/>
                      </a:ext>
                    </a:extLst>
                  </p:cNvPr>
                  <p:cNvSpPr>
                    <a:spLocks noChangeAspect="1"/>
                  </p:cNvSpPr>
                  <p:nvPr/>
                </p:nvSpPr>
                <p:spPr bwMode="auto">
                  <a:xfrm>
                    <a:off x="1847" y="1724"/>
                    <a:ext cx="94" cy="195"/>
                  </a:xfrm>
                  <a:custGeom>
                    <a:avLst/>
                    <a:gdLst>
                      <a:gd name="T0" fmla="*/ 18 w 94"/>
                      <a:gd name="T1" fmla="*/ 0 h 195"/>
                      <a:gd name="T2" fmla="*/ 24 w 94"/>
                      <a:gd name="T3" fmla="*/ 10 h 195"/>
                      <a:gd name="T4" fmla="*/ 32 w 94"/>
                      <a:gd name="T5" fmla="*/ 17 h 195"/>
                      <a:gd name="T6" fmla="*/ 53 w 94"/>
                      <a:gd name="T7" fmla="*/ 29 h 195"/>
                      <a:gd name="T8" fmla="*/ 74 w 94"/>
                      <a:gd name="T9" fmla="*/ 10 h 195"/>
                      <a:gd name="T10" fmla="*/ 78 w 94"/>
                      <a:gd name="T11" fmla="*/ 48 h 195"/>
                      <a:gd name="T12" fmla="*/ 86 w 94"/>
                      <a:gd name="T13" fmla="*/ 76 h 195"/>
                      <a:gd name="T14" fmla="*/ 90 w 94"/>
                      <a:gd name="T15" fmla="*/ 142 h 195"/>
                      <a:gd name="T16" fmla="*/ 75 w 94"/>
                      <a:gd name="T17" fmla="*/ 188 h 195"/>
                      <a:gd name="T18" fmla="*/ 62 w 94"/>
                      <a:gd name="T19" fmla="*/ 182 h 195"/>
                      <a:gd name="T20" fmla="*/ 51 w 94"/>
                      <a:gd name="T21" fmla="*/ 174 h 195"/>
                      <a:gd name="T22" fmla="*/ 32 w 94"/>
                      <a:gd name="T23" fmla="*/ 182 h 195"/>
                      <a:gd name="T24" fmla="*/ 26 w 94"/>
                      <a:gd name="T25" fmla="*/ 186 h 195"/>
                      <a:gd name="T26" fmla="*/ 9 w 94"/>
                      <a:gd name="T27" fmla="*/ 195 h 195"/>
                      <a:gd name="T28" fmla="*/ 0 w 94"/>
                      <a:gd name="T29" fmla="*/ 179 h 195"/>
                      <a:gd name="T30" fmla="*/ 18 w 9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95">
                        <a:moveTo>
                          <a:pt x="18" y="0"/>
                        </a:moveTo>
                        <a:cubicBezTo>
                          <a:pt x="20" y="5"/>
                          <a:pt x="19" y="8"/>
                          <a:pt x="24" y="10"/>
                        </a:cubicBezTo>
                        <a:cubicBezTo>
                          <a:pt x="26" y="15"/>
                          <a:pt x="28" y="14"/>
                          <a:pt x="32" y="17"/>
                        </a:cubicBezTo>
                        <a:cubicBezTo>
                          <a:pt x="35" y="27"/>
                          <a:pt x="44" y="28"/>
                          <a:pt x="53" y="29"/>
                        </a:cubicBezTo>
                        <a:cubicBezTo>
                          <a:pt x="68" y="27"/>
                          <a:pt x="62" y="18"/>
                          <a:pt x="74" y="10"/>
                        </a:cubicBezTo>
                        <a:cubicBezTo>
                          <a:pt x="73" y="22"/>
                          <a:pt x="68" y="38"/>
                          <a:pt x="78" y="48"/>
                        </a:cubicBezTo>
                        <a:cubicBezTo>
                          <a:pt x="81" y="57"/>
                          <a:pt x="84" y="66"/>
                          <a:pt x="86" y="76"/>
                        </a:cubicBezTo>
                        <a:cubicBezTo>
                          <a:pt x="88" y="98"/>
                          <a:pt x="89" y="120"/>
                          <a:pt x="90" y="142"/>
                        </a:cubicBezTo>
                        <a:cubicBezTo>
                          <a:pt x="89" y="172"/>
                          <a:pt x="94" y="175"/>
                          <a:pt x="75" y="188"/>
                        </a:cubicBezTo>
                        <a:cubicBezTo>
                          <a:pt x="70" y="187"/>
                          <a:pt x="62" y="182"/>
                          <a:pt x="62" y="182"/>
                        </a:cubicBezTo>
                        <a:cubicBezTo>
                          <a:pt x="59" y="178"/>
                          <a:pt x="51" y="174"/>
                          <a:pt x="51" y="174"/>
                        </a:cubicBezTo>
                        <a:cubicBezTo>
                          <a:pt x="26" y="178"/>
                          <a:pt x="47" y="172"/>
                          <a:pt x="32" y="182"/>
                        </a:cubicBezTo>
                        <a:cubicBezTo>
                          <a:pt x="30" y="183"/>
                          <a:pt x="26" y="186"/>
                          <a:pt x="26" y="186"/>
                        </a:cubicBezTo>
                        <a:cubicBezTo>
                          <a:pt x="24" y="191"/>
                          <a:pt x="14" y="194"/>
                          <a:pt x="9" y="195"/>
                        </a:cubicBezTo>
                        <a:cubicBezTo>
                          <a:pt x="1" y="193"/>
                          <a:pt x="0" y="187"/>
                          <a:pt x="0" y="179"/>
                        </a:cubicBezTo>
                        <a:lnTo>
                          <a:pt x="18" y="0"/>
                        </a:ln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84" name="Oval 78">
                  <a:extLst>
                    <a:ext uri="{FF2B5EF4-FFF2-40B4-BE49-F238E27FC236}">
                      <a16:creationId xmlns:a16="http://schemas.microsoft.com/office/drawing/2014/main" id="{67F973E4-BBF8-44E8-FBCF-B81490F6F99A}"/>
                    </a:ext>
                  </a:extLst>
                </p:cNvPr>
                <p:cNvSpPr>
                  <a:spLocks noChangeAspect="1" noChangeArrowheads="1"/>
                </p:cNvSpPr>
                <p:nvPr/>
              </p:nvSpPr>
              <p:spPr bwMode="auto">
                <a:xfrm>
                  <a:off x="3672" y="1610"/>
                  <a:ext cx="230" cy="441"/>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t-IT" altLang="it-IT">
                    <a:latin typeface="Arial" panose="020B0604020202020204" pitchFamily="34" charset="0"/>
                  </a:endParaRPr>
                </a:p>
              </p:txBody>
            </p:sp>
            <p:sp>
              <p:nvSpPr>
                <p:cNvPr id="185" name="Freeform 79">
                  <a:extLst>
                    <a:ext uri="{FF2B5EF4-FFF2-40B4-BE49-F238E27FC236}">
                      <a16:creationId xmlns:a16="http://schemas.microsoft.com/office/drawing/2014/main" id="{3A411ED1-BA16-7DF4-8037-817914C9169E}"/>
                    </a:ext>
                  </a:extLst>
                </p:cNvPr>
                <p:cNvSpPr>
                  <a:spLocks noChangeAspect="1"/>
                </p:cNvSpPr>
                <p:nvPr/>
              </p:nvSpPr>
              <p:spPr bwMode="auto">
                <a:xfrm>
                  <a:off x="3857" y="1721"/>
                  <a:ext cx="106" cy="204"/>
                </a:xfrm>
                <a:custGeom>
                  <a:avLst/>
                  <a:gdLst>
                    <a:gd name="T0" fmla="*/ 29 w 106"/>
                    <a:gd name="T1" fmla="*/ 0 h 204"/>
                    <a:gd name="T2" fmla="*/ 35 w 106"/>
                    <a:gd name="T3" fmla="*/ 13 h 204"/>
                    <a:gd name="T4" fmla="*/ 93 w 106"/>
                    <a:gd name="T5" fmla="*/ 25 h 204"/>
                    <a:gd name="T6" fmla="*/ 104 w 106"/>
                    <a:gd name="T7" fmla="*/ 53 h 204"/>
                    <a:gd name="T8" fmla="*/ 93 w 106"/>
                    <a:gd name="T9" fmla="*/ 183 h 204"/>
                    <a:gd name="T10" fmla="*/ 45 w 106"/>
                    <a:gd name="T11" fmla="*/ 186 h 204"/>
                    <a:gd name="T12" fmla="*/ 33 w 106"/>
                    <a:gd name="T13" fmla="*/ 194 h 204"/>
                    <a:gd name="T14" fmla="*/ 24 w 106"/>
                    <a:gd name="T15" fmla="*/ 204 h 204"/>
                    <a:gd name="T16" fmla="*/ 15 w 106"/>
                    <a:gd name="T17" fmla="*/ 191 h 204"/>
                    <a:gd name="T18" fmla="*/ 9 w 106"/>
                    <a:gd name="T19" fmla="*/ 95 h 204"/>
                    <a:gd name="T20" fmla="*/ 23 w 106"/>
                    <a:gd name="T21" fmla="*/ 7 h 204"/>
                    <a:gd name="T22" fmla="*/ 29 w 106"/>
                    <a:gd name="T2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204">
                      <a:moveTo>
                        <a:pt x="29" y="0"/>
                      </a:moveTo>
                      <a:cubicBezTo>
                        <a:pt x="30" y="8"/>
                        <a:pt x="29" y="10"/>
                        <a:pt x="35" y="13"/>
                      </a:cubicBezTo>
                      <a:cubicBezTo>
                        <a:pt x="48" y="30"/>
                        <a:pt x="72" y="24"/>
                        <a:pt x="93" y="25"/>
                      </a:cubicBezTo>
                      <a:cubicBezTo>
                        <a:pt x="102" y="28"/>
                        <a:pt x="103" y="45"/>
                        <a:pt x="104" y="53"/>
                      </a:cubicBezTo>
                      <a:cubicBezTo>
                        <a:pt x="104" y="58"/>
                        <a:pt x="106" y="164"/>
                        <a:pt x="93" y="183"/>
                      </a:cubicBezTo>
                      <a:cubicBezTo>
                        <a:pt x="76" y="182"/>
                        <a:pt x="61" y="182"/>
                        <a:pt x="45" y="186"/>
                      </a:cubicBezTo>
                      <a:cubicBezTo>
                        <a:pt x="41" y="189"/>
                        <a:pt x="37" y="190"/>
                        <a:pt x="33" y="194"/>
                      </a:cubicBezTo>
                      <a:cubicBezTo>
                        <a:pt x="31" y="199"/>
                        <a:pt x="29" y="202"/>
                        <a:pt x="24" y="204"/>
                      </a:cubicBezTo>
                      <a:cubicBezTo>
                        <a:pt x="18" y="202"/>
                        <a:pt x="18" y="196"/>
                        <a:pt x="15" y="191"/>
                      </a:cubicBezTo>
                      <a:cubicBezTo>
                        <a:pt x="14" y="160"/>
                        <a:pt x="16" y="126"/>
                        <a:pt x="9" y="95"/>
                      </a:cubicBezTo>
                      <a:cubicBezTo>
                        <a:pt x="9" y="90"/>
                        <a:pt x="0" y="22"/>
                        <a:pt x="23" y="7"/>
                      </a:cubicBezTo>
                      <a:cubicBezTo>
                        <a:pt x="24" y="1"/>
                        <a:pt x="23" y="4"/>
                        <a:pt x="29" y="0"/>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6" name="Rectangle 80">
                  <a:extLst>
                    <a:ext uri="{FF2B5EF4-FFF2-40B4-BE49-F238E27FC236}">
                      <a16:creationId xmlns:a16="http://schemas.microsoft.com/office/drawing/2014/main" id="{D82CA47A-D7EE-B15D-BB61-9DA3ADE880DF}"/>
                    </a:ext>
                  </a:extLst>
                </p:cNvPr>
                <p:cNvSpPr>
                  <a:spLocks noChangeAspect="1" noChangeArrowheads="1"/>
                </p:cNvSpPr>
                <p:nvPr/>
              </p:nvSpPr>
              <p:spPr bwMode="auto">
                <a:xfrm>
                  <a:off x="3902" y="1743"/>
                  <a:ext cx="246" cy="166"/>
                </a:xfrm>
                <a:prstGeom prst="rect">
                  <a:avLst/>
                </a:prstGeom>
                <a:solidFill>
                  <a:srgbClr val="6699FF"/>
                </a:solidFill>
                <a:ln w="12700">
                  <a:solidFill>
                    <a:srgbClr val="6699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7" name="Rectangle 81">
                  <a:extLst>
                    <a:ext uri="{FF2B5EF4-FFF2-40B4-BE49-F238E27FC236}">
                      <a16:creationId xmlns:a16="http://schemas.microsoft.com/office/drawing/2014/main" id="{C7CB7D11-67A5-47A8-DD2B-408917E6B938}"/>
                    </a:ext>
                  </a:extLst>
                </p:cNvPr>
                <p:cNvSpPr>
                  <a:spLocks noChangeAspect="1" noChangeArrowheads="1"/>
                </p:cNvSpPr>
                <p:nvPr/>
              </p:nvSpPr>
              <p:spPr bwMode="auto">
                <a:xfrm>
                  <a:off x="3960" y="1639"/>
                  <a:ext cx="89" cy="120"/>
                </a:xfrm>
                <a:prstGeom prst="rect">
                  <a:avLst/>
                </a:prstGeom>
                <a:solidFill>
                  <a:srgbClr val="6699FF"/>
                </a:solidFill>
                <a:ln w="12700">
                  <a:solidFill>
                    <a:srgbClr val="6699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8" name="Freeform 82">
                  <a:extLst>
                    <a:ext uri="{FF2B5EF4-FFF2-40B4-BE49-F238E27FC236}">
                      <a16:creationId xmlns:a16="http://schemas.microsoft.com/office/drawing/2014/main" id="{1553E537-E179-188F-2C3C-A62BDF57A91C}"/>
                    </a:ext>
                  </a:extLst>
                </p:cNvPr>
                <p:cNvSpPr>
                  <a:spLocks noChangeAspect="1"/>
                </p:cNvSpPr>
                <p:nvPr/>
              </p:nvSpPr>
              <p:spPr bwMode="auto">
                <a:xfrm>
                  <a:off x="4023" y="1727"/>
                  <a:ext cx="47" cy="44"/>
                </a:xfrm>
                <a:custGeom>
                  <a:avLst/>
                  <a:gdLst>
                    <a:gd name="T0" fmla="*/ 16 w 47"/>
                    <a:gd name="T1" fmla="*/ 0 h 44"/>
                    <a:gd name="T2" fmla="*/ 28 w 47"/>
                    <a:gd name="T3" fmla="*/ 9 h 44"/>
                    <a:gd name="T4" fmla="*/ 45 w 47"/>
                    <a:gd name="T5" fmla="*/ 31 h 44"/>
                    <a:gd name="T6" fmla="*/ 21 w 47"/>
                    <a:gd name="T7" fmla="*/ 44 h 44"/>
                    <a:gd name="T8" fmla="*/ 5 w 47"/>
                    <a:gd name="T9" fmla="*/ 36 h 44"/>
                    <a:gd name="T10" fmla="*/ 5 w 47"/>
                    <a:gd name="T11" fmla="*/ 15 h 44"/>
                    <a:gd name="T12" fmla="*/ 13 w 47"/>
                    <a:gd name="T13" fmla="*/ 13 h 44"/>
                    <a:gd name="T14" fmla="*/ 16 w 47"/>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4">
                      <a:moveTo>
                        <a:pt x="16" y="0"/>
                      </a:moveTo>
                      <a:cubicBezTo>
                        <a:pt x="17" y="6"/>
                        <a:pt x="22" y="7"/>
                        <a:pt x="28" y="9"/>
                      </a:cubicBezTo>
                      <a:cubicBezTo>
                        <a:pt x="35" y="16"/>
                        <a:pt x="41" y="22"/>
                        <a:pt x="45" y="31"/>
                      </a:cubicBezTo>
                      <a:cubicBezTo>
                        <a:pt x="47" y="36"/>
                        <a:pt x="24" y="44"/>
                        <a:pt x="21" y="44"/>
                      </a:cubicBezTo>
                      <a:cubicBezTo>
                        <a:pt x="13" y="43"/>
                        <a:pt x="12" y="39"/>
                        <a:pt x="5" y="36"/>
                      </a:cubicBezTo>
                      <a:cubicBezTo>
                        <a:pt x="3" y="31"/>
                        <a:pt x="0" y="18"/>
                        <a:pt x="5" y="15"/>
                      </a:cubicBezTo>
                      <a:cubicBezTo>
                        <a:pt x="7" y="13"/>
                        <a:pt x="13" y="13"/>
                        <a:pt x="13" y="13"/>
                      </a:cubicBezTo>
                      <a:cubicBezTo>
                        <a:pt x="19" y="9"/>
                        <a:pt x="16" y="6"/>
                        <a:pt x="16" y="0"/>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9" name="Freeform 83">
                  <a:extLst>
                    <a:ext uri="{FF2B5EF4-FFF2-40B4-BE49-F238E27FC236}">
                      <a16:creationId xmlns:a16="http://schemas.microsoft.com/office/drawing/2014/main" id="{80D3743B-61C8-1AE2-6776-066F13707009}"/>
                    </a:ext>
                  </a:extLst>
                </p:cNvPr>
                <p:cNvSpPr>
                  <a:spLocks noChangeAspect="1"/>
                </p:cNvSpPr>
                <p:nvPr/>
              </p:nvSpPr>
              <p:spPr bwMode="auto">
                <a:xfrm>
                  <a:off x="3940" y="1723"/>
                  <a:ext cx="38" cy="44"/>
                </a:xfrm>
                <a:custGeom>
                  <a:avLst/>
                  <a:gdLst>
                    <a:gd name="T0" fmla="*/ 25 w 38"/>
                    <a:gd name="T1" fmla="*/ 0 h 44"/>
                    <a:gd name="T2" fmla="*/ 15 w 38"/>
                    <a:gd name="T3" fmla="*/ 19 h 44"/>
                    <a:gd name="T4" fmla="*/ 4 w 38"/>
                    <a:gd name="T5" fmla="*/ 25 h 44"/>
                    <a:gd name="T6" fmla="*/ 6 w 38"/>
                    <a:gd name="T7" fmla="*/ 37 h 44"/>
                    <a:gd name="T8" fmla="*/ 15 w 38"/>
                    <a:gd name="T9" fmla="*/ 42 h 44"/>
                    <a:gd name="T10" fmla="*/ 31 w 38"/>
                    <a:gd name="T11" fmla="*/ 39 h 44"/>
                    <a:gd name="T12" fmla="*/ 36 w 38"/>
                    <a:gd name="T13" fmla="*/ 34 h 44"/>
                    <a:gd name="T14" fmla="*/ 38 w 38"/>
                    <a:gd name="T15" fmla="*/ 28 h 44"/>
                    <a:gd name="T16" fmla="*/ 25 w 3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4">
                      <a:moveTo>
                        <a:pt x="25" y="0"/>
                      </a:moveTo>
                      <a:cubicBezTo>
                        <a:pt x="16" y="3"/>
                        <a:pt x="25" y="16"/>
                        <a:pt x="15" y="19"/>
                      </a:cubicBezTo>
                      <a:cubicBezTo>
                        <a:pt x="13" y="22"/>
                        <a:pt x="4" y="25"/>
                        <a:pt x="4" y="25"/>
                      </a:cubicBezTo>
                      <a:cubicBezTo>
                        <a:pt x="2" y="30"/>
                        <a:pt x="0" y="35"/>
                        <a:pt x="6" y="37"/>
                      </a:cubicBezTo>
                      <a:cubicBezTo>
                        <a:pt x="9" y="41"/>
                        <a:pt x="11" y="41"/>
                        <a:pt x="15" y="42"/>
                      </a:cubicBezTo>
                      <a:cubicBezTo>
                        <a:pt x="20" y="41"/>
                        <a:pt x="31" y="39"/>
                        <a:pt x="31" y="39"/>
                      </a:cubicBezTo>
                      <a:cubicBezTo>
                        <a:pt x="34" y="29"/>
                        <a:pt x="29" y="44"/>
                        <a:pt x="36" y="34"/>
                      </a:cubicBezTo>
                      <a:cubicBezTo>
                        <a:pt x="37" y="32"/>
                        <a:pt x="38" y="28"/>
                        <a:pt x="38" y="28"/>
                      </a:cubicBezTo>
                      <a:cubicBezTo>
                        <a:pt x="37" y="13"/>
                        <a:pt x="34" y="11"/>
                        <a:pt x="25" y="0"/>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0" name="Rectangle 84">
                  <a:extLst>
                    <a:ext uri="{FF2B5EF4-FFF2-40B4-BE49-F238E27FC236}">
                      <a16:creationId xmlns:a16="http://schemas.microsoft.com/office/drawing/2014/main" id="{48970221-75D0-00EE-13A1-4BCED6EF8CF1}"/>
                    </a:ext>
                  </a:extLst>
                </p:cNvPr>
                <p:cNvSpPr>
                  <a:spLocks noChangeAspect="1" noChangeArrowheads="1"/>
                </p:cNvSpPr>
                <p:nvPr/>
              </p:nvSpPr>
              <p:spPr bwMode="auto">
                <a:xfrm>
                  <a:off x="1405" y="1744"/>
                  <a:ext cx="258" cy="160"/>
                </a:xfrm>
                <a:prstGeom prst="rect">
                  <a:avLst/>
                </a:prstGeom>
                <a:solidFill>
                  <a:srgbClr val="6699FF"/>
                </a:solidFill>
                <a:ln w="12700">
                  <a:solidFill>
                    <a:srgbClr val="6699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1" name="Rectangle 85">
                  <a:extLst>
                    <a:ext uri="{FF2B5EF4-FFF2-40B4-BE49-F238E27FC236}">
                      <a16:creationId xmlns:a16="http://schemas.microsoft.com/office/drawing/2014/main" id="{3FDDE81A-0646-308B-554D-FFD01BF389D9}"/>
                    </a:ext>
                  </a:extLst>
                </p:cNvPr>
                <p:cNvSpPr>
                  <a:spLocks noChangeAspect="1" noChangeArrowheads="1"/>
                </p:cNvSpPr>
                <p:nvPr/>
              </p:nvSpPr>
              <p:spPr bwMode="auto">
                <a:xfrm>
                  <a:off x="1538" y="1890"/>
                  <a:ext cx="23" cy="47"/>
                </a:xfrm>
                <a:prstGeom prst="rect">
                  <a:avLst/>
                </a:prstGeom>
                <a:solidFill>
                  <a:srgbClr val="6699FF"/>
                </a:solidFill>
                <a:ln w="12700">
                  <a:solidFill>
                    <a:srgbClr val="6699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 name="Freeform 86">
                  <a:extLst>
                    <a:ext uri="{FF2B5EF4-FFF2-40B4-BE49-F238E27FC236}">
                      <a16:creationId xmlns:a16="http://schemas.microsoft.com/office/drawing/2014/main" id="{24441787-FF84-FD43-6482-80DC280970B1}"/>
                    </a:ext>
                  </a:extLst>
                </p:cNvPr>
                <p:cNvSpPr>
                  <a:spLocks noChangeAspect="1"/>
                </p:cNvSpPr>
                <p:nvPr/>
              </p:nvSpPr>
              <p:spPr bwMode="auto">
                <a:xfrm>
                  <a:off x="1624" y="1727"/>
                  <a:ext cx="53" cy="40"/>
                </a:xfrm>
                <a:custGeom>
                  <a:avLst/>
                  <a:gdLst>
                    <a:gd name="T0" fmla="*/ 0 w 53"/>
                    <a:gd name="T1" fmla="*/ 15 h 40"/>
                    <a:gd name="T2" fmla="*/ 27 w 53"/>
                    <a:gd name="T3" fmla="*/ 16 h 40"/>
                    <a:gd name="T4" fmla="*/ 38 w 53"/>
                    <a:gd name="T5" fmla="*/ 10 h 40"/>
                    <a:gd name="T6" fmla="*/ 44 w 53"/>
                    <a:gd name="T7" fmla="*/ 6 h 40"/>
                    <a:gd name="T8" fmla="*/ 53 w 53"/>
                    <a:gd name="T9" fmla="*/ 0 h 40"/>
                    <a:gd name="T10" fmla="*/ 21 w 53"/>
                    <a:gd name="T11" fmla="*/ 40 h 40"/>
                    <a:gd name="T12" fmla="*/ 0 w 53"/>
                    <a:gd name="T13" fmla="*/ 33 h 40"/>
                    <a:gd name="T14" fmla="*/ 0 w 53"/>
                    <a:gd name="T15" fmla="*/ 1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40">
                      <a:moveTo>
                        <a:pt x="0" y="15"/>
                      </a:moveTo>
                      <a:cubicBezTo>
                        <a:pt x="13" y="19"/>
                        <a:pt x="4" y="17"/>
                        <a:pt x="27" y="16"/>
                      </a:cubicBezTo>
                      <a:cubicBezTo>
                        <a:pt x="33" y="14"/>
                        <a:pt x="33" y="13"/>
                        <a:pt x="38" y="10"/>
                      </a:cubicBezTo>
                      <a:cubicBezTo>
                        <a:pt x="40" y="9"/>
                        <a:pt x="44" y="6"/>
                        <a:pt x="44" y="6"/>
                      </a:cubicBezTo>
                      <a:cubicBezTo>
                        <a:pt x="47" y="2"/>
                        <a:pt x="49" y="3"/>
                        <a:pt x="53" y="0"/>
                      </a:cubicBezTo>
                      <a:cubicBezTo>
                        <a:pt x="52" y="25"/>
                        <a:pt x="45" y="35"/>
                        <a:pt x="21" y="40"/>
                      </a:cubicBezTo>
                      <a:cubicBezTo>
                        <a:pt x="13" y="39"/>
                        <a:pt x="7" y="38"/>
                        <a:pt x="0" y="33"/>
                      </a:cubicBezTo>
                      <a:cubicBezTo>
                        <a:pt x="3" y="24"/>
                        <a:pt x="4" y="24"/>
                        <a:pt x="0" y="15"/>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3" name="Freeform 87">
                  <a:extLst>
                    <a:ext uri="{FF2B5EF4-FFF2-40B4-BE49-F238E27FC236}">
                      <a16:creationId xmlns:a16="http://schemas.microsoft.com/office/drawing/2014/main" id="{CFE1C744-E0AB-3A76-284F-6998A01C1A5A}"/>
                    </a:ext>
                  </a:extLst>
                </p:cNvPr>
                <p:cNvSpPr>
                  <a:spLocks noChangeAspect="1"/>
                </p:cNvSpPr>
                <p:nvPr/>
              </p:nvSpPr>
              <p:spPr bwMode="auto">
                <a:xfrm>
                  <a:off x="1622" y="1877"/>
                  <a:ext cx="54" cy="44"/>
                </a:xfrm>
                <a:custGeom>
                  <a:avLst/>
                  <a:gdLst>
                    <a:gd name="T0" fmla="*/ 0 w 54"/>
                    <a:gd name="T1" fmla="*/ 26 h 44"/>
                    <a:gd name="T2" fmla="*/ 16 w 54"/>
                    <a:gd name="T3" fmla="*/ 25 h 44"/>
                    <a:gd name="T4" fmla="*/ 26 w 54"/>
                    <a:gd name="T5" fmla="*/ 30 h 44"/>
                    <a:gd name="T6" fmla="*/ 33 w 54"/>
                    <a:gd name="T7" fmla="*/ 38 h 44"/>
                    <a:gd name="T8" fmla="*/ 44 w 54"/>
                    <a:gd name="T9" fmla="*/ 44 h 44"/>
                    <a:gd name="T10" fmla="*/ 51 w 54"/>
                    <a:gd name="T11" fmla="*/ 42 h 44"/>
                    <a:gd name="T12" fmla="*/ 54 w 54"/>
                    <a:gd name="T13" fmla="*/ 33 h 44"/>
                    <a:gd name="T14" fmla="*/ 30 w 54"/>
                    <a:gd name="T15" fmla="*/ 5 h 44"/>
                    <a:gd name="T16" fmla="*/ 6 w 54"/>
                    <a:gd name="T17" fmla="*/ 6 h 44"/>
                    <a:gd name="T18" fmla="*/ 0 w 54"/>
                    <a:gd name="T19"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0" y="26"/>
                      </a:moveTo>
                      <a:cubicBezTo>
                        <a:pt x="6" y="24"/>
                        <a:pt x="9" y="24"/>
                        <a:pt x="16" y="25"/>
                      </a:cubicBezTo>
                      <a:cubicBezTo>
                        <a:pt x="19" y="27"/>
                        <a:pt x="22" y="29"/>
                        <a:pt x="26" y="30"/>
                      </a:cubicBezTo>
                      <a:cubicBezTo>
                        <a:pt x="31" y="37"/>
                        <a:pt x="28" y="35"/>
                        <a:pt x="33" y="38"/>
                      </a:cubicBezTo>
                      <a:cubicBezTo>
                        <a:pt x="35" y="41"/>
                        <a:pt x="44" y="44"/>
                        <a:pt x="44" y="44"/>
                      </a:cubicBezTo>
                      <a:cubicBezTo>
                        <a:pt x="46" y="43"/>
                        <a:pt x="50" y="44"/>
                        <a:pt x="51" y="42"/>
                      </a:cubicBezTo>
                      <a:cubicBezTo>
                        <a:pt x="53" y="39"/>
                        <a:pt x="54" y="33"/>
                        <a:pt x="54" y="33"/>
                      </a:cubicBezTo>
                      <a:cubicBezTo>
                        <a:pt x="53" y="10"/>
                        <a:pt x="50" y="9"/>
                        <a:pt x="30" y="5"/>
                      </a:cubicBezTo>
                      <a:cubicBezTo>
                        <a:pt x="23" y="0"/>
                        <a:pt x="14" y="4"/>
                        <a:pt x="6" y="6"/>
                      </a:cubicBezTo>
                      <a:cubicBezTo>
                        <a:pt x="0" y="12"/>
                        <a:pt x="0" y="18"/>
                        <a:pt x="0" y="26"/>
                      </a:cubicBezTo>
                      <a:close/>
                    </a:path>
                  </a:pathLst>
                </a:custGeom>
                <a:solidFill>
                  <a:srgbClr val="6699FF"/>
                </a:solidFill>
                <a:ln w="12700" cap="flat" cmpd="sng">
                  <a:solidFill>
                    <a:srgbClr val="6699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70" name="Group 88">
                <a:extLst>
                  <a:ext uri="{FF2B5EF4-FFF2-40B4-BE49-F238E27FC236}">
                    <a16:creationId xmlns:a16="http://schemas.microsoft.com/office/drawing/2014/main" id="{52D6640B-4BF8-C30B-8AB5-D2B08E5F0E3E}"/>
                  </a:ext>
                </a:extLst>
              </p:cNvPr>
              <p:cNvGrpSpPr>
                <a:grpSpLocks noChangeAspect="1"/>
              </p:cNvGrpSpPr>
              <p:nvPr/>
            </p:nvGrpSpPr>
            <p:grpSpPr bwMode="auto">
              <a:xfrm>
                <a:off x="2796" y="2111"/>
                <a:ext cx="351" cy="47"/>
                <a:chOff x="2240" y="2736"/>
                <a:chExt cx="1450" cy="192"/>
              </a:xfrm>
            </p:grpSpPr>
            <p:sp>
              <p:nvSpPr>
                <p:cNvPr id="171" name="Oval 89">
                  <a:extLst>
                    <a:ext uri="{FF2B5EF4-FFF2-40B4-BE49-F238E27FC236}">
                      <a16:creationId xmlns:a16="http://schemas.microsoft.com/office/drawing/2014/main" id="{06FF23F9-8753-33BE-716A-D542CEA74363}"/>
                    </a:ext>
                  </a:extLst>
                </p:cNvPr>
                <p:cNvSpPr>
                  <a:spLocks noChangeAspect="1" noChangeArrowheads="1"/>
                </p:cNvSpPr>
                <p:nvPr/>
              </p:nvSpPr>
              <p:spPr bwMode="auto">
                <a:xfrm>
                  <a:off x="2240" y="2736"/>
                  <a:ext cx="191" cy="192"/>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2" name="Oval 90">
                  <a:extLst>
                    <a:ext uri="{FF2B5EF4-FFF2-40B4-BE49-F238E27FC236}">
                      <a16:creationId xmlns:a16="http://schemas.microsoft.com/office/drawing/2014/main" id="{25DDA607-A4E6-E3E5-85CF-96EC0C4707EE}"/>
                    </a:ext>
                  </a:extLst>
                </p:cNvPr>
                <p:cNvSpPr>
                  <a:spLocks noChangeAspect="1" noChangeArrowheads="1"/>
                </p:cNvSpPr>
                <p:nvPr/>
              </p:nvSpPr>
              <p:spPr bwMode="auto">
                <a:xfrm>
                  <a:off x="2554" y="2736"/>
                  <a:ext cx="191" cy="192"/>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3" name="Oval 91">
                  <a:extLst>
                    <a:ext uri="{FF2B5EF4-FFF2-40B4-BE49-F238E27FC236}">
                      <a16:creationId xmlns:a16="http://schemas.microsoft.com/office/drawing/2014/main" id="{319AD070-705F-139C-EB94-9B8038870529}"/>
                    </a:ext>
                  </a:extLst>
                </p:cNvPr>
                <p:cNvSpPr>
                  <a:spLocks noChangeAspect="1" noChangeArrowheads="1"/>
                </p:cNvSpPr>
                <p:nvPr/>
              </p:nvSpPr>
              <p:spPr bwMode="auto">
                <a:xfrm>
                  <a:off x="2869" y="2736"/>
                  <a:ext cx="191" cy="192"/>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4" name="Oval 92">
                  <a:extLst>
                    <a:ext uri="{FF2B5EF4-FFF2-40B4-BE49-F238E27FC236}">
                      <a16:creationId xmlns:a16="http://schemas.microsoft.com/office/drawing/2014/main" id="{B0294AC3-E128-618D-C872-800E5FBFFFD3}"/>
                    </a:ext>
                  </a:extLst>
                </p:cNvPr>
                <p:cNvSpPr>
                  <a:spLocks noChangeAspect="1" noChangeArrowheads="1"/>
                </p:cNvSpPr>
                <p:nvPr/>
              </p:nvSpPr>
              <p:spPr bwMode="auto">
                <a:xfrm>
                  <a:off x="3184" y="2736"/>
                  <a:ext cx="191" cy="192"/>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5" name="Oval 93">
                  <a:extLst>
                    <a:ext uri="{FF2B5EF4-FFF2-40B4-BE49-F238E27FC236}">
                      <a16:creationId xmlns:a16="http://schemas.microsoft.com/office/drawing/2014/main" id="{2F4F1C61-A1F3-9C3A-819A-F9806ED4716C}"/>
                    </a:ext>
                  </a:extLst>
                </p:cNvPr>
                <p:cNvSpPr>
                  <a:spLocks noChangeAspect="1" noChangeArrowheads="1"/>
                </p:cNvSpPr>
                <p:nvPr/>
              </p:nvSpPr>
              <p:spPr bwMode="auto">
                <a:xfrm>
                  <a:off x="3499" y="2736"/>
                  <a:ext cx="191" cy="192"/>
                </a:xfrm>
                <a:prstGeom prst="ellipse">
                  <a:avLst/>
                </a:prstGeom>
                <a:solidFill>
                  <a:srgbClr val="6699FF"/>
                </a:solidFill>
                <a:ln w="12700">
                  <a:solidFill>
                    <a:srgbClr val="6699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sp>
          <p:nvSpPr>
            <p:cNvPr id="24" name="Line 94">
              <a:extLst>
                <a:ext uri="{FF2B5EF4-FFF2-40B4-BE49-F238E27FC236}">
                  <a16:creationId xmlns:a16="http://schemas.microsoft.com/office/drawing/2014/main" id="{4623862F-E3E9-D5A9-2EB1-E078C4BBAD73}"/>
                </a:ext>
              </a:extLst>
            </p:cNvPr>
            <p:cNvSpPr>
              <a:spLocks noChangeAspect="1" noChangeShapeType="1"/>
            </p:cNvSpPr>
            <p:nvPr/>
          </p:nvSpPr>
          <p:spPr bwMode="auto">
            <a:xfrm>
              <a:off x="1834" y="2687"/>
              <a:ext cx="3349"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 name="Line 95">
              <a:extLst>
                <a:ext uri="{FF2B5EF4-FFF2-40B4-BE49-F238E27FC236}">
                  <a16:creationId xmlns:a16="http://schemas.microsoft.com/office/drawing/2014/main" id="{8E105B7F-5F27-2CB8-7081-F9E5B91C47E8}"/>
                </a:ext>
              </a:extLst>
            </p:cNvPr>
            <p:cNvSpPr>
              <a:spLocks noChangeAspect="1" noChangeShapeType="1"/>
            </p:cNvSpPr>
            <p:nvPr/>
          </p:nvSpPr>
          <p:spPr bwMode="auto">
            <a:xfrm>
              <a:off x="1644" y="1429"/>
              <a:ext cx="245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 name="Line 96">
              <a:extLst>
                <a:ext uri="{FF2B5EF4-FFF2-40B4-BE49-F238E27FC236}">
                  <a16:creationId xmlns:a16="http://schemas.microsoft.com/office/drawing/2014/main" id="{94601114-8DE8-3C34-C00F-04CDA23CB93D}"/>
                </a:ext>
              </a:extLst>
            </p:cNvPr>
            <p:cNvSpPr>
              <a:spLocks noChangeAspect="1" noChangeShapeType="1"/>
            </p:cNvSpPr>
            <p:nvPr/>
          </p:nvSpPr>
          <p:spPr bwMode="auto">
            <a:xfrm flipV="1">
              <a:off x="2101" y="1429"/>
              <a:ext cx="135" cy="9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7" name="Line 97">
              <a:extLst>
                <a:ext uri="{FF2B5EF4-FFF2-40B4-BE49-F238E27FC236}">
                  <a16:creationId xmlns:a16="http://schemas.microsoft.com/office/drawing/2014/main" id="{6F26D3CF-BF5B-2D8A-392D-C26AC5E8118C}"/>
                </a:ext>
              </a:extLst>
            </p:cNvPr>
            <p:cNvSpPr>
              <a:spLocks noChangeAspect="1" noChangeShapeType="1"/>
            </p:cNvSpPr>
            <p:nvPr/>
          </p:nvSpPr>
          <p:spPr bwMode="auto">
            <a:xfrm flipH="1" flipV="1">
              <a:off x="2101" y="1434"/>
              <a:ext cx="126" cy="8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8" name="Rectangle 98">
              <a:extLst>
                <a:ext uri="{FF2B5EF4-FFF2-40B4-BE49-F238E27FC236}">
                  <a16:creationId xmlns:a16="http://schemas.microsoft.com/office/drawing/2014/main" id="{BC7B6D61-26B8-6D4D-E890-680AF99D49BC}"/>
                </a:ext>
              </a:extLst>
            </p:cNvPr>
            <p:cNvSpPr>
              <a:spLocks noChangeAspect="1" noChangeArrowheads="1"/>
            </p:cNvSpPr>
            <p:nvPr/>
          </p:nvSpPr>
          <p:spPr bwMode="auto">
            <a:xfrm>
              <a:off x="2227" y="1491"/>
              <a:ext cx="151" cy="64"/>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 name="Line 99">
              <a:extLst>
                <a:ext uri="{FF2B5EF4-FFF2-40B4-BE49-F238E27FC236}">
                  <a16:creationId xmlns:a16="http://schemas.microsoft.com/office/drawing/2014/main" id="{0B135C68-F6AE-B60A-E00D-3C4CDEB9DF45}"/>
                </a:ext>
              </a:extLst>
            </p:cNvPr>
            <p:cNvSpPr>
              <a:spLocks noChangeAspect="1" noChangeShapeType="1"/>
            </p:cNvSpPr>
            <p:nvPr/>
          </p:nvSpPr>
          <p:spPr bwMode="auto">
            <a:xfrm flipV="1">
              <a:off x="3822" y="1429"/>
              <a:ext cx="135" cy="9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0" name="Line 100">
              <a:extLst>
                <a:ext uri="{FF2B5EF4-FFF2-40B4-BE49-F238E27FC236}">
                  <a16:creationId xmlns:a16="http://schemas.microsoft.com/office/drawing/2014/main" id="{33F1BE96-E593-FC3C-7BCF-9654A671F446}"/>
                </a:ext>
              </a:extLst>
            </p:cNvPr>
            <p:cNvSpPr>
              <a:spLocks noChangeAspect="1" noChangeShapeType="1"/>
            </p:cNvSpPr>
            <p:nvPr/>
          </p:nvSpPr>
          <p:spPr bwMode="auto">
            <a:xfrm flipH="1" flipV="1">
              <a:off x="3814" y="1429"/>
              <a:ext cx="134" cy="9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1" name="Rectangle 101">
              <a:extLst>
                <a:ext uri="{FF2B5EF4-FFF2-40B4-BE49-F238E27FC236}">
                  <a16:creationId xmlns:a16="http://schemas.microsoft.com/office/drawing/2014/main" id="{EED6D03D-9D5B-46CE-2E55-92D826E9A606}"/>
                </a:ext>
              </a:extLst>
            </p:cNvPr>
            <p:cNvSpPr>
              <a:spLocks noChangeAspect="1" noChangeArrowheads="1"/>
            </p:cNvSpPr>
            <p:nvPr/>
          </p:nvSpPr>
          <p:spPr bwMode="auto">
            <a:xfrm>
              <a:off x="3948" y="1491"/>
              <a:ext cx="151" cy="64"/>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32" name="Group 102">
              <a:extLst>
                <a:ext uri="{FF2B5EF4-FFF2-40B4-BE49-F238E27FC236}">
                  <a16:creationId xmlns:a16="http://schemas.microsoft.com/office/drawing/2014/main" id="{0B83EAC4-4570-7723-C138-762956F5FC72}"/>
                </a:ext>
              </a:extLst>
            </p:cNvPr>
            <p:cNvGrpSpPr>
              <a:grpSpLocks noChangeAspect="1"/>
            </p:cNvGrpSpPr>
            <p:nvPr/>
          </p:nvGrpSpPr>
          <p:grpSpPr bwMode="auto">
            <a:xfrm>
              <a:off x="1834" y="1714"/>
              <a:ext cx="337" cy="386"/>
              <a:chOff x="183" y="675"/>
              <a:chExt cx="557" cy="588"/>
            </a:xfrm>
          </p:grpSpPr>
          <p:grpSp>
            <p:nvGrpSpPr>
              <p:cNvPr id="158" name="Group 103">
                <a:extLst>
                  <a:ext uri="{FF2B5EF4-FFF2-40B4-BE49-F238E27FC236}">
                    <a16:creationId xmlns:a16="http://schemas.microsoft.com/office/drawing/2014/main" id="{0AC374E3-D5EA-E3CA-A37F-706BD9C18B96}"/>
                  </a:ext>
                </a:extLst>
              </p:cNvPr>
              <p:cNvGrpSpPr>
                <a:grpSpLocks noChangeAspect="1"/>
              </p:cNvGrpSpPr>
              <p:nvPr/>
            </p:nvGrpSpPr>
            <p:grpSpPr bwMode="auto">
              <a:xfrm>
                <a:off x="183" y="675"/>
                <a:ext cx="557" cy="230"/>
                <a:chOff x="183" y="840"/>
                <a:chExt cx="557" cy="230"/>
              </a:xfrm>
            </p:grpSpPr>
            <p:grpSp>
              <p:nvGrpSpPr>
                <p:cNvPr id="162" name="Group 104">
                  <a:extLst>
                    <a:ext uri="{FF2B5EF4-FFF2-40B4-BE49-F238E27FC236}">
                      <a16:creationId xmlns:a16="http://schemas.microsoft.com/office/drawing/2014/main" id="{0F85C52D-1A3A-F375-1CD0-DFEFEBE8F045}"/>
                    </a:ext>
                  </a:extLst>
                </p:cNvPr>
                <p:cNvGrpSpPr>
                  <a:grpSpLocks noChangeAspect="1"/>
                </p:cNvGrpSpPr>
                <p:nvPr/>
              </p:nvGrpSpPr>
              <p:grpSpPr bwMode="auto">
                <a:xfrm>
                  <a:off x="507" y="840"/>
                  <a:ext cx="233" cy="230"/>
                  <a:chOff x="965" y="840"/>
                  <a:chExt cx="233" cy="230"/>
                </a:xfrm>
              </p:grpSpPr>
              <p:sp>
                <p:nvSpPr>
                  <p:cNvPr id="166" name="Oval 105">
                    <a:extLst>
                      <a:ext uri="{FF2B5EF4-FFF2-40B4-BE49-F238E27FC236}">
                        <a16:creationId xmlns:a16="http://schemas.microsoft.com/office/drawing/2014/main" id="{A10C827C-8083-D408-3061-82491C030DA6}"/>
                      </a:ext>
                    </a:extLst>
                  </p:cNvPr>
                  <p:cNvSpPr>
                    <a:spLocks noChangeAspect="1" noChangeArrowheads="1"/>
                  </p:cNvSpPr>
                  <p:nvPr/>
                </p:nvSpPr>
                <p:spPr bwMode="auto">
                  <a:xfrm>
                    <a:off x="965" y="840"/>
                    <a:ext cx="233" cy="23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7" name="Arc 106">
                    <a:extLst>
                      <a:ext uri="{FF2B5EF4-FFF2-40B4-BE49-F238E27FC236}">
                        <a16:creationId xmlns:a16="http://schemas.microsoft.com/office/drawing/2014/main" id="{9C34DC3C-F274-F210-4C23-F9ED9EE03369}"/>
                      </a:ext>
                    </a:extLst>
                  </p:cNvPr>
                  <p:cNvSpPr>
                    <a:spLocks noChangeAspect="1"/>
                  </p:cNvSpPr>
                  <p:nvPr/>
                </p:nvSpPr>
                <p:spPr bwMode="auto">
                  <a:xfrm rot="2249562">
                    <a:off x="1089" y="905"/>
                    <a:ext cx="92" cy="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chemeClr val="tx1"/>
                    </a:solidFill>
                    <a:round/>
                    <a:headEnd type="none" w="sm" len="sm"/>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63" name="Group 107">
                  <a:extLst>
                    <a:ext uri="{FF2B5EF4-FFF2-40B4-BE49-F238E27FC236}">
                      <a16:creationId xmlns:a16="http://schemas.microsoft.com/office/drawing/2014/main" id="{FFEC890A-FD83-5A5B-D15A-0E152811C2C5}"/>
                    </a:ext>
                  </a:extLst>
                </p:cNvPr>
                <p:cNvGrpSpPr>
                  <a:grpSpLocks noChangeAspect="1"/>
                </p:cNvGrpSpPr>
                <p:nvPr/>
              </p:nvGrpSpPr>
              <p:grpSpPr bwMode="auto">
                <a:xfrm>
                  <a:off x="183" y="907"/>
                  <a:ext cx="324" cy="96"/>
                  <a:chOff x="183" y="905"/>
                  <a:chExt cx="324" cy="96"/>
                </a:xfrm>
              </p:grpSpPr>
              <p:sp>
                <p:nvSpPr>
                  <p:cNvPr id="164" name="Line 108">
                    <a:extLst>
                      <a:ext uri="{FF2B5EF4-FFF2-40B4-BE49-F238E27FC236}">
                        <a16:creationId xmlns:a16="http://schemas.microsoft.com/office/drawing/2014/main" id="{1072A24E-DBFB-1162-902A-BF1A55084720}"/>
                      </a:ext>
                    </a:extLst>
                  </p:cNvPr>
                  <p:cNvSpPr>
                    <a:spLocks noChangeAspect="1" noChangeShapeType="1"/>
                  </p:cNvSpPr>
                  <p:nvPr/>
                </p:nvSpPr>
                <p:spPr bwMode="auto">
                  <a:xfrm flipH="1">
                    <a:off x="432" y="953"/>
                    <a:ext cx="7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5" name="Rectangle 109">
                    <a:extLst>
                      <a:ext uri="{FF2B5EF4-FFF2-40B4-BE49-F238E27FC236}">
                        <a16:creationId xmlns:a16="http://schemas.microsoft.com/office/drawing/2014/main" id="{4370A900-AE0F-66A1-F026-5B4A53FD4FF9}"/>
                      </a:ext>
                    </a:extLst>
                  </p:cNvPr>
                  <p:cNvSpPr>
                    <a:spLocks noChangeAspect="1" noChangeArrowheads="1"/>
                  </p:cNvSpPr>
                  <p:nvPr/>
                </p:nvSpPr>
                <p:spPr bwMode="auto">
                  <a:xfrm>
                    <a:off x="183" y="905"/>
                    <a:ext cx="249" cy="96"/>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159" name="Group 110">
                <a:extLst>
                  <a:ext uri="{FF2B5EF4-FFF2-40B4-BE49-F238E27FC236}">
                    <a16:creationId xmlns:a16="http://schemas.microsoft.com/office/drawing/2014/main" id="{70C431AD-2D43-98F1-BFBA-D7FF984992B2}"/>
                  </a:ext>
                </a:extLst>
              </p:cNvPr>
              <p:cNvGrpSpPr>
                <a:grpSpLocks noChangeAspect="1"/>
              </p:cNvGrpSpPr>
              <p:nvPr/>
            </p:nvGrpSpPr>
            <p:grpSpPr bwMode="auto">
              <a:xfrm>
                <a:off x="551" y="1051"/>
                <a:ext cx="144" cy="212"/>
                <a:chOff x="1198" y="624"/>
                <a:chExt cx="234" cy="345"/>
              </a:xfrm>
            </p:grpSpPr>
            <p:sp>
              <p:nvSpPr>
                <p:cNvPr id="160" name="Oval 111">
                  <a:extLst>
                    <a:ext uri="{FF2B5EF4-FFF2-40B4-BE49-F238E27FC236}">
                      <a16:creationId xmlns:a16="http://schemas.microsoft.com/office/drawing/2014/main" id="{59D843E7-8386-9CE8-EC2E-B54A0D4089AE}"/>
                    </a:ext>
                  </a:extLst>
                </p:cNvPr>
                <p:cNvSpPr>
                  <a:spLocks noChangeAspect="1" noChangeArrowheads="1"/>
                </p:cNvSpPr>
                <p:nvPr/>
              </p:nvSpPr>
              <p:spPr bwMode="auto">
                <a:xfrm>
                  <a:off x="1198" y="624"/>
                  <a:ext cx="233" cy="23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1" name="Oval 112">
                  <a:extLst>
                    <a:ext uri="{FF2B5EF4-FFF2-40B4-BE49-F238E27FC236}">
                      <a16:creationId xmlns:a16="http://schemas.microsoft.com/office/drawing/2014/main" id="{86212EC4-453C-464E-B7C7-C83D9325A3C8}"/>
                    </a:ext>
                  </a:extLst>
                </p:cNvPr>
                <p:cNvSpPr>
                  <a:spLocks noChangeAspect="1" noChangeArrowheads="1"/>
                </p:cNvSpPr>
                <p:nvPr/>
              </p:nvSpPr>
              <p:spPr bwMode="auto">
                <a:xfrm>
                  <a:off x="1199" y="739"/>
                  <a:ext cx="233" cy="23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33" name="Group 113">
              <a:extLst>
                <a:ext uri="{FF2B5EF4-FFF2-40B4-BE49-F238E27FC236}">
                  <a16:creationId xmlns:a16="http://schemas.microsoft.com/office/drawing/2014/main" id="{AEFE3DD6-9508-BDF7-9453-20AF4F4885D2}"/>
                </a:ext>
              </a:extLst>
            </p:cNvPr>
            <p:cNvGrpSpPr>
              <a:grpSpLocks noChangeAspect="1"/>
            </p:cNvGrpSpPr>
            <p:nvPr/>
          </p:nvGrpSpPr>
          <p:grpSpPr bwMode="auto">
            <a:xfrm>
              <a:off x="3553" y="1714"/>
              <a:ext cx="338" cy="386"/>
              <a:chOff x="183" y="675"/>
              <a:chExt cx="557" cy="588"/>
            </a:xfrm>
          </p:grpSpPr>
          <p:grpSp>
            <p:nvGrpSpPr>
              <p:cNvPr id="148" name="Group 114">
                <a:extLst>
                  <a:ext uri="{FF2B5EF4-FFF2-40B4-BE49-F238E27FC236}">
                    <a16:creationId xmlns:a16="http://schemas.microsoft.com/office/drawing/2014/main" id="{2EECA0C9-001E-6CF7-7FFE-56CA5E2D76BF}"/>
                  </a:ext>
                </a:extLst>
              </p:cNvPr>
              <p:cNvGrpSpPr>
                <a:grpSpLocks noChangeAspect="1"/>
              </p:cNvGrpSpPr>
              <p:nvPr/>
            </p:nvGrpSpPr>
            <p:grpSpPr bwMode="auto">
              <a:xfrm>
                <a:off x="183" y="675"/>
                <a:ext cx="557" cy="230"/>
                <a:chOff x="183" y="840"/>
                <a:chExt cx="557" cy="230"/>
              </a:xfrm>
            </p:grpSpPr>
            <p:grpSp>
              <p:nvGrpSpPr>
                <p:cNvPr id="152" name="Group 115">
                  <a:extLst>
                    <a:ext uri="{FF2B5EF4-FFF2-40B4-BE49-F238E27FC236}">
                      <a16:creationId xmlns:a16="http://schemas.microsoft.com/office/drawing/2014/main" id="{717A6CC6-DF1D-32A1-CF8B-CFA5B4B98B8B}"/>
                    </a:ext>
                  </a:extLst>
                </p:cNvPr>
                <p:cNvGrpSpPr>
                  <a:grpSpLocks noChangeAspect="1"/>
                </p:cNvGrpSpPr>
                <p:nvPr/>
              </p:nvGrpSpPr>
              <p:grpSpPr bwMode="auto">
                <a:xfrm>
                  <a:off x="507" y="840"/>
                  <a:ext cx="233" cy="230"/>
                  <a:chOff x="965" y="840"/>
                  <a:chExt cx="233" cy="230"/>
                </a:xfrm>
              </p:grpSpPr>
              <p:sp>
                <p:nvSpPr>
                  <p:cNvPr id="156" name="Oval 116">
                    <a:extLst>
                      <a:ext uri="{FF2B5EF4-FFF2-40B4-BE49-F238E27FC236}">
                        <a16:creationId xmlns:a16="http://schemas.microsoft.com/office/drawing/2014/main" id="{8018079F-7440-2F36-29AD-DE8659B9D7AC}"/>
                      </a:ext>
                    </a:extLst>
                  </p:cNvPr>
                  <p:cNvSpPr>
                    <a:spLocks noChangeAspect="1" noChangeArrowheads="1"/>
                  </p:cNvSpPr>
                  <p:nvPr/>
                </p:nvSpPr>
                <p:spPr bwMode="auto">
                  <a:xfrm>
                    <a:off x="965" y="840"/>
                    <a:ext cx="233" cy="23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7" name="Arc 117">
                    <a:extLst>
                      <a:ext uri="{FF2B5EF4-FFF2-40B4-BE49-F238E27FC236}">
                        <a16:creationId xmlns:a16="http://schemas.microsoft.com/office/drawing/2014/main" id="{80B9EEA2-E8EB-5381-EDE5-177699F51B49}"/>
                      </a:ext>
                    </a:extLst>
                  </p:cNvPr>
                  <p:cNvSpPr>
                    <a:spLocks noChangeAspect="1"/>
                  </p:cNvSpPr>
                  <p:nvPr/>
                </p:nvSpPr>
                <p:spPr bwMode="auto">
                  <a:xfrm rot="2249562">
                    <a:off x="1089" y="905"/>
                    <a:ext cx="92" cy="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chemeClr val="tx1"/>
                    </a:solidFill>
                    <a:round/>
                    <a:headEnd type="none" w="sm" len="sm"/>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53" name="Group 118">
                  <a:extLst>
                    <a:ext uri="{FF2B5EF4-FFF2-40B4-BE49-F238E27FC236}">
                      <a16:creationId xmlns:a16="http://schemas.microsoft.com/office/drawing/2014/main" id="{1C09CBAA-42E7-726E-0027-2C2FB32B6846}"/>
                    </a:ext>
                  </a:extLst>
                </p:cNvPr>
                <p:cNvGrpSpPr>
                  <a:grpSpLocks noChangeAspect="1"/>
                </p:cNvGrpSpPr>
                <p:nvPr/>
              </p:nvGrpSpPr>
              <p:grpSpPr bwMode="auto">
                <a:xfrm>
                  <a:off x="183" y="907"/>
                  <a:ext cx="324" cy="96"/>
                  <a:chOff x="183" y="905"/>
                  <a:chExt cx="324" cy="96"/>
                </a:xfrm>
              </p:grpSpPr>
              <p:sp>
                <p:nvSpPr>
                  <p:cNvPr id="154" name="Line 119">
                    <a:extLst>
                      <a:ext uri="{FF2B5EF4-FFF2-40B4-BE49-F238E27FC236}">
                        <a16:creationId xmlns:a16="http://schemas.microsoft.com/office/drawing/2014/main" id="{BD96E71C-FFEC-C432-D068-9CDE96DF405F}"/>
                      </a:ext>
                    </a:extLst>
                  </p:cNvPr>
                  <p:cNvSpPr>
                    <a:spLocks noChangeAspect="1" noChangeShapeType="1"/>
                  </p:cNvSpPr>
                  <p:nvPr/>
                </p:nvSpPr>
                <p:spPr bwMode="auto">
                  <a:xfrm flipH="1">
                    <a:off x="432" y="953"/>
                    <a:ext cx="7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5" name="Rectangle 120">
                    <a:extLst>
                      <a:ext uri="{FF2B5EF4-FFF2-40B4-BE49-F238E27FC236}">
                        <a16:creationId xmlns:a16="http://schemas.microsoft.com/office/drawing/2014/main" id="{A9F76FD1-70ED-D72A-B02E-8FCAAA396F17}"/>
                      </a:ext>
                    </a:extLst>
                  </p:cNvPr>
                  <p:cNvSpPr>
                    <a:spLocks noChangeAspect="1" noChangeArrowheads="1"/>
                  </p:cNvSpPr>
                  <p:nvPr/>
                </p:nvSpPr>
                <p:spPr bwMode="auto">
                  <a:xfrm>
                    <a:off x="183" y="905"/>
                    <a:ext cx="249" cy="96"/>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149" name="Group 121">
                <a:extLst>
                  <a:ext uri="{FF2B5EF4-FFF2-40B4-BE49-F238E27FC236}">
                    <a16:creationId xmlns:a16="http://schemas.microsoft.com/office/drawing/2014/main" id="{8337701A-7675-7FAD-7101-C30739D3660B}"/>
                  </a:ext>
                </a:extLst>
              </p:cNvPr>
              <p:cNvGrpSpPr>
                <a:grpSpLocks noChangeAspect="1"/>
              </p:cNvGrpSpPr>
              <p:nvPr/>
            </p:nvGrpSpPr>
            <p:grpSpPr bwMode="auto">
              <a:xfrm>
                <a:off x="551" y="1051"/>
                <a:ext cx="144" cy="212"/>
                <a:chOff x="1198" y="624"/>
                <a:chExt cx="234" cy="345"/>
              </a:xfrm>
            </p:grpSpPr>
            <p:sp>
              <p:nvSpPr>
                <p:cNvPr id="150" name="Oval 122">
                  <a:extLst>
                    <a:ext uri="{FF2B5EF4-FFF2-40B4-BE49-F238E27FC236}">
                      <a16:creationId xmlns:a16="http://schemas.microsoft.com/office/drawing/2014/main" id="{9C49E5E6-88C3-8481-955E-440C329AEA60}"/>
                    </a:ext>
                  </a:extLst>
                </p:cNvPr>
                <p:cNvSpPr>
                  <a:spLocks noChangeAspect="1" noChangeArrowheads="1"/>
                </p:cNvSpPr>
                <p:nvPr/>
              </p:nvSpPr>
              <p:spPr bwMode="auto">
                <a:xfrm>
                  <a:off x="1198" y="624"/>
                  <a:ext cx="233" cy="23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1" name="Oval 123">
                  <a:extLst>
                    <a:ext uri="{FF2B5EF4-FFF2-40B4-BE49-F238E27FC236}">
                      <a16:creationId xmlns:a16="http://schemas.microsoft.com/office/drawing/2014/main" id="{08A079F2-CC33-62D0-644A-F9929A6C6A0F}"/>
                    </a:ext>
                  </a:extLst>
                </p:cNvPr>
                <p:cNvSpPr>
                  <a:spLocks noChangeAspect="1" noChangeArrowheads="1"/>
                </p:cNvSpPr>
                <p:nvPr/>
              </p:nvSpPr>
              <p:spPr bwMode="auto">
                <a:xfrm>
                  <a:off x="1199" y="739"/>
                  <a:ext cx="233" cy="23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sp>
          <p:nvSpPr>
            <p:cNvPr id="34" name="Line 124">
              <a:extLst>
                <a:ext uri="{FF2B5EF4-FFF2-40B4-BE49-F238E27FC236}">
                  <a16:creationId xmlns:a16="http://schemas.microsoft.com/office/drawing/2014/main" id="{A0F5365C-C971-4973-5378-27469F1D9AD3}"/>
                </a:ext>
              </a:extLst>
            </p:cNvPr>
            <p:cNvSpPr>
              <a:spLocks noChangeShapeType="1"/>
            </p:cNvSpPr>
            <p:nvPr/>
          </p:nvSpPr>
          <p:spPr bwMode="auto">
            <a:xfrm>
              <a:off x="2993" y="1429"/>
              <a:ext cx="196" cy="0"/>
            </a:xfrm>
            <a:prstGeom prst="line">
              <a:avLst/>
            </a:prstGeom>
            <a:noFill/>
            <a:ln w="12700">
              <a:solidFill>
                <a:schemeClr val="bg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5" name="Line 125">
              <a:extLst>
                <a:ext uri="{FF2B5EF4-FFF2-40B4-BE49-F238E27FC236}">
                  <a16:creationId xmlns:a16="http://schemas.microsoft.com/office/drawing/2014/main" id="{917AFC8D-DCF2-D91B-86D9-D2BAC054819B}"/>
                </a:ext>
              </a:extLst>
            </p:cNvPr>
            <p:cNvSpPr>
              <a:spLocks noChangeShapeType="1"/>
            </p:cNvSpPr>
            <p:nvPr/>
          </p:nvSpPr>
          <p:spPr bwMode="auto">
            <a:xfrm>
              <a:off x="4102" y="1429"/>
              <a:ext cx="195" cy="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36" name="Group 126">
              <a:extLst>
                <a:ext uri="{FF2B5EF4-FFF2-40B4-BE49-F238E27FC236}">
                  <a16:creationId xmlns:a16="http://schemas.microsoft.com/office/drawing/2014/main" id="{9B4B2227-092B-F5CB-AEC2-C5CA174C48DD}"/>
                </a:ext>
              </a:extLst>
            </p:cNvPr>
            <p:cNvGrpSpPr>
              <a:grpSpLocks/>
            </p:cNvGrpSpPr>
            <p:nvPr/>
          </p:nvGrpSpPr>
          <p:grpSpPr bwMode="auto">
            <a:xfrm>
              <a:off x="724" y="1236"/>
              <a:ext cx="368" cy="396"/>
              <a:chOff x="768" y="1348"/>
              <a:chExt cx="432" cy="429"/>
            </a:xfrm>
          </p:grpSpPr>
          <p:sp>
            <p:nvSpPr>
              <p:cNvPr id="142" name="Rectangle 127">
                <a:extLst>
                  <a:ext uri="{FF2B5EF4-FFF2-40B4-BE49-F238E27FC236}">
                    <a16:creationId xmlns:a16="http://schemas.microsoft.com/office/drawing/2014/main" id="{5AE2F2C7-15DE-76BE-AFE1-16C74B8DE05D}"/>
                  </a:ext>
                </a:extLst>
              </p:cNvPr>
              <p:cNvSpPr>
                <a:spLocks noChangeArrowheads="1"/>
              </p:cNvSpPr>
              <p:nvPr/>
            </p:nvSpPr>
            <p:spPr bwMode="auto">
              <a:xfrm>
                <a:off x="768" y="1348"/>
                <a:ext cx="432" cy="429"/>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3" name="Oval 128">
                <a:extLst>
                  <a:ext uri="{FF2B5EF4-FFF2-40B4-BE49-F238E27FC236}">
                    <a16:creationId xmlns:a16="http://schemas.microsoft.com/office/drawing/2014/main" id="{45087FB2-FB01-31A6-1EDF-C372DA060587}"/>
                  </a:ext>
                </a:extLst>
              </p:cNvPr>
              <p:cNvSpPr>
                <a:spLocks noChangeAspect="1" noChangeArrowheads="1"/>
              </p:cNvSpPr>
              <p:nvPr/>
            </p:nvSpPr>
            <p:spPr bwMode="auto">
              <a:xfrm>
                <a:off x="802" y="1381"/>
                <a:ext cx="363" cy="363"/>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4" name="Oval 129">
                <a:extLst>
                  <a:ext uri="{FF2B5EF4-FFF2-40B4-BE49-F238E27FC236}">
                    <a16:creationId xmlns:a16="http://schemas.microsoft.com/office/drawing/2014/main" id="{341DA3D3-1908-339D-4004-93A471D5F6AF}"/>
                  </a:ext>
                </a:extLst>
              </p:cNvPr>
              <p:cNvSpPr>
                <a:spLocks noChangeArrowheads="1"/>
              </p:cNvSpPr>
              <p:nvPr/>
            </p:nvSpPr>
            <p:spPr bwMode="auto">
              <a:xfrm>
                <a:off x="864" y="1442"/>
                <a:ext cx="240" cy="240"/>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5" name="Line 130">
                <a:extLst>
                  <a:ext uri="{FF2B5EF4-FFF2-40B4-BE49-F238E27FC236}">
                    <a16:creationId xmlns:a16="http://schemas.microsoft.com/office/drawing/2014/main" id="{A91BA3D0-3A3B-76E9-5C75-04D6E6D2A605}"/>
                  </a:ext>
                </a:extLst>
              </p:cNvPr>
              <p:cNvSpPr>
                <a:spLocks noChangeShapeType="1"/>
              </p:cNvSpPr>
              <p:nvPr/>
            </p:nvSpPr>
            <p:spPr bwMode="auto">
              <a:xfrm>
                <a:off x="768" y="1563"/>
                <a:ext cx="432" cy="0"/>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6" name="Line 131">
                <a:extLst>
                  <a:ext uri="{FF2B5EF4-FFF2-40B4-BE49-F238E27FC236}">
                    <a16:creationId xmlns:a16="http://schemas.microsoft.com/office/drawing/2014/main" id="{7586AFCF-E29B-01FD-5058-4A8FA1BBF4C0}"/>
                  </a:ext>
                </a:extLst>
              </p:cNvPr>
              <p:cNvSpPr>
                <a:spLocks noChangeShapeType="1"/>
              </p:cNvSpPr>
              <p:nvPr/>
            </p:nvSpPr>
            <p:spPr bwMode="auto">
              <a:xfrm>
                <a:off x="984" y="1348"/>
                <a:ext cx="0" cy="429"/>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7" name="Line 132">
                <a:extLst>
                  <a:ext uri="{FF2B5EF4-FFF2-40B4-BE49-F238E27FC236}">
                    <a16:creationId xmlns:a16="http://schemas.microsoft.com/office/drawing/2014/main" id="{4FD32E72-90D3-B6F7-8549-1CFDA51376D0}"/>
                  </a:ext>
                </a:extLst>
              </p:cNvPr>
              <p:cNvSpPr>
                <a:spLocks noChangeShapeType="1"/>
              </p:cNvSpPr>
              <p:nvPr/>
            </p:nvSpPr>
            <p:spPr bwMode="auto">
              <a:xfrm flipV="1">
                <a:off x="984" y="1478"/>
                <a:ext cx="156" cy="84"/>
              </a:xfrm>
              <a:prstGeom prst="line">
                <a:avLst/>
              </a:prstGeom>
              <a:noFill/>
              <a:ln w="127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37" name="Line 133">
              <a:extLst>
                <a:ext uri="{FF2B5EF4-FFF2-40B4-BE49-F238E27FC236}">
                  <a16:creationId xmlns:a16="http://schemas.microsoft.com/office/drawing/2014/main" id="{54670B0D-F16F-A2F2-1076-79B15798ACB2}"/>
                </a:ext>
              </a:extLst>
            </p:cNvPr>
            <p:cNvSpPr>
              <a:spLocks noChangeShapeType="1"/>
            </p:cNvSpPr>
            <p:nvPr/>
          </p:nvSpPr>
          <p:spPr bwMode="auto">
            <a:xfrm flipH="1">
              <a:off x="1092" y="1434"/>
              <a:ext cx="286"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8" name="Line 134">
              <a:extLst>
                <a:ext uri="{FF2B5EF4-FFF2-40B4-BE49-F238E27FC236}">
                  <a16:creationId xmlns:a16="http://schemas.microsoft.com/office/drawing/2014/main" id="{99BC986B-CE8E-BC79-171C-2094A2313364}"/>
                </a:ext>
              </a:extLst>
            </p:cNvPr>
            <p:cNvSpPr>
              <a:spLocks noChangeShapeType="1"/>
            </p:cNvSpPr>
            <p:nvPr/>
          </p:nvSpPr>
          <p:spPr bwMode="auto">
            <a:xfrm>
              <a:off x="3222" y="2736"/>
              <a:ext cx="0" cy="34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9" name="Line 135">
              <a:extLst>
                <a:ext uri="{FF2B5EF4-FFF2-40B4-BE49-F238E27FC236}">
                  <a16:creationId xmlns:a16="http://schemas.microsoft.com/office/drawing/2014/main" id="{CAFEEA60-CA87-DE4E-FEEA-9D710506EA71}"/>
                </a:ext>
              </a:extLst>
            </p:cNvPr>
            <p:cNvSpPr>
              <a:spLocks noChangeShapeType="1"/>
            </p:cNvSpPr>
            <p:nvPr/>
          </p:nvSpPr>
          <p:spPr bwMode="auto">
            <a:xfrm flipH="1">
              <a:off x="3159" y="3213"/>
              <a:ext cx="178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0" name="Line 136">
              <a:extLst>
                <a:ext uri="{FF2B5EF4-FFF2-40B4-BE49-F238E27FC236}">
                  <a16:creationId xmlns:a16="http://schemas.microsoft.com/office/drawing/2014/main" id="{C891DF3D-16BC-BCA3-FCCD-CD0CBF93BA87}"/>
                </a:ext>
              </a:extLst>
            </p:cNvPr>
            <p:cNvSpPr>
              <a:spLocks noChangeShapeType="1"/>
            </p:cNvSpPr>
            <p:nvPr/>
          </p:nvSpPr>
          <p:spPr bwMode="auto">
            <a:xfrm flipV="1">
              <a:off x="4941" y="2739"/>
              <a:ext cx="0" cy="47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1" name="Line 137">
              <a:extLst>
                <a:ext uri="{FF2B5EF4-FFF2-40B4-BE49-F238E27FC236}">
                  <a16:creationId xmlns:a16="http://schemas.microsoft.com/office/drawing/2014/main" id="{D8F2F6C3-FE41-287C-9F52-7E91BE08658B}"/>
                </a:ext>
              </a:extLst>
            </p:cNvPr>
            <p:cNvSpPr>
              <a:spLocks noChangeShapeType="1"/>
            </p:cNvSpPr>
            <p:nvPr/>
          </p:nvSpPr>
          <p:spPr bwMode="auto">
            <a:xfrm flipH="1">
              <a:off x="3159" y="3085"/>
              <a:ext cx="6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 name="Line 138">
              <a:extLst>
                <a:ext uri="{FF2B5EF4-FFF2-40B4-BE49-F238E27FC236}">
                  <a16:creationId xmlns:a16="http://schemas.microsoft.com/office/drawing/2014/main" id="{841E4C3E-3BD4-7A02-CE81-391543E84EEB}"/>
                </a:ext>
              </a:extLst>
            </p:cNvPr>
            <p:cNvSpPr>
              <a:spLocks noChangeShapeType="1"/>
            </p:cNvSpPr>
            <p:nvPr/>
          </p:nvSpPr>
          <p:spPr bwMode="auto">
            <a:xfrm flipH="1">
              <a:off x="3159" y="3108"/>
              <a:ext cx="12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3" name="Line 139">
              <a:extLst>
                <a:ext uri="{FF2B5EF4-FFF2-40B4-BE49-F238E27FC236}">
                  <a16:creationId xmlns:a16="http://schemas.microsoft.com/office/drawing/2014/main" id="{921B4AC1-1A1D-1A4B-44B0-B4FA19FA4FCF}"/>
                </a:ext>
              </a:extLst>
            </p:cNvPr>
            <p:cNvSpPr>
              <a:spLocks noChangeShapeType="1"/>
            </p:cNvSpPr>
            <p:nvPr/>
          </p:nvSpPr>
          <p:spPr bwMode="auto">
            <a:xfrm flipH="1">
              <a:off x="3157" y="3131"/>
              <a:ext cx="16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4" name="Line 140">
              <a:extLst>
                <a:ext uri="{FF2B5EF4-FFF2-40B4-BE49-F238E27FC236}">
                  <a16:creationId xmlns:a16="http://schemas.microsoft.com/office/drawing/2014/main" id="{3E68A672-17D3-F265-DC2D-F801E75ED42D}"/>
                </a:ext>
              </a:extLst>
            </p:cNvPr>
            <p:cNvSpPr>
              <a:spLocks noChangeShapeType="1"/>
            </p:cNvSpPr>
            <p:nvPr/>
          </p:nvSpPr>
          <p:spPr bwMode="auto">
            <a:xfrm flipH="1">
              <a:off x="3159" y="3154"/>
              <a:ext cx="20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45" name="Group 141">
              <a:extLst>
                <a:ext uri="{FF2B5EF4-FFF2-40B4-BE49-F238E27FC236}">
                  <a16:creationId xmlns:a16="http://schemas.microsoft.com/office/drawing/2014/main" id="{F0AB969A-5A94-082E-A465-D4064991F529}"/>
                </a:ext>
              </a:extLst>
            </p:cNvPr>
            <p:cNvGrpSpPr>
              <a:grpSpLocks/>
            </p:cNvGrpSpPr>
            <p:nvPr/>
          </p:nvGrpSpPr>
          <p:grpSpPr bwMode="auto">
            <a:xfrm>
              <a:off x="2707" y="2947"/>
              <a:ext cx="368" cy="395"/>
              <a:chOff x="768" y="1348"/>
              <a:chExt cx="432" cy="429"/>
            </a:xfrm>
          </p:grpSpPr>
          <p:sp>
            <p:nvSpPr>
              <p:cNvPr id="136" name="Rectangle 142">
                <a:extLst>
                  <a:ext uri="{FF2B5EF4-FFF2-40B4-BE49-F238E27FC236}">
                    <a16:creationId xmlns:a16="http://schemas.microsoft.com/office/drawing/2014/main" id="{6F87A7A7-991A-132E-9F78-0852927FA30F}"/>
                  </a:ext>
                </a:extLst>
              </p:cNvPr>
              <p:cNvSpPr>
                <a:spLocks noChangeArrowheads="1"/>
              </p:cNvSpPr>
              <p:nvPr/>
            </p:nvSpPr>
            <p:spPr bwMode="auto">
              <a:xfrm>
                <a:off x="768" y="1348"/>
                <a:ext cx="432" cy="429"/>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7" name="Oval 143">
                <a:extLst>
                  <a:ext uri="{FF2B5EF4-FFF2-40B4-BE49-F238E27FC236}">
                    <a16:creationId xmlns:a16="http://schemas.microsoft.com/office/drawing/2014/main" id="{06A77C79-83F2-DC91-7371-4FE1CC61DE8F}"/>
                  </a:ext>
                </a:extLst>
              </p:cNvPr>
              <p:cNvSpPr>
                <a:spLocks noChangeAspect="1" noChangeArrowheads="1"/>
              </p:cNvSpPr>
              <p:nvPr/>
            </p:nvSpPr>
            <p:spPr bwMode="auto">
              <a:xfrm>
                <a:off x="802" y="1381"/>
                <a:ext cx="363" cy="363"/>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8" name="Oval 144">
                <a:extLst>
                  <a:ext uri="{FF2B5EF4-FFF2-40B4-BE49-F238E27FC236}">
                    <a16:creationId xmlns:a16="http://schemas.microsoft.com/office/drawing/2014/main" id="{B3565F2C-BCBC-BF4E-DC68-6CB55A0EE9D9}"/>
                  </a:ext>
                </a:extLst>
              </p:cNvPr>
              <p:cNvSpPr>
                <a:spLocks noChangeArrowheads="1"/>
              </p:cNvSpPr>
              <p:nvPr/>
            </p:nvSpPr>
            <p:spPr bwMode="auto">
              <a:xfrm>
                <a:off x="864" y="1442"/>
                <a:ext cx="240" cy="240"/>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9" name="Line 145">
                <a:extLst>
                  <a:ext uri="{FF2B5EF4-FFF2-40B4-BE49-F238E27FC236}">
                    <a16:creationId xmlns:a16="http://schemas.microsoft.com/office/drawing/2014/main" id="{30675585-B42E-7AA0-FFE0-A4D3445F8398}"/>
                  </a:ext>
                </a:extLst>
              </p:cNvPr>
              <p:cNvSpPr>
                <a:spLocks noChangeShapeType="1"/>
              </p:cNvSpPr>
              <p:nvPr/>
            </p:nvSpPr>
            <p:spPr bwMode="auto">
              <a:xfrm>
                <a:off x="768" y="1563"/>
                <a:ext cx="432" cy="0"/>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0" name="Line 146">
                <a:extLst>
                  <a:ext uri="{FF2B5EF4-FFF2-40B4-BE49-F238E27FC236}">
                    <a16:creationId xmlns:a16="http://schemas.microsoft.com/office/drawing/2014/main" id="{4DD0A360-0CD3-1B5C-C771-A9DF2AE1CD1C}"/>
                  </a:ext>
                </a:extLst>
              </p:cNvPr>
              <p:cNvSpPr>
                <a:spLocks noChangeShapeType="1"/>
              </p:cNvSpPr>
              <p:nvPr/>
            </p:nvSpPr>
            <p:spPr bwMode="auto">
              <a:xfrm>
                <a:off x="984" y="1348"/>
                <a:ext cx="0" cy="429"/>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1" name="Line 147">
                <a:extLst>
                  <a:ext uri="{FF2B5EF4-FFF2-40B4-BE49-F238E27FC236}">
                    <a16:creationId xmlns:a16="http://schemas.microsoft.com/office/drawing/2014/main" id="{67E86F05-55DF-3D98-0573-F6A8AFB8B0DB}"/>
                  </a:ext>
                </a:extLst>
              </p:cNvPr>
              <p:cNvSpPr>
                <a:spLocks noChangeShapeType="1"/>
              </p:cNvSpPr>
              <p:nvPr/>
            </p:nvSpPr>
            <p:spPr bwMode="auto">
              <a:xfrm flipV="1">
                <a:off x="984" y="1478"/>
                <a:ext cx="156" cy="84"/>
              </a:xfrm>
              <a:prstGeom prst="line">
                <a:avLst/>
              </a:prstGeom>
              <a:noFill/>
              <a:ln w="127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46" name="Group 148">
              <a:extLst>
                <a:ext uri="{FF2B5EF4-FFF2-40B4-BE49-F238E27FC236}">
                  <a16:creationId xmlns:a16="http://schemas.microsoft.com/office/drawing/2014/main" id="{E3506608-B581-EA34-202B-3B0B2619E7EF}"/>
                </a:ext>
              </a:extLst>
            </p:cNvPr>
            <p:cNvGrpSpPr>
              <a:grpSpLocks/>
            </p:cNvGrpSpPr>
            <p:nvPr/>
          </p:nvGrpSpPr>
          <p:grpSpPr bwMode="auto">
            <a:xfrm>
              <a:off x="2788" y="3035"/>
              <a:ext cx="368" cy="396"/>
              <a:chOff x="768" y="1348"/>
              <a:chExt cx="432" cy="429"/>
            </a:xfrm>
          </p:grpSpPr>
          <p:sp>
            <p:nvSpPr>
              <p:cNvPr id="130" name="Rectangle 149">
                <a:extLst>
                  <a:ext uri="{FF2B5EF4-FFF2-40B4-BE49-F238E27FC236}">
                    <a16:creationId xmlns:a16="http://schemas.microsoft.com/office/drawing/2014/main" id="{278F816B-8781-EE00-D631-16021974596E}"/>
                  </a:ext>
                </a:extLst>
              </p:cNvPr>
              <p:cNvSpPr>
                <a:spLocks noChangeArrowheads="1"/>
              </p:cNvSpPr>
              <p:nvPr/>
            </p:nvSpPr>
            <p:spPr bwMode="auto">
              <a:xfrm>
                <a:off x="768" y="1348"/>
                <a:ext cx="432" cy="429"/>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1" name="Oval 150">
                <a:extLst>
                  <a:ext uri="{FF2B5EF4-FFF2-40B4-BE49-F238E27FC236}">
                    <a16:creationId xmlns:a16="http://schemas.microsoft.com/office/drawing/2014/main" id="{18E66CBC-9092-0E64-6AE6-7961F34E6516}"/>
                  </a:ext>
                </a:extLst>
              </p:cNvPr>
              <p:cNvSpPr>
                <a:spLocks noChangeAspect="1" noChangeArrowheads="1"/>
              </p:cNvSpPr>
              <p:nvPr/>
            </p:nvSpPr>
            <p:spPr bwMode="auto">
              <a:xfrm>
                <a:off x="802" y="1381"/>
                <a:ext cx="363" cy="363"/>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 name="Oval 151">
                <a:extLst>
                  <a:ext uri="{FF2B5EF4-FFF2-40B4-BE49-F238E27FC236}">
                    <a16:creationId xmlns:a16="http://schemas.microsoft.com/office/drawing/2014/main" id="{956EA03D-A964-D532-167B-03CA12B6BC49}"/>
                  </a:ext>
                </a:extLst>
              </p:cNvPr>
              <p:cNvSpPr>
                <a:spLocks noChangeArrowheads="1"/>
              </p:cNvSpPr>
              <p:nvPr/>
            </p:nvSpPr>
            <p:spPr bwMode="auto">
              <a:xfrm>
                <a:off x="864" y="1442"/>
                <a:ext cx="240" cy="240"/>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 name="Line 152">
                <a:extLst>
                  <a:ext uri="{FF2B5EF4-FFF2-40B4-BE49-F238E27FC236}">
                    <a16:creationId xmlns:a16="http://schemas.microsoft.com/office/drawing/2014/main" id="{432A0CFC-2B88-8846-EF6A-B7879E0460A0}"/>
                  </a:ext>
                </a:extLst>
              </p:cNvPr>
              <p:cNvSpPr>
                <a:spLocks noChangeShapeType="1"/>
              </p:cNvSpPr>
              <p:nvPr/>
            </p:nvSpPr>
            <p:spPr bwMode="auto">
              <a:xfrm>
                <a:off x="768" y="1563"/>
                <a:ext cx="432" cy="0"/>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 name="Line 153">
                <a:extLst>
                  <a:ext uri="{FF2B5EF4-FFF2-40B4-BE49-F238E27FC236}">
                    <a16:creationId xmlns:a16="http://schemas.microsoft.com/office/drawing/2014/main" id="{A24C6BA5-43FA-306E-33FC-C83AC29CEFAA}"/>
                  </a:ext>
                </a:extLst>
              </p:cNvPr>
              <p:cNvSpPr>
                <a:spLocks noChangeShapeType="1"/>
              </p:cNvSpPr>
              <p:nvPr/>
            </p:nvSpPr>
            <p:spPr bwMode="auto">
              <a:xfrm>
                <a:off x="984" y="1348"/>
                <a:ext cx="0" cy="429"/>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5" name="Line 154">
                <a:extLst>
                  <a:ext uri="{FF2B5EF4-FFF2-40B4-BE49-F238E27FC236}">
                    <a16:creationId xmlns:a16="http://schemas.microsoft.com/office/drawing/2014/main" id="{D370AE9E-59F9-B294-D6AD-D275C9043695}"/>
                  </a:ext>
                </a:extLst>
              </p:cNvPr>
              <p:cNvSpPr>
                <a:spLocks noChangeShapeType="1"/>
              </p:cNvSpPr>
              <p:nvPr/>
            </p:nvSpPr>
            <p:spPr bwMode="auto">
              <a:xfrm flipV="1">
                <a:off x="984" y="1478"/>
                <a:ext cx="156" cy="84"/>
              </a:xfrm>
              <a:prstGeom prst="line">
                <a:avLst/>
              </a:prstGeom>
              <a:noFill/>
              <a:ln w="127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47" name="Group 155">
              <a:extLst>
                <a:ext uri="{FF2B5EF4-FFF2-40B4-BE49-F238E27FC236}">
                  <a16:creationId xmlns:a16="http://schemas.microsoft.com/office/drawing/2014/main" id="{9ACE9B44-3556-8C90-736E-14CD26751188}"/>
                </a:ext>
              </a:extLst>
            </p:cNvPr>
            <p:cNvGrpSpPr>
              <a:grpSpLocks/>
            </p:cNvGrpSpPr>
            <p:nvPr/>
          </p:nvGrpSpPr>
          <p:grpSpPr bwMode="auto">
            <a:xfrm>
              <a:off x="2870" y="3124"/>
              <a:ext cx="368" cy="395"/>
              <a:chOff x="768" y="1348"/>
              <a:chExt cx="432" cy="429"/>
            </a:xfrm>
          </p:grpSpPr>
          <p:sp>
            <p:nvSpPr>
              <p:cNvPr id="124" name="Rectangle 156">
                <a:extLst>
                  <a:ext uri="{FF2B5EF4-FFF2-40B4-BE49-F238E27FC236}">
                    <a16:creationId xmlns:a16="http://schemas.microsoft.com/office/drawing/2014/main" id="{B9232A14-4C87-B491-8D4A-B9258B782AC1}"/>
                  </a:ext>
                </a:extLst>
              </p:cNvPr>
              <p:cNvSpPr>
                <a:spLocks noChangeArrowheads="1"/>
              </p:cNvSpPr>
              <p:nvPr/>
            </p:nvSpPr>
            <p:spPr bwMode="auto">
              <a:xfrm>
                <a:off x="768" y="1348"/>
                <a:ext cx="432" cy="429"/>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5" name="Oval 157">
                <a:extLst>
                  <a:ext uri="{FF2B5EF4-FFF2-40B4-BE49-F238E27FC236}">
                    <a16:creationId xmlns:a16="http://schemas.microsoft.com/office/drawing/2014/main" id="{CFEEE958-EAC2-229C-62AF-69F2955528CC}"/>
                  </a:ext>
                </a:extLst>
              </p:cNvPr>
              <p:cNvSpPr>
                <a:spLocks noChangeAspect="1" noChangeArrowheads="1"/>
              </p:cNvSpPr>
              <p:nvPr/>
            </p:nvSpPr>
            <p:spPr bwMode="auto">
              <a:xfrm>
                <a:off x="802" y="1381"/>
                <a:ext cx="363" cy="363"/>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6" name="Oval 158">
                <a:extLst>
                  <a:ext uri="{FF2B5EF4-FFF2-40B4-BE49-F238E27FC236}">
                    <a16:creationId xmlns:a16="http://schemas.microsoft.com/office/drawing/2014/main" id="{2F2A4B6A-403D-F2EF-DD49-09F9B393D214}"/>
                  </a:ext>
                </a:extLst>
              </p:cNvPr>
              <p:cNvSpPr>
                <a:spLocks noChangeArrowheads="1"/>
              </p:cNvSpPr>
              <p:nvPr/>
            </p:nvSpPr>
            <p:spPr bwMode="auto">
              <a:xfrm>
                <a:off x="864" y="1442"/>
                <a:ext cx="240" cy="240"/>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7" name="Line 159">
                <a:extLst>
                  <a:ext uri="{FF2B5EF4-FFF2-40B4-BE49-F238E27FC236}">
                    <a16:creationId xmlns:a16="http://schemas.microsoft.com/office/drawing/2014/main" id="{D9AA88CF-979E-0986-B887-A0137CFAD7ED}"/>
                  </a:ext>
                </a:extLst>
              </p:cNvPr>
              <p:cNvSpPr>
                <a:spLocks noChangeShapeType="1"/>
              </p:cNvSpPr>
              <p:nvPr/>
            </p:nvSpPr>
            <p:spPr bwMode="auto">
              <a:xfrm>
                <a:off x="768" y="1563"/>
                <a:ext cx="432" cy="0"/>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8" name="Line 160">
                <a:extLst>
                  <a:ext uri="{FF2B5EF4-FFF2-40B4-BE49-F238E27FC236}">
                    <a16:creationId xmlns:a16="http://schemas.microsoft.com/office/drawing/2014/main" id="{063D9E58-487D-26FD-CB2B-5B1C9273C9C0}"/>
                  </a:ext>
                </a:extLst>
              </p:cNvPr>
              <p:cNvSpPr>
                <a:spLocks noChangeShapeType="1"/>
              </p:cNvSpPr>
              <p:nvPr/>
            </p:nvSpPr>
            <p:spPr bwMode="auto">
              <a:xfrm>
                <a:off x="984" y="1348"/>
                <a:ext cx="0" cy="429"/>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9" name="Line 161">
                <a:extLst>
                  <a:ext uri="{FF2B5EF4-FFF2-40B4-BE49-F238E27FC236}">
                    <a16:creationId xmlns:a16="http://schemas.microsoft.com/office/drawing/2014/main" id="{579F119E-9E63-1051-B8F7-72D2C96F9FFA}"/>
                  </a:ext>
                </a:extLst>
              </p:cNvPr>
              <p:cNvSpPr>
                <a:spLocks noChangeShapeType="1"/>
              </p:cNvSpPr>
              <p:nvPr/>
            </p:nvSpPr>
            <p:spPr bwMode="auto">
              <a:xfrm flipV="1">
                <a:off x="984" y="1478"/>
                <a:ext cx="156" cy="84"/>
              </a:xfrm>
              <a:prstGeom prst="line">
                <a:avLst/>
              </a:prstGeom>
              <a:noFill/>
              <a:ln w="127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48" name="Group 162">
              <a:extLst>
                <a:ext uri="{FF2B5EF4-FFF2-40B4-BE49-F238E27FC236}">
                  <a16:creationId xmlns:a16="http://schemas.microsoft.com/office/drawing/2014/main" id="{C1CC7AB2-6A91-41BA-7611-5516B6A9E65A}"/>
                </a:ext>
              </a:extLst>
            </p:cNvPr>
            <p:cNvGrpSpPr>
              <a:grpSpLocks/>
            </p:cNvGrpSpPr>
            <p:nvPr/>
          </p:nvGrpSpPr>
          <p:grpSpPr bwMode="auto">
            <a:xfrm>
              <a:off x="2993" y="3291"/>
              <a:ext cx="368" cy="395"/>
              <a:chOff x="768" y="1348"/>
              <a:chExt cx="432" cy="429"/>
            </a:xfrm>
          </p:grpSpPr>
          <p:sp>
            <p:nvSpPr>
              <p:cNvPr id="118" name="Rectangle 163">
                <a:extLst>
                  <a:ext uri="{FF2B5EF4-FFF2-40B4-BE49-F238E27FC236}">
                    <a16:creationId xmlns:a16="http://schemas.microsoft.com/office/drawing/2014/main" id="{38C5AC47-388B-171D-DF88-018576E46479}"/>
                  </a:ext>
                </a:extLst>
              </p:cNvPr>
              <p:cNvSpPr>
                <a:spLocks noChangeArrowheads="1"/>
              </p:cNvSpPr>
              <p:nvPr/>
            </p:nvSpPr>
            <p:spPr bwMode="auto">
              <a:xfrm>
                <a:off x="768" y="1348"/>
                <a:ext cx="432" cy="429"/>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9" name="Oval 164">
                <a:extLst>
                  <a:ext uri="{FF2B5EF4-FFF2-40B4-BE49-F238E27FC236}">
                    <a16:creationId xmlns:a16="http://schemas.microsoft.com/office/drawing/2014/main" id="{44305AF6-ECBC-AD3F-5A0B-F1E99069975F}"/>
                  </a:ext>
                </a:extLst>
              </p:cNvPr>
              <p:cNvSpPr>
                <a:spLocks noChangeAspect="1" noChangeArrowheads="1"/>
              </p:cNvSpPr>
              <p:nvPr/>
            </p:nvSpPr>
            <p:spPr bwMode="auto">
              <a:xfrm>
                <a:off x="802" y="1381"/>
                <a:ext cx="363" cy="363"/>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0" name="Oval 165">
                <a:extLst>
                  <a:ext uri="{FF2B5EF4-FFF2-40B4-BE49-F238E27FC236}">
                    <a16:creationId xmlns:a16="http://schemas.microsoft.com/office/drawing/2014/main" id="{EE949622-ECCA-EC6D-99E7-F4942BDC0C3C}"/>
                  </a:ext>
                </a:extLst>
              </p:cNvPr>
              <p:cNvSpPr>
                <a:spLocks noChangeArrowheads="1"/>
              </p:cNvSpPr>
              <p:nvPr/>
            </p:nvSpPr>
            <p:spPr bwMode="auto">
              <a:xfrm>
                <a:off x="864" y="1442"/>
                <a:ext cx="240" cy="240"/>
              </a:xfrm>
              <a:prstGeom prst="ellipse">
                <a:avLst/>
              </a:prstGeom>
              <a:solidFill>
                <a:schemeClr val="bg1"/>
              </a:solidFill>
              <a:ln w="12700">
                <a:solidFill>
                  <a:schemeClr val="accent2"/>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1" name="Line 166">
                <a:extLst>
                  <a:ext uri="{FF2B5EF4-FFF2-40B4-BE49-F238E27FC236}">
                    <a16:creationId xmlns:a16="http://schemas.microsoft.com/office/drawing/2014/main" id="{0433A396-CEF6-CED8-2F0F-A1A8D5BD4710}"/>
                  </a:ext>
                </a:extLst>
              </p:cNvPr>
              <p:cNvSpPr>
                <a:spLocks noChangeShapeType="1"/>
              </p:cNvSpPr>
              <p:nvPr/>
            </p:nvSpPr>
            <p:spPr bwMode="auto">
              <a:xfrm>
                <a:off x="768" y="1563"/>
                <a:ext cx="432" cy="0"/>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2" name="Line 167">
                <a:extLst>
                  <a:ext uri="{FF2B5EF4-FFF2-40B4-BE49-F238E27FC236}">
                    <a16:creationId xmlns:a16="http://schemas.microsoft.com/office/drawing/2014/main" id="{B2C9C004-BC34-AD72-B451-0E325C7CD413}"/>
                  </a:ext>
                </a:extLst>
              </p:cNvPr>
              <p:cNvSpPr>
                <a:spLocks noChangeShapeType="1"/>
              </p:cNvSpPr>
              <p:nvPr/>
            </p:nvSpPr>
            <p:spPr bwMode="auto">
              <a:xfrm>
                <a:off x="984" y="1348"/>
                <a:ext cx="0" cy="429"/>
              </a:xfrm>
              <a:prstGeom prst="line">
                <a:avLst/>
              </a:prstGeom>
              <a:noFill/>
              <a:ln w="12700">
                <a:solidFill>
                  <a:schemeClr val="accent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3" name="Line 168">
                <a:extLst>
                  <a:ext uri="{FF2B5EF4-FFF2-40B4-BE49-F238E27FC236}">
                    <a16:creationId xmlns:a16="http://schemas.microsoft.com/office/drawing/2014/main" id="{915466F5-ABE8-FD88-A27D-A769BAD1B36D}"/>
                  </a:ext>
                </a:extLst>
              </p:cNvPr>
              <p:cNvSpPr>
                <a:spLocks noChangeShapeType="1"/>
              </p:cNvSpPr>
              <p:nvPr/>
            </p:nvSpPr>
            <p:spPr bwMode="auto">
              <a:xfrm flipV="1">
                <a:off x="984" y="1478"/>
                <a:ext cx="156" cy="84"/>
              </a:xfrm>
              <a:prstGeom prst="line">
                <a:avLst/>
              </a:prstGeom>
              <a:noFill/>
              <a:ln w="127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49" name="Group 169">
              <a:extLst>
                <a:ext uri="{FF2B5EF4-FFF2-40B4-BE49-F238E27FC236}">
                  <a16:creationId xmlns:a16="http://schemas.microsoft.com/office/drawing/2014/main" id="{AA81C43F-E4EE-A89E-EB39-DBCF81362DA0}"/>
                </a:ext>
              </a:extLst>
            </p:cNvPr>
            <p:cNvGrpSpPr>
              <a:grpSpLocks noChangeAspect="1"/>
            </p:cNvGrpSpPr>
            <p:nvPr/>
          </p:nvGrpSpPr>
          <p:grpSpPr bwMode="auto">
            <a:xfrm rot="-5400000">
              <a:off x="744" y="1668"/>
              <a:ext cx="356" cy="305"/>
              <a:chOff x="480" y="3243"/>
              <a:chExt cx="540" cy="500"/>
            </a:xfrm>
          </p:grpSpPr>
          <p:grpSp>
            <p:nvGrpSpPr>
              <p:cNvPr id="112" name="Group 170">
                <a:extLst>
                  <a:ext uri="{FF2B5EF4-FFF2-40B4-BE49-F238E27FC236}">
                    <a16:creationId xmlns:a16="http://schemas.microsoft.com/office/drawing/2014/main" id="{829A21F2-5E02-7A41-0737-76B899E39FC9}"/>
                  </a:ext>
                </a:extLst>
              </p:cNvPr>
              <p:cNvGrpSpPr>
                <a:grpSpLocks noChangeAspect="1"/>
              </p:cNvGrpSpPr>
              <p:nvPr/>
            </p:nvGrpSpPr>
            <p:grpSpPr bwMode="auto">
              <a:xfrm>
                <a:off x="480" y="3243"/>
                <a:ext cx="540" cy="256"/>
                <a:chOff x="480" y="3243"/>
                <a:chExt cx="540" cy="256"/>
              </a:xfrm>
            </p:grpSpPr>
            <p:sp>
              <p:nvSpPr>
                <p:cNvPr id="116" name="AutoShape 171">
                  <a:extLst>
                    <a:ext uri="{FF2B5EF4-FFF2-40B4-BE49-F238E27FC236}">
                      <a16:creationId xmlns:a16="http://schemas.microsoft.com/office/drawing/2014/main" id="{E0EBCA12-B21C-A4F1-CB31-377BE06BE1DE}"/>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7" name="Text Box 172">
                  <a:extLst>
                    <a:ext uri="{FF2B5EF4-FFF2-40B4-BE49-F238E27FC236}">
                      <a16:creationId xmlns:a16="http://schemas.microsoft.com/office/drawing/2014/main" id="{5020C395-523C-5027-744D-B602EACB7ACA}"/>
                    </a:ext>
                  </a:extLst>
                </p:cNvPr>
                <p:cNvSpPr txBox="1">
                  <a:spLocks noChangeAspect="1" noChangeArrowheads="1"/>
                </p:cNvSpPr>
                <p:nvPr/>
              </p:nvSpPr>
              <p:spPr bwMode="auto">
                <a:xfrm>
                  <a:off x="480" y="3246"/>
                  <a:ext cx="43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sz="1000"/>
                    <a:t>DAC</a:t>
                  </a:r>
                </a:p>
              </p:txBody>
            </p:sp>
          </p:grpSp>
          <p:grpSp>
            <p:nvGrpSpPr>
              <p:cNvPr id="113" name="Group 173">
                <a:extLst>
                  <a:ext uri="{FF2B5EF4-FFF2-40B4-BE49-F238E27FC236}">
                    <a16:creationId xmlns:a16="http://schemas.microsoft.com/office/drawing/2014/main" id="{98E71A9D-A433-E0BF-1EB7-B5262074CA8D}"/>
                  </a:ext>
                </a:extLst>
              </p:cNvPr>
              <p:cNvGrpSpPr>
                <a:grpSpLocks noChangeAspect="1"/>
              </p:cNvGrpSpPr>
              <p:nvPr/>
            </p:nvGrpSpPr>
            <p:grpSpPr bwMode="auto">
              <a:xfrm>
                <a:off x="480" y="3487"/>
                <a:ext cx="540" cy="256"/>
                <a:chOff x="480" y="3243"/>
                <a:chExt cx="540" cy="256"/>
              </a:xfrm>
            </p:grpSpPr>
            <p:sp>
              <p:nvSpPr>
                <p:cNvPr id="114" name="AutoShape 174">
                  <a:extLst>
                    <a:ext uri="{FF2B5EF4-FFF2-40B4-BE49-F238E27FC236}">
                      <a16:creationId xmlns:a16="http://schemas.microsoft.com/office/drawing/2014/main" id="{CDAA1381-BC44-DD8F-385C-8E5BFDEDE6F1}"/>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5" name="Text Box 175">
                  <a:extLst>
                    <a:ext uri="{FF2B5EF4-FFF2-40B4-BE49-F238E27FC236}">
                      <a16:creationId xmlns:a16="http://schemas.microsoft.com/office/drawing/2014/main" id="{9F5F42F9-C42D-27F8-EC05-3168F24DEDEF}"/>
                    </a:ext>
                  </a:extLst>
                </p:cNvPr>
                <p:cNvSpPr txBox="1">
                  <a:spLocks noChangeAspect="1" noChangeArrowheads="1"/>
                </p:cNvSpPr>
                <p:nvPr/>
              </p:nvSpPr>
              <p:spPr bwMode="auto">
                <a:xfrm>
                  <a:off x="480" y="3246"/>
                  <a:ext cx="43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sz="1000"/>
                    <a:t>DAC</a:t>
                  </a:r>
                </a:p>
              </p:txBody>
            </p:sp>
          </p:grpSp>
        </p:grpSp>
        <p:grpSp>
          <p:nvGrpSpPr>
            <p:cNvPr id="50" name="Group 176">
              <a:extLst>
                <a:ext uri="{FF2B5EF4-FFF2-40B4-BE49-F238E27FC236}">
                  <a16:creationId xmlns:a16="http://schemas.microsoft.com/office/drawing/2014/main" id="{BFEDBBF9-583D-B3C5-82CA-25B878E54E4B}"/>
                </a:ext>
              </a:extLst>
            </p:cNvPr>
            <p:cNvGrpSpPr>
              <a:grpSpLocks noChangeAspect="1"/>
            </p:cNvGrpSpPr>
            <p:nvPr/>
          </p:nvGrpSpPr>
          <p:grpSpPr bwMode="auto">
            <a:xfrm>
              <a:off x="2366" y="2994"/>
              <a:ext cx="329" cy="316"/>
              <a:chOff x="1188" y="3265"/>
              <a:chExt cx="540" cy="479"/>
            </a:xfrm>
          </p:grpSpPr>
          <p:grpSp>
            <p:nvGrpSpPr>
              <p:cNvPr id="106" name="Group 177">
                <a:extLst>
                  <a:ext uri="{FF2B5EF4-FFF2-40B4-BE49-F238E27FC236}">
                    <a16:creationId xmlns:a16="http://schemas.microsoft.com/office/drawing/2014/main" id="{48269504-B08F-6DAF-2E8E-C877236C7250}"/>
                  </a:ext>
                </a:extLst>
              </p:cNvPr>
              <p:cNvGrpSpPr>
                <a:grpSpLocks noChangeAspect="1"/>
              </p:cNvGrpSpPr>
              <p:nvPr/>
            </p:nvGrpSpPr>
            <p:grpSpPr bwMode="auto">
              <a:xfrm>
                <a:off x="1188" y="3265"/>
                <a:ext cx="540" cy="237"/>
                <a:chOff x="480" y="3243"/>
                <a:chExt cx="540" cy="237"/>
              </a:xfrm>
            </p:grpSpPr>
            <p:sp>
              <p:nvSpPr>
                <p:cNvPr id="110" name="AutoShape 178">
                  <a:extLst>
                    <a:ext uri="{FF2B5EF4-FFF2-40B4-BE49-F238E27FC236}">
                      <a16:creationId xmlns:a16="http://schemas.microsoft.com/office/drawing/2014/main" id="{D4209E72-B8BD-C7DA-EAF7-B21A793BE2CB}"/>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1" name="Text Box 179">
                  <a:extLst>
                    <a:ext uri="{FF2B5EF4-FFF2-40B4-BE49-F238E27FC236}">
                      <a16:creationId xmlns:a16="http://schemas.microsoft.com/office/drawing/2014/main" id="{15C9CAF6-307C-6630-B340-A6E9D003A98A}"/>
                    </a:ext>
                  </a:extLst>
                </p:cNvPr>
                <p:cNvSpPr txBox="1">
                  <a:spLocks noChangeAspect="1" noChangeArrowheads="1"/>
                </p:cNvSpPr>
                <p:nvPr/>
              </p:nvSpPr>
              <p:spPr bwMode="auto">
                <a:xfrm>
                  <a:off x="480" y="3245"/>
                  <a:ext cx="432"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endParaRPr lang="it-IT" altLang="it-IT" sz="1000">
                    <a:latin typeface="Arial" panose="020B0604020202020204" pitchFamily="34" charset="0"/>
                  </a:endParaRPr>
                </a:p>
              </p:txBody>
            </p:sp>
          </p:grpSp>
          <p:grpSp>
            <p:nvGrpSpPr>
              <p:cNvPr id="107" name="Group 180">
                <a:extLst>
                  <a:ext uri="{FF2B5EF4-FFF2-40B4-BE49-F238E27FC236}">
                    <a16:creationId xmlns:a16="http://schemas.microsoft.com/office/drawing/2014/main" id="{5D34F340-8FE0-36F5-A67E-D78A8AFF27DC}"/>
                  </a:ext>
                </a:extLst>
              </p:cNvPr>
              <p:cNvGrpSpPr>
                <a:grpSpLocks noChangeAspect="1"/>
              </p:cNvGrpSpPr>
              <p:nvPr/>
            </p:nvGrpSpPr>
            <p:grpSpPr bwMode="auto">
              <a:xfrm>
                <a:off x="1188" y="3509"/>
                <a:ext cx="540" cy="235"/>
                <a:chOff x="480" y="3243"/>
                <a:chExt cx="540" cy="235"/>
              </a:xfrm>
            </p:grpSpPr>
            <p:sp>
              <p:nvSpPr>
                <p:cNvPr id="108" name="AutoShape 181">
                  <a:extLst>
                    <a:ext uri="{FF2B5EF4-FFF2-40B4-BE49-F238E27FC236}">
                      <a16:creationId xmlns:a16="http://schemas.microsoft.com/office/drawing/2014/main" id="{30ACDF3E-4E93-3EDC-6F04-E4EB09FB63D6}"/>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9" name="Text Box 182">
                  <a:extLst>
                    <a:ext uri="{FF2B5EF4-FFF2-40B4-BE49-F238E27FC236}">
                      <a16:creationId xmlns:a16="http://schemas.microsoft.com/office/drawing/2014/main" id="{140E95B5-BAAD-6405-E7EE-2257A9820818}"/>
                    </a:ext>
                  </a:extLst>
                </p:cNvPr>
                <p:cNvSpPr txBox="1">
                  <a:spLocks noChangeAspect="1" noChangeArrowheads="1"/>
                </p:cNvSpPr>
                <p:nvPr/>
              </p:nvSpPr>
              <p:spPr bwMode="auto">
                <a:xfrm>
                  <a:off x="480" y="3245"/>
                  <a:ext cx="4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endParaRPr lang="it-IT" altLang="it-IT" sz="1000">
                    <a:latin typeface="Arial" panose="020B0604020202020204" pitchFamily="34" charset="0"/>
                  </a:endParaRPr>
                </a:p>
              </p:txBody>
            </p:sp>
          </p:grpSp>
        </p:grpSp>
        <p:grpSp>
          <p:nvGrpSpPr>
            <p:cNvPr id="51" name="Group 183">
              <a:extLst>
                <a:ext uri="{FF2B5EF4-FFF2-40B4-BE49-F238E27FC236}">
                  <a16:creationId xmlns:a16="http://schemas.microsoft.com/office/drawing/2014/main" id="{F47293AA-C7F9-4C21-8AA8-937A05EB44B6}"/>
                </a:ext>
              </a:extLst>
            </p:cNvPr>
            <p:cNvGrpSpPr>
              <a:grpSpLocks noChangeAspect="1"/>
            </p:cNvGrpSpPr>
            <p:nvPr/>
          </p:nvGrpSpPr>
          <p:grpSpPr bwMode="auto">
            <a:xfrm>
              <a:off x="2456" y="3081"/>
              <a:ext cx="329" cy="317"/>
              <a:chOff x="1188" y="3265"/>
              <a:chExt cx="540" cy="479"/>
            </a:xfrm>
          </p:grpSpPr>
          <p:grpSp>
            <p:nvGrpSpPr>
              <p:cNvPr id="100" name="Group 184">
                <a:extLst>
                  <a:ext uri="{FF2B5EF4-FFF2-40B4-BE49-F238E27FC236}">
                    <a16:creationId xmlns:a16="http://schemas.microsoft.com/office/drawing/2014/main" id="{728E2552-AC9D-2BB6-BD84-71F5ED476FED}"/>
                  </a:ext>
                </a:extLst>
              </p:cNvPr>
              <p:cNvGrpSpPr>
                <a:grpSpLocks noChangeAspect="1"/>
              </p:cNvGrpSpPr>
              <p:nvPr/>
            </p:nvGrpSpPr>
            <p:grpSpPr bwMode="auto">
              <a:xfrm>
                <a:off x="1188" y="3265"/>
                <a:ext cx="540" cy="236"/>
                <a:chOff x="480" y="3243"/>
                <a:chExt cx="540" cy="236"/>
              </a:xfrm>
            </p:grpSpPr>
            <p:sp>
              <p:nvSpPr>
                <p:cNvPr id="104" name="AutoShape 185">
                  <a:extLst>
                    <a:ext uri="{FF2B5EF4-FFF2-40B4-BE49-F238E27FC236}">
                      <a16:creationId xmlns:a16="http://schemas.microsoft.com/office/drawing/2014/main" id="{66B07F3C-07EB-6091-BDDB-121EF5A9B51E}"/>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 name="Text Box 186">
                  <a:extLst>
                    <a:ext uri="{FF2B5EF4-FFF2-40B4-BE49-F238E27FC236}">
                      <a16:creationId xmlns:a16="http://schemas.microsoft.com/office/drawing/2014/main" id="{D4975FEC-C725-EC8F-2065-F406305441DB}"/>
                    </a:ext>
                  </a:extLst>
                </p:cNvPr>
                <p:cNvSpPr txBox="1">
                  <a:spLocks noChangeAspect="1" noChangeArrowheads="1"/>
                </p:cNvSpPr>
                <p:nvPr/>
              </p:nvSpPr>
              <p:spPr bwMode="auto">
                <a:xfrm>
                  <a:off x="480" y="3245"/>
                  <a:ext cx="432"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endParaRPr lang="it-IT" altLang="it-IT" sz="1000">
                    <a:latin typeface="Arial" panose="020B0604020202020204" pitchFamily="34" charset="0"/>
                  </a:endParaRPr>
                </a:p>
              </p:txBody>
            </p:sp>
          </p:grpSp>
          <p:grpSp>
            <p:nvGrpSpPr>
              <p:cNvPr id="101" name="Group 187">
                <a:extLst>
                  <a:ext uri="{FF2B5EF4-FFF2-40B4-BE49-F238E27FC236}">
                    <a16:creationId xmlns:a16="http://schemas.microsoft.com/office/drawing/2014/main" id="{FC30794E-98B2-2CE6-86CE-0CA08EC2909C}"/>
                  </a:ext>
                </a:extLst>
              </p:cNvPr>
              <p:cNvGrpSpPr>
                <a:grpSpLocks noChangeAspect="1"/>
              </p:cNvGrpSpPr>
              <p:nvPr/>
            </p:nvGrpSpPr>
            <p:grpSpPr bwMode="auto">
              <a:xfrm>
                <a:off x="1188" y="3509"/>
                <a:ext cx="540" cy="235"/>
                <a:chOff x="480" y="3243"/>
                <a:chExt cx="540" cy="235"/>
              </a:xfrm>
            </p:grpSpPr>
            <p:sp>
              <p:nvSpPr>
                <p:cNvPr id="102" name="AutoShape 188">
                  <a:extLst>
                    <a:ext uri="{FF2B5EF4-FFF2-40B4-BE49-F238E27FC236}">
                      <a16:creationId xmlns:a16="http://schemas.microsoft.com/office/drawing/2014/main" id="{99B2597E-949C-4A70-2B9D-E80D852A397E}"/>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3" name="Text Box 189">
                  <a:extLst>
                    <a:ext uri="{FF2B5EF4-FFF2-40B4-BE49-F238E27FC236}">
                      <a16:creationId xmlns:a16="http://schemas.microsoft.com/office/drawing/2014/main" id="{61DD1F8C-48C7-368D-F8A0-9ED2A3D2FCFB}"/>
                    </a:ext>
                  </a:extLst>
                </p:cNvPr>
                <p:cNvSpPr txBox="1">
                  <a:spLocks noChangeAspect="1" noChangeArrowheads="1"/>
                </p:cNvSpPr>
                <p:nvPr/>
              </p:nvSpPr>
              <p:spPr bwMode="auto">
                <a:xfrm>
                  <a:off x="480" y="3245"/>
                  <a:ext cx="4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endParaRPr lang="it-IT" altLang="it-IT" sz="1000">
                    <a:latin typeface="Arial" panose="020B0604020202020204" pitchFamily="34" charset="0"/>
                  </a:endParaRPr>
                </a:p>
              </p:txBody>
            </p:sp>
          </p:grpSp>
        </p:grpSp>
        <p:grpSp>
          <p:nvGrpSpPr>
            <p:cNvPr id="52" name="Group 190">
              <a:extLst>
                <a:ext uri="{FF2B5EF4-FFF2-40B4-BE49-F238E27FC236}">
                  <a16:creationId xmlns:a16="http://schemas.microsoft.com/office/drawing/2014/main" id="{F7EC4592-9D58-6712-6B88-420B8B229724}"/>
                </a:ext>
              </a:extLst>
            </p:cNvPr>
            <p:cNvGrpSpPr>
              <a:grpSpLocks noChangeAspect="1"/>
            </p:cNvGrpSpPr>
            <p:nvPr/>
          </p:nvGrpSpPr>
          <p:grpSpPr bwMode="auto">
            <a:xfrm>
              <a:off x="2537" y="3170"/>
              <a:ext cx="329" cy="316"/>
              <a:chOff x="1188" y="3265"/>
              <a:chExt cx="540" cy="479"/>
            </a:xfrm>
          </p:grpSpPr>
          <p:grpSp>
            <p:nvGrpSpPr>
              <p:cNvPr id="94" name="Group 191">
                <a:extLst>
                  <a:ext uri="{FF2B5EF4-FFF2-40B4-BE49-F238E27FC236}">
                    <a16:creationId xmlns:a16="http://schemas.microsoft.com/office/drawing/2014/main" id="{00AFAB8C-1642-EF43-A27A-35239DE38A02}"/>
                  </a:ext>
                </a:extLst>
              </p:cNvPr>
              <p:cNvGrpSpPr>
                <a:grpSpLocks noChangeAspect="1"/>
              </p:cNvGrpSpPr>
              <p:nvPr/>
            </p:nvGrpSpPr>
            <p:grpSpPr bwMode="auto">
              <a:xfrm>
                <a:off x="1188" y="3265"/>
                <a:ext cx="540" cy="237"/>
                <a:chOff x="480" y="3243"/>
                <a:chExt cx="540" cy="237"/>
              </a:xfrm>
            </p:grpSpPr>
            <p:sp>
              <p:nvSpPr>
                <p:cNvPr id="98" name="AutoShape 192">
                  <a:extLst>
                    <a:ext uri="{FF2B5EF4-FFF2-40B4-BE49-F238E27FC236}">
                      <a16:creationId xmlns:a16="http://schemas.microsoft.com/office/drawing/2014/main" id="{F7658BC1-CD43-919B-BF54-F8015F4070B7}"/>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9" name="Text Box 193">
                  <a:extLst>
                    <a:ext uri="{FF2B5EF4-FFF2-40B4-BE49-F238E27FC236}">
                      <a16:creationId xmlns:a16="http://schemas.microsoft.com/office/drawing/2014/main" id="{93275084-979D-B6BE-DDD0-F4AA72CC8258}"/>
                    </a:ext>
                  </a:extLst>
                </p:cNvPr>
                <p:cNvSpPr txBox="1">
                  <a:spLocks noChangeAspect="1" noChangeArrowheads="1"/>
                </p:cNvSpPr>
                <p:nvPr/>
              </p:nvSpPr>
              <p:spPr bwMode="auto">
                <a:xfrm>
                  <a:off x="480" y="3245"/>
                  <a:ext cx="432"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endParaRPr lang="it-IT" altLang="it-IT" sz="1000">
                    <a:latin typeface="Arial" panose="020B0604020202020204" pitchFamily="34" charset="0"/>
                  </a:endParaRPr>
                </a:p>
              </p:txBody>
            </p:sp>
          </p:grpSp>
          <p:grpSp>
            <p:nvGrpSpPr>
              <p:cNvPr id="95" name="Group 194">
                <a:extLst>
                  <a:ext uri="{FF2B5EF4-FFF2-40B4-BE49-F238E27FC236}">
                    <a16:creationId xmlns:a16="http://schemas.microsoft.com/office/drawing/2014/main" id="{D4F30A3B-C109-112F-3A7B-D4FD7917DF51}"/>
                  </a:ext>
                </a:extLst>
              </p:cNvPr>
              <p:cNvGrpSpPr>
                <a:grpSpLocks noChangeAspect="1"/>
              </p:cNvGrpSpPr>
              <p:nvPr/>
            </p:nvGrpSpPr>
            <p:grpSpPr bwMode="auto">
              <a:xfrm>
                <a:off x="1188" y="3509"/>
                <a:ext cx="540" cy="235"/>
                <a:chOff x="480" y="3243"/>
                <a:chExt cx="540" cy="235"/>
              </a:xfrm>
            </p:grpSpPr>
            <p:sp>
              <p:nvSpPr>
                <p:cNvPr id="96" name="AutoShape 195">
                  <a:extLst>
                    <a:ext uri="{FF2B5EF4-FFF2-40B4-BE49-F238E27FC236}">
                      <a16:creationId xmlns:a16="http://schemas.microsoft.com/office/drawing/2014/main" id="{BF4B2AB8-D5FA-692A-382D-C27B8123DA84}"/>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7" name="Text Box 196">
                  <a:extLst>
                    <a:ext uri="{FF2B5EF4-FFF2-40B4-BE49-F238E27FC236}">
                      <a16:creationId xmlns:a16="http://schemas.microsoft.com/office/drawing/2014/main" id="{E46A12AD-523E-553A-BFB9-F91170BB533D}"/>
                    </a:ext>
                  </a:extLst>
                </p:cNvPr>
                <p:cNvSpPr txBox="1">
                  <a:spLocks noChangeAspect="1" noChangeArrowheads="1"/>
                </p:cNvSpPr>
                <p:nvPr/>
              </p:nvSpPr>
              <p:spPr bwMode="auto">
                <a:xfrm>
                  <a:off x="480" y="3245"/>
                  <a:ext cx="4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endParaRPr lang="it-IT" altLang="it-IT" sz="1000">
                    <a:latin typeface="Arial" panose="020B0604020202020204" pitchFamily="34" charset="0"/>
                  </a:endParaRPr>
                </a:p>
              </p:txBody>
            </p:sp>
          </p:grpSp>
        </p:grpSp>
        <p:grpSp>
          <p:nvGrpSpPr>
            <p:cNvPr id="53" name="Group 197">
              <a:extLst>
                <a:ext uri="{FF2B5EF4-FFF2-40B4-BE49-F238E27FC236}">
                  <a16:creationId xmlns:a16="http://schemas.microsoft.com/office/drawing/2014/main" id="{D8A54865-049C-A4B9-C8E4-65FD7D500CD9}"/>
                </a:ext>
              </a:extLst>
            </p:cNvPr>
            <p:cNvGrpSpPr>
              <a:grpSpLocks noChangeAspect="1"/>
            </p:cNvGrpSpPr>
            <p:nvPr/>
          </p:nvGrpSpPr>
          <p:grpSpPr bwMode="auto">
            <a:xfrm>
              <a:off x="2659" y="3339"/>
              <a:ext cx="354" cy="155"/>
              <a:chOff x="480" y="3243"/>
              <a:chExt cx="540" cy="235"/>
            </a:xfrm>
          </p:grpSpPr>
          <p:sp>
            <p:nvSpPr>
              <p:cNvPr id="92" name="AutoShape 198">
                <a:extLst>
                  <a:ext uri="{FF2B5EF4-FFF2-40B4-BE49-F238E27FC236}">
                    <a16:creationId xmlns:a16="http://schemas.microsoft.com/office/drawing/2014/main" id="{340443E5-6C9C-E026-D96B-4CB2CEC26370}"/>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 name="Text Box 199">
                <a:extLst>
                  <a:ext uri="{FF2B5EF4-FFF2-40B4-BE49-F238E27FC236}">
                    <a16:creationId xmlns:a16="http://schemas.microsoft.com/office/drawing/2014/main" id="{355D6050-CF11-2CB8-EE52-6F34D3BBF9CA}"/>
                  </a:ext>
                </a:extLst>
              </p:cNvPr>
              <p:cNvSpPr txBox="1">
                <a:spLocks noChangeAspect="1" noChangeArrowheads="1"/>
              </p:cNvSpPr>
              <p:nvPr/>
            </p:nvSpPr>
            <p:spPr bwMode="auto">
              <a:xfrm>
                <a:off x="480" y="3245"/>
                <a:ext cx="4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sz="1000"/>
                  <a:t>ADC</a:t>
                </a:r>
              </a:p>
            </p:txBody>
          </p:sp>
        </p:grpSp>
        <p:grpSp>
          <p:nvGrpSpPr>
            <p:cNvPr id="54" name="Group 200">
              <a:extLst>
                <a:ext uri="{FF2B5EF4-FFF2-40B4-BE49-F238E27FC236}">
                  <a16:creationId xmlns:a16="http://schemas.microsoft.com/office/drawing/2014/main" id="{8D2A1D8B-6432-26E8-C0A8-ADD5E1441C3E}"/>
                </a:ext>
              </a:extLst>
            </p:cNvPr>
            <p:cNvGrpSpPr>
              <a:grpSpLocks noChangeAspect="1"/>
            </p:cNvGrpSpPr>
            <p:nvPr/>
          </p:nvGrpSpPr>
          <p:grpSpPr bwMode="auto">
            <a:xfrm>
              <a:off x="2659" y="3500"/>
              <a:ext cx="355" cy="155"/>
              <a:chOff x="480" y="3243"/>
              <a:chExt cx="540" cy="235"/>
            </a:xfrm>
          </p:grpSpPr>
          <p:sp>
            <p:nvSpPr>
              <p:cNvPr id="90" name="AutoShape 201">
                <a:extLst>
                  <a:ext uri="{FF2B5EF4-FFF2-40B4-BE49-F238E27FC236}">
                    <a16:creationId xmlns:a16="http://schemas.microsoft.com/office/drawing/2014/main" id="{5254ACCC-340A-EF58-0421-B91F315F6228}"/>
                  </a:ext>
                </a:extLst>
              </p:cNvPr>
              <p:cNvSpPr>
                <a:spLocks noChangeAspect="1" noChangeArrowheads="1"/>
              </p:cNvSpPr>
              <p:nvPr/>
            </p:nvSpPr>
            <p:spPr bwMode="auto">
              <a:xfrm>
                <a:off x="480" y="3243"/>
                <a:ext cx="540" cy="193"/>
              </a:xfrm>
              <a:prstGeom prst="homePlate">
                <a:avLst>
                  <a:gd name="adj" fmla="val 69948"/>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1" name="Text Box 202">
                <a:extLst>
                  <a:ext uri="{FF2B5EF4-FFF2-40B4-BE49-F238E27FC236}">
                    <a16:creationId xmlns:a16="http://schemas.microsoft.com/office/drawing/2014/main" id="{F4AA10FE-1D61-9884-A635-9150BBD1901C}"/>
                  </a:ext>
                </a:extLst>
              </p:cNvPr>
              <p:cNvSpPr txBox="1">
                <a:spLocks noChangeAspect="1" noChangeArrowheads="1"/>
              </p:cNvSpPr>
              <p:nvPr/>
            </p:nvSpPr>
            <p:spPr bwMode="auto">
              <a:xfrm>
                <a:off x="480" y="3245"/>
                <a:ext cx="4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sz="1000"/>
                  <a:t>ADC</a:t>
                </a:r>
              </a:p>
            </p:txBody>
          </p:sp>
        </p:grpSp>
        <p:sp>
          <p:nvSpPr>
            <p:cNvPr id="55" name="AutoShape 203">
              <a:extLst>
                <a:ext uri="{FF2B5EF4-FFF2-40B4-BE49-F238E27FC236}">
                  <a16:creationId xmlns:a16="http://schemas.microsoft.com/office/drawing/2014/main" id="{4DF03660-2545-02D6-5BCC-99C4FE1C8265}"/>
                </a:ext>
              </a:extLst>
            </p:cNvPr>
            <p:cNvSpPr>
              <a:spLocks/>
            </p:cNvSpPr>
            <p:nvPr/>
          </p:nvSpPr>
          <p:spPr bwMode="auto">
            <a:xfrm>
              <a:off x="2278" y="2994"/>
              <a:ext cx="40" cy="633"/>
            </a:xfrm>
            <a:prstGeom prst="leftBrace">
              <a:avLst>
                <a:gd name="adj1" fmla="val 131875"/>
                <a:gd name="adj2" fmla="val 50000"/>
              </a:avLst>
            </a:prstGeom>
            <a:noFill/>
            <a:ln w="28575">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6" name="Line 204">
              <a:extLst>
                <a:ext uri="{FF2B5EF4-FFF2-40B4-BE49-F238E27FC236}">
                  <a16:creationId xmlns:a16="http://schemas.microsoft.com/office/drawing/2014/main" id="{7371F787-9558-4B98-E56D-7514ABDDD6D3}"/>
                </a:ext>
              </a:extLst>
            </p:cNvPr>
            <p:cNvSpPr>
              <a:spLocks noChangeShapeType="1"/>
            </p:cNvSpPr>
            <p:nvPr/>
          </p:nvSpPr>
          <p:spPr bwMode="auto">
            <a:xfrm flipV="1">
              <a:off x="917" y="2213"/>
              <a:ext cx="0" cy="109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 name="Line 205">
              <a:extLst>
                <a:ext uri="{FF2B5EF4-FFF2-40B4-BE49-F238E27FC236}">
                  <a16:creationId xmlns:a16="http://schemas.microsoft.com/office/drawing/2014/main" id="{95BF7437-189B-4E8F-2019-51A1AE5E96AB}"/>
                </a:ext>
              </a:extLst>
            </p:cNvPr>
            <p:cNvSpPr>
              <a:spLocks noChangeShapeType="1"/>
            </p:cNvSpPr>
            <p:nvPr/>
          </p:nvSpPr>
          <p:spPr bwMode="auto">
            <a:xfrm flipH="1">
              <a:off x="917" y="3312"/>
              <a:ext cx="131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8" name="Line 206">
              <a:extLst>
                <a:ext uri="{FF2B5EF4-FFF2-40B4-BE49-F238E27FC236}">
                  <a16:creationId xmlns:a16="http://schemas.microsoft.com/office/drawing/2014/main" id="{1262CFF8-E0B9-6189-33C2-E160F636362D}"/>
                </a:ext>
              </a:extLst>
            </p:cNvPr>
            <p:cNvSpPr>
              <a:spLocks noChangeShapeType="1"/>
            </p:cNvSpPr>
            <p:nvPr/>
          </p:nvSpPr>
          <p:spPr bwMode="auto">
            <a:xfrm>
              <a:off x="978" y="2001"/>
              <a:ext cx="0" cy="10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 name="Line 207">
              <a:extLst>
                <a:ext uri="{FF2B5EF4-FFF2-40B4-BE49-F238E27FC236}">
                  <a16:creationId xmlns:a16="http://schemas.microsoft.com/office/drawing/2014/main" id="{B37BB3AA-FBE3-20FB-49AC-298BE923366E}"/>
                </a:ext>
              </a:extLst>
            </p:cNvPr>
            <p:cNvSpPr>
              <a:spLocks noChangeShapeType="1"/>
            </p:cNvSpPr>
            <p:nvPr/>
          </p:nvSpPr>
          <p:spPr bwMode="auto">
            <a:xfrm>
              <a:off x="822" y="1996"/>
              <a:ext cx="0" cy="10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 name="Text Box 208">
              <a:extLst>
                <a:ext uri="{FF2B5EF4-FFF2-40B4-BE49-F238E27FC236}">
                  <a16:creationId xmlns:a16="http://schemas.microsoft.com/office/drawing/2014/main" id="{8A228459-22FA-B19E-CCB1-556E737FE921}"/>
                </a:ext>
              </a:extLst>
            </p:cNvPr>
            <p:cNvSpPr txBox="1">
              <a:spLocks noChangeArrowheads="1"/>
            </p:cNvSpPr>
            <p:nvPr/>
          </p:nvSpPr>
          <p:spPr bwMode="auto">
            <a:xfrm>
              <a:off x="661" y="2072"/>
              <a:ext cx="511" cy="550"/>
            </a:xfrm>
            <a:prstGeom prst="rect">
              <a:avLst/>
            </a:prstGeom>
            <a:solidFill>
              <a:srgbClr val="FFFF99"/>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10000"/>
                </a:spcBef>
              </a:pPr>
              <a:r>
                <a:rPr lang="en-US" altLang="it-IT" sz="1200"/>
                <a:t>Low</a:t>
              </a:r>
            </a:p>
            <a:p>
              <a:pPr eaLnBrk="0" hangingPunct="0">
                <a:spcBef>
                  <a:spcPct val="10000"/>
                </a:spcBef>
              </a:pPr>
              <a:r>
                <a:rPr lang="en-US" altLang="it-IT" sz="1200"/>
                <a:t>Level</a:t>
              </a:r>
            </a:p>
            <a:p>
              <a:pPr eaLnBrk="0" hangingPunct="0">
                <a:spcBef>
                  <a:spcPct val="10000"/>
                </a:spcBef>
              </a:pPr>
              <a:r>
                <a:rPr lang="en-US" altLang="it-IT" sz="1200"/>
                <a:t>RF System</a:t>
              </a:r>
            </a:p>
          </p:txBody>
        </p:sp>
        <p:sp>
          <p:nvSpPr>
            <p:cNvPr id="61" name="AutoShape 209">
              <a:extLst>
                <a:ext uri="{FF2B5EF4-FFF2-40B4-BE49-F238E27FC236}">
                  <a16:creationId xmlns:a16="http://schemas.microsoft.com/office/drawing/2014/main" id="{DB246AC5-DA19-3C6C-CBCB-3421900534F4}"/>
                </a:ext>
              </a:extLst>
            </p:cNvPr>
            <p:cNvSpPr>
              <a:spLocks noChangeArrowheads="1"/>
            </p:cNvSpPr>
            <p:nvPr/>
          </p:nvSpPr>
          <p:spPr bwMode="auto">
            <a:xfrm rot="5400000">
              <a:off x="1362" y="1221"/>
              <a:ext cx="320" cy="409"/>
            </a:xfrm>
            <a:prstGeom prst="triangle">
              <a:avLst>
                <a:gd name="adj" fmla="val 50000"/>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62" name="Group 210">
              <a:extLst>
                <a:ext uri="{FF2B5EF4-FFF2-40B4-BE49-F238E27FC236}">
                  <a16:creationId xmlns:a16="http://schemas.microsoft.com/office/drawing/2014/main" id="{9AE809CB-4E30-9302-0D0B-86EB878101EA}"/>
                </a:ext>
              </a:extLst>
            </p:cNvPr>
            <p:cNvGrpSpPr>
              <a:grpSpLocks/>
            </p:cNvGrpSpPr>
            <p:nvPr/>
          </p:nvGrpSpPr>
          <p:grpSpPr bwMode="auto">
            <a:xfrm>
              <a:off x="295" y="1301"/>
              <a:ext cx="242" cy="266"/>
              <a:chOff x="984" y="816"/>
              <a:chExt cx="284" cy="288"/>
            </a:xfrm>
          </p:grpSpPr>
          <p:sp>
            <p:nvSpPr>
              <p:cNvPr id="82" name="Oval 211">
                <a:extLst>
                  <a:ext uri="{FF2B5EF4-FFF2-40B4-BE49-F238E27FC236}">
                    <a16:creationId xmlns:a16="http://schemas.microsoft.com/office/drawing/2014/main" id="{C9732757-AD8C-2382-8054-FE21FB91205E}"/>
                  </a:ext>
                </a:extLst>
              </p:cNvPr>
              <p:cNvSpPr>
                <a:spLocks noChangeArrowheads="1"/>
              </p:cNvSpPr>
              <p:nvPr/>
            </p:nvSpPr>
            <p:spPr bwMode="auto">
              <a:xfrm>
                <a:off x="984" y="816"/>
                <a:ext cx="284" cy="288"/>
              </a:xfrm>
              <a:prstGeom prst="ellipse">
                <a:avLst/>
              </a:prstGeom>
              <a:solidFill>
                <a:srgbClr val="FFFF99"/>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83" name="Group 212">
                <a:extLst>
                  <a:ext uri="{FF2B5EF4-FFF2-40B4-BE49-F238E27FC236}">
                    <a16:creationId xmlns:a16="http://schemas.microsoft.com/office/drawing/2014/main" id="{03946ED5-CD34-F7F4-C2D5-0763BB9764CA}"/>
                  </a:ext>
                </a:extLst>
              </p:cNvPr>
              <p:cNvGrpSpPr>
                <a:grpSpLocks noChangeAspect="1"/>
              </p:cNvGrpSpPr>
              <p:nvPr/>
            </p:nvGrpSpPr>
            <p:grpSpPr bwMode="auto">
              <a:xfrm>
                <a:off x="1051" y="923"/>
                <a:ext cx="150" cy="75"/>
                <a:chOff x="1056" y="624"/>
                <a:chExt cx="768" cy="384"/>
              </a:xfrm>
            </p:grpSpPr>
            <p:grpSp>
              <p:nvGrpSpPr>
                <p:cNvPr id="84" name="Group 213">
                  <a:extLst>
                    <a:ext uri="{FF2B5EF4-FFF2-40B4-BE49-F238E27FC236}">
                      <a16:creationId xmlns:a16="http://schemas.microsoft.com/office/drawing/2014/main" id="{4A793CDC-201B-4A03-B1C3-686D4EA23CEF}"/>
                    </a:ext>
                  </a:extLst>
                </p:cNvPr>
                <p:cNvGrpSpPr>
                  <a:grpSpLocks noChangeAspect="1"/>
                </p:cNvGrpSpPr>
                <p:nvPr/>
              </p:nvGrpSpPr>
              <p:grpSpPr bwMode="auto">
                <a:xfrm>
                  <a:off x="1440" y="816"/>
                  <a:ext cx="384" cy="192"/>
                  <a:chOff x="1440" y="816"/>
                  <a:chExt cx="384" cy="192"/>
                </a:xfrm>
              </p:grpSpPr>
              <p:sp>
                <p:nvSpPr>
                  <p:cNvPr id="88" name="Arc 214">
                    <a:extLst>
                      <a:ext uri="{FF2B5EF4-FFF2-40B4-BE49-F238E27FC236}">
                        <a16:creationId xmlns:a16="http://schemas.microsoft.com/office/drawing/2014/main" id="{A35788A8-CBDC-EA84-1ACF-A36A50EFA4C2}"/>
                      </a:ext>
                    </a:extLst>
                  </p:cNvPr>
                  <p:cNvSpPr>
                    <a:spLocks noChangeAspect="1"/>
                  </p:cNvSpPr>
                  <p:nvPr/>
                </p:nvSpPr>
                <p:spPr bwMode="auto">
                  <a:xfrm flipV="1">
                    <a:off x="1632" y="816"/>
                    <a:ext cx="192"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9" name="Arc 215">
                    <a:extLst>
                      <a:ext uri="{FF2B5EF4-FFF2-40B4-BE49-F238E27FC236}">
                        <a16:creationId xmlns:a16="http://schemas.microsoft.com/office/drawing/2014/main" id="{2B13538F-E1AA-673B-ACA0-D760C17010D3}"/>
                      </a:ext>
                    </a:extLst>
                  </p:cNvPr>
                  <p:cNvSpPr>
                    <a:spLocks noChangeAspect="1"/>
                  </p:cNvSpPr>
                  <p:nvPr/>
                </p:nvSpPr>
                <p:spPr bwMode="auto">
                  <a:xfrm flipH="1" flipV="1">
                    <a:off x="1440" y="816"/>
                    <a:ext cx="192"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85" name="Group 216">
                  <a:extLst>
                    <a:ext uri="{FF2B5EF4-FFF2-40B4-BE49-F238E27FC236}">
                      <a16:creationId xmlns:a16="http://schemas.microsoft.com/office/drawing/2014/main" id="{FDF84EF2-EC8C-AF71-F81D-5216A7A9E431}"/>
                    </a:ext>
                  </a:extLst>
                </p:cNvPr>
                <p:cNvGrpSpPr>
                  <a:grpSpLocks noChangeAspect="1"/>
                </p:cNvGrpSpPr>
                <p:nvPr/>
              </p:nvGrpSpPr>
              <p:grpSpPr bwMode="auto">
                <a:xfrm flipV="1">
                  <a:off x="1056" y="624"/>
                  <a:ext cx="384" cy="192"/>
                  <a:chOff x="1440" y="816"/>
                  <a:chExt cx="384" cy="192"/>
                </a:xfrm>
              </p:grpSpPr>
              <p:sp>
                <p:nvSpPr>
                  <p:cNvPr id="86" name="Arc 217">
                    <a:extLst>
                      <a:ext uri="{FF2B5EF4-FFF2-40B4-BE49-F238E27FC236}">
                        <a16:creationId xmlns:a16="http://schemas.microsoft.com/office/drawing/2014/main" id="{F8AC97F7-A5C0-60E1-2BF3-1E55DF8ABF74}"/>
                      </a:ext>
                    </a:extLst>
                  </p:cNvPr>
                  <p:cNvSpPr>
                    <a:spLocks noChangeAspect="1"/>
                  </p:cNvSpPr>
                  <p:nvPr/>
                </p:nvSpPr>
                <p:spPr bwMode="auto">
                  <a:xfrm flipV="1">
                    <a:off x="1632" y="816"/>
                    <a:ext cx="192"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 name="Arc 218">
                    <a:extLst>
                      <a:ext uri="{FF2B5EF4-FFF2-40B4-BE49-F238E27FC236}">
                        <a16:creationId xmlns:a16="http://schemas.microsoft.com/office/drawing/2014/main" id="{4EF52DA7-6624-1472-4644-EF39E45C92BF}"/>
                      </a:ext>
                    </a:extLst>
                  </p:cNvPr>
                  <p:cNvSpPr>
                    <a:spLocks noChangeAspect="1"/>
                  </p:cNvSpPr>
                  <p:nvPr/>
                </p:nvSpPr>
                <p:spPr bwMode="auto">
                  <a:xfrm flipH="1" flipV="1">
                    <a:off x="1440" y="816"/>
                    <a:ext cx="192"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sp>
          <p:nvSpPr>
            <p:cNvPr id="63" name="Line 219">
              <a:extLst>
                <a:ext uri="{FF2B5EF4-FFF2-40B4-BE49-F238E27FC236}">
                  <a16:creationId xmlns:a16="http://schemas.microsoft.com/office/drawing/2014/main" id="{D5B3DF5D-02C2-D00D-B24A-B9C2CA51F1E4}"/>
                </a:ext>
              </a:extLst>
            </p:cNvPr>
            <p:cNvSpPr>
              <a:spLocks noChangeShapeType="1"/>
            </p:cNvSpPr>
            <p:nvPr/>
          </p:nvSpPr>
          <p:spPr bwMode="auto">
            <a:xfrm flipH="1">
              <a:off x="537" y="1434"/>
              <a:ext cx="187" cy="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4" name="Text Box 220">
              <a:extLst>
                <a:ext uri="{FF2B5EF4-FFF2-40B4-BE49-F238E27FC236}">
                  <a16:creationId xmlns:a16="http://schemas.microsoft.com/office/drawing/2014/main" id="{D9F1B71A-2E51-1C16-4813-DD70398E00C0}"/>
                </a:ext>
              </a:extLst>
            </p:cNvPr>
            <p:cNvSpPr txBox="1">
              <a:spLocks noChangeArrowheads="1"/>
            </p:cNvSpPr>
            <p:nvPr/>
          </p:nvSpPr>
          <p:spPr bwMode="auto">
            <a:xfrm>
              <a:off x="1092" y="3131"/>
              <a:ext cx="6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sz="1200"/>
                <a:t>vector sum</a:t>
              </a:r>
            </a:p>
          </p:txBody>
        </p:sp>
        <p:sp>
          <p:nvSpPr>
            <p:cNvPr id="65" name="Text Box 221">
              <a:extLst>
                <a:ext uri="{FF2B5EF4-FFF2-40B4-BE49-F238E27FC236}">
                  <a16:creationId xmlns:a16="http://schemas.microsoft.com/office/drawing/2014/main" id="{312747F3-CF04-6180-564A-A86409737E63}"/>
                </a:ext>
              </a:extLst>
            </p:cNvPr>
            <p:cNvSpPr txBox="1">
              <a:spLocks noChangeArrowheads="1"/>
            </p:cNvSpPr>
            <p:nvPr/>
          </p:nvSpPr>
          <p:spPr bwMode="auto">
            <a:xfrm>
              <a:off x="2777" y="3715"/>
              <a:ext cx="81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it-IT"/>
                <a:t>vector demodulator</a:t>
              </a:r>
            </a:p>
          </p:txBody>
        </p:sp>
        <p:sp>
          <p:nvSpPr>
            <p:cNvPr id="66" name="Text Box 222">
              <a:extLst>
                <a:ext uri="{FF2B5EF4-FFF2-40B4-BE49-F238E27FC236}">
                  <a16:creationId xmlns:a16="http://schemas.microsoft.com/office/drawing/2014/main" id="{956F4DE7-34AC-5799-E4E5-5710E0D853E1}"/>
                </a:ext>
              </a:extLst>
            </p:cNvPr>
            <p:cNvSpPr txBox="1">
              <a:spLocks noChangeArrowheads="1"/>
            </p:cNvSpPr>
            <p:nvPr/>
          </p:nvSpPr>
          <p:spPr bwMode="auto">
            <a:xfrm>
              <a:off x="4274" y="3048"/>
              <a:ext cx="8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sz="1200"/>
                <a:t>pickup signal</a:t>
              </a:r>
            </a:p>
          </p:txBody>
        </p:sp>
        <p:sp>
          <p:nvSpPr>
            <p:cNvPr id="67" name="Text Box 223">
              <a:extLst>
                <a:ext uri="{FF2B5EF4-FFF2-40B4-BE49-F238E27FC236}">
                  <a16:creationId xmlns:a16="http://schemas.microsoft.com/office/drawing/2014/main" id="{EC15BD76-4180-84B0-5192-8627119DBB24}"/>
                </a:ext>
              </a:extLst>
            </p:cNvPr>
            <p:cNvSpPr txBox="1">
              <a:spLocks noChangeArrowheads="1"/>
            </p:cNvSpPr>
            <p:nvPr/>
          </p:nvSpPr>
          <p:spPr bwMode="auto">
            <a:xfrm>
              <a:off x="1128" y="1089"/>
              <a:ext cx="85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it-IT" sz="1200"/>
                <a:t>MBK Klystron</a:t>
              </a:r>
            </a:p>
          </p:txBody>
        </p:sp>
        <p:sp>
          <p:nvSpPr>
            <p:cNvPr id="68" name="Text Box 224">
              <a:extLst>
                <a:ext uri="{FF2B5EF4-FFF2-40B4-BE49-F238E27FC236}">
                  <a16:creationId xmlns:a16="http://schemas.microsoft.com/office/drawing/2014/main" id="{CEB71542-7ADF-1C12-0839-0D1E2A57F5EB}"/>
                </a:ext>
              </a:extLst>
            </p:cNvPr>
            <p:cNvSpPr txBox="1">
              <a:spLocks noChangeArrowheads="1"/>
            </p:cNvSpPr>
            <p:nvPr/>
          </p:nvSpPr>
          <p:spPr bwMode="auto">
            <a:xfrm>
              <a:off x="601" y="935"/>
              <a:ext cx="6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it-IT" sz="1200"/>
                <a:t>vector modulator</a:t>
              </a:r>
            </a:p>
          </p:txBody>
        </p:sp>
        <p:sp>
          <p:nvSpPr>
            <p:cNvPr id="69" name="Text Box 225">
              <a:extLst>
                <a:ext uri="{FF2B5EF4-FFF2-40B4-BE49-F238E27FC236}">
                  <a16:creationId xmlns:a16="http://schemas.microsoft.com/office/drawing/2014/main" id="{1BAA7B46-F462-C29C-FB8A-634337E830B8}"/>
                </a:ext>
              </a:extLst>
            </p:cNvPr>
            <p:cNvSpPr txBox="1">
              <a:spLocks noChangeArrowheads="1"/>
            </p:cNvSpPr>
            <p:nvPr/>
          </p:nvSpPr>
          <p:spPr bwMode="auto">
            <a:xfrm>
              <a:off x="2305" y="2756"/>
              <a:ext cx="6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a:t>cavity #1</a:t>
              </a:r>
            </a:p>
          </p:txBody>
        </p:sp>
        <p:sp>
          <p:nvSpPr>
            <p:cNvPr id="70" name="Text Box 226">
              <a:extLst>
                <a:ext uri="{FF2B5EF4-FFF2-40B4-BE49-F238E27FC236}">
                  <a16:creationId xmlns:a16="http://schemas.microsoft.com/office/drawing/2014/main" id="{67661D99-E5B9-B3D6-1232-85B7E0EEFD89}"/>
                </a:ext>
              </a:extLst>
            </p:cNvPr>
            <p:cNvSpPr txBox="1">
              <a:spLocks noChangeArrowheads="1"/>
            </p:cNvSpPr>
            <p:nvPr/>
          </p:nvSpPr>
          <p:spPr bwMode="auto">
            <a:xfrm>
              <a:off x="3963" y="2757"/>
              <a:ext cx="7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a:t>cavity #12</a:t>
              </a:r>
            </a:p>
          </p:txBody>
        </p:sp>
        <p:sp>
          <p:nvSpPr>
            <p:cNvPr id="71" name="Text Box 227">
              <a:extLst>
                <a:ext uri="{FF2B5EF4-FFF2-40B4-BE49-F238E27FC236}">
                  <a16:creationId xmlns:a16="http://schemas.microsoft.com/office/drawing/2014/main" id="{0BC525E8-2979-898E-2E3F-74A418374BAF}"/>
                </a:ext>
              </a:extLst>
            </p:cNvPr>
            <p:cNvSpPr txBox="1">
              <a:spLocks noChangeArrowheads="1"/>
            </p:cNvSpPr>
            <p:nvPr/>
          </p:nvSpPr>
          <p:spPr bwMode="auto">
            <a:xfrm>
              <a:off x="2212" y="2226"/>
              <a:ext cx="7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sz="1200"/>
                <a:t>coaxial coupler</a:t>
              </a:r>
            </a:p>
          </p:txBody>
        </p:sp>
        <p:sp>
          <p:nvSpPr>
            <p:cNvPr id="72" name="Text Box 228">
              <a:extLst>
                <a:ext uri="{FF2B5EF4-FFF2-40B4-BE49-F238E27FC236}">
                  <a16:creationId xmlns:a16="http://schemas.microsoft.com/office/drawing/2014/main" id="{2AF2E332-2BB0-56ED-1AC1-789937EAC6FB}"/>
                </a:ext>
              </a:extLst>
            </p:cNvPr>
            <p:cNvSpPr txBox="1">
              <a:spLocks noChangeArrowheads="1"/>
            </p:cNvSpPr>
            <p:nvPr/>
          </p:nvSpPr>
          <p:spPr bwMode="auto">
            <a:xfrm>
              <a:off x="2212" y="1714"/>
              <a:ext cx="7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sz="1200"/>
                <a:t>circulator</a:t>
              </a:r>
            </a:p>
          </p:txBody>
        </p:sp>
        <p:sp>
          <p:nvSpPr>
            <p:cNvPr id="73" name="Text Box 229">
              <a:extLst>
                <a:ext uri="{FF2B5EF4-FFF2-40B4-BE49-F238E27FC236}">
                  <a16:creationId xmlns:a16="http://schemas.microsoft.com/office/drawing/2014/main" id="{91EF8590-9C09-8ACA-05AD-06FA3DA79E51}"/>
                </a:ext>
              </a:extLst>
            </p:cNvPr>
            <p:cNvSpPr txBox="1">
              <a:spLocks noChangeArrowheads="1"/>
            </p:cNvSpPr>
            <p:nvPr/>
          </p:nvSpPr>
          <p:spPr bwMode="auto">
            <a:xfrm>
              <a:off x="2212" y="1974"/>
              <a:ext cx="135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it-IT" sz="1200"/>
                <a:t>stub tuner (phase &amp; Qext)</a:t>
              </a:r>
            </a:p>
          </p:txBody>
        </p:sp>
        <p:grpSp>
          <p:nvGrpSpPr>
            <p:cNvPr id="74" name="Group 230">
              <a:extLst>
                <a:ext uri="{FF2B5EF4-FFF2-40B4-BE49-F238E27FC236}">
                  <a16:creationId xmlns:a16="http://schemas.microsoft.com/office/drawing/2014/main" id="{0E904081-5A7A-DB28-1E5A-EB49410BC8ED}"/>
                </a:ext>
              </a:extLst>
            </p:cNvPr>
            <p:cNvGrpSpPr>
              <a:grpSpLocks/>
            </p:cNvGrpSpPr>
            <p:nvPr/>
          </p:nvGrpSpPr>
          <p:grpSpPr bwMode="auto">
            <a:xfrm>
              <a:off x="2880" y="2538"/>
              <a:ext cx="256" cy="295"/>
              <a:chOff x="3350" y="2656"/>
              <a:chExt cx="301" cy="320"/>
            </a:xfrm>
          </p:grpSpPr>
          <p:sp>
            <p:nvSpPr>
              <p:cNvPr id="80" name="Line 231">
                <a:extLst>
                  <a:ext uri="{FF2B5EF4-FFF2-40B4-BE49-F238E27FC236}">
                    <a16:creationId xmlns:a16="http://schemas.microsoft.com/office/drawing/2014/main" id="{F717B86E-1566-2FA2-AC10-FC30785BE238}"/>
                  </a:ext>
                </a:extLst>
              </p:cNvPr>
              <p:cNvSpPr>
                <a:spLocks noChangeShapeType="1"/>
              </p:cNvSpPr>
              <p:nvPr/>
            </p:nvSpPr>
            <p:spPr bwMode="auto">
              <a:xfrm>
                <a:off x="3350" y="2656"/>
                <a:ext cx="301"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1" name="Line 232">
                <a:extLst>
                  <a:ext uri="{FF2B5EF4-FFF2-40B4-BE49-F238E27FC236}">
                    <a16:creationId xmlns:a16="http://schemas.microsoft.com/office/drawing/2014/main" id="{E9078214-4C8B-6354-41F6-4A9B7C341AA8}"/>
                  </a:ext>
                </a:extLst>
              </p:cNvPr>
              <p:cNvSpPr>
                <a:spLocks noChangeShapeType="1"/>
              </p:cNvSpPr>
              <p:nvPr/>
            </p:nvSpPr>
            <p:spPr bwMode="auto">
              <a:xfrm>
                <a:off x="3350" y="2976"/>
                <a:ext cx="301"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75" name="Group 233">
              <a:extLst>
                <a:ext uri="{FF2B5EF4-FFF2-40B4-BE49-F238E27FC236}">
                  <a16:creationId xmlns:a16="http://schemas.microsoft.com/office/drawing/2014/main" id="{3729708C-0CB1-D840-E861-7AF5C55B3AD5}"/>
                </a:ext>
              </a:extLst>
            </p:cNvPr>
            <p:cNvGrpSpPr>
              <a:grpSpLocks/>
            </p:cNvGrpSpPr>
            <p:nvPr/>
          </p:nvGrpSpPr>
          <p:grpSpPr bwMode="auto">
            <a:xfrm>
              <a:off x="4599" y="2542"/>
              <a:ext cx="256" cy="295"/>
              <a:chOff x="3350" y="2656"/>
              <a:chExt cx="301" cy="320"/>
            </a:xfrm>
          </p:grpSpPr>
          <p:sp>
            <p:nvSpPr>
              <p:cNvPr id="78" name="Line 234">
                <a:extLst>
                  <a:ext uri="{FF2B5EF4-FFF2-40B4-BE49-F238E27FC236}">
                    <a16:creationId xmlns:a16="http://schemas.microsoft.com/office/drawing/2014/main" id="{ED76A64F-71D8-0983-BA2A-F0FBD0181F20}"/>
                  </a:ext>
                </a:extLst>
              </p:cNvPr>
              <p:cNvSpPr>
                <a:spLocks noChangeShapeType="1"/>
              </p:cNvSpPr>
              <p:nvPr/>
            </p:nvSpPr>
            <p:spPr bwMode="auto">
              <a:xfrm>
                <a:off x="3350" y="2656"/>
                <a:ext cx="301"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9" name="Line 235">
                <a:extLst>
                  <a:ext uri="{FF2B5EF4-FFF2-40B4-BE49-F238E27FC236}">
                    <a16:creationId xmlns:a16="http://schemas.microsoft.com/office/drawing/2014/main" id="{0F744DBA-22B8-3D81-3979-A6E75F5803DA}"/>
                  </a:ext>
                </a:extLst>
              </p:cNvPr>
              <p:cNvSpPr>
                <a:spLocks noChangeShapeType="1"/>
              </p:cNvSpPr>
              <p:nvPr/>
            </p:nvSpPr>
            <p:spPr bwMode="auto">
              <a:xfrm>
                <a:off x="3350" y="2976"/>
                <a:ext cx="301"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76" name="Line 236">
              <a:extLst>
                <a:ext uri="{FF2B5EF4-FFF2-40B4-BE49-F238E27FC236}">
                  <a16:creationId xmlns:a16="http://schemas.microsoft.com/office/drawing/2014/main" id="{E7965692-1E0F-8173-EF31-C439BBD1CBCB}"/>
                </a:ext>
              </a:extLst>
            </p:cNvPr>
            <p:cNvSpPr>
              <a:spLocks noChangeShapeType="1"/>
            </p:cNvSpPr>
            <p:nvPr/>
          </p:nvSpPr>
          <p:spPr bwMode="auto">
            <a:xfrm>
              <a:off x="4551" y="2358"/>
              <a:ext cx="126" cy="18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7" name="Text Box 237">
              <a:extLst>
                <a:ext uri="{FF2B5EF4-FFF2-40B4-BE49-F238E27FC236}">
                  <a16:creationId xmlns:a16="http://schemas.microsoft.com/office/drawing/2014/main" id="{DC6EA8E7-28D7-80E2-34DE-67A882523E2E}"/>
                </a:ext>
              </a:extLst>
            </p:cNvPr>
            <p:cNvSpPr txBox="1">
              <a:spLocks noChangeArrowheads="1"/>
            </p:cNvSpPr>
            <p:nvPr/>
          </p:nvSpPr>
          <p:spPr bwMode="auto">
            <a:xfrm>
              <a:off x="3601" y="3416"/>
              <a:ext cx="16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it-IT" sz="1600"/>
                <a:t>accelerator module 1 of 3</a:t>
              </a:r>
            </a:p>
          </p:txBody>
        </p:sp>
      </p:grpSp>
      <p:sp>
        <p:nvSpPr>
          <p:cNvPr id="244" name="Text Box 238">
            <a:extLst>
              <a:ext uri="{FF2B5EF4-FFF2-40B4-BE49-F238E27FC236}">
                <a16:creationId xmlns:a16="http://schemas.microsoft.com/office/drawing/2014/main" id="{1E44A783-8E7A-609E-DADB-6AEA99422434}"/>
              </a:ext>
            </a:extLst>
          </p:cNvPr>
          <p:cNvSpPr txBox="1">
            <a:spLocks noChangeArrowheads="1"/>
          </p:cNvSpPr>
          <p:nvPr/>
        </p:nvSpPr>
        <p:spPr bwMode="auto">
          <a:xfrm>
            <a:off x="2015238" y="837060"/>
            <a:ext cx="8813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2400" b="0" dirty="0">
                <a:solidFill>
                  <a:srgbClr val="002060"/>
                </a:solidFill>
                <a:latin typeface="Arial" panose="020B0604020202020204" pitchFamily="34" charset="0"/>
                <a:cs typeface="Arial" panose="020B0604020202020204" pitchFamily="34" charset="0"/>
              </a:rPr>
              <a:t>1 klystron for 3 accelerating modules, 12 nine-cell cavities each</a:t>
            </a:r>
          </a:p>
        </p:txBody>
      </p:sp>
    </p:spTree>
    <p:extLst>
      <p:ext uri="{BB962C8B-B14F-4D97-AF65-F5344CB8AC3E}">
        <p14:creationId xmlns:p14="http://schemas.microsoft.com/office/powerpoint/2010/main" val="1906309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47100A-CBD0-284B-7E00-DF6FEC88EF33}"/>
              </a:ext>
            </a:extLst>
          </p:cNvPr>
          <p:cNvSpPr>
            <a:spLocks noGrp="1"/>
          </p:cNvSpPr>
          <p:nvPr>
            <p:ph type="title"/>
          </p:nvPr>
        </p:nvSpPr>
        <p:spPr/>
        <p:txBody>
          <a:bodyPr/>
          <a:lstStyle/>
          <a:p>
            <a:r>
              <a:rPr lang="de-DE" altLang="it-IT" dirty="0"/>
              <a:t>Pulse Transformer Modulator Layout</a:t>
            </a:r>
            <a:endParaRPr lang="it-IT" dirty="0"/>
          </a:p>
        </p:txBody>
      </p:sp>
      <p:sp>
        <p:nvSpPr>
          <p:cNvPr id="3" name="Segnaposto data 2">
            <a:extLst>
              <a:ext uri="{FF2B5EF4-FFF2-40B4-BE49-F238E27FC236}">
                <a16:creationId xmlns:a16="http://schemas.microsoft.com/office/drawing/2014/main" id="{E7FF3A6E-5354-7C7F-498E-826F013A0CEE}"/>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5462B5A7-CB84-0019-B861-AFAD544F08F8}"/>
              </a:ext>
            </a:extLst>
          </p:cNvPr>
          <p:cNvSpPr>
            <a:spLocks noGrp="1"/>
          </p:cNvSpPr>
          <p:nvPr>
            <p:ph type="ftr" sz="quarter" idx="11"/>
          </p:nvPr>
        </p:nvSpPr>
        <p:spPr/>
        <p:txBody>
          <a:bodyPr/>
          <a:lstStyle/>
          <a:p>
            <a:pPr>
              <a:defRPr/>
            </a:pPr>
            <a:fld id="{8DAD3638-8E0C-4079-83E3-101B55F74CF3}" type="slidenum">
              <a:rPr lang="en-US" altLang="it-IT" smtClean="0"/>
              <a:pPr>
                <a:defRPr/>
              </a:pPr>
              <a:t>26</a:t>
            </a:fld>
            <a:endParaRPr lang="en-US" altLang="it-IT"/>
          </a:p>
        </p:txBody>
      </p:sp>
      <p:sp>
        <p:nvSpPr>
          <p:cNvPr id="5" name="Segnaposto numero diapositiva 4">
            <a:extLst>
              <a:ext uri="{FF2B5EF4-FFF2-40B4-BE49-F238E27FC236}">
                <a16:creationId xmlns:a16="http://schemas.microsoft.com/office/drawing/2014/main" id="{D73DD29D-FEC1-382D-F09D-F1027A0F1843}"/>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8" name="Picture 2">
            <a:extLst>
              <a:ext uri="{FF2B5EF4-FFF2-40B4-BE49-F238E27FC236}">
                <a16:creationId xmlns:a16="http://schemas.microsoft.com/office/drawing/2014/main" id="{1258CD9F-CAE4-F566-90C4-A83138C1AD56}"/>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752600" y="990601"/>
            <a:ext cx="87122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F12B5412-EFCA-D300-4838-B27DC7529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1" y="5697538"/>
            <a:ext cx="519113" cy="46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6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450F97-B45A-9877-724E-0CB99DDF784C}"/>
              </a:ext>
            </a:extLst>
          </p:cNvPr>
          <p:cNvSpPr>
            <a:spLocks noGrp="1"/>
          </p:cNvSpPr>
          <p:nvPr>
            <p:ph type="title"/>
          </p:nvPr>
        </p:nvSpPr>
        <p:spPr/>
        <p:txBody>
          <a:bodyPr/>
          <a:lstStyle/>
          <a:p>
            <a:r>
              <a:rPr lang="en-US" altLang="it-IT" dirty="0"/>
              <a:t>New QC tools in 4th Production </a:t>
            </a:r>
            <a:r>
              <a:rPr lang="it-IT" dirty="0"/>
              <a:t> </a:t>
            </a:r>
          </a:p>
        </p:txBody>
      </p:sp>
      <p:sp>
        <p:nvSpPr>
          <p:cNvPr id="3" name="Segnaposto data 2">
            <a:extLst>
              <a:ext uri="{FF2B5EF4-FFF2-40B4-BE49-F238E27FC236}">
                <a16:creationId xmlns:a16="http://schemas.microsoft.com/office/drawing/2014/main" id="{7F21946E-30A7-3C1C-0E2E-83409C13EDEF}"/>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7DD35820-263D-8066-C470-FB741B11552C}"/>
              </a:ext>
            </a:extLst>
          </p:cNvPr>
          <p:cNvSpPr>
            <a:spLocks noGrp="1"/>
          </p:cNvSpPr>
          <p:nvPr>
            <p:ph type="ftr" sz="quarter" idx="11"/>
          </p:nvPr>
        </p:nvSpPr>
        <p:spPr/>
        <p:txBody>
          <a:bodyPr/>
          <a:lstStyle/>
          <a:p>
            <a:pPr>
              <a:defRPr/>
            </a:pPr>
            <a:fld id="{8DAD3638-8E0C-4079-83E3-101B55F74CF3}" type="slidenum">
              <a:rPr lang="en-US" altLang="it-IT" smtClean="0"/>
              <a:pPr>
                <a:defRPr/>
              </a:pPr>
              <a:t>27</a:t>
            </a:fld>
            <a:endParaRPr lang="en-US" altLang="it-IT"/>
          </a:p>
        </p:txBody>
      </p:sp>
      <p:sp>
        <p:nvSpPr>
          <p:cNvPr id="5" name="Segnaposto numero diapositiva 4">
            <a:extLst>
              <a:ext uri="{FF2B5EF4-FFF2-40B4-BE49-F238E27FC236}">
                <a16:creationId xmlns:a16="http://schemas.microsoft.com/office/drawing/2014/main" id="{49B3D46C-D6CF-1D12-4EB6-5886EF8934AA}"/>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pSp>
        <p:nvGrpSpPr>
          <p:cNvPr id="8" name="Gruppo 7">
            <a:extLst>
              <a:ext uri="{FF2B5EF4-FFF2-40B4-BE49-F238E27FC236}">
                <a16:creationId xmlns:a16="http://schemas.microsoft.com/office/drawing/2014/main" id="{9E4AE80A-FA99-9108-26C4-6BB51C261B86}"/>
              </a:ext>
            </a:extLst>
          </p:cNvPr>
          <p:cNvGrpSpPr/>
          <p:nvPr/>
        </p:nvGrpSpPr>
        <p:grpSpPr>
          <a:xfrm>
            <a:off x="1534112" y="915889"/>
            <a:ext cx="9123775" cy="5276254"/>
            <a:chOff x="1534112" y="915889"/>
            <a:chExt cx="9123775" cy="5276254"/>
          </a:xfrm>
        </p:grpSpPr>
        <p:pic>
          <p:nvPicPr>
            <p:cNvPr id="6" name="Picture 3">
              <a:extLst>
                <a:ext uri="{FF2B5EF4-FFF2-40B4-BE49-F238E27FC236}">
                  <a16:creationId xmlns:a16="http://schemas.microsoft.com/office/drawing/2014/main" id="{06C2DFCA-11C2-BAE8-FFC2-A3BF99A71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112" y="915889"/>
              <a:ext cx="9123775" cy="5276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E7FEFDFD-AE38-035D-4E0E-38F2A66D141E}"/>
                </a:ext>
              </a:extLst>
            </p:cNvPr>
            <p:cNvSpPr txBox="1">
              <a:spLocks noChangeArrowheads="1"/>
            </p:cNvSpPr>
            <p:nvPr/>
          </p:nvSpPr>
          <p:spPr bwMode="auto">
            <a:xfrm>
              <a:off x="9307766" y="5788222"/>
              <a:ext cx="12657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fontAlgn="base" hangingPunct="1"/>
              <a:r>
                <a:rPr lang="en-US" altLang="it-IT" sz="1400" b="1" dirty="0"/>
                <a:t>© </a:t>
              </a:r>
              <a:r>
                <a:rPr lang="en-US" altLang="it-IT" sz="1400" dirty="0"/>
                <a:t>V. Singer</a:t>
              </a:r>
            </a:p>
          </p:txBody>
        </p:sp>
      </p:grpSp>
    </p:spTree>
    <p:extLst>
      <p:ext uri="{BB962C8B-B14F-4D97-AF65-F5344CB8AC3E}">
        <p14:creationId xmlns:p14="http://schemas.microsoft.com/office/powerpoint/2010/main" val="2238435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E7E509-726D-1E47-5FD5-95131C6B9217}"/>
              </a:ext>
            </a:extLst>
          </p:cNvPr>
          <p:cNvSpPr>
            <a:spLocks noGrp="1"/>
          </p:cNvSpPr>
          <p:nvPr>
            <p:ph type="title"/>
          </p:nvPr>
        </p:nvSpPr>
        <p:spPr/>
        <p:txBody>
          <a:bodyPr/>
          <a:lstStyle/>
          <a:p>
            <a:r>
              <a:rPr lang="en-US" altLang="de-DE" dirty="0"/>
              <a:t>TESLA Technical Design Report: March 2001</a:t>
            </a:r>
            <a:endParaRPr lang="it-IT" dirty="0"/>
          </a:p>
        </p:txBody>
      </p:sp>
      <p:sp>
        <p:nvSpPr>
          <p:cNvPr id="3" name="Segnaposto data 2">
            <a:extLst>
              <a:ext uri="{FF2B5EF4-FFF2-40B4-BE49-F238E27FC236}">
                <a16:creationId xmlns:a16="http://schemas.microsoft.com/office/drawing/2014/main" id="{02B35A3E-AB9F-EB9E-3FB9-BEF70F3CD690}"/>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5214C220-174D-4ED9-B56D-69BD5F717BEA}"/>
              </a:ext>
            </a:extLst>
          </p:cNvPr>
          <p:cNvSpPr>
            <a:spLocks noGrp="1"/>
          </p:cNvSpPr>
          <p:nvPr>
            <p:ph type="ftr" sz="quarter" idx="11"/>
          </p:nvPr>
        </p:nvSpPr>
        <p:spPr/>
        <p:txBody>
          <a:bodyPr/>
          <a:lstStyle/>
          <a:p>
            <a:pPr>
              <a:defRPr/>
            </a:pPr>
            <a:fld id="{8DAD3638-8E0C-4079-83E3-101B55F74CF3}" type="slidenum">
              <a:rPr lang="en-US" altLang="it-IT" smtClean="0"/>
              <a:pPr>
                <a:defRPr/>
              </a:pPr>
              <a:t>28</a:t>
            </a:fld>
            <a:endParaRPr lang="en-US" altLang="it-IT"/>
          </a:p>
        </p:txBody>
      </p:sp>
      <p:sp>
        <p:nvSpPr>
          <p:cNvPr id="5" name="Segnaposto numero diapositiva 4">
            <a:extLst>
              <a:ext uri="{FF2B5EF4-FFF2-40B4-BE49-F238E27FC236}">
                <a16:creationId xmlns:a16="http://schemas.microsoft.com/office/drawing/2014/main" id="{5236C5A4-4DA4-0425-9130-11BE0470674E}"/>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5" descr="tesla_layout">
            <a:extLst>
              <a:ext uri="{FF2B5EF4-FFF2-40B4-BE49-F238E27FC236}">
                <a16:creationId xmlns:a16="http://schemas.microsoft.com/office/drawing/2014/main" id="{769E1C86-0A38-11E5-0BA3-A170006E91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6474" r="29085" b="4597"/>
          <a:stretch>
            <a:fillRect/>
          </a:stretch>
        </p:blipFill>
        <p:spPr bwMode="auto">
          <a:xfrm>
            <a:off x="5410200" y="1067523"/>
            <a:ext cx="2384425" cy="480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ovw_tunnel">
            <a:extLst>
              <a:ext uri="{FF2B5EF4-FFF2-40B4-BE49-F238E27FC236}">
                <a16:creationId xmlns:a16="http://schemas.microsoft.com/office/drawing/2014/main" id="{ACDEBFF3-B670-7C6C-19B5-FB669AD91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834" t="5309" r="4416" b="4794"/>
          <a:stretch>
            <a:fillRect/>
          </a:stretch>
        </p:blipFill>
        <p:spPr bwMode="auto">
          <a:xfrm>
            <a:off x="7962900" y="995493"/>
            <a:ext cx="3013075" cy="223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ttl main linac  klystron">
            <a:extLst>
              <a:ext uri="{FF2B5EF4-FFF2-40B4-BE49-F238E27FC236}">
                <a16:creationId xmlns:a16="http://schemas.microsoft.com/office/drawing/2014/main" id="{75CDB91B-2AA0-2753-1455-2E3997FD85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7529"/>
          <a:stretch>
            <a:fillRect/>
          </a:stretch>
        </p:blipFill>
        <p:spPr bwMode="auto">
          <a:xfrm>
            <a:off x="8601039" y="3549911"/>
            <a:ext cx="2127250" cy="2298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C7FE5655-6238-58BA-147A-F4A53A340246}"/>
              </a:ext>
            </a:extLst>
          </p:cNvPr>
          <p:cNvSpPr txBox="1">
            <a:spLocks noChangeArrowheads="1"/>
          </p:cNvSpPr>
          <p:nvPr/>
        </p:nvSpPr>
        <p:spPr bwMode="auto">
          <a:xfrm>
            <a:off x="8080339" y="1060469"/>
            <a:ext cx="10414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As in the TDR</a:t>
            </a:r>
          </a:p>
        </p:txBody>
      </p:sp>
      <p:sp>
        <p:nvSpPr>
          <p:cNvPr id="10" name="Text Box 9">
            <a:extLst>
              <a:ext uri="{FF2B5EF4-FFF2-40B4-BE49-F238E27FC236}">
                <a16:creationId xmlns:a16="http://schemas.microsoft.com/office/drawing/2014/main" id="{9C831813-8D33-C7C3-63DD-1707F2670B8A}"/>
              </a:ext>
            </a:extLst>
          </p:cNvPr>
          <p:cNvSpPr txBox="1">
            <a:spLocks noChangeArrowheads="1"/>
          </p:cNvSpPr>
          <p:nvPr/>
        </p:nvSpPr>
        <p:spPr bwMode="auto">
          <a:xfrm>
            <a:off x="8599327" y="5857152"/>
            <a:ext cx="20431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Updated tunnel cross section</a:t>
            </a:r>
          </a:p>
        </p:txBody>
      </p:sp>
      <p:pic>
        <p:nvPicPr>
          <p:cNvPr id="11" name="Picture 6" descr="tesladeckblatt">
            <a:extLst>
              <a:ext uri="{FF2B5EF4-FFF2-40B4-BE49-F238E27FC236}">
                <a16:creationId xmlns:a16="http://schemas.microsoft.com/office/drawing/2014/main" id="{7240A970-FCD4-A8D2-9D71-224E22813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915" y="935652"/>
            <a:ext cx="3697007" cy="526230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204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EAE4FF-3ED1-5B52-4AB4-3E90C1256E72}"/>
              </a:ext>
            </a:extLst>
          </p:cNvPr>
          <p:cNvSpPr>
            <a:spLocks noGrp="1"/>
          </p:cNvSpPr>
          <p:nvPr>
            <p:ph type="title"/>
          </p:nvPr>
        </p:nvSpPr>
        <p:spPr/>
        <p:txBody>
          <a:bodyPr/>
          <a:lstStyle/>
          <a:p>
            <a:r>
              <a:rPr lang="it-IT" dirty="0"/>
              <a:t>Industrial Studies for TESLA TDR &amp; E-XFEL</a:t>
            </a:r>
          </a:p>
        </p:txBody>
      </p:sp>
      <p:sp>
        <p:nvSpPr>
          <p:cNvPr id="3" name="Segnaposto data 2">
            <a:extLst>
              <a:ext uri="{FF2B5EF4-FFF2-40B4-BE49-F238E27FC236}">
                <a16:creationId xmlns:a16="http://schemas.microsoft.com/office/drawing/2014/main" id="{054B79A4-AAE7-E168-EC8E-D215AB854877}"/>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94FC689F-434E-D432-17E6-9CC35BD37F57}"/>
              </a:ext>
            </a:extLst>
          </p:cNvPr>
          <p:cNvSpPr>
            <a:spLocks noGrp="1"/>
          </p:cNvSpPr>
          <p:nvPr>
            <p:ph type="ftr" sz="quarter" idx="11"/>
          </p:nvPr>
        </p:nvSpPr>
        <p:spPr/>
        <p:txBody>
          <a:bodyPr/>
          <a:lstStyle/>
          <a:p>
            <a:pPr>
              <a:defRPr/>
            </a:pPr>
            <a:fld id="{8DAD3638-8E0C-4079-83E3-101B55F74CF3}" type="slidenum">
              <a:rPr lang="en-US" altLang="it-IT" smtClean="0"/>
              <a:pPr>
                <a:defRPr/>
              </a:pPr>
              <a:t>29</a:t>
            </a:fld>
            <a:endParaRPr lang="en-US" altLang="it-IT"/>
          </a:p>
        </p:txBody>
      </p:sp>
      <p:sp>
        <p:nvSpPr>
          <p:cNvPr id="5" name="Segnaposto numero diapositiva 4">
            <a:extLst>
              <a:ext uri="{FF2B5EF4-FFF2-40B4-BE49-F238E27FC236}">
                <a16:creationId xmlns:a16="http://schemas.microsoft.com/office/drawing/2014/main" id="{D8B8214C-CF13-0995-DCB7-F847716DF355}"/>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Immagine 5">
            <a:extLst>
              <a:ext uri="{FF2B5EF4-FFF2-40B4-BE49-F238E27FC236}">
                <a16:creationId xmlns:a16="http://schemas.microsoft.com/office/drawing/2014/main" id="{33F1BF2F-BE30-D59E-348D-C76EFE2138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56"/>
          <a:stretch/>
        </p:blipFill>
        <p:spPr>
          <a:xfrm>
            <a:off x="6172200" y="1143001"/>
            <a:ext cx="4191000" cy="2569657"/>
          </a:xfrm>
          <a:prstGeom prst="rect">
            <a:avLst/>
          </a:prstGeom>
        </p:spPr>
      </p:pic>
      <p:pic>
        <p:nvPicPr>
          <p:cNvPr id="7" name="Picture 2">
            <a:extLst>
              <a:ext uri="{FF2B5EF4-FFF2-40B4-BE49-F238E27FC236}">
                <a16:creationId xmlns:a16="http://schemas.microsoft.com/office/drawing/2014/main" id="{E873B9A5-18E8-2DB5-7B2C-51A105BED2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82" r="2743"/>
          <a:stretch/>
        </p:blipFill>
        <p:spPr bwMode="auto">
          <a:xfrm>
            <a:off x="5410201" y="3962400"/>
            <a:ext cx="5133109" cy="232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avity_3K4EB_KST">
            <a:extLst>
              <a:ext uri="{FF2B5EF4-FFF2-40B4-BE49-F238E27FC236}">
                <a16:creationId xmlns:a16="http://schemas.microsoft.com/office/drawing/2014/main" id="{96FEF402-2E27-1B03-FC3C-C38EDA91AC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73" t="6368" r="4020" b="3675"/>
          <a:stretch/>
        </p:blipFill>
        <p:spPr bwMode="auto">
          <a:xfrm>
            <a:off x="6197330" y="838201"/>
            <a:ext cx="2302140" cy="1955953"/>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0D871AF4-D3C0-FFDD-A6E1-8CB1EABB72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73" t="14600" r="5886" b="14650"/>
          <a:stretch/>
        </p:blipFill>
        <p:spPr>
          <a:xfrm>
            <a:off x="1742874" y="990600"/>
            <a:ext cx="4205808" cy="2438400"/>
          </a:xfrm>
          <a:prstGeom prst="rect">
            <a:avLst/>
          </a:prstGeom>
        </p:spPr>
      </p:pic>
      <p:grpSp>
        <p:nvGrpSpPr>
          <p:cNvPr id="10" name="Gruppo 9">
            <a:extLst>
              <a:ext uri="{FF2B5EF4-FFF2-40B4-BE49-F238E27FC236}">
                <a16:creationId xmlns:a16="http://schemas.microsoft.com/office/drawing/2014/main" id="{BA1E8788-73C9-E3ED-9EDD-735248E63512}"/>
              </a:ext>
            </a:extLst>
          </p:cNvPr>
          <p:cNvGrpSpPr/>
          <p:nvPr/>
        </p:nvGrpSpPr>
        <p:grpSpPr>
          <a:xfrm>
            <a:off x="1584876" y="3540464"/>
            <a:ext cx="3759297" cy="2775626"/>
            <a:chOff x="-648511" y="368631"/>
            <a:chExt cx="3759297" cy="2775626"/>
          </a:xfrm>
        </p:grpSpPr>
        <p:pic>
          <p:nvPicPr>
            <p:cNvPr id="11" name="Immagine 10">
              <a:extLst>
                <a:ext uri="{FF2B5EF4-FFF2-40B4-BE49-F238E27FC236}">
                  <a16:creationId xmlns:a16="http://schemas.microsoft.com/office/drawing/2014/main" id="{C2392115-F1D3-117D-C1A2-B154B75EE9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68" t="7972" r="7168" b="5031"/>
            <a:stretch/>
          </p:blipFill>
          <p:spPr>
            <a:xfrm>
              <a:off x="-648511" y="395591"/>
              <a:ext cx="1867711" cy="2684836"/>
            </a:xfrm>
            <a:prstGeom prst="rect">
              <a:avLst/>
            </a:prstGeom>
          </p:spPr>
        </p:pic>
        <p:pic>
          <p:nvPicPr>
            <p:cNvPr id="12" name="Immagine 11">
              <a:extLst>
                <a:ext uri="{FF2B5EF4-FFF2-40B4-BE49-F238E27FC236}">
                  <a16:creationId xmlns:a16="http://schemas.microsoft.com/office/drawing/2014/main" id="{F01B05A8-4619-BE3B-48A4-E57E76170B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5" t="7065" r="7567" b="2996"/>
            <a:stretch/>
          </p:blipFill>
          <p:spPr>
            <a:xfrm>
              <a:off x="1249560" y="368631"/>
              <a:ext cx="1861226" cy="2775626"/>
            </a:xfrm>
            <a:prstGeom prst="rect">
              <a:avLst/>
            </a:prstGeom>
          </p:spPr>
        </p:pic>
      </p:grpSp>
    </p:spTree>
    <p:extLst>
      <p:ext uri="{BB962C8B-B14F-4D97-AF65-F5344CB8AC3E}">
        <p14:creationId xmlns:p14="http://schemas.microsoft.com/office/powerpoint/2010/main" val="164256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3</a:t>
            </a:fld>
            <a:endParaRPr lang="en-US" altLang="it-IT"/>
          </a:p>
        </p:txBody>
      </p:sp>
      <p:sp>
        <p:nvSpPr>
          <p:cNvPr id="5" name="Rectangle 6">
            <a:extLst>
              <a:ext uri="{FF2B5EF4-FFF2-40B4-BE49-F238E27FC236}">
                <a16:creationId xmlns:a16="http://schemas.microsoft.com/office/drawing/2014/main" id="{ED44CC40-045A-E728-987D-8AD799409488}"/>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278409" cy="2985433"/>
          </a:xfrm>
          <a:prstGeom prst="rect">
            <a:avLst/>
          </a:prstGeom>
        </p:spPr>
        <p:txBody>
          <a:bodyPr wrap="square">
            <a:spAutoFit/>
          </a:bodyPr>
          <a:lstStyle/>
          <a:p>
            <a:pPr marL="514350" indent="-514350">
              <a:spcBef>
                <a:spcPts val="2400"/>
              </a:spcBef>
              <a:buAutoNum type="arabicPeriod"/>
            </a:pPr>
            <a:r>
              <a:rPr lang="it-IT" sz="3200" b="0" dirty="0" err="1">
                <a:solidFill>
                  <a:srgbClr val="002060"/>
                </a:solidFill>
                <a:latin typeface="Arial" panose="020B0604020202020204" pitchFamily="34" charset="0"/>
                <a:cs typeface="Arial" panose="020B0604020202020204" pitchFamily="34" charset="0"/>
              </a:rPr>
              <a:t>Introduction</a:t>
            </a:r>
            <a:r>
              <a:rPr lang="it-IT" sz="3200" b="0" dirty="0">
                <a:solidFill>
                  <a:srgbClr val="002060"/>
                </a:solidFill>
                <a:latin typeface="Arial" panose="020B0604020202020204" pitchFamily="34" charset="0"/>
                <a:cs typeface="Arial" panose="020B0604020202020204" pitchFamily="34" charset="0"/>
              </a:rPr>
              <a:t> </a:t>
            </a:r>
          </a:p>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Prototypes</a:t>
            </a:r>
            <a:r>
              <a:rPr lang="it-IT" sz="3200" b="0" dirty="0">
                <a:solidFill>
                  <a:schemeClr val="bg1">
                    <a:lumMod val="65000"/>
                  </a:schemeClr>
                </a:solidFill>
                <a:latin typeface="Arial" panose="020B0604020202020204" pitchFamily="34" charset="0"/>
                <a:cs typeface="Arial" panose="020B0604020202020204" pitchFamily="34" charset="0"/>
              </a:rPr>
              <a:t> with </a:t>
            </a:r>
            <a:r>
              <a:rPr lang="it-IT" sz="3200" b="0" dirty="0" err="1">
                <a:solidFill>
                  <a:schemeClr val="bg1">
                    <a:lumMod val="65000"/>
                  </a:schemeClr>
                </a:solidFill>
                <a:latin typeface="Arial" panose="020B0604020202020204" pitchFamily="34" charset="0"/>
                <a:cs typeface="Arial" panose="020B0604020202020204" pitchFamily="34" charset="0"/>
              </a:rPr>
              <a:t>industry</a:t>
            </a:r>
            <a:endParaRPr lang="it-IT" sz="3200" b="0" dirty="0">
              <a:solidFill>
                <a:schemeClr val="bg1">
                  <a:lumMod val="65000"/>
                </a:schemeClr>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Preparing</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series</a:t>
            </a:r>
            <a:r>
              <a:rPr lang="it-IT" sz="3200" b="0" dirty="0">
                <a:solidFill>
                  <a:schemeClr val="bg1">
                    <a:lumMod val="65000"/>
                  </a:schemeClr>
                </a:solidFill>
                <a:latin typeface="Arial" panose="020B0604020202020204" pitchFamily="34" charset="0"/>
                <a:cs typeface="Arial" panose="020B0604020202020204" pitchFamily="34" charset="0"/>
              </a:rPr>
              <a:t> production: the </a:t>
            </a:r>
            <a:r>
              <a:rPr lang="it-IT" sz="3200" b="0" dirty="0" err="1">
                <a:solidFill>
                  <a:schemeClr val="bg1">
                    <a:lumMod val="65000"/>
                  </a:schemeClr>
                </a:solidFill>
                <a:latin typeface="Arial" panose="020B0604020202020204" pitchFamily="34" charset="0"/>
                <a:cs typeface="Arial" panose="020B0604020202020204" pitchFamily="34" charset="0"/>
              </a:rPr>
              <a:t>cavity</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example</a:t>
            </a:r>
            <a:endParaRPr lang="it-IT" sz="3200" b="0" dirty="0">
              <a:solidFill>
                <a:schemeClr val="bg1">
                  <a:lumMod val="65000"/>
                </a:schemeClr>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a:solidFill>
                  <a:schemeClr val="bg1">
                    <a:lumMod val="65000"/>
                  </a:schemeClr>
                </a:solidFill>
                <a:latin typeface="Arial" panose="020B0604020202020204" pitchFamily="34" charset="0"/>
                <a:cs typeface="Arial" panose="020B0604020202020204" pitchFamily="34" charset="0"/>
              </a:rPr>
              <a:t>Series production </a:t>
            </a:r>
            <a:r>
              <a:rPr lang="it-IT" sz="3200" b="0" dirty="0" err="1">
                <a:solidFill>
                  <a:schemeClr val="bg1">
                    <a:lumMod val="65000"/>
                  </a:schemeClr>
                </a:solidFill>
                <a:latin typeface="Arial" panose="020B0604020202020204" pitchFamily="34" charset="0"/>
                <a:cs typeface="Arial" panose="020B0604020202020204" pitchFamily="34" charset="0"/>
              </a:rPr>
              <a:t>better</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than</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prototypes</a:t>
            </a:r>
            <a:endParaRPr lang="it-IT" sz="3200" b="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780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0A26D3-62FB-9242-AB22-C511723B2B4C}"/>
              </a:ext>
            </a:extLst>
          </p:cNvPr>
          <p:cNvSpPr>
            <a:spLocks noGrp="1"/>
          </p:cNvSpPr>
          <p:nvPr>
            <p:ph type="title"/>
          </p:nvPr>
        </p:nvSpPr>
        <p:spPr/>
        <p:txBody>
          <a:bodyPr/>
          <a:lstStyle/>
          <a:p>
            <a:r>
              <a:rPr lang="en-US" altLang="it-IT" dirty="0"/>
              <a:t>Cavity Fabrication Industrial Studies</a:t>
            </a:r>
            <a:endParaRPr lang="it-IT" dirty="0"/>
          </a:p>
        </p:txBody>
      </p:sp>
      <p:sp>
        <p:nvSpPr>
          <p:cNvPr id="3" name="Segnaposto data 2">
            <a:extLst>
              <a:ext uri="{FF2B5EF4-FFF2-40B4-BE49-F238E27FC236}">
                <a16:creationId xmlns:a16="http://schemas.microsoft.com/office/drawing/2014/main" id="{58F53DEA-F1D5-BF71-4F28-DEFF068393F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078E17D-10E0-BF90-88FF-845B1BF5D7C9}"/>
              </a:ext>
            </a:extLst>
          </p:cNvPr>
          <p:cNvSpPr>
            <a:spLocks noGrp="1"/>
          </p:cNvSpPr>
          <p:nvPr>
            <p:ph type="ftr" sz="quarter" idx="11"/>
          </p:nvPr>
        </p:nvSpPr>
        <p:spPr/>
        <p:txBody>
          <a:bodyPr/>
          <a:lstStyle/>
          <a:p>
            <a:pPr>
              <a:defRPr/>
            </a:pPr>
            <a:fld id="{8DAD3638-8E0C-4079-83E3-101B55F74CF3}" type="slidenum">
              <a:rPr lang="en-US" altLang="it-IT" smtClean="0"/>
              <a:pPr>
                <a:defRPr/>
              </a:pPr>
              <a:t>30</a:t>
            </a:fld>
            <a:endParaRPr lang="en-US" altLang="it-IT"/>
          </a:p>
        </p:txBody>
      </p:sp>
      <p:sp>
        <p:nvSpPr>
          <p:cNvPr id="5" name="Segnaposto numero diapositiva 4">
            <a:extLst>
              <a:ext uri="{FF2B5EF4-FFF2-40B4-BE49-F238E27FC236}">
                <a16:creationId xmlns:a16="http://schemas.microsoft.com/office/drawing/2014/main" id="{F4FAB605-EB0C-0DDB-5B1B-609B74A2A1AA}"/>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5">
            <a:extLst>
              <a:ext uri="{FF2B5EF4-FFF2-40B4-BE49-F238E27FC236}">
                <a16:creationId xmlns:a16="http://schemas.microsoft.com/office/drawing/2014/main" id="{D6EA2E35-8A1F-05FC-B0C4-BAE374577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17"/>
          <a:stretch>
            <a:fillRect/>
          </a:stretch>
        </p:blipFill>
        <p:spPr bwMode="auto">
          <a:xfrm>
            <a:off x="1833081" y="1299021"/>
            <a:ext cx="4953000" cy="48656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CBD4419-16F5-8446-99CB-1F26F63DF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009650"/>
            <a:ext cx="3600450" cy="518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BFDD2A1A-B1C8-7F5B-C67F-9808A81FDECC}"/>
              </a:ext>
            </a:extLst>
          </p:cNvPr>
          <p:cNvSpPr txBox="1">
            <a:spLocks noChangeArrowheads="1"/>
          </p:cNvSpPr>
          <p:nvPr/>
        </p:nvSpPr>
        <p:spPr bwMode="auto">
          <a:xfrm>
            <a:off x="2133912" y="958154"/>
            <a:ext cx="37996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2000" b="0" dirty="0">
                <a:solidFill>
                  <a:srgbClr val="002060"/>
                </a:solidFill>
              </a:rPr>
              <a:t>Production Plan for 20,000 cavities</a:t>
            </a:r>
          </a:p>
        </p:txBody>
      </p:sp>
    </p:spTree>
    <p:extLst>
      <p:ext uri="{BB962C8B-B14F-4D97-AF65-F5344CB8AC3E}">
        <p14:creationId xmlns:p14="http://schemas.microsoft.com/office/powerpoint/2010/main" val="994575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98BE4E-B983-9857-ED13-7F402874A44E}"/>
              </a:ext>
            </a:extLst>
          </p:cNvPr>
          <p:cNvSpPr>
            <a:spLocks noGrp="1"/>
          </p:cNvSpPr>
          <p:nvPr>
            <p:ph type="title"/>
          </p:nvPr>
        </p:nvSpPr>
        <p:spPr/>
        <p:txBody>
          <a:bodyPr/>
          <a:lstStyle/>
          <a:p>
            <a:r>
              <a:rPr lang="it-IT" dirty="0"/>
              <a:t>TTF2 </a:t>
            </a:r>
            <a:r>
              <a:rPr lang="it-IT" dirty="0" err="1"/>
              <a:t>as</a:t>
            </a:r>
            <a:r>
              <a:rPr lang="it-IT" dirty="0"/>
              <a:t> XFEL </a:t>
            </a:r>
            <a:r>
              <a:rPr lang="it-IT" dirty="0" err="1"/>
              <a:t>Injector</a:t>
            </a:r>
            <a:r>
              <a:rPr lang="it-IT" dirty="0"/>
              <a:t> </a:t>
            </a:r>
            <a:r>
              <a:rPr lang="it-IT" dirty="0" err="1"/>
              <a:t>Prototype</a:t>
            </a:r>
            <a:endParaRPr lang="it-IT" dirty="0"/>
          </a:p>
        </p:txBody>
      </p:sp>
      <p:sp>
        <p:nvSpPr>
          <p:cNvPr id="3" name="Segnaposto data 2">
            <a:extLst>
              <a:ext uri="{FF2B5EF4-FFF2-40B4-BE49-F238E27FC236}">
                <a16:creationId xmlns:a16="http://schemas.microsoft.com/office/drawing/2014/main" id="{316921D9-532F-DD54-C418-3EA9B1D39B1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4FC9828-4812-3168-923A-20C9925AAAE4}"/>
              </a:ext>
            </a:extLst>
          </p:cNvPr>
          <p:cNvSpPr>
            <a:spLocks noGrp="1"/>
          </p:cNvSpPr>
          <p:nvPr>
            <p:ph type="ftr" sz="quarter" idx="11"/>
          </p:nvPr>
        </p:nvSpPr>
        <p:spPr/>
        <p:txBody>
          <a:bodyPr/>
          <a:lstStyle/>
          <a:p>
            <a:pPr>
              <a:defRPr/>
            </a:pPr>
            <a:fld id="{8DAD3638-8E0C-4079-83E3-101B55F74CF3}" type="slidenum">
              <a:rPr lang="en-US" altLang="it-IT" smtClean="0"/>
              <a:pPr>
                <a:defRPr/>
              </a:pPr>
              <a:t>31</a:t>
            </a:fld>
            <a:endParaRPr lang="en-US" altLang="it-IT"/>
          </a:p>
        </p:txBody>
      </p:sp>
      <p:pic>
        <p:nvPicPr>
          <p:cNvPr id="6" name="object 3">
            <a:extLst>
              <a:ext uri="{FF2B5EF4-FFF2-40B4-BE49-F238E27FC236}">
                <a16:creationId xmlns:a16="http://schemas.microsoft.com/office/drawing/2014/main" id="{1ACE8324-F0B4-8308-BF07-2F392DDD4647}"/>
              </a:ext>
            </a:extLst>
          </p:cNvPr>
          <p:cNvPicPr/>
          <p:nvPr/>
        </p:nvPicPr>
        <p:blipFill>
          <a:blip r:embed="rId2" cstate="print"/>
          <a:stretch>
            <a:fillRect/>
          </a:stretch>
        </p:blipFill>
        <p:spPr>
          <a:xfrm>
            <a:off x="6322261" y="2898345"/>
            <a:ext cx="4949083" cy="3227336"/>
          </a:xfrm>
          <a:prstGeom prst="rect">
            <a:avLst/>
          </a:prstGeom>
        </p:spPr>
      </p:pic>
      <p:grpSp>
        <p:nvGrpSpPr>
          <p:cNvPr id="7" name="object 4">
            <a:extLst>
              <a:ext uri="{FF2B5EF4-FFF2-40B4-BE49-F238E27FC236}">
                <a16:creationId xmlns:a16="http://schemas.microsoft.com/office/drawing/2014/main" id="{170E0FDA-169A-6731-8500-F19712084920}"/>
              </a:ext>
            </a:extLst>
          </p:cNvPr>
          <p:cNvGrpSpPr/>
          <p:nvPr/>
        </p:nvGrpSpPr>
        <p:grpSpPr>
          <a:xfrm>
            <a:off x="514034" y="1524583"/>
            <a:ext cx="10711412" cy="4369782"/>
            <a:chOff x="-73729" y="1903348"/>
            <a:chExt cx="8379655" cy="3854193"/>
          </a:xfrm>
        </p:grpSpPr>
        <p:pic>
          <p:nvPicPr>
            <p:cNvPr id="8" name="object 5">
              <a:extLst>
                <a:ext uri="{FF2B5EF4-FFF2-40B4-BE49-F238E27FC236}">
                  <a16:creationId xmlns:a16="http://schemas.microsoft.com/office/drawing/2014/main" id="{A1EFA7A1-AC9F-6E00-EF1B-BC8A1968BB09}"/>
                </a:ext>
              </a:extLst>
            </p:cNvPr>
            <p:cNvPicPr/>
            <p:nvPr/>
          </p:nvPicPr>
          <p:blipFill>
            <a:blip r:embed="rId3" cstate="print"/>
            <a:stretch>
              <a:fillRect/>
            </a:stretch>
          </p:blipFill>
          <p:spPr>
            <a:xfrm>
              <a:off x="-73729" y="3591937"/>
              <a:ext cx="4256686" cy="2165604"/>
            </a:xfrm>
            <a:prstGeom prst="rect">
              <a:avLst/>
            </a:prstGeom>
          </p:spPr>
        </p:pic>
        <p:sp>
          <p:nvSpPr>
            <p:cNvPr id="10" name="object 7">
              <a:extLst>
                <a:ext uri="{FF2B5EF4-FFF2-40B4-BE49-F238E27FC236}">
                  <a16:creationId xmlns:a16="http://schemas.microsoft.com/office/drawing/2014/main" id="{6F8FDF53-D3F5-F6DC-708E-3D4B5232463E}"/>
                </a:ext>
              </a:extLst>
            </p:cNvPr>
            <p:cNvSpPr/>
            <p:nvPr/>
          </p:nvSpPr>
          <p:spPr>
            <a:xfrm>
              <a:off x="8001126" y="2055748"/>
              <a:ext cx="304800" cy="304800"/>
            </a:xfrm>
            <a:custGeom>
              <a:avLst/>
              <a:gdLst/>
              <a:ahLst/>
              <a:cxnLst/>
              <a:rect l="l" t="t" r="r" b="b"/>
              <a:pathLst>
                <a:path w="304800" h="304800">
                  <a:moveTo>
                    <a:pt x="304800" y="152399"/>
                  </a:moveTo>
                  <a:lnTo>
                    <a:pt x="300799" y="93225"/>
                  </a:lnTo>
                  <a:lnTo>
                    <a:pt x="289941" y="44767"/>
                  </a:lnTo>
                  <a:lnTo>
                    <a:pt x="273938" y="12025"/>
                  </a:lnTo>
                  <a:lnTo>
                    <a:pt x="254508" y="0"/>
                  </a:lnTo>
                  <a:lnTo>
                    <a:pt x="50291" y="0"/>
                  </a:lnTo>
                  <a:lnTo>
                    <a:pt x="30860" y="12025"/>
                  </a:lnTo>
                  <a:lnTo>
                    <a:pt x="14858" y="44767"/>
                  </a:lnTo>
                  <a:lnTo>
                    <a:pt x="4000" y="93225"/>
                  </a:lnTo>
                  <a:lnTo>
                    <a:pt x="0" y="152400"/>
                  </a:lnTo>
                  <a:lnTo>
                    <a:pt x="4000" y="211574"/>
                  </a:lnTo>
                  <a:lnTo>
                    <a:pt x="14859" y="260032"/>
                  </a:lnTo>
                  <a:lnTo>
                    <a:pt x="30861" y="292774"/>
                  </a:lnTo>
                  <a:lnTo>
                    <a:pt x="50292" y="304800"/>
                  </a:lnTo>
                  <a:lnTo>
                    <a:pt x="254508" y="304800"/>
                  </a:lnTo>
                  <a:lnTo>
                    <a:pt x="273939" y="292774"/>
                  </a:lnTo>
                  <a:lnTo>
                    <a:pt x="289941" y="260032"/>
                  </a:lnTo>
                  <a:lnTo>
                    <a:pt x="300799" y="211574"/>
                  </a:lnTo>
                  <a:lnTo>
                    <a:pt x="304800" y="152399"/>
                  </a:lnTo>
                  <a:close/>
                </a:path>
              </a:pathLst>
            </a:custGeom>
            <a:solidFill>
              <a:srgbClr val="993401"/>
            </a:solidFill>
          </p:spPr>
          <p:txBody>
            <a:bodyPr wrap="square" lIns="0" tIns="0" rIns="0" bIns="0" rtlCol="0"/>
            <a:lstStyle/>
            <a:p>
              <a:endParaRPr sz="1600"/>
            </a:p>
          </p:txBody>
        </p:sp>
        <p:sp>
          <p:nvSpPr>
            <p:cNvPr id="11" name="object 8">
              <a:extLst>
                <a:ext uri="{FF2B5EF4-FFF2-40B4-BE49-F238E27FC236}">
                  <a16:creationId xmlns:a16="http://schemas.microsoft.com/office/drawing/2014/main" id="{5330C910-759E-1E30-1B75-E8054C9B18D6}"/>
                </a:ext>
              </a:extLst>
            </p:cNvPr>
            <p:cNvSpPr/>
            <p:nvPr/>
          </p:nvSpPr>
          <p:spPr>
            <a:xfrm>
              <a:off x="8001126" y="2055748"/>
              <a:ext cx="304800" cy="304800"/>
            </a:xfrm>
            <a:custGeom>
              <a:avLst/>
              <a:gdLst/>
              <a:ahLst/>
              <a:cxnLst/>
              <a:rect l="l" t="t" r="r" b="b"/>
              <a:pathLst>
                <a:path w="304800" h="304800">
                  <a:moveTo>
                    <a:pt x="0" y="152400"/>
                  </a:moveTo>
                  <a:lnTo>
                    <a:pt x="4000" y="211574"/>
                  </a:lnTo>
                  <a:lnTo>
                    <a:pt x="14859" y="260032"/>
                  </a:lnTo>
                  <a:lnTo>
                    <a:pt x="30861" y="292774"/>
                  </a:lnTo>
                  <a:lnTo>
                    <a:pt x="50292" y="304800"/>
                  </a:lnTo>
                  <a:lnTo>
                    <a:pt x="254508" y="304800"/>
                  </a:lnTo>
                  <a:lnTo>
                    <a:pt x="273939" y="292774"/>
                  </a:lnTo>
                  <a:lnTo>
                    <a:pt x="289941" y="260032"/>
                  </a:lnTo>
                  <a:lnTo>
                    <a:pt x="300799" y="211574"/>
                  </a:lnTo>
                  <a:lnTo>
                    <a:pt x="304800" y="152399"/>
                  </a:lnTo>
                  <a:lnTo>
                    <a:pt x="300799" y="93225"/>
                  </a:lnTo>
                  <a:lnTo>
                    <a:pt x="289941" y="44767"/>
                  </a:lnTo>
                  <a:lnTo>
                    <a:pt x="273938" y="12025"/>
                  </a:lnTo>
                  <a:lnTo>
                    <a:pt x="254508" y="0"/>
                  </a:lnTo>
                  <a:lnTo>
                    <a:pt x="50291" y="0"/>
                  </a:lnTo>
                  <a:lnTo>
                    <a:pt x="30860" y="12025"/>
                  </a:lnTo>
                  <a:lnTo>
                    <a:pt x="14858" y="44767"/>
                  </a:lnTo>
                  <a:lnTo>
                    <a:pt x="4000" y="93225"/>
                  </a:lnTo>
                  <a:lnTo>
                    <a:pt x="0" y="152400"/>
                  </a:lnTo>
                  <a:close/>
                </a:path>
              </a:pathLst>
            </a:custGeom>
            <a:ln w="9525">
              <a:solidFill>
                <a:srgbClr val="010101"/>
              </a:solidFill>
            </a:ln>
          </p:spPr>
          <p:txBody>
            <a:bodyPr wrap="square" lIns="0" tIns="0" rIns="0" bIns="0" rtlCol="0"/>
            <a:lstStyle/>
            <a:p>
              <a:endParaRPr sz="1600"/>
            </a:p>
          </p:txBody>
        </p:sp>
        <p:sp>
          <p:nvSpPr>
            <p:cNvPr id="12" name="object 9">
              <a:extLst>
                <a:ext uri="{FF2B5EF4-FFF2-40B4-BE49-F238E27FC236}">
                  <a16:creationId xmlns:a16="http://schemas.microsoft.com/office/drawing/2014/main" id="{DBF60FE5-FA3C-E161-0899-6D0082E92880}"/>
                </a:ext>
              </a:extLst>
            </p:cNvPr>
            <p:cNvSpPr/>
            <p:nvPr/>
          </p:nvSpPr>
          <p:spPr>
            <a:xfrm>
              <a:off x="8051419" y="2055748"/>
              <a:ext cx="51435" cy="304800"/>
            </a:xfrm>
            <a:custGeom>
              <a:avLst/>
              <a:gdLst/>
              <a:ahLst/>
              <a:cxnLst/>
              <a:rect l="l" t="t" r="r" b="b"/>
              <a:pathLst>
                <a:path w="51434" h="304800">
                  <a:moveTo>
                    <a:pt x="0" y="304800"/>
                  </a:moveTo>
                  <a:lnTo>
                    <a:pt x="19871" y="292774"/>
                  </a:lnTo>
                  <a:lnTo>
                    <a:pt x="36099" y="260032"/>
                  </a:lnTo>
                  <a:lnTo>
                    <a:pt x="47041" y="211574"/>
                  </a:lnTo>
                  <a:lnTo>
                    <a:pt x="51053" y="152400"/>
                  </a:lnTo>
                  <a:lnTo>
                    <a:pt x="47041" y="93225"/>
                  </a:lnTo>
                  <a:lnTo>
                    <a:pt x="36099" y="44767"/>
                  </a:lnTo>
                  <a:lnTo>
                    <a:pt x="19871" y="12025"/>
                  </a:lnTo>
                  <a:lnTo>
                    <a:pt x="0" y="0"/>
                  </a:lnTo>
                </a:path>
              </a:pathLst>
            </a:custGeom>
            <a:ln w="9525">
              <a:solidFill>
                <a:srgbClr val="010101"/>
              </a:solidFill>
            </a:ln>
          </p:spPr>
          <p:txBody>
            <a:bodyPr wrap="square" lIns="0" tIns="0" rIns="0" bIns="0" rtlCol="0"/>
            <a:lstStyle/>
            <a:p>
              <a:endParaRPr sz="1600"/>
            </a:p>
          </p:txBody>
        </p:sp>
        <p:sp>
          <p:nvSpPr>
            <p:cNvPr id="13" name="object 10">
              <a:extLst>
                <a:ext uri="{FF2B5EF4-FFF2-40B4-BE49-F238E27FC236}">
                  <a16:creationId xmlns:a16="http://schemas.microsoft.com/office/drawing/2014/main" id="{085B919F-4FAD-8EC1-DF49-BF7878C7BD84}"/>
                </a:ext>
              </a:extLst>
            </p:cNvPr>
            <p:cNvSpPr/>
            <p:nvPr/>
          </p:nvSpPr>
          <p:spPr>
            <a:xfrm>
              <a:off x="7620139" y="2055748"/>
              <a:ext cx="228600" cy="304800"/>
            </a:xfrm>
            <a:custGeom>
              <a:avLst/>
              <a:gdLst/>
              <a:ahLst/>
              <a:cxnLst/>
              <a:rect l="l" t="t" r="r" b="b"/>
              <a:pathLst>
                <a:path w="228600" h="304800">
                  <a:moveTo>
                    <a:pt x="228599" y="0"/>
                  </a:moveTo>
                  <a:lnTo>
                    <a:pt x="0" y="0"/>
                  </a:lnTo>
                  <a:lnTo>
                    <a:pt x="128777" y="304800"/>
                  </a:lnTo>
                  <a:lnTo>
                    <a:pt x="228599" y="0"/>
                  </a:lnTo>
                  <a:close/>
                </a:path>
              </a:pathLst>
            </a:custGeom>
            <a:solidFill>
              <a:srgbClr val="BBE0E3"/>
            </a:solidFill>
          </p:spPr>
          <p:txBody>
            <a:bodyPr wrap="square" lIns="0" tIns="0" rIns="0" bIns="0" rtlCol="0"/>
            <a:lstStyle/>
            <a:p>
              <a:endParaRPr sz="1600"/>
            </a:p>
          </p:txBody>
        </p:sp>
        <p:sp>
          <p:nvSpPr>
            <p:cNvPr id="14" name="object 11">
              <a:extLst>
                <a:ext uri="{FF2B5EF4-FFF2-40B4-BE49-F238E27FC236}">
                  <a16:creationId xmlns:a16="http://schemas.microsoft.com/office/drawing/2014/main" id="{1C3BF64B-C4CC-BC89-1DEF-9E6C6977FB67}"/>
                </a:ext>
              </a:extLst>
            </p:cNvPr>
            <p:cNvSpPr/>
            <p:nvPr/>
          </p:nvSpPr>
          <p:spPr>
            <a:xfrm>
              <a:off x="7620139" y="2055748"/>
              <a:ext cx="228600" cy="304800"/>
            </a:xfrm>
            <a:custGeom>
              <a:avLst/>
              <a:gdLst/>
              <a:ahLst/>
              <a:cxnLst/>
              <a:rect l="l" t="t" r="r" b="b"/>
              <a:pathLst>
                <a:path w="228600" h="304800">
                  <a:moveTo>
                    <a:pt x="128777" y="304800"/>
                  </a:moveTo>
                  <a:lnTo>
                    <a:pt x="228599" y="0"/>
                  </a:lnTo>
                  <a:lnTo>
                    <a:pt x="0" y="0"/>
                  </a:lnTo>
                  <a:lnTo>
                    <a:pt x="128777" y="304800"/>
                  </a:lnTo>
                  <a:close/>
                </a:path>
              </a:pathLst>
            </a:custGeom>
            <a:ln w="9525">
              <a:solidFill>
                <a:srgbClr val="010101"/>
              </a:solidFill>
            </a:ln>
          </p:spPr>
          <p:txBody>
            <a:bodyPr wrap="square" lIns="0" tIns="0" rIns="0" bIns="0" rtlCol="0"/>
            <a:lstStyle/>
            <a:p>
              <a:endParaRPr sz="1600"/>
            </a:p>
          </p:txBody>
        </p:sp>
        <p:sp>
          <p:nvSpPr>
            <p:cNvPr id="15" name="object 12">
              <a:extLst>
                <a:ext uri="{FF2B5EF4-FFF2-40B4-BE49-F238E27FC236}">
                  <a16:creationId xmlns:a16="http://schemas.microsoft.com/office/drawing/2014/main" id="{439E1A49-ED54-3B63-650D-826DE4C373AB}"/>
                </a:ext>
              </a:extLst>
            </p:cNvPr>
            <p:cNvSpPr/>
            <p:nvPr/>
          </p:nvSpPr>
          <p:spPr>
            <a:xfrm>
              <a:off x="152526" y="2208148"/>
              <a:ext cx="7924800" cy="0"/>
            </a:xfrm>
            <a:custGeom>
              <a:avLst/>
              <a:gdLst/>
              <a:ahLst/>
              <a:cxnLst/>
              <a:rect l="l" t="t" r="r" b="b"/>
              <a:pathLst>
                <a:path w="7924800">
                  <a:moveTo>
                    <a:pt x="7924800" y="0"/>
                  </a:moveTo>
                  <a:lnTo>
                    <a:pt x="0" y="0"/>
                  </a:lnTo>
                </a:path>
              </a:pathLst>
            </a:custGeom>
            <a:ln w="9525">
              <a:solidFill>
                <a:srgbClr val="010101"/>
              </a:solidFill>
            </a:ln>
          </p:spPr>
          <p:txBody>
            <a:bodyPr wrap="square" lIns="0" tIns="0" rIns="0" bIns="0" rtlCol="0"/>
            <a:lstStyle/>
            <a:p>
              <a:endParaRPr sz="1600"/>
            </a:p>
          </p:txBody>
        </p:sp>
        <p:pic>
          <p:nvPicPr>
            <p:cNvPr id="16" name="object 13">
              <a:extLst>
                <a:ext uri="{FF2B5EF4-FFF2-40B4-BE49-F238E27FC236}">
                  <a16:creationId xmlns:a16="http://schemas.microsoft.com/office/drawing/2014/main" id="{FFF080E8-9DF7-82E7-8602-1652105F5ABD}"/>
                </a:ext>
              </a:extLst>
            </p:cNvPr>
            <p:cNvPicPr/>
            <p:nvPr/>
          </p:nvPicPr>
          <p:blipFill>
            <a:blip r:embed="rId4" cstate="print"/>
            <a:stretch>
              <a:fillRect/>
            </a:stretch>
          </p:blipFill>
          <p:spPr>
            <a:xfrm>
              <a:off x="7387526" y="2203386"/>
              <a:ext cx="313562" cy="389762"/>
            </a:xfrm>
            <a:prstGeom prst="rect">
              <a:avLst/>
            </a:prstGeom>
          </p:spPr>
        </p:pic>
        <p:sp>
          <p:nvSpPr>
            <p:cNvPr id="17" name="object 14">
              <a:extLst>
                <a:ext uri="{FF2B5EF4-FFF2-40B4-BE49-F238E27FC236}">
                  <a16:creationId xmlns:a16="http://schemas.microsoft.com/office/drawing/2014/main" id="{D2715297-5534-C189-C80B-EF67DF755BC5}"/>
                </a:ext>
              </a:extLst>
            </p:cNvPr>
            <p:cNvSpPr/>
            <p:nvPr/>
          </p:nvSpPr>
          <p:spPr>
            <a:xfrm>
              <a:off x="6248526" y="2055748"/>
              <a:ext cx="228600" cy="304800"/>
            </a:xfrm>
            <a:custGeom>
              <a:avLst/>
              <a:gdLst/>
              <a:ahLst/>
              <a:cxnLst/>
              <a:rect l="l" t="t" r="r" b="b"/>
              <a:pathLst>
                <a:path w="228600" h="304800">
                  <a:moveTo>
                    <a:pt x="228600" y="304800"/>
                  </a:moveTo>
                  <a:lnTo>
                    <a:pt x="114300" y="0"/>
                  </a:lnTo>
                  <a:lnTo>
                    <a:pt x="0" y="304800"/>
                  </a:lnTo>
                  <a:lnTo>
                    <a:pt x="228600" y="304800"/>
                  </a:lnTo>
                  <a:close/>
                </a:path>
              </a:pathLst>
            </a:custGeom>
            <a:solidFill>
              <a:srgbClr val="BBE0E3"/>
            </a:solidFill>
          </p:spPr>
          <p:txBody>
            <a:bodyPr wrap="square" lIns="0" tIns="0" rIns="0" bIns="0" rtlCol="0"/>
            <a:lstStyle/>
            <a:p>
              <a:endParaRPr sz="1600"/>
            </a:p>
          </p:txBody>
        </p:sp>
        <p:sp>
          <p:nvSpPr>
            <p:cNvPr id="18" name="object 15">
              <a:extLst>
                <a:ext uri="{FF2B5EF4-FFF2-40B4-BE49-F238E27FC236}">
                  <a16:creationId xmlns:a16="http://schemas.microsoft.com/office/drawing/2014/main" id="{69503A5E-D8C3-7DA5-A228-921680A281E6}"/>
                </a:ext>
              </a:extLst>
            </p:cNvPr>
            <p:cNvSpPr/>
            <p:nvPr/>
          </p:nvSpPr>
          <p:spPr>
            <a:xfrm>
              <a:off x="6248526" y="2055748"/>
              <a:ext cx="228600" cy="304800"/>
            </a:xfrm>
            <a:custGeom>
              <a:avLst/>
              <a:gdLst/>
              <a:ahLst/>
              <a:cxnLst/>
              <a:rect l="l" t="t" r="r" b="b"/>
              <a:pathLst>
                <a:path w="228600" h="304800">
                  <a:moveTo>
                    <a:pt x="114300" y="0"/>
                  </a:moveTo>
                  <a:lnTo>
                    <a:pt x="228600" y="304800"/>
                  </a:lnTo>
                  <a:lnTo>
                    <a:pt x="0" y="304800"/>
                  </a:lnTo>
                  <a:lnTo>
                    <a:pt x="114300" y="0"/>
                  </a:lnTo>
                  <a:close/>
                </a:path>
              </a:pathLst>
            </a:custGeom>
            <a:ln w="9525">
              <a:solidFill>
                <a:srgbClr val="010101"/>
              </a:solidFill>
            </a:ln>
          </p:spPr>
          <p:txBody>
            <a:bodyPr wrap="square" lIns="0" tIns="0" rIns="0" bIns="0" rtlCol="0"/>
            <a:lstStyle/>
            <a:p>
              <a:endParaRPr sz="1600"/>
            </a:p>
          </p:txBody>
        </p:sp>
        <p:sp>
          <p:nvSpPr>
            <p:cNvPr id="19" name="object 16">
              <a:extLst>
                <a:ext uri="{FF2B5EF4-FFF2-40B4-BE49-F238E27FC236}">
                  <a16:creationId xmlns:a16="http://schemas.microsoft.com/office/drawing/2014/main" id="{D175B525-9124-9FB6-6D09-08220FF8CD8A}"/>
                </a:ext>
              </a:extLst>
            </p:cNvPr>
            <p:cNvSpPr/>
            <p:nvPr/>
          </p:nvSpPr>
          <p:spPr>
            <a:xfrm>
              <a:off x="5486526" y="2055748"/>
              <a:ext cx="228600" cy="304800"/>
            </a:xfrm>
            <a:custGeom>
              <a:avLst/>
              <a:gdLst/>
              <a:ahLst/>
              <a:cxnLst/>
              <a:rect l="l" t="t" r="r" b="b"/>
              <a:pathLst>
                <a:path w="228600" h="304800">
                  <a:moveTo>
                    <a:pt x="228600" y="304800"/>
                  </a:moveTo>
                  <a:lnTo>
                    <a:pt x="114300" y="0"/>
                  </a:lnTo>
                  <a:lnTo>
                    <a:pt x="0" y="304800"/>
                  </a:lnTo>
                  <a:lnTo>
                    <a:pt x="228600" y="304800"/>
                  </a:lnTo>
                  <a:close/>
                </a:path>
              </a:pathLst>
            </a:custGeom>
            <a:solidFill>
              <a:srgbClr val="BBE0E3"/>
            </a:solidFill>
          </p:spPr>
          <p:txBody>
            <a:bodyPr wrap="square" lIns="0" tIns="0" rIns="0" bIns="0" rtlCol="0"/>
            <a:lstStyle/>
            <a:p>
              <a:endParaRPr sz="1600"/>
            </a:p>
          </p:txBody>
        </p:sp>
        <p:sp>
          <p:nvSpPr>
            <p:cNvPr id="20" name="object 17">
              <a:extLst>
                <a:ext uri="{FF2B5EF4-FFF2-40B4-BE49-F238E27FC236}">
                  <a16:creationId xmlns:a16="http://schemas.microsoft.com/office/drawing/2014/main" id="{668123D1-0A08-9902-FC3F-B94EFD7348E4}"/>
                </a:ext>
              </a:extLst>
            </p:cNvPr>
            <p:cNvSpPr/>
            <p:nvPr/>
          </p:nvSpPr>
          <p:spPr>
            <a:xfrm>
              <a:off x="5486526" y="2055748"/>
              <a:ext cx="228600" cy="304800"/>
            </a:xfrm>
            <a:custGeom>
              <a:avLst/>
              <a:gdLst/>
              <a:ahLst/>
              <a:cxnLst/>
              <a:rect l="l" t="t" r="r" b="b"/>
              <a:pathLst>
                <a:path w="228600" h="304800">
                  <a:moveTo>
                    <a:pt x="114300" y="0"/>
                  </a:moveTo>
                  <a:lnTo>
                    <a:pt x="228600" y="304800"/>
                  </a:lnTo>
                  <a:lnTo>
                    <a:pt x="0" y="304800"/>
                  </a:lnTo>
                  <a:lnTo>
                    <a:pt x="114300" y="0"/>
                  </a:lnTo>
                  <a:close/>
                </a:path>
              </a:pathLst>
            </a:custGeom>
            <a:ln w="9525">
              <a:solidFill>
                <a:srgbClr val="010101"/>
              </a:solidFill>
            </a:ln>
          </p:spPr>
          <p:txBody>
            <a:bodyPr wrap="square" lIns="0" tIns="0" rIns="0" bIns="0" rtlCol="0"/>
            <a:lstStyle/>
            <a:p>
              <a:endParaRPr sz="1600"/>
            </a:p>
          </p:txBody>
        </p:sp>
        <p:sp>
          <p:nvSpPr>
            <p:cNvPr id="21" name="object 18">
              <a:extLst>
                <a:ext uri="{FF2B5EF4-FFF2-40B4-BE49-F238E27FC236}">
                  <a16:creationId xmlns:a16="http://schemas.microsoft.com/office/drawing/2014/main" id="{C3B69C51-DA52-CEA1-41EE-1013AFB60895}"/>
                </a:ext>
              </a:extLst>
            </p:cNvPr>
            <p:cNvSpPr/>
            <p:nvPr/>
          </p:nvSpPr>
          <p:spPr>
            <a:xfrm>
              <a:off x="6019926" y="1903348"/>
              <a:ext cx="228600" cy="381000"/>
            </a:xfrm>
            <a:custGeom>
              <a:avLst/>
              <a:gdLst/>
              <a:ahLst/>
              <a:cxnLst/>
              <a:rect l="l" t="t" r="r" b="b"/>
              <a:pathLst>
                <a:path w="228600" h="381000">
                  <a:moveTo>
                    <a:pt x="228600" y="0"/>
                  </a:moveTo>
                  <a:lnTo>
                    <a:pt x="0" y="0"/>
                  </a:lnTo>
                  <a:lnTo>
                    <a:pt x="114300" y="381000"/>
                  </a:lnTo>
                  <a:lnTo>
                    <a:pt x="228600" y="0"/>
                  </a:lnTo>
                  <a:close/>
                </a:path>
              </a:pathLst>
            </a:custGeom>
            <a:solidFill>
              <a:srgbClr val="BBE0E3"/>
            </a:solidFill>
          </p:spPr>
          <p:txBody>
            <a:bodyPr wrap="square" lIns="0" tIns="0" rIns="0" bIns="0" rtlCol="0"/>
            <a:lstStyle/>
            <a:p>
              <a:endParaRPr sz="1600"/>
            </a:p>
          </p:txBody>
        </p:sp>
        <p:sp>
          <p:nvSpPr>
            <p:cNvPr id="22" name="object 19">
              <a:extLst>
                <a:ext uri="{FF2B5EF4-FFF2-40B4-BE49-F238E27FC236}">
                  <a16:creationId xmlns:a16="http://schemas.microsoft.com/office/drawing/2014/main" id="{47B679F8-36FE-13A2-6E96-A4FB3273D80C}"/>
                </a:ext>
              </a:extLst>
            </p:cNvPr>
            <p:cNvSpPr/>
            <p:nvPr/>
          </p:nvSpPr>
          <p:spPr>
            <a:xfrm>
              <a:off x="6019926" y="1903348"/>
              <a:ext cx="228600" cy="381000"/>
            </a:xfrm>
            <a:custGeom>
              <a:avLst/>
              <a:gdLst/>
              <a:ahLst/>
              <a:cxnLst/>
              <a:rect l="l" t="t" r="r" b="b"/>
              <a:pathLst>
                <a:path w="228600" h="381000">
                  <a:moveTo>
                    <a:pt x="114300" y="381000"/>
                  </a:moveTo>
                  <a:lnTo>
                    <a:pt x="228600" y="0"/>
                  </a:lnTo>
                  <a:lnTo>
                    <a:pt x="0" y="0"/>
                  </a:lnTo>
                  <a:lnTo>
                    <a:pt x="114300" y="381000"/>
                  </a:lnTo>
                  <a:close/>
                </a:path>
              </a:pathLst>
            </a:custGeom>
            <a:ln w="9525">
              <a:solidFill>
                <a:srgbClr val="010101"/>
              </a:solidFill>
            </a:ln>
          </p:spPr>
          <p:txBody>
            <a:bodyPr wrap="square" lIns="0" tIns="0" rIns="0" bIns="0" rtlCol="0"/>
            <a:lstStyle/>
            <a:p>
              <a:endParaRPr sz="1600"/>
            </a:p>
          </p:txBody>
        </p:sp>
        <p:sp>
          <p:nvSpPr>
            <p:cNvPr id="23" name="object 20">
              <a:extLst>
                <a:ext uri="{FF2B5EF4-FFF2-40B4-BE49-F238E27FC236}">
                  <a16:creationId xmlns:a16="http://schemas.microsoft.com/office/drawing/2014/main" id="{DDB9447A-56AE-8927-FB61-CE34A43C4BDD}"/>
                </a:ext>
              </a:extLst>
            </p:cNvPr>
            <p:cNvSpPr/>
            <p:nvPr/>
          </p:nvSpPr>
          <p:spPr>
            <a:xfrm>
              <a:off x="5715126" y="1903348"/>
              <a:ext cx="228600" cy="381000"/>
            </a:xfrm>
            <a:custGeom>
              <a:avLst/>
              <a:gdLst/>
              <a:ahLst/>
              <a:cxnLst/>
              <a:rect l="l" t="t" r="r" b="b"/>
              <a:pathLst>
                <a:path w="228600" h="381000">
                  <a:moveTo>
                    <a:pt x="228600" y="0"/>
                  </a:moveTo>
                  <a:lnTo>
                    <a:pt x="0" y="0"/>
                  </a:lnTo>
                  <a:lnTo>
                    <a:pt x="114300" y="381000"/>
                  </a:lnTo>
                  <a:lnTo>
                    <a:pt x="228600" y="0"/>
                  </a:lnTo>
                  <a:close/>
                </a:path>
              </a:pathLst>
            </a:custGeom>
            <a:solidFill>
              <a:srgbClr val="BBE0E3"/>
            </a:solidFill>
          </p:spPr>
          <p:txBody>
            <a:bodyPr wrap="square" lIns="0" tIns="0" rIns="0" bIns="0" rtlCol="0"/>
            <a:lstStyle/>
            <a:p>
              <a:endParaRPr sz="1600"/>
            </a:p>
          </p:txBody>
        </p:sp>
        <p:sp>
          <p:nvSpPr>
            <p:cNvPr id="24" name="object 21">
              <a:extLst>
                <a:ext uri="{FF2B5EF4-FFF2-40B4-BE49-F238E27FC236}">
                  <a16:creationId xmlns:a16="http://schemas.microsoft.com/office/drawing/2014/main" id="{29F3B93E-F883-7818-AFBF-2FE10CECE90F}"/>
                </a:ext>
              </a:extLst>
            </p:cNvPr>
            <p:cNvSpPr/>
            <p:nvPr/>
          </p:nvSpPr>
          <p:spPr>
            <a:xfrm>
              <a:off x="5715126" y="1903348"/>
              <a:ext cx="228600" cy="381000"/>
            </a:xfrm>
            <a:custGeom>
              <a:avLst/>
              <a:gdLst/>
              <a:ahLst/>
              <a:cxnLst/>
              <a:rect l="l" t="t" r="r" b="b"/>
              <a:pathLst>
                <a:path w="228600" h="381000">
                  <a:moveTo>
                    <a:pt x="114300" y="381000"/>
                  </a:moveTo>
                  <a:lnTo>
                    <a:pt x="228600" y="0"/>
                  </a:lnTo>
                  <a:lnTo>
                    <a:pt x="0" y="0"/>
                  </a:lnTo>
                  <a:lnTo>
                    <a:pt x="114300" y="381000"/>
                  </a:lnTo>
                  <a:close/>
                </a:path>
              </a:pathLst>
            </a:custGeom>
            <a:ln w="9525">
              <a:solidFill>
                <a:srgbClr val="010101"/>
              </a:solidFill>
            </a:ln>
          </p:spPr>
          <p:txBody>
            <a:bodyPr wrap="square" lIns="0" tIns="0" rIns="0" bIns="0" rtlCol="0"/>
            <a:lstStyle/>
            <a:p>
              <a:endParaRPr sz="1600"/>
            </a:p>
          </p:txBody>
        </p:sp>
        <p:sp>
          <p:nvSpPr>
            <p:cNvPr id="25" name="object 22">
              <a:extLst>
                <a:ext uri="{FF2B5EF4-FFF2-40B4-BE49-F238E27FC236}">
                  <a16:creationId xmlns:a16="http://schemas.microsoft.com/office/drawing/2014/main" id="{1AA3D6A1-60AB-7651-FC58-9A0464E7EEE9}"/>
                </a:ext>
              </a:extLst>
            </p:cNvPr>
            <p:cNvSpPr/>
            <p:nvPr/>
          </p:nvSpPr>
          <p:spPr>
            <a:xfrm>
              <a:off x="6172326" y="2055748"/>
              <a:ext cx="228600" cy="152400"/>
            </a:xfrm>
            <a:custGeom>
              <a:avLst/>
              <a:gdLst/>
              <a:ahLst/>
              <a:cxnLst/>
              <a:rect l="l" t="t" r="r" b="b"/>
              <a:pathLst>
                <a:path w="228600" h="152400">
                  <a:moveTo>
                    <a:pt x="228600" y="152400"/>
                  </a:moveTo>
                  <a:lnTo>
                    <a:pt x="0" y="0"/>
                  </a:lnTo>
                </a:path>
              </a:pathLst>
            </a:custGeom>
            <a:ln w="9525">
              <a:solidFill>
                <a:srgbClr val="010101"/>
              </a:solidFill>
            </a:ln>
          </p:spPr>
          <p:txBody>
            <a:bodyPr wrap="square" lIns="0" tIns="0" rIns="0" bIns="0" rtlCol="0"/>
            <a:lstStyle/>
            <a:p>
              <a:endParaRPr sz="1600"/>
            </a:p>
          </p:txBody>
        </p:sp>
        <p:sp>
          <p:nvSpPr>
            <p:cNvPr id="26" name="object 23">
              <a:extLst>
                <a:ext uri="{FF2B5EF4-FFF2-40B4-BE49-F238E27FC236}">
                  <a16:creationId xmlns:a16="http://schemas.microsoft.com/office/drawing/2014/main" id="{113132BA-A139-AE43-A7D3-542361D6BBAA}"/>
                </a:ext>
              </a:extLst>
            </p:cNvPr>
            <p:cNvSpPr/>
            <p:nvPr/>
          </p:nvSpPr>
          <p:spPr>
            <a:xfrm>
              <a:off x="5562726" y="2055748"/>
              <a:ext cx="228600" cy="152400"/>
            </a:xfrm>
            <a:custGeom>
              <a:avLst/>
              <a:gdLst/>
              <a:ahLst/>
              <a:cxnLst/>
              <a:rect l="l" t="t" r="r" b="b"/>
              <a:pathLst>
                <a:path w="228600" h="152400">
                  <a:moveTo>
                    <a:pt x="0" y="152400"/>
                  </a:moveTo>
                  <a:lnTo>
                    <a:pt x="228600" y="0"/>
                  </a:lnTo>
                </a:path>
              </a:pathLst>
            </a:custGeom>
            <a:ln w="9525">
              <a:solidFill>
                <a:srgbClr val="010101"/>
              </a:solidFill>
            </a:ln>
          </p:spPr>
          <p:txBody>
            <a:bodyPr wrap="square" lIns="0" tIns="0" rIns="0" bIns="0" rtlCol="0"/>
            <a:lstStyle/>
            <a:p>
              <a:endParaRPr sz="1600"/>
            </a:p>
          </p:txBody>
        </p:sp>
        <p:sp>
          <p:nvSpPr>
            <p:cNvPr id="27" name="object 24">
              <a:extLst>
                <a:ext uri="{FF2B5EF4-FFF2-40B4-BE49-F238E27FC236}">
                  <a16:creationId xmlns:a16="http://schemas.microsoft.com/office/drawing/2014/main" id="{19F5323C-8658-6DD9-A05A-EEDD4ED44E6B}"/>
                </a:ext>
              </a:extLst>
            </p:cNvPr>
            <p:cNvSpPr/>
            <p:nvPr/>
          </p:nvSpPr>
          <p:spPr>
            <a:xfrm>
              <a:off x="5791326" y="2055748"/>
              <a:ext cx="381000" cy="1905"/>
            </a:xfrm>
            <a:custGeom>
              <a:avLst/>
              <a:gdLst/>
              <a:ahLst/>
              <a:cxnLst/>
              <a:rect l="l" t="t" r="r" b="b"/>
              <a:pathLst>
                <a:path w="381000" h="1905">
                  <a:moveTo>
                    <a:pt x="381000" y="0"/>
                  </a:moveTo>
                  <a:lnTo>
                    <a:pt x="0" y="1524"/>
                  </a:lnTo>
                </a:path>
              </a:pathLst>
            </a:custGeom>
            <a:ln w="9525">
              <a:solidFill>
                <a:srgbClr val="010101"/>
              </a:solidFill>
            </a:ln>
          </p:spPr>
          <p:txBody>
            <a:bodyPr wrap="square" lIns="0" tIns="0" rIns="0" bIns="0" rtlCol="0"/>
            <a:lstStyle/>
            <a:p>
              <a:endParaRPr sz="1600"/>
            </a:p>
          </p:txBody>
        </p:sp>
        <p:sp>
          <p:nvSpPr>
            <p:cNvPr id="28" name="object 25">
              <a:extLst>
                <a:ext uri="{FF2B5EF4-FFF2-40B4-BE49-F238E27FC236}">
                  <a16:creationId xmlns:a16="http://schemas.microsoft.com/office/drawing/2014/main" id="{87A43029-06D1-706D-E7D3-8AFCD9D38949}"/>
                </a:ext>
              </a:extLst>
            </p:cNvPr>
            <p:cNvSpPr/>
            <p:nvPr/>
          </p:nvSpPr>
          <p:spPr>
            <a:xfrm>
              <a:off x="4495939" y="2055748"/>
              <a:ext cx="914400" cy="304800"/>
            </a:xfrm>
            <a:custGeom>
              <a:avLst/>
              <a:gdLst/>
              <a:ahLst/>
              <a:cxnLst/>
              <a:rect l="l" t="t" r="r" b="b"/>
              <a:pathLst>
                <a:path w="914400" h="304800">
                  <a:moveTo>
                    <a:pt x="914400" y="253746"/>
                  </a:moveTo>
                  <a:lnTo>
                    <a:pt x="914400" y="51053"/>
                  </a:lnTo>
                  <a:lnTo>
                    <a:pt x="910387" y="31182"/>
                  </a:lnTo>
                  <a:lnTo>
                    <a:pt x="899445" y="14954"/>
                  </a:lnTo>
                  <a:lnTo>
                    <a:pt x="883217" y="4012"/>
                  </a:lnTo>
                  <a:lnTo>
                    <a:pt x="863346" y="0"/>
                  </a:lnTo>
                  <a:lnTo>
                    <a:pt x="51054" y="0"/>
                  </a:lnTo>
                  <a:lnTo>
                    <a:pt x="31182" y="4012"/>
                  </a:lnTo>
                  <a:lnTo>
                    <a:pt x="14954" y="14954"/>
                  </a:lnTo>
                  <a:lnTo>
                    <a:pt x="4012" y="31182"/>
                  </a:lnTo>
                  <a:lnTo>
                    <a:pt x="0" y="51054"/>
                  </a:lnTo>
                  <a:lnTo>
                    <a:pt x="0" y="253746"/>
                  </a:lnTo>
                  <a:lnTo>
                    <a:pt x="4012" y="273617"/>
                  </a:lnTo>
                  <a:lnTo>
                    <a:pt x="14954" y="289845"/>
                  </a:lnTo>
                  <a:lnTo>
                    <a:pt x="31182" y="300787"/>
                  </a:lnTo>
                  <a:lnTo>
                    <a:pt x="51054" y="304800"/>
                  </a:lnTo>
                  <a:lnTo>
                    <a:pt x="863346" y="304800"/>
                  </a:lnTo>
                  <a:lnTo>
                    <a:pt x="883217" y="300787"/>
                  </a:lnTo>
                  <a:lnTo>
                    <a:pt x="899445" y="289845"/>
                  </a:lnTo>
                  <a:lnTo>
                    <a:pt x="910387" y="273617"/>
                  </a:lnTo>
                  <a:lnTo>
                    <a:pt x="914400" y="253746"/>
                  </a:lnTo>
                  <a:close/>
                </a:path>
              </a:pathLst>
            </a:custGeom>
            <a:solidFill>
              <a:srgbClr val="FFFF01"/>
            </a:solidFill>
          </p:spPr>
          <p:txBody>
            <a:bodyPr wrap="square" lIns="0" tIns="0" rIns="0" bIns="0" rtlCol="0"/>
            <a:lstStyle/>
            <a:p>
              <a:endParaRPr sz="1600"/>
            </a:p>
          </p:txBody>
        </p:sp>
        <p:sp>
          <p:nvSpPr>
            <p:cNvPr id="29" name="object 26">
              <a:extLst>
                <a:ext uri="{FF2B5EF4-FFF2-40B4-BE49-F238E27FC236}">
                  <a16:creationId xmlns:a16="http://schemas.microsoft.com/office/drawing/2014/main" id="{CDE38344-8481-8BD7-4A14-100C8DB97607}"/>
                </a:ext>
              </a:extLst>
            </p:cNvPr>
            <p:cNvSpPr/>
            <p:nvPr/>
          </p:nvSpPr>
          <p:spPr>
            <a:xfrm>
              <a:off x="4495939" y="2055748"/>
              <a:ext cx="914400" cy="304800"/>
            </a:xfrm>
            <a:custGeom>
              <a:avLst/>
              <a:gdLst/>
              <a:ahLst/>
              <a:cxnLst/>
              <a:rect l="l" t="t" r="r" b="b"/>
              <a:pathLst>
                <a:path w="914400" h="304800">
                  <a:moveTo>
                    <a:pt x="863346" y="0"/>
                  </a:moveTo>
                  <a:lnTo>
                    <a:pt x="883217" y="4012"/>
                  </a:lnTo>
                  <a:lnTo>
                    <a:pt x="899445" y="14954"/>
                  </a:lnTo>
                  <a:lnTo>
                    <a:pt x="910387" y="31182"/>
                  </a:lnTo>
                  <a:lnTo>
                    <a:pt x="914400" y="51053"/>
                  </a:lnTo>
                  <a:lnTo>
                    <a:pt x="914400" y="253746"/>
                  </a:lnTo>
                  <a:lnTo>
                    <a:pt x="899445" y="289845"/>
                  </a:lnTo>
                  <a:lnTo>
                    <a:pt x="863346" y="304800"/>
                  </a:lnTo>
                  <a:lnTo>
                    <a:pt x="51054" y="304800"/>
                  </a:lnTo>
                  <a:lnTo>
                    <a:pt x="31182" y="300787"/>
                  </a:lnTo>
                  <a:lnTo>
                    <a:pt x="14954" y="289845"/>
                  </a:lnTo>
                  <a:lnTo>
                    <a:pt x="4012" y="273617"/>
                  </a:lnTo>
                  <a:lnTo>
                    <a:pt x="0" y="253746"/>
                  </a:lnTo>
                  <a:lnTo>
                    <a:pt x="0" y="51054"/>
                  </a:lnTo>
                  <a:lnTo>
                    <a:pt x="14954" y="14954"/>
                  </a:lnTo>
                  <a:lnTo>
                    <a:pt x="51054" y="0"/>
                  </a:lnTo>
                  <a:lnTo>
                    <a:pt x="863346" y="0"/>
                  </a:lnTo>
                  <a:close/>
                </a:path>
              </a:pathLst>
            </a:custGeom>
            <a:ln w="9525">
              <a:solidFill>
                <a:srgbClr val="010101"/>
              </a:solidFill>
            </a:ln>
          </p:spPr>
          <p:txBody>
            <a:bodyPr wrap="square" lIns="0" tIns="0" rIns="0" bIns="0" rtlCol="0"/>
            <a:lstStyle/>
            <a:p>
              <a:endParaRPr sz="1600"/>
            </a:p>
          </p:txBody>
        </p:sp>
        <p:sp>
          <p:nvSpPr>
            <p:cNvPr id="30" name="object 27">
              <a:extLst>
                <a:ext uri="{FF2B5EF4-FFF2-40B4-BE49-F238E27FC236}">
                  <a16:creationId xmlns:a16="http://schemas.microsoft.com/office/drawing/2014/main" id="{7AD68797-C06D-BED6-78E9-F172BB091CFF}"/>
                </a:ext>
              </a:extLst>
            </p:cNvPr>
            <p:cNvSpPr/>
            <p:nvPr/>
          </p:nvSpPr>
          <p:spPr>
            <a:xfrm>
              <a:off x="3581539" y="2055748"/>
              <a:ext cx="914400" cy="304800"/>
            </a:xfrm>
            <a:custGeom>
              <a:avLst/>
              <a:gdLst/>
              <a:ahLst/>
              <a:cxnLst/>
              <a:rect l="l" t="t" r="r" b="b"/>
              <a:pathLst>
                <a:path w="914400" h="304800">
                  <a:moveTo>
                    <a:pt x="914400" y="253746"/>
                  </a:moveTo>
                  <a:lnTo>
                    <a:pt x="914400" y="51053"/>
                  </a:lnTo>
                  <a:lnTo>
                    <a:pt x="910387" y="31182"/>
                  </a:lnTo>
                  <a:lnTo>
                    <a:pt x="899445" y="14954"/>
                  </a:lnTo>
                  <a:lnTo>
                    <a:pt x="883217" y="4012"/>
                  </a:lnTo>
                  <a:lnTo>
                    <a:pt x="863346" y="0"/>
                  </a:lnTo>
                  <a:lnTo>
                    <a:pt x="51054" y="0"/>
                  </a:lnTo>
                  <a:lnTo>
                    <a:pt x="31182" y="4012"/>
                  </a:lnTo>
                  <a:lnTo>
                    <a:pt x="14954" y="14954"/>
                  </a:lnTo>
                  <a:lnTo>
                    <a:pt x="4012" y="31182"/>
                  </a:lnTo>
                  <a:lnTo>
                    <a:pt x="0" y="51054"/>
                  </a:lnTo>
                  <a:lnTo>
                    <a:pt x="0" y="253746"/>
                  </a:lnTo>
                  <a:lnTo>
                    <a:pt x="4012" y="273617"/>
                  </a:lnTo>
                  <a:lnTo>
                    <a:pt x="14954" y="289845"/>
                  </a:lnTo>
                  <a:lnTo>
                    <a:pt x="31182" y="300787"/>
                  </a:lnTo>
                  <a:lnTo>
                    <a:pt x="51054" y="304800"/>
                  </a:lnTo>
                  <a:lnTo>
                    <a:pt x="863346" y="304800"/>
                  </a:lnTo>
                  <a:lnTo>
                    <a:pt x="883217" y="300787"/>
                  </a:lnTo>
                  <a:lnTo>
                    <a:pt x="899445" y="289845"/>
                  </a:lnTo>
                  <a:lnTo>
                    <a:pt x="910387" y="273617"/>
                  </a:lnTo>
                  <a:lnTo>
                    <a:pt x="914400" y="253746"/>
                  </a:lnTo>
                  <a:close/>
                </a:path>
              </a:pathLst>
            </a:custGeom>
            <a:solidFill>
              <a:srgbClr val="FFFF01"/>
            </a:solidFill>
          </p:spPr>
          <p:txBody>
            <a:bodyPr wrap="square" lIns="0" tIns="0" rIns="0" bIns="0" rtlCol="0"/>
            <a:lstStyle/>
            <a:p>
              <a:endParaRPr sz="1600"/>
            </a:p>
          </p:txBody>
        </p:sp>
        <p:sp>
          <p:nvSpPr>
            <p:cNvPr id="31" name="object 28">
              <a:extLst>
                <a:ext uri="{FF2B5EF4-FFF2-40B4-BE49-F238E27FC236}">
                  <a16:creationId xmlns:a16="http://schemas.microsoft.com/office/drawing/2014/main" id="{30DA62B6-A52B-F481-9E5A-D69D29D49FAC}"/>
                </a:ext>
              </a:extLst>
            </p:cNvPr>
            <p:cNvSpPr/>
            <p:nvPr/>
          </p:nvSpPr>
          <p:spPr>
            <a:xfrm>
              <a:off x="3581539" y="2055748"/>
              <a:ext cx="914400" cy="304800"/>
            </a:xfrm>
            <a:custGeom>
              <a:avLst/>
              <a:gdLst/>
              <a:ahLst/>
              <a:cxnLst/>
              <a:rect l="l" t="t" r="r" b="b"/>
              <a:pathLst>
                <a:path w="914400" h="304800">
                  <a:moveTo>
                    <a:pt x="863346" y="0"/>
                  </a:moveTo>
                  <a:lnTo>
                    <a:pt x="883217" y="4012"/>
                  </a:lnTo>
                  <a:lnTo>
                    <a:pt x="899445" y="14954"/>
                  </a:lnTo>
                  <a:lnTo>
                    <a:pt x="910387" y="31182"/>
                  </a:lnTo>
                  <a:lnTo>
                    <a:pt x="914400" y="51053"/>
                  </a:lnTo>
                  <a:lnTo>
                    <a:pt x="914400" y="253746"/>
                  </a:lnTo>
                  <a:lnTo>
                    <a:pt x="899445" y="289845"/>
                  </a:lnTo>
                  <a:lnTo>
                    <a:pt x="863346" y="304800"/>
                  </a:lnTo>
                  <a:lnTo>
                    <a:pt x="51054" y="304800"/>
                  </a:lnTo>
                  <a:lnTo>
                    <a:pt x="31182" y="300787"/>
                  </a:lnTo>
                  <a:lnTo>
                    <a:pt x="14954" y="289845"/>
                  </a:lnTo>
                  <a:lnTo>
                    <a:pt x="4012" y="273617"/>
                  </a:lnTo>
                  <a:lnTo>
                    <a:pt x="0" y="253746"/>
                  </a:lnTo>
                  <a:lnTo>
                    <a:pt x="0" y="51054"/>
                  </a:lnTo>
                  <a:lnTo>
                    <a:pt x="14954" y="14954"/>
                  </a:lnTo>
                  <a:lnTo>
                    <a:pt x="51054" y="0"/>
                  </a:lnTo>
                  <a:lnTo>
                    <a:pt x="863346" y="0"/>
                  </a:lnTo>
                  <a:close/>
                </a:path>
              </a:pathLst>
            </a:custGeom>
            <a:ln w="9525">
              <a:solidFill>
                <a:srgbClr val="010101"/>
              </a:solidFill>
            </a:ln>
          </p:spPr>
          <p:txBody>
            <a:bodyPr wrap="square" lIns="0" tIns="0" rIns="0" bIns="0" rtlCol="0"/>
            <a:lstStyle/>
            <a:p>
              <a:endParaRPr sz="1600"/>
            </a:p>
          </p:txBody>
        </p:sp>
        <p:sp>
          <p:nvSpPr>
            <p:cNvPr id="32" name="object 29">
              <a:extLst>
                <a:ext uri="{FF2B5EF4-FFF2-40B4-BE49-F238E27FC236}">
                  <a16:creationId xmlns:a16="http://schemas.microsoft.com/office/drawing/2014/main" id="{355E47C8-4375-E17B-99A4-D7AAF23FF2FD}"/>
                </a:ext>
              </a:extLst>
            </p:cNvPr>
            <p:cNvSpPr/>
            <p:nvPr/>
          </p:nvSpPr>
          <p:spPr>
            <a:xfrm>
              <a:off x="3276739" y="2055748"/>
              <a:ext cx="152400" cy="304800"/>
            </a:xfrm>
            <a:custGeom>
              <a:avLst/>
              <a:gdLst/>
              <a:ahLst/>
              <a:cxnLst/>
              <a:rect l="l" t="t" r="r" b="b"/>
              <a:pathLst>
                <a:path w="152400" h="304800">
                  <a:moveTo>
                    <a:pt x="152400" y="304800"/>
                  </a:moveTo>
                  <a:lnTo>
                    <a:pt x="76200" y="0"/>
                  </a:lnTo>
                  <a:lnTo>
                    <a:pt x="0" y="304800"/>
                  </a:lnTo>
                  <a:lnTo>
                    <a:pt x="152400" y="304800"/>
                  </a:lnTo>
                  <a:close/>
                </a:path>
              </a:pathLst>
            </a:custGeom>
            <a:solidFill>
              <a:srgbClr val="BBE0E3"/>
            </a:solidFill>
          </p:spPr>
          <p:txBody>
            <a:bodyPr wrap="square" lIns="0" tIns="0" rIns="0" bIns="0" rtlCol="0"/>
            <a:lstStyle/>
            <a:p>
              <a:endParaRPr sz="1600"/>
            </a:p>
          </p:txBody>
        </p:sp>
        <p:sp>
          <p:nvSpPr>
            <p:cNvPr id="33" name="object 30">
              <a:extLst>
                <a:ext uri="{FF2B5EF4-FFF2-40B4-BE49-F238E27FC236}">
                  <a16:creationId xmlns:a16="http://schemas.microsoft.com/office/drawing/2014/main" id="{A2E1E35A-C0F7-B1DB-2C6B-E45D2F9BDAE5}"/>
                </a:ext>
              </a:extLst>
            </p:cNvPr>
            <p:cNvSpPr/>
            <p:nvPr/>
          </p:nvSpPr>
          <p:spPr>
            <a:xfrm>
              <a:off x="3276739" y="2055748"/>
              <a:ext cx="152400" cy="304800"/>
            </a:xfrm>
            <a:custGeom>
              <a:avLst/>
              <a:gdLst/>
              <a:ahLst/>
              <a:cxnLst/>
              <a:rect l="l" t="t" r="r" b="b"/>
              <a:pathLst>
                <a:path w="152400" h="304800">
                  <a:moveTo>
                    <a:pt x="76200" y="0"/>
                  </a:moveTo>
                  <a:lnTo>
                    <a:pt x="152400" y="304800"/>
                  </a:lnTo>
                  <a:lnTo>
                    <a:pt x="0" y="304800"/>
                  </a:lnTo>
                  <a:lnTo>
                    <a:pt x="76200" y="0"/>
                  </a:lnTo>
                  <a:close/>
                </a:path>
              </a:pathLst>
            </a:custGeom>
            <a:ln w="9525">
              <a:solidFill>
                <a:srgbClr val="010101"/>
              </a:solidFill>
            </a:ln>
          </p:spPr>
          <p:txBody>
            <a:bodyPr wrap="square" lIns="0" tIns="0" rIns="0" bIns="0" rtlCol="0"/>
            <a:lstStyle/>
            <a:p>
              <a:endParaRPr sz="1600"/>
            </a:p>
          </p:txBody>
        </p:sp>
        <p:sp>
          <p:nvSpPr>
            <p:cNvPr id="34" name="object 31">
              <a:extLst>
                <a:ext uri="{FF2B5EF4-FFF2-40B4-BE49-F238E27FC236}">
                  <a16:creationId xmlns:a16="http://schemas.microsoft.com/office/drawing/2014/main" id="{0DDE915D-41A8-6A5D-BA71-D7B708AF69FE}"/>
                </a:ext>
              </a:extLst>
            </p:cNvPr>
            <p:cNvSpPr/>
            <p:nvPr/>
          </p:nvSpPr>
          <p:spPr>
            <a:xfrm>
              <a:off x="3048139" y="1979548"/>
              <a:ext cx="228600" cy="304800"/>
            </a:xfrm>
            <a:custGeom>
              <a:avLst/>
              <a:gdLst/>
              <a:ahLst/>
              <a:cxnLst/>
              <a:rect l="l" t="t" r="r" b="b"/>
              <a:pathLst>
                <a:path w="228600" h="304800">
                  <a:moveTo>
                    <a:pt x="228600" y="0"/>
                  </a:moveTo>
                  <a:lnTo>
                    <a:pt x="0" y="0"/>
                  </a:lnTo>
                  <a:lnTo>
                    <a:pt x="114300" y="304800"/>
                  </a:lnTo>
                  <a:lnTo>
                    <a:pt x="228600" y="0"/>
                  </a:lnTo>
                  <a:close/>
                </a:path>
              </a:pathLst>
            </a:custGeom>
            <a:solidFill>
              <a:srgbClr val="BBE0E3"/>
            </a:solidFill>
          </p:spPr>
          <p:txBody>
            <a:bodyPr wrap="square" lIns="0" tIns="0" rIns="0" bIns="0" rtlCol="0"/>
            <a:lstStyle/>
            <a:p>
              <a:endParaRPr sz="1600"/>
            </a:p>
          </p:txBody>
        </p:sp>
        <p:sp>
          <p:nvSpPr>
            <p:cNvPr id="35" name="object 32">
              <a:extLst>
                <a:ext uri="{FF2B5EF4-FFF2-40B4-BE49-F238E27FC236}">
                  <a16:creationId xmlns:a16="http://schemas.microsoft.com/office/drawing/2014/main" id="{CD8E2021-CFAE-DFD1-4C45-04A62804F577}"/>
                </a:ext>
              </a:extLst>
            </p:cNvPr>
            <p:cNvSpPr/>
            <p:nvPr/>
          </p:nvSpPr>
          <p:spPr>
            <a:xfrm>
              <a:off x="3048139" y="1979548"/>
              <a:ext cx="228600" cy="304800"/>
            </a:xfrm>
            <a:custGeom>
              <a:avLst/>
              <a:gdLst/>
              <a:ahLst/>
              <a:cxnLst/>
              <a:rect l="l" t="t" r="r" b="b"/>
              <a:pathLst>
                <a:path w="228600" h="304800">
                  <a:moveTo>
                    <a:pt x="114300" y="304800"/>
                  </a:moveTo>
                  <a:lnTo>
                    <a:pt x="228600" y="0"/>
                  </a:lnTo>
                  <a:lnTo>
                    <a:pt x="0" y="0"/>
                  </a:lnTo>
                  <a:lnTo>
                    <a:pt x="114300" y="304800"/>
                  </a:lnTo>
                  <a:close/>
                </a:path>
              </a:pathLst>
            </a:custGeom>
            <a:ln w="9525">
              <a:solidFill>
                <a:srgbClr val="010101"/>
              </a:solidFill>
            </a:ln>
          </p:spPr>
          <p:txBody>
            <a:bodyPr wrap="square" lIns="0" tIns="0" rIns="0" bIns="0" rtlCol="0"/>
            <a:lstStyle/>
            <a:p>
              <a:endParaRPr sz="1600"/>
            </a:p>
          </p:txBody>
        </p:sp>
        <p:sp>
          <p:nvSpPr>
            <p:cNvPr id="36" name="object 33">
              <a:extLst>
                <a:ext uri="{FF2B5EF4-FFF2-40B4-BE49-F238E27FC236}">
                  <a16:creationId xmlns:a16="http://schemas.microsoft.com/office/drawing/2014/main" id="{68D20609-DF64-13C6-0DF1-E258A0440B47}"/>
                </a:ext>
              </a:extLst>
            </p:cNvPr>
            <p:cNvSpPr/>
            <p:nvPr/>
          </p:nvSpPr>
          <p:spPr>
            <a:xfrm>
              <a:off x="2590939" y="2131948"/>
              <a:ext cx="228600" cy="304800"/>
            </a:xfrm>
            <a:custGeom>
              <a:avLst/>
              <a:gdLst/>
              <a:ahLst/>
              <a:cxnLst/>
              <a:rect l="l" t="t" r="r" b="b"/>
              <a:pathLst>
                <a:path w="228600" h="304800">
                  <a:moveTo>
                    <a:pt x="228600" y="304800"/>
                  </a:moveTo>
                  <a:lnTo>
                    <a:pt x="114300" y="0"/>
                  </a:lnTo>
                  <a:lnTo>
                    <a:pt x="0" y="304800"/>
                  </a:lnTo>
                  <a:lnTo>
                    <a:pt x="228600" y="304800"/>
                  </a:lnTo>
                  <a:close/>
                </a:path>
              </a:pathLst>
            </a:custGeom>
            <a:solidFill>
              <a:srgbClr val="BBE0E3"/>
            </a:solidFill>
          </p:spPr>
          <p:txBody>
            <a:bodyPr wrap="square" lIns="0" tIns="0" rIns="0" bIns="0" rtlCol="0"/>
            <a:lstStyle/>
            <a:p>
              <a:endParaRPr sz="1600"/>
            </a:p>
          </p:txBody>
        </p:sp>
        <p:sp>
          <p:nvSpPr>
            <p:cNvPr id="37" name="object 34">
              <a:extLst>
                <a:ext uri="{FF2B5EF4-FFF2-40B4-BE49-F238E27FC236}">
                  <a16:creationId xmlns:a16="http://schemas.microsoft.com/office/drawing/2014/main" id="{C1763268-D0B5-4AC9-3B9D-83C84E92B7B0}"/>
                </a:ext>
              </a:extLst>
            </p:cNvPr>
            <p:cNvSpPr/>
            <p:nvPr/>
          </p:nvSpPr>
          <p:spPr>
            <a:xfrm>
              <a:off x="2590939" y="2131948"/>
              <a:ext cx="228600" cy="304800"/>
            </a:xfrm>
            <a:custGeom>
              <a:avLst/>
              <a:gdLst/>
              <a:ahLst/>
              <a:cxnLst/>
              <a:rect l="l" t="t" r="r" b="b"/>
              <a:pathLst>
                <a:path w="228600" h="304800">
                  <a:moveTo>
                    <a:pt x="114300" y="0"/>
                  </a:moveTo>
                  <a:lnTo>
                    <a:pt x="228600" y="304800"/>
                  </a:lnTo>
                  <a:lnTo>
                    <a:pt x="0" y="304800"/>
                  </a:lnTo>
                  <a:lnTo>
                    <a:pt x="114300" y="0"/>
                  </a:lnTo>
                  <a:close/>
                </a:path>
              </a:pathLst>
            </a:custGeom>
            <a:ln w="9525">
              <a:solidFill>
                <a:srgbClr val="010101"/>
              </a:solidFill>
            </a:ln>
          </p:spPr>
          <p:txBody>
            <a:bodyPr wrap="square" lIns="0" tIns="0" rIns="0" bIns="0" rtlCol="0"/>
            <a:lstStyle/>
            <a:p>
              <a:endParaRPr sz="1600"/>
            </a:p>
          </p:txBody>
        </p:sp>
        <p:sp>
          <p:nvSpPr>
            <p:cNvPr id="38" name="object 35">
              <a:extLst>
                <a:ext uri="{FF2B5EF4-FFF2-40B4-BE49-F238E27FC236}">
                  <a16:creationId xmlns:a16="http://schemas.microsoft.com/office/drawing/2014/main" id="{A7CA6956-B78E-9E3E-F635-978CBD4B7254}"/>
                </a:ext>
              </a:extLst>
            </p:cNvPr>
            <p:cNvSpPr/>
            <p:nvPr/>
          </p:nvSpPr>
          <p:spPr>
            <a:xfrm>
              <a:off x="2438526" y="2055748"/>
              <a:ext cx="152400" cy="304800"/>
            </a:xfrm>
            <a:custGeom>
              <a:avLst/>
              <a:gdLst/>
              <a:ahLst/>
              <a:cxnLst/>
              <a:rect l="l" t="t" r="r" b="b"/>
              <a:pathLst>
                <a:path w="152400" h="304800">
                  <a:moveTo>
                    <a:pt x="152399" y="0"/>
                  </a:moveTo>
                  <a:lnTo>
                    <a:pt x="0" y="0"/>
                  </a:lnTo>
                  <a:lnTo>
                    <a:pt x="76200" y="304800"/>
                  </a:lnTo>
                  <a:lnTo>
                    <a:pt x="152399" y="0"/>
                  </a:lnTo>
                  <a:close/>
                </a:path>
              </a:pathLst>
            </a:custGeom>
            <a:solidFill>
              <a:srgbClr val="BBE0E3"/>
            </a:solidFill>
          </p:spPr>
          <p:txBody>
            <a:bodyPr wrap="square" lIns="0" tIns="0" rIns="0" bIns="0" rtlCol="0"/>
            <a:lstStyle/>
            <a:p>
              <a:endParaRPr sz="1600"/>
            </a:p>
          </p:txBody>
        </p:sp>
        <p:sp>
          <p:nvSpPr>
            <p:cNvPr id="39" name="object 36">
              <a:extLst>
                <a:ext uri="{FF2B5EF4-FFF2-40B4-BE49-F238E27FC236}">
                  <a16:creationId xmlns:a16="http://schemas.microsoft.com/office/drawing/2014/main" id="{2C9913FC-0439-448D-102A-E6229856DF43}"/>
                </a:ext>
              </a:extLst>
            </p:cNvPr>
            <p:cNvSpPr/>
            <p:nvPr/>
          </p:nvSpPr>
          <p:spPr>
            <a:xfrm>
              <a:off x="2438526" y="2055748"/>
              <a:ext cx="152400" cy="304800"/>
            </a:xfrm>
            <a:custGeom>
              <a:avLst/>
              <a:gdLst/>
              <a:ahLst/>
              <a:cxnLst/>
              <a:rect l="l" t="t" r="r" b="b"/>
              <a:pathLst>
                <a:path w="152400" h="304800">
                  <a:moveTo>
                    <a:pt x="76200" y="304800"/>
                  </a:moveTo>
                  <a:lnTo>
                    <a:pt x="152399" y="0"/>
                  </a:lnTo>
                  <a:lnTo>
                    <a:pt x="0" y="0"/>
                  </a:lnTo>
                  <a:lnTo>
                    <a:pt x="76200" y="304800"/>
                  </a:lnTo>
                  <a:close/>
                </a:path>
              </a:pathLst>
            </a:custGeom>
            <a:ln w="9525">
              <a:solidFill>
                <a:srgbClr val="010101"/>
              </a:solidFill>
            </a:ln>
          </p:spPr>
          <p:txBody>
            <a:bodyPr wrap="square" lIns="0" tIns="0" rIns="0" bIns="0" rtlCol="0"/>
            <a:lstStyle/>
            <a:p>
              <a:endParaRPr sz="1600"/>
            </a:p>
          </p:txBody>
        </p:sp>
        <p:sp>
          <p:nvSpPr>
            <p:cNvPr id="40" name="object 37">
              <a:extLst>
                <a:ext uri="{FF2B5EF4-FFF2-40B4-BE49-F238E27FC236}">
                  <a16:creationId xmlns:a16="http://schemas.microsoft.com/office/drawing/2014/main" id="{617163EF-B8C6-D76B-C5F4-DAABBFDC9583}"/>
                </a:ext>
              </a:extLst>
            </p:cNvPr>
            <p:cNvSpPr/>
            <p:nvPr/>
          </p:nvSpPr>
          <p:spPr>
            <a:xfrm>
              <a:off x="3124339" y="2055748"/>
              <a:ext cx="228600" cy="152400"/>
            </a:xfrm>
            <a:custGeom>
              <a:avLst/>
              <a:gdLst/>
              <a:ahLst/>
              <a:cxnLst/>
              <a:rect l="l" t="t" r="r" b="b"/>
              <a:pathLst>
                <a:path w="228600" h="152400">
                  <a:moveTo>
                    <a:pt x="228600" y="152400"/>
                  </a:moveTo>
                  <a:lnTo>
                    <a:pt x="0" y="0"/>
                  </a:lnTo>
                </a:path>
              </a:pathLst>
            </a:custGeom>
            <a:ln w="9525">
              <a:solidFill>
                <a:srgbClr val="010101"/>
              </a:solidFill>
            </a:ln>
          </p:spPr>
          <p:txBody>
            <a:bodyPr wrap="square" lIns="0" tIns="0" rIns="0" bIns="0" rtlCol="0"/>
            <a:lstStyle/>
            <a:p>
              <a:endParaRPr sz="1600"/>
            </a:p>
          </p:txBody>
        </p:sp>
        <p:sp>
          <p:nvSpPr>
            <p:cNvPr id="41" name="object 38">
              <a:extLst>
                <a:ext uri="{FF2B5EF4-FFF2-40B4-BE49-F238E27FC236}">
                  <a16:creationId xmlns:a16="http://schemas.microsoft.com/office/drawing/2014/main" id="{4F3C049C-E81E-5BA5-4ECB-F5116F7DDFF7}"/>
                </a:ext>
              </a:extLst>
            </p:cNvPr>
            <p:cNvSpPr/>
            <p:nvPr/>
          </p:nvSpPr>
          <p:spPr>
            <a:xfrm>
              <a:off x="2743339" y="2055748"/>
              <a:ext cx="381000" cy="304800"/>
            </a:xfrm>
            <a:custGeom>
              <a:avLst/>
              <a:gdLst/>
              <a:ahLst/>
              <a:cxnLst/>
              <a:rect l="l" t="t" r="r" b="b"/>
              <a:pathLst>
                <a:path w="381000" h="304800">
                  <a:moveTo>
                    <a:pt x="381000" y="0"/>
                  </a:moveTo>
                  <a:lnTo>
                    <a:pt x="0" y="304800"/>
                  </a:lnTo>
                </a:path>
              </a:pathLst>
            </a:custGeom>
            <a:ln w="9525">
              <a:solidFill>
                <a:srgbClr val="010101"/>
              </a:solidFill>
            </a:ln>
          </p:spPr>
          <p:txBody>
            <a:bodyPr wrap="square" lIns="0" tIns="0" rIns="0" bIns="0" rtlCol="0"/>
            <a:lstStyle/>
            <a:p>
              <a:endParaRPr sz="1600"/>
            </a:p>
          </p:txBody>
        </p:sp>
        <p:sp>
          <p:nvSpPr>
            <p:cNvPr id="42" name="object 39">
              <a:extLst>
                <a:ext uri="{FF2B5EF4-FFF2-40B4-BE49-F238E27FC236}">
                  <a16:creationId xmlns:a16="http://schemas.microsoft.com/office/drawing/2014/main" id="{4F84ED48-7822-7517-DD09-796F37BE1C05}"/>
                </a:ext>
              </a:extLst>
            </p:cNvPr>
            <p:cNvSpPr/>
            <p:nvPr/>
          </p:nvSpPr>
          <p:spPr>
            <a:xfrm>
              <a:off x="2514739" y="2208148"/>
              <a:ext cx="228600" cy="152400"/>
            </a:xfrm>
            <a:custGeom>
              <a:avLst/>
              <a:gdLst/>
              <a:ahLst/>
              <a:cxnLst/>
              <a:rect l="l" t="t" r="r" b="b"/>
              <a:pathLst>
                <a:path w="228600" h="152400">
                  <a:moveTo>
                    <a:pt x="228600" y="152400"/>
                  </a:moveTo>
                  <a:lnTo>
                    <a:pt x="0" y="0"/>
                  </a:lnTo>
                </a:path>
              </a:pathLst>
            </a:custGeom>
            <a:ln w="9525">
              <a:solidFill>
                <a:srgbClr val="010101"/>
              </a:solidFill>
            </a:ln>
          </p:spPr>
          <p:txBody>
            <a:bodyPr wrap="square" lIns="0" tIns="0" rIns="0" bIns="0" rtlCol="0"/>
            <a:lstStyle/>
            <a:p>
              <a:endParaRPr sz="1600"/>
            </a:p>
          </p:txBody>
        </p:sp>
        <p:sp>
          <p:nvSpPr>
            <p:cNvPr id="43" name="object 40">
              <a:extLst>
                <a:ext uri="{FF2B5EF4-FFF2-40B4-BE49-F238E27FC236}">
                  <a16:creationId xmlns:a16="http://schemas.microsoft.com/office/drawing/2014/main" id="{87377574-0762-C748-1715-F45D1534D698}"/>
                </a:ext>
              </a:extLst>
            </p:cNvPr>
            <p:cNvSpPr/>
            <p:nvPr/>
          </p:nvSpPr>
          <p:spPr>
            <a:xfrm>
              <a:off x="1371739" y="2055748"/>
              <a:ext cx="914400" cy="304800"/>
            </a:xfrm>
            <a:custGeom>
              <a:avLst/>
              <a:gdLst/>
              <a:ahLst/>
              <a:cxnLst/>
              <a:rect l="l" t="t" r="r" b="b"/>
              <a:pathLst>
                <a:path w="914400" h="304800">
                  <a:moveTo>
                    <a:pt x="914400" y="253746"/>
                  </a:moveTo>
                  <a:lnTo>
                    <a:pt x="914400" y="51053"/>
                  </a:lnTo>
                  <a:lnTo>
                    <a:pt x="910387" y="31182"/>
                  </a:lnTo>
                  <a:lnTo>
                    <a:pt x="899445" y="14954"/>
                  </a:lnTo>
                  <a:lnTo>
                    <a:pt x="883217" y="4012"/>
                  </a:lnTo>
                  <a:lnTo>
                    <a:pt x="863346" y="0"/>
                  </a:lnTo>
                  <a:lnTo>
                    <a:pt x="51054" y="0"/>
                  </a:lnTo>
                  <a:lnTo>
                    <a:pt x="31182" y="4012"/>
                  </a:lnTo>
                  <a:lnTo>
                    <a:pt x="14954" y="14954"/>
                  </a:lnTo>
                  <a:lnTo>
                    <a:pt x="4012" y="31182"/>
                  </a:lnTo>
                  <a:lnTo>
                    <a:pt x="0" y="51054"/>
                  </a:lnTo>
                  <a:lnTo>
                    <a:pt x="0" y="253746"/>
                  </a:lnTo>
                  <a:lnTo>
                    <a:pt x="4012" y="273617"/>
                  </a:lnTo>
                  <a:lnTo>
                    <a:pt x="14954" y="289845"/>
                  </a:lnTo>
                  <a:lnTo>
                    <a:pt x="31182" y="300787"/>
                  </a:lnTo>
                  <a:lnTo>
                    <a:pt x="51054" y="304800"/>
                  </a:lnTo>
                  <a:lnTo>
                    <a:pt x="863346" y="304800"/>
                  </a:lnTo>
                  <a:lnTo>
                    <a:pt x="883217" y="300787"/>
                  </a:lnTo>
                  <a:lnTo>
                    <a:pt x="899445" y="289845"/>
                  </a:lnTo>
                  <a:lnTo>
                    <a:pt x="910387" y="273617"/>
                  </a:lnTo>
                  <a:lnTo>
                    <a:pt x="914400" y="253746"/>
                  </a:lnTo>
                  <a:close/>
                </a:path>
              </a:pathLst>
            </a:custGeom>
            <a:solidFill>
              <a:srgbClr val="FFFF01"/>
            </a:solidFill>
          </p:spPr>
          <p:txBody>
            <a:bodyPr wrap="square" lIns="0" tIns="0" rIns="0" bIns="0" rtlCol="0"/>
            <a:lstStyle/>
            <a:p>
              <a:endParaRPr sz="1600"/>
            </a:p>
          </p:txBody>
        </p:sp>
        <p:sp>
          <p:nvSpPr>
            <p:cNvPr id="44" name="object 41">
              <a:extLst>
                <a:ext uri="{FF2B5EF4-FFF2-40B4-BE49-F238E27FC236}">
                  <a16:creationId xmlns:a16="http://schemas.microsoft.com/office/drawing/2014/main" id="{5ED2AFFB-C35B-A37F-E0A8-F47C037A9669}"/>
                </a:ext>
              </a:extLst>
            </p:cNvPr>
            <p:cNvSpPr/>
            <p:nvPr/>
          </p:nvSpPr>
          <p:spPr>
            <a:xfrm>
              <a:off x="1371739" y="2055748"/>
              <a:ext cx="914400" cy="304800"/>
            </a:xfrm>
            <a:custGeom>
              <a:avLst/>
              <a:gdLst/>
              <a:ahLst/>
              <a:cxnLst/>
              <a:rect l="l" t="t" r="r" b="b"/>
              <a:pathLst>
                <a:path w="914400" h="304800">
                  <a:moveTo>
                    <a:pt x="863346" y="0"/>
                  </a:moveTo>
                  <a:lnTo>
                    <a:pt x="883217" y="4012"/>
                  </a:lnTo>
                  <a:lnTo>
                    <a:pt x="899445" y="14954"/>
                  </a:lnTo>
                  <a:lnTo>
                    <a:pt x="910387" y="31182"/>
                  </a:lnTo>
                  <a:lnTo>
                    <a:pt x="914400" y="51053"/>
                  </a:lnTo>
                  <a:lnTo>
                    <a:pt x="914400" y="253746"/>
                  </a:lnTo>
                  <a:lnTo>
                    <a:pt x="899445" y="289845"/>
                  </a:lnTo>
                  <a:lnTo>
                    <a:pt x="863346" y="304800"/>
                  </a:lnTo>
                  <a:lnTo>
                    <a:pt x="51054" y="304800"/>
                  </a:lnTo>
                  <a:lnTo>
                    <a:pt x="31182" y="300787"/>
                  </a:lnTo>
                  <a:lnTo>
                    <a:pt x="14954" y="289845"/>
                  </a:lnTo>
                  <a:lnTo>
                    <a:pt x="4012" y="273617"/>
                  </a:lnTo>
                  <a:lnTo>
                    <a:pt x="0" y="253746"/>
                  </a:lnTo>
                  <a:lnTo>
                    <a:pt x="0" y="51054"/>
                  </a:lnTo>
                  <a:lnTo>
                    <a:pt x="14954" y="14954"/>
                  </a:lnTo>
                  <a:lnTo>
                    <a:pt x="51054" y="0"/>
                  </a:lnTo>
                  <a:lnTo>
                    <a:pt x="863346" y="0"/>
                  </a:lnTo>
                  <a:close/>
                </a:path>
              </a:pathLst>
            </a:custGeom>
            <a:ln w="9525">
              <a:solidFill>
                <a:srgbClr val="010101"/>
              </a:solidFill>
            </a:ln>
          </p:spPr>
          <p:txBody>
            <a:bodyPr wrap="square" lIns="0" tIns="0" rIns="0" bIns="0" rtlCol="0"/>
            <a:lstStyle/>
            <a:p>
              <a:endParaRPr sz="1600"/>
            </a:p>
          </p:txBody>
        </p:sp>
        <p:sp>
          <p:nvSpPr>
            <p:cNvPr id="45" name="object 42">
              <a:extLst>
                <a:ext uri="{FF2B5EF4-FFF2-40B4-BE49-F238E27FC236}">
                  <a16:creationId xmlns:a16="http://schemas.microsoft.com/office/drawing/2014/main" id="{69F21C5D-59D0-BB30-CEB8-DBBF7F2A3DCE}"/>
                </a:ext>
              </a:extLst>
            </p:cNvPr>
            <p:cNvSpPr/>
            <p:nvPr/>
          </p:nvSpPr>
          <p:spPr>
            <a:xfrm>
              <a:off x="457339" y="2055748"/>
              <a:ext cx="914400" cy="304800"/>
            </a:xfrm>
            <a:custGeom>
              <a:avLst/>
              <a:gdLst/>
              <a:ahLst/>
              <a:cxnLst/>
              <a:rect l="l" t="t" r="r" b="b"/>
              <a:pathLst>
                <a:path w="914400" h="304800">
                  <a:moveTo>
                    <a:pt x="914400" y="253746"/>
                  </a:moveTo>
                  <a:lnTo>
                    <a:pt x="914400" y="51053"/>
                  </a:lnTo>
                  <a:lnTo>
                    <a:pt x="910387" y="31182"/>
                  </a:lnTo>
                  <a:lnTo>
                    <a:pt x="899445" y="14954"/>
                  </a:lnTo>
                  <a:lnTo>
                    <a:pt x="883217" y="4012"/>
                  </a:lnTo>
                  <a:lnTo>
                    <a:pt x="863346" y="0"/>
                  </a:lnTo>
                  <a:lnTo>
                    <a:pt x="51054" y="0"/>
                  </a:lnTo>
                  <a:lnTo>
                    <a:pt x="31182" y="4012"/>
                  </a:lnTo>
                  <a:lnTo>
                    <a:pt x="14954" y="14954"/>
                  </a:lnTo>
                  <a:lnTo>
                    <a:pt x="4012" y="31182"/>
                  </a:lnTo>
                  <a:lnTo>
                    <a:pt x="0" y="51054"/>
                  </a:lnTo>
                  <a:lnTo>
                    <a:pt x="0" y="253746"/>
                  </a:lnTo>
                  <a:lnTo>
                    <a:pt x="4012" y="273617"/>
                  </a:lnTo>
                  <a:lnTo>
                    <a:pt x="14954" y="289845"/>
                  </a:lnTo>
                  <a:lnTo>
                    <a:pt x="31182" y="300787"/>
                  </a:lnTo>
                  <a:lnTo>
                    <a:pt x="51054" y="304800"/>
                  </a:lnTo>
                  <a:lnTo>
                    <a:pt x="863346" y="304800"/>
                  </a:lnTo>
                  <a:lnTo>
                    <a:pt x="883217" y="300787"/>
                  </a:lnTo>
                  <a:lnTo>
                    <a:pt x="899445" y="289845"/>
                  </a:lnTo>
                  <a:lnTo>
                    <a:pt x="910387" y="273617"/>
                  </a:lnTo>
                  <a:lnTo>
                    <a:pt x="914400" y="253746"/>
                  </a:lnTo>
                  <a:close/>
                </a:path>
              </a:pathLst>
            </a:custGeom>
            <a:solidFill>
              <a:srgbClr val="FFFF01"/>
            </a:solidFill>
          </p:spPr>
          <p:txBody>
            <a:bodyPr wrap="square" lIns="0" tIns="0" rIns="0" bIns="0" rtlCol="0"/>
            <a:lstStyle/>
            <a:p>
              <a:endParaRPr sz="1600"/>
            </a:p>
          </p:txBody>
        </p:sp>
        <p:sp>
          <p:nvSpPr>
            <p:cNvPr id="46" name="object 43">
              <a:extLst>
                <a:ext uri="{FF2B5EF4-FFF2-40B4-BE49-F238E27FC236}">
                  <a16:creationId xmlns:a16="http://schemas.microsoft.com/office/drawing/2014/main" id="{D8D2687F-1DE0-6305-DF74-0D5C413C0654}"/>
                </a:ext>
              </a:extLst>
            </p:cNvPr>
            <p:cNvSpPr/>
            <p:nvPr/>
          </p:nvSpPr>
          <p:spPr>
            <a:xfrm>
              <a:off x="457339" y="2055748"/>
              <a:ext cx="914400" cy="304800"/>
            </a:xfrm>
            <a:custGeom>
              <a:avLst/>
              <a:gdLst/>
              <a:ahLst/>
              <a:cxnLst/>
              <a:rect l="l" t="t" r="r" b="b"/>
              <a:pathLst>
                <a:path w="914400" h="304800">
                  <a:moveTo>
                    <a:pt x="863346" y="0"/>
                  </a:moveTo>
                  <a:lnTo>
                    <a:pt x="883217" y="4012"/>
                  </a:lnTo>
                  <a:lnTo>
                    <a:pt x="899445" y="14954"/>
                  </a:lnTo>
                  <a:lnTo>
                    <a:pt x="910387" y="31182"/>
                  </a:lnTo>
                  <a:lnTo>
                    <a:pt x="914400" y="51053"/>
                  </a:lnTo>
                  <a:lnTo>
                    <a:pt x="914400" y="253746"/>
                  </a:lnTo>
                  <a:lnTo>
                    <a:pt x="899445" y="289845"/>
                  </a:lnTo>
                  <a:lnTo>
                    <a:pt x="863346" y="304800"/>
                  </a:lnTo>
                  <a:lnTo>
                    <a:pt x="51054" y="304800"/>
                  </a:lnTo>
                  <a:lnTo>
                    <a:pt x="31182" y="300787"/>
                  </a:lnTo>
                  <a:lnTo>
                    <a:pt x="14954" y="289845"/>
                  </a:lnTo>
                  <a:lnTo>
                    <a:pt x="4012" y="273617"/>
                  </a:lnTo>
                  <a:lnTo>
                    <a:pt x="0" y="253746"/>
                  </a:lnTo>
                  <a:lnTo>
                    <a:pt x="0" y="51054"/>
                  </a:lnTo>
                  <a:lnTo>
                    <a:pt x="14954" y="14954"/>
                  </a:lnTo>
                  <a:lnTo>
                    <a:pt x="51054" y="0"/>
                  </a:lnTo>
                  <a:lnTo>
                    <a:pt x="863346" y="0"/>
                  </a:lnTo>
                  <a:close/>
                </a:path>
              </a:pathLst>
            </a:custGeom>
            <a:ln w="9525">
              <a:solidFill>
                <a:srgbClr val="010101"/>
              </a:solidFill>
            </a:ln>
          </p:spPr>
          <p:txBody>
            <a:bodyPr wrap="square" lIns="0" tIns="0" rIns="0" bIns="0" rtlCol="0"/>
            <a:lstStyle/>
            <a:p>
              <a:endParaRPr sz="1600"/>
            </a:p>
          </p:txBody>
        </p:sp>
        <p:sp>
          <p:nvSpPr>
            <p:cNvPr id="47" name="object 44">
              <a:extLst>
                <a:ext uri="{FF2B5EF4-FFF2-40B4-BE49-F238E27FC236}">
                  <a16:creationId xmlns:a16="http://schemas.microsoft.com/office/drawing/2014/main" id="{2B5810F5-CF48-5A4D-67AA-ECCE76185AF0}"/>
                </a:ext>
              </a:extLst>
            </p:cNvPr>
            <p:cNvSpPr/>
            <p:nvPr/>
          </p:nvSpPr>
          <p:spPr>
            <a:xfrm>
              <a:off x="6629526" y="2055748"/>
              <a:ext cx="914400" cy="304800"/>
            </a:xfrm>
            <a:custGeom>
              <a:avLst/>
              <a:gdLst/>
              <a:ahLst/>
              <a:cxnLst/>
              <a:rect l="l" t="t" r="r" b="b"/>
              <a:pathLst>
                <a:path w="914400" h="304800">
                  <a:moveTo>
                    <a:pt x="914400" y="253746"/>
                  </a:moveTo>
                  <a:lnTo>
                    <a:pt x="914400" y="51053"/>
                  </a:lnTo>
                  <a:lnTo>
                    <a:pt x="910387" y="31182"/>
                  </a:lnTo>
                  <a:lnTo>
                    <a:pt x="899445" y="14954"/>
                  </a:lnTo>
                  <a:lnTo>
                    <a:pt x="883217" y="4012"/>
                  </a:lnTo>
                  <a:lnTo>
                    <a:pt x="863346" y="0"/>
                  </a:lnTo>
                  <a:lnTo>
                    <a:pt x="51054" y="0"/>
                  </a:lnTo>
                  <a:lnTo>
                    <a:pt x="31182" y="4012"/>
                  </a:lnTo>
                  <a:lnTo>
                    <a:pt x="14954" y="14954"/>
                  </a:lnTo>
                  <a:lnTo>
                    <a:pt x="4012" y="31182"/>
                  </a:lnTo>
                  <a:lnTo>
                    <a:pt x="0" y="51054"/>
                  </a:lnTo>
                  <a:lnTo>
                    <a:pt x="0" y="253746"/>
                  </a:lnTo>
                  <a:lnTo>
                    <a:pt x="4012" y="273617"/>
                  </a:lnTo>
                  <a:lnTo>
                    <a:pt x="14954" y="289845"/>
                  </a:lnTo>
                  <a:lnTo>
                    <a:pt x="31182" y="300787"/>
                  </a:lnTo>
                  <a:lnTo>
                    <a:pt x="51054" y="304800"/>
                  </a:lnTo>
                  <a:lnTo>
                    <a:pt x="863346" y="304800"/>
                  </a:lnTo>
                  <a:lnTo>
                    <a:pt x="883217" y="300787"/>
                  </a:lnTo>
                  <a:lnTo>
                    <a:pt x="899445" y="289845"/>
                  </a:lnTo>
                  <a:lnTo>
                    <a:pt x="910387" y="273617"/>
                  </a:lnTo>
                  <a:lnTo>
                    <a:pt x="914400" y="253746"/>
                  </a:lnTo>
                  <a:close/>
                </a:path>
              </a:pathLst>
            </a:custGeom>
            <a:solidFill>
              <a:srgbClr val="FFFF01"/>
            </a:solidFill>
          </p:spPr>
          <p:txBody>
            <a:bodyPr wrap="square" lIns="0" tIns="0" rIns="0" bIns="0" rtlCol="0"/>
            <a:lstStyle/>
            <a:p>
              <a:endParaRPr sz="1600"/>
            </a:p>
          </p:txBody>
        </p:sp>
        <p:sp>
          <p:nvSpPr>
            <p:cNvPr id="48" name="object 45">
              <a:extLst>
                <a:ext uri="{FF2B5EF4-FFF2-40B4-BE49-F238E27FC236}">
                  <a16:creationId xmlns:a16="http://schemas.microsoft.com/office/drawing/2014/main" id="{285F8F8A-9057-A7D9-7B09-E40C6496FB67}"/>
                </a:ext>
              </a:extLst>
            </p:cNvPr>
            <p:cNvSpPr/>
            <p:nvPr/>
          </p:nvSpPr>
          <p:spPr>
            <a:xfrm>
              <a:off x="6629526" y="2055748"/>
              <a:ext cx="914400" cy="304800"/>
            </a:xfrm>
            <a:custGeom>
              <a:avLst/>
              <a:gdLst/>
              <a:ahLst/>
              <a:cxnLst/>
              <a:rect l="l" t="t" r="r" b="b"/>
              <a:pathLst>
                <a:path w="914400" h="304800">
                  <a:moveTo>
                    <a:pt x="863346" y="0"/>
                  </a:moveTo>
                  <a:lnTo>
                    <a:pt x="883217" y="4012"/>
                  </a:lnTo>
                  <a:lnTo>
                    <a:pt x="899445" y="14954"/>
                  </a:lnTo>
                  <a:lnTo>
                    <a:pt x="910387" y="31182"/>
                  </a:lnTo>
                  <a:lnTo>
                    <a:pt x="914400" y="51053"/>
                  </a:lnTo>
                  <a:lnTo>
                    <a:pt x="914400" y="253746"/>
                  </a:lnTo>
                  <a:lnTo>
                    <a:pt x="899445" y="289845"/>
                  </a:lnTo>
                  <a:lnTo>
                    <a:pt x="863346" y="304800"/>
                  </a:lnTo>
                  <a:lnTo>
                    <a:pt x="51054" y="304800"/>
                  </a:lnTo>
                  <a:lnTo>
                    <a:pt x="31182" y="300787"/>
                  </a:lnTo>
                  <a:lnTo>
                    <a:pt x="14954" y="289845"/>
                  </a:lnTo>
                  <a:lnTo>
                    <a:pt x="4012" y="273617"/>
                  </a:lnTo>
                  <a:lnTo>
                    <a:pt x="0" y="253746"/>
                  </a:lnTo>
                  <a:lnTo>
                    <a:pt x="0" y="51054"/>
                  </a:lnTo>
                  <a:lnTo>
                    <a:pt x="14954" y="14954"/>
                  </a:lnTo>
                  <a:lnTo>
                    <a:pt x="51054" y="0"/>
                  </a:lnTo>
                  <a:lnTo>
                    <a:pt x="863346" y="0"/>
                  </a:lnTo>
                  <a:close/>
                </a:path>
              </a:pathLst>
            </a:custGeom>
            <a:ln w="9525">
              <a:solidFill>
                <a:srgbClr val="010101"/>
              </a:solidFill>
            </a:ln>
          </p:spPr>
          <p:txBody>
            <a:bodyPr wrap="square" lIns="0" tIns="0" rIns="0" bIns="0" rtlCol="0"/>
            <a:lstStyle/>
            <a:p>
              <a:endParaRPr sz="1600"/>
            </a:p>
          </p:txBody>
        </p:sp>
      </p:grpSp>
      <p:sp>
        <p:nvSpPr>
          <p:cNvPr id="49" name="object 46">
            <a:extLst>
              <a:ext uri="{FF2B5EF4-FFF2-40B4-BE49-F238E27FC236}">
                <a16:creationId xmlns:a16="http://schemas.microsoft.com/office/drawing/2014/main" id="{9D3A0229-1962-AAB2-B348-2465CBFEF4DB}"/>
              </a:ext>
            </a:extLst>
          </p:cNvPr>
          <p:cNvSpPr txBox="1"/>
          <p:nvPr/>
        </p:nvSpPr>
        <p:spPr>
          <a:xfrm>
            <a:off x="10556582" y="1279196"/>
            <a:ext cx="1042220" cy="289823"/>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RF-</a:t>
            </a:r>
            <a:r>
              <a:rPr sz="1800" spc="-25" dirty="0">
                <a:latin typeface="Arial"/>
                <a:cs typeface="Arial"/>
              </a:rPr>
              <a:t>GUN</a:t>
            </a:r>
            <a:endParaRPr sz="1800" dirty="0">
              <a:latin typeface="Arial"/>
              <a:cs typeface="Arial"/>
            </a:endParaRPr>
          </a:p>
        </p:txBody>
      </p:sp>
      <p:sp>
        <p:nvSpPr>
          <p:cNvPr id="50" name="object 47">
            <a:extLst>
              <a:ext uri="{FF2B5EF4-FFF2-40B4-BE49-F238E27FC236}">
                <a16:creationId xmlns:a16="http://schemas.microsoft.com/office/drawing/2014/main" id="{8FF9B655-8E13-FEB2-B00C-4C9C8F82D1B9}"/>
              </a:ext>
            </a:extLst>
          </p:cNvPr>
          <p:cNvSpPr txBox="1"/>
          <p:nvPr/>
        </p:nvSpPr>
        <p:spPr>
          <a:xfrm>
            <a:off x="1578765" y="1367972"/>
            <a:ext cx="8612113" cy="289823"/>
          </a:xfrm>
          <a:prstGeom prst="rect">
            <a:avLst/>
          </a:prstGeom>
        </p:spPr>
        <p:txBody>
          <a:bodyPr vert="horz" wrap="square" lIns="0" tIns="12700" rIns="0" bIns="0" rtlCol="0">
            <a:spAutoFit/>
          </a:bodyPr>
          <a:lstStyle/>
          <a:p>
            <a:pPr marL="12700">
              <a:lnSpc>
                <a:spcPct val="100000"/>
              </a:lnSpc>
              <a:spcBef>
                <a:spcPts val="100"/>
              </a:spcBef>
              <a:tabLst>
                <a:tab pos="926465" algn="l"/>
                <a:tab pos="3136265" algn="l"/>
                <a:tab pos="4050665" algn="l"/>
                <a:tab pos="6184265" algn="l"/>
              </a:tabLst>
            </a:pPr>
            <a:r>
              <a:rPr sz="1800" spc="-20" dirty="0">
                <a:latin typeface="Arial"/>
                <a:cs typeface="Arial"/>
              </a:rPr>
              <a:t>ACC5</a:t>
            </a:r>
            <a:r>
              <a:rPr sz="1800" dirty="0">
                <a:latin typeface="Arial"/>
                <a:cs typeface="Arial"/>
              </a:rPr>
              <a:t>	</a:t>
            </a:r>
            <a:r>
              <a:rPr lang="it-IT" sz="1800" dirty="0">
                <a:latin typeface="Arial"/>
                <a:cs typeface="Arial"/>
              </a:rPr>
              <a:t>  </a:t>
            </a:r>
            <a:r>
              <a:rPr sz="1800" spc="-20" dirty="0">
                <a:latin typeface="Arial"/>
                <a:cs typeface="Arial"/>
              </a:rPr>
              <a:t>ACC4</a:t>
            </a:r>
            <a:r>
              <a:rPr sz="1800" dirty="0">
                <a:latin typeface="Arial"/>
                <a:cs typeface="Arial"/>
              </a:rPr>
              <a:t>	</a:t>
            </a:r>
            <a:r>
              <a:rPr lang="it-IT" sz="1800" dirty="0">
                <a:latin typeface="Arial"/>
                <a:cs typeface="Arial"/>
              </a:rPr>
              <a:t>             </a:t>
            </a:r>
            <a:r>
              <a:rPr sz="1800" spc="-20" dirty="0">
                <a:latin typeface="Arial"/>
                <a:cs typeface="Arial"/>
              </a:rPr>
              <a:t>ACC</a:t>
            </a:r>
            <a:r>
              <a:rPr lang="it-IT" sz="1800" spc="-20" dirty="0">
                <a:latin typeface="Arial"/>
                <a:cs typeface="Arial"/>
              </a:rPr>
              <a:t>3           </a:t>
            </a:r>
            <a:r>
              <a:rPr sz="1800" spc="-20" dirty="0">
                <a:latin typeface="Arial"/>
                <a:cs typeface="Arial"/>
              </a:rPr>
              <a:t>ACC2</a:t>
            </a:r>
            <a:r>
              <a:rPr sz="1800" dirty="0">
                <a:latin typeface="Arial"/>
                <a:cs typeface="Arial"/>
              </a:rPr>
              <a:t>	</a:t>
            </a:r>
            <a:r>
              <a:rPr lang="it-IT" sz="1800" dirty="0">
                <a:latin typeface="Arial"/>
                <a:cs typeface="Arial"/>
              </a:rPr>
              <a:t>                          </a:t>
            </a:r>
            <a:r>
              <a:rPr sz="1800" spc="-20" dirty="0">
                <a:latin typeface="Arial"/>
                <a:cs typeface="Arial"/>
              </a:rPr>
              <a:t>ACC1</a:t>
            </a:r>
            <a:endParaRPr sz="1800" dirty="0">
              <a:latin typeface="Arial"/>
              <a:cs typeface="Arial"/>
            </a:endParaRPr>
          </a:p>
        </p:txBody>
      </p:sp>
      <p:sp>
        <p:nvSpPr>
          <p:cNvPr id="51" name="object 48">
            <a:extLst>
              <a:ext uri="{FF2B5EF4-FFF2-40B4-BE49-F238E27FC236}">
                <a16:creationId xmlns:a16="http://schemas.microsoft.com/office/drawing/2014/main" id="{4D6F85AB-88DB-C510-CF8F-10A6149C4383}"/>
              </a:ext>
            </a:extLst>
          </p:cNvPr>
          <p:cNvSpPr txBox="1"/>
          <p:nvPr/>
        </p:nvSpPr>
        <p:spPr>
          <a:xfrm>
            <a:off x="4106408" y="1215710"/>
            <a:ext cx="4530897" cy="289823"/>
          </a:xfrm>
          <a:prstGeom prst="rect">
            <a:avLst/>
          </a:prstGeom>
        </p:spPr>
        <p:txBody>
          <a:bodyPr vert="horz" wrap="square" lIns="0" tIns="12700" rIns="0" bIns="0" rtlCol="0">
            <a:spAutoFit/>
          </a:bodyPr>
          <a:lstStyle/>
          <a:p>
            <a:pPr marL="12700">
              <a:lnSpc>
                <a:spcPct val="100000"/>
              </a:lnSpc>
              <a:spcBef>
                <a:spcPts val="100"/>
              </a:spcBef>
              <a:tabLst>
                <a:tab pos="3136265" algn="l"/>
              </a:tabLst>
            </a:pPr>
            <a:r>
              <a:rPr sz="1800" spc="-25" dirty="0">
                <a:latin typeface="Arial"/>
                <a:cs typeface="Arial"/>
              </a:rPr>
              <a:t>BC3</a:t>
            </a:r>
            <a:r>
              <a:rPr sz="1800" dirty="0">
                <a:latin typeface="Arial"/>
                <a:cs typeface="Arial"/>
              </a:rPr>
              <a:t>	</a:t>
            </a:r>
            <a:r>
              <a:rPr lang="it-IT" sz="1800" dirty="0">
                <a:latin typeface="Arial"/>
                <a:cs typeface="Arial"/>
              </a:rPr>
              <a:t>             </a:t>
            </a:r>
            <a:r>
              <a:rPr sz="1800" spc="-25" dirty="0">
                <a:latin typeface="Arial"/>
                <a:cs typeface="Arial"/>
              </a:rPr>
              <a:t>BC2</a:t>
            </a:r>
            <a:endParaRPr sz="1800" dirty="0">
              <a:latin typeface="Arial"/>
              <a:cs typeface="Arial"/>
            </a:endParaRPr>
          </a:p>
        </p:txBody>
      </p:sp>
      <p:sp>
        <p:nvSpPr>
          <p:cNvPr id="52" name="object 49">
            <a:extLst>
              <a:ext uri="{FF2B5EF4-FFF2-40B4-BE49-F238E27FC236}">
                <a16:creationId xmlns:a16="http://schemas.microsoft.com/office/drawing/2014/main" id="{A6559448-F6CB-76E5-6110-CD4C7263939F}"/>
              </a:ext>
            </a:extLst>
          </p:cNvPr>
          <p:cNvSpPr/>
          <p:nvPr/>
        </p:nvSpPr>
        <p:spPr>
          <a:xfrm>
            <a:off x="7832896" y="1072453"/>
            <a:ext cx="2142882" cy="85357"/>
          </a:xfrm>
          <a:custGeom>
            <a:avLst/>
            <a:gdLst/>
            <a:ahLst/>
            <a:cxnLst/>
            <a:rect l="l" t="t" r="r" b="b"/>
            <a:pathLst>
              <a:path w="1676400" h="76200">
                <a:moveTo>
                  <a:pt x="76200" y="25145"/>
                </a:moveTo>
                <a:lnTo>
                  <a:pt x="76200" y="0"/>
                </a:lnTo>
                <a:lnTo>
                  <a:pt x="0" y="38099"/>
                </a:lnTo>
                <a:lnTo>
                  <a:pt x="63246" y="69722"/>
                </a:lnTo>
                <a:lnTo>
                  <a:pt x="63246" y="25145"/>
                </a:lnTo>
                <a:lnTo>
                  <a:pt x="76200" y="25145"/>
                </a:lnTo>
                <a:close/>
              </a:path>
              <a:path w="1676400" h="76200">
                <a:moveTo>
                  <a:pt x="1676400" y="50291"/>
                </a:moveTo>
                <a:lnTo>
                  <a:pt x="1676400" y="25145"/>
                </a:lnTo>
                <a:lnTo>
                  <a:pt x="63246" y="25145"/>
                </a:lnTo>
                <a:lnTo>
                  <a:pt x="63246" y="50291"/>
                </a:lnTo>
                <a:lnTo>
                  <a:pt x="1676400" y="50291"/>
                </a:lnTo>
                <a:close/>
              </a:path>
              <a:path w="1676400" h="76200">
                <a:moveTo>
                  <a:pt x="76200" y="76199"/>
                </a:moveTo>
                <a:lnTo>
                  <a:pt x="76200" y="50291"/>
                </a:lnTo>
                <a:lnTo>
                  <a:pt x="63246" y="50291"/>
                </a:lnTo>
                <a:lnTo>
                  <a:pt x="63246" y="69722"/>
                </a:lnTo>
                <a:lnTo>
                  <a:pt x="76200" y="76199"/>
                </a:lnTo>
                <a:close/>
              </a:path>
            </a:pathLst>
          </a:custGeom>
          <a:solidFill>
            <a:srgbClr val="010101"/>
          </a:solidFill>
        </p:spPr>
        <p:txBody>
          <a:bodyPr wrap="square" lIns="0" tIns="0" rIns="0" bIns="0" rtlCol="0"/>
          <a:lstStyle/>
          <a:p>
            <a:endParaRPr sz="1600"/>
          </a:p>
        </p:txBody>
      </p:sp>
      <p:sp>
        <p:nvSpPr>
          <p:cNvPr id="53" name="object 50">
            <a:extLst>
              <a:ext uri="{FF2B5EF4-FFF2-40B4-BE49-F238E27FC236}">
                <a16:creationId xmlns:a16="http://schemas.microsoft.com/office/drawing/2014/main" id="{39FBCF5F-12E2-2AC8-04E2-3BF3525F76A7}"/>
              </a:ext>
            </a:extLst>
          </p:cNvPr>
          <p:cNvSpPr txBox="1"/>
          <p:nvPr/>
        </p:nvSpPr>
        <p:spPr>
          <a:xfrm>
            <a:off x="8514723" y="805518"/>
            <a:ext cx="989459" cy="289823"/>
          </a:xfrm>
          <a:prstGeom prst="rect">
            <a:avLst/>
          </a:prstGeom>
        </p:spPr>
        <p:txBody>
          <a:bodyPr vert="horz" wrap="square" lIns="0" tIns="12700" rIns="0" bIns="0" rtlCol="0">
            <a:spAutoFit/>
          </a:bodyPr>
          <a:lstStyle/>
          <a:p>
            <a:pPr marL="25400">
              <a:lnSpc>
                <a:spcPct val="100000"/>
              </a:lnSpc>
              <a:spcBef>
                <a:spcPts val="100"/>
              </a:spcBef>
            </a:pPr>
            <a:r>
              <a:rPr sz="1800" dirty="0">
                <a:latin typeface="Arial"/>
                <a:cs typeface="Arial"/>
              </a:rPr>
              <a:t>e</a:t>
            </a:r>
            <a:r>
              <a:rPr sz="1800" baseline="25252" dirty="0">
                <a:latin typeface="Arial"/>
                <a:cs typeface="Arial"/>
              </a:rPr>
              <a:t>-</a:t>
            </a:r>
            <a:r>
              <a:rPr sz="1800" spc="187" baseline="25252" dirty="0">
                <a:latin typeface="Arial"/>
                <a:cs typeface="Arial"/>
              </a:rPr>
              <a:t> </a:t>
            </a:r>
            <a:r>
              <a:rPr sz="1800" spc="-20" dirty="0">
                <a:latin typeface="Arial"/>
                <a:cs typeface="Arial"/>
              </a:rPr>
              <a:t>beam</a:t>
            </a:r>
            <a:endParaRPr sz="1800" dirty="0">
              <a:latin typeface="Arial"/>
              <a:cs typeface="Arial"/>
            </a:endParaRPr>
          </a:p>
        </p:txBody>
      </p:sp>
      <p:sp>
        <p:nvSpPr>
          <p:cNvPr id="54" name="object 51">
            <a:extLst>
              <a:ext uri="{FF2B5EF4-FFF2-40B4-BE49-F238E27FC236}">
                <a16:creationId xmlns:a16="http://schemas.microsoft.com/office/drawing/2014/main" id="{CA28E451-DD91-9AF8-D386-6C3A3B128CE5}"/>
              </a:ext>
            </a:extLst>
          </p:cNvPr>
          <p:cNvSpPr txBox="1"/>
          <p:nvPr/>
        </p:nvSpPr>
        <p:spPr>
          <a:xfrm>
            <a:off x="3853075" y="2253025"/>
            <a:ext cx="1202124"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500</a:t>
            </a:r>
            <a:r>
              <a:rPr sz="2000" spc="-55" dirty="0">
                <a:latin typeface="Arial"/>
                <a:cs typeface="Arial"/>
              </a:rPr>
              <a:t> </a:t>
            </a:r>
            <a:r>
              <a:rPr sz="2000" spc="-25" dirty="0">
                <a:latin typeface="Arial"/>
                <a:cs typeface="Arial"/>
              </a:rPr>
              <a:t>MeV</a:t>
            </a:r>
            <a:endParaRPr sz="2000" dirty="0">
              <a:latin typeface="Arial"/>
              <a:cs typeface="Arial"/>
            </a:endParaRPr>
          </a:p>
        </p:txBody>
      </p:sp>
      <p:sp>
        <p:nvSpPr>
          <p:cNvPr id="9" name="Segnaposto numero diapositiva 4">
            <a:extLst>
              <a:ext uri="{FF2B5EF4-FFF2-40B4-BE49-F238E27FC236}">
                <a16:creationId xmlns:a16="http://schemas.microsoft.com/office/drawing/2014/main" id="{B72DFF60-AAA6-1E43-BB6F-D3061796C13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140065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C40E24B-9F82-E3A3-5369-3858172BCCFC}"/>
              </a:ext>
            </a:extLst>
          </p:cNvPr>
          <p:cNvSpPr>
            <a:spLocks noGrp="1"/>
          </p:cNvSpPr>
          <p:nvPr>
            <p:ph type="title"/>
          </p:nvPr>
        </p:nvSpPr>
        <p:spPr/>
        <p:txBody>
          <a:bodyPr/>
          <a:lstStyle/>
          <a:p>
            <a:r>
              <a:rPr lang="en-US" altLang="it-IT" dirty="0"/>
              <a:t>Outstanding Results with module # 5</a:t>
            </a:r>
            <a:endParaRPr lang="it-IT" dirty="0"/>
          </a:p>
        </p:txBody>
      </p:sp>
      <p:sp>
        <p:nvSpPr>
          <p:cNvPr id="3" name="Segnaposto data 2">
            <a:extLst>
              <a:ext uri="{FF2B5EF4-FFF2-40B4-BE49-F238E27FC236}">
                <a16:creationId xmlns:a16="http://schemas.microsoft.com/office/drawing/2014/main" id="{E2DEA0A9-5E39-7B7D-4CDE-C8BFB6D5B311}"/>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965817A-721D-E877-07D3-79A469031AC1}"/>
              </a:ext>
            </a:extLst>
          </p:cNvPr>
          <p:cNvSpPr>
            <a:spLocks noGrp="1"/>
          </p:cNvSpPr>
          <p:nvPr>
            <p:ph type="ftr" sz="quarter" idx="11"/>
          </p:nvPr>
        </p:nvSpPr>
        <p:spPr/>
        <p:txBody>
          <a:bodyPr/>
          <a:lstStyle/>
          <a:p>
            <a:pPr>
              <a:defRPr/>
            </a:pPr>
            <a:fld id="{8DAD3638-8E0C-4079-83E3-101B55F74CF3}" type="slidenum">
              <a:rPr lang="en-US" altLang="it-IT" smtClean="0"/>
              <a:pPr>
                <a:defRPr/>
              </a:pPr>
              <a:t>32</a:t>
            </a:fld>
            <a:endParaRPr lang="en-US" altLang="it-IT"/>
          </a:p>
        </p:txBody>
      </p:sp>
      <p:sp>
        <p:nvSpPr>
          <p:cNvPr id="5" name="Segnaposto numero diapositiva 4">
            <a:extLst>
              <a:ext uri="{FF2B5EF4-FFF2-40B4-BE49-F238E27FC236}">
                <a16:creationId xmlns:a16="http://schemas.microsoft.com/office/drawing/2014/main" id="{FD89E5BB-8652-6153-2839-56A9B19AE76B}"/>
              </a:ext>
            </a:extLst>
          </p:cNvPr>
          <p:cNvSpPr>
            <a:spLocks noGrp="1"/>
          </p:cNvSpPr>
          <p:nvPr>
            <p:ph type="sldNum" sz="quarter" idx="4"/>
          </p:nvPr>
        </p:nvSpPr>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grpSp>
        <p:nvGrpSpPr>
          <p:cNvPr id="8" name="Group 3">
            <a:extLst>
              <a:ext uri="{FF2B5EF4-FFF2-40B4-BE49-F238E27FC236}">
                <a16:creationId xmlns:a16="http://schemas.microsoft.com/office/drawing/2014/main" id="{957099A8-57FF-9483-518E-FFBD04282B4C}"/>
              </a:ext>
            </a:extLst>
          </p:cNvPr>
          <p:cNvGrpSpPr>
            <a:grpSpLocks/>
          </p:cNvGrpSpPr>
          <p:nvPr/>
        </p:nvGrpSpPr>
        <p:grpSpPr bwMode="auto">
          <a:xfrm>
            <a:off x="2114550" y="1114425"/>
            <a:ext cx="7867650" cy="5210175"/>
            <a:chOff x="347" y="644"/>
            <a:chExt cx="4925" cy="3313"/>
          </a:xfrm>
        </p:grpSpPr>
        <p:pic>
          <p:nvPicPr>
            <p:cNvPr id="9" name="Picture 4">
              <a:extLst>
                <a:ext uri="{FF2B5EF4-FFF2-40B4-BE49-F238E27FC236}">
                  <a16:creationId xmlns:a16="http://schemas.microsoft.com/office/drawing/2014/main" id="{34BE15AA-3713-7A32-96D4-5453690BD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682" b="1427"/>
            <a:stretch>
              <a:fillRect/>
            </a:stretch>
          </p:blipFill>
          <p:spPr bwMode="auto">
            <a:xfrm>
              <a:off x="347" y="1194"/>
              <a:ext cx="4898" cy="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589F66D0-1032-26A2-41CC-171CC09CF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619" t="1611" r="1836" b="73904"/>
            <a:stretch>
              <a:fillRect/>
            </a:stretch>
          </p:blipFill>
          <p:spPr bwMode="auto">
            <a:xfrm>
              <a:off x="3836" y="644"/>
              <a:ext cx="1436" cy="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 Box 6">
            <a:extLst>
              <a:ext uri="{FF2B5EF4-FFF2-40B4-BE49-F238E27FC236}">
                <a16:creationId xmlns:a16="http://schemas.microsoft.com/office/drawing/2014/main" id="{C6A6926E-CEB2-6330-DB55-E1C3D07AA6D8}"/>
              </a:ext>
            </a:extLst>
          </p:cNvPr>
          <p:cNvSpPr txBox="1">
            <a:spLocks noChangeArrowheads="1"/>
          </p:cNvSpPr>
          <p:nvPr/>
        </p:nvSpPr>
        <p:spPr bwMode="auto">
          <a:xfrm>
            <a:off x="1846780" y="834791"/>
            <a:ext cx="528452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1800" b="0" dirty="0">
                <a:solidFill>
                  <a:srgbClr val="002060"/>
                </a:solidFill>
                <a:latin typeface="Arial" panose="020B0604020202020204" pitchFamily="34" charset="0"/>
                <a:cs typeface="Arial" panose="020B0604020202020204" pitchFamily="34" charset="0"/>
              </a:rPr>
              <a:t>6 cavities exceed 30 MV/m</a:t>
            </a:r>
          </a:p>
          <a:p>
            <a:pPr algn="l"/>
            <a:r>
              <a:rPr lang="en-US" altLang="it-IT" sz="1800" b="0" dirty="0">
                <a:solidFill>
                  <a:srgbClr val="002060"/>
                </a:solidFill>
                <a:latin typeface="Arial" panose="020B0604020202020204" pitchFamily="34" charset="0"/>
                <a:cs typeface="Arial" panose="020B0604020202020204" pitchFamily="34" charset="0"/>
              </a:rPr>
              <a:t>1 cavity shows field emission at high field</a:t>
            </a:r>
          </a:p>
          <a:p>
            <a:pPr algn="l"/>
            <a:r>
              <a:rPr lang="en-US" altLang="it-IT" sz="1800" b="0" dirty="0">
                <a:solidFill>
                  <a:srgbClr val="002060"/>
                </a:solidFill>
                <a:latin typeface="Arial" panose="020B0604020202020204" pitchFamily="34" charset="0"/>
                <a:cs typeface="Arial" panose="020B0604020202020204" pitchFamily="34" charset="0"/>
              </a:rPr>
              <a:t>1 cavity is quenching at 25 MV/m </a:t>
            </a:r>
          </a:p>
          <a:p>
            <a:pPr algn="l"/>
            <a:r>
              <a:rPr lang="en-US" altLang="it-IT" sz="1800" b="0" dirty="0">
                <a:solidFill>
                  <a:srgbClr val="002060"/>
                </a:solidFill>
                <a:latin typeface="Arial" panose="020B0604020202020204" pitchFamily="34" charset="0"/>
                <a:cs typeface="Arial" panose="020B0604020202020204" pitchFamily="34" charset="0"/>
              </a:rPr>
              <a:t>5 Hz Test limited to demonstrate 25 MV/m module</a:t>
            </a:r>
            <a:endParaRPr lang="en-US" altLang="it-IT" sz="1600" b="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842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3A0B7E-2DE7-ABF0-E4F0-001E35F60D7C}"/>
              </a:ext>
            </a:extLst>
          </p:cNvPr>
          <p:cNvSpPr>
            <a:spLocks noGrp="1"/>
          </p:cNvSpPr>
          <p:nvPr>
            <p:ph type="title"/>
          </p:nvPr>
        </p:nvSpPr>
        <p:spPr/>
        <p:txBody>
          <a:bodyPr/>
          <a:lstStyle/>
          <a:p>
            <a:r>
              <a:rPr lang="en-US" altLang="it-IT" dirty="0"/>
              <a:t>TESLA/XFEL Milestones</a:t>
            </a:r>
            <a:endParaRPr lang="it-IT" dirty="0"/>
          </a:p>
        </p:txBody>
      </p:sp>
      <p:sp>
        <p:nvSpPr>
          <p:cNvPr id="4" name="Segnaposto data 3">
            <a:extLst>
              <a:ext uri="{FF2B5EF4-FFF2-40B4-BE49-F238E27FC236}">
                <a16:creationId xmlns:a16="http://schemas.microsoft.com/office/drawing/2014/main" id="{75CCE3F6-699E-46E0-3490-6612D6194AD1}"/>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179E7932-2822-A5BE-5AFF-5BA74415DB63}"/>
              </a:ext>
            </a:extLst>
          </p:cNvPr>
          <p:cNvSpPr>
            <a:spLocks noGrp="1"/>
          </p:cNvSpPr>
          <p:nvPr>
            <p:ph type="ftr" sz="quarter" idx="11"/>
          </p:nvPr>
        </p:nvSpPr>
        <p:spPr/>
        <p:txBody>
          <a:bodyPr/>
          <a:lstStyle/>
          <a:p>
            <a:fld id="{3FBB366A-F7D1-4519-A1E6-A2C124910861}" type="slidenum">
              <a:rPr lang="en-US" altLang="it-IT" smtClean="0"/>
              <a:pPr/>
              <a:t>33</a:t>
            </a:fld>
            <a:endParaRPr lang="en-US" altLang="it-IT" dirty="0"/>
          </a:p>
        </p:txBody>
      </p:sp>
      <p:grpSp>
        <p:nvGrpSpPr>
          <p:cNvPr id="7" name="Group 24">
            <a:extLst>
              <a:ext uri="{FF2B5EF4-FFF2-40B4-BE49-F238E27FC236}">
                <a16:creationId xmlns:a16="http://schemas.microsoft.com/office/drawing/2014/main" id="{51C0E1F3-E89F-6BF8-CF16-1ADD125233B4}"/>
              </a:ext>
            </a:extLst>
          </p:cNvPr>
          <p:cNvGrpSpPr>
            <a:grpSpLocks/>
          </p:cNvGrpSpPr>
          <p:nvPr/>
        </p:nvGrpSpPr>
        <p:grpSpPr bwMode="auto">
          <a:xfrm>
            <a:off x="9092541" y="2631146"/>
            <a:ext cx="2255003" cy="1385887"/>
            <a:chOff x="2992" y="1879"/>
            <a:chExt cx="1824" cy="1121"/>
          </a:xfrm>
        </p:grpSpPr>
        <p:pic>
          <p:nvPicPr>
            <p:cNvPr id="8" name="Picture 7">
              <a:extLst>
                <a:ext uri="{FF2B5EF4-FFF2-40B4-BE49-F238E27FC236}">
                  <a16:creationId xmlns:a16="http://schemas.microsoft.com/office/drawing/2014/main" id="{31203852-7BB2-6AF5-07FC-47CEE7269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49" t="8321" r="4922" b="7109"/>
            <a:stretch>
              <a:fillRect/>
            </a:stretch>
          </p:blipFill>
          <p:spPr bwMode="auto">
            <a:xfrm>
              <a:off x="2992" y="1879"/>
              <a:ext cx="1824" cy="1121"/>
            </a:xfrm>
            <a:prstGeom prst="rect">
              <a:avLst/>
            </a:prstGeom>
            <a:noFill/>
            <a:extLst>
              <a:ext uri="{909E8E84-426E-40DD-AFC4-6F175D3DCCD1}">
                <a14:hiddenFill xmlns:a14="http://schemas.microsoft.com/office/drawing/2010/main">
                  <a:solidFill>
                    <a:srgbClr val="FFFFFF"/>
                  </a:solidFill>
                </a14:hiddenFill>
              </a:ext>
            </a:extLst>
          </p:spPr>
        </p:pic>
        <p:sp>
          <p:nvSpPr>
            <p:cNvPr id="9" name="Line 22">
              <a:extLst>
                <a:ext uri="{FF2B5EF4-FFF2-40B4-BE49-F238E27FC236}">
                  <a16:creationId xmlns:a16="http://schemas.microsoft.com/office/drawing/2014/main" id="{5BD38E4F-A63C-5CC2-7811-2B047DE0B305}"/>
                </a:ext>
              </a:extLst>
            </p:cNvPr>
            <p:cNvSpPr>
              <a:spLocks noChangeShapeType="1"/>
            </p:cNvSpPr>
            <p:nvPr/>
          </p:nvSpPr>
          <p:spPr bwMode="auto">
            <a:xfrm flipH="1">
              <a:off x="3676" y="2100"/>
              <a:ext cx="4" cy="172"/>
            </a:xfrm>
            <a:prstGeom prst="line">
              <a:avLst/>
            </a:prstGeom>
            <a:noFill/>
            <a:ln w="69850">
              <a:solidFill>
                <a:schemeClr val="bg1"/>
              </a:solidFill>
              <a:round/>
              <a:headEnd/>
              <a:tailEnd type="triangl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 name="Text Box 17">
              <a:extLst>
                <a:ext uri="{FF2B5EF4-FFF2-40B4-BE49-F238E27FC236}">
                  <a16:creationId xmlns:a16="http://schemas.microsoft.com/office/drawing/2014/main" id="{BDC69CF8-4EE6-0DDB-ECAC-1FAA621E5A87}"/>
                </a:ext>
              </a:extLst>
            </p:cNvPr>
            <p:cNvSpPr txBox="1">
              <a:spLocks noChangeArrowheads="1"/>
            </p:cNvSpPr>
            <p:nvPr/>
          </p:nvSpPr>
          <p:spPr bwMode="auto">
            <a:xfrm>
              <a:off x="3360" y="2400"/>
              <a:ext cx="4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000">
                  <a:solidFill>
                    <a:srgbClr val="CC3300"/>
                  </a:solidFill>
                </a:rPr>
                <a:t>TTF II</a:t>
              </a:r>
              <a:endParaRPr lang="en-US" altLang="it-IT" sz="1000">
                <a:solidFill>
                  <a:srgbClr val="CC3300"/>
                </a:solidFill>
              </a:endParaRPr>
            </a:p>
          </p:txBody>
        </p:sp>
      </p:grpSp>
      <p:pic>
        <p:nvPicPr>
          <p:cNvPr id="12" name="Picture 6">
            <a:extLst>
              <a:ext uri="{FF2B5EF4-FFF2-40B4-BE49-F238E27FC236}">
                <a16:creationId xmlns:a16="http://schemas.microsoft.com/office/drawing/2014/main" id="{4B866AB1-EC31-565D-71B3-146999838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10"/>
          <a:stretch>
            <a:fillRect/>
          </a:stretch>
        </p:blipFill>
        <p:spPr bwMode="auto">
          <a:xfrm>
            <a:off x="7521723" y="861329"/>
            <a:ext cx="3733800" cy="174625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po 21">
            <a:extLst>
              <a:ext uri="{FF2B5EF4-FFF2-40B4-BE49-F238E27FC236}">
                <a16:creationId xmlns:a16="http://schemas.microsoft.com/office/drawing/2014/main" id="{2CC8B51A-9839-8396-6B69-4153904F71D9}"/>
              </a:ext>
            </a:extLst>
          </p:cNvPr>
          <p:cNvGrpSpPr/>
          <p:nvPr/>
        </p:nvGrpSpPr>
        <p:grpSpPr>
          <a:xfrm>
            <a:off x="6552528" y="3608247"/>
            <a:ext cx="3853136" cy="1819275"/>
            <a:chOff x="7424737" y="4109755"/>
            <a:chExt cx="3853136" cy="1819275"/>
          </a:xfrm>
        </p:grpSpPr>
        <p:pic>
          <p:nvPicPr>
            <p:cNvPr id="11" name="Picture 9">
              <a:extLst>
                <a:ext uri="{FF2B5EF4-FFF2-40B4-BE49-F238E27FC236}">
                  <a16:creationId xmlns:a16="http://schemas.microsoft.com/office/drawing/2014/main" id="{22DCDEC8-853B-D839-CC39-B01160190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41" t="6818" r="1930" b="29668"/>
            <a:stretch>
              <a:fillRect/>
            </a:stretch>
          </p:blipFill>
          <p:spPr>
            <a:xfrm>
              <a:off x="7817123" y="4109755"/>
              <a:ext cx="3460750" cy="1819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18">
              <a:extLst>
                <a:ext uri="{FF2B5EF4-FFF2-40B4-BE49-F238E27FC236}">
                  <a16:creationId xmlns:a16="http://schemas.microsoft.com/office/drawing/2014/main" id="{5FC67549-F980-A840-D1D7-FF73BF044CEF}"/>
                </a:ext>
              </a:extLst>
            </p:cNvPr>
            <p:cNvSpPr txBox="1">
              <a:spLocks noChangeArrowheads="1"/>
            </p:cNvSpPr>
            <p:nvPr/>
          </p:nvSpPr>
          <p:spPr bwMode="auto">
            <a:xfrm>
              <a:off x="7424737" y="4666402"/>
              <a:ext cx="1447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000">
                  <a:solidFill>
                    <a:srgbClr val="CC3300"/>
                  </a:solidFill>
                </a:rPr>
                <a:t>TESLA Collider</a:t>
              </a:r>
              <a:endParaRPr lang="en-US" altLang="it-IT" sz="1000">
                <a:solidFill>
                  <a:srgbClr val="CC3300"/>
                </a:solidFill>
              </a:endParaRPr>
            </a:p>
          </p:txBody>
        </p:sp>
        <p:sp>
          <p:nvSpPr>
            <p:cNvPr id="14" name="Text Box 19">
              <a:extLst>
                <a:ext uri="{FF2B5EF4-FFF2-40B4-BE49-F238E27FC236}">
                  <a16:creationId xmlns:a16="http://schemas.microsoft.com/office/drawing/2014/main" id="{1BDEB14A-1759-7AEE-65A2-68B0161BC082}"/>
                </a:ext>
              </a:extLst>
            </p:cNvPr>
            <p:cNvSpPr txBox="1">
              <a:spLocks noChangeArrowheads="1"/>
            </p:cNvSpPr>
            <p:nvPr/>
          </p:nvSpPr>
          <p:spPr bwMode="auto">
            <a:xfrm>
              <a:off x="8301486" y="5382139"/>
              <a:ext cx="1447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000" dirty="0">
                  <a:solidFill>
                    <a:srgbClr val="CC3300"/>
                  </a:solidFill>
                </a:rPr>
                <a:t>TESLA X-Ray FEL</a:t>
              </a:r>
            </a:p>
          </p:txBody>
        </p:sp>
      </p:grpSp>
      <p:sp>
        <p:nvSpPr>
          <p:cNvPr id="15" name="Text Box 20">
            <a:extLst>
              <a:ext uri="{FF2B5EF4-FFF2-40B4-BE49-F238E27FC236}">
                <a16:creationId xmlns:a16="http://schemas.microsoft.com/office/drawing/2014/main" id="{B6EAFC4C-FD60-BDB7-3E78-1335AA87E9CD}"/>
              </a:ext>
            </a:extLst>
          </p:cNvPr>
          <p:cNvSpPr txBox="1">
            <a:spLocks noChangeArrowheads="1"/>
          </p:cNvSpPr>
          <p:nvPr/>
        </p:nvSpPr>
        <p:spPr bwMode="auto">
          <a:xfrm>
            <a:off x="7043737" y="2151802"/>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000">
                <a:solidFill>
                  <a:srgbClr val="CC3300"/>
                </a:solidFill>
              </a:rPr>
              <a:t>Infrastructure </a:t>
            </a:r>
          </a:p>
          <a:p>
            <a:r>
              <a:rPr lang="en-US" altLang="it-IT" sz="1000">
                <a:solidFill>
                  <a:srgbClr val="CC3300"/>
                </a:solidFill>
              </a:rPr>
              <a:t>@ DESY in Hall 3</a:t>
            </a:r>
          </a:p>
        </p:txBody>
      </p:sp>
      <p:grpSp>
        <p:nvGrpSpPr>
          <p:cNvPr id="16" name="Group 25">
            <a:extLst>
              <a:ext uri="{FF2B5EF4-FFF2-40B4-BE49-F238E27FC236}">
                <a16:creationId xmlns:a16="http://schemas.microsoft.com/office/drawing/2014/main" id="{4C68DD43-8B54-1AE2-36C5-438618091AE9}"/>
              </a:ext>
            </a:extLst>
          </p:cNvPr>
          <p:cNvGrpSpPr>
            <a:grpSpLocks/>
          </p:cNvGrpSpPr>
          <p:nvPr/>
        </p:nvGrpSpPr>
        <p:grpSpPr bwMode="auto">
          <a:xfrm>
            <a:off x="6598699" y="2802677"/>
            <a:ext cx="2085975" cy="1138238"/>
            <a:chOff x="4272" y="1856"/>
            <a:chExt cx="1314" cy="717"/>
          </a:xfrm>
        </p:grpSpPr>
        <p:pic>
          <p:nvPicPr>
            <p:cNvPr id="17" name="Picture 11">
              <a:extLst>
                <a:ext uri="{FF2B5EF4-FFF2-40B4-BE49-F238E27FC236}">
                  <a16:creationId xmlns:a16="http://schemas.microsoft.com/office/drawing/2014/main" id="{CA63E897-72F3-1A60-B2A8-F7BB957E5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 y="1856"/>
              <a:ext cx="1008" cy="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6">
              <a:extLst>
                <a:ext uri="{FF2B5EF4-FFF2-40B4-BE49-F238E27FC236}">
                  <a16:creationId xmlns:a16="http://schemas.microsoft.com/office/drawing/2014/main" id="{EE261DEC-E070-3A77-4CD4-9896C1F79A2B}"/>
                </a:ext>
              </a:extLst>
            </p:cNvPr>
            <p:cNvSpPr txBox="1">
              <a:spLocks noChangeArrowheads="1"/>
            </p:cNvSpPr>
            <p:nvPr/>
          </p:nvSpPr>
          <p:spPr bwMode="auto">
            <a:xfrm>
              <a:off x="4272" y="1920"/>
              <a:ext cx="36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000">
                  <a:solidFill>
                    <a:srgbClr val="CC3300"/>
                  </a:solidFill>
                </a:rPr>
                <a:t>TTF I</a:t>
              </a:r>
              <a:endParaRPr lang="en-US" altLang="it-IT" sz="1000">
                <a:solidFill>
                  <a:srgbClr val="CC3300"/>
                </a:solidFill>
              </a:endParaRPr>
            </a:p>
          </p:txBody>
        </p:sp>
      </p:grpSp>
      <p:sp>
        <p:nvSpPr>
          <p:cNvPr id="19" name="Line 26">
            <a:extLst>
              <a:ext uri="{FF2B5EF4-FFF2-40B4-BE49-F238E27FC236}">
                <a16:creationId xmlns:a16="http://schemas.microsoft.com/office/drawing/2014/main" id="{A7998D28-2525-5283-D419-57874D6D7820}"/>
              </a:ext>
            </a:extLst>
          </p:cNvPr>
          <p:cNvSpPr>
            <a:spLocks noChangeShapeType="1"/>
          </p:cNvSpPr>
          <p:nvPr/>
        </p:nvSpPr>
        <p:spPr bwMode="auto">
          <a:xfrm>
            <a:off x="6050892" y="3599602"/>
            <a:ext cx="914400" cy="565292"/>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0" name="Rectangle 3">
            <a:extLst>
              <a:ext uri="{FF2B5EF4-FFF2-40B4-BE49-F238E27FC236}">
                <a16:creationId xmlns:a16="http://schemas.microsoft.com/office/drawing/2014/main" id="{79F07828-6DF1-34BC-C0CD-EA994B8FCFD9}"/>
              </a:ext>
            </a:extLst>
          </p:cNvPr>
          <p:cNvSpPr txBox="1">
            <a:spLocks noChangeArrowheads="1"/>
          </p:cNvSpPr>
          <p:nvPr/>
        </p:nvSpPr>
        <p:spPr bwMode="auto">
          <a:xfrm>
            <a:off x="406400" y="993351"/>
            <a:ext cx="5813424"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6"/>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7"/>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marL="228600" indent="-228600">
              <a:lnSpc>
                <a:spcPct val="90000"/>
              </a:lnSpc>
              <a:spcBef>
                <a:spcPts val="600"/>
              </a:spcBef>
              <a:buClrTx/>
              <a:tabLst>
                <a:tab pos="228600" algn="l"/>
              </a:tabLst>
            </a:pPr>
            <a:r>
              <a:rPr lang="en-US" altLang="it-IT" sz="1600" kern="0" dirty="0">
                <a:solidFill>
                  <a:srgbClr val="C00000"/>
                </a:solidFill>
              </a:rPr>
              <a:t>July 1990 </a:t>
            </a:r>
            <a:r>
              <a:rPr lang="en-US" altLang="it-IT" sz="1600" b="0" kern="0" dirty="0">
                <a:solidFill>
                  <a:schemeClr val="tx1"/>
                </a:solidFill>
              </a:rPr>
              <a:t>– </a:t>
            </a:r>
            <a:r>
              <a:rPr lang="en-US" altLang="it-IT" sz="1600" b="0" kern="0" dirty="0"/>
              <a:t>1° International TESLA Workshop</a:t>
            </a:r>
            <a:r>
              <a:rPr lang="en-US" altLang="it-IT" sz="1600" b="0" kern="0" dirty="0">
                <a:solidFill>
                  <a:schemeClr val="tx1"/>
                </a:solidFill>
              </a:rPr>
              <a:t> </a:t>
            </a:r>
            <a:r>
              <a:rPr lang="en-US" altLang="it-IT" sz="1600" b="0" kern="0" dirty="0"/>
              <a:t>@ Cornell University</a:t>
            </a:r>
            <a:endParaRPr lang="en-US" altLang="it-IT" sz="500" b="0" kern="0" dirty="0">
              <a:solidFill>
                <a:srgbClr val="FF0033"/>
              </a:solidFill>
            </a:endParaRPr>
          </a:p>
          <a:p>
            <a:pPr marL="228600" indent="-228600">
              <a:lnSpc>
                <a:spcPct val="90000"/>
              </a:lnSpc>
              <a:spcBef>
                <a:spcPts val="600"/>
              </a:spcBef>
              <a:buClrTx/>
              <a:tabLst>
                <a:tab pos="228600" algn="l"/>
              </a:tabLst>
            </a:pPr>
            <a:r>
              <a:rPr lang="en-US" altLang="it-IT" sz="1600" kern="0" dirty="0">
                <a:solidFill>
                  <a:srgbClr val="C00000"/>
                </a:solidFill>
              </a:rPr>
              <a:t>February 1992 </a:t>
            </a:r>
            <a:r>
              <a:rPr lang="en-US" altLang="it-IT" sz="1600" b="0" kern="0" dirty="0">
                <a:solidFill>
                  <a:schemeClr val="tx1"/>
                </a:solidFill>
              </a:rPr>
              <a:t>– </a:t>
            </a:r>
            <a:r>
              <a:rPr lang="en-US" altLang="it-IT" sz="1600" b="0" kern="0" dirty="0"/>
              <a:t>1° TESLA Collaboration Board </a:t>
            </a:r>
            <a:r>
              <a:rPr lang="it-IT" altLang="it-IT" sz="1600" b="0" kern="0" dirty="0"/>
              <a:t>Meeting </a:t>
            </a:r>
            <a:r>
              <a:rPr lang="en-US" altLang="it-IT" sz="1600" b="0" kern="0" dirty="0"/>
              <a:t>@ DESY</a:t>
            </a:r>
            <a:endParaRPr lang="en-US" altLang="it-IT" sz="500" b="0" kern="0" dirty="0">
              <a:solidFill>
                <a:srgbClr val="FF0033"/>
              </a:solidFill>
            </a:endParaRPr>
          </a:p>
          <a:p>
            <a:pPr marL="228600" indent="-228600">
              <a:lnSpc>
                <a:spcPct val="90000"/>
              </a:lnSpc>
              <a:spcBef>
                <a:spcPts val="600"/>
              </a:spcBef>
              <a:buClrTx/>
              <a:tabLst>
                <a:tab pos="228600" algn="l"/>
              </a:tabLst>
            </a:pPr>
            <a:r>
              <a:rPr lang="en-US" altLang="it-IT" sz="1600" kern="0" dirty="0">
                <a:solidFill>
                  <a:srgbClr val="C00000"/>
                </a:solidFill>
              </a:rPr>
              <a:t>March 1993</a:t>
            </a:r>
            <a:r>
              <a:rPr lang="it-IT" altLang="it-IT" sz="1600" kern="0" dirty="0">
                <a:solidFill>
                  <a:srgbClr val="C00000"/>
                </a:solidFill>
              </a:rPr>
              <a:t> </a:t>
            </a:r>
            <a:r>
              <a:rPr lang="it-IT" altLang="it-IT" sz="1600" b="0" kern="0" dirty="0"/>
              <a:t>-</a:t>
            </a:r>
            <a:r>
              <a:rPr lang="it-IT" altLang="it-IT" sz="1600" b="0" kern="0" dirty="0">
                <a:solidFill>
                  <a:srgbClr val="FF0033"/>
                </a:solidFill>
              </a:rPr>
              <a:t> </a:t>
            </a:r>
            <a:r>
              <a:rPr lang="en-US" altLang="it-IT" sz="1600" b="1" kern="0" dirty="0"/>
              <a:t>“A Proposal to Construct and Test Prototype Superconducting RF Structures for Linear Colliders”</a:t>
            </a:r>
            <a:endParaRPr lang="en-US" altLang="it-IT" sz="500" b="0" kern="0" dirty="0"/>
          </a:p>
          <a:p>
            <a:pPr marL="228600" indent="-228600">
              <a:lnSpc>
                <a:spcPct val="90000"/>
              </a:lnSpc>
              <a:spcBef>
                <a:spcPts val="600"/>
              </a:spcBef>
              <a:buClrTx/>
              <a:tabLst>
                <a:tab pos="228600" algn="l"/>
              </a:tabLst>
            </a:pPr>
            <a:r>
              <a:rPr lang="en-US" altLang="it-IT" sz="1600" kern="0" dirty="0">
                <a:solidFill>
                  <a:srgbClr val="C00000"/>
                </a:solidFill>
              </a:rPr>
              <a:t>March 1995 </a:t>
            </a:r>
            <a:r>
              <a:rPr lang="en-US" altLang="it-IT" sz="1600" b="0" kern="0" dirty="0">
                <a:solidFill>
                  <a:schemeClr val="tx1"/>
                </a:solidFill>
              </a:rPr>
              <a:t>-</a:t>
            </a:r>
            <a:r>
              <a:rPr lang="en-US" altLang="it-IT" sz="1600" b="0" kern="0" dirty="0"/>
              <a:t>TESLA Test Facility </a:t>
            </a:r>
            <a:r>
              <a:rPr lang="en-US" altLang="it-IT" sz="1600" b="0" kern="0" dirty="0" err="1"/>
              <a:t>Linac</a:t>
            </a:r>
            <a:r>
              <a:rPr lang="en-US" altLang="it-IT" sz="1600" b="0" kern="0" dirty="0"/>
              <a:t> Design Report</a:t>
            </a:r>
            <a:endParaRPr lang="en-US" altLang="it-IT" sz="1400" b="0" kern="0" dirty="0">
              <a:solidFill>
                <a:schemeClr val="tx1"/>
              </a:solidFill>
            </a:endParaRPr>
          </a:p>
          <a:p>
            <a:pPr marL="228600" indent="-228600">
              <a:lnSpc>
                <a:spcPct val="90000"/>
              </a:lnSpc>
              <a:spcBef>
                <a:spcPts val="600"/>
              </a:spcBef>
              <a:buClrTx/>
              <a:tabLst>
                <a:tab pos="228600" algn="l"/>
              </a:tabLst>
            </a:pPr>
            <a:r>
              <a:rPr lang="en-US" altLang="it-IT" sz="1600" b="0" kern="0" dirty="0"/>
              <a:t>	SASE FEL included in TESLA → TTF 2</a:t>
            </a:r>
          </a:p>
          <a:p>
            <a:pPr marL="228600" indent="-228600">
              <a:lnSpc>
                <a:spcPct val="90000"/>
              </a:lnSpc>
              <a:spcBef>
                <a:spcPts val="600"/>
              </a:spcBef>
              <a:buClrTx/>
              <a:tabLst>
                <a:tab pos="228600" algn="l"/>
              </a:tabLst>
            </a:pPr>
            <a:r>
              <a:rPr lang="en-US" altLang="it-IT" sz="1600" kern="0" dirty="0">
                <a:solidFill>
                  <a:srgbClr val="C00000"/>
                </a:solidFill>
              </a:rPr>
              <a:t>May 1996 </a:t>
            </a:r>
            <a:r>
              <a:rPr lang="en-US" altLang="it-IT" sz="1600" b="0" kern="0" dirty="0">
                <a:solidFill>
                  <a:schemeClr val="tx1"/>
                </a:solidFill>
              </a:rPr>
              <a:t>– </a:t>
            </a:r>
            <a:r>
              <a:rPr lang="en-US" altLang="it-IT" sz="1600" kern="0" dirty="0"/>
              <a:t>first beam at TTF1</a:t>
            </a:r>
            <a:endParaRPr lang="en-US" altLang="it-IT" sz="500" kern="0" dirty="0">
              <a:solidFill>
                <a:srgbClr val="FF0033"/>
              </a:solidFill>
            </a:endParaRPr>
          </a:p>
          <a:p>
            <a:pPr marL="228600" indent="-228600">
              <a:lnSpc>
                <a:spcPct val="90000"/>
              </a:lnSpc>
              <a:spcBef>
                <a:spcPts val="600"/>
              </a:spcBef>
              <a:buClrTx/>
              <a:tabLst>
                <a:tab pos="228600" algn="l"/>
              </a:tabLst>
            </a:pPr>
            <a:r>
              <a:rPr lang="en-US" altLang="it-IT" sz="1600" kern="0" dirty="0">
                <a:solidFill>
                  <a:srgbClr val="C00000"/>
                </a:solidFill>
              </a:rPr>
              <a:t>March 2001 </a:t>
            </a:r>
            <a:r>
              <a:rPr lang="en-US" altLang="it-IT" sz="1600" b="0" kern="0" dirty="0">
                <a:solidFill>
                  <a:schemeClr val="tx1"/>
                </a:solidFill>
              </a:rPr>
              <a:t>– </a:t>
            </a:r>
            <a:r>
              <a:rPr lang="en-US" altLang="it-IT" sz="1600" b="1" kern="0" dirty="0"/>
              <a:t>TESLA Technical Design Report with XFEL</a:t>
            </a:r>
            <a:r>
              <a:rPr lang="en-US" altLang="it-IT" sz="500" b="0" kern="0" dirty="0">
                <a:solidFill>
                  <a:srgbClr val="FF0033"/>
                </a:solidFill>
              </a:rPr>
              <a:t>.                                                                 </a:t>
            </a:r>
            <a:r>
              <a:rPr lang="it-IT" altLang="it-IT" sz="1600" b="1" kern="0" dirty="0"/>
              <a:t>First SASE-FEL </a:t>
            </a:r>
            <a:r>
              <a:rPr lang="it-IT" altLang="it-IT" sz="1600" b="1" kern="0" dirty="0" err="1"/>
              <a:t>Saturation</a:t>
            </a:r>
            <a:r>
              <a:rPr lang="it-IT" altLang="it-IT" sz="1600" b="1" kern="0" dirty="0"/>
              <a:t> </a:t>
            </a:r>
            <a:r>
              <a:rPr lang="it-IT" altLang="it-IT" sz="1600" b="1" kern="0" dirty="0" err="1"/>
              <a:t>at</a:t>
            </a:r>
            <a:r>
              <a:rPr lang="it-IT" altLang="it-IT" sz="1600" b="1" kern="0" dirty="0"/>
              <a:t> TTF </a:t>
            </a:r>
            <a:endParaRPr lang="en-US" altLang="it-IT" sz="500" b="0" kern="0" dirty="0">
              <a:solidFill>
                <a:srgbClr val="FF0033"/>
              </a:solidFill>
            </a:endParaRPr>
          </a:p>
          <a:p>
            <a:pPr marL="228600" indent="-228600">
              <a:lnSpc>
                <a:spcPct val="90000"/>
              </a:lnSpc>
              <a:spcBef>
                <a:spcPts val="600"/>
              </a:spcBef>
              <a:buClrTx/>
              <a:tabLst>
                <a:tab pos="228600" algn="l"/>
              </a:tabLst>
            </a:pPr>
            <a:r>
              <a:rPr lang="it-IT" altLang="it-IT" sz="1600" kern="0" dirty="0" err="1">
                <a:solidFill>
                  <a:srgbClr val="C00000"/>
                </a:solidFill>
              </a:rPr>
              <a:t>July</a:t>
            </a:r>
            <a:r>
              <a:rPr lang="it-IT" altLang="it-IT" sz="1600" kern="0" dirty="0">
                <a:solidFill>
                  <a:srgbClr val="C00000"/>
                </a:solidFill>
              </a:rPr>
              <a:t> 2002 </a:t>
            </a:r>
            <a:r>
              <a:rPr lang="it-IT" altLang="it-IT" sz="1600" b="0" kern="0" dirty="0"/>
              <a:t>– from the German Science </a:t>
            </a:r>
            <a:r>
              <a:rPr lang="it-IT" altLang="it-IT" sz="1600" b="0" kern="0" dirty="0" err="1"/>
              <a:t>Council</a:t>
            </a:r>
            <a:r>
              <a:rPr lang="it-IT" altLang="it-IT" sz="1600" b="0" kern="0" dirty="0"/>
              <a:t>: </a:t>
            </a:r>
            <a:r>
              <a:rPr lang="it-IT" altLang="it-IT" sz="1600" kern="0" dirty="0"/>
              <a:t>Two </a:t>
            </a:r>
            <a:r>
              <a:rPr lang="it-IT" altLang="it-IT" sz="1600" kern="0" dirty="0" err="1"/>
              <a:t>independent</a:t>
            </a:r>
            <a:r>
              <a:rPr lang="it-IT" altLang="it-IT" sz="1600" kern="0" dirty="0"/>
              <a:t> projects: </a:t>
            </a:r>
            <a:r>
              <a:rPr lang="it-IT" altLang="it-IT" sz="1600" kern="0" dirty="0">
                <a:solidFill>
                  <a:srgbClr val="C00000"/>
                </a:solidFill>
              </a:rPr>
              <a:t>TESLA X-FEL </a:t>
            </a:r>
            <a:r>
              <a:rPr lang="it-IT" altLang="it-IT" sz="1600" b="0" kern="0" dirty="0"/>
              <a:t>and</a:t>
            </a:r>
            <a:r>
              <a:rPr lang="it-IT" altLang="it-IT" sz="1600" kern="0" dirty="0"/>
              <a:t> </a:t>
            </a:r>
            <a:r>
              <a:rPr lang="it-IT" altLang="it-IT" sz="1600" kern="0" dirty="0">
                <a:solidFill>
                  <a:srgbClr val="C00000"/>
                </a:solidFill>
              </a:rPr>
              <a:t>TESLA LC</a:t>
            </a:r>
            <a:endParaRPr lang="en-US" altLang="it-IT" sz="500" kern="0" dirty="0">
              <a:solidFill>
                <a:srgbClr val="C00000"/>
              </a:solidFill>
            </a:endParaRPr>
          </a:p>
          <a:p>
            <a:pPr marL="228600" indent="-228600">
              <a:spcBef>
                <a:spcPts val="600"/>
              </a:spcBef>
              <a:buClr>
                <a:srgbClr val="FF0033"/>
              </a:buClr>
            </a:pPr>
            <a:r>
              <a:rPr lang="en-US" altLang="it-IT" sz="1600" dirty="0">
                <a:solidFill>
                  <a:srgbClr val="C00000"/>
                </a:solidFill>
              </a:rPr>
              <a:t>February 2003 </a:t>
            </a:r>
            <a:r>
              <a:rPr lang="en-US" altLang="it-IT" sz="1600" dirty="0"/>
              <a:t>–TESLA X-FEL proposed </a:t>
            </a:r>
            <a:r>
              <a:rPr lang="en-US" altLang="it-IT" sz="1600" b="0" dirty="0"/>
              <a:t>as an European Facility,</a:t>
            </a:r>
            <a:r>
              <a:rPr lang="en-US" altLang="it-IT" sz="1600" dirty="0"/>
              <a:t> 50% funding from Germany</a:t>
            </a:r>
          </a:p>
          <a:p>
            <a:pPr marL="228600" indent="-228600">
              <a:spcBef>
                <a:spcPts val="600"/>
              </a:spcBef>
              <a:buClr>
                <a:srgbClr val="FF0033"/>
              </a:buClr>
            </a:pPr>
            <a:r>
              <a:rPr lang="en-US" altLang="it-IT" sz="1600" dirty="0">
                <a:solidFill>
                  <a:srgbClr val="C00000"/>
                </a:solidFill>
              </a:rPr>
              <a:t>June 2004 </a:t>
            </a:r>
            <a:r>
              <a:rPr lang="en-US" altLang="it-IT" sz="1600" dirty="0"/>
              <a:t>– </a:t>
            </a:r>
            <a:r>
              <a:rPr lang="en-US" altLang="it-IT" sz="1600" b="0" dirty="0"/>
              <a:t>TTF II: First beam accelerated</a:t>
            </a:r>
          </a:p>
          <a:p>
            <a:pPr marL="228600" indent="-228600">
              <a:spcBef>
                <a:spcPts val="600"/>
              </a:spcBef>
              <a:buClr>
                <a:srgbClr val="FF0033"/>
              </a:buClr>
            </a:pPr>
            <a:r>
              <a:rPr lang="en-US" altLang="it-IT" sz="1600" dirty="0">
                <a:solidFill>
                  <a:srgbClr val="C00000"/>
                </a:solidFill>
              </a:rPr>
              <a:t>August 2004 </a:t>
            </a:r>
            <a:r>
              <a:rPr lang="en-US" altLang="it-IT" sz="1600" dirty="0"/>
              <a:t>– TESLA Technology chosen for ILC</a:t>
            </a:r>
            <a:endParaRPr lang="en-US" altLang="it-IT" sz="800" dirty="0"/>
          </a:p>
          <a:p>
            <a:pPr marL="228600" indent="-228600">
              <a:spcBef>
                <a:spcPts val="600"/>
              </a:spcBef>
              <a:buClr>
                <a:srgbClr val="FF0033"/>
              </a:buClr>
            </a:pPr>
            <a:r>
              <a:rPr lang="en-US" altLang="it-IT" sz="1600" dirty="0">
                <a:solidFill>
                  <a:srgbClr val="C00000"/>
                </a:solidFill>
              </a:rPr>
              <a:t>June 2007 </a:t>
            </a:r>
            <a:r>
              <a:rPr lang="en-US" altLang="it-IT" sz="1600" dirty="0"/>
              <a:t>– European XFEL Project Starts </a:t>
            </a:r>
          </a:p>
          <a:p>
            <a:pPr marL="228600" indent="-228600">
              <a:spcBef>
                <a:spcPct val="0"/>
              </a:spcBef>
              <a:buClr>
                <a:srgbClr val="FF0033"/>
              </a:buClr>
            </a:pPr>
            <a:endParaRPr lang="en-US" altLang="it-IT" sz="1600" dirty="0">
              <a:solidFill>
                <a:srgbClr val="008000"/>
              </a:solidFill>
            </a:endParaRPr>
          </a:p>
          <a:p>
            <a:pPr marL="228600" indent="-228600">
              <a:lnSpc>
                <a:spcPct val="90000"/>
              </a:lnSpc>
              <a:spcBef>
                <a:spcPct val="0"/>
              </a:spcBef>
              <a:buClrTx/>
              <a:tabLst>
                <a:tab pos="228600" algn="l"/>
              </a:tabLst>
            </a:pPr>
            <a:endParaRPr lang="it-IT" altLang="it-IT" sz="1200" b="0" kern="0" dirty="0"/>
          </a:p>
        </p:txBody>
      </p:sp>
      <p:sp>
        <p:nvSpPr>
          <p:cNvPr id="21" name="Line 26">
            <a:extLst>
              <a:ext uri="{FF2B5EF4-FFF2-40B4-BE49-F238E27FC236}">
                <a16:creationId xmlns:a16="http://schemas.microsoft.com/office/drawing/2014/main" id="{B57B3F63-50AF-B925-1478-2504A2635EE4}"/>
              </a:ext>
            </a:extLst>
          </p:cNvPr>
          <p:cNvSpPr>
            <a:spLocks noChangeShapeType="1"/>
          </p:cNvSpPr>
          <p:nvPr/>
        </p:nvSpPr>
        <p:spPr bwMode="auto">
          <a:xfrm flipV="1">
            <a:off x="6019799" y="1727200"/>
            <a:ext cx="1357313" cy="880379"/>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pic>
        <p:nvPicPr>
          <p:cNvPr id="23" name="Picture 20">
            <a:extLst>
              <a:ext uri="{FF2B5EF4-FFF2-40B4-BE49-F238E27FC236}">
                <a16:creationId xmlns:a16="http://schemas.microsoft.com/office/drawing/2014/main" id="{A572F770-4DA1-4327-6641-0B7D1AE2B6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20" t="3270" r="3618" b="3706"/>
          <a:stretch>
            <a:fillRect/>
          </a:stretch>
        </p:blipFill>
        <p:spPr>
          <a:xfrm>
            <a:off x="9183925" y="4880631"/>
            <a:ext cx="2159000" cy="14176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Line 26">
            <a:extLst>
              <a:ext uri="{FF2B5EF4-FFF2-40B4-BE49-F238E27FC236}">
                <a16:creationId xmlns:a16="http://schemas.microsoft.com/office/drawing/2014/main" id="{9A26E73A-70BC-D35B-B4B8-5C39878D2528}"/>
              </a:ext>
            </a:extLst>
          </p:cNvPr>
          <p:cNvSpPr>
            <a:spLocks noChangeShapeType="1"/>
          </p:cNvSpPr>
          <p:nvPr/>
        </p:nvSpPr>
        <p:spPr bwMode="auto">
          <a:xfrm>
            <a:off x="8178141" y="5144156"/>
            <a:ext cx="914400" cy="565292"/>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3" name="Segnaposto numero diapositiva 4">
            <a:extLst>
              <a:ext uri="{FF2B5EF4-FFF2-40B4-BE49-F238E27FC236}">
                <a16:creationId xmlns:a16="http://schemas.microsoft.com/office/drawing/2014/main" id="{8F9DAF40-B511-C15D-7AB6-E106D3EC25C8}"/>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877600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F79565-264C-2D24-C74B-47D526EAEF30}"/>
              </a:ext>
            </a:extLst>
          </p:cNvPr>
          <p:cNvSpPr>
            <a:spLocks noGrp="1"/>
          </p:cNvSpPr>
          <p:nvPr>
            <p:ph type="title"/>
          </p:nvPr>
        </p:nvSpPr>
        <p:spPr/>
        <p:txBody>
          <a:bodyPr/>
          <a:lstStyle/>
          <a:p>
            <a:r>
              <a:rPr lang="it-IT" altLang="it-IT" dirty="0"/>
              <a:t>TTF: 10 </a:t>
            </a:r>
            <a:r>
              <a:rPr lang="it-IT" altLang="it-IT" dirty="0" err="1"/>
              <a:t>years</a:t>
            </a:r>
            <a:r>
              <a:rPr lang="it-IT" altLang="it-IT" dirty="0"/>
              <a:t> of </a:t>
            </a:r>
            <a:r>
              <a:rPr lang="it-IT" altLang="it-IT" dirty="0" err="1"/>
              <a:t>experience</a:t>
            </a:r>
            <a:endParaRPr lang="it-IT" dirty="0"/>
          </a:p>
        </p:txBody>
      </p:sp>
      <p:sp>
        <p:nvSpPr>
          <p:cNvPr id="4" name="Segnaposto data 3">
            <a:extLst>
              <a:ext uri="{FF2B5EF4-FFF2-40B4-BE49-F238E27FC236}">
                <a16:creationId xmlns:a16="http://schemas.microsoft.com/office/drawing/2014/main" id="{3C8F2F78-85B7-8B5C-F01E-37B6F6963B6B}"/>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F1E328DF-B060-306C-F023-188C6222E5AB}"/>
              </a:ext>
            </a:extLst>
          </p:cNvPr>
          <p:cNvSpPr>
            <a:spLocks noGrp="1"/>
          </p:cNvSpPr>
          <p:nvPr>
            <p:ph type="ftr" sz="quarter" idx="11"/>
          </p:nvPr>
        </p:nvSpPr>
        <p:spPr/>
        <p:txBody>
          <a:bodyPr/>
          <a:lstStyle/>
          <a:p>
            <a:fld id="{3FBB366A-F7D1-4519-A1E6-A2C124910861}" type="slidenum">
              <a:rPr lang="en-US" altLang="it-IT" smtClean="0"/>
              <a:pPr/>
              <a:t>34</a:t>
            </a:fld>
            <a:endParaRPr lang="en-US" altLang="it-IT"/>
          </a:p>
        </p:txBody>
      </p:sp>
      <p:sp>
        <p:nvSpPr>
          <p:cNvPr id="6" name="Segnaposto numero diapositiva 5">
            <a:extLst>
              <a:ext uri="{FF2B5EF4-FFF2-40B4-BE49-F238E27FC236}">
                <a16:creationId xmlns:a16="http://schemas.microsoft.com/office/drawing/2014/main" id="{70B9004F-8845-B94B-B52D-A8A356DEC0DF}"/>
              </a:ext>
            </a:extLst>
          </p:cNvPr>
          <p:cNvSpPr>
            <a:spLocks noGrp="1"/>
          </p:cNvSpPr>
          <p:nvPr>
            <p:ph type="sldNum" sz="quarter" idx="4"/>
          </p:nvPr>
        </p:nvSpPr>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
        <p:nvSpPr>
          <p:cNvPr id="7" name="Rectangle 3">
            <a:extLst>
              <a:ext uri="{FF2B5EF4-FFF2-40B4-BE49-F238E27FC236}">
                <a16:creationId xmlns:a16="http://schemas.microsoft.com/office/drawing/2014/main" id="{1744B0D1-D136-4711-9218-8EA368FCB8B7}"/>
              </a:ext>
            </a:extLst>
          </p:cNvPr>
          <p:cNvSpPr txBox="1">
            <a:spLocks noChangeArrowheads="1"/>
          </p:cNvSpPr>
          <p:nvPr/>
        </p:nvSpPr>
        <p:spPr bwMode="auto">
          <a:xfrm>
            <a:off x="1828800" y="914401"/>
            <a:ext cx="8534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2"/>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3"/>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marL="228600" indent="-228600" eaLnBrk="1" hangingPunct="1"/>
            <a:r>
              <a:rPr lang="it-IT" altLang="it-IT" b="0" kern="0"/>
              <a:t>Taking into account all data from 1995</a:t>
            </a:r>
            <a:endParaRPr lang="en-US" altLang="it-IT" b="0" kern="0"/>
          </a:p>
        </p:txBody>
      </p:sp>
      <p:pic>
        <p:nvPicPr>
          <p:cNvPr id="8" name="Picture 4" descr="Alltests">
            <a:extLst>
              <a:ext uri="{FF2B5EF4-FFF2-40B4-BE49-F238E27FC236}">
                <a16:creationId xmlns:a16="http://schemas.microsoft.com/office/drawing/2014/main" id="{0D615D60-5C8D-0840-9C46-573B6A1AF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58" t="4802" r="4857" b="11716"/>
          <a:stretch>
            <a:fillRect/>
          </a:stretch>
        </p:blipFill>
        <p:spPr bwMode="auto">
          <a:xfrm>
            <a:off x="2057400" y="914400"/>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814672C1-C35C-3FDF-5E61-4C4A43E7C8EF}"/>
              </a:ext>
            </a:extLst>
          </p:cNvPr>
          <p:cNvSpPr txBox="1">
            <a:spLocks noChangeArrowheads="1"/>
          </p:cNvSpPr>
          <p:nvPr/>
        </p:nvSpPr>
        <p:spPr bwMode="auto">
          <a:xfrm>
            <a:off x="5500688" y="2022475"/>
            <a:ext cx="1391728" cy="400110"/>
          </a:xfrm>
          <a:prstGeom prst="rect">
            <a:avLst/>
          </a:prstGeom>
          <a:solidFill>
            <a:srgbClr val="EBFFFF"/>
          </a:solidFill>
          <a:ln>
            <a:noFill/>
          </a:ln>
          <a:effectLst/>
          <a:extLs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eaLnBrk="0" hangingPunct="0">
              <a:spcBef>
                <a:spcPct val="20000"/>
              </a:spcBef>
              <a:buChar char="–"/>
              <a:defRPr sz="1400">
                <a:solidFill>
                  <a:srgbClr val="000099"/>
                </a:solidFill>
                <a:latin typeface="Calibri" panose="020F0502020204030204" pitchFamily="34" charset="0"/>
              </a:defRPr>
            </a:lvl4pPr>
            <a:lvl5pPr marL="2057400" indent="-228600" eaLnBrk="0" hangingPunct="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ClrTx/>
              <a:buSzTx/>
            </a:pPr>
            <a:r>
              <a:rPr lang="en-US" altLang="it-IT" b="0">
                <a:solidFill>
                  <a:srgbClr val="FF0000"/>
                </a:solidFill>
                <a:latin typeface="Arial Narrow" panose="020B0604020202020204" pitchFamily="34" charset="0"/>
                <a:ea typeface="Arial Unicode MS" panose="020B0604020202020204" pitchFamily="34" charset="-128"/>
                <a:cs typeface="Arial Unicode MS" panose="020B0604020202020204" pitchFamily="34" charset="-128"/>
              </a:rPr>
              <a:t>E</a:t>
            </a:r>
            <a:r>
              <a:rPr lang="en-US" altLang="it-IT" b="0" baseline="-18000">
                <a:solidFill>
                  <a:srgbClr val="FF0000"/>
                </a:solidFill>
                <a:latin typeface="Arial Narrow" panose="020B0604020202020204" pitchFamily="34" charset="0"/>
                <a:ea typeface="Arial Unicode MS" panose="020B0604020202020204" pitchFamily="34" charset="-128"/>
                <a:cs typeface="Arial Unicode MS" panose="020B0604020202020204" pitchFamily="34" charset="-128"/>
              </a:rPr>
              <a:t>acc</a:t>
            </a:r>
            <a:r>
              <a:rPr lang="en-US" altLang="it-IT" b="0">
                <a:solidFill>
                  <a:srgbClr val="FF0000"/>
                </a:solidFill>
                <a:latin typeface="Arial Narrow" panose="020B0604020202020204" pitchFamily="34" charset="0"/>
                <a:ea typeface="Arial Unicode MS" panose="020B0604020202020204" pitchFamily="34" charset="-128"/>
                <a:cs typeface="Arial Unicode MS" panose="020B0604020202020204" pitchFamily="34" charset="-128"/>
              </a:rPr>
              <a:t> = ½ E</a:t>
            </a:r>
            <a:r>
              <a:rPr lang="en-US" altLang="it-IT" b="0" baseline="-18000">
                <a:solidFill>
                  <a:srgbClr val="FF0000"/>
                </a:solidFill>
                <a:latin typeface="Arial Narrow" panose="020B0604020202020204" pitchFamily="34" charset="0"/>
                <a:ea typeface="Arial Unicode MS" panose="020B0604020202020204" pitchFamily="34" charset="-128"/>
                <a:cs typeface="Arial Unicode MS" panose="020B0604020202020204" pitchFamily="34" charset="-128"/>
              </a:rPr>
              <a:t>surf</a:t>
            </a:r>
          </a:p>
        </p:txBody>
      </p:sp>
    </p:spTree>
    <p:extLst>
      <p:ext uri="{BB962C8B-B14F-4D97-AF65-F5344CB8AC3E}">
        <p14:creationId xmlns:p14="http://schemas.microsoft.com/office/powerpoint/2010/main" val="52255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35</a:t>
            </a:fld>
            <a:endParaRPr lang="en-US" altLang="it-IT"/>
          </a:p>
        </p:txBody>
      </p:sp>
      <p:sp>
        <p:nvSpPr>
          <p:cNvPr id="6" name="Rettangolo 5">
            <a:extLst>
              <a:ext uri="{FF2B5EF4-FFF2-40B4-BE49-F238E27FC236}">
                <a16:creationId xmlns:a16="http://schemas.microsoft.com/office/drawing/2014/main" id="{96E6EF43-EF00-684F-91FA-7611C02292D1}"/>
              </a:ext>
            </a:extLst>
          </p:cNvPr>
          <p:cNvSpPr/>
          <p:nvPr/>
        </p:nvSpPr>
        <p:spPr>
          <a:xfrm>
            <a:off x="1464204" y="1752600"/>
            <a:ext cx="9278409" cy="2985433"/>
          </a:xfrm>
          <a:prstGeom prst="rect">
            <a:avLst/>
          </a:prstGeom>
        </p:spPr>
        <p:txBody>
          <a:bodyPr wrap="square">
            <a:spAutoFit/>
          </a:bodyPr>
          <a:lstStyle/>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Introduction</a:t>
            </a:r>
            <a:r>
              <a:rPr lang="it-IT" sz="3200" b="0" dirty="0">
                <a:solidFill>
                  <a:schemeClr val="bg1">
                    <a:lumMod val="65000"/>
                  </a:schemeClr>
                </a:solidFill>
                <a:latin typeface="Arial" panose="020B0604020202020204" pitchFamily="34" charset="0"/>
                <a:cs typeface="Arial" panose="020B0604020202020204" pitchFamily="34" charset="0"/>
              </a:rPr>
              <a:t> </a:t>
            </a:r>
          </a:p>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Prototypes</a:t>
            </a:r>
            <a:r>
              <a:rPr lang="it-IT" sz="3200" b="0" dirty="0">
                <a:solidFill>
                  <a:schemeClr val="bg1">
                    <a:lumMod val="65000"/>
                  </a:schemeClr>
                </a:solidFill>
                <a:latin typeface="Arial" panose="020B0604020202020204" pitchFamily="34" charset="0"/>
                <a:cs typeface="Arial" panose="020B0604020202020204" pitchFamily="34" charset="0"/>
              </a:rPr>
              <a:t> with </a:t>
            </a:r>
            <a:r>
              <a:rPr lang="it-IT" sz="3200" b="0" dirty="0" err="1">
                <a:solidFill>
                  <a:schemeClr val="bg1">
                    <a:lumMod val="65000"/>
                  </a:schemeClr>
                </a:solidFill>
                <a:latin typeface="Arial" panose="020B0604020202020204" pitchFamily="34" charset="0"/>
                <a:cs typeface="Arial" panose="020B0604020202020204" pitchFamily="34" charset="0"/>
              </a:rPr>
              <a:t>industry</a:t>
            </a:r>
            <a:endParaRPr lang="it-IT" sz="3200" b="0" dirty="0">
              <a:solidFill>
                <a:schemeClr val="bg1">
                  <a:lumMod val="65000"/>
                </a:schemeClr>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err="1">
                <a:solidFill>
                  <a:srgbClr val="002060"/>
                </a:solidFill>
                <a:latin typeface="Arial" panose="020B0604020202020204" pitchFamily="34" charset="0"/>
                <a:cs typeface="Arial" panose="020B0604020202020204" pitchFamily="34" charset="0"/>
              </a:rPr>
              <a:t>Preparing</a:t>
            </a:r>
            <a:r>
              <a:rPr lang="it-IT" sz="3200" b="0" dirty="0">
                <a:solidFill>
                  <a:srgbClr val="002060"/>
                </a:solidFill>
                <a:latin typeface="Arial" panose="020B0604020202020204" pitchFamily="34" charset="0"/>
                <a:cs typeface="Arial" panose="020B0604020202020204" pitchFamily="34" charset="0"/>
              </a:rPr>
              <a:t> </a:t>
            </a:r>
            <a:r>
              <a:rPr lang="it-IT" sz="3200" b="0" dirty="0" err="1">
                <a:solidFill>
                  <a:srgbClr val="002060"/>
                </a:solidFill>
                <a:latin typeface="Arial" panose="020B0604020202020204" pitchFamily="34" charset="0"/>
                <a:cs typeface="Arial" panose="020B0604020202020204" pitchFamily="34" charset="0"/>
              </a:rPr>
              <a:t>series</a:t>
            </a:r>
            <a:r>
              <a:rPr lang="it-IT" sz="3200" b="0" dirty="0">
                <a:solidFill>
                  <a:srgbClr val="002060"/>
                </a:solidFill>
                <a:latin typeface="Arial" panose="020B0604020202020204" pitchFamily="34" charset="0"/>
                <a:cs typeface="Arial" panose="020B0604020202020204" pitchFamily="34" charset="0"/>
              </a:rPr>
              <a:t> production: the </a:t>
            </a:r>
            <a:r>
              <a:rPr lang="it-IT" sz="3200" b="0" dirty="0" err="1">
                <a:solidFill>
                  <a:srgbClr val="002060"/>
                </a:solidFill>
                <a:latin typeface="Arial" panose="020B0604020202020204" pitchFamily="34" charset="0"/>
                <a:cs typeface="Arial" panose="020B0604020202020204" pitchFamily="34" charset="0"/>
              </a:rPr>
              <a:t>cavity</a:t>
            </a:r>
            <a:r>
              <a:rPr lang="it-IT" sz="3200" b="0" dirty="0">
                <a:solidFill>
                  <a:srgbClr val="002060"/>
                </a:solidFill>
                <a:latin typeface="Arial" panose="020B0604020202020204" pitchFamily="34" charset="0"/>
                <a:cs typeface="Arial" panose="020B0604020202020204" pitchFamily="34" charset="0"/>
              </a:rPr>
              <a:t> </a:t>
            </a:r>
            <a:r>
              <a:rPr lang="it-IT" sz="3200" b="0" dirty="0" err="1">
                <a:solidFill>
                  <a:srgbClr val="002060"/>
                </a:solidFill>
                <a:latin typeface="Arial" panose="020B0604020202020204" pitchFamily="34" charset="0"/>
                <a:cs typeface="Arial" panose="020B0604020202020204" pitchFamily="34" charset="0"/>
              </a:rPr>
              <a:t>example</a:t>
            </a:r>
            <a:endParaRPr lang="it-IT" sz="3200" b="0" dirty="0">
              <a:solidFill>
                <a:srgbClr val="002060"/>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a:solidFill>
                  <a:schemeClr val="bg1">
                    <a:lumMod val="65000"/>
                  </a:schemeClr>
                </a:solidFill>
                <a:latin typeface="Arial" panose="020B0604020202020204" pitchFamily="34" charset="0"/>
                <a:cs typeface="Arial" panose="020B0604020202020204" pitchFamily="34" charset="0"/>
              </a:rPr>
              <a:t>Series production </a:t>
            </a:r>
            <a:r>
              <a:rPr lang="it-IT" sz="3200" b="0" dirty="0" err="1">
                <a:solidFill>
                  <a:schemeClr val="bg1">
                    <a:lumMod val="65000"/>
                  </a:schemeClr>
                </a:solidFill>
                <a:latin typeface="Arial" panose="020B0604020202020204" pitchFamily="34" charset="0"/>
                <a:cs typeface="Arial" panose="020B0604020202020204" pitchFamily="34" charset="0"/>
              </a:rPr>
              <a:t>better</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than</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prototypes</a:t>
            </a:r>
            <a:endParaRPr lang="it-IT" sz="3200" b="0" dirty="0">
              <a:solidFill>
                <a:schemeClr val="bg1">
                  <a:lumMod val="65000"/>
                </a:schemeClr>
              </a:solidFill>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ED44CC40-045A-E728-987D-8AD799409488}"/>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922440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European XFEL Cavity Production - 1</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36</a:t>
            </a:fld>
            <a:endParaRPr lang="en-US" altLang="it-IT"/>
          </a:p>
        </p:txBody>
      </p:sp>
      <p:sp>
        <p:nvSpPr>
          <p:cNvPr id="6" name="Text Box 4"/>
          <p:cNvSpPr txBox="1">
            <a:spLocks noChangeArrowheads="1"/>
          </p:cNvSpPr>
          <p:nvPr/>
        </p:nvSpPr>
        <p:spPr bwMode="auto">
          <a:xfrm>
            <a:off x="990600" y="990601"/>
            <a:ext cx="9905999" cy="5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0" tIns="45687" rIns="91370" bIns="45687">
            <a:spAutoFit/>
          </a:bodyPr>
          <a:lstStyle>
            <a:lvl1pPr marL="358775" indent="-358775" defTabSz="912813" eaLnBrk="0" hangingPunct="0">
              <a:spcBef>
                <a:spcPct val="20000"/>
              </a:spcBef>
              <a:buClr>
                <a:schemeClr val="tx1"/>
              </a:buClr>
              <a:buSzPct val="120000"/>
              <a:defRPr sz="2000">
                <a:solidFill>
                  <a:srgbClr val="000099"/>
                </a:solidFill>
                <a:latin typeface="Calibri" pitchFamily="34" charset="0"/>
              </a:defRPr>
            </a:lvl1pPr>
            <a:lvl2pPr marL="715963" indent="-177800" defTabSz="912813" eaLnBrk="0" hangingPunct="0">
              <a:spcBef>
                <a:spcPct val="20000"/>
              </a:spcBef>
              <a:buSzPct val="60000"/>
              <a:buBlip>
                <a:blip r:embed="rId2"/>
              </a:buBlip>
              <a:defRPr>
                <a:solidFill>
                  <a:srgbClr val="000099"/>
                </a:solidFill>
                <a:latin typeface="Calibri" pitchFamily="34" charset="0"/>
              </a:defRPr>
            </a:lvl2pPr>
            <a:lvl3pPr marL="1216025" indent="-228600" defTabSz="912813" eaLnBrk="0" hangingPunct="0">
              <a:spcBef>
                <a:spcPct val="20000"/>
              </a:spcBef>
              <a:buSzPct val="70000"/>
              <a:buBlip>
                <a:blip r:embed="rId3"/>
              </a:buBlip>
              <a:defRPr sz="1600">
                <a:solidFill>
                  <a:schemeClr val="tx1"/>
                </a:solidFill>
                <a:latin typeface="Calibri" pitchFamily="34" charset="0"/>
              </a:defRPr>
            </a:lvl3pPr>
            <a:lvl4pPr marL="1624013"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defRPr/>
            </a:pP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At the end of the long prequalification process (TTF, FLASH, ILC,…)</a:t>
            </a:r>
            <a:endParaRPr lang="en-US" altLang="it-IT" sz="2800" dirty="0">
              <a:solidFill>
                <a:srgbClr val="002060"/>
              </a:solidFill>
              <a:latin typeface="Arial" panose="020B0604020202020204" pitchFamily="34" charset="0"/>
              <a:ea typeface="ＭＳ Ｐゴシック" pitchFamily="34" charset="-128"/>
              <a:cs typeface="Arial" panose="020B0604020202020204" pitchFamily="34" charset="0"/>
            </a:endParaRPr>
          </a:p>
          <a:p>
            <a:pPr algn="ctr" eaLnBrk="1" hangingPunct="1">
              <a:buClrTx/>
              <a:buSzTx/>
              <a:defRPr/>
            </a:pP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E</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ttore</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sz="2400" dirty="0" err="1">
                <a:solidFill>
                  <a:srgbClr val="C00000"/>
                </a:solidFill>
                <a:latin typeface="Arial" panose="020B0604020202020204" pitchFamily="34" charset="0"/>
                <a:ea typeface="ＭＳ Ｐゴシック" pitchFamily="34" charset="-128"/>
                <a:cs typeface="Arial" panose="020B0604020202020204" pitchFamily="34" charset="0"/>
              </a:rPr>
              <a:t>Z</a:t>
            </a:r>
            <a:r>
              <a:rPr lang="en-US" altLang="it-IT" sz="2400" b="0" dirty="0" err="1">
                <a:solidFill>
                  <a:srgbClr val="C00000"/>
                </a:solidFill>
                <a:latin typeface="Arial" panose="020B0604020202020204" pitchFamily="34" charset="0"/>
                <a:ea typeface="ＭＳ Ｐゴシック" pitchFamily="34" charset="-128"/>
                <a:cs typeface="Arial" panose="020B0604020202020204" pitchFamily="34" charset="0"/>
              </a:rPr>
              <a:t>anon</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EZ </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&amp;</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R</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esearch</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I</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nstruments,</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RI</a:t>
            </a:r>
          </a:p>
          <a:p>
            <a:pPr algn="ctr" eaLnBrk="1" hangingPunct="1">
              <a:buClrTx/>
              <a:buSzTx/>
              <a:defRPr/>
            </a:pP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were contracted at the </a:t>
            </a:r>
            <a:r>
              <a:rPr lang="en-US" altLang="it-IT" dirty="0">
                <a:solidFill>
                  <a:srgbClr val="002060"/>
                </a:solidFill>
                <a:latin typeface="Arial" panose="020B0604020202020204" pitchFamily="34" charset="0"/>
                <a:ea typeface="ＭＳ Ｐゴシック" pitchFamily="34" charset="-128"/>
                <a:cs typeface="Arial" panose="020B0604020202020204" pitchFamily="34" charset="0"/>
              </a:rPr>
              <a:t>end 2010</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to produce each</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a:t>
            </a:r>
          </a:p>
          <a:p>
            <a:pPr eaLnBrk="1" hangingPunct="1">
              <a:spcBef>
                <a:spcPct val="0"/>
              </a:spcBef>
              <a:buClrTx/>
              <a:buSzTx/>
              <a:defRPr/>
            </a:pPr>
            <a:endParaRPr lang="en-US" altLang="it-IT" sz="6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Tx/>
              <a:buSzTx/>
              <a:defRPr/>
            </a:pPr>
            <a:endParaRPr lang="en-US" altLang="it-IT" sz="6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
                <a:srgbClr val="CC3300"/>
              </a:buClr>
              <a:buFontTx/>
              <a:buChar char="•"/>
              <a:defRP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8 Cavities</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for infrastructure rump/up and qualification</a:t>
            </a:r>
          </a:p>
          <a:p>
            <a:pPr marL="538163" lvl="1" indent="0" eaLnBrk="1" hangingPunct="1">
              <a:spcBef>
                <a:spcPct val="0"/>
              </a:spcBef>
              <a:buClr>
                <a:srgbClr val="000099"/>
              </a:buClr>
              <a:buSzPct val="90000"/>
              <a:buNone/>
              <a:defRPr/>
            </a:pPr>
            <a:r>
              <a:rPr lang="en-US" altLang="it-IT" sz="2000" b="0" dirty="0">
                <a:solidFill>
                  <a:srgbClr val="002060"/>
                </a:solidFill>
                <a:latin typeface="Arial" panose="020B0604020202020204" pitchFamily="34" charset="0"/>
                <a:ea typeface="ＭＳ Ｐゴシック" pitchFamily="34" charset="-128"/>
                <a:cs typeface="Arial" panose="020B0604020202020204" pitchFamily="34" charset="0"/>
              </a:rPr>
              <a:t>	4 Dummy CVs (DCV), 4 Reference CVs (RCV)</a:t>
            </a:r>
          </a:p>
          <a:p>
            <a:pPr eaLnBrk="1" hangingPunct="1">
              <a:spcBef>
                <a:spcPct val="0"/>
              </a:spcBef>
              <a:buClr>
                <a:srgbClr val="CC3300"/>
              </a:buClr>
              <a:buFontTx/>
              <a:buChar char="•"/>
              <a:defRP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280 XFEL type series cavities (first 8 are PCV)</a:t>
            </a:r>
            <a:endPar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endParaRPr>
          </a:p>
          <a:p>
            <a:pPr marL="0" indent="0" eaLnBrk="1" hangingPunct="1">
              <a:spcBef>
                <a:spcPct val="0"/>
              </a:spcBef>
              <a:buClr>
                <a:srgbClr val="CC3300"/>
              </a:buClr>
              <a:defRPr/>
            </a:pP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12 ILC </a:t>
            </a:r>
            <a:r>
              <a:rPr lang="en-US" altLang="it-IT" b="0" dirty="0" err="1">
                <a:solidFill>
                  <a:srgbClr val="002060"/>
                </a:solidFill>
                <a:latin typeface="Arial" panose="020B0604020202020204" pitchFamily="34" charset="0"/>
                <a:ea typeface="ＭＳ Ｐゴシック" pitchFamily="34" charset="-128"/>
                <a:cs typeface="Arial" panose="020B0604020202020204" pitchFamily="34" charset="0"/>
              </a:rPr>
              <a:t>HiGrade</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cavities</a:t>
            </a:r>
          </a:p>
          <a:p>
            <a:pPr eaLnBrk="1" hangingPunct="1">
              <a:spcBef>
                <a:spcPct val="0"/>
              </a:spcBef>
              <a:buClr>
                <a:srgbClr val="CC3300"/>
              </a:buClr>
              <a:buFontTx/>
              <a:buChar char="•"/>
              <a:defRPr/>
            </a:pPr>
            <a:endPar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
                <a:srgbClr val="CC3300"/>
              </a:buClr>
              <a:buFontTx/>
              <a:buChar char="•"/>
              <a:defRPr/>
            </a:pPr>
            <a:endParaRPr lang="en-US" altLang="it-IT" sz="6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
                <a:srgbClr val="CC3300"/>
              </a:buClr>
              <a:buFontTx/>
              <a:buChar char="•"/>
              <a:defRP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Additional 120 cavities allocated end 2012 to each </a:t>
            </a:r>
            <a:r>
              <a:rPr lang="en-US" altLang="it-IT" sz="2400" dirty="0" err="1">
                <a:solidFill>
                  <a:srgbClr val="002060"/>
                </a:solidFill>
                <a:latin typeface="Arial" panose="020B0604020202020204" pitchFamily="34" charset="0"/>
                <a:ea typeface="ＭＳ Ｐゴシック" pitchFamily="34" charset="-128"/>
                <a:cs typeface="Arial" panose="020B0604020202020204" pitchFamily="34" charset="0"/>
              </a:rPr>
              <a:t>companiy</a:t>
            </a:r>
            <a:endPar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endParaRPr>
          </a:p>
          <a:p>
            <a:pPr marL="0" indent="0" eaLnBrk="1" hangingPunct="1">
              <a:spcBef>
                <a:spcPct val="0"/>
              </a:spcBef>
              <a:buClr>
                <a:srgbClr val="CC3300"/>
              </a:buClr>
              <a:defRP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sz="2400" dirty="0" err="1">
                <a:solidFill>
                  <a:srgbClr val="C00000"/>
                </a:solidFill>
                <a:latin typeface="Arial" panose="020B0604020202020204" pitchFamily="34" charset="0"/>
                <a:ea typeface="ＭＳ Ｐゴシック" pitchFamily="34" charset="-128"/>
                <a:cs typeface="Arial" panose="020B0604020202020204" pitchFamily="34" charset="0"/>
              </a:rPr>
              <a:t>Nb</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dirty="0">
                <a:solidFill>
                  <a:srgbClr val="C00000"/>
                </a:solidFill>
                <a:latin typeface="Arial" panose="020B0604020202020204" pitchFamily="34" charset="0"/>
                <a:ea typeface="ＭＳ Ｐゴシック" pitchFamily="34" charset="-128"/>
                <a:cs typeface="Arial" panose="020B0604020202020204" pitchFamily="34" charset="0"/>
              </a:rPr>
              <a:t>&amp;</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sz="2400" dirty="0" err="1">
                <a:solidFill>
                  <a:srgbClr val="C00000"/>
                </a:solidFill>
                <a:latin typeface="Arial" panose="020B0604020202020204" pitchFamily="34" charset="0"/>
                <a:ea typeface="ＭＳ Ｐゴシック" pitchFamily="34" charset="-128"/>
                <a:cs typeface="Arial" panose="020B0604020202020204" pitchFamily="34" charset="0"/>
              </a:rPr>
              <a:t>NbTi</a:t>
            </a:r>
            <a:r>
              <a:rPr lang="en-US" altLang="it-IT"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dirty="0">
                <a:solidFill>
                  <a:srgbClr val="002060"/>
                </a:solidFill>
                <a:latin typeface="Arial" panose="020B0604020202020204" pitchFamily="34" charset="0"/>
                <a:ea typeface="ＭＳ Ｐゴシック" pitchFamily="34" charset="-128"/>
                <a:cs typeface="Arial" panose="020B0604020202020204" pitchFamily="34" charset="0"/>
              </a:rPr>
              <a:t>supplied </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by DESY</a:t>
            </a:r>
            <a:endParaRPr lang="en-US" altLang="it-IT" dirty="0">
              <a:solidFill>
                <a:srgbClr val="C0000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
                <a:srgbClr val="CC3300"/>
              </a:buClr>
              <a:buFontTx/>
              <a:buChar char="•"/>
              <a:defRPr/>
            </a:pP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Production precisely following </a:t>
            </a:r>
            <a:r>
              <a:rPr lang="en-US" altLang="it-IT" dirty="0">
                <a:solidFill>
                  <a:srgbClr val="002060"/>
                </a:solidFill>
                <a:latin typeface="Arial" panose="020B0604020202020204" pitchFamily="34" charset="0"/>
                <a:ea typeface="ＭＳ Ｐゴシック" pitchFamily="34" charset="-128"/>
                <a:cs typeface="Arial" panose="020B0604020202020204" pitchFamily="34" charset="0"/>
              </a:rPr>
              <a:t>detailed specifications</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which also include the 	</a:t>
            </a:r>
            <a:r>
              <a:rPr lang="en-US" altLang="it-IT" dirty="0">
                <a:solidFill>
                  <a:srgbClr val="002060"/>
                </a:solidFill>
                <a:latin typeface="Arial" panose="020B0604020202020204" pitchFamily="34" charset="0"/>
                <a:ea typeface="ＭＳ Ｐゴシック" pitchFamily="34" charset="-128"/>
                <a:cs typeface="Arial" panose="020B0604020202020204" pitchFamily="34" charset="0"/>
              </a:rPr>
              <a:t>exact definition of infrastructure</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to be used (</a:t>
            </a:r>
            <a:r>
              <a:rPr lang="en-US" altLang="it-IT" dirty="0">
                <a:solidFill>
                  <a:srgbClr val="002060"/>
                </a:solidFill>
                <a:latin typeface="Arial" panose="020B0604020202020204" pitchFamily="34" charset="0"/>
                <a:ea typeface="ＭＳ Ｐゴシック" pitchFamily="34" charset="-128"/>
                <a:cs typeface="Arial" panose="020B0604020202020204" pitchFamily="34" charset="0"/>
              </a:rPr>
              <a:t>build to print</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a:t>
            </a:r>
          </a:p>
          <a:p>
            <a:pPr eaLnBrk="1" hangingPunct="1">
              <a:spcBef>
                <a:spcPct val="0"/>
              </a:spcBef>
              <a:buClr>
                <a:srgbClr val="CC3300"/>
              </a:buClr>
              <a:buFontTx/>
              <a:buChar char="•"/>
              <a:defRPr/>
            </a:pP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Final treatment after main EP: </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final </a:t>
            </a:r>
            <a:r>
              <a:rPr lang="en-US" altLang="it-IT" sz="2800" dirty="0">
                <a:solidFill>
                  <a:srgbClr val="C00000"/>
                </a:solidFill>
                <a:latin typeface="Arial" panose="020B0604020202020204" pitchFamily="34" charset="0"/>
                <a:ea typeface="ＭＳ Ｐゴシック" pitchFamily="34" charset="-128"/>
                <a:cs typeface="Arial" panose="020B0604020202020204" pitchFamily="34" charset="0"/>
              </a:rPr>
              <a:t>EP </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for</a:t>
            </a:r>
            <a:r>
              <a:rPr lang="en-US" altLang="it-IT" sz="2800" dirty="0">
                <a:solidFill>
                  <a:srgbClr val="C00000"/>
                </a:solidFill>
                <a:latin typeface="Arial" panose="020B0604020202020204" pitchFamily="34" charset="0"/>
                <a:ea typeface="ＭＳ Ｐゴシック" pitchFamily="34" charset="-128"/>
                <a:cs typeface="Arial" panose="020B0604020202020204" pitchFamily="34" charset="0"/>
              </a:rPr>
              <a:t> RI</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flash </a:t>
            </a:r>
            <a:r>
              <a:rPr lang="en-US" altLang="it-IT" sz="2800" dirty="0">
                <a:solidFill>
                  <a:srgbClr val="C00000"/>
                </a:solidFill>
                <a:latin typeface="Arial" panose="020B0604020202020204" pitchFamily="34" charset="0"/>
                <a:ea typeface="ＭＳ Ｐゴシック" pitchFamily="34" charset="-128"/>
                <a:cs typeface="Arial" panose="020B0604020202020204" pitchFamily="34" charset="0"/>
              </a:rPr>
              <a:t>BCP </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for</a:t>
            </a:r>
            <a:r>
              <a:rPr lang="en-US" altLang="it-IT" sz="2800" dirty="0">
                <a:solidFill>
                  <a:srgbClr val="C00000"/>
                </a:solidFill>
                <a:latin typeface="Arial" panose="020B0604020202020204" pitchFamily="34" charset="0"/>
                <a:ea typeface="ＭＳ Ｐゴシック" pitchFamily="34" charset="-128"/>
                <a:cs typeface="Arial" panose="020B0604020202020204" pitchFamily="34" charset="0"/>
              </a:rPr>
              <a:t> EZ</a:t>
            </a:r>
          </a:p>
        </p:txBody>
      </p:sp>
      <p:sp>
        <p:nvSpPr>
          <p:cNvPr id="8" name="Segnaposto numero diapositiva 4">
            <a:extLst>
              <a:ext uri="{FF2B5EF4-FFF2-40B4-BE49-F238E27FC236}">
                <a16:creationId xmlns:a16="http://schemas.microsoft.com/office/drawing/2014/main" id="{B0D971CA-CC5B-AC24-226D-F2FD0F795DB3}"/>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015838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European XFEL Cavity Production - 2</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37</a:t>
            </a:fld>
            <a:endParaRPr lang="en-US" altLang="it-IT"/>
          </a:p>
        </p:txBody>
      </p:sp>
      <p:sp>
        <p:nvSpPr>
          <p:cNvPr id="6" name="Text Box 4"/>
          <p:cNvSpPr txBox="1">
            <a:spLocks noChangeArrowheads="1"/>
          </p:cNvSpPr>
          <p:nvPr/>
        </p:nvSpPr>
        <p:spPr bwMode="auto">
          <a:xfrm>
            <a:off x="1295401" y="1196976"/>
            <a:ext cx="9601200" cy="489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0" tIns="45687" rIns="91370" bIns="45687">
            <a:spAutoFit/>
          </a:bodyPr>
          <a:lstStyle>
            <a:lvl1pPr marL="342900" indent="-342900" defTabSz="912813" eaLnBrk="0" hangingPunct="0">
              <a:spcBef>
                <a:spcPct val="20000"/>
              </a:spcBef>
              <a:buClr>
                <a:schemeClr val="tx1"/>
              </a:buClr>
              <a:buSzPct val="120000"/>
              <a:defRPr sz="2000">
                <a:solidFill>
                  <a:srgbClr val="000099"/>
                </a:solidFill>
                <a:latin typeface="Calibri" pitchFamily="34" charset="0"/>
              </a:defRPr>
            </a:lvl1pPr>
            <a:lvl2pPr marL="742950" indent="-285750" defTabSz="912813" eaLnBrk="0" hangingPunct="0">
              <a:spcBef>
                <a:spcPct val="20000"/>
              </a:spcBef>
              <a:buSzPct val="60000"/>
              <a:buBlip>
                <a:blip r:embed="rId2"/>
              </a:buBlip>
              <a:defRPr>
                <a:solidFill>
                  <a:srgbClr val="000099"/>
                </a:solidFill>
                <a:latin typeface="Calibri" pitchFamily="34" charset="0"/>
              </a:defRPr>
            </a:lvl2pPr>
            <a:lvl3pPr marL="1143000" indent="-228600" defTabSz="912813" eaLnBrk="0" hangingPunct="0">
              <a:spcBef>
                <a:spcPct val="20000"/>
              </a:spcBef>
              <a:buSzPct val="70000"/>
              <a:buBlip>
                <a:blip r:embed="rId3"/>
              </a:buBlip>
              <a:defRPr sz="1600">
                <a:solidFill>
                  <a:schemeClr val="tx1"/>
                </a:solidFill>
                <a:latin typeface="Calibri" pitchFamily="34" charset="0"/>
              </a:defRPr>
            </a:lvl3pPr>
            <a:lvl4pPr marL="1600200"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50000"/>
              </a:spcBef>
              <a:buClr>
                <a:srgbClr val="CC3300"/>
              </a:buClr>
              <a:buFontTx/>
              <a:buChar char="•"/>
            </a:pPr>
            <a:r>
              <a:rPr lang="en-US" altLang="it-IT" sz="2400" dirty="0">
                <a:solidFill>
                  <a:srgbClr val="CC3300"/>
                </a:solidFill>
                <a:latin typeface="Arial" panose="020B0604020202020204" pitchFamily="34" charset="0"/>
                <a:ea typeface="ＭＳ Ｐゴシック" pitchFamily="34" charset="-128"/>
                <a:cs typeface="Arial" panose="020B0604020202020204" pitchFamily="34" charset="0"/>
              </a:rPr>
              <a:t>No performance guaranty</a:t>
            </a:r>
            <a:r>
              <a:rPr lang="en-US" altLang="it-IT" sz="2400" dirty="0">
                <a:latin typeface="Arial" panose="020B0604020202020204" pitchFamily="34" charset="0"/>
                <a:ea typeface="ＭＳ Ｐゴシック" pitchFamily="34" charset="-128"/>
                <a:cs typeface="Arial" panose="020B0604020202020204" pitchFamily="34" charset="0"/>
              </a:rPr>
              <a:t>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by the vendors</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i.e. the risk of unexpected low gradient or field emission is taken over by XFEL/DESY (responsibility for re-treatment).</a:t>
            </a:r>
          </a:p>
          <a:p>
            <a:pPr eaLnBrk="1" hangingPunct="1">
              <a:spcBef>
                <a:spcPct val="50000"/>
              </a:spcBef>
              <a:buClr>
                <a:srgbClr val="CC3300"/>
              </a:buClr>
              <a:buFontTx/>
              <a:buChar char="•"/>
            </a:pPr>
            <a:r>
              <a:rPr lang="en-US" altLang="it-IT" sz="2400" dirty="0">
                <a:solidFill>
                  <a:srgbClr val="CC3300"/>
                </a:solidFill>
                <a:latin typeface="Arial" panose="020B0604020202020204" pitchFamily="34" charset="0"/>
                <a:ea typeface="ＭＳ Ｐゴシック" pitchFamily="34" charset="-128"/>
                <a:cs typeface="Arial" panose="020B0604020202020204" pitchFamily="34" charset="0"/>
              </a:rPr>
              <a:t>Goal</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average usable XFEL gradient </a:t>
            </a:r>
            <a:r>
              <a:rPr lang="en-US" altLang="it-IT" sz="2400" dirty="0">
                <a:solidFill>
                  <a:srgbClr val="CC3300"/>
                </a:solidFill>
                <a:latin typeface="Arial" panose="020B0604020202020204" pitchFamily="34" charset="0"/>
                <a:ea typeface="ＭＳ Ｐゴシック" pitchFamily="34" charset="-128"/>
                <a:cs typeface="Arial" panose="020B0604020202020204" pitchFamily="34" charset="0"/>
              </a:rPr>
              <a:t>23.6 MV/m</a:t>
            </a:r>
            <a:r>
              <a:rPr lang="en-US" altLang="it-IT" sz="2400" dirty="0">
                <a:latin typeface="Arial" panose="020B0604020202020204" pitchFamily="34" charset="0"/>
                <a:ea typeface="ＭＳ Ｐゴシック" pitchFamily="34" charset="-128"/>
                <a:cs typeface="Arial" panose="020B0604020202020204" pitchFamily="34" charset="0"/>
              </a:rPr>
              <a:t> </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at Q</a:t>
            </a:r>
            <a:r>
              <a:rPr lang="en-US" altLang="it-IT" sz="2400" b="0" baseline="-18000" dirty="0">
                <a:solidFill>
                  <a:srgbClr val="002060"/>
                </a:solidFill>
                <a:latin typeface="Arial" panose="020B0604020202020204" pitchFamily="34" charset="0"/>
                <a:ea typeface="ＭＳ Ｐゴシック" pitchFamily="34" charset="-128"/>
                <a:cs typeface="Arial" panose="020B0604020202020204" pitchFamily="34" charset="0"/>
              </a:rPr>
              <a:t>0</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a:t>
            </a:r>
            <a:r>
              <a:rPr lang="en-US" altLang="it-IT" sz="2400" b="0" dirty="0">
                <a:solidFill>
                  <a:srgbClr val="CC3300"/>
                </a:solidFill>
                <a:latin typeface="Arial" panose="020B0604020202020204" pitchFamily="34" charset="0"/>
                <a:ea typeface="ＭＳ Ｐゴシック" pitchFamily="34" charset="-128"/>
                <a:cs typeface="Arial" panose="020B0604020202020204" pitchFamily="34" charset="0"/>
              </a:rPr>
              <a:t>1x10</a:t>
            </a:r>
            <a:r>
              <a:rPr lang="en-US" altLang="it-IT" sz="2400" b="0" baseline="30000" dirty="0">
                <a:solidFill>
                  <a:srgbClr val="CC3300"/>
                </a:solidFill>
                <a:latin typeface="Arial" panose="020B0604020202020204" pitchFamily="34" charset="0"/>
                <a:ea typeface="ＭＳ Ｐゴシック" pitchFamily="34" charset="-128"/>
                <a:cs typeface="Arial" panose="020B0604020202020204" pitchFamily="34" charset="0"/>
              </a:rPr>
              <a:t>10</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X-Rays &lt;</a:t>
            </a:r>
            <a:r>
              <a:rPr lang="en-US" altLang="it-IT" sz="2400" b="0" dirty="0">
                <a:solidFill>
                  <a:srgbClr val="CC3300"/>
                </a:solidFill>
                <a:latin typeface="Arial" panose="020B0604020202020204" pitchFamily="34" charset="0"/>
                <a:ea typeface="ＭＳ Ｐゴシック" pitchFamily="34" charset="-128"/>
                <a:cs typeface="Arial" panose="020B0604020202020204" pitchFamily="34" charset="0"/>
              </a:rPr>
              <a:t>1x10</a:t>
            </a:r>
            <a:r>
              <a:rPr lang="en-US" altLang="it-IT" sz="2400" b="0" baseline="30000" dirty="0">
                <a:solidFill>
                  <a:srgbClr val="CC3300"/>
                </a:solidFill>
                <a:latin typeface="Arial" panose="020B0604020202020204" pitchFamily="34" charset="0"/>
                <a:ea typeface="ＭＳ Ｐゴシック" pitchFamily="34" charset="-128"/>
                <a:cs typeface="Arial" panose="020B0604020202020204" pitchFamily="34" charset="0"/>
              </a:rPr>
              <a:t>-2</a:t>
            </a:r>
            <a:r>
              <a:rPr lang="en-US" altLang="it-IT" sz="2400" b="0" dirty="0">
                <a:solidFill>
                  <a:srgbClr val="CC3300"/>
                </a:solidFill>
                <a:latin typeface="Arial" panose="020B0604020202020204" pitchFamily="34" charset="0"/>
                <a:ea typeface="ＭＳ Ｐゴシック" pitchFamily="34" charset="-128"/>
                <a:cs typeface="Arial" panose="020B0604020202020204" pitchFamily="34" charset="0"/>
              </a:rPr>
              <a:t>mGy/min</a:t>
            </a:r>
            <a:endParaRPr lang="en-US" altLang="it-IT" sz="2400" b="0" dirty="0">
              <a:latin typeface="Arial" panose="020B0604020202020204" pitchFamily="34" charset="0"/>
              <a:ea typeface="ＭＳ Ｐゴシック" pitchFamily="34" charset="-128"/>
              <a:cs typeface="Arial" panose="020B0604020202020204" pitchFamily="34" charset="0"/>
            </a:endParaRPr>
          </a:p>
          <a:p>
            <a:pPr eaLnBrk="1" hangingPunct="1">
              <a:spcBef>
                <a:spcPct val="50000"/>
              </a:spcBef>
              <a:buClr>
                <a:srgbClr val="CC3300"/>
              </a:buClr>
              <a:buFontTx/>
              <a:buChar char="•"/>
            </a:pP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First series cavities (PCV)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to be delivered end 2012 – begin 2013</a:t>
            </a:r>
          </a:p>
          <a:p>
            <a:pPr eaLnBrk="1" hangingPunct="1">
              <a:spcBef>
                <a:spcPct val="50000"/>
              </a:spcBef>
              <a:buClr>
                <a:srgbClr val="CC3300"/>
              </a:buClr>
              <a:buFontTx/>
              <a:buChar char="•"/>
            </a:pP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All cavities to be delivered till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end 2014 – begin 2015</a:t>
            </a:r>
          </a:p>
          <a:p>
            <a:pPr eaLnBrk="1" hangingPunct="1">
              <a:spcBef>
                <a:spcPct val="50000"/>
              </a:spcBef>
              <a:buClr>
                <a:srgbClr val="CC3300"/>
              </a:buClr>
              <a:buFontTx/>
              <a:buChar cha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Delivery rate: about </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8 CVs/week</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(4/each vendor)</a:t>
            </a:r>
          </a:p>
          <a:p>
            <a:pPr eaLnBrk="1" hangingPunct="1">
              <a:spcBef>
                <a:spcPct val="50000"/>
              </a:spcBef>
              <a:buClr>
                <a:srgbClr val="CC3300"/>
              </a:buClr>
              <a:buFontTx/>
              <a:buChar cha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Supervision of the CV production: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DESY &amp; INFN/LASA</a:t>
            </a:r>
          </a:p>
          <a:p>
            <a:pPr eaLnBrk="1" hangingPunct="1">
              <a:spcBef>
                <a:spcPct val="50000"/>
              </a:spcBef>
              <a:buClr>
                <a:srgbClr val="F8B323"/>
              </a:buClr>
              <a:buSzTx/>
              <a:buFont typeface="Wingdings" pitchFamily="2" charset="2"/>
              <a:buChar char="n"/>
            </a:pPr>
            <a:endParaRPr lang="en-US" altLang="it-IT" sz="2400" dirty="0">
              <a:solidFill>
                <a:srgbClr val="261748"/>
              </a:solidFill>
              <a:ea typeface="ＭＳ Ｐゴシック" pitchFamily="34" charset="-128"/>
            </a:endParaRPr>
          </a:p>
        </p:txBody>
      </p:sp>
      <p:sp>
        <p:nvSpPr>
          <p:cNvPr id="7" name="Segnaposto numero diapositiva 4">
            <a:extLst>
              <a:ext uri="{FF2B5EF4-FFF2-40B4-BE49-F238E27FC236}">
                <a16:creationId xmlns:a16="http://schemas.microsoft.com/office/drawing/2014/main" id="{1B6AA65F-E48B-5CA9-137A-68551E3C19F1}"/>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513552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Treatments</a:t>
            </a:r>
            <a:r>
              <a:rPr lang="it-IT" dirty="0"/>
              <a:t> </a:t>
            </a:r>
            <a:r>
              <a:rPr lang="it-IT" dirty="0" err="1"/>
              <a:t>as</a:t>
            </a:r>
            <a:r>
              <a:rPr lang="it-IT" dirty="0"/>
              <a:t> from Experience on </a:t>
            </a:r>
            <a:r>
              <a:rPr lang="it-IT" dirty="0" err="1"/>
              <a:t>Prototype</a:t>
            </a:r>
            <a:r>
              <a:rPr lang="it-IT" dirty="0"/>
              <a:t> </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38</a:t>
            </a:fld>
            <a:endParaRPr lang="en-US" altLang="it-IT"/>
          </a:p>
        </p:txBody>
      </p:sp>
      <p:pic>
        <p:nvPicPr>
          <p:cNvPr id="6" name="Picture 4" descr="07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936" b="6149"/>
          <a:stretch/>
        </p:blipFill>
        <p:spPr bwMode="auto">
          <a:xfrm>
            <a:off x="1752600" y="962168"/>
            <a:ext cx="8597900" cy="5083791"/>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4">
            <a:extLst>
              <a:ext uri="{FF2B5EF4-FFF2-40B4-BE49-F238E27FC236}">
                <a16:creationId xmlns:a16="http://schemas.microsoft.com/office/drawing/2014/main" id="{54AE2711-9D35-7219-9F2F-A26419B4993C}"/>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205165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a:t>
            </a:r>
            <a:r>
              <a:rPr lang="it-IT" dirty="0" err="1"/>
              <a:t>Documentation</a:t>
            </a:r>
            <a:r>
              <a:rPr lang="it-IT" dirty="0"/>
              <a:t> in EDMS - Data </a:t>
            </a:r>
            <a:r>
              <a:rPr lang="it-IT" dirty="0" err="1"/>
              <a:t>Bank</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39</a:t>
            </a:fld>
            <a:endParaRPr lang="en-US" altLang="it-IT"/>
          </a:p>
        </p:txBody>
      </p:sp>
      <p:sp>
        <p:nvSpPr>
          <p:cNvPr id="7" name="Segnaposto numero diapositiva 4">
            <a:extLst>
              <a:ext uri="{FF2B5EF4-FFF2-40B4-BE49-F238E27FC236}">
                <a16:creationId xmlns:a16="http://schemas.microsoft.com/office/drawing/2014/main" id="{875BC19D-77FE-26A0-6AFA-952EDC0E35F9}"/>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
        <p:nvSpPr>
          <p:cNvPr id="8" name="TextBox 34">
            <a:extLst>
              <a:ext uri="{FF2B5EF4-FFF2-40B4-BE49-F238E27FC236}">
                <a16:creationId xmlns:a16="http://schemas.microsoft.com/office/drawing/2014/main" id="{53D11179-80A8-B1AB-A7F2-D57E007AB537}"/>
              </a:ext>
            </a:extLst>
          </p:cNvPr>
          <p:cNvSpPr txBox="1">
            <a:spLocks noChangeArrowheads="1"/>
          </p:cNvSpPr>
          <p:nvPr/>
        </p:nvSpPr>
        <p:spPr bwMode="auto">
          <a:xfrm>
            <a:off x="1676401" y="5257801"/>
            <a:ext cx="8823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marL="266700" indent="-266700"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823913"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2319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39888"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50000"/>
              </a:spcBef>
              <a:buClr>
                <a:srgbClr val="CC3300"/>
              </a:buClr>
              <a:buSzPct val="110000"/>
              <a:buFontTx/>
              <a:buChar char="•"/>
            </a:pPr>
            <a:r>
              <a:rPr lang="en-US" altLang="it-IT" dirty="0">
                <a:solidFill>
                  <a:srgbClr val="002060"/>
                </a:solidFill>
                <a:ea typeface="ＭＳ Ｐゴシック" panose="020B0600070205080204" pitchFamily="34" charset="-128"/>
              </a:rPr>
              <a:t>All XFEL SC cavity documents</a:t>
            </a:r>
            <a:r>
              <a:rPr lang="en-US" altLang="it-IT" b="0" dirty="0">
                <a:solidFill>
                  <a:srgbClr val="002060"/>
                </a:solidFill>
                <a:ea typeface="ＭＳ Ｐゴシック" panose="020B0600070205080204" pitchFamily="34" charset="-128"/>
              </a:rPr>
              <a:t> (specifications, inspection sheets, meeting minutes, PED data etc.) </a:t>
            </a:r>
            <a:r>
              <a:rPr lang="en-US" altLang="it-IT" dirty="0">
                <a:solidFill>
                  <a:srgbClr val="002060"/>
                </a:solidFill>
                <a:ea typeface="ＭＳ Ｐゴシック" panose="020B0600070205080204" pitchFamily="34" charset="-128"/>
              </a:rPr>
              <a:t>recorded in EDMS</a:t>
            </a:r>
            <a:endParaRPr lang="en-US" altLang="it-IT" b="0" dirty="0">
              <a:solidFill>
                <a:srgbClr val="002060"/>
              </a:solidFill>
              <a:ea typeface="ＭＳ Ｐゴシック" panose="020B0600070205080204" pitchFamily="34" charset="-128"/>
            </a:endParaRPr>
          </a:p>
          <a:p>
            <a:pPr eaLnBrk="1" hangingPunct="1">
              <a:spcBef>
                <a:spcPct val="0"/>
              </a:spcBef>
              <a:buClr>
                <a:srgbClr val="CC3300"/>
              </a:buClr>
              <a:buSzPct val="110000"/>
              <a:buFontTx/>
              <a:buChar char="•"/>
            </a:pPr>
            <a:r>
              <a:rPr lang="en-US" altLang="it-IT" dirty="0">
                <a:solidFill>
                  <a:srgbClr val="002060"/>
                </a:solidFill>
                <a:ea typeface="ＭＳ Ｐゴシック" panose="020B0600070205080204" pitchFamily="34" charset="-128"/>
              </a:rPr>
              <a:t>EZ and RI have access to documents and data</a:t>
            </a:r>
            <a:r>
              <a:rPr lang="en-US" altLang="it-IT" b="0" dirty="0">
                <a:solidFill>
                  <a:srgbClr val="002060"/>
                </a:solidFill>
                <a:ea typeface="ＭＳ Ｐゴシック" panose="020B0600070205080204" pitchFamily="34" charset="-128"/>
              </a:rPr>
              <a:t> (to relevant only)</a:t>
            </a:r>
          </a:p>
        </p:txBody>
      </p:sp>
      <p:grpSp>
        <p:nvGrpSpPr>
          <p:cNvPr id="9" name="Group 4">
            <a:extLst>
              <a:ext uri="{FF2B5EF4-FFF2-40B4-BE49-F238E27FC236}">
                <a16:creationId xmlns:a16="http://schemas.microsoft.com/office/drawing/2014/main" id="{EB8BC0FC-D808-666A-6607-E963A79EAB36}"/>
              </a:ext>
            </a:extLst>
          </p:cNvPr>
          <p:cNvGrpSpPr>
            <a:grpSpLocks/>
          </p:cNvGrpSpPr>
          <p:nvPr/>
        </p:nvGrpSpPr>
        <p:grpSpPr bwMode="auto">
          <a:xfrm>
            <a:off x="1717676" y="1000126"/>
            <a:ext cx="8950325" cy="4252913"/>
            <a:chOff x="122" y="630"/>
            <a:chExt cx="5638" cy="2679"/>
          </a:xfrm>
        </p:grpSpPr>
        <p:pic>
          <p:nvPicPr>
            <p:cNvPr id="10" name="Picture 2">
              <a:extLst>
                <a:ext uri="{FF2B5EF4-FFF2-40B4-BE49-F238E27FC236}">
                  <a16:creationId xmlns:a16="http://schemas.microsoft.com/office/drawing/2014/main" id="{5E95B6DF-7609-573C-C115-DBBFD791B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 y="950"/>
              <a:ext cx="475"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8">
              <a:extLst>
                <a:ext uri="{FF2B5EF4-FFF2-40B4-BE49-F238E27FC236}">
                  <a16:creationId xmlns:a16="http://schemas.microsoft.com/office/drawing/2014/main" id="{A427699A-41BB-7FC0-2661-FB8336730B31}"/>
                </a:ext>
              </a:extLst>
            </p:cNvPr>
            <p:cNvSpPr txBox="1">
              <a:spLocks noChangeArrowheads="1"/>
            </p:cNvSpPr>
            <p:nvPr/>
          </p:nvSpPr>
          <p:spPr bwMode="auto">
            <a:xfrm>
              <a:off x="1657" y="2493"/>
              <a:ext cx="382" cy="17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lgn="ctr">
                <a:spcBef>
                  <a:spcPct val="50000"/>
                </a:spcBef>
                <a:buClrTx/>
                <a:buSzTx/>
              </a:pPr>
              <a:r>
                <a:rPr lang="de-DE" altLang="it-IT" sz="1200" i="1">
                  <a:solidFill>
                    <a:srgbClr val="FF0000"/>
                  </a:solidFill>
                  <a:ea typeface="ＭＳ Ｐゴシック" panose="020B0600070205080204" pitchFamily="34" charset="-128"/>
                </a:rPr>
                <a:t>Data</a:t>
              </a:r>
            </a:p>
          </p:txBody>
        </p:sp>
        <p:pic>
          <p:nvPicPr>
            <p:cNvPr id="12" name="Picture 2" descr="F:\IVERSEN\datenmodell\datenmodell pictures\W_M01.png">
              <a:extLst>
                <a:ext uri="{FF2B5EF4-FFF2-40B4-BE49-F238E27FC236}">
                  <a16:creationId xmlns:a16="http://schemas.microsoft.com/office/drawing/2014/main" id="{8B2A9C62-7AE9-1656-FB15-6B4AD31676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 y="1698"/>
              <a:ext cx="1226" cy="78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descr="Serialteilstruktur">
              <a:extLst>
                <a:ext uri="{FF2B5EF4-FFF2-40B4-BE49-F238E27FC236}">
                  <a16:creationId xmlns:a16="http://schemas.microsoft.com/office/drawing/2014/main" id="{5BA12E4A-9101-0317-E49C-9619EE3496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0" y="720"/>
              <a:ext cx="2365"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id="{C353E745-BD92-56DA-3EFF-FB8C6C36F38E}"/>
                </a:ext>
              </a:extLst>
            </p:cNvPr>
            <p:cNvSpPr>
              <a:spLocks noChangeArrowheads="1"/>
            </p:cNvSpPr>
            <p:nvPr/>
          </p:nvSpPr>
          <p:spPr bwMode="auto">
            <a:xfrm>
              <a:off x="2096" y="1864"/>
              <a:ext cx="1236" cy="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0" tIns="45687" rIns="91370" bIns="45687" anchor="ct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ClrTx/>
                <a:buSzTx/>
              </a:pPr>
              <a:endParaRPr lang="it-IT" altLang="it-IT" sz="1800" b="0">
                <a:solidFill>
                  <a:schemeClr val="tx1"/>
                </a:solidFill>
                <a:ea typeface="ＭＳ Ｐゴシック" panose="020B0600070205080204" pitchFamily="34" charset="-128"/>
              </a:endParaRPr>
            </a:p>
          </p:txBody>
        </p:sp>
        <p:sp>
          <p:nvSpPr>
            <p:cNvPr id="15" name="Rectangle 5">
              <a:extLst>
                <a:ext uri="{FF2B5EF4-FFF2-40B4-BE49-F238E27FC236}">
                  <a16:creationId xmlns:a16="http://schemas.microsoft.com/office/drawing/2014/main" id="{04873311-317F-4EEB-8DA9-0A2ABBFA6663}"/>
                </a:ext>
              </a:extLst>
            </p:cNvPr>
            <p:cNvSpPr>
              <a:spLocks noChangeArrowheads="1"/>
            </p:cNvSpPr>
            <p:nvPr/>
          </p:nvSpPr>
          <p:spPr bwMode="auto">
            <a:xfrm>
              <a:off x="2115" y="1860"/>
              <a:ext cx="1277" cy="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0" tIns="45687" rIns="91370" bIns="45687" anchor="ct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ClrTx/>
                <a:buSzTx/>
              </a:pPr>
              <a:endParaRPr lang="it-IT" altLang="it-IT" sz="1800" b="0">
                <a:solidFill>
                  <a:schemeClr val="tx1"/>
                </a:solidFill>
                <a:ea typeface="ＭＳ Ｐゴシック" panose="020B0600070205080204" pitchFamily="34" charset="-128"/>
              </a:endParaRPr>
            </a:p>
          </p:txBody>
        </p:sp>
        <p:pic>
          <p:nvPicPr>
            <p:cNvPr id="16" name="Picture 6" descr="Present4">
              <a:extLst>
                <a:ext uri="{FF2B5EF4-FFF2-40B4-BE49-F238E27FC236}">
                  <a16:creationId xmlns:a16="http://schemas.microsoft.com/office/drawing/2014/main" id="{7C6FB4B9-2FAE-AD60-ABD6-E0B277B90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3" y="1152"/>
              <a:ext cx="1661" cy="115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7" descr="SerialisedAssembly2 Kopie">
              <a:extLst>
                <a:ext uri="{FF2B5EF4-FFF2-40B4-BE49-F238E27FC236}">
                  <a16:creationId xmlns:a16="http://schemas.microsoft.com/office/drawing/2014/main" id="{D9DFB013-EBB5-CAE7-71FB-7D6CE7B684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4" y="1904"/>
              <a:ext cx="261"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spcdoc">
              <a:extLst>
                <a:ext uri="{FF2B5EF4-FFF2-40B4-BE49-F238E27FC236}">
                  <a16:creationId xmlns:a16="http://schemas.microsoft.com/office/drawing/2014/main" id="{8738CE32-059E-B301-67BB-780B31CB87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6" y="224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a:extLst>
                <a:ext uri="{FF2B5EF4-FFF2-40B4-BE49-F238E27FC236}">
                  <a16:creationId xmlns:a16="http://schemas.microsoft.com/office/drawing/2014/main" id="{C9A7D1FA-B83E-8358-4C51-7FBA3D634987}"/>
                </a:ext>
              </a:extLst>
            </p:cNvPr>
            <p:cNvSpPr txBox="1">
              <a:spLocks noChangeArrowheads="1"/>
            </p:cNvSpPr>
            <p:nvPr/>
          </p:nvSpPr>
          <p:spPr bwMode="auto">
            <a:xfrm>
              <a:off x="228" y="630"/>
              <a:ext cx="11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50000"/>
                </a:spcBef>
                <a:buClrTx/>
                <a:buSzTx/>
              </a:pPr>
              <a:r>
                <a:rPr lang="de-DE" altLang="it-IT" sz="2400" b="0">
                  <a:solidFill>
                    <a:schemeClr val="tx1"/>
                  </a:solidFill>
                  <a:ea typeface="ＭＳ Ｐゴシック" panose="020B0600070205080204" pitchFamily="34" charset="-128"/>
                </a:rPr>
                <a:t>Fabrication</a:t>
              </a:r>
              <a:endParaRPr lang="en-GB" altLang="it-IT" sz="2400" b="0">
                <a:solidFill>
                  <a:schemeClr val="tx1"/>
                </a:solidFill>
                <a:ea typeface="ＭＳ Ｐゴシック" panose="020B0600070205080204" pitchFamily="34" charset="-128"/>
              </a:endParaRPr>
            </a:p>
          </p:txBody>
        </p:sp>
        <p:sp>
          <p:nvSpPr>
            <p:cNvPr id="20" name="Text Box 12">
              <a:extLst>
                <a:ext uri="{FF2B5EF4-FFF2-40B4-BE49-F238E27FC236}">
                  <a16:creationId xmlns:a16="http://schemas.microsoft.com/office/drawing/2014/main" id="{51C9E081-19A4-CED7-45C1-6FCD5AA541CD}"/>
                </a:ext>
              </a:extLst>
            </p:cNvPr>
            <p:cNvSpPr txBox="1">
              <a:spLocks noChangeArrowheads="1"/>
            </p:cNvSpPr>
            <p:nvPr/>
          </p:nvSpPr>
          <p:spPr bwMode="auto">
            <a:xfrm>
              <a:off x="4263" y="659"/>
              <a:ext cx="113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50000"/>
                </a:spcBef>
                <a:buClrTx/>
                <a:buSzTx/>
              </a:pPr>
              <a:r>
                <a:rPr lang="de-DE" altLang="it-IT" sz="2400" b="0">
                  <a:solidFill>
                    <a:schemeClr val="tx1"/>
                  </a:solidFill>
                  <a:ea typeface="ＭＳ Ｐゴシック" panose="020B0600070205080204" pitchFamily="34" charset="-128"/>
                </a:rPr>
                <a:t>Cavity-DB</a:t>
              </a:r>
              <a:endParaRPr lang="en-GB" altLang="it-IT" sz="2400" b="0">
                <a:solidFill>
                  <a:schemeClr val="tx1"/>
                </a:solidFill>
                <a:ea typeface="ＭＳ Ｐゴシック" panose="020B0600070205080204" pitchFamily="34" charset="-128"/>
              </a:endParaRPr>
            </a:p>
          </p:txBody>
        </p:sp>
        <p:sp>
          <p:nvSpPr>
            <p:cNvPr id="21" name="Text Box 13">
              <a:extLst>
                <a:ext uri="{FF2B5EF4-FFF2-40B4-BE49-F238E27FC236}">
                  <a16:creationId xmlns:a16="http://schemas.microsoft.com/office/drawing/2014/main" id="{69C626AB-E3EF-95B2-FBC0-FFE2A03048FF}"/>
                </a:ext>
              </a:extLst>
            </p:cNvPr>
            <p:cNvSpPr txBox="1">
              <a:spLocks noChangeArrowheads="1"/>
            </p:cNvSpPr>
            <p:nvPr/>
          </p:nvSpPr>
          <p:spPr bwMode="auto">
            <a:xfrm>
              <a:off x="122" y="2789"/>
              <a:ext cx="163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50000"/>
                </a:spcBef>
                <a:buClrTx/>
                <a:buSzTx/>
              </a:pPr>
              <a:r>
                <a:rPr lang="en-US" altLang="it-IT" sz="1600" b="0">
                  <a:solidFill>
                    <a:schemeClr val="tx1"/>
                  </a:solidFill>
                  <a:ea typeface="ＭＳ Ｐゴシック" panose="020B0600070205080204" pitchFamily="34" charset="-128"/>
                </a:rPr>
                <a:t>Inspection sheets for QM documentation</a:t>
              </a:r>
              <a:endParaRPr lang="en-GB" altLang="it-IT" sz="1600" b="0">
                <a:solidFill>
                  <a:schemeClr val="tx1"/>
                </a:solidFill>
                <a:ea typeface="ＭＳ Ｐゴシック" panose="020B0600070205080204" pitchFamily="34" charset="-128"/>
              </a:endParaRPr>
            </a:p>
          </p:txBody>
        </p:sp>
        <p:sp>
          <p:nvSpPr>
            <p:cNvPr id="22" name="Text Box 14">
              <a:extLst>
                <a:ext uri="{FF2B5EF4-FFF2-40B4-BE49-F238E27FC236}">
                  <a16:creationId xmlns:a16="http://schemas.microsoft.com/office/drawing/2014/main" id="{FC13B842-2B54-0024-4671-CDE36139A8FF}"/>
                </a:ext>
              </a:extLst>
            </p:cNvPr>
            <p:cNvSpPr txBox="1">
              <a:spLocks noChangeArrowheads="1"/>
            </p:cNvSpPr>
            <p:nvPr/>
          </p:nvSpPr>
          <p:spPr bwMode="auto">
            <a:xfrm>
              <a:off x="1926" y="2789"/>
              <a:ext cx="1949"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50000"/>
                </a:spcBef>
                <a:buClrTx/>
                <a:buSzTx/>
              </a:pPr>
              <a:r>
                <a:rPr lang="en-US" altLang="it-IT" sz="1600">
                  <a:solidFill>
                    <a:schemeClr val="tx1"/>
                  </a:solidFill>
                  <a:ea typeface="ＭＳ Ｐゴシック" panose="020B0600070205080204" pitchFamily="34" charset="-128"/>
                </a:rPr>
                <a:t>Fabrication structure. Subassembly parts related. Procedure related</a:t>
              </a:r>
              <a:r>
                <a:rPr lang="de-DE" altLang="it-IT" sz="1600">
                  <a:solidFill>
                    <a:schemeClr val="tx1"/>
                  </a:solidFill>
                  <a:ea typeface="ＭＳ Ｐゴシック" panose="020B0600070205080204" pitchFamily="34" charset="-128"/>
                </a:rPr>
                <a:t> </a:t>
              </a:r>
            </a:p>
          </p:txBody>
        </p:sp>
        <p:sp>
          <p:nvSpPr>
            <p:cNvPr id="23" name="Text Box 15">
              <a:extLst>
                <a:ext uri="{FF2B5EF4-FFF2-40B4-BE49-F238E27FC236}">
                  <a16:creationId xmlns:a16="http://schemas.microsoft.com/office/drawing/2014/main" id="{57D2B127-3764-6B20-5102-28A7F24DB706}"/>
                </a:ext>
              </a:extLst>
            </p:cNvPr>
            <p:cNvSpPr txBox="1">
              <a:spLocks noChangeArrowheads="1"/>
            </p:cNvSpPr>
            <p:nvPr/>
          </p:nvSpPr>
          <p:spPr bwMode="auto">
            <a:xfrm>
              <a:off x="4129" y="2628"/>
              <a:ext cx="163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lgn="ctr">
                <a:spcBef>
                  <a:spcPct val="50000"/>
                </a:spcBef>
                <a:buClrTx/>
                <a:buSzTx/>
              </a:pPr>
              <a:r>
                <a:rPr lang="en-US" altLang="it-IT" sz="1600" b="0">
                  <a:solidFill>
                    <a:schemeClr val="tx1"/>
                  </a:solidFill>
                  <a:ea typeface="ＭＳ Ｐゴシック" panose="020B0600070205080204" pitchFamily="34" charset="-128"/>
                </a:rPr>
                <a:t>Statistical analysis</a:t>
              </a:r>
            </a:p>
          </p:txBody>
        </p:sp>
        <p:pic>
          <p:nvPicPr>
            <p:cNvPr id="24" name="Picture 16" descr="excelsht">
              <a:extLst>
                <a:ext uri="{FF2B5EF4-FFF2-40B4-BE49-F238E27FC236}">
                  <a16:creationId xmlns:a16="http://schemas.microsoft.com/office/drawing/2014/main" id="{8DD112CD-7C67-3B72-FB2D-44AE510B65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 y="2252"/>
              <a:ext cx="167"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7" descr="Bild_TXT">
              <a:extLst>
                <a:ext uri="{FF2B5EF4-FFF2-40B4-BE49-F238E27FC236}">
                  <a16:creationId xmlns:a16="http://schemas.microsoft.com/office/drawing/2014/main" id="{10327952-C6A1-ED31-080E-129981F7F8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7" y="2447"/>
              <a:ext cx="161"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descr="pdffile">
              <a:extLst>
                <a:ext uri="{FF2B5EF4-FFF2-40B4-BE49-F238E27FC236}">
                  <a16:creationId xmlns:a16="http://schemas.microsoft.com/office/drawing/2014/main" id="{6B81CB1E-9A57-F788-0E0B-0F04786126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8" y="2645"/>
              <a:ext cx="1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AutoShape 19">
              <a:extLst>
                <a:ext uri="{FF2B5EF4-FFF2-40B4-BE49-F238E27FC236}">
                  <a16:creationId xmlns:a16="http://schemas.microsoft.com/office/drawing/2014/main" id="{58AFD62F-69E4-4D68-8397-3AC59621AC42}"/>
                </a:ext>
              </a:extLst>
            </p:cNvPr>
            <p:cNvCxnSpPr>
              <a:cxnSpLocks noChangeShapeType="1"/>
            </p:cNvCxnSpPr>
            <p:nvPr/>
          </p:nvCxnSpPr>
          <p:spPr bwMode="auto">
            <a:xfrm rot="16200000" flipH="1">
              <a:off x="2300" y="2130"/>
              <a:ext cx="172" cy="241"/>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8" name="AutoShape 20">
              <a:extLst>
                <a:ext uri="{FF2B5EF4-FFF2-40B4-BE49-F238E27FC236}">
                  <a16:creationId xmlns:a16="http://schemas.microsoft.com/office/drawing/2014/main" id="{E6BDC6B0-4BC7-AD21-F3A7-B1A02329A04C}"/>
                </a:ext>
              </a:extLst>
            </p:cNvPr>
            <p:cNvCxnSpPr>
              <a:cxnSpLocks noChangeShapeType="1"/>
            </p:cNvCxnSpPr>
            <p:nvPr/>
          </p:nvCxnSpPr>
          <p:spPr bwMode="auto">
            <a:xfrm flipV="1">
              <a:off x="2698" y="2336"/>
              <a:ext cx="255" cy="1"/>
            </a:xfrm>
            <a:prstGeom prst="bentConnector3">
              <a:avLst>
                <a:gd name="adj1" fmla="val 49806"/>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9" name="AutoShape 21">
              <a:extLst>
                <a:ext uri="{FF2B5EF4-FFF2-40B4-BE49-F238E27FC236}">
                  <a16:creationId xmlns:a16="http://schemas.microsoft.com/office/drawing/2014/main" id="{AF17E0A2-F82F-A121-332A-8F922E191110}"/>
                </a:ext>
              </a:extLst>
            </p:cNvPr>
            <p:cNvCxnSpPr>
              <a:cxnSpLocks noChangeShapeType="1"/>
            </p:cNvCxnSpPr>
            <p:nvPr/>
          </p:nvCxnSpPr>
          <p:spPr bwMode="auto">
            <a:xfrm rot="16200000" flipH="1">
              <a:off x="2763" y="2319"/>
              <a:ext cx="144" cy="284"/>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 name="AutoShape 22">
              <a:extLst>
                <a:ext uri="{FF2B5EF4-FFF2-40B4-BE49-F238E27FC236}">
                  <a16:creationId xmlns:a16="http://schemas.microsoft.com/office/drawing/2014/main" id="{532A6483-9314-2D79-D5F4-1E82961AB96E}"/>
                </a:ext>
              </a:extLst>
            </p:cNvPr>
            <p:cNvCxnSpPr>
              <a:cxnSpLocks noChangeShapeType="1"/>
            </p:cNvCxnSpPr>
            <p:nvPr/>
          </p:nvCxnSpPr>
          <p:spPr bwMode="auto">
            <a:xfrm>
              <a:off x="2804" y="2529"/>
              <a:ext cx="194" cy="180"/>
            </a:xfrm>
            <a:prstGeom prst="bentConnector3">
              <a:avLst>
                <a:gd name="adj1" fmla="val -206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1" name="Freeform 23">
              <a:extLst>
                <a:ext uri="{FF2B5EF4-FFF2-40B4-BE49-F238E27FC236}">
                  <a16:creationId xmlns:a16="http://schemas.microsoft.com/office/drawing/2014/main" id="{ABD31B3D-0F60-32CE-CDF0-54F58EDF6C33}"/>
                </a:ext>
              </a:extLst>
            </p:cNvPr>
            <p:cNvSpPr>
              <a:spLocks/>
            </p:cNvSpPr>
            <p:nvPr/>
          </p:nvSpPr>
          <p:spPr bwMode="auto">
            <a:xfrm>
              <a:off x="317" y="1888"/>
              <a:ext cx="2681" cy="779"/>
            </a:xfrm>
            <a:custGeom>
              <a:avLst/>
              <a:gdLst>
                <a:gd name="T0" fmla="*/ 0 w 2681"/>
                <a:gd name="T1" fmla="*/ 0 h 779"/>
                <a:gd name="T2" fmla="*/ 2147483647 w 2681"/>
                <a:gd name="T3" fmla="*/ 2147483647 h 779"/>
                <a:gd name="T4" fmla="*/ 2147483647 w 2681"/>
                <a:gd name="T5" fmla="*/ 2147483647 h 779"/>
                <a:gd name="T6" fmla="*/ 2147483647 w 2681"/>
                <a:gd name="T7" fmla="*/ 2147483647 h 779"/>
                <a:gd name="T8" fmla="*/ 2147483647 w 2681"/>
                <a:gd name="T9" fmla="*/ 2147483647 h 779"/>
                <a:gd name="T10" fmla="*/ 0 60000 65536"/>
                <a:gd name="T11" fmla="*/ 0 60000 65536"/>
                <a:gd name="T12" fmla="*/ 0 60000 65536"/>
                <a:gd name="T13" fmla="*/ 0 60000 65536"/>
                <a:gd name="T14" fmla="*/ 0 60000 65536"/>
                <a:gd name="T15" fmla="*/ 0 w 2681"/>
                <a:gd name="T16" fmla="*/ 0 h 779"/>
                <a:gd name="T17" fmla="*/ 2681 w 2681"/>
                <a:gd name="T18" fmla="*/ 779 h 779"/>
              </a:gdLst>
              <a:ahLst/>
              <a:cxnLst>
                <a:cxn ang="T10">
                  <a:pos x="T0" y="T1"/>
                </a:cxn>
                <a:cxn ang="T11">
                  <a:pos x="T2" y="T3"/>
                </a:cxn>
                <a:cxn ang="T12">
                  <a:pos x="T4" y="T5"/>
                </a:cxn>
                <a:cxn ang="T13">
                  <a:pos x="T6" y="T7"/>
                </a:cxn>
                <a:cxn ang="T14">
                  <a:pos x="T8" y="T9"/>
                </a:cxn>
              </a:cxnLst>
              <a:rect l="T15" t="T16" r="T17" b="T18"/>
              <a:pathLst>
                <a:path w="2681" h="779">
                  <a:moveTo>
                    <a:pt x="0" y="0"/>
                  </a:moveTo>
                  <a:cubicBezTo>
                    <a:pt x="151" y="103"/>
                    <a:pt x="645" y="493"/>
                    <a:pt x="906" y="622"/>
                  </a:cubicBezTo>
                  <a:cubicBezTo>
                    <a:pt x="1167" y="751"/>
                    <a:pt x="1344" y="771"/>
                    <a:pt x="1566" y="775"/>
                  </a:cubicBezTo>
                  <a:cubicBezTo>
                    <a:pt x="1788" y="779"/>
                    <a:pt x="2053" y="701"/>
                    <a:pt x="2239" y="645"/>
                  </a:cubicBezTo>
                  <a:cubicBezTo>
                    <a:pt x="2425" y="589"/>
                    <a:pt x="2589" y="480"/>
                    <a:pt x="2681" y="436"/>
                  </a:cubicBezTo>
                </a:path>
              </a:pathLst>
            </a:custGeom>
            <a:noFill/>
            <a:ln w="38100" cmpd="sng">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91370" tIns="45687" rIns="91370" bIns="45687"/>
            <a:lstStyle/>
            <a:p>
              <a:endParaRPr lang="it-IT"/>
            </a:p>
          </p:txBody>
        </p:sp>
        <p:sp>
          <p:nvSpPr>
            <p:cNvPr id="32" name="Text Box 24">
              <a:extLst>
                <a:ext uri="{FF2B5EF4-FFF2-40B4-BE49-F238E27FC236}">
                  <a16:creationId xmlns:a16="http://schemas.microsoft.com/office/drawing/2014/main" id="{FFAC354F-3FBE-12DC-78AA-75465AF8121D}"/>
                </a:ext>
              </a:extLst>
            </p:cNvPr>
            <p:cNvSpPr txBox="1">
              <a:spLocks noChangeArrowheads="1"/>
            </p:cNvSpPr>
            <p:nvPr/>
          </p:nvSpPr>
          <p:spPr bwMode="auto">
            <a:xfrm>
              <a:off x="2354" y="1927"/>
              <a:ext cx="6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50000"/>
                </a:spcBef>
                <a:buClrTx/>
                <a:buSzTx/>
              </a:pPr>
              <a:r>
                <a:rPr lang="de-DE" altLang="it-IT" sz="1200" b="0">
                  <a:solidFill>
                    <a:schemeClr val="tx1"/>
                  </a:solidFill>
                  <a:ea typeface="ＭＳ Ｐゴシック" panose="020B0600070205080204" pitchFamily="34" charset="-128"/>
                </a:rPr>
                <a:t>Phys. Part</a:t>
              </a:r>
              <a:endParaRPr lang="en-GB" altLang="it-IT" sz="1200" b="0">
                <a:solidFill>
                  <a:schemeClr val="tx1"/>
                </a:solidFill>
                <a:ea typeface="ＭＳ Ｐゴシック" panose="020B0600070205080204" pitchFamily="34" charset="-128"/>
              </a:endParaRPr>
            </a:p>
          </p:txBody>
        </p:sp>
        <p:sp>
          <p:nvSpPr>
            <p:cNvPr id="33" name="Text Box 25">
              <a:extLst>
                <a:ext uri="{FF2B5EF4-FFF2-40B4-BE49-F238E27FC236}">
                  <a16:creationId xmlns:a16="http://schemas.microsoft.com/office/drawing/2014/main" id="{095E5A0C-7B99-A158-6A90-5F3025DD0385}"/>
                </a:ext>
              </a:extLst>
            </p:cNvPr>
            <p:cNvSpPr txBox="1">
              <a:spLocks noChangeArrowheads="1"/>
            </p:cNvSpPr>
            <p:nvPr/>
          </p:nvSpPr>
          <p:spPr bwMode="auto">
            <a:xfrm>
              <a:off x="2915" y="2082"/>
              <a:ext cx="4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50000"/>
                </a:spcBef>
                <a:buClrTx/>
                <a:buSzTx/>
              </a:pPr>
              <a:r>
                <a:rPr lang="de-DE" altLang="it-IT" sz="1200" b="0">
                  <a:solidFill>
                    <a:schemeClr val="tx1"/>
                  </a:solidFill>
                  <a:ea typeface="ＭＳ Ｐゴシック" panose="020B0600070205080204" pitchFamily="34" charset="-128"/>
                </a:rPr>
                <a:t>Files</a:t>
              </a:r>
              <a:endParaRPr lang="en-GB" altLang="it-IT" sz="1200" b="0">
                <a:solidFill>
                  <a:schemeClr val="tx1"/>
                </a:solidFill>
                <a:ea typeface="ＭＳ Ｐゴシック" panose="020B0600070205080204" pitchFamily="34" charset="-128"/>
              </a:endParaRPr>
            </a:p>
          </p:txBody>
        </p:sp>
        <p:sp>
          <p:nvSpPr>
            <p:cNvPr id="34" name="Freeform 26">
              <a:extLst>
                <a:ext uri="{FF2B5EF4-FFF2-40B4-BE49-F238E27FC236}">
                  <a16:creationId xmlns:a16="http://schemas.microsoft.com/office/drawing/2014/main" id="{40AE649E-BB49-BB34-B13E-13EBEBB4ADC2}"/>
                </a:ext>
              </a:extLst>
            </p:cNvPr>
            <p:cNvSpPr>
              <a:spLocks/>
            </p:cNvSpPr>
            <p:nvPr/>
          </p:nvSpPr>
          <p:spPr bwMode="auto">
            <a:xfrm>
              <a:off x="3081" y="1976"/>
              <a:ext cx="2021" cy="553"/>
            </a:xfrm>
            <a:custGeom>
              <a:avLst/>
              <a:gdLst>
                <a:gd name="T0" fmla="*/ 0 w 2021"/>
                <a:gd name="T1" fmla="*/ 24554254 h 780"/>
                <a:gd name="T2" fmla="*/ 2147483647 w 2021"/>
                <a:gd name="T3" fmla="*/ 24554254 h 780"/>
                <a:gd name="T4" fmla="*/ 2147483647 w 2021"/>
                <a:gd name="T5" fmla="*/ 0 h 780"/>
                <a:gd name="T6" fmla="*/ 0 60000 65536"/>
                <a:gd name="T7" fmla="*/ 0 60000 65536"/>
                <a:gd name="T8" fmla="*/ 0 60000 65536"/>
                <a:gd name="T9" fmla="*/ 0 w 2021"/>
                <a:gd name="T10" fmla="*/ 0 h 780"/>
                <a:gd name="T11" fmla="*/ 2021 w 2021"/>
                <a:gd name="T12" fmla="*/ 780 h 780"/>
              </a:gdLst>
              <a:ahLst/>
              <a:cxnLst>
                <a:cxn ang="T6">
                  <a:pos x="T0" y="T1"/>
                </a:cxn>
                <a:cxn ang="T7">
                  <a:pos x="T2" y="T3"/>
                </a:cxn>
                <a:cxn ang="T8">
                  <a:pos x="T4" y="T5"/>
                </a:cxn>
              </a:cxnLst>
              <a:rect l="T9" t="T10" r="T11" b="T12"/>
              <a:pathLst>
                <a:path w="2021" h="780">
                  <a:moveTo>
                    <a:pt x="0" y="581"/>
                  </a:moveTo>
                  <a:cubicBezTo>
                    <a:pt x="391" y="680"/>
                    <a:pt x="783" y="780"/>
                    <a:pt x="1120" y="683"/>
                  </a:cubicBezTo>
                  <a:cubicBezTo>
                    <a:pt x="1457" y="586"/>
                    <a:pt x="1874" y="113"/>
                    <a:pt x="2021" y="0"/>
                  </a:cubicBezTo>
                </a:path>
              </a:pathLst>
            </a:custGeom>
            <a:noFill/>
            <a:ln w="38100" cmpd="sng">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91370" tIns="45687" rIns="91370" bIns="45687"/>
            <a:lstStyle/>
            <a:p>
              <a:endParaRPr lang="it-IT"/>
            </a:p>
          </p:txBody>
        </p:sp>
        <p:sp>
          <p:nvSpPr>
            <p:cNvPr id="35" name="Text Box 28">
              <a:extLst>
                <a:ext uri="{FF2B5EF4-FFF2-40B4-BE49-F238E27FC236}">
                  <a16:creationId xmlns:a16="http://schemas.microsoft.com/office/drawing/2014/main" id="{9891E3EE-477D-6EC8-06EE-8FCB9AFA8A72}"/>
                </a:ext>
              </a:extLst>
            </p:cNvPr>
            <p:cNvSpPr txBox="1">
              <a:spLocks noChangeArrowheads="1"/>
            </p:cNvSpPr>
            <p:nvPr/>
          </p:nvSpPr>
          <p:spPr bwMode="auto">
            <a:xfrm>
              <a:off x="127" y="2481"/>
              <a:ext cx="10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50000"/>
                </a:spcBef>
                <a:buClrTx/>
                <a:buSzTx/>
              </a:pPr>
              <a:r>
                <a:rPr lang="de-DE" altLang="it-IT" sz="1200" b="0">
                  <a:solidFill>
                    <a:schemeClr val="tx1"/>
                  </a:solidFill>
                  <a:ea typeface="ＭＳ Ｐゴシック" panose="020B0600070205080204" pitchFamily="34" charset="-128"/>
                </a:rPr>
                <a:t>Inspection sheet</a:t>
              </a:r>
              <a:endParaRPr lang="en-GB" altLang="it-IT" sz="1200" b="0">
                <a:solidFill>
                  <a:schemeClr val="tx1"/>
                </a:solidFill>
                <a:ea typeface="ＭＳ Ｐゴシック" panose="020B0600070205080204" pitchFamily="34" charset="-128"/>
              </a:endParaRPr>
            </a:p>
          </p:txBody>
        </p:sp>
        <p:cxnSp>
          <p:nvCxnSpPr>
            <p:cNvPr id="36" name="AutoShape 30">
              <a:extLst>
                <a:ext uri="{FF2B5EF4-FFF2-40B4-BE49-F238E27FC236}">
                  <a16:creationId xmlns:a16="http://schemas.microsoft.com/office/drawing/2014/main" id="{993C5391-BD9C-6BF3-E14E-B0AC591B9472}"/>
                </a:ext>
              </a:extLst>
            </p:cNvPr>
            <p:cNvCxnSpPr>
              <a:cxnSpLocks noChangeShapeType="1"/>
            </p:cNvCxnSpPr>
            <p:nvPr/>
          </p:nvCxnSpPr>
          <p:spPr bwMode="auto">
            <a:xfrm flipH="1">
              <a:off x="738" y="1468"/>
              <a:ext cx="2" cy="230"/>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 name="Freeform 31">
              <a:extLst>
                <a:ext uri="{FF2B5EF4-FFF2-40B4-BE49-F238E27FC236}">
                  <a16:creationId xmlns:a16="http://schemas.microsoft.com/office/drawing/2014/main" id="{2F61DC10-06A2-3352-7D16-263B0CD88E7B}"/>
                </a:ext>
              </a:extLst>
            </p:cNvPr>
            <p:cNvSpPr>
              <a:spLocks/>
            </p:cNvSpPr>
            <p:nvPr/>
          </p:nvSpPr>
          <p:spPr bwMode="auto">
            <a:xfrm>
              <a:off x="907" y="1312"/>
              <a:ext cx="1227" cy="599"/>
            </a:xfrm>
            <a:custGeom>
              <a:avLst/>
              <a:gdLst>
                <a:gd name="T0" fmla="*/ 2147483647 w 1227"/>
                <a:gd name="T1" fmla="*/ 2147483647 h 599"/>
                <a:gd name="T2" fmla="*/ 2147483647 w 1227"/>
                <a:gd name="T3" fmla="*/ 2147483647 h 599"/>
                <a:gd name="T4" fmla="*/ 2147483647 w 1227"/>
                <a:gd name="T5" fmla="*/ 2147483647 h 599"/>
                <a:gd name="T6" fmla="*/ 2147483647 w 1227"/>
                <a:gd name="T7" fmla="*/ 2147483647 h 599"/>
                <a:gd name="T8" fmla="*/ 0 60000 65536"/>
                <a:gd name="T9" fmla="*/ 0 60000 65536"/>
                <a:gd name="T10" fmla="*/ 0 60000 65536"/>
                <a:gd name="T11" fmla="*/ 0 60000 65536"/>
                <a:gd name="T12" fmla="*/ 0 w 1227"/>
                <a:gd name="T13" fmla="*/ 0 h 599"/>
                <a:gd name="T14" fmla="*/ 1227 w 1227"/>
                <a:gd name="T15" fmla="*/ 599 h 599"/>
              </a:gdLst>
              <a:ahLst/>
              <a:cxnLst>
                <a:cxn ang="T8">
                  <a:pos x="T0" y="T1"/>
                </a:cxn>
                <a:cxn ang="T9">
                  <a:pos x="T2" y="T3"/>
                </a:cxn>
                <a:cxn ang="T10">
                  <a:pos x="T4" y="T5"/>
                </a:cxn>
                <a:cxn ang="T11">
                  <a:pos x="T6" y="T7"/>
                </a:cxn>
              </a:cxnLst>
              <a:rect l="T12" t="T13" r="T14" b="T15"/>
              <a:pathLst>
                <a:path w="1227" h="599">
                  <a:moveTo>
                    <a:pt x="33" y="14"/>
                  </a:moveTo>
                  <a:cubicBezTo>
                    <a:pt x="16" y="7"/>
                    <a:pt x="0" y="0"/>
                    <a:pt x="102" y="18"/>
                  </a:cubicBezTo>
                  <a:cubicBezTo>
                    <a:pt x="204" y="36"/>
                    <a:pt x="459" y="23"/>
                    <a:pt x="646" y="120"/>
                  </a:cubicBezTo>
                  <a:cubicBezTo>
                    <a:pt x="833" y="217"/>
                    <a:pt x="1130" y="519"/>
                    <a:pt x="1227" y="599"/>
                  </a:cubicBezTo>
                </a:path>
              </a:pathLst>
            </a:custGeom>
            <a:noFill/>
            <a:ln w="38100" cap="flat" cmpd="sng">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91370" tIns="45687" rIns="91370" bIns="45687"/>
            <a:lstStyle/>
            <a:p>
              <a:endParaRPr lang="it-IT"/>
            </a:p>
          </p:txBody>
        </p:sp>
        <p:sp>
          <p:nvSpPr>
            <p:cNvPr id="38" name="Text Box 28">
              <a:extLst>
                <a:ext uri="{FF2B5EF4-FFF2-40B4-BE49-F238E27FC236}">
                  <a16:creationId xmlns:a16="http://schemas.microsoft.com/office/drawing/2014/main" id="{4BA88742-EDC4-D893-F66E-D4F3DC29882A}"/>
                </a:ext>
              </a:extLst>
            </p:cNvPr>
            <p:cNvSpPr txBox="1">
              <a:spLocks noChangeArrowheads="1"/>
            </p:cNvSpPr>
            <p:nvPr/>
          </p:nvSpPr>
          <p:spPr bwMode="auto">
            <a:xfrm>
              <a:off x="1236" y="2013"/>
              <a:ext cx="670" cy="17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lgn="ctr">
                <a:spcBef>
                  <a:spcPct val="0"/>
                </a:spcBef>
                <a:buClrTx/>
                <a:buSzTx/>
              </a:pPr>
              <a:r>
                <a:rPr lang="en-US" altLang="it-IT" sz="1200" i="1">
                  <a:solidFill>
                    <a:srgbClr val="FF0000"/>
                  </a:solidFill>
                  <a:ea typeface="ＭＳ Ｐゴシック" panose="020B0600070205080204" pitchFamily="34" charset="-128"/>
                </a:rPr>
                <a:t>Document</a:t>
              </a:r>
            </a:p>
          </p:txBody>
        </p:sp>
        <p:sp>
          <p:nvSpPr>
            <p:cNvPr id="39" name="Freeform 32">
              <a:extLst>
                <a:ext uri="{FF2B5EF4-FFF2-40B4-BE49-F238E27FC236}">
                  <a16:creationId xmlns:a16="http://schemas.microsoft.com/office/drawing/2014/main" id="{19E1A65D-0781-8DC6-7683-27DA4ED68847}"/>
                </a:ext>
              </a:extLst>
            </p:cNvPr>
            <p:cNvSpPr>
              <a:spLocks/>
            </p:cNvSpPr>
            <p:nvPr/>
          </p:nvSpPr>
          <p:spPr bwMode="auto">
            <a:xfrm>
              <a:off x="1353" y="1976"/>
              <a:ext cx="1106" cy="334"/>
            </a:xfrm>
            <a:custGeom>
              <a:avLst/>
              <a:gdLst>
                <a:gd name="T0" fmla="*/ 895251043 w 1183"/>
                <a:gd name="T1" fmla="*/ 2147483647 h 334"/>
                <a:gd name="T2" fmla="*/ 895251043 w 1183"/>
                <a:gd name="T3" fmla="*/ 2147483647 h 334"/>
                <a:gd name="T4" fmla="*/ 895251043 w 1183"/>
                <a:gd name="T5" fmla="*/ 2147483647 h 334"/>
                <a:gd name="T6" fmla="*/ 895251043 w 1183"/>
                <a:gd name="T7" fmla="*/ 2147483647 h 334"/>
                <a:gd name="T8" fmla="*/ 0 60000 65536"/>
                <a:gd name="T9" fmla="*/ 0 60000 65536"/>
                <a:gd name="T10" fmla="*/ 0 60000 65536"/>
                <a:gd name="T11" fmla="*/ 0 60000 65536"/>
                <a:gd name="T12" fmla="*/ 0 w 1183"/>
                <a:gd name="T13" fmla="*/ 0 h 334"/>
                <a:gd name="T14" fmla="*/ 1183 w 1183"/>
                <a:gd name="T15" fmla="*/ 334 h 334"/>
              </a:gdLst>
              <a:ahLst/>
              <a:cxnLst>
                <a:cxn ang="T8">
                  <a:pos x="T0" y="T1"/>
                </a:cxn>
                <a:cxn ang="T9">
                  <a:pos x="T2" y="T3"/>
                </a:cxn>
                <a:cxn ang="T10">
                  <a:pos x="T4" y="T5"/>
                </a:cxn>
                <a:cxn ang="T11">
                  <a:pos x="T6" y="T7"/>
                </a:cxn>
              </a:cxnLst>
              <a:rect l="T12" t="T13" r="T14" b="T15"/>
              <a:pathLst>
                <a:path w="1183" h="334">
                  <a:moveTo>
                    <a:pt x="59" y="9"/>
                  </a:moveTo>
                  <a:cubicBezTo>
                    <a:pt x="61" y="9"/>
                    <a:pt x="0" y="0"/>
                    <a:pt x="68" y="9"/>
                  </a:cubicBezTo>
                  <a:cubicBezTo>
                    <a:pt x="136" y="18"/>
                    <a:pt x="281" y="11"/>
                    <a:pt x="467" y="65"/>
                  </a:cubicBezTo>
                  <a:cubicBezTo>
                    <a:pt x="653" y="119"/>
                    <a:pt x="918" y="226"/>
                    <a:pt x="1183" y="334"/>
                  </a:cubicBezTo>
                </a:path>
              </a:pathLst>
            </a:custGeom>
            <a:noFill/>
            <a:ln w="38100" cap="flat" cmpd="sng">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91370" tIns="45687" rIns="91370" bIns="45687"/>
            <a:lstStyle/>
            <a:p>
              <a:endParaRPr lang="it-IT"/>
            </a:p>
          </p:txBody>
        </p:sp>
        <p:sp>
          <p:nvSpPr>
            <p:cNvPr id="40" name="Text Box 11">
              <a:extLst>
                <a:ext uri="{FF2B5EF4-FFF2-40B4-BE49-F238E27FC236}">
                  <a16:creationId xmlns:a16="http://schemas.microsoft.com/office/drawing/2014/main" id="{83E5BCC4-8B77-4B7F-783C-01EE6BEFFA8D}"/>
                </a:ext>
              </a:extLst>
            </p:cNvPr>
            <p:cNvSpPr txBox="1">
              <a:spLocks noChangeArrowheads="1"/>
            </p:cNvSpPr>
            <p:nvPr/>
          </p:nvSpPr>
          <p:spPr bwMode="auto">
            <a:xfrm>
              <a:off x="2977" y="630"/>
              <a:ext cx="8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50000"/>
                </a:spcBef>
                <a:buClrTx/>
                <a:buSzTx/>
              </a:pPr>
              <a:r>
                <a:rPr lang="de-DE" altLang="it-IT" sz="2400" b="0">
                  <a:solidFill>
                    <a:schemeClr val="tx1"/>
                  </a:solidFill>
                  <a:ea typeface="ＭＳ Ｐゴシック" panose="020B0600070205080204" pitchFamily="34" charset="-128"/>
                </a:rPr>
                <a:t>EDMS</a:t>
              </a:r>
              <a:endParaRPr lang="en-GB" altLang="it-IT" sz="2400" b="0">
                <a:solidFill>
                  <a:schemeClr val="tx1"/>
                </a:solidFill>
                <a:ea typeface="ＭＳ Ｐゴシック" panose="020B0600070205080204" pitchFamily="34" charset="-128"/>
              </a:endParaRPr>
            </a:p>
          </p:txBody>
        </p:sp>
      </p:grpSp>
    </p:spTree>
    <p:extLst>
      <p:ext uri="{BB962C8B-B14F-4D97-AF65-F5344CB8AC3E}">
        <p14:creationId xmlns:p14="http://schemas.microsoft.com/office/powerpoint/2010/main" val="1814905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EDE05F33-6D3A-CE9E-AFE2-DB3E24693521}"/>
              </a:ext>
            </a:extLst>
          </p:cNvPr>
          <p:cNvSpPr>
            <a:spLocks noGrp="1"/>
          </p:cNvSpPr>
          <p:nvPr>
            <p:ph type="title"/>
          </p:nvPr>
        </p:nvSpPr>
        <p:spPr/>
        <p:txBody>
          <a:bodyPr/>
          <a:lstStyle/>
          <a:p>
            <a:r>
              <a:rPr lang="it-IT" dirty="0"/>
              <a:t>Eu-XFEL by-product of TESLA</a:t>
            </a:r>
          </a:p>
        </p:txBody>
      </p:sp>
      <p:sp>
        <p:nvSpPr>
          <p:cNvPr id="7" name="Segnaposto contenuto 6">
            <a:extLst>
              <a:ext uri="{FF2B5EF4-FFF2-40B4-BE49-F238E27FC236}">
                <a16:creationId xmlns:a16="http://schemas.microsoft.com/office/drawing/2014/main" id="{A4862D19-9E5B-461C-07D7-83532535F3CA}"/>
              </a:ext>
            </a:extLst>
          </p:cNvPr>
          <p:cNvSpPr>
            <a:spLocks noGrp="1"/>
          </p:cNvSpPr>
          <p:nvPr>
            <p:ph idx="1"/>
          </p:nvPr>
        </p:nvSpPr>
        <p:spPr/>
        <p:txBody>
          <a:bodyPr/>
          <a:lstStyle/>
          <a:p>
            <a:r>
              <a:rPr lang="it-IT" dirty="0"/>
              <a:t>The </a:t>
            </a:r>
            <a:r>
              <a:rPr lang="it-IT" dirty="0" err="1"/>
              <a:t>European</a:t>
            </a:r>
            <a:r>
              <a:rPr lang="it-IT" dirty="0"/>
              <a:t> XFEL </a:t>
            </a:r>
            <a:r>
              <a:rPr lang="it-IT" dirty="0" err="1"/>
              <a:t>has</a:t>
            </a:r>
            <a:r>
              <a:rPr lang="it-IT" dirty="0"/>
              <a:t> </a:t>
            </a:r>
            <a:r>
              <a:rPr lang="it-IT" dirty="0" err="1"/>
              <a:t>been</a:t>
            </a:r>
            <a:r>
              <a:rPr lang="it-IT" dirty="0"/>
              <a:t> the by-product of TESLA, the </a:t>
            </a:r>
            <a:r>
              <a:rPr lang="it-IT" dirty="0" err="1"/>
              <a:t>Superconducting</a:t>
            </a:r>
            <a:r>
              <a:rPr lang="it-IT" dirty="0"/>
              <a:t> Linear Collider </a:t>
            </a:r>
            <a:r>
              <a:rPr lang="it-IT" dirty="0" err="1"/>
              <a:t>developped</a:t>
            </a:r>
            <a:r>
              <a:rPr lang="it-IT" dirty="0"/>
              <a:t> </a:t>
            </a:r>
            <a:r>
              <a:rPr lang="it-IT" dirty="0" err="1"/>
              <a:t>since</a:t>
            </a:r>
            <a:r>
              <a:rPr lang="it-IT" dirty="0"/>
              <a:t> 1990 by a large International Collaboration</a:t>
            </a:r>
          </a:p>
          <a:p>
            <a:endParaRPr lang="it-IT" dirty="0"/>
          </a:p>
          <a:p>
            <a:r>
              <a:rPr lang="it-IT" dirty="0"/>
              <a:t>  </a:t>
            </a:r>
          </a:p>
        </p:txBody>
      </p:sp>
      <p:sp>
        <p:nvSpPr>
          <p:cNvPr id="3" name="Segnaposto data 2">
            <a:extLst>
              <a:ext uri="{FF2B5EF4-FFF2-40B4-BE49-F238E27FC236}">
                <a16:creationId xmlns:a16="http://schemas.microsoft.com/office/drawing/2014/main" id="{C332158B-559D-1504-D7E6-D53933E4E8ED}"/>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372C5426-1C3C-195E-2C1E-9677E962F0C0}"/>
              </a:ext>
            </a:extLst>
          </p:cNvPr>
          <p:cNvSpPr>
            <a:spLocks noGrp="1"/>
          </p:cNvSpPr>
          <p:nvPr>
            <p:ph type="ftr" sz="quarter" idx="11"/>
          </p:nvPr>
        </p:nvSpPr>
        <p:spPr/>
        <p:txBody>
          <a:bodyPr/>
          <a:lstStyle/>
          <a:p>
            <a:pPr>
              <a:defRPr/>
            </a:pPr>
            <a:fld id="{8DAD3638-8E0C-4079-83E3-101B55F74CF3}" type="slidenum">
              <a:rPr lang="en-US" altLang="it-IT" smtClean="0"/>
              <a:pPr>
                <a:defRPr/>
              </a:pPr>
              <a:t>4</a:t>
            </a:fld>
            <a:endParaRPr lang="en-US" altLang="it-IT"/>
          </a:p>
        </p:txBody>
      </p:sp>
      <p:sp>
        <p:nvSpPr>
          <p:cNvPr id="5" name="Segnaposto numero diapositiva 4">
            <a:extLst>
              <a:ext uri="{FF2B5EF4-FFF2-40B4-BE49-F238E27FC236}">
                <a16:creationId xmlns:a16="http://schemas.microsoft.com/office/drawing/2014/main" id="{E1E96074-ACE5-C516-13B3-59EAF8DBCB26}"/>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pSp>
        <p:nvGrpSpPr>
          <p:cNvPr id="9" name="Group 6">
            <a:extLst>
              <a:ext uri="{FF2B5EF4-FFF2-40B4-BE49-F238E27FC236}">
                <a16:creationId xmlns:a16="http://schemas.microsoft.com/office/drawing/2014/main" id="{2F298D1B-EB87-70C6-752D-24B6F360760C}"/>
              </a:ext>
            </a:extLst>
          </p:cNvPr>
          <p:cNvGrpSpPr>
            <a:grpSpLocks/>
          </p:cNvGrpSpPr>
          <p:nvPr/>
        </p:nvGrpSpPr>
        <p:grpSpPr bwMode="auto">
          <a:xfrm>
            <a:off x="4824845" y="1893737"/>
            <a:ext cx="6068380" cy="4114800"/>
            <a:chOff x="3016" y="2523"/>
            <a:chExt cx="2075" cy="1407"/>
          </a:xfrm>
        </p:grpSpPr>
        <p:pic>
          <p:nvPicPr>
            <p:cNvPr id="13" name="Picture 7">
              <a:extLst>
                <a:ext uri="{FF2B5EF4-FFF2-40B4-BE49-F238E27FC236}">
                  <a16:creationId xmlns:a16="http://schemas.microsoft.com/office/drawing/2014/main" id="{8C7614E4-6158-2A8F-A096-F716C694E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12"/>
            <a:stretch>
              <a:fillRect/>
            </a:stretch>
          </p:blipFill>
          <p:spPr bwMode="auto">
            <a:xfrm>
              <a:off x="3016" y="2523"/>
              <a:ext cx="2017" cy="14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
              <a:extLst>
                <a:ext uri="{FF2B5EF4-FFF2-40B4-BE49-F238E27FC236}">
                  <a16:creationId xmlns:a16="http://schemas.microsoft.com/office/drawing/2014/main" id="{417DFC44-8522-5877-D184-70780414CB47}"/>
                </a:ext>
              </a:extLst>
            </p:cNvPr>
            <p:cNvSpPr txBox="1">
              <a:spLocks noChangeArrowheads="1"/>
            </p:cNvSpPr>
            <p:nvPr/>
          </p:nvSpPr>
          <p:spPr bwMode="auto">
            <a:xfrm>
              <a:off x="4468" y="2659"/>
              <a:ext cx="62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200" b="0">
                  <a:solidFill>
                    <a:schemeClr val="accent2"/>
                  </a:solidFill>
                  <a:latin typeface="Comic Sans MS" panose="030F0902030302020204" pitchFamily="66" charset="0"/>
                </a:rPr>
                <a:t>as in 1992</a:t>
              </a:r>
              <a:r>
                <a:rPr lang="en-US" altLang="it-IT" sz="1600">
                  <a:latin typeface="Comic Sans MS" panose="030F0902030302020204" pitchFamily="66" charset="0"/>
                </a:rPr>
                <a:t> </a:t>
              </a:r>
            </a:p>
          </p:txBody>
        </p:sp>
      </p:grpSp>
      <p:pic>
        <p:nvPicPr>
          <p:cNvPr id="10" name="Picture 9">
            <a:extLst>
              <a:ext uri="{FF2B5EF4-FFF2-40B4-BE49-F238E27FC236}">
                <a16:creationId xmlns:a16="http://schemas.microsoft.com/office/drawing/2014/main" id="{B641044E-9865-56D1-1A17-F6826FD7C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775" y="1942703"/>
            <a:ext cx="3145878" cy="4305695"/>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1268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PED Activities and TUEV Control</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40</a:t>
            </a:fld>
            <a:endParaRPr lang="en-US" altLang="it-IT"/>
          </a:p>
        </p:txBody>
      </p:sp>
      <p:sp>
        <p:nvSpPr>
          <p:cNvPr id="6" name="Rectangle 3"/>
          <p:cNvSpPr>
            <a:spLocks noChangeArrowheads="1"/>
          </p:cNvSpPr>
          <p:nvPr/>
        </p:nvSpPr>
        <p:spPr bwMode="auto">
          <a:xfrm>
            <a:off x="1828801" y="838201"/>
            <a:ext cx="86407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eaLnBrk="0" hangingPunct="0">
              <a:spcBef>
                <a:spcPct val="20000"/>
              </a:spcBef>
              <a:buClr>
                <a:schemeClr val="tx1"/>
              </a:buClr>
              <a:buSzPct val="120000"/>
              <a:defRPr sz="2000">
                <a:solidFill>
                  <a:srgbClr val="000099"/>
                </a:solidFill>
                <a:latin typeface="Calibri" pitchFamily="34" charset="0"/>
              </a:defRPr>
            </a:lvl1pPr>
            <a:lvl2pPr marL="742950" indent="-285750" defTabSz="455613" eaLnBrk="0" hangingPunct="0">
              <a:spcBef>
                <a:spcPct val="20000"/>
              </a:spcBef>
              <a:buSzPct val="60000"/>
              <a:buBlip>
                <a:blip r:embed="rId2"/>
              </a:buBlip>
              <a:defRPr>
                <a:solidFill>
                  <a:srgbClr val="000099"/>
                </a:solidFill>
                <a:latin typeface="Calibri" pitchFamily="34" charset="0"/>
              </a:defRPr>
            </a:lvl2pPr>
            <a:lvl3pPr marL="1143000" indent="-228600" defTabSz="455613" eaLnBrk="0" hangingPunct="0">
              <a:spcBef>
                <a:spcPct val="20000"/>
              </a:spcBef>
              <a:buSzPct val="70000"/>
              <a:buBlip>
                <a:blip r:embed="rId3"/>
              </a:buBlip>
              <a:defRPr sz="1600">
                <a:solidFill>
                  <a:schemeClr val="tx1"/>
                </a:solidFill>
                <a:latin typeface="Calibri" pitchFamily="34" charset="0"/>
              </a:defRPr>
            </a:lvl3pPr>
            <a:lvl4pPr marL="1600200" indent="-228600" defTabSz="455613" eaLnBrk="0" hangingPunct="0">
              <a:spcBef>
                <a:spcPct val="20000"/>
              </a:spcBef>
              <a:buChar char="–"/>
              <a:defRPr sz="1400">
                <a:solidFill>
                  <a:srgbClr val="000099"/>
                </a:solidFill>
                <a:latin typeface="Calibri" pitchFamily="34" charset="0"/>
              </a:defRPr>
            </a:lvl4pPr>
            <a:lvl5pPr marL="2057400" indent="-228600" defTabSz="455613" eaLnBrk="0" hangingPunct="0">
              <a:spcBef>
                <a:spcPct val="20000"/>
              </a:spcBef>
              <a:buChar char="»"/>
              <a:defRPr sz="1400">
                <a:solidFill>
                  <a:schemeClr val="tx1"/>
                </a:solidFill>
                <a:latin typeface="Calibri" pitchFamily="34" charset="0"/>
              </a:defRPr>
            </a:lvl5pPr>
            <a:lvl6pPr marL="2514600" indent="-228600" defTabSz="455613" eaLnBrk="0" fontAlgn="base" hangingPunct="0">
              <a:spcBef>
                <a:spcPct val="20000"/>
              </a:spcBef>
              <a:spcAft>
                <a:spcPct val="0"/>
              </a:spcAft>
              <a:buChar char="»"/>
              <a:defRPr sz="1400">
                <a:solidFill>
                  <a:schemeClr val="tx1"/>
                </a:solidFill>
                <a:latin typeface="Calibri" pitchFamily="34" charset="0"/>
              </a:defRPr>
            </a:lvl6pPr>
            <a:lvl7pPr marL="2971800" indent="-228600" defTabSz="455613" eaLnBrk="0" fontAlgn="base" hangingPunct="0">
              <a:spcBef>
                <a:spcPct val="20000"/>
              </a:spcBef>
              <a:spcAft>
                <a:spcPct val="0"/>
              </a:spcAft>
              <a:buChar char="»"/>
              <a:defRPr sz="1400">
                <a:solidFill>
                  <a:schemeClr val="tx1"/>
                </a:solidFill>
                <a:latin typeface="Calibri" pitchFamily="34" charset="0"/>
              </a:defRPr>
            </a:lvl7pPr>
            <a:lvl8pPr marL="3429000" indent="-228600" defTabSz="455613" eaLnBrk="0" fontAlgn="base" hangingPunct="0">
              <a:spcBef>
                <a:spcPct val="20000"/>
              </a:spcBef>
              <a:spcAft>
                <a:spcPct val="0"/>
              </a:spcAft>
              <a:buChar char="»"/>
              <a:defRPr sz="1400">
                <a:solidFill>
                  <a:schemeClr val="tx1"/>
                </a:solidFill>
                <a:latin typeface="Calibri" pitchFamily="34" charset="0"/>
              </a:defRPr>
            </a:lvl8pPr>
            <a:lvl9pPr marL="3886200" indent="-228600" defTabSz="455613" eaLnBrk="0" fontAlgn="base" hangingPunct="0">
              <a:spcBef>
                <a:spcPct val="20000"/>
              </a:spcBef>
              <a:spcAft>
                <a:spcPct val="0"/>
              </a:spcAft>
              <a:buChar char="»"/>
              <a:defRPr sz="1400">
                <a:solidFill>
                  <a:schemeClr val="tx1"/>
                </a:solidFill>
                <a:latin typeface="Calibri" pitchFamily="34" charset="0"/>
              </a:defRPr>
            </a:lvl9pPr>
          </a:lstStyle>
          <a:p>
            <a:pPr algn="just" eaLnBrk="1" hangingPunct="1">
              <a:spcBef>
                <a:spcPct val="0"/>
              </a:spcBef>
              <a:buClrTx/>
              <a:buSzTx/>
            </a:pPr>
            <a:r>
              <a:rPr lang="en-US" altLang="it-IT" b="0" dirty="0">
                <a:solidFill>
                  <a:srgbClr val="002060"/>
                </a:solidFill>
                <a:ea typeface="ＭＳ Ｐゴシック" pitchFamily="34" charset="-128"/>
              </a:rPr>
              <a:t>Test piece (TP) is composed by 2 cell with helium vessel, without end groups, representing all pressure bearing parts and welds. It is built using exactly the same manufacturing methods and welding parameters that will be later used for production. </a:t>
            </a:r>
            <a:r>
              <a:rPr lang="en-US" altLang="it-IT" dirty="0">
                <a:solidFill>
                  <a:srgbClr val="002060"/>
                </a:solidFill>
                <a:ea typeface="ＭＳ Ｐゴシック" pitchFamily="34" charset="-128"/>
              </a:rPr>
              <a:t>Two EBW machines/company. Then two test pieces had been built.</a:t>
            </a:r>
          </a:p>
        </p:txBody>
      </p:sp>
      <p:grpSp>
        <p:nvGrpSpPr>
          <p:cNvPr id="7" name="Group 4"/>
          <p:cNvGrpSpPr>
            <a:grpSpLocks/>
          </p:cNvGrpSpPr>
          <p:nvPr/>
        </p:nvGrpSpPr>
        <p:grpSpPr bwMode="auto">
          <a:xfrm>
            <a:off x="1858963" y="2133600"/>
            <a:ext cx="8470900" cy="4165600"/>
            <a:chOff x="204" y="1389"/>
            <a:chExt cx="5336" cy="2624"/>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t="26784"/>
            <a:stretch>
              <a:fillRect/>
            </a:stretch>
          </p:blipFill>
          <p:spPr bwMode="auto">
            <a:xfrm>
              <a:off x="1761" y="1600"/>
              <a:ext cx="2239" cy="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6" y="2459"/>
              <a:ext cx="1474"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 y="3249"/>
              <a:ext cx="936"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 y="3029"/>
              <a:ext cx="1723"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 y="1600"/>
              <a:ext cx="1574" cy="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5" y="1389"/>
              <a:ext cx="1080"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Segnaposto numero diapositiva 4">
            <a:extLst>
              <a:ext uri="{FF2B5EF4-FFF2-40B4-BE49-F238E27FC236}">
                <a16:creationId xmlns:a16="http://schemas.microsoft.com/office/drawing/2014/main" id="{B3DA88D3-789B-0231-D768-AB900EDFB43C}"/>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4060291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F3839F-1E24-F7EC-0BBE-043D12E6E800}"/>
              </a:ext>
            </a:extLst>
          </p:cNvPr>
          <p:cNvSpPr>
            <a:spLocks noGrp="1"/>
          </p:cNvSpPr>
          <p:nvPr>
            <p:ph type="title"/>
          </p:nvPr>
        </p:nvSpPr>
        <p:spPr/>
        <p:txBody>
          <a:bodyPr/>
          <a:lstStyle/>
          <a:p>
            <a:r>
              <a:rPr lang="en-US" altLang="it-IT" dirty="0"/>
              <a:t>Good performance of reference cavities</a:t>
            </a:r>
            <a:endParaRPr lang="it-IT" dirty="0"/>
          </a:p>
        </p:txBody>
      </p:sp>
      <p:sp>
        <p:nvSpPr>
          <p:cNvPr id="3" name="Segnaposto data 2">
            <a:extLst>
              <a:ext uri="{FF2B5EF4-FFF2-40B4-BE49-F238E27FC236}">
                <a16:creationId xmlns:a16="http://schemas.microsoft.com/office/drawing/2014/main" id="{E97035FE-A7E3-6E23-33E6-794D51905025}"/>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B3447592-BE76-7FA1-73D5-92D1F6C283B0}"/>
              </a:ext>
            </a:extLst>
          </p:cNvPr>
          <p:cNvSpPr>
            <a:spLocks noGrp="1"/>
          </p:cNvSpPr>
          <p:nvPr>
            <p:ph type="ftr" sz="quarter" idx="11"/>
          </p:nvPr>
        </p:nvSpPr>
        <p:spPr/>
        <p:txBody>
          <a:bodyPr/>
          <a:lstStyle/>
          <a:p>
            <a:pPr>
              <a:defRPr/>
            </a:pPr>
            <a:fld id="{8DAD3638-8E0C-4079-83E3-101B55F74CF3}" type="slidenum">
              <a:rPr lang="en-US" altLang="it-IT" smtClean="0"/>
              <a:pPr>
                <a:defRPr/>
              </a:pPr>
              <a:t>41</a:t>
            </a:fld>
            <a:endParaRPr lang="en-US" altLang="it-IT"/>
          </a:p>
        </p:txBody>
      </p:sp>
      <p:sp>
        <p:nvSpPr>
          <p:cNvPr id="5" name="Segnaposto numero diapositiva 4">
            <a:extLst>
              <a:ext uri="{FF2B5EF4-FFF2-40B4-BE49-F238E27FC236}">
                <a16:creationId xmlns:a16="http://schemas.microsoft.com/office/drawing/2014/main" id="{7A884092-D485-5A4E-BAEE-3E3D70EEF174}"/>
              </a:ext>
            </a:extLst>
          </p:cNvPr>
          <p:cNvSpPr>
            <a:spLocks noGrp="1"/>
          </p:cNvSpPr>
          <p:nvPr>
            <p:ph type="sldNum" sz="quarter" idx="4"/>
          </p:nvPr>
        </p:nvSpPr>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
        <p:nvSpPr>
          <p:cNvPr id="6" name="Footer Placeholder 2">
            <a:extLst>
              <a:ext uri="{FF2B5EF4-FFF2-40B4-BE49-F238E27FC236}">
                <a16:creationId xmlns:a16="http://schemas.microsoft.com/office/drawing/2014/main" id="{3C6D46FE-31A9-3DB8-D6E0-83EB90422297}"/>
              </a:ext>
            </a:extLst>
          </p:cNvPr>
          <p:cNvSpPr txBox="1">
            <a:spLocks noGrp="1"/>
          </p:cNvSpPr>
          <p:nvPr/>
        </p:nvSpPr>
        <p:spPr bwMode="auto">
          <a:xfrm>
            <a:off x="7010400" y="5257800"/>
            <a:ext cx="3530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lstStyle>
            <a:lvl1pPr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ClrTx/>
              <a:buSzTx/>
            </a:pPr>
            <a:r>
              <a:rPr lang="en-US" altLang="it-IT" sz="1600" b="0">
                <a:latin typeface="Arial" panose="020B0604020202020204" pitchFamily="34" charset="0"/>
                <a:ea typeface="ＭＳ Ｐゴシック" panose="020B0600070205080204" pitchFamily="34" charset="-128"/>
              </a:rPr>
              <a:t>D.Reschke, A.Sulimov, D.Kostin</a:t>
            </a:r>
            <a:endParaRPr lang="en-GB" altLang="it-IT" sz="1600" b="0">
              <a:latin typeface="Arial" panose="020B0604020202020204" pitchFamily="34" charset="0"/>
              <a:ea typeface="ＭＳ Ｐゴシック" panose="020B0600070205080204" pitchFamily="34" charset="-128"/>
            </a:endParaRPr>
          </a:p>
        </p:txBody>
      </p:sp>
      <p:pic>
        <p:nvPicPr>
          <p:cNvPr id="7" name="Picture 8">
            <a:extLst>
              <a:ext uri="{FF2B5EF4-FFF2-40B4-BE49-F238E27FC236}">
                <a16:creationId xmlns:a16="http://schemas.microsoft.com/office/drawing/2014/main" id="{5CB1418A-DC14-A9BD-67C7-F2A59F84D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1" y="1936750"/>
            <a:ext cx="4518025"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29506E3F-0A79-39D7-17B8-472317E68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931989"/>
            <a:ext cx="4583112"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id="{3E37656E-C7E9-86C9-A9D5-EEF9B924A50B}"/>
              </a:ext>
            </a:extLst>
          </p:cNvPr>
          <p:cNvSpPr txBox="1">
            <a:spLocks noChangeArrowheads="1"/>
          </p:cNvSpPr>
          <p:nvPr/>
        </p:nvSpPr>
        <p:spPr bwMode="auto">
          <a:xfrm>
            <a:off x="1955800" y="1503364"/>
            <a:ext cx="4217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0" tIns="45687" rIns="91370" bIns="45687">
            <a:spAutoFit/>
          </a:bodyPr>
          <a:lstStyle>
            <a:lvl1pPr marL="342900" indent="-342900"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2"/>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3"/>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ClrTx/>
              <a:buSzTx/>
            </a:pPr>
            <a:r>
              <a:rPr lang="en-GB" altLang="it-IT" sz="1800">
                <a:solidFill>
                  <a:schemeClr val="tx1"/>
                </a:solidFill>
                <a:latin typeface="Arial" panose="020B0604020202020204" pitchFamily="34" charset="0"/>
                <a:ea typeface="ＭＳ Ｐゴシック" panose="020B0600070205080204" pitchFamily="34" charset="-128"/>
              </a:rPr>
              <a:t>8 RCVs: acceptance test successful </a:t>
            </a:r>
            <a:endParaRPr lang="de-DE" altLang="it-IT" sz="1800">
              <a:solidFill>
                <a:schemeClr val="tx1"/>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3763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C32C8C-08FD-9122-248D-3A4E12AC3B11}"/>
              </a:ext>
            </a:extLst>
          </p:cNvPr>
          <p:cNvSpPr>
            <a:spLocks noGrp="1"/>
          </p:cNvSpPr>
          <p:nvPr>
            <p:ph type="title"/>
          </p:nvPr>
        </p:nvSpPr>
        <p:spPr/>
        <p:txBody>
          <a:bodyPr/>
          <a:lstStyle/>
          <a:p>
            <a:r>
              <a:rPr lang="en-US" altLang="it-IT" dirty="0"/>
              <a:t>Major Infrastructures at EZ &amp; RI</a:t>
            </a:r>
            <a:endParaRPr lang="it-IT" dirty="0"/>
          </a:p>
        </p:txBody>
      </p:sp>
      <p:sp>
        <p:nvSpPr>
          <p:cNvPr id="3" name="Segnaposto data 2">
            <a:extLst>
              <a:ext uri="{FF2B5EF4-FFF2-40B4-BE49-F238E27FC236}">
                <a16:creationId xmlns:a16="http://schemas.microsoft.com/office/drawing/2014/main" id="{F16EF136-6302-1AFB-FFA2-9F789077DA6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E44D8CD3-03D5-1C4F-12A0-F1F16E51AB7F}"/>
              </a:ext>
            </a:extLst>
          </p:cNvPr>
          <p:cNvSpPr>
            <a:spLocks noGrp="1"/>
          </p:cNvSpPr>
          <p:nvPr>
            <p:ph type="ftr" sz="quarter" idx="11"/>
          </p:nvPr>
        </p:nvSpPr>
        <p:spPr/>
        <p:txBody>
          <a:bodyPr/>
          <a:lstStyle/>
          <a:p>
            <a:pPr>
              <a:defRPr/>
            </a:pPr>
            <a:fld id="{8DAD3638-8E0C-4079-83E3-101B55F74CF3}" type="slidenum">
              <a:rPr lang="en-US" altLang="it-IT" smtClean="0"/>
              <a:pPr>
                <a:defRPr/>
              </a:pPr>
              <a:t>42</a:t>
            </a:fld>
            <a:endParaRPr lang="en-US" altLang="it-IT"/>
          </a:p>
        </p:txBody>
      </p:sp>
      <p:sp>
        <p:nvSpPr>
          <p:cNvPr id="5" name="Segnaposto numero diapositiva 4">
            <a:extLst>
              <a:ext uri="{FF2B5EF4-FFF2-40B4-BE49-F238E27FC236}">
                <a16:creationId xmlns:a16="http://schemas.microsoft.com/office/drawing/2014/main" id="{C44684E9-D79A-714A-DC0A-B4C25794CCCB}"/>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sp>
        <p:nvSpPr>
          <p:cNvPr id="6" name="Rectangle 4">
            <a:extLst>
              <a:ext uri="{FF2B5EF4-FFF2-40B4-BE49-F238E27FC236}">
                <a16:creationId xmlns:a16="http://schemas.microsoft.com/office/drawing/2014/main" id="{4D0C5F79-A498-8469-26B1-8ECFF7AE4DCF}"/>
              </a:ext>
            </a:extLst>
          </p:cNvPr>
          <p:cNvSpPr txBox="1">
            <a:spLocks noChangeArrowheads="1"/>
          </p:cNvSpPr>
          <p:nvPr/>
        </p:nvSpPr>
        <p:spPr>
          <a:xfrm>
            <a:off x="1409700" y="1033732"/>
            <a:ext cx="9372600" cy="5486400"/>
          </a:xfrm>
          <a:prstGeom prst="rect">
            <a:avLst/>
          </a:prstGeom>
        </p:spPr>
        <p:txBody>
          <a:bodyPr/>
          <a:lst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2"/>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3"/>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marL="266700" indent="-266700" eaLnBrk="1" hangingPunct="1">
              <a:spcBef>
                <a:spcPct val="40000"/>
              </a:spcBef>
              <a:buClr>
                <a:srgbClr val="CC3300"/>
              </a:buClr>
              <a:buSzTx/>
              <a:buFontTx/>
              <a:buChar char="•"/>
            </a:pPr>
            <a:r>
              <a:rPr lang="en-US" altLang="it-IT" sz="2200" b="0" kern="0"/>
              <a:t>2 </a:t>
            </a:r>
            <a:r>
              <a:rPr lang="en-US" altLang="it-IT" sz="2200" b="1" kern="0"/>
              <a:t>EBW</a:t>
            </a:r>
            <a:r>
              <a:rPr lang="en-US" altLang="it-IT" sz="2200" b="0" kern="0"/>
              <a:t> (Electron Beam Welding) plants, equipped with cryo-pumps</a:t>
            </a:r>
          </a:p>
          <a:p>
            <a:pPr marL="266700" indent="-266700" eaLnBrk="1" hangingPunct="1">
              <a:spcBef>
                <a:spcPct val="40000"/>
              </a:spcBef>
              <a:buClr>
                <a:srgbClr val="CC3300"/>
              </a:buClr>
              <a:buSzTx/>
              <a:buFontTx/>
              <a:buChar char="•"/>
            </a:pPr>
            <a:r>
              <a:rPr lang="en-US" altLang="it-IT" sz="2200" b="0" kern="0"/>
              <a:t>ISO 7 and ISO 4 </a:t>
            </a:r>
            <a:r>
              <a:rPr lang="en-US" altLang="it-IT" sz="2200" b="1" kern="0"/>
              <a:t>Clean Rooms</a:t>
            </a:r>
            <a:r>
              <a:rPr lang="en-US" altLang="it-IT" sz="2200" b="0" kern="0"/>
              <a:t> with cleaning and rinsing facility</a:t>
            </a:r>
          </a:p>
          <a:p>
            <a:pPr marL="266700" indent="-266700" eaLnBrk="1" hangingPunct="1">
              <a:spcBef>
                <a:spcPct val="40000"/>
              </a:spcBef>
              <a:buClr>
                <a:srgbClr val="CC3300"/>
              </a:buClr>
              <a:buSzTx/>
              <a:buFontTx/>
              <a:buChar char="•"/>
            </a:pPr>
            <a:r>
              <a:rPr lang="en-US" altLang="it-IT" sz="2200" b="1" kern="0"/>
              <a:t>UPW</a:t>
            </a:r>
            <a:r>
              <a:rPr lang="en-US" altLang="it-IT" sz="2200" b="0" kern="0"/>
              <a:t> (Ultra Pure Water - 18 M</a:t>
            </a:r>
            <a:r>
              <a:rPr lang="en-US" altLang="it-IT" sz="2200" b="0" kern="0">
                <a:latin typeface="Symbol" pitchFamily="2" charset="2"/>
              </a:rPr>
              <a:t>W</a:t>
            </a:r>
            <a:r>
              <a:rPr lang="en-US" altLang="it-IT" sz="2200" b="0" kern="0"/>
              <a:t>·cm) production system (&gt;3000 l/h)</a:t>
            </a:r>
          </a:p>
          <a:p>
            <a:pPr marL="266700" indent="-266700" eaLnBrk="1" hangingPunct="1">
              <a:spcBef>
                <a:spcPct val="40000"/>
              </a:spcBef>
              <a:buClr>
                <a:srgbClr val="CC3300"/>
              </a:buClr>
              <a:buSzTx/>
              <a:buFontTx/>
              <a:buChar char="•"/>
            </a:pPr>
            <a:r>
              <a:rPr lang="en-US" altLang="it-IT" sz="2200" b="1" kern="0"/>
              <a:t>HPR</a:t>
            </a:r>
            <a:r>
              <a:rPr lang="en-US" altLang="it-IT" sz="2200" b="0" kern="0"/>
              <a:t> (High Pressure Rinsing – 100 bar) apparatus</a:t>
            </a:r>
          </a:p>
          <a:p>
            <a:pPr marL="266700" indent="-266700" eaLnBrk="1" hangingPunct="1">
              <a:spcBef>
                <a:spcPct val="40000"/>
              </a:spcBef>
              <a:buClr>
                <a:srgbClr val="CC3300"/>
              </a:buClr>
              <a:buSzTx/>
              <a:buFontTx/>
              <a:buChar char="•"/>
            </a:pPr>
            <a:r>
              <a:rPr lang="en-US" altLang="it-IT" sz="2200" b="1" kern="0"/>
              <a:t>800 °C</a:t>
            </a:r>
            <a:r>
              <a:rPr lang="en-US" altLang="it-IT" sz="2200" b="0" kern="0"/>
              <a:t> and </a:t>
            </a:r>
            <a:r>
              <a:rPr lang="en-US" altLang="it-IT" sz="2200" b="1" kern="0"/>
              <a:t>120 °C ovens</a:t>
            </a:r>
            <a:r>
              <a:rPr lang="en-US" altLang="it-IT" sz="2200" b="0" kern="0"/>
              <a:t> operating with High Vacuum.</a:t>
            </a:r>
          </a:p>
          <a:p>
            <a:pPr marL="266700" indent="-266700" eaLnBrk="1" hangingPunct="1">
              <a:spcBef>
                <a:spcPct val="40000"/>
              </a:spcBef>
              <a:buClr>
                <a:srgbClr val="CC3300"/>
              </a:buClr>
              <a:buSzTx/>
              <a:buFontTx/>
              <a:buChar char="•"/>
            </a:pPr>
            <a:r>
              <a:rPr lang="en-US" altLang="it-IT" sz="2200" b="0" kern="0"/>
              <a:t>Cavity Tuning Machine,</a:t>
            </a:r>
            <a:r>
              <a:rPr lang="en-US" altLang="it-IT" sz="2200" b="1" kern="0"/>
              <a:t> CTM</a:t>
            </a:r>
            <a:r>
              <a:rPr lang="en-US" altLang="it-IT" sz="2200" b="0" kern="0"/>
              <a:t>, provided by DESY</a:t>
            </a:r>
          </a:p>
          <a:p>
            <a:pPr marL="266700" indent="-266700" eaLnBrk="1" hangingPunct="1">
              <a:spcBef>
                <a:spcPct val="40000"/>
              </a:spcBef>
              <a:buClr>
                <a:srgbClr val="CC3300"/>
              </a:buClr>
              <a:buSzTx/>
              <a:buFontTx/>
              <a:buChar char="•"/>
            </a:pPr>
            <a:r>
              <a:rPr lang="en-US" altLang="it-IT" sz="2200" b="1" kern="0"/>
              <a:t>RF tests</a:t>
            </a:r>
            <a:r>
              <a:rPr lang="en-US" altLang="it-IT" sz="2200" b="0" kern="0"/>
              <a:t> set up (for </a:t>
            </a:r>
            <a:r>
              <a:rPr lang="en-US" altLang="it-IT" sz="2200" b="1" kern="0"/>
              <a:t>H</a:t>
            </a:r>
            <a:r>
              <a:rPr lang="en-US" altLang="it-IT" sz="2200" b="0" kern="0"/>
              <a:t>alf</a:t>
            </a:r>
            <a:r>
              <a:rPr lang="en-US" altLang="it-IT" sz="2200" b="1" kern="0"/>
              <a:t>C</a:t>
            </a:r>
            <a:r>
              <a:rPr lang="en-US" altLang="it-IT" sz="2200" b="0" kern="0"/>
              <a:t>ell, </a:t>
            </a:r>
            <a:r>
              <a:rPr lang="en-US" altLang="it-IT" sz="2200" b="1" kern="0"/>
              <a:t>D</a:t>
            </a:r>
            <a:r>
              <a:rPr lang="en-US" altLang="it-IT" sz="2200" b="0" kern="0"/>
              <a:t>umb</a:t>
            </a:r>
            <a:r>
              <a:rPr lang="en-US" altLang="it-IT" sz="2200" b="1" kern="0"/>
              <a:t>B</a:t>
            </a:r>
            <a:r>
              <a:rPr lang="en-US" altLang="it-IT" sz="2200" b="0" kern="0"/>
              <a:t>ells and </a:t>
            </a:r>
            <a:r>
              <a:rPr lang="en-US" altLang="it-IT" sz="2200" b="1" kern="0"/>
              <a:t>E</a:t>
            </a:r>
            <a:r>
              <a:rPr lang="en-US" altLang="it-IT" sz="2200" b="0" kern="0"/>
              <a:t>nd</a:t>
            </a:r>
            <a:r>
              <a:rPr lang="en-US" altLang="it-IT" sz="2200" b="1" kern="0"/>
              <a:t>G</a:t>
            </a:r>
            <a:r>
              <a:rPr lang="en-US" altLang="it-IT" sz="2200" b="0" kern="0"/>
              <a:t>roups), provided by DESY</a:t>
            </a:r>
          </a:p>
          <a:p>
            <a:pPr marL="266700" indent="-266700" eaLnBrk="1" hangingPunct="1">
              <a:spcBef>
                <a:spcPct val="40000"/>
              </a:spcBef>
              <a:buClr>
                <a:srgbClr val="CC3300"/>
              </a:buClr>
              <a:buSzTx/>
              <a:buFontTx/>
              <a:buChar char="•"/>
            </a:pPr>
            <a:r>
              <a:rPr lang="en-US" altLang="it-IT" sz="2200" b="1" kern="0"/>
              <a:t>US</a:t>
            </a:r>
            <a:r>
              <a:rPr lang="en-US" altLang="it-IT" sz="2200" b="0" kern="0"/>
              <a:t> (Ultra Sonic) cleaning baths</a:t>
            </a:r>
          </a:p>
          <a:p>
            <a:pPr marL="266700" indent="-266700" eaLnBrk="1" hangingPunct="1">
              <a:spcBef>
                <a:spcPct val="40000"/>
              </a:spcBef>
              <a:buClr>
                <a:srgbClr val="CC3300"/>
              </a:buClr>
              <a:buSzTx/>
              <a:buFontTx/>
              <a:buChar char="•"/>
            </a:pPr>
            <a:r>
              <a:rPr lang="en-US" altLang="it-IT" sz="2200" b="0" kern="0"/>
              <a:t>Complete </a:t>
            </a:r>
            <a:r>
              <a:rPr lang="en-US" altLang="it-IT" sz="2200" b="1" kern="0"/>
              <a:t>chemical processing</a:t>
            </a:r>
            <a:r>
              <a:rPr lang="en-US" altLang="it-IT" sz="2200" b="0" kern="0"/>
              <a:t> plants (</a:t>
            </a:r>
            <a:r>
              <a:rPr lang="en-US" altLang="it-IT" sz="2200" b="1" kern="0"/>
              <a:t>EP</a:t>
            </a:r>
            <a:r>
              <a:rPr lang="en-US" altLang="it-IT" sz="2200" b="0" kern="0"/>
              <a:t>, </a:t>
            </a:r>
            <a:r>
              <a:rPr lang="en-US" altLang="it-IT" sz="2200" b="1" kern="0"/>
              <a:t>BCP</a:t>
            </a:r>
            <a:r>
              <a:rPr lang="en-US" altLang="it-IT" sz="2200" b="0" kern="0"/>
              <a:t> or both)</a:t>
            </a:r>
          </a:p>
          <a:p>
            <a:pPr marL="266700" indent="-266700" eaLnBrk="1" hangingPunct="1">
              <a:spcBef>
                <a:spcPct val="40000"/>
              </a:spcBef>
              <a:buClr>
                <a:srgbClr val="CC3300"/>
              </a:buClr>
              <a:buSzTx/>
              <a:buFontTx/>
              <a:buChar char="•"/>
            </a:pPr>
            <a:r>
              <a:rPr lang="en-US" altLang="it-IT" sz="2200" b="0" kern="0"/>
              <a:t>Cavity internal </a:t>
            </a:r>
            <a:r>
              <a:rPr lang="en-US" altLang="it-IT" sz="2200" b="1" kern="0"/>
              <a:t>visual inspection</a:t>
            </a:r>
            <a:r>
              <a:rPr lang="en-US" altLang="it-IT" sz="2200" b="0" kern="0"/>
              <a:t> systems</a:t>
            </a:r>
            <a:endParaRPr lang="en-US" altLang="it-IT" sz="2200" b="0" kern="0" dirty="0"/>
          </a:p>
        </p:txBody>
      </p:sp>
      <p:pic>
        <p:nvPicPr>
          <p:cNvPr id="7" name="Picture 2">
            <a:extLst>
              <a:ext uri="{FF2B5EF4-FFF2-40B4-BE49-F238E27FC236}">
                <a16:creationId xmlns:a16="http://schemas.microsoft.com/office/drawing/2014/main" id="{CCB178FC-09B2-3049-BC24-06CA89136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991" t="29984" r="24541" b="14809"/>
          <a:stretch>
            <a:fillRect/>
          </a:stretch>
        </p:blipFill>
        <p:spPr bwMode="auto">
          <a:xfrm>
            <a:off x="9067800" y="2438400"/>
            <a:ext cx="725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6">
            <a:extLst>
              <a:ext uri="{FF2B5EF4-FFF2-40B4-BE49-F238E27FC236}">
                <a16:creationId xmlns:a16="http://schemas.microsoft.com/office/drawing/2014/main" id="{0A4408BC-B8BF-5366-853E-59595C8ED809}"/>
              </a:ext>
            </a:extLst>
          </p:cNvPr>
          <p:cNvSpPr>
            <a:spLocks noChangeShapeType="1"/>
          </p:cNvSpPr>
          <p:nvPr/>
        </p:nvSpPr>
        <p:spPr bwMode="auto">
          <a:xfrm>
            <a:off x="8175625" y="2644775"/>
            <a:ext cx="838200" cy="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3553633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Special </a:t>
            </a:r>
            <a:r>
              <a:rPr lang="it-IT" dirty="0" err="1"/>
              <a:t>Equipments</a:t>
            </a:r>
            <a:r>
              <a:rPr lang="it-IT" dirty="0"/>
              <a:t> </a:t>
            </a:r>
            <a:r>
              <a:rPr lang="it-IT" dirty="0" err="1"/>
              <a:t>installed</a:t>
            </a:r>
            <a:r>
              <a:rPr lang="it-IT" dirty="0"/>
              <a:t> in </a:t>
            </a:r>
            <a:r>
              <a:rPr lang="it-IT" dirty="0" err="1"/>
              <a:t>Industry</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43</a:t>
            </a:fld>
            <a:endParaRPr lang="en-US" altLang="it-IT"/>
          </a:p>
        </p:txBody>
      </p:sp>
      <p:pic>
        <p:nvPicPr>
          <p:cNvPr id="6" name="Picture 2" descr="07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441" b="7128"/>
          <a:stretch/>
        </p:blipFill>
        <p:spPr bwMode="auto">
          <a:xfrm>
            <a:off x="1828800" y="1066800"/>
            <a:ext cx="8597900" cy="4988257"/>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bwMode="auto">
          <a:xfrm>
            <a:off x="5791200" y="5486400"/>
            <a:ext cx="4343400" cy="568656"/>
          </a:xfrm>
          <a:prstGeom prst="rect">
            <a:avLst/>
          </a:prstGeom>
          <a:solidFill>
            <a:schemeClr val="bg1">
              <a:lumMod val="95000"/>
            </a:scheme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Segnaposto numero diapositiva 4">
            <a:extLst>
              <a:ext uri="{FF2B5EF4-FFF2-40B4-BE49-F238E27FC236}">
                <a16:creationId xmlns:a16="http://schemas.microsoft.com/office/drawing/2014/main" id="{EAB71D41-1A48-B38D-42B5-1BF0830280D0}"/>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364465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CTM cavity tuning machine and HAZEMEMA</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44</a:t>
            </a:fld>
            <a:endParaRPr lang="en-US" altLang="it-IT"/>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2317750"/>
            <a:ext cx="4418012"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905001" y="5638800"/>
            <a:ext cx="3886199" cy="400043"/>
          </a:xfrm>
          <a:prstGeom prst="rect">
            <a:avLst/>
          </a:prstGeom>
          <a:solidFill>
            <a:schemeClr val="bg1"/>
          </a:solidFill>
          <a:ln w="9525">
            <a:solidFill>
              <a:schemeClr val="bg1"/>
            </a:solidFill>
            <a:miter lim="800000"/>
            <a:headEnd/>
            <a:tailEnd/>
          </a:ln>
        </p:spPr>
        <p:txBody>
          <a:bodyPr wrap="square"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itchFamily="34" charset="0"/>
              </a:defRPr>
            </a:lvl1pPr>
            <a:lvl2pPr marL="742950" indent="-285750" defTabSz="912813" eaLnBrk="0" hangingPunct="0">
              <a:spcBef>
                <a:spcPct val="20000"/>
              </a:spcBef>
              <a:buSzPct val="60000"/>
              <a:buBlip>
                <a:blip r:embed="rId3"/>
              </a:buBlip>
              <a:defRPr>
                <a:solidFill>
                  <a:srgbClr val="000099"/>
                </a:solidFill>
                <a:latin typeface="Calibri" pitchFamily="34" charset="0"/>
              </a:defRPr>
            </a:lvl2pPr>
            <a:lvl3pPr marL="1143000" indent="-228600" defTabSz="912813" eaLnBrk="0" hangingPunct="0">
              <a:spcBef>
                <a:spcPct val="20000"/>
              </a:spcBef>
              <a:buSzPct val="70000"/>
              <a:buBlip>
                <a:blip r:embed="rId4"/>
              </a:buBlip>
              <a:defRPr sz="1600">
                <a:solidFill>
                  <a:schemeClr val="tx1"/>
                </a:solidFill>
                <a:latin typeface="Calibri" pitchFamily="34" charset="0"/>
              </a:defRPr>
            </a:lvl3pPr>
            <a:lvl4pPr marL="1600200"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algn="ctr" eaLnBrk="1" hangingPunct="1">
              <a:spcBef>
                <a:spcPct val="0"/>
              </a:spcBef>
              <a:buClrTx/>
              <a:buSzTx/>
            </a:pPr>
            <a:r>
              <a:rPr lang="en-US" altLang="it-IT" b="0">
                <a:solidFill>
                  <a:srgbClr val="002060"/>
                </a:solidFill>
                <a:ea typeface="ＭＳ Ｐゴシック" pitchFamily="34" charset="-128"/>
              </a:rPr>
              <a:t>CTM and HAZEMEMA installed at RI</a:t>
            </a:r>
          </a:p>
        </p:txBody>
      </p:sp>
      <p:sp>
        <p:nvSpPr>
          <p:cNvPr id="8" name="TextBox 7"/>
          <p:cNvSpPr txBox="1">
            <a:spLocks noChangeArrowheads="1"/>
          </p:cNvSpPr>
          <p:nvPr/>
        </p:nvSpPr>
        <p:spPr bwMode="auto">
          <a:xfrm>
            <a:off x="1943100" y="896881"/>
            <a:ext cx="8305799" cy="1200262"/>
          </a:xfrm>
          <a:prstGeom prst="rect">
            <a:avLst/>
          </a:prstGeom>
          <a:solidFill>
            <a:schemeClr val="bg1"/>
          </a:solidFill>
          <a:ln w="9525">
            <a:solidFill>
              <a:schemeClr val="bg1"/>
            </a:solidFill>
            <a:miter lim="800000"/>
            <a:headEnd/>
            <a:tailEnd/>
          </a:ln>
        </p:spPr>
        <p:txBody>
          <a:bodyPr wrap="square"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itchFamily="34" charset="0"/>
              </a:defRPr>
            </a:lvl1pPr>
            <a:lvl2pPr marL="742950" indent="-285750" defTabSz="912813" eaLnBrk="0" hangingPunct="0">
              <a:spcBef>
                <a:spcPct val="20000"/>
              </a:spcBef>
              <a:buSzPct val="60000"/>
              <a:buBlip>
                <a:blip r:embed="rId3"/>
              </a:buBlip>
              <a:defRPr>
                <a:solidFill>
                  <a:srgbClr val="000099"/>
                </a:solidFill>
                <a:latin typeface="Calibri" pitchFamily="34" charset="0"/>
              </a:defRPr>
            </a:lvl2pPr>
            <a:lvl3pPr marL="1143000" indent="-228600" defTabSz="912813" eaLnBrk="0" hangingPunct="0">
              <a:spcBef>
                <a:spcPct val="20000"/>
              </a:spcBef>
              <a:buSzPct val="70000"/>
              <a:buBlip>
                <a:blip r:embed="rId4"/>
              </a:buBlip>
              <a:defRPr sz="1600">
                <a:solidFill>
                  <a:schemeClr val="tx1"/>
                </a:solidFill>
                <a:latin typeface="Calibri" pitchFamily="34" charset="0"/>
              </a:defRPr>
            </a:lvl3pPr>
            <a:lvl4pPr marL="1600200"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pPr>
            <a:r>
              <a:rPr lang="en-US" altLang="it-IT" sz="2400" b="0" dirty="0">
                <a:solidFill>
                  <a:srgbClr val="002060"/>
                </a:solidFill>
                <a:ea typeface="ＭＳ Ｐゴシック" pitchFamily="34" charset="-128"/>
              </a:rPr>
              <a:t>DESY developed, build and delivered to both companies a cavity tuning machine CTM and equipment for RF measurement on half cells, dumb-bells and end groups HAZEMEMA</a:t>
            </a:r>
            <a:endParaRPr lang="de-DE" altLang="it-IT" sz="2400" b="0" dirty="0">
              <a:solidFill>
                <a:srgbClr val="002060"/>
              </a:solidFill>
              <a:ea typeface="ＭＳ Ｐゴシック" pitchFamily="34" charset="-128"/>
            </a:endParaRPr>
          </a:p>
        </p:txBody>
      </p:sp>
      <p:sp>
        <p:nvSpPr>
          <p:cNvPr id="9" name="TextBox 9"/>
          <p:cNvSpPr txBox="1">
            <a:spLocks noChangeArrowheads="1"/>
          </p:cNvSpPr>
          <p:nvPr/>
        </p:nvSpPr>
        <p:spPr bwMode="auto">
          <a:xfrm>
            <a:off x="6324601" y="5638800"/>
            <a:ext cx="3886199" cy="400043"/>
          </a:xfrm>
          <a:prstGeom prst="rect">
            <a:avLst/>
          </a:prstGeom>
          <a:solidFill>
            <a:schemeClr val="bg1"/>
          </a:solidFill>
          <a:ln w="9525">
            <a:solidFill>
              <a:schemeClr val="bg1"/>
            </a:solidFill>
            <a:miter lim="800000"/>
            <a:headEnd/>
            <a:tailEnd/>
          </a:ln>
        </p:spPr>
        <p:txBody>
          <a:bodyPr wrap="square"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itchFamily="34" charset="0"/>
              </a:defRPr>
            </a:lvl1pPr>
            <a:lvl2pPr marL="742950" indent="-285750" defTabSz="912813" eaLnBrk="0" hangingPunct="0">
              <a:spcBef>
                <a:spcPct val="20000"/>
              </a:spcBef>
              <a:buSzPct val="60000"/>
              <a:buBlip>
                <a:blip r:embed="rId3"/>
              </a:buBlip>
              <a:defRPr>
                <a:solidFill>
                  <a:srgbClr val="000099"/>
                </a:solidFill>
                <a:latin typeface="Calibri" pitchFamily="34" charset="0"/>
              </a:defRPr>
            </a:lvl2pPr>
            <a:lvl3pPr marL="1143000" indent="-228600" defTabSz="912813" eaLnBrk="0" hangingPunct="0">
              <a:spcBef>
                <a:spcPct val="20000"/>
              </a:spcBef>
              <a:buSzPct val="70000"/>
              <a:buBlip>
                <a:blip r:embed="rId4"/>
              </a:buBlip>
              <a:defRPr sz="1600">
                <a:solidFill>
                  <a:schemeClr val="tx1"/>
                </a:solidFill>
                <a:latin typeface="Calibri" pitchFamily="34" charset="0"/>
              </a:defRPr>
            </a:lvl3pPr>
            <a:lvl4pPr marL="1600200"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algn="ctr" eaLnBrk="1" hangingPunct="1">
              <a:spcBef>
                <a:spcPct val="0"/>
              </a:spcBef>
              <a:buClrTx/>
              <a:buSzTx/>
            </a:pPr>
            <a:r>
              <a:rPr lang="en-US" altLang="it-IT" b="0">
                <a:solidFill>
                  <a:srgbClr val="002060"/>
                </a:solidFill>
                <a:ea typeface="ＭＳ Ｐゴシック" pitchFamily="34" charset="-128"/>
              </a:rPr>
              <a:t>CTM in installation at EZ</a:t>
            </a:r>
          </a:p>
        </p:txBody>
      </p:sp>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9501" y="2317750"/>
            <a:ext cx="4418013"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gnaposto numero diapositiva 4">
            <a:extLst>
              <a:ext uri="{FF2B5EF4-FFF2-40B4-BE49-F238E27FC236}">
                <a16:creationId xmlns:a16="http://schemas.microsoft.com/office/drawing/2014/main" id="{6BA177DB-4860-CF04-C020-177747BA16AD}"/>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439869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Cavity Infrastructure Layout at EZ</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45</a:t>
            </a:fld>
            <a:endParaRPr lang="en-US" altLang="it-IT"/>
          </a:p>
        </p:txBody>
      </p:sp>
      <p:sp>
        <p:nvSpPr>
          <p:cNvPr id="6" name="Text Box 2"/>
          <p:cNvSpPr txBox="1">
            <a:spLocks noChangeArrowheads="1"/>
          </p:cNvSpPr>
          <p:nvPr/>
        </p:nvSpPr>
        <p:spPr bwMode="auto">
          <a:xfrm>
            <a:off x="1981200" y="4800601"/>
            <a:ext cx="510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itchFamily="34" charset="0"/>
              </a:defRPr>
            </a:lvl1pPr>
            <a:lvl2pPr marL="742950" indent="-285750" defTabSz="912813" eaLnBrk="0" hangingPunct="0">
              <a:spcBef>
                <a:spcPct val="20000"/>
              </a:spcBef>
              <a:buSzPct val="60000"/>
              <a:buBlip>
                <a:blip r:embed="rId2"/>
              </a:buBlip>
              <a:defRPr>
                <a:solidFill>
                  <a:srgbClr val="000099"/>
                </a:solidFill>
                <a:latin typeface="Calibri" pitchFamily="34" charset="0"/>
              </a:defRPr>
            </a:lvl2pPr>
            <a:lvl3pPr marL="1143000" indent="-228600" defTabSz="912813" eaLnBrk="0" hangingPunct="0">
              <a:spcBef>
                <a:spcPct val="20000"/>
              </a:spcBef>
              <a:buSzPct val="70000"/>
              <a:buBlip>
                <a:blip r:embed="rId3"/>
              </a:buBlip>
              <a:defRPr sz="1600">
                <a:solidFill>
                  <a:schemeClr val="tx1"/>
                </a:solidFill>
                <a:latin typeface="Calibri" pitchFamily="34" charset="0"/>
              </a:defRPr>
            </a:lvl3pPr>
            <a:lvl4pPr marL="1600200"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pPr>
            <a:r>
              <a:rPr lang="en-US" altLang="it-IT" dirty="0">
                <a:solidFill>
                  <a:srgbClr val="002060"/>
                </a:solidFill>
                <a:ea typeface="ＭＳ Ｐゴシック" pitchFamily="34" charset="-128"/>
              </a:rPr>
              <a:t>Building layout</a:t>
            </a:r>
            <a:r>
              <a:rPr lang="en-US" altLang="it-IT" b="0" dirty="0">
                <a:solidFill>
                  <a:srgbClr val="002060"/>
                </a:solidFill>
                <a:ea typeface="ＭＳ Ｐゴシック" pitchFamily="34" charset="-128"/>
              </a:rPr>
              <a:t>: clean rooms ISO10, ISO7, ISO4, US and BCP treatment, 120</a:t>
            </a:r>
            <a:r>
              <a:rPr lang="en-US" altLang="it-IT" b="0" baseline="30000" dirty="0">
                <a:solidFill>
                  <a:srgbClr val="002060"/>
                </a:solidFill>
                <a:ea typeface="ＭＳ Ｐゴシック" pitchFamily="34" charset="-128"/>
              </a:rPr>
              <a:t>o</a:t>
            </a:r>
            <a:r>
              <a:rPr lang="en-US" altLang="it-IT" b="0" dirty="0">
                <a:solidFill>
                  <a:srgbClr val="002060"/>
                </a:solidFill>
                <a:ea typeface="ＭＳ Ｐゴシック" pitchFamily="34" charset="-128"/>
              </a:rPr>
              <a:t>C baking,  800</a:t>
            </a:r>
            <a:r>
              <a:rPr lang="en-US" altLang="it-IT" b="0" baseline="30000" dirty="0">
                <a:solidFill>
                  <a:srgbClr val="002060"/>
                </a:solidFill>
                <a:ea typeface="ＭＳ Ｐゴシック" pitchFamily="34" charset="-128"/>
              </a:rPr>
              <a:t>o</a:t>
            </a:r>
            <a:r>
              <a:rPr lang="en-US" altLang="it-IT" b="0" dirty="0">
                <a:solidFill>
                  <a:srgbClr val="002060"/>
                </a:solidFill>
                <a:ea typeface="ＭＳ Ｐゴシック" pitchFamily="34" charset="-128"/>
              </a:rPr>
              <a:t>C oven, EBW, tuning machine etc.</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1910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066801"/>
            <a:ext cx="86106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8"/>
          <p:cNvSpPr>
            <a:spLocks noChangeShapeType="1"/>
          </p:cNvSpPr>
          <p:nvPr/>
        </p:nvSpPr>
        <p:spPr bwMode="auto">
          <a:xfrm flipH="1">
            <a:off x="10287000" y="990600"/>
            <a:ext cx="304800" cy="76200"/>
          </a:xfrm>
          <a:prstGeom prst="line">
            <a:avLst/>
          </a:prstGeom>
          <a:noFill/>
          <a:ln w="571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6096000"/>
            <a:ext cx="5334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8800" y="36576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egnaposto numero diapositiva 4">
            <a:extLst>
              <a:ext uri="{FF2B5EF4-FFF2-40B4-BE49-F238E27FC236}">
                <a16:creationId xmlns:a16="http://schemas.microsoft.com/office/drawing/2014/main" id="{1F627C93-97B0-5038-AF55-7A658FDA5076}"/>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4122492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Examples of EZ Infrastructure </a:t>
            </a:r>
            <a:r>
              <a:rPr lang="en-US" altLang="it-IT" sz="1800" b="0" dirty="0"/>
              <a:t>(courtesy of EZ)</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46</a:t>
            </a:fld>
            <a:endParaRPr lang="en-US" altLang="it-IT"/>
          </a:p>
        </p:txBody>
      </p:sp>
      <p:pic>
        <p:nvPicPr>
          <p:cNvPr id="6" name="Picture 5" descr="D:\My Documents local\admin_XFEL\ACB\ACB 4_2012\IMG_1333.JPG"/>
          <p:cNvPicPr>
            <a:picLocks noChangeAspect="1" noChangeArrowheads="1"/>
          </p:cNvPicPr>
          <p:nvPr/>
        </p:nvPicPr>
        <p:blipFill>
          <a:blip r:embed="rId2">
            <a:extLst>
              <a:ext uri="{28A0092B-C50C-407E-A947-70E740481C1C}">
                <a14:useLocalDpi xmlns:a14="http://schemas.microsoft.com/office/drawing/2010/main" val="0"/>
              </a:ext>
            </a:extLst>
          </a:blip>
          <a:srcRect l="3773"/>
          <a:stretch>
            <a:fillRect/>
          </a:stretch>
        </p:blipFill>
        <p:spPr bwMode="auto">
          <a:xfrm>
            <a:off x="3962400" y="3352800"/>
            <a:ext cx="38862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My Documents local\admin_XFEL\ACB\ACB 4_2012\IMG_13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219200"/>
            <a:ext cx="302101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19200"/>
            <a:ext cx="3048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r="9573"/>
          <a:stretch>
            <a:fillRect/>
          </a:stretch>
        </p:blipFill>
        <p:spPr bwMode="auto">
          <a:xfrm>
            <a:off x="8001000" y="1189038"/>
            <a:ext cx="2476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1320800" y="3662404"/>
            <a:ext cx="2387600" cy="2031259"/>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itchFamily="34" charset="0"/>
              </a:defRPr>
            </a:lvl1pPr>
            <a:lvl2pPr marL="742950" indent="-285750" defTabSz="912813" eaLnBrk="0" hangingPunct="0">
              <a:spcBef>
                <a:spcPct val="20000"/>
              </a:spcBef>
              <a:buSzPct val="60000"/>
              <a:buBlip>
                <a:blip r:embed="rId6"/>
              </a:buBlip>
              <a:defRPr>
                <a:solidFill>
                  <a:srgbClr val="000099"/>
                </a:solidFill>
                <a:latin typeface="Calibri" pitchFamily="34" charset="0"/>
              </a:defRPr>
            </a:lvl2pPr>
            <a:lvl3pPr marL="1143000" indent="-228600" defTabSz="912813" eaLnBrk="0" hangingPunct="0">
              <a:spcBef>
                <a:spcPct val="20000"/>
              </a:spcBef>
              <a:buSzPct val="70000"/>
              <a:buBlip>
                <a:blip r:embed="rId7"/>
              </a:buBlip>
              <a:defRPr sz="1600">
                <a:solidFill>
                  <a:schemeClr val="tx1"/>
                </a:solidFill>
                <a:latin typeface="Calibri" pitchFamily="34" charset="0"/>
              </a:defRPr>
            </a:lvl3pPr>
            <a:lvl4pPr marL="1600200"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pPr>
            <a:r>
              <a:rPr lang="en-US" altLang="it-IT" sz="1800" dirty="0">
                <a:solidFill>
                  <a:srgbClr val="002060"/>
                </a:solidFill>
                <a:latin typeface="Arial" panose="020B0604020202020204" pitchFamily="34" charset="0"/>
                <a:ea typeface="ＭＳ Ｐゴシック" pitchFamily="34" charset="-128"/>
                <a:cs typeface="Arial" panose="020B0604020202020204" pitchFamily="34" charset="0"/>
              </a:rPr>
              <a:t>New EBW machine</a:t>
            </a:r>
          </a:p>
          <a:p>
            <a:pPr eaLnBrk="1" hangingPunct="1">
              <a:spcBef>
                <a:spcPct val="0"/>
              </a:spcBef>
              <a:buClrTx/>
              <a:buSzTx/>
            </a:pPr>
            <a:endParaRPr lang="en-US" altLang="it-IT" sz="18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Tx/>
              <a:buSzTx/>
            </a:pPr>
            <a:r>
              <a:rPr lang="en-US" altLang="it-IT" sz="1800" dirty="0">
                <a:solidFill>
                  <a:srgbClr val="002060"/>
                </a:solidFill>
                <a:latin typeface="Arial" panose="020B0604020202020204" pitchFamily="34" charset="0"/>
                <a:ea typeface="ＭＳ Ｐゴシック" pitchFamily="34" charset="-128"/>
                <a:cs typeface="Arial" panose="020B0604020202020204" pitchFamily="34" charset="0"/>
              </a:rPr>
              <a:t>New oven for 800</a:t>
            </a:r>
            <a:r>
              <a:rPr lang="en-US" altLang="it-IT" sz="1800" baseline="40000" dirty="0">
                <a:solidFill>
                  <a:srgbClr val="002060"/>
                </a:solidFill>
                <a:latin typeface="Arial" panose="020B0604020202020204" pitchFamily="34" charset="0"/>
                <a:ea typeface="ＭＳ Ｐゴシック" pitchFamily="34" charset="-128"/>
                <a:cs typeface="Arial" panose="020B0604020202020204" pitchFamily="34" charset="0"/>
              </a:rPr>
              <a:t>o</a:t>
            </a:r>
            <a:r>
              <a:rPr lang="en-US" altLang="it-IT" sz="1800" dirty="0">
                <a:solidFill>
                  <a:srgbClr val="002060"/>
                </a:solidFill>
                <a:latin typeface="Arial" panose="020B0604020202020204" pitchFamily="34" charset="0"/>
                <a:ea typeface="ＭＳ Ｐゴシック" pitchFamily="34" charset="-128"/>
                <a:cs typeface="Arial" panose="020B0604020202020204" pitchFamily="34" charset="0"/>
              </a:rPr>
              <a:t>C treatment</a:t>
            </a:r>
          </a:p>
          <a:p>
            <a:pPr eaLnBrk="1" hangingPunct="1">
              <a:spcBef>
                <a:spcPct val="0"/>
              </a:spcBef>
              <a:buClrTx/>
              <a:buSzTx/>
            </a:pPr>
            <a:endParaRPr lang="en-US" altLang="it-IT" sz="18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Tx/>
              <a:buSzTx/>
            </a:pPr>
            <a:r>
              <a:rPr lang="en-US" altLang="it-IT" sz="1800" dirty="0">
                <a:solidFill>
                  <a:srgbClr val="002060"/>
                </a:solidFill>
                <a:latin typeface="Arial" panose="020B0604020202020204" pitchFamily="34" charset="0"/>
                <a:ea typeface="ＭＳ Ｐゴシック" pitchFamily="34" charset="-128"/>
                <a:cs typeface="Arial" panose="020B0604020202020204" pitchFamily="34" charset="0"/>
              </a:rPr>
              <a:t>Borescope for optical inspection</a:t>
            </a:r>
          </a:p>
        </p:txBody>
      </p:sp>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9718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57912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57912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egnaposto numero diapositiva 4">
            <a:extLst>
              <a:ext uri="{FF2B5EF4-FFF2-40B4-BE49-F238E27FC236}">
                <a16:creationId xmlns:a16="http://schemas.microsoft.com/office/drawing/2014/main" id="{E2B4C0E9-B730-89FD-FCAF-2D6452F01ECD}"/>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046366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451744-0AAC-B497-5B07-2DE632B9CA2D}"/>
              </a:ext>
            </a:extLst>
          </p:cNvPr>
          <p:cNvSpPr>
            <a:spLocks noGrp="1"/>
          </p:cNvSpPr>
          <p:nvPr>
            <p:ph type="title"/>
          </p:nvPr>
        </p:nvSpPr>
        <p:spPr/>
        <p:txBody>
          <a:bodyPr/>
          <a:lstStyle/>
          <a:p>
            <a:r>
              <a:rPr lang="en-US" altLang="it-IT" dirty="0"/>
              <a:t>Examples of EZ Infrastructure </a:t>
            </a:r>
            <a:r>
              <a:rPr lang="en-US" altLang="it-IT" sz="1800" b="0" dirty="0"/>
              <a:t>(courtesy of EZ)</a:t>
            </a:r>
            <a:endParaRPr lang="it-IT" dirty="0"/>
          </a:p>
        </p:txBody>
      </p:sp>
      <p:sp>
        <p:nvSpPr>
          <p:cNvPr id="3" name="Segnaposto data 2">
            <a:extLst>
              <a:ext uri="{FF2B5EF4-FFF2-40B4-BE49-F238E27FC236}">
                <a16:creationId xmlns:a16="http://schemas.microsoft.com/office/drawing/2014/main" id="{EB14D0D8-27FB-83B3-780A-DFD22E668627}"/>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6401C63-64B6-AA48-ECEF-073DC38FD483}"/>
              </a:ext>
            </a:extLst>
          </p:cNvPr>
          <p:cNvSpPr>
            <a:spLocks noGrp="1"/>
          </p:cNvSpPr>
          <p:nvPr>
            <p:ph type="ftr" sz="quarter" idx="11"/>
          </p:nvPr>
        </p:nvSpPr>
        <p:spPr/>
        <p:txBody>
          <a:bodyPr/>
          <a:lstStyle/>
          <a:p>
            <a:pPr>
              <a:defRPr/>
            </a:pPr>
            <a:fld id="{8DAD3638-8E0C-4079-83E3-101B55F74CF3}" type="slidenum">
              <a:rPr lang="en-US" altLang="it-IT" smtClean="0"/>
              <a:pPr>
                <a:defRPr/>
              </a:pPr>
              <a:t>47</a:t>
            </a:fld>
            <a:endParaRPr lang="en-US" altLang="it-IT"/>
          </a:p>
        </p:txBody>
      </p:sp>
      <p:sp>
        <p:nvSpPr>
          <p:cNvPr id="5" name="Segnaposto numero diapositiva 4">
            <a:extLst>
              <a:ext uri="{FF2B5EF4-FFF2-40B4-BE49-F238E27FC236}">
                <a16:creationId xmlns:a16="http://schemas.microsoft.com/office/drawing/2014/main" id="{DCAA6263-6B2F-F989-FC57-881F8ADFFA9B}"/>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4" descr="D:\My Documents local\admin_XFEL\ACB\ACB 4_2012\IMG_1347.JPG">
            <a:extLst>
              <a:ext uri="{FF2B5EF4-FFF2-40B4-BE49-F238E27FC236}">
                <a16:creationId xmlns:a16="http://schemas.microsoft.com/office/drawing/2014/main" id="{729FB5FA-8278-5ED7-39F9-B1EAC57D6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4" y="3733800"/>
            <a:ext cx="38576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B37D882-5C0D-4F1C-C7E7-56BDD46A573F}"/>
              </a:ext>
            </a:extLst>
          </p:cNvPr>
          <p:cNvSpPr>
            <a:spLocks noChangeArrowheads="1"/>
          </p:cNvSpPr>
          <p:nvPr/>
        </p:nvSpPr>
        <p:spPr bwMode="auto">
          <a:xfrm>
            <a:off x="5867401" y="4572001"/>
            <a:ext cx="4549775" cy="170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marL="182563" indent="-182563" defTabSz="912813"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defTabSz="912813" eaLnBrk="0" hangingPunct="0">
              <a:spcBef>
                <a:spcPct val="20000"/>
              </a:spcBef>
              <a:buSzPct val="60000"/>
              <a:buBlip>
                <a:blip r:embed="rId3"/>
              </a:buBlip>
              <a:defRPr>
                <a:solidFill>
                  <a:srgbClr val="000099"/>
                </a:solidFill>
                <a:latin typeface="Calibri" panose="020F0502020204030204" pitchFamily="34" charset="0"/>
              </a:defRPr>
            </a:lvl2pPr>
            <a:lvl3pPr marL="1143000" indent="-228600" defTabSz="912813" eaLnBrk="0" hangingPunct="0">
              <a:spcBef>
                <a:spcPct val="20000"/>
              </a:spcBef>
              <a:buSzPct val="70000"/>
              <a:buBlip>
                <a:blip r:embed="rId4"/>
              </a:buBlip>
              <a:defRPr sz="1600">
                <a:solidFill>
                  <a:schemeClr val="tx1"/>
                </a:solidFill>
                <a:latin typeface="Calibri" panose="020F0502020204030204" pitchFamily="34" charset="0"/>
              </a:defRPr>
            </a:lvl3pPr>
            <a:lvl4pPr marL="1600200" indent="-228600" defTabSz="912813" eaLnBrk="0" hangingPunct="0">
              <a:spcBef>
                <a:spcPct val="20000"/>
              </a:spcBef>
              <a:buChar char="–"/>
              <a:defRPr sz="1400">
                <a:solidFill>
                  <a:srgbClr val="000099"/>
                </a:solidFill>
                <a:latin typeface="Calibri" panose="020F0502020204030204" pitchFamily="34" charset="0"/>
              </a:defRPr>
            </a:lvl4pPr>
            <a:lvl5pPr marL="2057400" indent="-228600" defTabSz="912813" eaLnBrk="0" hangingPunct="0">
              <a:spcBef>
                <a:spcPct val="20000"/>
              </a:spcBef>
              <a:buChar char="»"/>
              <a:defRPr sz="14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lnSpc>
                <a:spcPct val="95000"/>
              </a:lnSpc>
              <a:spcBef>
                <a:spcPct val="25000"/>
              </a:spcBef>
              <a:buClrTx/>
              <a:buSzPct val="110000"/>
              <a:buFontTx/>
              <a:buChar char="•"/>
            </a:pPr>
            <a:r>
              <a:rPr lang="en-US" altLang="it-IT" dirty="0">
                <a:solidFill>
                  <a:srgbClr val="002060"/>
                </a:solidFill>
                <a:ea typeface="ＭＳ Ｐゴシック" panose="020B0600070205080204" pitchFamily="34" charset="-128"/>
              </a:rPr>
              <a:t>US cleaning and BCP in ISO 10 clean room </a:t>
            </a:r>
          </a:p>
          <a:p>
            <a:pPr eaLnBrk="1" hangingPunct="1">
              <a:lnSpc>
                <a:spcPct val="95000"/>
              </a:lnSpc>
              <a:spcBef>
                <a:spcPct val="25000"/>
              </a:spcBef>
              <a:buClrTx/>
              <a:buSzPct val="110000"/>
              <a:buFontTx/>
              <a:buChar char="•"/>
            </a:pPr>
            <a:r>
              <a:rPr lang="en-US" altLang="it-IT" dirty="0">
                <a:solidFill>
                  <a:srgbClr val="002060"/>
                </a:solidFill>
                <a:ea typeface="ＭＳ Ｐゴシック" panose="020B0600070205080204" pitchFamily="34" charset="-128"/>
              </a:rPr>
              <a:t>ISO 4 installed in the new building</a:t>
            </a:r>
          </a:p>
          <a:p>
            <a:pPr eaLnBrk="1" hangingPunct="1">
              <a:lnSpc>
                <a:spcPct val="95000"/>
              </a:lnSpc>
              <a:spcBef>
                <a:spcPct val="25000"/>
              </a:spcBef>
              <a:buClrTx/>
              <a:buSzPct val="110000"/>
              <a:buFontTx/>
              <a:buChar char="•"/>
            </a:pPr>
            <a:r>
              <a:rPr lang="en-US" altLang="it-IT" dirty="0">
                <a:solidFill>
                  <a:srgbClr val="002060"/>
                </a:solidFill>
                <a:ea typeface="ＭＳ Ｐゴシック" panose="020B0600070205080204" pitchFamily="34" charset="-128"/>
              </a:rPr>
              <a:t>The UPW (Ultra Pure Water) production system </a:t>
            </a:r>
          </a:p>
        </p:txBody>
      </p:sp>
      <p:pic>
        <p:nvPicPr>
          <p:cNvPr id="8" name="Picture 5">
            <a:extLst>
              <a:ext uri="{FF2B5EF4-FFF2-40B4-BE49-F238E27FC236}">
                <a16:creationId xmlns:a16="http://schemas.microsoft.com/office/drawing/2014/main" id="{C807D961-21AF-3B1A-8243-9A23D0A2E295}"/>
              </a:ext>
            </a:extLst>
          </p:cNvPr>
          <p:cNvPicPr>
            <a:picLocks noChangeAspect="1"/>
          </p:cNvPicPr>
          <p:nvPr/>
        </p:nvPicPr>
        <p:blipFill>
          <a:blip r:embed="rId5">
            <a:extLst>
              <a:ext uri="{28A0092B-C50C-407E-A947-70E740481C1C}">
                <a14:useLocalDpi xmlns:a14="http://schemas.microsoft.com/office/drawing/2010/main" val="0"/>
              </a:ext>
            </a:extLst>
          </a:blip>
          <a:srcRect l="14400" b="11507"/>
          <a:stretch>
            <a:fillRect/>
          </a:stretch>
        </p:blipFill>
        <p:spPr bwMode="auto">
          <a:xfrm>
            <a:off x="1706563" y="892176"/>
            <a:ext cx="38481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1EDD412B-193E-2F8B-558F-E77CD1ADA94C}"/>
              </a:ext>
            </a:extLst>
          </p:cNvPr>
          <p:cNvGrpSpPr>
            <a:grpSpLocks/>
          </p:cNvGrpSpPr>
          <p:nvPr/>
        </p:nvGrpSpPr>
        <p:grpSpPr bwMode="auto">
          <a:xfrm>
            <a:off x="5737225" y="884238"/>
            <a:ext cx="4724400" cy="3522662"/>
            <a:chOff x="2928" y="1968"/>
            <a:chExt cx="2688" cy="2016"/>
          </a:xfrm>
        </p:grpSpPr>
        <p:pic>
          <p:nvPicPr>
            <p:cNvPr id="10" name="Picture 12">
              <a:extLst>
                <a:ext uri="{FF2B5EF4-FFF2-40B4-BE49-F238E27FC236}">
                  <a16:creationId xmlns:a16="http://schemas.microsoft.com/office/drawing/2014/main" id="{6C6EA9F3-E2F8-4356-BC79-C4E4A70276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968"/>
              <a:ext cx="2688" cy="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111BA906-5923-2AE6-F9B4-A97EAF78CF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0" y="3840"/>
              <a:ext cx="4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a:extLst>
              <a:ext uri="{FF2B5EF4-FFF2-40B4-BE49-F238E27FC236}">
                <a16:creationId xmlns:a16="http://schemas.microsoft.com/office/drawing/2014/main" id="{B0EF6710-1F3B-4A05-6AA1-186DB2459D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32766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92FC5EA8-C91D-69A3-919F-AEB994DC92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60198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560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Deep</a:t>
            </a:r>
            <a:r>
              <a:rPr lang="it-IT" dirty="0"/>
              <a:t> </a:t>
            </a:r>
            <a:r>
              <a:rPr lang="it-IT" dirty="0" err="1"/>
              <a:t>Defect</a:t>
            </a:r>
            <a:r>
              <a:rPr lang="it-IT" dirty="0"/>
              <a:t> Analysis </a:t>
            </a:r>
            <a:r>
              <a:rPr lang="it-IT" dirty="0" err="1"/>
              <a:t>Capability</a:t>
            </a:r>
            <a:r>
              <a:rPr lang="it-IT" dirty="0"/>
              <a:t> @ </a:t>
            </a:r>
            <a:r>
              <a:rPr lang="it-IT" dirty="0" err="1"/>
              <a:t>Labs</a:t>
            </a:r>
            <a:r>
              <a:rPr lang="it-IT" dirty="0"/>
              <a:t> - 1</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48</a:t>
            </a:fld>
            <a:endParaRPr lang="en-US" altLang="it-IT"/>
          </a:p>
        </p:txBody>
      </p:sp>
      <p:pic>
        <p:nvPicPr>
          <p:cNvPr id="6" name="Picture 2" descr="07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041" b="6679"/>
          <a:stretch/>
        </p:blipFill>
        <p:spPr bwMode="auto">
          <a:xfrm>
            <a:off x="1759424" y="1295400"/>
            <a:ext cx="8597900" cy="504284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724240" y="823415"/>
            <a:ext cx="6621941" cy="461665"/>
          </a:xfrm>
          <a:prstGeom prst="rect">
            <a:avLst/>
          </a:prstGeom>
          <a:noFill/>
        </p:spPr>
        <p:txBody>
          <a:bodyPr wrap="none" rtlCol="0">
            <a:spAutoFit/>
          </a:bodyPr>
          <a:lstStyle/>
          <a:p>
            <a:r>
              <a:rPr lang="it-IT" sz="2400" dirty="0" err="1">
                <a:solidFill>
                  <a:srgbClr val="002060"/>
                </a:solidFill>
                <a:latin typeface="Arial" panose="020B0604020202020204" pitchFamily="34" charset="0"/>
                <a:cs typeface="Arial" panose="020B0604020202020204" pitchFamily="34" charset="0"/>
              </a:rPr>
              <a:t>Topographical</a:t>
            </a:r>
            <a:r>
              <a:rPr lang="it-IT" sz="2400" dirty="0">
                <a:solidFill>
                  <a:srgbClr val="002060"/>
                </a:solidFill>
                <a:latin typeface="Arial" panose="020B0604020202020204" pitchFamily="34" charset="0"/>
                <a:cs typeface="Arial" panose="020B0604020202020204" pitchFamily="34" charset="0"/>
              </a:rPr>
              <a:t> </a:t>
            </a:r>
            <a:r>
              <a:rPr lang="it-IT" sz="2400" dirty="0" err="1">
                <a:solidFill>
                  <a:srgbClr val="002060"/>
                </a:solidFill>
                <a:latin typeface="Arial" panose="020B0604020202020204" pitchFamily="34" charset="0"/>
                <a:cs typeface="Arial" panose="020B0604020202020204" pitchFamily="34" charset="0"/>
              </a:rPr>
              <a:t>defects</a:t>
            </a:r>
            <a:r>
              <a:rPr lang="it-IT" sz="2400" dirty="0">
                <a:solidFill>
                  <a:srgbClr val="002060"/>
                </a:solidFill>
                <a:latin typeface="Arial" panose="020B0604020202020204" pitchFamily="34" charset="0"/>
                <a:cs typeface="Arial" panose="020B0604020202020204" pitchFamily="34" charset="0"/>
              </a:rPr>
              <a:t> </a:t>
            </a:r>
            <a:r>
              <a:rPr lang="it-IT" sz="2400" dirty="0" err="1">
                <a:solidFill>
                  <a:srgbClr val="002060"/>
                </a:solidFill>
                <a:latin typeface="Arial" panose="020B0604020202020204" pitchFamily="34" charset="0"/>
                <a:cs typeface="Arial" panose="020B0604020202020204" pitchFamily="34" charset="0"/>
              </a:rPr>
              <a:t>at</a:t>
            </a:r>
            <a:r>
              <a:rPr lang="it-IT" sz="2400" dirty="0">
                <a:solidFill>
                  <a:srgbClr val="002060"/>
                </a:solidFill>
                <a:latin typeface="Arial" panose="020B0604020202020204" pitchFamily="34" charset="0"/>
                <a:cs typeface="Arial" panose="020B0604020202020204" pitchFamily="34" charset="0"/>
              </a:rPr>
              <a:t> the </a:t>
            </a:r>
            <a:r>
              <a:rPr lang="it-IT" sz="2400" dirty="0" err="1">
                <a:solidFill>
                  <a:srgbClr val="002060"/>
                </a:solidFill>
                <a:latin typeface="Arial" panose="020B0604020202020204" pitchFamily="34" charset="0"/>
                <a:cs typeface="Arial" panose="020B0604020202020204" pitchFamily="34" charset="0"/>
              </a:rPr>
              <a:t>welding</a:t>
            </a:r>
            <a:r>
              <a:rPr lang="it-IT" sz="2400" dirty="0">
                <a:solidFill>
                  <a:srgbClr val="002060"/>
                </a:solidFill>
                <a:latin typeface="Arial" panose="020B0604020202020204" pitchFamily="34" charset="0"/>
                <a:cs typeface="Arial" panose="020B0604020202020204" pitchFamily="34" charset="0"/>
              </a:rPr>
              <a:t> </a:t>
            </a:r>
            <a:r>
              <a:rPr lang="it-IT" sz="2400" dirty="0" err="1">
                <a:solidFill>
                  <a:srgbClr val="002060"/>
                </a:solidFill>
                <a:latin typeface="Arial" panose="020B0604020202020204" pitchFamily="34" charset="0"/>
                <a:cs typeface="Arial" panose="020B0604020202020204" pitchFamily="34" charset="0"/>
              </a:rPr>
              <a:t>seams</a:t>
            </a:r>
            <a:endParaRPr lang="en-US" sz="2400" dirty="0">
              <a:solidFill>
                <a:srgbClr val="002060"/>
              </a:solidFill>
              <a:latin typeface="Arial" panose="020B0604020202020204" pitchFamily="34" charset="0"/>
              <a:cs typeface="Arial" panose="020B0604020202020204" pitchFamily="34" charset="0"/>
            </a:endParaRPr>
          </a:p>
        </p:txBody>
      </p:sp>
      <p:sp>
        <p:nvSpPr>
          <p:cNvPr id="8" name="Segnaposto numero diapositiva 4">
            <a:extLst>
              <a:ext uri="{FF2B5EF4-FFF2-40B4-BE49-F238E27FC236}">
                <a16:creationId xmlns:a16="http://schemas.microsoft.com/office/drawing/2014/main" id="{66CB84AC-B29C-3950-042A-341CBA73A4F9}"/>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867153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Deep</a:t>
            </a:r>
            <a:r>
              <a:rPr lang="it-IT" dirty="0"/>
              <a:t> </a:t>
            </a:r>
            <a:r>
              <a:rPr lang="it-IT" dirty="0" err="1"/>
              <a:t>Defect</a:t>
            </a:r>
            <a:r>
              <a:rPr lang="it-IT" dirty="0"/>
              <a:t> Analysis </a:t>
            </a:r>
            <a:r>
              <a:rPr lang="it-IT" dirty="0" err="1"/>
              <a:t>Capability</a:t>
            </a:r>
            <a:r>
              <a:rPr lang="it-IT" dirty="0"/>
              <a:t> @ </a:t>
            </a:r>
            <a:r>
              <a:rPr lang="it-IT" dirty="0" err="1"/>
              <a:t>Labs</a:t>
            </a:r>
            <a:r>
              <a:rPr lang="it-IT" dirty="0"/>
              <a:t> - 2</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49</a:t>
            </a:fld>
            <a:endParaRPr lang="en-US" altLang="it-IT"/>
          </a:p>
        </p:txBody>
      </p:sp>
      <p:sp>
        <p:nvSpPr>
          <p:cNvPr id="6" name="CasellaDiTesto 5"/>
          <p:cNvSpPr txBox="1"/>
          <p:nvPr/>
        </p:nvSpPr>
        <p:spPr>
          <a:xfrm>
            <a:off x="1698010" y="838200"/>
            <a:ext cx="8212697" cy="369332"/>
          </a:xfrm>
          <a:prstGeom prst="rect">
            <a:avLst/>
          </a:prstGeom>
          <a:noFill/>
        </p:spPr>
        <p:txBody>
          <a:bodyPr wrap="none" rtlCol="0">
            <a:spAutoFit/>
          </a:bodyPr>
          <a:lstStyle/>
          <a:p>
            <a:r>
              <a:rPr lang="it-IT" sz="1800" dirty="0" err="1">
                <a:solidFill>
                  <a:srgbClr val="000099"/>
                </a:solidFill>
              </a:rPr>
              <a:t>Etching</a:t>
            </a:r>
            <a:r>
              <a:rPr lang="it-IT" sz="1800" dirty="0">
                <a:solidFill>
                  <a:srgbClr val="000099"/>
                </a:solidFill>
              </a:rPr>
              <a:t> </a:t>
            </a:r>
            <a:r>
              <a:rPr lang="it-IT" sz="1800" dirty="0" err="1">
                <a:solidFill>
                  <a:srgbClr val="000099"/>
                </a:solidFill>
              </a:rPr>
              <a:t>pits</a:t>
            </a:r>
            <a:r>
              <a:rPr lang="it-IT" sz="1800" dirty="0">
                <a:solidFill>
                  <a:srgbClr val="000099"/>
                </a:solidFill>
              </a:rPr>
              <a:t>: </a:t>
            </a:r>
            <a:r>
              <a:rPr lang="it-IT" sz="1800" dirty="0">
                <a:solidFill>
                  <a:srgbClr val="CC3300"/>
                </a:solidFill>
              </a:rPr>
              <a:t>EBSD with </a:t>
            </a:r>
            <a:r>
              <a:rPr lang="it-IT" sz="1800" dirty="0" err="1">
                <a:solidFill>
                  <a:srgbClr val="CC3300"/>
                </a:solidFill>
              </a:rPr>
              <a:t>strain</a:t>
            </a:r>
            <a:r>
              <a:rPr lang="it-IT" sz="1800" dirty="0">
                <a:solidFill>
                  <a:srgbClr val="CC3300"/>
                </a:solidFill>
              </a:rPr>
              <a:t> </a:t>
            </a:r>
            <a:r>
              <a:rPr lang="it-IT" sz="1800" dirty="0" err="1">
                <a:solidFill>
                  <a:srgbClr val="CC3300"/>
                </a:solidFill>
              </a:rPr>
              <a:t>maps</a:t>
            </a:r>
            <a:r>
              <a:rPr lang="it-IT" sz="1800" dirty="0">
                <a:solidFill>
                  <a:srgbClr val="CC3300"/>
                </a:solidFill>
              </a:rPr>
              <a:t> </a:t>
            </a:r>
            <a:r>
              <a:rPr lang="it-IT" sz="1800" dirty="0">
                <a:solidFill>
                  <a:srgbClr val="000099"/>
                </a:solidFill>
              </a:rPr>
              <a:t>via </a:t>
            </a:r>
            <a:r>
              <a:rPr lang="it-IT" sz="1800" dirty="0" err="1">
                <a:solidFill>
                  <a:srgbClr val="000099"/>
                </a:solidFill>
              </a:rPr>
              <a:t>grain</a:t>
            </a:r>
            <a:r>
              <a:rPr lang="it-IT" sz="1800" dirty="0">
                <a:solidFill>
                  <a:srgbClr val="000099"/>
                </a:solidFill>
              </a:rPr>
              <a:t> </a:t>
            </a:r>
            <a:r>
              <a:rPr lang="it-IT" sz="1800" dirty="0" err="1">
                <a:solidFill>
                  <a:srgbClr val="000099"/>
                </a:solidFill>
              </a:rPr>
              <a:t>reference</a:t>
            </a:r>
            <a:r>
              <a:rPr lang="it-IT" sz="1800" dirty="0">
                <a:solidFill>
                  <a:srgbClr val="000099"/>
                </a:solidFill>
              </a:rPr>
              <a:t> </a:t>
            </a:r>
            <a:r>
              <a:rPr lang="it-IT" sz="1800" dirty="0" err="1">
                <a:solidFill>
                  <a:srgbClr val="000099"/>
                </a:solidFill>
              </a:rPr>
              <a:t>orientation</a:t>
            </a:r>
            <a:r>
              <a:rPr lang="it-IT" sz="1800" dirty="0">
                <a:solidFill>
                  <a:srgbClr val="000099"/>
                </a:solidFill>
              </a:rPr>
              <a:t> </a:t>
            </a:r>
            <a:r>
              <a:rPr lang="it-IT" sz="1800" dirty="0" err="1">
                <a:solidFill>
                  <a:srgbClr val="000099"/>
                </a:solidFill>
              </a:rPr>
              <a:t>deviation</a:t>
            </a:r>
            <a:r>
              <a:rPr lang="it-IT" sz="1800" dirty="0">
                <a:solidFill>
                  <a:srgbClr val="000099"/>
                </a:solidFill>
              </a:rPr>
              <a:t> (GROD)</a:t>
            </a:r>
            <a:endParaRPr lang="en-US" sz="1800" dirty="0">
              <a:solidFill>
                <a:srgbClr val="000099"/>
              </a:solidFill>
            </a:endParaRPr>
          </a:p>
        </p:txBody>
      </p:sp>
      <p:pic>
        <p:nvPicPr>
          <p:cNvPr id="7" name="Picture 2" descr="07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875" b="7654"/>
          <a:stretch/>
        </p:blipFill>
        <p:spPr bwMode="auto">
          <a:xfrm>
            <a:off x="1905000" y="1295400"/>
            <a:ext cx="8597900" cy="4927558"/>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numero diapositiva 4">
            <a:extLst>
              <a:ext uri="{FF2B5EF4-FFF2-40B4-BE49-F238E27FC236}">
                <a16:creationId xmlns:a16="http://schemas.microsoft.com/office/drawing/2014/main" id="{052E126F-C198-467A-FF24-FDEA49B1C482}"/>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53561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1A802E-A945-5ACF-80DD-E37E2A9F40D0}"/>
              </a:ext>
            </a:extLst>
          </p:cNvPr>
          <p:cNvSpPr>
            <a:spLocks noGrp="1"/>
          </p:cNvSpPr>
          <p:nvPr>
            <p:ph type="title"/>
          </p:nvPr>
        </p:nvSpPr>
        <p:spPr/>
        <p:txBody>
          <a:bodyPr/>
          <a:lstStyle/>
          <a:p>
            <a:r>
              <a:rPr lang="it-IT" dirty="0"/>
              <a:t>The goals of the TESA Mission</a:t>
            </a:r>
          </a:p>
        </p:txBody>
      </p:sp>
      <p:sp>
        <p:nvSpPr>
          <p:cNvPr id="4" name="Segnaposto data 3">
            <a:extLst>
              <a:ext uri="{FF2B5EF4-FFF2-40B4-BE49-F238E27FC236}">
                <a16:creationId xmlns:a16="http://schemas.microsoft.com/office/drawing/2014/main" id="{FED4352E-F216-9415-34B0-869D8D246949}"/>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4EB470F4-403B-3C6C-5D5C-02823FED1C40}"/>
              </a:ext>
            </a:extLst>
          </p:cNvPr>
          <p:cNvSpPr>
            <a:spLocks noGrp="1"/>
          </p:cNvSpPr>
          <p:nvPr>
            <p:ph type="ftr" sz="quarter" idx="11"/>
          </p:nvPr>
        </p:nvSpPr>
        <p:spPr/>
        <p:txBody>
          <a:bodyPr/>
          <a:lstStyle/>
          <a:p>
            <a:fld id="{3FBB366A-F7D1-4519-A1E6-A2C124910861}" type="slidenum">
              <a:rPr lang="en-US" altLang="it-IT" smtClean="0"/>
              <a:pPr/>
              <a:t>5</a:t>
            </a:fld>
            <a:endParaRPr lang="en-US" altLang="it-IT"/>
          </a:p>
        </p:txBody>
      </p:sp>
      <p:sp>
        <p:nvSpPr>
          <p:cNvPr id="6" name="Segnaposto numero diapositiva 5">
            <a:extLst>
              <a:ext uri="{FF2B5EF4-FFF2-40B4-BE49-F238E27FC236}">
                <a16:creationId xmlns:a16="http://schemas.microsoft.com/office/drawing/2014/main" id="{BD781AEE-C4E4-EC4E-5EFC-ED81189C3D09}"/>
              </a:ext>
            </a:extLst>
          </p:cNvPr>
          <p:cNvSpPr>
            <a:spLocks noGrp="1"/>
          </p:cNvSpPr>
          <p:nvPr>
            <p:ph type="sldNum" sz="quarter" idx="4"/>
          </p:nvPr>
        </p:nvSpPr>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
        <p:nvSpPr>
          <p:cNvPr id="7" name="Text Box 3">
            <a:extLst>
              <a:ext uri="{FF2B5EF4-FFF2-40B4-BE49-F238E27FC236}">
                <a16:creationId xmlns:a16="http://schemas.microsoft.com/office/drawing/2014/main" id="{71628F91-5C03-2443-4310-2FEC45882B6D}"/>
              </a:ext>
            </a:extLst>
          </p:cNvPr>
          <p:cNvSpPr txBox="1">
            <a:spLocks noGrp="1" noChangeArrowheads="1"/>
          </p:cNvSpPr>
          <p:nvPr>
            <p:ph idx="1"/>
          </p:nvPr>
        </p:nvSpPr>
        <p:spPr bwMode="auto">
          <a:xfrm>
            <a:off x="533400" y="843915"/>
            <a:ext cx="10947400" cy="559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4219575" algn="l"/>
              </a:tabLst>
              <a:defRPr sz="2400">
                <a:solidFill>
                  <a:schemeClr val="tx1"/>
                </a:solidFill>
                <a:latin typeface="Times New Roman" panose="02020603050405020304" pitchFamily="18" charset="0"/>
              </a:defRPr>
            </a:lvl1pPr>
            <a:lvl2pPr marL="361950" indent="-180975">
              <a:tabLst>
                <a:tab pos="4219575" algn="l"/>
              </a:tabLst>
              <a:defRPr sz="2400">
                <a:solidFill>
                  <a:schemeClr val="tx1"/>
                </a:solidFill>
                <a:latin typeface="Times New Roman" panose="02020603050405020304" pitchFamily="18" charset="0"/>
              </a:defRPr>
            </a:lvl2pPr>
            <a:lvl3pPr marL="714375" indent="-171450">
              <a:tabLst>
                <a:tab pos="4219575" algn="l"/>
              </a:tabLst>
              <a:defRPr sz="2400">
                <a:solidFill>
                  <a:schemeClr val="tx1"/>
                </a:solidFill>
                <a:latin typeface="Times New Roman" panose="02020603050405020304" pitchFamily="18" charset="0"/>
              </a:defRPr>
            </a:lvl3pPr>
            <a:lvl4pPr>
              <a:tabLst>
                <a:tab pos="4219575" algn="l"/>
              </a:tabLst>
              <a:defRPr sz="2400">
                <a:solidFill>
                  <a:schemeClr val="tx1"/>
                </a:solidFill>
                <a:latin typeface="Times New Roman" panose="02020603050405020304" pitchFamily="18" charset="0"/>
              </a:defRPr>
            </a:lvl4pPr>
            <a:lvl5pPr>
              <a:tabLst>
                <a:tab pos="4219575" algn="l"/>
              </a:tabLst>
              <a:defRPr sz="2400">
                <a:solidFill>
                  <a:schemeClr val="tx1"/>
                </a:solidFill>
                <a:latin typeface="Times New Roman" panose="02020603050405020304" pitchFamily="18" charset="0"/>
              </a:defRPr>
            </a:lvl5pPr>
            <a:lvl6pPr fontAlgn="base">
              <a:spcBef>
                <a:spcPct val="0"/>
              </a:spcBef>
              <a:spcAft>
                <a:spcPct val="0"/>
              </a:spcAft>
              <a:tabLst>
                <a:tab pos="4219575" algn="l"/>
              </a:tabLst>
              <a:defRPr sz="2400">
                <a:solidFill>
                  <a:schemeClr val="tx1"/>
                </a:solidFill>
                <a:latin typeface="Times New Roman" panose="02020603050405020304" pitchFamily="18" charset="0"/>
              </a:defRPr>
            </a:lvl6pPr>
            <a:lvl7pPr fontAlgn="base">
              <a:spcBef>
                <a:spcPct val="0"/>
              </a:spcBef>
              <a:spcAft>
                <a:spcPct val="0"/>
              </a:spcAft>
              <a:tabLst>
                <a:tab pos="4219575" algn="l"/>
              </a:tabLst>
              <a:defRPr sz="2400">
                <a:solidFill>
                  <a:schemeClr val="tx1"/>
                </a:solidFill>
                <a:latin typeface="Times New Roman" panose="02020603050405020304" pitchFamily="18" charset="0"/>
              </a:defRPr>
            </a:lvl7pPr>
            <a:lvl8pPr fontAlgn="base">
              <a:spcBef>
                <a:spcPct val="0"/>
              </a:spcBef>
              <a:spcAft>
                <a:spcPct val="0"/>
              </a:spcAft>
              <a:tabLst>
                <a:tab pos="4219575" algn="l"/>
              </a:tabLst>
              <a:defRPr sz="2400">
                <a:solidFill>
                  <a:schemeClr val="tx1"/>
                </a:solidFill>
                <a:latin typeface="Times New Roman" panose="02020603050405020304" pitchFamily="18" charset="0"/>
              </a:defRPr>
            </a:lvl8pPr>
            <a:lvl9pPr fontAlgn="base">
              <a:spcBef>
                <a:spcPct val="0"/>
              </a:spcBef>
              <a:spcAft>
                <a:spcPct val="0"/>
              </a:spcAft>
              <a:tabLst>
                <a:tab pos="4219575" algn="l"/>
              </a:tabLst>
              <a:defRPr sz="2400">
                <a:solidFill>
                  <a:schemeClr val="tx1"/>
                </a:solidFill>
                <a:latin typeface="Times New Roman" panose="02020603050405020304" pitchFamily="18" charset="0"/>
              </a:defRPr>
            </a:lvl9pPr>
          </a:lstStyle>
          <a:p>
            <a:r>
              <a:rPr lang="en-US" altLang="it-IT"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Basic goals on SRF Technology</a:t>
            </a:r>
          </a:p>
          <a:p>
            <a:pPr lvl="1">
              <a:spcBef>
                <a:spcPts val="300"/>
              </a:spcBef>
              <a:buFontTx/>
              <a:buChar char="•"/>
            </a:pPr>
            <a:r>
              <a:rPr lang="en-US" altLang="it-IT" sz="1800" dirty="0">
                <a:solidFill>
                  <a:srgbClr val="C00000"/>
                </a:solidFill>
                <a:latin typeface="Arial" panose="020B0604020202020204" pitchFamily="34" charset="0"/>
                <a:ea typeface="Arial Unicode MS" panose="020B0604020202020204" pitchFamily="34" charset="-128"/>
                <a:cs typeface="Arial Unicode MS" panose="020B0604020202020204" pitchFamily="34" charset="-128"/>
              </a:rPr>
              <a:t>Increase gradient by a factor of 5</a:t>
            </a:r>
            <a:r>
              <a:rPr lang="en-US" altLang="it-IT" sz="180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 from 5 to 25 MV/m</a:t>
            </a:r>
            <a:endParaRPr lang="en-US" altLang="it-IT" sz="160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endParaRPr>
          </a:p>
          <a:p>
            <a:pPr lvl="2">
              <a:spcBef>
                <a:spcPts val="300"/>
              </a:spcBef>
              <a:buFontTx/>
              <a:buChar char="•"/>
            </a:pP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Push cavity performances close to the physical limit, understanding practical limits </a:t>
            </a:r>
          </a:p>
          <a:p>
            <a:pPr lvl="2">
              <a:spcBef>
                <a:spcPts val="300"/>
              </a:spcBef>
              <a:buFontTx/>
              <a:buChar char="•"/>
            </a:pP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Set all the required quality control for reproducibility and industrial production </a:t>
            </a:r>
          </a:p>
          <a:p>
            <a:pPr lvl="1">
              <a:spcBef>
                <a:spcPts val="300"/>
              </a:spcBef>
              <a:buFontTx/>
              <a:buChar char="•"/>
            </a:pPr>
            <a:r>
              <a:rPr lang="en-US" altLang="it-IT" sz="1800" dirty="0">
                <a:solidFill>
                  <a:srgbClr val="C00000"/>
                </a:solidFill>
                <a:latin typeface="Arial" panose="020B0604020202020204" pitchFamily="34" charset="0"/>
                <a:ea typeface="Arial Unicode MS" panose="020B0604020202020204" pitchFamily="34" charset="-128"/>
                <a:cs typeface="Arial Unicode MS" panose="020B0604020202020204" pitchFamily="34" charset="-128"/>
              </a:rPr>
              <a:t>Make possible pulsed operation</a:t>
            </a:r>
            <a:r>
              <a:rPr lang="en-US" altLang="it-IT" sz="180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 Lorentz force detuning</a:t>
            </a:r>
          </a:p>
          <a:p>
            <a:pPr lvl="2">
              <a:spcBef>
                <a:spcPts val="300"/>
              </a:spcBef>
              <a:buFontTx/>
              <a:buChar char="•"/>
            </a:pP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Combine SRF and mechanical engineering in cavity design</a:t>
            </a:r>
            <a:endParaRPr lang="en-US" altLang="it-IT" sz="20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endParaRPr>
          </a:p>
          <a:p>
            <a:pPr lvl="2">
              <a:spcBef>
                <a:spcPts val="300"/>
              </a:spcBef>
              <a:buFontTx/>
              <a:buChar char="•"/>
            </a:pP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Develop efficient Modulators and Klystrons</a:t>
            </a:r>
          </a:p>
          <a:p>
            <a:pPr lvl="2">
              <a:spcBef>
                <a:spcPts val="300"/>
              </a:spcBef>
              <a:buFontTx/>
              <a:buChar char="•"/>
            </a:pP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Develop new ancillaries: slow and fast tuners, couplers</a:t>
            </a:r>
            <a:r>
              <a:rPr lang="en-US" altLang="it-IT" sz="18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	</a:t>
            </a:r>
          </a:p>
          <a:p>
            <a:pPr lvl="1">
              <a:spcBef>
                <a:spcPts val="300"/>
              </a:spcBef>
              <a:buFontTx/>
              <a:buChar char="•"/>
            </a:pPr>
            <a:r>
              <a:rPr lang="en-US" altLang="it-IT" sz="1800" dirty="0">
                <a:solidFill>
                  <a:srgbClr val="C00000"/>
                </a:solidFill>
                <a:latin typeface="Arial" panose="020B0604020202020204" pitchFamily="34" charset="0"/>
                <a:ea typeface="Arial Unicode MS" panose="020B0604020202020204" pitchFamily="34" charset="-128"/>
                <a:cs typeface="Arial Unicode MS" panose="020B0604020202020204" pitchFamily="34" charset="-128"/>
              </a:rPr>
              <a:t>Reduce cost per MV by a factor 20</a:t>
            </a:r>
            <a:r>
              <a:rPr lang="en-US" altLang="it-IT" sz="180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 to make the LC feasible</a:t>
            </a:r>
          </a:p>
          <a:p>
            <a:pPr lvl="2">
              <a:spcBef>
                <a:spcPts val="300"/>
              </a:spcBef>
              <a:buFontTx/>
              <a:buChar char="•"/>
            </a:pP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New cryomodule concept for</a:t>
            </a:r>
            <a:r>
              <a:rPr lang="en-US" altLang="it-IT" sz="14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it-IT" sz="1600" b="0" dirty="0" err="1">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cryolosses</a:t>
            </a: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 cost</a:t>
            </a:r>
            <a:r>
              <a:rPr lang="en-US" altLang="it-IT" sz="18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and filling factor (for real estate gradient)</a:t>
            </a:r>
          </a:p>
          <a:p>
            <a:pPr lvl="2">
              <a:spcBef>
                <a:spcPts val="300"/>
              </a:spcBef>
              <a:buFontTx/>
              <a:buChar char="•"/>
            </a:pP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All subsystems designed for large scale production</a:t>
            </a:r>
          </a:p>
          <a:p>
            <a:pPr lvl="2">
              <a:spcBef>
                <a:spcPts val="300"/>
              </a:spcBef>
              <a:buFontTx/>
              <a:buChar char="•"/>
            </a:pP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Reliability and quality control as a general guideline </a:t>
            </a:r>
          </a:p>
          <a:p>
            <a:r>
              <a:rPr lang="en-US" altLang="it-IT"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Basic goals on Machine Design</a:t>
            </a:r>
          </a:p>
          <a:p>
            <a:pPr lvl="1">
              <a:spcBef>
                <a:spcPts val="300"/>
              </a:spcBef>
              <a:buFontTx/>
              <a:buChar char="•"/>
            </a:pPr>
            <a:r>
              <a:rPr lang="en-US" altLang="it-IT" sz="18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Design a Linear Collider based on the Cold </a:t>
            </a:r>
            <a:r>
              <a:rPr lang="en-US" altLang="it-IT" sz="1800" b="0" dirty="0" err="1">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Linac</a:t>
            </a:r>
            <a:r>
              <a:rPr lang="en-US" altLang="it-IT" sz="18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 peculiarities</a:t>
            </a:r>
          </a:p>
          <a:p>
            <a:pPr lvl="1">
              <a:spcBef>
                <a:spcPts val="300"/>
              </a:spcBef>
              <a:buFontTx/>
              <a:buChar char="•"/>
            </a:pPr>
            <a:r>
              <a:rPr lang="en-US" altLang="it-IT" sz="18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Maximize Luminosity and optimize cost for a given plug power</a:t>
            </a:r>
          </a:p>
          <a:p>
            <a:pPr lvl="1">
              <a:spcBef>
                <a:spcPts val="300"/>
              </a:spcBef>
              <a:buFontTx/>
              <a:buChar char="•"/>
            </a:pPr>
            <a:r>
              <a:rPr lang="en-US" altLang="it-IT" sz="18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Design and quote major subsystems: </a:t>
            </a:r>
            <a:r>
              <a:rPr lang="en-US" altLang="it-IT" sz="16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DR, Positron Source, BDS, etc.</a:t>
            </a:r>
            <a:r>
              <a:rPr lang="en-US" altLang="it-IT" sz="18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  </a:t>
            </a:r>
          </a:p>
          <a:p>
            <a:pPr lvl="1">
              <a:spcBef>
                <a:spcPts val="300"/>
              </a:spcBef>
              <a:buFontTx/>
              <a:buChar char="•"/>
            </a:pPr>
            <a:r>
              <a:rPr lang="en-US" altLang="it-IT" sz="1800" b="0" dirty="0">
                <a:solidFill>
                  <a:srgbClr val="002060"/>
                </a:solidFill>
                <a:latin typeface="Arial" panose="020B0604020202020204" pitchFamily="34" charset="0"/>
                <a:ea typeface="Arial Unicode MS" panose="020B0604020202020204" pitchFamily="34" charset="-128"/>
                <a:cs typeface="Arial Unicode MS" panose="020B0604020202020204" pitchFamily="34" charset="-128"/>
              </a:rPr>
              <a:t>Put all together in a consistent TDR, including cost estimation</a:t>
            </a:r>
          </a:p>
          <a:p>
            <a:pPr>
              <a:buFontTx/>
              <a:buChar char="•"/>
            </a:pPr>
            <a:endParaRPr lang="en-US" altLang="it-IT" sz="400" dirty="0">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50396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Deep</a:t>
            </a:r>
            <a:r>
              <a:rPr lang="it-IT" dirty="0"/>
              <a:t> </a:t>
            </a:r>
            <a:r>
              <a:rPr lang="it-IT" dirty="0" err="1"/>
              <a:t>Defect</a:t>
            </a:r>
            <a:r>
              <a:rPr lang="it-IT" dirty="0"/>
              <a:t> Analysis </a:t>
            </a:r>
            <a:r>
              <a:rPr lang="it-IT" dirty="0" err="1"/>
              <a:t>Capability</a:t>
            </a:r>
            <a:r>
              <a:rPr lang="it-IT" dirty="0"/>
              <a:t> @ </a:t>
            </a:r>
            <a:r>
              <a:rPr lang="it-IT" dirty="0" err="1"/>
              <a:t>Labs</a:t>
            </a:r>
            <a:r>
              <a:rPr lang="it-IT" dirty="0"/>
              <a:t> - 3</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50</a:t>
            </a:fld>
            <a:endParaRPr lang="en-US" altLang="it-IT"/>
          </a:p>
        </p:txBody>
      </p:sp>
      <p:sp>
        <p:nvSpPr>
          <p:cNvPr id="6" name="CasellaDiTesto 5"/>
          <p:cNvSpPr txBox="1"/>
          <p:nvPr/>
        </p:nvSpPr>
        <p:spPr>
          <a:xfrm>
            <a:off x="1844723" y="762000"/>
            <a:ext cx="7628627" cy="369332"/>
          </a:xfrm>
          <a:prstGeom prst="rect">
            <a:avLst/>
          </a:prstGeom>
          <a:noFill/>
        </p:spPr>
        <p:txBody>
          <a:bodyPr wrap="none" rtlCol="0">
            <a:spAutoFit/>
          </a:bodyPr>
          <a:lstStyle/>
          <a:p>
            <a:r>
              <a:rPr lang="it-IT" sz="1800" dirty="0">
                <a:solidFill>
                  <a:srgbClr val="000099"/>
                </a:solidFill>
              </a:rPr>
              <a:t>Dangerous </a:t>
            </a:r>
            <a:r>
              <a:rPr lang="it-IT" sz="1800" dirty="0" err="1">
                <a:solidFill>
                  <a:srgbClr val="000099"/>
                </a:solidFill>
              </a:rPr>
              <a:t>surface</a:t>
            </a:r>
            <a:r>
              <a:rPr lang="it-IT" sz="1800" dirty="0">
                <a:solidFill>
                  <a:srgbClr val="000099"/>
                </a:solidFill>
              </a:rPr>
              <a:t> </a:t>
            </a:r>
            <a:r>
              <a:rPr lang="it-IT" sz="1800" dirty="0" err="1">
                <a:solidFill>
                  <a:srgbClr val="000099"/>
                </a:solidFill>
              </a:rPr>
              <a:t>defects</a:t>
            </a:r>
            <a:r>
              <a:rPr lang="it-IT" sz="1800" dirty="0">
                <a:solidFill>
                  <a:srgbClr val="000099"/>
                </a:solidFill>
              </a:rPr>
              <a:t> </a:t>
            </a:r>
            <a:r>
              <a:rPr lang="it-IT" sz="1800" dirty="0" err="1">
                <a:solidFill>
                  <a:srgbClr val="000099"/>
                </a:solidFill>
              </a:rPr>
              <a:t>generated</a:t>
            </a:r>
            <a:r>
              <a:rPr lang="it-IT" sz="1800" dirty="0">
                <a:solidFill>
                  <a:srgbClr val="000099"/>
                </a:solidFill>
              </a:rPr>
              <a:t> by </a:t>
            </a:r>
            <a:r>
              <a:rPr lang="it-IT" sz="1800" dirty="0" err="1">
                <a:solidFill>
                  <a:srgbClr val="000099"/>
                </a:solidFill>
              </a:rPr>
              <a:t>bad</a:t>
            </a:r>
            <a:r>
              <a:rPr lang="it-IT" sz="1800" dirty="0">
                <a:solidFill>
                  <a:srgbClr val="000099"/>
                </a:solidFill>
              </a:rPr>
              <a:t> HPR (</a:t>
            </a:r>
            <a:r>
              <a:rPr lang="it-IT" sz="1800" dirty="0" err="1">
                <a:solidFill>
                  <a:srgbClr val="000099"/>
                </a:solidFill>
              </a:rPr>
              <a:t>Hihg</a:t>
            </a:r>
            <a:r>
              <a:rPr lang="it-IT" sz="1800" dirty="0">
                <a:solidFill>
                  <a:srgbClr val="000099"/>
                </a:solidFill>
              </a:rPr>
              <a:t> Pressure Water </a:t>
            </a:r>
            <a:r>
              <a:rPr lang="it-IT" sz="1800" dirty="0" err="1">
                <a:solidFill>
                  <a:srgbClr val="000099"/>
                </a:solidFill>
              </a:rPr>
              <a:t>rinsing</a:t>
            </a:r>
            <a:r>
              <a:rPr lang="it-IT" sz="1800" dirty="0">
                <a:solidFill>
                  <a:srgbClr val="000099"/>
                </a:solidFill>
              </a:rPr>
              <a:t>)</a:t>
            </a:r>
            <a:endParaRPr lang="en-US" sz="1800" dirty="0">
              <a:solidFill>
                <a:srgbClr val="000099"/>
              </a:solidFill>
            </a:endParaRPr>
          </a:p>
        </p:txBody>
      </p:sp>
      <p:pic>
        <p:nvPicPr>
          <p:cNvPr id="7" name="Picture 2" descr="07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 t="15235" r="13" b="4758"/>
          <a:stretch/>
        </p:blipFill>
        <p:spPr bwMode="auto">
          <a:xfrm>
            <a:off x="1844722" y="1143001"/>
            <a:ext cx="8521700" cy="5109654"/>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numero diapositiva 4">
            <a:extLst>
              <a:ext uri="{FF2B5EF4-FFF2-40B4-BE49-F238E27FC236}">
                <a16:creationId xmlns:a16="http://schemas.microsoft.com/office/drawing/2014/main" id="{50BDDD1B-3A37-6B38-54BC-3A84E13B0F20}"/>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768414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51</a:t>
            </a:fld>
            <a:endParaRPr lang="en-US" altLang="it-IT"/>
          </a:p>
        </p:txBody>
      </p:sp>
      <p:sp>
        <p:nvSpPr>
          <p:cNvPr id="6" name="Rettangolo 5">
            <a:extLst>
              <a:ext uri="{FF2B5EF4-FFF2-40B4-BE49-F238E27FC236}">
                <a16:creationId xmlns:a16="http://schemas.microsoft.com/office/drawing/2014/main" id="{96E6EF43-EF00-684F-91FA-7611C02292D1}"/>
              </a:ext>
            </a:extLst>
          </p:cNvPr>
          <p:cNvSpPr/>
          <p:nvPr/>
        </p:nvSpPr>
        <p:spPr>
          <a:xfrm>
            <a:off x="1464204" y="1752600"/>
            <a:ext cx="9278409" cy="2985433"/>
          </a:xfrm>
          <a:prstGeom prst="rect">
            <a:avLst/>
          </a:prstGeom>
        </p:spPr>
        <p:txBody>
          <a:bodyPr wrap="square">
            <a:spAutoFit/>
          </a:bodyPr>
          <a:lstStyle/>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Introduction</a:t>
            </a:r>
            <a:r>
              <a:rPr lang="it-IT" sz="3200" b="0" dirty="0">
                <a:solidFill>
                  <a:schemeClr val="bg1">
                    <a:lumMod val="65000"/>
                  </a:schemeClr>
                </a:solidFill>
                <a:latin typeface="Arial" panose="020B0604020202020204" pitchFamily="34" charset="0"/>
                <a:cs typeface="Arial" panose="020B0604020202020204" pitchFamily="34" charset="0"/>
              </a:rPr>
              <a:t> </a:t>
            </a:r>
          </a:p>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Prototypes</a:t>
            </a:r>
            <a:r>
              <a:rPr lang="it-IT" sz="3200" b="0" dirty="0">
                <a:solidFill>
                  <a:schemeClr val="bg1">
                    <a:lumMod val="65000"/>
                  </a:schemeClr>
                </a:solidFill>
                <a:latin typeface="Arial" panose="020B0604020202020204" pitchFamily="34" charset="0"/>
                <a:cs typeface="Arial" panose="020B0604020202020204" pitchFamily="34" charset="0"/>
              </a:rPr>
              <a:t> with </a:t>
            </a:r>
            <a:r>
              <a:rPr lang="it-IT" sz="3200" b="0" dirty="0" err="1">
                <a:solidFill>
                  <a:schemeClr val="bg1">
                    <a:lumMod val="65000"/>
                  </a:schemeClr>
                </a:solidFill>
                <a:latin typeface="Arial" panose="020B0604020202020204" pitchFamily="34" charset="0"/>
                <a:cs typeface="Arial" panose="020B0604020202020204" pitchFamily="34" charset="0"/>
              </a:rPr>
              <a:t>industry</a:t>
            </a:r>
            <a:endParaRPr lang="it-IT" sz="3200" b="0" dirty="0">
              <a:solidFill>
                <a:schemeClr val="bg1">
                  <a:lumMod val="65000"/>
                </a:schemeClr>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Preparing</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series</a:t>
            </a:r>
            <a:r>
              <a:rPr lang="it-IT" sz="3200" b="0" dirty="0">
                <a:solidFill>
                  <a:schemeClr val="bg1">
                    <a:lumMod val="65000"/>
                  </a:schemeClr>
                </a:solidFill>
                <a:latin typeface="Arial" panose="020B0604020202020204" pitchFamily="34" charset="0"/>
                <a:cs typeface="Arial" panose="020B0604020202020204" pitchFamily="34" charset="0"/>
              </a:rPr>
              <a:t> production: the </a:t>
            </a:r>
            <a:r>
              <a:rPr lang="it-IT" sz="3200" b="0" dirty="0" err="1">
                <a:solidFill>
                  <a:schemeClr val="bg1">
                    <a:lumMod val="65000"/>
                  </a:schemeClr>
                </a:solidFill>
                <a:latin typeface="Arial" panose="020B0604020202020204" pitchFamily="34" charset="0"/>
                <a:cs typeface="Arial" panose="020B0604020202020204" pitchFamily="34" charset="0"/>
              </a:rPr>
              <a:t>cavity</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example</a:t>
            </a:r>
            <a:endParaRPr lang="it-IT" sz="3200" b="0" dirty="0">
              <a:solidFill>
                <a:schemeClr val="bg1">
                  <a:lumMod val="65000"/>
                </a:schemeClr>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a:solidFill>
                  <a:srgbClr val="002060"/>
                </a:solidFill>
                <a:latin typeface="Arial" panose="020B0604020202020204" pitchFamily="34" charset="0"/>
                <a:cs typeface="Arial" panose="020B0604020202020204" pitchFamily="34" charset="0"/>
              </a:rPr>
              <a:t>Series production </a:t>
            </a:r>
            <a:r>
              <a:rPr lang="it-IT" sz="3200" b="0" dirty="0" err="1">
                <a:solidFill>
                  <a:srgbClr val="002060"/>
                </a:solidFill>
                <a:latin typeface="Arial" panose="020B0604020202020204" pitchFamily="34" charset="0"/>
                <a:cs typeface="Arial" panose="020B0604020202020204" pitchFamily="34" charset="0"/>
              </a:rPr>
              <a:t>better</a:t>
            </a:r>
            <a:r>
              <a:rPr lang="it-IT" sz="3200" b="0" dirty="0">
                <a:solidFill>
                  <a:srgbClr val="002060"/>
                </a:solidFill>
                <a:latin typeface="Arial" panose="020B0604020202020204" pitchFamily="34" charset="0"/>
                <a:cs typeface="Arial" panose="020B0604020202020204" pitchFamily="34" charset="0"/>
              </a:rPr>
              <a:t> </a:t>
            </a:r>
            <a:r>
              <a:rPr lang="it-IT" sz="3200" b="0" dirty="0" err="1">
                <a:solidFill>
                  <a:srgbClr val="002060"/>
                </a:solidFill>
                <a:latin typeface="Arial" panose="020B0604020202020204" pitchFamily="34" charset="0"/>
                <a:cs typeface="Arial" panose="020B0604020202020204" pitchFamily="34" charset="0"/>
              </a:rPr>
              <a:t>than</a:t>
            </a:r>
            <a:r>
              <a:rPr lang="it-IT" sz="3200" b="0" dirty="0">
                <a:solidFill>
                  <a:srgbClr val="002060"/>
                </a:solidFill>
                <a:latin typeface="Arial" panose="020B0604020202020204" pitchFamily="34" charset="0"/>
                <a:cs typeface="Arial" panose="020B0604020202020204" pitchFamily="34" charset="0"/>
              </a:rPr>
              <a:t> </a:t>
            </a:r>
            <a:r>
              <a:rPr lang="it-IT" sz="3200" b="0" dirty="0" err="1">
                <a:solidFill>
                  <a:srgbClr val="002060"/>
                </a:solidFill>
                <a:latin typeface="Arial" panose="020B0604020202020204" pitchFamily="34" charset="0"/>
                <a:cs typeface="Arial" panose="020B0604020202020204" pitchFamily="34" charset="0"/>
              </a:rPr>
              <a:t>prototypes</a:t>
            </a:r>
            <a:endParaRPr lang="it-IT" sz="3200" b="0" dirty="0">
              <a:solidFill>
                <a:srgbClr val="002060"/>
              </a:solidFill>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ED44CC40-045A-E728-987D-8AD799409488}"/>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4059660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1.3 GHz E-XFEL </a:t>
            </a:r>
            <a:r>
              <a:rPr lang="it-IT" dirty="0" err="1"/>
              <a:t>cavities</a:t>
            </a:r>
            <a:r>
              <a:rPr lang="it-IT" dirty="0"/>
              <a:t> «</a:t>
            </a:r>
            <a:r>
              <a:rPr lang="it-IT" dirty="0" err="1"/>
              <a:t>as</a:t>
            </a:r>
            <a:r>
              <a:rPr lang="it-IT" dirty="0"/>
              <a:t> </a:t>
            </a:r>
            <a:r>
              <a:rPr lang="it-IT" dirty="0" err="1"/>
              <a:t>received</a:t>
            </a:r>
            <a:r>
              <a:rPr lang="it-IT" dirty="0"/>
              <a:t>»</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52</a:t>
            </a:fld>
            <a:endParaRPr lang="en-US" altLang="it-IT"/>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45"/>
          <a:stretch/>
        </p:blipFill>
        <p:spPr bwMode="auto">
          <a:xfrm>
            <a:off x="1522939" y="1285836"/>
            <a:ext cx="4703507" cy="284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4996"/>
          <a:stretch>
            <a:fillRect/>
          </a:stretch>
        </p:blipFill>
        <p:spPr bwMode="auto">
          <a:xfrm>
            <a:off x="1541971" y="3493198"/>
            <a:ext cx="4688211" cy="289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51"/>
          <a:stretch/>
        </p:blipFill>
        <p:spPr bwMode="auto">
          <a:xfrm>
            <a:off x="6021103" y="1285835"/>
            <a:ext cx="4622578" cy="290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5498"/>
          <a:stretch>
            <a:fillRect/>
          </a:stretch>
        </p:blipFill>
        <p:spPr bwMode="auto">
          <a:xfrm>
            <a:off x="6007608" y="3553633"/>
            <a:ext cx="4659330" cy="278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0"/>
          <p:cNvSpPr txBox="1"/>
          <p:nvPr/>
        </p:nvSpPr>
        <p:spPr>
          <a:xfrm>
            <a:off x="9339304" y="2936147"/>
            <a:ext cx="871646" cy="523220"/>
          </a:xfrm>
          <a:prstGeom prst="rect">
            <a:avLst/>
          </a:prstGeom>
          <a:noFill/>
        </p:spPr>
        <p:txBody>
          <a:bodyPr wrap="square" rtlCol="0">
            <a:spAutoFit/>
          </a:bodyPr>
          <a:lstStyle/>
          <a:p>
            <a:r>
              <a:rPr lang="it-IT" sz="2800" i="1" dirty="0">
                <a:solidFill>
                  <a:srgbClr val="0000FF"/>
                </a:solidFill>
                <a:latin typeface="Calibri"/>
              </a:rPr>
              <a:t>EZ</a:t>
            </a:r>
          </a:p>
        </p:txBody>
      </p:sp>
      <p:sp>
        <p:nvSpPr>
          <p:cNvPr id="11" name="TextBox 21"/>
          <p:cNvSpPr txBox="1"/>
          <p:nvPr/>
        </p:nvSpPr>
        <p:spPr>
          <a:xfrm>
            <a:off x="4559809" y="2926788"/>
            <a:ext cx="871646" cy="523220"/>
          </a:xfrm>
          <a:prstGeom prst="rect">
            <a:avLst/>
          </a:prstGeom>
          <a:noFill/>
        </p:spPr>
        <p:txBody>
          <a:bodyPr wrap="square" rtlCol="0">
            <a:spAutoFit/>
          </a:bodyPr>
          <a:lstStyle/>
          <a:p>
            <a:r>
              <a:rPr lang="it-IT" sz="2800" i="1" dirty="0">
                <a:solidFill>
                  <a:srgbClr val="FF0000"/>
                </a:solidFill>
                <a:latin typeface="Calibri"/>
              </a:rPr>
              <a:t>RI</a:t>
            </a:r>
          </a:p>
        </p:txBody>
      </p:sp>
      <p:sp>
        <p:nvSpPr>
          <p:cNvPr id="12" name="TextBox 22"/>
          <p:cNvSpPr txBox="1"/>
          <p:nvPr/>
        </p:nvSpPr>
        <p:spPr>
          <a:xfrm>
            <a:off x="9447738" y="5248235"/>
            <a:ext cx="871646" cy="523220"/>
          </a:xfrm>
          <a:prstGeom prst="rect">
            <a:avLst/>
          </a:prstGeom>
          <a:noFill/>
        </p:spPr>
        <p:txBody>
          <a:bodyPr wrap="square" rtlCol="0">
            <a:spAutoFit/>
          </a:bodyPr>
          <a:lstStyle/>
          <a:p>
            <a:r>
              <a:rPr lang="it-IT" sz="2800" i="1" dirty="0">
                <a:solidFill>
                  <a:srgbClr val="0000FF"/>
                </a:solidFill>
                <a:latin typeface="Calibri"/>
              </a:rPr>
              <a:t>EZ</a:t>
            </a:r>
          </a:p>
        </p:txBody>
      </p:sp>
      <p:sp>
        <p:nvSpPr>
          <p:cNvPr id="13" name="TextBox 23"/>
          <p:cNvSpPr txBox="1"/>
          <p:nvPr/>
        </p:nvSpPr>
        <p:spPr>
          <a:xfrm>
            <a:off x="4559809" y="5322819"/>
            <a:ext cx="871646" cy="523220"/>
          </a:xfrm>
          <a:prstGeom prst="rect">
            <a:avLst/>
          </a:prstGeom>
          <a:noFill/>
        </p:spPr>
        <p:txBody>
          <a:bodyPr wrap="square" rtlCol="0">
            <a:spAutoFit/>
          </a:bodyPr>
          <a:lstStyle/>
          <a:p>
            <a:r>
              <a:rPr lang="it-IT" sz="2800" i="1" dirty="0">
                <a:solidFill>
                  <a:srgbClr val="FF0000"/>
                </a:solidFill>
                <a:latin typeface="Calibri"/>
              </a:rPr>
              <a:t>RI</a:t>
            </a:r>
          </a:p>
        </p:txBody>
      </p:sp>
      <p:sp>
        <p:nvSpPr>
          <p:cNvPr id="14" name="CasellaDiTesto 13"/>
          <p:cNvSpPr txBox="1"/>
          <p:nvPr/>
        </p:nvSpPr>
        <p:spPr>
          <a:xfrm>
            <a:off x="3696272" y="914400"/>
            <a:ext cx="550151" cy="523220"/>
          </a:xfrm>
          <a:prstGeom prst="rect">
            <a:avLst/>
          </a:prstGeom>
          <a:noFill/>
        </p:spPr>
        <p:txBody>
          <a:bodyPr wrap="none" rtlCol="0">
            <a:spAutoFit/>
          </a:bodyPr>
          <a:lstStyle/>
          <a:p>
            <a:r>
              <a:rPr lang="it-IT" sz="2800" dirty="0">
                <a:solidFill>
                  <a:srgbClr val="FF0000"/>
                </a:solidFill>
              </a:rPr>
              <a:t>EP</a:t>
            </a:r>
          </a:p>
        </p:txBody>
      </p:sp>
      <p:sp>
        <p:nvSpPr>
          <p:cNvPr id="15" name="CasellaDiTesto 14"/>
          <p:cNvSpPr txBox="1"/>
          <p:nvPr/>
        </p:nvSpPr>
        <p:spPr>
          <a:xfrm>
            <a:off x="7948313" y="914400"/>
            <a:ext cx="768159" cy="523220"/>
          </a:xfrm>
          <a:prstGeom prst="rect">
            <a:avLst/>
          </a:prstGeom>
          <a:noFill/>
        </p:spPr>
        <p:txBody>
          <a:bodyPr wrap="none" rtlCol="0">
            <a:spAutoFit/>
          </a:bodyPr>
          <a:lstStyle/>
          <a:p>
            <a:r>
              <a:rPr lang="it-IT" sz="2800" dirty="0">
                <a:solidFill>
                  <a:srgbClr val="0000FF"/>
                </a:solidFill>
              </a:rPr>
              <a:t>BCP</a:t>
            </a:r>
          </a:p>
        </p:txBody>
      </p:sp>
      <p:sp>
        <p:nvSpPr>
          <p:cNvPr id="16" name="Segnaposto numero diapositiva 4">
            <a:extLst>
              <a:ext uri="{FF2B5EF4-FFF2-40B4-BE49-F238E27FC236}">
                <a16:creationId xmlns:a16="http://schemas.microsoft.com/office/drawing/2014/main" id="{13A31589-7586-446B-A996-6846512F964B}"/>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169138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As Received Maximum Gradient</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53</a:t>
            </a:fld>
            <a:endParaRPr lang="en-US" altLang="it-IT"/>
          </a:p>
        </p:txBody>
      </p:sp>
      <p:pic>
        <p:nvPicPr>
          <p:cNvPr id="6" name="Picture 2" descr="q_v_max_g_scat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7906" y="1163868"/>
            <a:ext cx="4239215" cy="3265724"/>
          </a:xfrm>
          <a:prstGeom prst="rect">
            <a:avLst/>
          </a:prstGeom>
          <a:ln>
            <a:solidFill>
              <a:srgbClr val="A560E2"/>
            </a:solidFill>
          </a:ln>
        </p:spPr>
      </p:pic>
      <p:pic>
        <p:nvPicPr>
          <p:cNvPr id="7" name="Picture 3" descr="max_g_limit_pie.jpg"/>
          <p:cNvPicPr>
            <a:picLocks noChangeAspect="1"/>
          </p:cNvPicPr>
          <p:nvPr/>
        </p:nvPicPr>
        <p:blipFill rotWithShape="1">
          <a:blip r:embed="rId3" cstate="print">
            <a:extLst>
              <a:ext uri="{28A0092B-C50C-407E-A947-70E740481C1C}">
                <a14:useLocalDpi xmlns:a14="http://schemas.microsoft.com/office/drawing/2010/main" val="0"/>
              </a:ext>
            </a:extLst>
          </a:blip>
          <a:srcRect t="4373" b="6138"/>
          <a:stretch/>
        </p:blipFill>
        <p:spPr>
          <a:xfrm>
            <a:off x="1770683" y="4549845"/>
            <a:ext cx="4088809" cy="1722754"/>
          </a:xfrm>
          <a:prstGeom prst="rect">
            <a:avLst/>
          </a:prstGeom>
        </p:spPr>
      </p:pic>
      <p:pic>
        <p:nvPicPr>
          <p:cNvPr id="8" name="Picture 4" descr="as-max-yiel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97" y="1167215"/>
            <a:ext cx="4707108" cy="3259966"/>
          </a:xfrm>
          <a:prstGeom prst="rect">
            <a:avLst/>
          </a:prstGeom>
          <a:ln>
            <a:solidFill>
              <a:srgbClr val="A560E2"/>
            </a:solidFill>
          </a:ln>
        </p:spPr>
      </p:pic>
      <p:sp>
        <p:nvSpPr>
          <p:cNvPr id="9" name="TextBox 5"/>
          <p:cNvSpPr txBox="1"/>
          <p:nvPr/>
        </p:nvSpPr>
        <p:spPr>
          <a:xfrm>
            <a:off x="2558656" y="3557883"/>
            <a:ext cx="1481046" cy="338554"/>
          </a:xfrm>
          <a:prstGeom prst="rect">
            <a:avLst/>
          </a:prstGeom>
          <a:noFill/>
        </p:spPr>
        <p:txBody>
          <a:bodyPr wrap="none" rtlCol="0">
            <a:spAutoFit/>
          </a:bodyPr>
          <a:lstStyle/>
          <a:p>
            <a:pPr>
              <a:spcBef>
                <a:spcPts val="600"/>
              </a:spcBef>
              <a:buClr>
                <a:schemeClr val="accent2"/>
              </a:buClr>
              <a:buSzPct val="80000"/>
            </a:pPr>
            <a:r>
              <a:rPr lang="en-GB" sz="1600" dirty="0">
                <a:solidFill>
                  <a:schemeClr val="bg1">
                    <a:lumMod val="50000"/>
                  </a:schemeClr>
                </a:solidFill>
              </a:rPr>
              <a:t>200 W </a:t>
            </a:r>
            <a:r>
              <a:rPr lang="en-GB" sz="1600" i="1" dirty="0" err="1">
                <a:solidFill>
                  <a:schemeClr val="bg1">
                    <a:lumMod val="50000"/>
                  </a:schemeClr>
                </a:solidFill>
              </a:rPr>
              <a:t>P</a:t>
            </a:r>
            <a:r>
              <a:rPr lang="en-GB" sz="1600" baseline="-25000" dirty="0" err="1">
                <a:solidFill>
                  <a:schemeClr val="bg1">
                    <a:lumMod val="50000"/>
                  </a:schemeClr>
                </a:solidFill>
              </a:rPr>
              <a:t>for</a:t>
            </a:r>
            <a:r>
              <a:rPr lang="en-GB" sz="1600" dirty="0">
                <a:solidFill>
                  <a:schemeClr val="bg1">
                    <a:lumMod val="50000"/>
                  </a:schemeClr>
                </a:solidFill>
              </a:rPr>
              <a:t> limit</a:t>
            </a:r>
          </a:p>
        </p:txBody>
      </p:sp>
      <p:cxnSp>
        <p:nvCxnSpPr>
          <p:cNvPr id="10" name="Straight Arrow Connector 7"/>
          <p:cNvCxnSpPr/>
          <p:nvPr/>
        </p:nvCxnSpPr>
        <p:spPr bwMode="auto">
          <a:xfrm flipH="1" flipV="1">
            <a:off x="2458239" y="3468581"/>
            <a:ext cx="177588" cy="177588"/>
          </a:xfrm>
          <a:prstGeom prst="straightConnector1">
            <a:avLst/>
          </a:prstGeom>
          <a:noFill/>
          <a:ln w="12700" cap="flat" cmpd="sng" algn="ctr">
            <a:solidFill>
              <a:schemeClr val="bg1">
                <a:lumMod val="65000"/>
              </a:scheme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11" name="Picture 8"/>
          <p:cNvPicPr>
            <a:picLocks noChangeAspect="1"/>
          </p:cNvPicPr>
          <p:nvPr/>
        </p:nvPicPr>
        <p:blipFill rotWithShape="1">
          <a:blip r:embed="rId5" cstate="print"/>
          <a:srcRect t="1793" r="24504"/>
          <a:stretch/>
        </p:blipFill>
        <p:spPr>
          <a:xfrm>
            <a:off x="6300981" y="4692752"/>
            <a:ext cx="3213292" cy="1310916"/>
          </a:xfrm>
          <a:prstGeom prst="rect">
            <a:avLst/>
          </a:prstGeom>
        </p:spPr>
      </p:pic>
      <p:sp>
        <p:nvSpPr>
          <p:cNvPr id="12" name="Segnaposto numero diapositiva 4">
            <a:extLst>
              <a:ext uri="{FF2B5EF4-FFF2-40B4-BE49-F238E27FC236}">
                <a16:creationId xmlns:a16="http://schemas.microsoft.com/office/drawing/2014/main" id="{1CAC2B15-1BB8-BDB2-9EFE-40BE66D27806}"/>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902537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As Received Usable </a:t>
            </a:r>
            <a:r>
              <a:rPr lang="en-GB" dirty="0" err="1"/>
              <a:t>Gradien</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54</a:t>
            </a:fld>
            <a:endParaRPr lang="en-US" altLang="it-IT"/>
          </a:p>
        </p:txBody>
      </p:sp>
      <p:sp>
        <p:nvSpPr>
          <p:cNvPr id="6" name="Content Placeholder 6"/>
          <p:cNvSpPr txBox="1">
            <a:spLocks/>
          </p:cNvSpPr>
          <p:nvPr/>
        </p:nvSpPr>
        <p:spPr>
          <a:xfrm>
            <a:off x="1771947" y="1319344"/>
            <a:ext cx="3922905" cy="3152293"/>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0099"/>
                </a:solidFill>
                <a:latin typeface="+mn-lt"/>
                <a:ea typeface="+mn-ea"/>
                <a:cs typeface="+mn-cs"/>
              </a:defRPr>
            </a:lvl1pPr>
            <a:lvl2pPr marL="304800" indent="-190500" algn="l" rtl="0" eaLnBrk="0" fontAlgn="base" hangingPunct="0">
              <a:spcBef>
                <a:spcPct val="20000"/>
              </a:spcBef>
              <a:spcAft>
                <a:spcPct val="0"/>
              </a:spcAft>
              <a:buSzPct val="60000"/>
              <a:buBlip>
                <a:blip r:embed="rId2"/>
              </a:buBlip>
              <a:defRPr>
                <a:solidFill>
                  <a:srgbClr val="000099"/>
                </a:solidFill>
                <a:latin typeface="+mn-lt"/>
              </a:defRPr>
            </a:lvl2pPr>
            <a:lvl3pPr marL="574675" indent="-155575" algn="l" rtl="0" eaLnBrk="0" fontAlgn="base" hangingPunct="0">
              <a:spcBef>
                <a:spcPct val="20000"/>
              </a:spcBef>
              <a:spcAft>
                <a:spcPct val="0"/>
              </a:spcAft>
              <a:buSzPct val="70000"/>
              <a:buBlip>
                <a:blip r:embed="rId3"/>
              </a:buBlip>
              <a:defRPr sz="1600">
                <a:solidFill>
                  <a:schemeClr val="tx1"/>
                </a:solidFill>
                <a:latin typeface="+mn-lt"/>
              </a:defRPr>
            </a:lvl3pPr>
            <a:lvl4pPr marL="803275" indent="-114300" algn="l" rtl="0" eaLnBrk="0" fontAlgn="base" hangingPunct="0">
              <a:spcBef>
                <a:spcPct val="20000"/>
              </a:spcBef>
              <a:spcAft>
                <a:spcPct val="0"/>
              </a:spcAft>
              <a:buChar char="–"/>
              <a:defRPr sz="1400">
                <a:solidFill>
                  <a:srgbClr val="000099"/>
                </a:solidFill>
                <a:latin typeface="+mn-lt"/>
              </a:defRPr>
            </a:lvl4pPr>
            <a:lvl5pPr marL="1031875" indent="-114300" algn="l" rtl="0" eaLnBrk="0" fontAlgn="base" hangingPunct="0">
              <a:spcBef>
                <a:spcPct val="20000"/>
              </a:spcBef>
              <a:spcAft>
                <a:spcPct val="0"/>
              </a:spcAft>
              <a:buChar char="»"/>
              <a:defRPr sz="1400">
                <a:solidFill>
                  <a:schemeClr val="tx1"/>
                </a:solidFill>
                <a:latin typeface="+mn-lt"/>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r>
              <a:rPr lang="en-GB" b="0" kern="0"/>
              <a:t>Include operations spec</a:t>
            </a:r>
          </a:p>
          <a:p>
            <a:pPr lvl="1"/>
            <a:r>
              <a:rPr lang="en-GB" sz="1800" b="0" i="1" kern="0">
                <a:latin typeface="Calibri" panose="020F0502020204030204" pitchFamily="34" charset="0"/>
              </a:rPr>
              <a:t>Q</a:t>
            </a:r>
            <a:r>
              <a:rPr lang="en-GB" sz="1800" b="0" kern="0" baseline="-25000">
                <a:latin typeface="Calibri" panose="020F0502020204030204" pitchFamily="34" charset="0"/>
              </a:rPr>
              <a:t>0</a:t>
            </a:r>
            <a:r>
              <a:rPr lang="en-GB" sz="1800" b="0" kern="0">
                <a:latin typeface="Calibri" panose="020F0502020204030204" pitchFamily="34" charset="0"/>
              </a:rPr>
              <a:t> ≥ 1×10</a:t>
            </a:r>
            <a:r>
              <a:rPr lang="en-GB" sz="1800" b="0" kern="0" baseline="30000">
                <a:latin typeface="Calibri" panose="020F0502020204030204" pitchFamily="34" charset="0"/>
              </a:rPr>
              <a:t>10</a:t>
            </a:r>
            <a:endParaRPr lang="en-GB" sz="1800" b="0" kern="0">
              <a:latin typeface="Calibri" panose="020F0502020204030204" pitchFamily="34" charset="0"/>
            </a:endParaRPr>
          </a:p>
          <a:p>
            <a:pPr lvl="1"/>
            <a:r>
              <a:rPr lang="en-GB" sz="1800" b="0" kern="0">
                <a:latin typeface="Calibri" panose="020F0502020204030204" pitchFamily="34" charset="0"/>
              </a:rPr>
              <a:t>FE threshold (X-ray)</a:t>
            </a:r>
            <a:endParaRPr lang="en-GB" sz="1800" b="0" kern="0" dirty="0">
              <a:latin typeface="Calibri" panose="020F0502020204030204" pitchFamily="34" charset="0"/>
            </a:endParaRPr>
          </a:p>
        </p:txBody>
      </p:sp>
      <p:pic>
        <p:nvPicPr>
          <p:cNvPr id="7" name="Picture 8"/>
          <p:cNvPicPr>
            <a:picLocks noChangeAspect="1"/>
          </p:cNvPicPr>
          <p:nvPr/>
        </p:nvPicPr>
        <p:blipFill rotWithShape="1">
          <a:blip r:embed="rId4" cstate="print"/>
          <a:srcRect t="1793" r="541"/>
          <a:stretch/>
        </p:blipFill>
        <p:spPr>
          <a:xfrm>
            <a:off x="6183863" y="4800600"/>
            <a:ext cx="4233256" cy="1310916"/>
          </a:xfrm>
          <a:prstGeom prst="rect">
            <a:avLst/>
          </a:prstGeom>
        </p:spPr>
      </p:pic>
      <p:sp>
        <p:nvSpPr>
          <p:cNvPr id="8" name="TextBox 10"/>
          <p:cNvSpPr txBox="1"/>
          <p:nvPr/>
        </p:nvSpPr>
        <p:spPr>
          <a:xfrm>
            <a:off x="2126981" y="2708591"/>
            <a:ext cx="2588016" cy="461665"/>
          </a:xfrm>
          <a:prstGeom prst="rect">
            <a:avLst/>
          </a:prstGeom>
          <a:noFill/>
        </p:spPr>
        <p:txBody>
          <a:bodyPr wrap="none" rtlCol="0">
            <a:spAutoFit/>
          </a:bodyPr>
          <a:lstStyle/>
          <a:p>
            <a:pPr>
              <a:spcBef>
                <a:spcPts val="600"/>
              </a:spcBef>
              <a:buClr>
                <a:schemeClr val="accent2"/>
              </a:buClr>
              <a:buSzPct val="80000"/>
            </a:pPr>
            <a:r>
              <a:rPr lang="en-GB" sz="2400" dirty="0">
                <a:solidFill>
                  <a:srgbClr val="FD930A"/>
                </a:solidFill>
                <a:sym typeface="Wingdings"/>
              </a:rPr>
              <a:t> Usable Gradient</a:t>
            </a:r>
            <a:endParaRPr lang="en-GB" sz="2400" dirty="0">
              <a:solidFill>
                <a:srgbClr val="FD930A"/>
              </a:solidFill>
            </a:endParaRPr>
          </a:p>
        </p:txBody>
      </p:sp>
      <p:pic>
        <p:nvPicPr>
          <p:cNvPr id="9" name="Picture 11" descr="as-uf-limit-pie-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1023" y="4266532"/>
            <a:ext cx="3611314" cy="1871488"/>
          </a:xfrm>
          <a:prstGeom prst="rect">
            <a:avLst/>
          </a:prstGeom>
        </p:spPr>
      </p:pic>
      <p:grpSp>
        <p:nvGrpSpPr>
          <p:cNvPr id="10" name="Group 16"/>
          <p:cNvGrpSpPr/>
          <p:nvPr/>
        </p:nvGrpSpPr>
        <p:grpSpPr>
          <a:xfrm>
            <a:off x="5765008" y="970065"/>
            <a:ext cx="4708407" cy="3598151"/>
            <a:chOff x="4397874" y="998509"/>
            <a:chExt cx="4708407" cy="3598151"/>
          </a:xfrm>
        </p:grpSpPr>
        <p:pic>
          <p:nvPicPr>
            <p:cNvPr id="11" name="Picture 9" descr="max-usable-field-yield.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7874" y="1273860"/>
              <a:ext cx="4708407" cy="3322800"/>
            </a:xfrm>
            <a:prstGeom prst="rect">
              <a:avLst/>
            </a:prstGeom>
            <a:ln>
              <a:solidFill>
                <a:srgbClr val="A560E2"/>
              </a:solidFill>
            </a:ln>
          </p:spPr>
        </p:pic>
        <p:cxnSp>
          <p:nvCxnSpPr>
            <p:cNvPr id="12" name="Straight Connector 17"/>
            <p:cNvCxnSpPr/>
            <p:nvPr/>
          </p:nvCxnSpPr>
          <p:spPr bwMode="auto">
            <a:xfrm>
              <a:off x="6705600" y="1143000"/>
              <a:ext cx="0" cy="3200400"/>
            </a:xfrm>
            <a:prstGeom prst="line">
              <a:avLst/>
            </a:prstGeom>
            <a:solidFill>
              <a:schemeClr val="accent1"/>
            </a:solidFill>
            <a:ln w="38100" cap="flat" cmpd="sng" algn="ctr">
              <a:solidFill>
                <a:srgbClr val="C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20"/>
            <p:cNvSpPr txBox="1"/>
            <p:nvPr/>
          </p:nvSpPr>
          <p:spPr>
            <a:xfrm>
              <a:off x="5987144" y="998509"/>
              <a:ext cx="1447800" cy="307777"/>
            </a:xfrm>
            <a:prstGeom prst="rect">
              <a:avLst/>
            </a:prstGeom>
            <a:solidFill>
              <a:schemeClr val="bg1"/>
            </a:solidFill>
          </p:spPr>
          <p:txBody>
            <a:bodyPr wrap="square" rtlCol="0">
              <a:spAutoFit/>
            </a:bodyPr>
            <a:lstStyle/>
            <a:p>
              <a:r>
                <a:rPr lang="it-IT" i="1" dirty="0">
                  <a:solidFill>
                    <a:srgbClr val="C00000"/>
                  </a:solidFill>
                  <a:latin typeface="+mn-lt"/>
                </a:rPr>
                <a:t>23.6 MV/m</a:t>
              </a:r>
            </a:p>
          </p:txBody>
        </p:sp>
      </p:grpSp>
      <p:sp>
        <p:nvSpPr>
          <p:cNvPr id="14" name="Segnaposto numero diapositiva 4">
            <a:extLst>
              <a:ext uri="{FF2B5EF4-FFF2-40B4-BE49-F238E27FC236}">
                <a16:creationId xmlns:a16="http://schemas.microsoft.com/office/drawing/2014/main" id="{FD0CCF0A-83DE-F74B-E753-7C1B694680B1}"/>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735704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As Received Usable Gradient</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55</a:t>
            </a:fld>
            <a:endParaRPr lang="en-US" altLang="it-IT"/>
          </a:p>
        </p:txBody>
      </p:sp>
      <p:pic>
        <p:nvPicPr>
          <p:cNvPr id="6" name="Picture 2" descr="ar-ug-limit-stacked-his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1" y="1221432"/>
            <a:ext cx="4081125" cy="3254532"/>
          </a:xfrm>
          <a:prstGeom prst="rect">
            <a:avLst/>
          </a:prstGeom>
        </p:spPr>
      </p:pic>
      <p:sp>
        <p:nvSpPr>
          <p:cNvPr id="7" name="Content Placeholder 6"/>
          <p:cNvSpPr txBox="1">
            <a:spLocks/>
          </p:cNvSpPr>
          <p:nvPr/>
        </p:nvSpPr>
        <p:spPr>
          <a:xfrm>
            <a:off x="1731451" y="3791161"/>
            <a:ext cx="3922905" cy="1475550"/>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0099"/>
                </a:solidFill>
                <a:latin typeface="+mn-lt"/>
                <a:ea typeface="+mn-ea"/>
                <a:cs typeface="+mn-cs"/>
              </a:defRPr>
            </a:lvl1pPr>
            <a:lvl2pPr marL="304800" indent="-190500" algn="l" rtl="0" eaLnBrk="0" fontAlgn="base" hangingPunct="0">
              <a:spcBef>
                <a:spcPct val="20000"/>
              </a:spcBef>
              <a:spcAft>
                <a:spcPct val="0"/>
              </a:spcAft>
              <a:buSzPct val="60000"/>
              <a:buBlip>
                <a:blip r:embed="rId3"/>
              </a:buBlip>
              <a:defRPr>
                <a:solidFill>
                  <a:srgbClr val="000099"/>
                </a:solidFill>
                <a:latin typeface="+mn-lt"/>
              </a:defRPr>
            </a:lvl2pPr>
            <a:lvl3pPr marL="574675" indent="-155575" algn="l" rtl="0" eaLnBrk="0" fontAlgn="base" hangingPunct="0">
              <a:spcBef>
                <a:spcPct val="20000"/>
              </a:spcBef>
              <a:spcAft>
                <a:spcPct val="0"/>
              </a:spcAft>
              <a:buSzPct val="70000"/>
              <a:buBlip>
                <a:blip r:embed="rId4"/>
              </a:buBlip>
              <a:defRPr sz="1600">
                <a:solidFill>
                  <a:schemeClr val="tx1"/>
                </a:solidFill>
                <a:latin typeface="+mn-lt"/>
              </a:defRPr>
            </a:lvl3pPr>
            <a:lvl4pPr marL="803275" indent="-114300" algn="l" rtl="0" eaLnBrk="0" fontAlgn="base" hangingPunct="0">
              <a:spcBef>
                <a:spcPct val="20000"/>
              </a:spcBef>
              <a:spcAft>
                <a:spcPct val="0"/>
              </a:spcAft>
              <a:buChar char="–"/>
              <a:defRPr sz="1400">
                <a:solidFill>
                  <a:srgbClr val="000099"/>
                </a:solidFill>
                <a:latin typeface="+mn-lt"/>
              </a:defRPr>
            </a:lvl4pPr>
            <a:lvl5pPr marL="1031875" indent="-114300" algn="l" rtl="0" eaLnBrk="0" fontAlgn="base" hangingPunct="0">
              <a:spcBef>
                <a:spcPct val="20000"/>
              </a:spcBef>
              <a:spcAft>
                <a:spcPct val="0"/>
              </a:spcAft>
              <a:buChar char="»"/>
              <a:defRPr sz="1400">
                <a:solidFill>
                  <a:schemeClr val="tx1"/>
                </a:solidFill>
                <a:latin typeface="+mn-lt"/>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r>
              <a:rPr lang="en-GB" b="0" kern="0"/>
              <a:t>Include operations spec</a:t>
            </a:r>
          </a:p>
          <a:p>
            <a:pPr lvl="1"/>
            <a:r>
              <a:rPr lang="en-GB" sz="1800" b="0" i="1" kern="0"/>
              <a:t>Q</a:t>
            </a:r>
            <a:r>
              <a:rPr lang="en-GB" sz="1800" b="0" kern="0" baseline="-25000"/>
              <a:t>0</a:t>
            </a:r>
            <a:r>
              <a:rPr lang="en-GB" sz="1800" b="0" kern="0"/>
              <a:t> ≥ 1×10</a:t>
            </a:r>
            <a:r>
              <a:rPr lang="en-GB" sz="1800" b="0" kern="0" baseline="30000"/>
              <a:t>10</a:t>
            </a:r>
            <a:endParaRPr lang="en-GB" sz="1800" b="0" kern="0"/>
          </a:p>
          <a:p>
            <a:pPr lvl="1"/>
            <a:r>
              <a:rPr lang="en-GB" sz="1800" b="0" kern="0"/>
              <a:t>FE threshold (X-ray)</a:t>
            </a:r>
            <a:endParaRPr lang="en-GB" sz="1800" b="0" kern="0" dirty="0"/>
          </a:p>
        </p:txBody>
      </p:sp>
      <p:pic>
        <p:nvPicPr>
          <p:cNvPr id="8" name="Picture 8"/>
          <p:cNvPicPr>
            <a:picLocks noChangeAspect="1"/>
          </p:cNvPicPr>
          <p:nvPr/>
        </p:nvPicPr>
        <p:blipFill rotWithShape="1">
          <a:blip r:embed="rId5" cstate="print"/>
          <a:srcRect t="1793" r="541"/>
          <a:stretch/>
        </p:blipFill>
        <p:spPr>
          <a:xfrm>
            <a:off x="6303653" y="4737166"/>
            <a:ext cx="4233256" cy="1310916"/>
          </a:xfrm>
          <a:prstGeom prst="rect">
            <a:avLst/>
          </a:prstGeom>
        </p:spPr>
      </p:pic>
      <p:pic>
        <p:nvPicPr>
          <p:cNvPr id="9" name="Picture 11" descr="as-uf-limit-pie-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5959" y="1336281"/>
            <a:ext cx="3611314" cy="1871488"/>
          </a:xfrm>
          <a:prstGeom prst="rect">
            <a:avLst/>
          </a:prstGeom>
        </p:spPr>
      </p:pic>
      <p:sp>
        <p:nvSpPr>
          <p:cNvPr id="10" name="Freeform 3"/>
          <p:cNvSpPr/>
          <p:nvPr/>
        </p:nvSpPr>
        <p:spPr>
          <a:xfrm>
            <a:off x="3656948" y="1568227"/>
            <a:ext cx="4685279" cy="492947"/>
          </a:xfrm>
          <a:custGeom>
            <a:avLst/>
            <a:gdLst>
              <a:gd name="connsiteX0" fmla="*/ 0 w 4685279"/>
              <a:gd name="connsiteY0" fmla="*/ 443843 h 887687"/>
              <a:gd name="connsiteX1" fmla="*/ 1183650 w 4685279"/>
              <a:gd name="connsiteY1" fmla="*/ 24658 h 887687"/>
              <a:gd name="connsiteX2" fmla="*/ 2922135 w 4685279"/>
              <a:gd name="connsiteY2" fmla="*/ 0 h 887687"/>
              <a:gd name="connsiteX3" fmla="*/ 4685279 w 4685279"/>
              <a:gd name="connsiteY3" fmla="*/ 887687 h 887687"/>
              <a:gd name="connsiteX0" fmla="*/ 0 w 4685279"/>
              <a:gd name="connsiteY0" fmla="*/ 518767 h 962611"/>
              <a:gd name="connsiteX1" fmla="*/ 1183650 w 4685279"/>
              <a:gd name="connsiteY1" fmla="*/ 99582 h 962611"/>
              <a:gd name="connsiteX2" fmla="*/ 2922135 w 4685279"/>
              <a:gd name="connsiteY2" fmla="*/ 74924 h 962611"/>
              <a:gd name="connsiteX3" fmla="*/ 4685279 w 4685279"/>
              <a:gd name="connsiteY3" fmla="*/ 962611 h 962611"/>
              <a:gd name="connsiteX0" fmla="*/ 0 w 4685279"/>
              <a:gd name="connsiteY0" fmla="*/ 585869 h 1029713"/>
              <a:gd name="connsiteX1" fmla="*/ 1183650 w 4685279"/>
              <a:gd name="connsiteY1" fmla="*/ 166684 h 1029713"/>
              <a:gd name="connsiteX2" fmla="*/ 2922135 w 4685279"/>
              <a:gd name="connsiteY2" fmla="*/ 142026 h 1029713"/>
              <a:gd name="connsiteX3" fmla="*/ 4685279 w 4685279"/>
              <a:gd name="connsiteY3" fmla="*/ 1029713 h 1029713"/>
              <a:gd name="connsiteX0" fmla="*/ 0 w 4685279"/>
              <a:gd name="connsiteY0" fmla="*/ 542264 h 986108"/>
              <a:gd name="connsiteX1" fmla="*/ 1183650 w 4685279"/>
              <a:gd name="connsiteY1" fmla="*/ 123079 h 986108"/>
              <a:gd name="connsiteX2" fmla="*/ 2922135 w 4685279"/>
              <a:gd name="connsiteY2" fmla="*/ 98421 h 986108"/>
              <a:gd name="connsiteX3" fmla="*/ 4685279 w 4685279"/>
              <a:gd name="connsiteY3" fmla="*/ 986108 h 986108"/>
            </a:gdLst>
            <a:ahLst/>
            <a:cxnLst>
              <a:cxn ang="0">
                <a:pos x="connsiteX0" y="connsiteY0"/>
              </a:cxn>
              <a:cxn ang="0">
                <a:pos x="connsiteX1" y="connsiteY1"/>
              </a:cxn>
              <a:cxn ang="0">
                <a:pos x="connsiteX2" y="connsiteY2"/>
              </a:cxn>
              <a:cxn ang="0">
                <a:pos x="connsiteX3" y="connsiteY3"/>
              </a:cxn>
            </a:cxnLst>
            <a:rect l="l" t="t" r="r" b="b"/>
            <a:pathLst>
              <a:path w="4685279" h="986108">
                <a:moveTo>
                  <a:pt x="0" y="542264"/>
                </a:moveTo>
                <a:cubicBezTo>
                  <a:pt x="394550" y="402536"/>
                  <a:pt x="696628" y="197053"/>
                  <a:pt x="1183650" y="123079"/>
                </a:cubicBezTo>
                <a:cubicBezTo>
                  <a:pt x="1670672" y="49105"/>
                  <a:pt x="2309761" y="-98843"/>
                  <a:pt x="2922135" y="98421"/>
                </a:cubicBezTo>
                <a:cubicBezTo>
                  <a:pt x="3534509" y="295685"/>
                  <a:pt x="4097564" y="690212"/>
                  <a:pt x="4685279" y="986108"/>
                </a:cubicBezTo>
              </a:path>
            </a:pathLst>
          </a:custGeom>
          <a:ln w="38100" cmpd="sng">
            <a:solidFill>
              <a:srgbClr val="5BB9FF"/>
            </a:solidFill>
            <a:headEnd type="none"/>
            <a:tailEnd type="arrow"/>
          </a:ln>
        </p:spPr>
        <p:txBody>
          <a:bodyPr rtlCol="0" anchor="ctr"/>
          <a:lstStyle/>
          <a:p>
            <a:pPr algn="ctr"/>
            <a:endParaRPr lang="en-GB"/>
          </a:p>
        </p:txBody>
      </p:sp>
      <p:sp>
        <p:nvSpPr>
          <p:cNvPr id="11" name="Freeform 12"/>
          <p:cNvSpPr/>
          <p:nvPr/>
        </p:nvSpPr>
        <p:spPr>
          <a:xfrm>
            <a:off x="4199451" y="2629696"/>
            <a:ext cx="4023922" cy="664377"/>
          </a:xfrm>
          <a:custGeom>
            <a:avLst/>
            <a:gdLst>
              <a:gd name="connsiteX0" fmla="*/ 0 w 4685279"/>
              <a:gd name="connsiteY0" fmla="*/ 443843 h 887687"/>
              <a:gd name="connsiteX1" fmla="*/ 1183650 w 4685279"/>
              <a:gd name="connsiteY1" fmla="*/ 24658 h 887687"/>
              <a:gd name="connsiteX2" fmla="*/ 2922135 w 4685279"/>
              <a:gd name="connsiteY2" fmla="*/ 0 h 887687"/>
              <a:gd name="connsiteX3" fmla="*/ 4685279 w 4685279"/>
              <a:gd name="connsiteY3" fmla="*/ 887687 h 887687"/>
              <a:gd name="connsiteX0" fmla="*/ 0 w 4685279"/>
              <a:gd name="connsiteY0" fmla="*/ 518767 h 962611"/>
              <a:gd name="connsiteX1" fmla="*/ 1183650 w 4685279"/>
              <a:gd name="connsiteY1" fmla="*/ 99582 h 962611"/>
              <a:gd name="connsiteX2" fmla="*/ 2922135 w 4685279"/>
              <a:gd name="connsiteY2" fmla="*/ 74924 h 962611"/>
              <a:gd name="connsiteX3" fmla="*/ 4685279 w 4685279"/>
              <a:gd name="connsiteY3" fmla="*/ 962611 h 962611"/>
              <a:gd name="connsiteX0" fmla="*/ 0 w 4685279"/>
              <a:gd name="connsiteY0" fmla="*/ 585869 h 1029713"/>
              <a:gd name="connsiteX1" fmla="*/ 1183650 w 4685279"/>
              <a:gd name="connsiteY1" fmla="*/ 166684 h 1029713"/>
              <a:gd name="connsiteX2" fmla="*/ 2922135 w 4685279"/>
              <a:gd name="connsiteY2" fmla="*/ 142026 h 1029713"/>
              <a:gd name="connsiteX3" fmla="*/ 4685279 w 4685279"/>
              <a:gd name="connsiteY3" fmla="*/ 1029713 h 1029713"/>
              <a:gd name="connsiteX0" fmla="*/ 0 w 4685279"/>
              <a:gd name="connsiteY0" fmla="*/ 542264 h 986108"/>
              <a:gd name="connsiteX1" fmla="*/ 1183650 w 4685279"/>
              <a:gd name="connsiteY1" fmla="*/ 123079 h 986108"/>
              <a:gd name="connsiteX2" fmla="*/ 2922135 w 4685279"/>
              <a:gd name="connsiteY2" fmla="*/ 98421 h 986108"/>
              <a:gd name="connsiteX3" fmla="*/ 4685279 w 4685279"/>
              <a:gd name="connsiteY3" fmla="*/ 986108 h 986108"/>
              <a:gd name="connsiteX0" fmla="*/ 0 w 4547624"/>
              <a:gd name="connsiteY0" fmla="*/ 183674 h 972729"/>
              <a:gd name="connsiteX1" fmla="*/ 1045995 w 4547624"/>
              <a:gd name="connsiteY1" fmla="*/ 109700 h 972729"/>
              <a:gd name="connsiteX2" fmla="*/ 2784480 w 4547624"/>
              <a:gd name="connsiteY2" fmla="*/ 85042 h 972729"/>
              <a:gd name="connsiteX3" fmla="*/ 4547624 w 4547624"/>
              <a:gd name="connsiteY3" fmla="*/ 972729 h 972729"/>
              <a:gd name="connsiteX0" fmla="*/ 0 w 4547624"/>
              <a:gd name="connsiteY0" fmla="*/ 141715 h 930770"/>
              <a:gd name="connsiteX1" fmla="*/ 2784480 w 4547624"/>
              <a:gd name="connsiteY1" fmla="*/ 43083 h 930770"/>
              <a:gd name="connsiteX2" fmla="*/ 4547624 w 4547624"/>
              <a:gd name="connsiteY2" fmla="*/ 930770 h 930770"/>
              <a:gd name="connsiteX0" fmla="*/ 0 w 4547624"/>
              <a:gd name="connsiteY0" fmla="*/ 12786 h 801841"/>
              <a:gd name="connsiteX1" fmla="*/ 2619293 w 4547624"/>
              <a:gd name="connsiteY1" fmla="*/ 111418 h 801841"/>
              <a:gd name="connsiteX2" fmla="*/ 4547624 w 4547624"/>
              <a:gd name="connsiteY2" fmla="*/ 801841 h 801841"/>
              <a:gd name="connsiteX0" fmla="*/ 0 w 4547624"/>
              <a:gd name="connsiteY0" fmla="*/ 5928 h 794983"/>
              <a:gd name="connsiteX1" fmla="*/ 2619293 w 4547624"/>
              <a:gd name="connsiteY1" fmla="*/ 104560 h 794983"/>
              <a:gd name="connsiteX2" fmla="*/ 4547624 w 4547624"/>
              <a:gd name="connsiteY2" fmla="*/ 794983 h 794983"/>
              <a:gd name="connsiteX0" fmla="*/ 0 w 4492562"/>
              <a:gd name="connsiteY0" fmla="*/ 643 h 1377257"/>
              <a:gd name="connsiteX1" fmla="*/ 2564231 w 4492562"/>
              <a:gd name="connsiteY1" fmla="*/ 686834 h 1377257"/>
              <a:gd name="connsiteX2" fmla="*/ 4492562 w 4492562"/>
              <a:gd name="connsiteY2" fmla="*/ 1377257 h 1377257"/>
              <a:gd name="connsiteX0" fmla="*/ 0 w 4492562"/>
              <a:gd name="connsiteY0" fmla="*/ 1 h 1376615"/>
              <a:gd name="connsiteX1" fmla="*/ 2564231 w 4492562"/>
              <a:gd name="connsiteY1" fmla="*/ 686192 h 1376615"/>
              <a:gd name="connsiteX2" fmla="*/ 4492562 w 4492562"/>
              <a:gd name="connsiteY2" fmla="*/ 1376615 h 1376615"/>
            </a:gdLst>
            <a:ahLst/>
            <a:cxnLst>
              <a:cxn ang="0">
                <a:pos x="connsiteX0" y="connsiteY0"/>
              </a:cxn>
              <a:cxn ang="0">
                <a:pos x="connsiteX1" y="connsiteY1"/>
              </a:cxn>
              <a:cxn ang="0">
                <a:pos x="connsiteX2" y="connsiteY2"/>
              </a:cxn>
            </a:cxnLst>
            <a:rect l="l" t="t" r="r" b="b"/>
            <a:pathLst>
              <a:path w="4492562" h="1376615">
                <a:moveTo>
                  <a:pt x="0" y="1"/>
                </a:moveTo>
                <a:cubicBezTo>
                  <a:pt x="593866" y="107183"/>
                  <a:pt x="1815471" y="456756"/>
                  <a:pt x="2564231" y="686192"/>
                </a:cubicBezTo>
                <a:cubicBezTo>
                  <a:pt x="3312991" y="915628"/>
                  <a:pt x="3904847" y="1080719"/>
                  <a:pt x="4492562" y="1376615"/>
                </a:cubicBezTo>
              </a:path>
            </a:pathLst>
          </a:custGeom>
          <a:ln w="38100" cmpd="sng">
            <a:solidFill>
              <a:schemeClr val="accent2"/>
            </a:solidFill>
            <a:headEnd type="none"/>
            <a:tailEnd type="arrow"/>
          </a:ln>
        </p:spPr>
        <p:txBody>
          <a:bodyPr rtlCol="0" anchor="ctr"/>
          <a:lstStyle/>
          <a:p>
            <a:pPr algn="ctr"/>
            <a:endParaRPr lang="en-GB"/>
          </a:p>
        </p:txBody>
      </p:sp>
      <p:sp>
        <p:nvSpPr>
          <p:cNvPr id="12" name="Freeform 13"/>
          <p:cNvSpPr/>
          <p:nvPr/>
        </p:nvSpPr>
        <p:spPr>
          <a:xfrm>
            <a:off x="2995585" y="2720450"/>
            <a:ext cx="4356824" cy="1264046"/>
          </a:xfrm>
          <a:custGeom>
            <a:avLst/>
            <a:gdLst>
              <a:gd name="connsiteX0" fmla="*/ 0 w 4685279"/>
              <a:gd name="connsiteY0" fmla="*/ 443843 h 887687"/>
              <a:gd name="connsiteX1" fmla="*/ 1183650 w 4685279"/>
              <a:gd name="connsiteY1" fmla="*/ 24658 h 887687"/>
              <a:gd name="connsiteX2" fmla="*/ 2922135 w 4685279"/>
              <a:gd name="connsiteY2" fmla="*/ 0 h 887687"/>
              <a:gd name="connsiteX3" fmla="*/ 4685279 w 4685279"/>
              <a:gd name="connsiteY3" fmla="*/ 887687 h 887687"/>
              <a:gd name="connsiteX0" fmla="*/ 0 w 4685279"/>
              <a:gd name="connsiteY0" fmla="*/ 518767 h 962611"/>
              <a:gd name="connsiteX1" fmla="*/ 1183650 w 4685279"/>
              <a:gd name="connsiteY1" fmla="*/ 99582 h 962611"/>
              <a:gd name="connsiteX2" fmla="*/ 2922135 w 4685279"/>
              <a:gd name="connsiteY2" fmla="*/ 74924 h 962611"/>
              <a:gd name="connsiteX3" fmla="*/ 4685279 w 4685279"/>
              <a:gd name="connsiteY3" fmla="*/ 962611 h 962611"/>
              <a:gd name="connsiteX0" fmla="*/ 0 w 4685279"/>
              <a:gd name="connsiteY0" fmla="*/ 585869 h 1029713"/>
              <a:gd name="connsiteX1" fmla="*/ 1183650 w 4685279"/>
              <a:gd name="connsiteY1" fmla="*/ 166684 h 1029713"/>
              <a:gd name="connsiteX2" fmla="*/ 2922135 w 4685279"/>
              <a:gd name="connsiteY2" fmla="*/ 142026 h 1029713"/>
              <a:gd name="connsiteX3" fmla="*/ 4685279 w 4685279"/>
              <a:gd name="connsiteY3" fmla="*/ 1029713 h 1029713"/>
              <a:gd name="connsiteX0" fmla="*/ 0 w 4685279"/>
              <a:gd name="connsiteY0" fmla="*/ 542264 h 986108"/>
              <a:gd name="connsiteX1" fmla="*/ 1183650 w 4685279"/>
              <a:gd name="connsiteY1" fmla="*/ 123079 h 986108"/>
              <a:gd name="connsiteX2" fmla="*/ 2922135 w 4685279"/>
              <a:gd name="connsiteY2" fmla="*/ 98421 h 986108"/>
              <a:gd name="connsiteX3" fmla="*/ 4685279 w 4685279"/>
              <a:gd name="connsiteY3" fmla="*/ 986108 h 986108"/>
              <a:gd name="connsiteX0" fmla="*/ 0 w 4547624"/>
              <a:gd name="connsiteY0" fmla="*/ 183674 h 972729"/>
              <a:gd name="connsiteX1" fmla="*/ 1045995 w 4547624"/>
              <a:gd name="connsiteY1" fmla="*/ 109700 h 972729"/>
              <a:gd name="connsiteX2" fmla="*/ 2784480 w 4547624"/>
              <a:gd name="connsiteY2" fmla="*/ 85042 h 972729"/>
              <a:gd name="connsiteX3" fmla="*/ 4547624 w 4547624"/>
              <a:gd name="connsiteY3" fmla="*/ 972729 h 972729"/>
              <a:gd name="connsiteX0" fmla="*/ 0 w 4547624"/>
              <a:gd name="connsiteY0" fmla="*/ 141715 h 930770"/>
              <a:gd name="connsiteX1" fmla="*/ 2784480 w 4547624"/>
              <a:gd name="connsiteY1" fmla="*/ 43083 h 930770"/>
              <a:gd name="connsiteX2" fmla="*/ 4547624 w 4547624"/>
              <a:gd name="connsiteY2" fmla="*/ 930770 h 930770"/>
              <a:gd name="connsiteX0" fmla="*/ 0 w 4547624"/>
              <a:gd name="connsiteY0" fmla="*/ 12786 h 801841"/>
              <a:gd name="connsiteX1" fmla="*/ 2619293 w 4547624"/>
              <a:gd name="connsiteY1" fmla="*/ 111418 h 801841"/>
              <a:gd name="connsiteX2" fmla="*/ 4547624 w 4547624"/>
              <a:gd name="connsiteY2" fmla="*/ 801841 h 801841"/>
              <a:gd name="connsiteX0" fmla="*/ 0 w 4547624"/>
              <a:gd name="connsiteY0" fmla="*/ 5928 h 794983"/>
              <a:gd name="connsiteX1" fmla="*/ 2619293 w 4547624"/>
              <a:gd name="connsiteY1" fmla="*/ 104560 h 794983"/>
              <a:gd name="connsiteX2" fmla="*/ 4547624 w 4547624"/>
              <a:gd name="connsiteY2" fmla="*/ 794983 h 794983"/>
              <a:gd name="connsiteX0" fmla="*/ 0 w 4492562"/>
              <a:gd name="connsiteY0" fmla="*/ 643 h 1377257"/>
              <a:gd name="connsiteX1" fmla="*/ 2564231 w 4492562"/>
              <a:gd name="connsiteY1" fmla="*/ 686834 h 1377257"/>
              <a:gd name="connsiteX2" fmla="*/ 4492562 w 4492562"/>
              <a:gd name="connsiteY2" fmla="*/ 1377257 h 1377257"/>
              <a:gd name="connsiteX0" fmla="*/ 0 w 4492562"/>
              <a:gd name="connsiteY0" fmla="*/ 1 h 1376615"/>
              <a:gd name="connsiteX1" fmla="*/ 2564231 w 4492562"/>
              <a:gd name="connsiteY1" fmla="*/ 686192 h 1376615"/>
              <a:gd name="connsiteX2" fmla="*/ 4492562 w 4492562"/>
              <a:gd name="connsiteY2" fmla="*/ 1376615 h 1376615"/>
              <a:gd name="connsiteX0" fmla="*/ 0 w 4492562"/>
              <a:gd name="connsiteY0" fmla="*/ 1 h 1376615"/>
              <a:gd name="connsiteX1" fmla="*/ 655792 w 4492562"/>
              <a:gd name="connsiteY1" fmla="*/ 115628 h 1376615"/>
              <a:gd name="connsiteX2" fmla="*/ 2564231 w 4492562"/>
              <a:gd name="connsiteY2" fmla="*/ 686192 h 1376615"/>
              <a:gd name="connsiteX3" fmla="*/ 4492562 w 4492562"/>
              <a:gd name="connsiteY3" fmla="*/ 1376615 h 1376615"/>
              <a:gd name="connsiteX0" fmla="*/ 0 w 4258547"/>
              <a:gd name="connsiteY0" fmla="*/ 0 h 2117454"/>
              <a:gd name="connsiteX1" fmla="*/ 421777 w 4258547"/>
              <a:gd name="connsiteY1" fmla="*/ 856467 h 2117454"/>
              <a:gd name="connsiteX2" fmla="*/ 2330216 w 4258547"/>
              <a:gd name="connsiteY2" fmla="*/ 1427031 h 2117454"/>
              <a:gd name="connsiteX3" fmla="*/ 4258547 w 4258547"/>
              <a:gd name="connsiteY3" fmla="*/ 2117454 h 2117454"/>
              <a:gd name="connsiteX0" fmla="*/ 0 w 4258547"/>
              <a:gd name="connsiteY0" fmla="*/ 0 h 2117454"/>
              <a:gd name="connsiteX1" fmla="*/ 421777 w 4258547"/>
              <a:gd name="connsiteY1" fmla="*/ 856467 h 2117454"/>
              <a:gd name="connsiteX2" fmla="*/ 2233856 w 4258547"/>
              <a:gd name="connsiteY2" fmla="*/ 1835771 h 2117454"/>
              <a:gd name="connsiteX3" fmla="*/ 4258547 w 4258547"/>
              <a:gd name="connsiteY3" fmla="*/ 2117454 h 2117454"/>
              <a:gd name="connsiteX0" fmla="*/ 0 w 4258547"/>
              <a:gd name="connsiteY0" fmla="*/ 0 h 2117454"/>
              <a:gd name="connsiteX1" fmla="*/ 531901 w 4258547"/>
              <a:gd name="connsiteY1" fmla="*/ 1060836 h 2117454"/>
              <a:gd name="connsiteX2" fmla="*/ 2233856 w 4258547"/>
              <a:gd name="connsiteY2" fmla="*/ 1835771 h 2117454"/>
              <a:gd name="connsiteX3" fmla="*/ 4258547 w 4258547"/>
              <a:gd name="connsiteY3" fmla="*/ 2117454 h 2117454"/>
              <a:gd name="connsiteX0" fmla="*/ 0 w 4258547"/>
              <a:gd name="connsiteY0" fmla="*/ 0 h 2117454"/>
              <a:gd name="connsiteX1" fmla="*/ 531901 w 4258547"/>
              <a:gd name="connsiteY1" fmla="*/ 1060836 h 2117454"/>
              <a:gd name="connsiteX2" fmla="*/ 2233856 w 4258547"/>
              <a:gd name="connsiteY2" fmla="*/ 1835771 h 2117454"/>
              <a:gd name="connsiteX3" fmla="*/ 4258547 w 4258547"/>
              <a:gd name="connsiteY3" fmla="*/ 2117454 h 2117454"/>
              <a:gd name="connsiteX0" fmla="*/ 0 w 4258547"/>
              <a:gd name="connsiteY0" fmla="*/ 0 h 2117454"/>
              <a:gd name="connsiteX1" fmla="*/ 531901 w 4258547"/>
              <a:gd name="connsiteY1" fmla="*/ 1060836 h 2117454"/>
              <a:gd name="connsiteX2" fmla="*/ 2233856 w 4258547"/>
              <a:gd name="connsiteY2" fmla="*/ 1835771 h 2117454"/>
              <a:gd name="connsiteX3" fmla="*/ 4258547 w 4258547"/>
              <a:gd name="connsiteY3" fmla="*/ 2117454 h 2117454"/>
              <a:gd name="connsiteX0" fmla="*/ 0 w 4258547"/>
              <a:gd name="connsiteY0" fmla="*/ 0 h 2117454"/>
              <a:gd name="connsiteX1" fmla="*/ 531901 w 4258547"/>
              <a:gd name="connsiteY1" fmla="*/ 1060836 h 2117454"/>
              <a:gd name="connsiteX2" fmla="*/ 2233856 w 4258547"/>
              <a:gd name="connsiteY2" fmla="*/ 1835771 h 2117454"/>
              <a:gd name="connsiteX3" fmla="*/ 4258547 w 4258547"/>
              <a:gd name="connsiteY3" fmla="*/ 2117454 h 2117454"/>
              <a:gd name="connsiteX0" fmla="*/ 0 w 4864235"/>
              <a:gd name="connsiteY0" fmla="*/ 0 h 2551737"/>
              <a:gd name="connsiteX1" fmla="*/ 531901 w 4864235"/>
              <a:gd name="connsiteY1" fmla="*/ 1060836 h 2551737"/>
              <a:gd name="connsiteX2" fmla="*/ 2233856 w 4864235"/>
              <a:gd name="connsiteY2" fmla="*/ 1835771 h 2551737"/>
              <a:gd name="connsiteX3" fmla="*/ 4864235 w 4864235"/>
              <a:gd name="connsiteY3" fmla="*/ 2551737 h 2551737"/>
            </a:gdLst>
            <a:ahLst/>
            <a:cxnLst>
              <a:cxn ang="0">
                <a:pos x="connsiteX0" y="connsiteY0"/>
              </a:cxn>
              <a:cxn ang="0">
                <a:pos x="connsiteX1" y="connsiteY1"/>
              </a:cxn>
              <a:cxn ang="0">
                <a:pos x="connsiteX2" y="connsiteY2"/>
              </a:cxn>
              <a:cxn ang="0">
                <a:pos x="connsiteX3" y="connsiteY3"/>
              </a:cxn>
            </a:cxnLst>
            <a:rect l="l" t="t" r="r" b="b"/>
            <a:pathLst>
              <a:path w="4864235" h="2551737">
                <a:moveTo>
                  <a:pt x="0" y="0"/>
                </a:moveTo>
                <a:cubicBezTo>
                  <a:pt x="109299" y="19271"/>
                  <a:pt x="104529" y="691010"/>
                  <a:pt x="531901" y="1060836"/>
                </a:cubicBezTo>
                <a:cubicBezTo>
                  <a:pt x="959273" y="1430662"/>
                  <a:pt x="1511800" y="1587288"/>
                  <a:pt x="2233856" y="1835771"/>
                </a:cubicBezTo>
                <a:cubicBezTo>
                  <a:pt x="2955912" y="2084255"/>
                  <a:pt x="4276520" y="2255841"/>
                  <a:pt x="4864235" y="2551737"/>
                </a:cubicBezTo>
              </a:path>
            </a:pathLst>
          </a:custGeom>
          <a:ln w="38100" cmpd="sng">
            <a:solidFill>
              <a:srgbClr val="A560E2"/>
            </a:solidFill>
            <a:headEnd type="none"/>
            <a:tailEnd type="arrow"/>
          </a:ln>
        </p:spPr>
        <p:txBody>
          <a:bodyPr rtlCol="0" anchor="ctr"/>
          <a:lstStyle/>
          <a:p>
            <a:pPr algn="ctr"/>
            <a:endParaRPr lang="en-GB"/>
          </a:p>
        </p:txBody>
      </p:sp>
      <p:sp>
        <p:nvSpPr>
          <p:cNvPr id="13" name="Segnaposto numero diapositiva 4">
            <a:extLst>
              <a:ext uri="{FF2B5EF4-FFF2-40B4-BE49-F238E27FC236}">
                <a16:creationId xmlns:a16="http://schemas.microsoft.com/office/drawing/2014/main" id="{EA792D09-A8B8-C50F-8C11-D0D3D9410626}"/>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503571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Final</a:t>
            </a:r>
            <a:r>
              <a:rPr lang="it-IT" dirty="0"/>
              <a:t> performance: </a:t>
            </a:r>
            <a:r>
              <a:rPr lang="it-IT" dirty="0" err="1"/>
              <a:t>Eacc</a:t>
            </a:r>
            <a:br>
              <a:rPr lang="it-IT" dirty="0"/>
            </a:br>
            <a:r>
              <a:rPr lang="it-IT" sz="1400" dirty="0"/>
              <a:t>Total </a:t>
            </a:r>
            <a:r>
              <a:rPr lang="it-IT" sz="1400" dirty="0" err="1"/>
              <a:t>after</a:t>
            </a:r>
            <a:r>
              <a:rPr lang="it-IT" sz="1400" dirty="0"/>
              <a:t> </a:t>
            </a:r>
            <a:r>
              <a:rPr lang="it-IT" sz="1400" dirty="0">
                <a:solidFill>
                  <a:srgbClr val="CC3300"/>
                </a:solidFill>
              </a:rPr>
              <a:t>313 </a:t>
            </a:r>
            <a:r>
              <a:rPr lang="it-IT" sz="1400" dirty="0" err="1">
                <a:solidFill>
                  <a:srgbClr val="CC3300"/>
                </a:solidFill>
              </a:rPr>
              <a:t>retreatments</a:t>
            </a:r>
            <a:r>
              <a:rPr lang="it-IT" sz="1400" dirty="0">
                <a:solidFill>
                  <a:srgbClr val="CC3300"/>
                </a:solidFill>
              </a:rPr>
              <a:t> </a:t>
            </a:r>
            <a:r>
              <a:rPr lang="it-IT" sz="1400" dirty="0" err="1"/>
              <a:t>performed</a:t>
            </a:r>
            <a:r>
              <a:rPr lang="it-IT" sz="1400" dirty="0"/>
              <a:t> </a:t>
            </a:r>
            <a:r>
              <a:rPr lang="it-IT" sz="1400" dirty="0">
                <a:solidFill>
                  <a:srgbClr val="0000FF"/>
                </a:solidFill>
              </a:rPr>
              <a:t>on 237 of the 831 </a:t>
            </a:r>
            <a:r>
              <a:rPr lang="it-IT" sz="1400" dirty="0" err="1"/>
              <a:t>cavities</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56</a:t>
            </a:fld>
            <a:endParaRPr lang="en-US" altLang="it-IT"/>
          </a:p>
        </p:txBody>
      </p:sp>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7469" y="907752"/>
            <a:ext cx="4329531" cy="358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795" y="907752"/>
            <a:ext cx="4255701" cy="354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8"/>
          <p:cNvSpPr txBox="1"/>
          <p:nvPr/>
        </p:nvSpPr>
        <p:spPr>
          <a:xfrm>
            <a:off x="6384032" y="4621678"/>
            <a:ext cx="3744415" cy="1892826"/>
          </a:xfrm>
          <a:prstGeom prst="rect">
            <a:avLst/>
          </a:prstGeom>
          <a:noFill/>
        </p:spPr>
        <p:txBody>
          <a:bodyPr wrap="square" rtlCol="0">
            <a:spAutoFit/>
          </a:bodyPr>
          <a:lstStyle/>
          <a:p>
            <a:pPr algn="ctr">
              <a:buNone/>
            </a:pPr>
            <a:r>
              <a:rPr lang="it-IT" sz="1200" dirty="0">
                <a:latin typeface="+mn-lt"/>
              </a:rPr>
              <a:t>Before: </a:t>
            </a:r>
          </a:p>
          <a:p>
            <a:pPr algn="ctr">
              <a:buNone/>
            </a:pPr>
            <a:r>
              <a:rPr lang="it-IT" sz="1600" dirty="0">
                <a:latin typeface="+mn-lt"/>
              </a:rPr>
              <a:t>E usable 27.7 ± 7.2  [MV/m]</a:t>
            </a:r>
          </a:p>
          <a:p>
            <a:pPr algn="ctr">
              <a:buNone/>
            </a:pPr>
            <a:r>
              <a:rPr lang="it-IT" sz="1200" dirty="0">
                <a:latin typeface="+mn-lt"/>
              </a:rPr>
              <a:t>(RI): E usable 29.0 ± 7.3 [MV/m])</a:t>
            </a:r>
          </a:p>
          <a:p>
            <a:pPr algn="ctr"/>
            <a:r>
              <a:rPr lang="it-IT" sz="1200" dirty="0">
                <a:latin typeface="+mn-lt"/>
              </a:rPr>
              <a:t>(EZ): E usable 26.4 ± 6.6 [MV/m]) </a:t>
            </a:r>
          </a:p>
          <a:p>
            <a:pPr algn="ctr">
              <a:buNone/>
            </a:pPr>
            <a:br>
              <a:rPr lang="it-IT" sz="900" dirty="0">
                <a:latin typeface="+mn-lt"/>
              </a:rPr>
            </a:br>
            <a:r>
              <a:rPr lang="it-IT" sz="1200" dirty="0">
                <a:solidFill>
                  <a:srgbClr val="0000FF"/>
                </a:solidFill>
                <a:latin typeface="+mn-lt"/>
              </a:rPr>
              <a:t>After:</a:t>
            </a:r>
            <a:r>
              <a:rPr lang="it-IT" sz="1200" dirty="0">
                <a:latin typeface="+mn-lt"/>
              </a:rPr>
              <a:t> </a:t>
            </a:r>
          </a:p>
          <a:p>
            <a:pPr algn="ctr">
              <a:buNone/>
            </a:pPr>
            <a:r>
              <a:rPr lang="it-IT" sz="1600" dirty="0">
                <a:solidFill>
                  <a:srgbClr val="0000FF"/>
                </a:solidFill>
                <a:latin typeface="+mn-lt"/>
              </a:rPr>
              <a:t>E usable 29.8 ± 5.1  [MV/m]</a:t>
            </a:r>
          </a:p>
          <a:p>
            <a:pPr algn="ctr">
              <a:buNone/>
            </a:pPr>
            <a:r>
              <a:rPr lang="it-IT" sz="1200" dirty="0">
                <a:solidFill>
                  <a:srgbClr val="0000FF"/>
                </a:solidFill>
                <a:latin typeface="+mn-lt"/>
              </a:rPr>
              <a:t>(RI): E usable 31.2 ± 5.2 [MV/m])</a:t>
            </a:r>
          </a:p>
          <a:p>
            <a:pPr algn="ctr"/>
            <a:r>
              <a:rPr lang="it-IT" sz="1200" dirty="0">
                <a:solidFill>
                  <a:srgbClr val="0000FF"/>
                </a:solidFill>
                <a:latin typeface="+mn-lt"/>
              </a:rPr>
              <a:t>(EZ): E usable 28.6 ± 4.8 [MV/m]) </a:t>
            </a:r>
          </a:p>
        </p:txBody>
      </p:sp>
      <p:sp>
        <p:nvSpPr>
          <p:cNvPr id="11" name="TextBox 9"/>
          <p:cNvSpPr txBox="1"/>
          <p:nvPr/>
        </p:nvSpPr>
        <p:spPr>
          <a:xfrm>
            <a:off x="2063552" y="4617029"/>
            <a:ext cx="3744415" cy="1892826"/>
          </a:xfrm>
          <a:prstGeom prst="rect">
            <a:avLst/>
          </a:prstGeom>
          <a:noFill/>
        </p:spPr>
        <p:txBody>
          <a:bodyPr wrap="square" rtlCol="0">
            <a:spAutoFit/>
          </a:bodyPr>
          <a:lstStyle/>
          <a:p>
            <a:pPr algn="ctr">
              <a:buNone/>
            </a:pPr>
            <a:r>
              <a:rPr lang="it-IT" sz="1200" dirty="0">
                <a:latin typeface="+mn-lt"/>
              </a:rPr>
              <a:t>Before: </a:t>
            </a:r>
          </a:p>
          <a:p>
            <a:pPr algn="ctr">
              <a:buNone/>
            </a:pPr>
            <a:r>
              <a:rPr lang="it-IT" sz="1600" dirty="0">
                <a:latin typeface="+mn-lt"/>
              </a:rPr>
              <a:t>E max 31.4 ± 6.8  [MV/m]</a:t>
            </a:r>
          </a:p>
          <a:p>
            <a:pPr algn="ctr">
              <a:buNone/>
            </a:pPr>
            <a:r>
              <a:rPr lang="it-IT" sz="1200" dirty="0">
                <a:latin typeface="+mn-lt"/>
              </a:rPr>
              <a:t>(RI): E max 33.0 ± 6.5 [MV/m])</a:t>
            </a:r>
          </a:p>
          <a:p>
            <a:pPr algn="ctr"/>
            <a:r>
              <a:rPr lang="it-IT" sz="1200" dirty="0">
                <a:latin typeface="+mn-lt"/>
              </a:rPr>
              <a:t>(EZ): E max 29.8 ± 6.6 [MV/m]) </a:t>
            </a:r>
          </a:p>
          <a:p>
            <a:pPr algn="ctr">
              <a:buNone/>
            </a:pPr>
            <a:br>
              <a:rPr lang="it-IT" sz="900" dirty="0">
                <a:latin typeface="+mn-lt"/>
              </a:rPr>
            </a:br>
            <a:r>
              <a:rPr lang="it-IT" sz="1200" dirty="0">
                <a:solidFill>
                  <a:srgbClr val="0000FF"/>
                </a:solidFill>
                <a:latin typeface="+mn-lt"/>
              </a:rPr>
              <a:t>After:</a:t>
            </a:r>
            <a:r>
              <a:rPr lang="it-IT" sz="1200" dirty="0">
                <a:latin typeface="+mn-lt"/>
              </a:rPr>
              <a:t> </a:t>
            </a:r>
          </a:p>
          <a:p>
            <a:pPr algn="ctr">
              <a:buNone/>
            </a:pPr>
            <a:r>
              <a:rPr lang="it-IT" sz="1600" dirty="0">
                <a:solidFill>
                  <a:srgbClr val="0000FF"/>
                </a:solidFill>
                <a:latin typeface="+mn-lt"/>
              </a:rPr>
              <a:t>E max 33.0 ± 4.8  [MV/m]</a:t>
            </a:r>
          </a:p>
          <a:p>
            <a:pPr algn="ctr">
              <a:buNone/>
            </a:pPr>
            <a:r>
              <a:rPr lang="it-IT" sz="1200" dirty="0">
                <a:solidFill>
                  <a:srgbClr val="0000FF"/>
                </a:solidFill>
                <a:latin typeface="+mn-lt"/>
              </a:rPr>
              <a:t>(RI): E max 34.7 ± 4.4 [MV/m])</a:t>
            </a:r>
          </a:p>
          <a:p>
            <a:pPr algn="ctr"/>
            <a:r>
              <a:rPr lang="it-IT" sz="1200" dirty="0">
                <a:solidFill>
                  <a:srgbClr val="0000FF"/>
                </a:solidFill>
                <a:latin typeface="+mn-lt"/>
              </a:rPr>
              <a:t>(EZ): E max 31.5 ± 4.9 [MV/m]) </a:t>
            </a:r>
          </a:p>
        </p:txBody>
      </p:sp>
      <p:sp>
        <p:nvSpPr>
          <p:cNvPr id="6" name="Segnaposto numero diapositiva 4">
            <a:extLst>
              <a:ext uri="{FF2B5EF4-FFF2-40B4-BE49-F238E27FC236}">
                <a16:creationId xmlns:a16="http://schemas.microsoft.com/office/drawing/2014/main" id="{6225AE71-AFA6-7FA8-1102-65228BC71528}"/>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657433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Final</a:t>
            </a:r>
            <a:r>
              <a:rPr lang="it-IT" dirty="0"/>
              <a:t> performance: Q</a:t>
            </a:r>
            <a:r>
              <a:rPr lang="it-IT" sz="1800" dirty="0"/>
              <a:t>0</a:t>
            </a:r>
            <a:br>
              <a:rPr lang="it-IT" dirty="0"/>
            </a:br>
            <a:r>
              <a:rPr lang="it-IT" sz="1400" dirty="0"/>
              <a:t>Total </a:t>
            </a:r>
            <a:r>
              <a:rPr lang="it-IT" sz="1400" dirty="0" err="1"/>
              <a:t>after</a:t>
            </a:r>
            <a:r>
              <a:rPr lang="it-IT" sz="1400" dirty="0"/>
              <a:t> </a:t>
            </a:r>
            <a:r>
              <a:rPr lang="it-IT" sz="1400" dirty="0">
                <a:solidFill>
                  <a:srgbClr val="CC3300"/>
                </a:solidFill>
              </a:rPr>
              <a:t>313 </a:t>
            </a:r>
            <a:r>
              <a:rPr lang="it-IT" sz="1400" dirty="0" err="1">
                <a:solidFill>
                  <a:srgbClr val="CC3300"/>
                </a:solidFill>
              </a:rPr>
              <a:t>retreatments</a:t>
            </a:r>
            <a:r>
              <a:rPr lang="it-IT" sz="1400" dirty="0">
                <a:solidFill>
                  <a:srgbClr val="CC3300"/>
                </a:solidFill>
              </a:rPr>
              <a:t> </a:t>
            </a:r>
            <a:r>
              <a:rPr lang="it-IT" sz="1400" dirty="0" err="1"/>
              <a:t>performed</a:t>
            </a:r>
            <a:r>
              <a:rPr lang="it-IT" sz="1400" dirty="0"/>
              <a:t> </a:t>
            </a:r>
            <a:r>
              <a:rPr lang="it-IT" sz="1400" dirty="0">
                <a:solidFill>
                  <a:srgbClr val="0000FF"/>
                </a:solidFill>
              </a:rPr>
              <a:t>on 237 of the 831 </a:t>
            </a:r>
            <a:r>
              <a:rPr lang="it-IT" sz="1400" dirty="0" err="1"/>
              <a:t>cavities</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57</a:t>
            </a:fld>
            <a:endParaRPr lang="en-US" altLang="it-IT"/>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1683" y="921724"/>
            <a:ext cx="4260610" cy="357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8009" y="867134"/>
            <a:ext cx="4342485" cy="362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8"/>
          <p:cNvSpPr txBox="1"/>
          <p:nvPr/>
        </p:nvSpPr>
        <p:spPr>
          <a:xfrm>
            <a:off x="6239101" y="4584174"/>
            <a:ext cx="4248472" cy="1892826"/>
          </a:xfrm>
          <a:prstGeom prst="rect">
            <a:avLst/>
          </a:prstGeom>
          <a:noFill/>
        </p:spPr>
        <p:txBody>
          <a:bodyPr wrap="square" rtlCol="0">
            <a:spAutoFit/>
          </a:bodyPr>
          <a:lstStyle/>
          <a:p>
            <a:pPr algn="ctr">
              <a:buNone/>
            </a:pPr>
            <a:r>
              <a:rPr lang="it-IT" sz="1200" dirty="0">
                <a:latin typeface="+mj-lt"/>
              </a:rPr>
              <a:t>Before: </a:t>
            </a:r>
          </a:p>
          <a:p>
            <a:pPr algn="ctr">
              <a:buNone/>
            </a:pPr>
            <a:r>
              <a:rPr lang="it-IT" sz="1600" dirty="0">
                <a:latin typeface="+mj-lt"/>
              </a:rPr>
              <a:t>Q0 @ 23.6 MV/m 1.31 ± 0.26  [1</a:t>
            </a:r>
            <a:r>
              <a:rPr lang="it-IT" sz="1600" baseline="30000" dirty="0">
                <a:latin typeface="+mj-lt"/>
              </a:rPr>
              <a:t>.</a:t>
            </a:r>
            <a:r>
              <a:rPr lang="it-IT" sz="1600" dirty="0">
                <a:latin typeface="+mj-lt"/>
              </a:rPr>
              <a:t>10</a:t>
            </a:r>
            <a:r>
              <a:rPr lang="it-IT" sz="1600" baseline="30000" dirty="0">
                <a:latin typeface="+mj-lt"/>
              </a:rPr>
              <a:t>10</a:t>
            </a:r>
            <a:r>
              <a:rPr lang="it-IT" sz="1600" dirty="0">
                <a:latin typeface="+mj-lt"/>
              </a:rPr>
              <a:t>]</a:t>
            </a:r>
          </a:p>
          <a:p>
            <a:pPr algn="ctr">
              <a:buNone/>
            </a:pPr>
            <a:r>
              <a:rPr lang="it-IT" sz="1200" dirty="0">
                <a:latin typeface="+mj-lt"/>
              </a:rPr>
              <a:t>(RI): </a:t>
            </a:r>
            <a:r>
              <a:rPr lang="fr-FR" sz="1200" dirty="0">
                <a:latin typeface="+mj-lt"/>
              </a:rPr>
              <a:t>Q0 @ 23.6 MV/m 1.29 ± 0.24  [1</a:t>
            </a:r>
            <a:r>
              <a:rPr lang="fr-FR" sz="1200" baseline="30000" dirty="0">
                <a:latin typeface="+mj-lt"/>
              </a:rPr>
              <a:t>.</a:t>
            </a:r>
            <a:r>
              <a:rPr lang="fr-FR" sz="1200" dirty="0">
                <a:latin typeface="+mj-lt"/>
              </a:rPr>
              <a:t>10</a:t>
            </a:r>
            <a:r>
              <a:rPr lang="fr-FR" sz="1200" baseline="30000" dirty="0">
                <a:latin typeface="+mj-lt"/>
              </a:rPr>
              <a:t>10</a:t>
            </a:r>
            <a:r>
              <a:rPr lang="fr-FR" sz="1200" dirty="0">
                <a:latin typeface="+mj-lt"/>
              </a:rPr>
              <a:t>]</a:t>
            </a:r>
            <a:r>
              <a:rPr lang="it-IT" sz="1200" dirty="0">
                <a:latin typeface="+mj-lt"/>
              </a:rPr>
              <a:t>)</a:t>
            </a:r>
          </a:p>
          <a:p>
            <a:pPr algn="ctr"/>
            <a:r>
              <a:rPr lang="it-IT" sz="1200" dirty="0">
                <a:latin typeface="+mj-lt"/>
              </a:rPr>
              <a:t>(EZ): </a:t>
            </a:r>
            <a:r>
              <a:rPr lang="fr-FR" sz="1200" dirty="0">
                <a:latin typeface="+mj-lt"/>
              </a:rPr>
              <a:t>Q0 @ 23.6 MV/m 1.34 ± 0.28  [1</a:t>
            </a:r>
            <a:r>
              <a:rPr lang="fr-FR" sz="1200" baseline="30000" dirty="0">
                <a:latin typeface="+mj-lt"/>
              </a:rPr>
              <a:t>.</a:t>
            </a:r>
            <a:r>
              <a:rPr lang="fr-FR" sz="1200" dirty="0">
                <a:latin typeface="+mj-lt"/>
              </a:rPr>
              <a:t>10</a:t>
            </a:r>
            <a:r>
              <a:rPr lang="fr-FR" sz="1200" baseline="30000" dirty="0">
                <a:latin typeface="+mj-lt"/>
              </a:rPr>
              <a:t>10</a:t>
            </a:r>
            <a:r>
              <a:rPr lang="fr-FR" sz="1200" dirty="0">
                <a:latin typeface="+mj-lt"/>
              </a:rPr>
              <a:t>]</a:t>
            </a:r>
            <a:r>
              <a:rPr lang="it-IT" sz="1200" dirty="0">
                <a:latin typeface="+mj-lt"/>
              </a:rPr>
              <a:t>) </a:t>
            </a:r>
          </a:p>
          <a:p>
            <a:pPr algn="ctr">
              <a:buNone/>
            </a:pPr>
            <a:br>
              <a:rPr lang="it-IT" sz="900" dirty="0">
                <a:latin typeface="+mj-lt"/>
              </a:rPr>
            </a:br>
            <a:r>
              <a:rPr lang="it-IT" sz="1200" dirty="0">
                <a:solidFill>
                  <a:srgbClr val="0000FF"/>
                </a:solidFill>
                <a:latin typeface="+mj-lt"/>
              </a:rPr>
              <a:t>After:</a:t>
            </a:r>
            <a:r>
              <a:rPr lang="it-IT" sz="1200" dirty="0">
                <a:latin typeface="+mj-lt"/>
              </a:rPr>
              <a:t> </a:t>
            </a:r>
          </a:p>
          <a:p>
            <a:pPr algn="ctr">
              <a:buNone/>
            </a:pPr>
            <a:r>
              <a:rPr lang="it-IT" sz="1600" dirty="0">
                <a:solidFill>
                  <a:srgbClr val="0000FF"/>
                </a:solidFill>
                <a:latin typeface="+mj-lt"/>
              </a:rPr>
              <a:t>Q0 @ 23.6 MV/m 1.37 ± 0.25  [1</a:t>
            </a:r>
            <a:r>
              <a:rPr lang="it-IT" sz="1600" baseline="30000" dirty="0">
                <a:solidFill>
                  <a:srgbClr val="0000FF"/>
                </a:solidFill>
                <a:latin typeface="+mj-lt"/>
              </a:rPr>
              <a:t>.</a:t>
            </a:r>
            <a:r>
              <a:rPr lang="it-IT" sz="1600" dirty="0">
                <a:solidFill>
                  <a:srgbClr val="0000FF"/>
                </a:solidFill>
                <a:latin typeface="+mj-lt"/>
              </a:rPr>
              <a:t>10</a:t>
            </a:r>
            <a:r>
              <a:rPr lang="it-IT" sz="1600" baseline="30000" dirty="0">
                <a:solidFill>
                  <a:srgbClr val="0000FF"/>
                </a:solidFill>
                <a:latin typeface="+mj-lt"/>
              </a:rPr>
              <a:t>10</a:t>
            </a:r>
            <a:r>
              <a:rPr lang="it-IT" sz="1600" dirty="0">
                <a:solidFill>
                  <a:srgbClr val="0000FF"/>
                </a:solidFill>
                <a:latin typeface="+mj-lt"/>
              </a:rPr>
              <a:t>]</a:t>
            </a:r>
          </a:p>
          <a:p>
            <a:pPr algn="ctr">
              <a:buNone/>
            </a:pPr>
            <a:r>
              <a:rPr lang="it-IT" sz="1200" dirty="0">
                <a:solidFill>
                  <a:srgbClr val="0000FF"/>
                </a:solidFill>
                <a:latin typeface="+mj-lt"/>
              </a:rPr>
              <a:t>(RI): </a:t>
            </a:r>
            <a:r>
              <a:rPr lang="fr-FR" sz="1200" dirty="0">
                <a:solidFill>
                  <a:srgbClr val="0000FF"/>
                </a:solidFill>
                <a:latin typeface="+mj-lt"/>
              </a:rPr>
              <a:t>Q0 @ 23.6 MV/m 1.34 ± 0.22  [1</a:t>
            </a:r>
            <a:r>
              <a:rPr lang="fr-FR" sz="1200" baseline="30000" dirty="0">
                <a:solidFill>
                  <a:srgbClr val="0000FF"/>
                </a:solidFill>
                <a:latin typeface="+mj-lt"/>
              </a:rPr>
              <a:t>.</a:t>
            </a:r>
            <a:r>
              <a:rPr lang="fr-FR" sz="1200" dirty="0">
                <a:solidFill>
                  <a:srgbClr val="0000FF"/>
                </a:solidFill>
                <a:latin typeface="+mj-lt"/>
              </a:rPr>
              <a:t>10</a:t>
            </a:r>
            <a:r>
              <a:rPr lang="fr-FR" sz="1200" baseline="30000" dirty="0">
                <a:solidFill>
                  <a:srgbClr val="0000FF"/>
                </a:solidFill>
                <a:latin typeface="+mj-lt"/>
              </a:rPr>
              <a:t>10</a:t>
            </a:r>
            <a:r>
              <a:rPr lang="fr-FR" sz="1200" dirty="0">
                <a:solidFill>
                  <a:srgbClr val="0000FF"/>
                </a:solidFill>
                <a:latin typeface="+mj-lt"/>
              </a:rPr>
              <a:t>]</a:t>
            </a:r>
            <a:r>
              <a:rPr lang="it-IT" sz="1200" dirty="0">
                <a:solidFill>
                  <a:srgbClr val="0000FF"/>
                </a:solidFill>
                <a:latin typeface="+mj-lt"/>
              </a:rPr>
              <a:t>)</a:t>
            </a:r>
          </a:p>
          <a:p>
            <a:pPr algn="ctr"/>
            <a:r>
              <a:rPr lang="it-IT" sz="1200" dirty="0">
                <a:solidFill>
                  <a:srgbClr val="0000FF"/>
                </a:solidFill>
                <a:latin typeface="+mj-lt"/>
              </a:rPr>
              <a:t>(EZ): </a:t>
            </a:r>
            <a:r>
              <a:rPr lang="fr-FR" sz="1200" dirty="0">
                <a:solidFill>
                  <a:srgbClr val="0000FF"/>
                </a:solidFill>
                <a:latin typeface="+mj-lt"/>
              </a:rPr>
              <a:t>Q0 @ 23.6 MV/m 1.41 ± 0.26  [1</a:t>
            </a:r>
            <a:r>
              <a:rPr lang="fr-FR" sz="1200" baseline="30000" dirty="0">
                <a:solidFill>
                  <a:srgbClr val="0000FF"/>
                </a:solidFill>
                <a:latin typeface="+mj-lt"/>
              </a:rPr>
              <a:t>.</a:t>
            </a:r>
            <a:r>
              <a:rPr lang="fr-FR" sz="1200" dirty="0">
                <a:solidFill>
                  <a:srgbClr val="0000FF"/>
                </a:solidFill>
                <a:latin typeface="+mj-lt"/>
              </a:rPr>
              <a:t>10</a:t>
            </a:r>
            <a:r>
              <a:rPr lang="fr-FR" sz="1200" baseline="30000" dirty="0">
                <a:solidFill>
                  <a:srgbClr val="0000FF"/>
                </a:solidFill>
                <a:latin typeface="+mj-lt"/>
              </a:rPr>
              <a:t>10</a:t>
            </a:r>
            <a:r>
              <a:rPr lang="fr-FR" sz="1200" dirty="0">
                <a:solidFill>
                  <a:srgbClr val="0000FF"/>
                </a:solidFill>
                <a:latin typeface="+mj-lt"/>
              </a:rPr>
              <a:t>]</a:t>
            </a:r>
            <a:r>
              <a:rPr lang="it-IT" sz="1200" dirty="0">
                <a:solidFill>
                  <a:srgbClr val="0000FF"/>
                </a:solidFill>
                <a:latin typeface="+mj-lt"/>
              </a:rPr>
              <a:t>) </a:t>
            </a:r>
          </a:p>
        </p:txBody>
      </p:sp>
      <p:sp>
        <p:nvSpPr>
          <p:cNvPr id="9" name="TextBox 19"/>
          <p:cNvSpPr txBox="1"/>
          <p:nvPr/>
        </p:nvSpPr>
        <p:spPr>
          <a:xfrm>
            <a:off x="1702597" y="4584174"/>
            <a:ext cx="4248472" cy="1892826"/>
          </a:xfrm>
          <a:prstGeom prst="rect">
            <a:avLst/>
          </a:prstGeom>
          <a:noFill/>
        </p:spPr>
        <p:txBody>
          <a:bodyPr wrap="square" rtlCol="0">
            <a:spAutoFit/>
          </a:bodyPr>
          <a:lstStyle/>
          <a:p>
            <a:pPr algn="ctr">
              <a:buNone/>
            </a:pPr>
            <a:r>
              <a:rPr lang="it-IT" sz="1200" dirty="0">
                <a:latin typeface="+mj-lt"/>
              </a:rPr>
              <a:t>Before : </a:t>
            </a:r>
          </a:p>
          <a:p>
            <a:pPr algn="ctr">
              <a:buNone/>
            </a:pPr>
            <a:r>
              <a:rPr lang="it-IT" sz="1600" dirty="0">
                <a:latin typeface="+mj-lt"/>
              </a:rPr>
              <a:t>Q0 @ 4 MV/m 2.15 ± 0.32  [1</a:t>
            </a:r>
            <a:r>
              <a:rPr lang="it-IT" sz="1600" baseline="30000" dirty="0">
                <a:latin typeface="+mj-lt"/>
              </a:rPr>
              <a:t>.</a:t>
            </a:r>
            <a:r>
              <a:rPr lang="it-IT" sz="1600" dirty="0">
                <a:latin typeface="+mj-lt"/>
              </a:rPr>
              <a:t>10</a:t>
            </a:r>
            <a:r>
              <a:rPr lang="it-IT" sz="1600" baseline="30000" dirty="0">
                <a:latin typeface="+mj-lt"/>
              </a:rPr>
              <a:t>10</a:t>
            </a:r>
            <a:r>
              <a:rPr lang="it-IT" sz="1600" dirty="0">
                <a:latin typeface="+mj-lt"/>
              </a:rPr>
              <a:t>]</a:t>
            </a:r>
          </a:p>
          <a:p>
            <a:pPr algn="ctr">
              <a:buNone/>
            </a:pPr>
            <a:r>
              <a:rPr lang="it-IT" sz="1200" dirty="0">
                <a:latin typeface="+mj-lt"/>
              </a:rPr>
              <a:t>(RI): </a:t>
            </a:r>
            <a:r>
              <a:rPr lang="fr-FR" sz="1200" dirty="0">
                <a:latin typeface="+mj-lt"/>
              </a:rPr>
              <a:t>Q0 @ 4 MV/m 2.11 ± 0.32  [1</a:t>
            </a:r>
            <a:r>
              <a:rPr lang="fr-FR" sz="1200" baseline="30000" dirty="0">
                <a:latin typeface="+mj-lt"/>
              </a:rPr>
              <a:t>.</a:t>
            </a:r>
            <a:r>
              <a:rPr lang="fr-FR" sz="1200" dirty="0">
                <a:latin typeface="+mj-lt"/>
              </a:rPr>
              <a:t>10</a:t>
            </a:r>
            <a:r>
              <a:rPr lang="fr-FR" sz="1200" baseline="30000" dirty="0">
                <a:latin typeface="+mj-lt"/>
              </a:rPr>
              <a:t>10</a:t>
            </a:r>
            <a:r>
              <a:rPr lang="fr-FR" sz="1200" dirty="0">
                <a:latin typeface="+mj-lt"/>
              </a:rPr>
              <a:t>]</a:t>
            </a:r>
            <a:r>
              <a:rPr lang="it-IT" sz="1200" dirty="0">
                <a:latin typeface="+mj-lt"/>
              </a:rPr>
              <a:t>)</a:t>
            </a:r>
          </a:p>
          <a:p>
            <a:pPr algn="ctr"/>
            <a:r>
              <a:rPr lang="it-IT" sz="1200" dirty="0">
                <a:latin typeface="+mj-lt"/>
              </a:rPr>
              <a:t>(EZ): </a:t>
            </a:r>
            <a:r>
              <a:rPr lang="fr-FR" sz="1200" dirty="0">
                <a:latin typeface="+mj-lt"/>
              </a:rPr>
              <a:t>Q0 @ 4 MV/m 2.18 ± 0.32  [1</a:t>
            </a:r>
            <a:r>
              <a:rPr lang="fr-FR" sz="1200" baseline="30000" dirty="0">
                <a:latin typeface="+mj-lt"/>
              </a:rPr>
              <a:t>.</a:t>
            </a:r>
            <a:r>
              <a:rPr lang="fr-FR" sz="1200" dirty="0">
                <a:latin typeface="+mj-lt"/>
              </a:rPr>
              <a:t>10</a:t>
            </a:r>
            <a:r>
              <a:rPr lang="fr-FR" sz="1200" baseline="30000" dirty="0">
                <a:latin typeface="+mj-lt"/>
              </a:rPr>
              <a:t>10</a:t>
            </a:r>
            <a:r>
              <a:rPr lang="fr-FR" sz="1200" dirty="0">
                <a:latin typeface="+mj-lt"/>
              </a:rPr>
              <a:t>]</a:t>
            </a:r>
            <a:r>
              <a:rPr lang="it-IT" sz="1200" dirty="0">
                <a:latin typeface="+mj-lt"/>
              </a:rPr>
              <a:t>) </a:t>
            </a:r>
          </a:p>
          <a:p>
            <a:pPr algn="ctr">
              <a:buNone/>
            </a:pPr>
            <a:br>
              <a:rPr lang="it-IT" sz="900" dirty="0">
                <a:latin typeface="+mj-lt"/>
              </a:rPr>
            </a:br>
            <a:r>
              <a:rPr lang="it-IT" sz="1200" dirty="0">
                <a:solidFill>
                  <a:srgbClr val="0000FF"/>
                </a:solidFill>
                <a:latin typeface="+mj-lt"/>
              </a:rPr>
              <a:t>After:</a:t>
            </a:r>
            <a:r>
              <a:rPr lang="it-IT" sz="1200" dirty="0">
                <a:latin typeface="+mj-lt"/>
              </a:rPr>
              <a:t> </a:t>
            </a:r>
          </a:p>
          <a:p>
            <a:pPr algn="ctr">
              <a:buNone/>
            </a:pPr>
            <a:r>
              <a:rPr lang="it-IT" sz="1600" dirty="0">
                <a:solidFill>
                  <a:srgbClr val="0000FF"/>
                </a:solidFill>
                <a:latin typeface="+mj-lt"/>
              </a:rPr>
              <a:t>Q0 @ 4 MV/m 2.23 ± 0.34  [1</a:t>
            </a:r>
            <a:r>
              <a:rPr lang="it-IT" sz="1600" baseline="30000" dirty="0">
                <a:solidFill>
                  <a:srgbClr val="0000FF"/>
                </a:solidFill>
                <a:latin typeface="+mj-lt"/>
              </a:rPr>
              <a:t>.</a:t>
            </a:r>
            <a:r>
              <a:rPr lang="it-IT" sz="1600" dirty="0">
                <a:solidFill>
                  <a:srgbClr val="0000FF"/>
                </a:solidFill>
                <a:latin typeface="+mj-lt"/>
              </a:rPr>
              <a:t>10</a:t>
            </a:r>
            <a:r>
              <a:rPr lang="it-IT" sz="1600" baseline="30000" dirty="0">
                <a:solidFill>
                  <a:srgbClr val="0000FF"/>
                </a:solidFill>
                <a:latin typeface="+mj-lt"/>
              </a:rPr>
              <a:t>10</a:t>
            </a:r>
            <a:r>
              <a:rPr lang="it-IT" sz="1600" dirty="0">
                <a:solidFill>
                  <a:srgbClr val="0000FF"/>
                </a:solidFill>
                <a:latin typeface="+mj-lt"/>
              </a:rPr>
              <a:t>]</a:t>
            </a:r>
          </a:p>
          <a:p>
            <a:pPr algn="ctr">
              <a:buNone/>
            </a:pPr>
            <a:r>
              <a:rPr lang="it-IT" sz="1200" dirty="0">
                <a:solidFill>
                  <a:srgbClr val="0000FF"/>
                </a:solidFill>
                <a:latin typeface="+mj-lt"/>
              </a:rPr>
              <a:t>(RI): </a:t>
            </a:r>
            <a:r>
              <a:rPr lang="fr-FR" sz="1200" dirty="0">
                <a:solidFill>
                  <a:srgbClr val="0000FF"/>
                </a:solidFill>
                <a:latin typeface="+mj-lt"/>
              </a:rPr>
              <a:t>Q0 @ 4 MV/m 2.21 ± 0.34  [1</a:t>
            </a:r>
            <a:r>
              <a:rPr lang="fr-FR" sz="1200" baseline="30000" dirty="0">
                <a:solidFill>
                  <a:srgbClr val="0000FF"/>
                </a:solidFill>
                <a:latin typeface="+mj-lt"/>
              </a:rPr>
              <a:t>.</a:t>
            </a:r>
            <a:r>
              <a:rPr lang="fr-FR" sz="1200" dirty="0">
                <a:solidFill>
                  <a:srgbClr val="0000FF"/>
                </a:solidFill>
                <a:latin typeface="+mj-lt"/>
              </a:rPr>
              <a:t>10</a:t>
            </a:r>
            <a:r>
              <a:rPr lang="fr-FR" sz="1200" baseline="30000" dirty="0">
                <a:solidFill>
                  <a:srgbClr val="0000FF"/>
                </a:solidFill>
                <a:latin typeface="+mj-lt"/>
              </a:rPr>
              <a:t>10</a:t>
            </a:r>
            <a:r>
              <a:rPr lang="fr-FR" sz="1200" dirty="0">
                <a:solidFill>
                  <a:srgbClr val="0000FF"/>
                </a:solidFill>
                <a:latin typeface="+mj-lt"/>
              </a:rPr>
              <a:t>]</a:t>
            </a:r>
            <a:r>
              <a:rPr lang="it-IT" sz="1200" dirty="0">
                <a:solidFill>
                  <a:srgbClr val="0000FF"/>
                </a:solidFill>
                <a:latin typeface="+mj-lt"/>
              </a:rPr>
              <a:t>)</a:t>
            </a:r>
          </a:p>
          <a:p>
            <a:pPr algn="ctr"/>
            <a:r>
              <a:rPr lang="it-IT" sz="1200" dirty="0">
                <a:solidFill>
                  <a:srgbClr val="0000FF"/>
                </a:solidFill>
                <a:latin typeface="+mj-lt"/>
              </a:rPr>
              <a:t>(EZ): </a:t>
            </a:r>
            <a:r>
              <a:rPr lang="fr-FR" sz="1200" dirty="0">
                <a:solidFill>
                  <a:srgbClr val="0000FF"/>
                </a:solidFill>
                <a:latin typeface="+mj-lt"/>
              </a:rPr>
              <a:t>Q0 @ 4 MV/m 2.26 ± 0.33  [1</a:t>
            </a:r>
            <a:r>
              <a:rPr lang="fr-FR" sz="1200" baseline="30000" dirty="0">
                <a:solidFill>
                  <a:srgbClr val="0000FF"/>
                </a:solidFill>
                <a:latin typeface="+mj-lt"/>
              </a:rPr>
              <a:t>.</a:t>
            </a:r>
            <a:r>
              <a:rPr lang="fr-FR" sz="1200" dirty="0">
                <a:solidFill>
                  <a:srgbClr val="0000FF"/>
                </a:solidFill>
                <a:latin typeface="+mj-lt"/>
              </a:rPr>
              <a:t>10</a:t>
            </a:r>
            <a:r>
              <a:rPr lang="fr-FR" sz="1200" baseline="30000" dirty="0">
                <a:solidFill>
                  <a:srgbClr val="0000FF"/>
                </a:solidFill>
                <a:latin typeface="+mj-lt"/>
              </a:rPr>
              <a:t>10</a:t>
            </a:r>
            <a:r>
              <a:rPr lang="fr-FR" sz="1200" dirty="0">
                <a:solidFill>
                  <a:srgbClr val="0000FF"/>
                </a:solidFill>
                <a:latin typeface="+mj-lt"/>
              </a:rPr>
              <a:t>]</a:t>
            </a:r>
            <a:r>
              <a:rPr lang="it-IT" sz="1200" dirty="0">
                <a:solidFill>
                  <a:srgbClr val="0000FF"/>
                </a:solidFill>
                <a:latin typeface="+mj-lt"/>
              </a:rPr>
              <a:t>) </a:t>
            </a:r>
          </a:p>
        </p:txBody>
      </p:sp>
      <p:sp>
        <p:nvSpPr>
          <p:cNvPr id="10" name="Segnaposto numero diapositiva 4">
            <a:extLst>
              <a:ext uri="{FF2B5EF4-FFF2-40B4-BE49-F238E27FC236}">
                <a16:creationId xmlns:a16="http://schemas.microsoft.com/office/drawing/2014/main" id="{F4CF6A86-3CD9-C9CF-354B-C98CC7A256DE}"/>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138020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ltLang="it-IT" dirty="0"/>
              <a:t>E-XFEL </a:t>
            </a:r>
            <a:r>
              <a:rPr lang="it-IT" altLang="it-IT" dirty="0" err="1"/>
              <a:t>experience</a:t>
            </a:r>
            <a:r>
              <a:rPr lang="it-IT" altLang="it-IT" dirty="0"/>
              <a:t> on </a:t>
            </a:r>
            <a:r>
              <a:rPr lang="it-IT" altLang="it-IT" dirty="0" err="1"/>
              <a:t>cavity</a:t>
            </a:r>
            <a:r>
              <a:rPr lang="it-IT" altLang="it-IT" dirty="0"/>
              <a:t> production rate</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58</a:t>
            </a:fld>
            <a:endParaRPr lang="en-US" altLang="it-IT"/>
          </a:p>
        </p:txBody>
      </p:sp>
      <p:grpSp>
        <p:nvGrpSpPr>
          <p:cNvPr id="6" name="Group 5"/>
          <p:cNvGrpSpPr>
            <a:grpSpLocks/>
          </p:cNvGrpSpPr>
          <p:nvPr/>
        </p:nvGrpSpPr>
        <p:grpSpPr bwMode="auto">
          <a:xfrm>
            <a:off x="1971676" y="1058863"/>
            <a:ext cx="8304213" cy="4876800"/>
            <a:chOff x="11643" y="2804765"/>
            <a:chExt cx="6076983" cy="356856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7790"/>
            <a:stretch>
              <a:fillRect/>
            </a:stretch>
          </p:blipFill>
          <p:spPr bwMode="auto">
            <a:xfrm>
              <a:off x="11643" y="2804765"/>
              <a:ext cx="6076983" cy="35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3"/>
            <p:cNvGrpSpPr>
              <a:grpSpLocks/>
            </p:cNvGrpSpPr>
            <p:nvPr/>
          </p:nvGrpSpPr>
          <p:grpSpPr bwMode="auto">
            <a:xfrm>
              <a:off x="708677" y="5862204"/>
              <a:ext cx="4804464" cy="353834"/>
              <a:chOff x="708677" y="5862204"/>
              <a:chExt cx="4804464" cy="353834"/>
            </a:xfrm>
          </p:grpSpPr>
          <p:sp>
            <p:nvSpPr>
              <p:cNvPr id="9" name="TextBox 4"/>
              <p:cNvSpPr txBox="1">
                <a:spLocks noChangeArrowheads="1"/>
              </p:cNvSpPr>
              <p:nvPr/>
            </p:nvSpPr>
            <p:spPr bwMode="auto">
              <a:xfrm>
                <a:off x="1373928" y="5965718"/>
                <a:ext cx="688115" cy="24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SzPct val="120000"/>
                  <a:defRPr sz="2000">
                    <a:solidFill>
                      <a:srgbClr val="000099"/>
                    </a:solidFill>
                    <a:latin typeface="Calibri" pitchFamily="34" charset="0"/>
                  </a:defRPr>
                </a:lvl1pPr>
                <a:lvl2pPr marL="742950" indent="-285750" eaLnBrk="0" hangingPunct="0">
                  <a:spcBef>
                    <a:spcPct val="20000"/>
                  </a:spcBef>
                  <a:buSzPct val="60000"/>
                  <a:buBlip>
                    <a:blip r:embed="rId3"/>
                  </a:buBlip>
                  <a:defRPr>
                    <a:solidFill>
                      <a:srgbClr val="000099"/>
                    </a:solidFill>
                    <a:latin typeface="Calibri" pitchFamily="34" charset="0"/>
                  </a:defRPr>
                </a:lvl2pPr>
                <a:lvl3pPr marL="1143000" indent="-228600" eaLnBrk="0" hangingPunct="0">
                  <a:spcBef>
                    <a:spcPct val="20000"/>
                  </a:spcBef>
                  <a:buSzPct val="70000"/>
                  <a:buBlip>
                    <a:blip r:embed="rId4"/>
                  </a:buBlip>
                  <a:defRPr sz="1600">
                    <a:solidFill>
                      <a:schemeClr val="tx1"/>
                    </a:solidFill>
                    <a:latin typeface="Calibri" pitchFamily="34" charset="0"/>
                  </a:defRPr>
                </a:lvl3pPr>
                <a:lvl4pPr marL="1600200" indent="-228600" eaLnBrk="0" hangingPunct="0">
                  <a:spcBef>
                    <a:spcPct val="20000"/>
                  </a:spcBef>
                  <a:buChar char="–"/>
                  <a:defRPr sz="1400">
                    <a:solidFill>
                      <a:srgbClr val="000099"/>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pPr>
                <a:r>
                  <a:rPr lang="it-IT" altLang="it-IT" sz="1600"/>
                  <a:t>2013</a:t>
                </a:r>
              </a:p>
            </p:txBody>
          </p:sp>
          <p:sp>
            <p:nvSpPr>
              <p:cNvPr id="10" name="TextBox 11"/>
              <p:cNvSpPr txBox="1">
                <a:spLocks noChangeArrowheads="1"/>
              </p:cNvSpPr>
              <p:nvPr/>
            </p:nvSpPr>
            <p:spPr bwMode="auto">
              <a:xfrm>
                <a:off x="3419872" y="5968304"/>
                <a:ext cx="688115" cy="24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SzPct val="120000"/>
                  <a:defRPr sz="2000">
                    <a:solidFill>
                      <a:srgbClr val="000099"/>
                    </a:solidFill>
                    <a:latin typeface="Calibri" pitchFamily="34" charset="0"/>
                  </a:defRPr>
                </a:lvl1pPr>
                <a:lvl2pPr marL="742950" indent="-285750" eaLnBrk="0" hangingPunct="0">
                  <a:spcBef>
                    <a:spcPct val="20000"/>
                  </a:spcBef>
                  <a:buSzPct val="60000"/>
                  <a:buBlip>
                    <a:blip r:embed="rId3"/>
                  </a:buBlip>
                  <a:defRPr>
                    <a:solidFill>
                      <a:srgbClr val="000099"/>
                    </a:solidFill>
                    <a:latin typeface="Calibri" pitchFamily="34" charset="0"/>
                  </a:defRPr>
                </a:lvl2pPr>
                <a:lvl3pPr marL="1143000" indent="-228600" eaLnBrk="0" hangingPunct="0">
                  <a:spcBef>
                    <a:spcPct val="20000"/>
                  </a:spcBef>
                  <a:buSzPct val="70000"/>
                  <a:buBlip>
                    <a:blip r:embed="rId4"/>
                  </a:buBlip>
                  <a:defRPr sz="1600">
                    <a:solidFill>
                      <a:schemeClr val="tx1"/>
                    </a:solidFill>
                    <a:latin typeface="Calibri" pitchFamily="34" charset="0"/>
                  </a:defRPr>
                </a:lvl3pPr>
                <a:lvl4pPr marL="1600200" indent="-228600" eaLnBrk="0" hangingPunct="0">
                  <a:spcBef>
                    <a:spcPct val="20000"/>
                  </a:spcBef>
                  <a:buChar char="–"/>
                  <a:defRPr sz="1400">
                    <a:solidFill>
                      <a:srgbClr val="000099"/>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pPr>
                <a:r>
                  <a:rPr lang="it-IT" altLang="it-IT" sz="1600"/>
                  <a:t>2014</a:t>
                </a:r>
              </a:p>
            </p:txBody>
          </p:sp>
          <p:sp>
            <p:nvSpPr>
              <p:cNvPr id="11" name="Right Brace 14"/>
              <p:cNvSpPr/>
              <p:nvPr/>
            </p:nvSpPr>
            <p:spPr bwMode="auto">
              <a:xfrm rot="5400000">
                <a:off x="3687344" y="4880543"/>
                <a:ext cx="98739" cy="2062061"/>
              </a:xfrm>
              <a:prstGeom prst="rightBrace">
                <a:avLst/>
              </a:prstGeom>
              <a:noFill/>
              <a:ln w="28575" cap="flat" cmpd="sng" algn="ctr">
                <a:solidFill>
                  <a:schemeClr val="accent4">
                    <a:lumMod val="50000"/>
                    <a:lumOff val="50000"/>
                  </a:schemeClr>
                </a:solidFill>
                <a:prstDash val="solid"/>
                <a:round/>
                <a:headEnd type="none" w="med" len="med"/>
                <a:tailEnd type="none" w="med" len="med"/>
              </a:ln>
              <a:effectLst/>
            </p:spPr>
            <p:txBody>
              <a:bodyPr/>
              <a:lstStyle/>
              <a:p>
                <a:pPr marL="342900" indent="-342900">
                  <a:spcBef>
                    <a:spcPct val="20000"/>
                  </a:spcBef>
                  <a:buClr>
                    <a:srgbClr val="F8B323"/>
                  </a:buClr>
                  <a:buFont typeface="Wingdings" pitchFamily="2" charset="2"/>
                  <a:buChar char="n"/>
                  <a:defRPr/>
                </a:pPr>
                <a:endParaRPr lang="it-IT" sz="900" b="0">
                  <a:solidFill>
                    <a:srgbClr val="000099"/>
                  </a:solidFill>
                  <a:latin typeface="Arial" charset="0"/>
                  <a:ea typeface="ＭＳ Ｐゴシック" pitchFamily="18" charset="-128"/>
                </a:endParaRPr>
              </a:p>
            </p:txBody>
          </p:sp>
          <p:sp>
            <p:nvSpPr>
              <p:cNvPr id="12" name="Right Brace 16"/>
              <p:cNvSpPr/>
              <p:nvPr/>
            </p:nvSpPr>
            <p:spPr bwMode="auto">
              <a:xfrm rot="5400000">
                <a:off x="1646193" y="4924688"/>
                <a:ext cx="89446" cy="1964477"/>
              </a:xfrm>
              <a:prstGeom prst="rightBrace">
                <a:avLst/>
              </a:prstGeom>
              <a:noFill/>
              <a:ln w="28575" cap="flat" cmpd="sng" algn="ctr">
                <a:solidFill>
                  <a:schemeClr val="accent4">
                    <a:lumMod val="50000"/>
                    <a:lumOff val="50000"/>
                  </a:schemeClr>
                </a:solidFill>
                <a:prstDash val="solid"/>
                <a:round/>
                <a:headEnd type="none" w="med" len="med"/>
                <a:tailEnd type="none" w="med" len="med"/>
              </a:ln>
              <a:effectLst/>
            </p:spPr>
            <p:txBody>
              <a:bodyPr/>
              <a:lstStyle/>
              <a:p>
                <a:pPr marL="342900" indent="-342900">
                  <a:spcBef>
                    <a:spcPct val="20000"/>
                  </a:spcBef>
                  <a:buClr>
                    <a:srgbClr val="F8B323"/>
                  </a:buClr>
                  <a:buFont typeface="Wingdings" pitchFamily="2" charset="2"/>
                  <a:buChar char="n"/>
                  <a:defRPr/>
                </a:pPr>
                <a:endParaRPr lang="it-IT" sz="900" b="0">
                  <a:solidFill>
                    <a:srgbClr val="000099"/>
                  </a:solidFill>
                  <a:latin typeface="Arial" charset="0"/>
                  <a:ea typeface="ＭＳ Ｐゴシック" pitchFamily="18" charset="-128"/>
                </a:endParaRPr>
              </a:p>
            </p:txBody>
          </p:sp>
          <p:sp>
            <p:nvSpPr>
              <p:cNvPr id="13" name="Right Brace 17"/>
              <p:cNvSpPr/>
              <p:nvPr/>
            </p:nvSpPr>
            <p:spPr bwMode="auto">
              <a:xfrm rot="5400000">
                <a:off x="5090126" y="5581643"/>
                <a:ext cx="82476" cy="657536"/>
              </a:xfrm>
              <a:prstGeom prst="rightBrace">
                <a:avLst/>
              </a:prstGeom>
              <a:noFill/>
              <a:ln w="28575" cap="flat" cmpd="sng" algn="ctr">
                <a:solidFill>
                  <a:schemeClr val="accent4">
                    <a:lumMod val="50000"/>
                    <a:lumOff val="50000"/>
                  </a:schemeClr>
                </a:solidFill>
                <a:prstDash val="solid"/>
                <a:round/>
                <a:headEnd type="none" w="med" len="med"/>
                <a:tailEnd type="none" w="med" len="med"/>
              </a:ln>
              <a:effectLst/>
            </p:spPr>
            <p:txBody>
              <a:bodyPr/>
              <a:lstStyle/>
              <a:p>
                <a:pPr marL="342900" indent="-342900">
                  <a:spcBef>
                    <a:spcPct val="20000"/>
                  </a:spcBef>
                  <a:buClr>
                    <a:srgbClr val="F8B323"/>
                  </a:buClr>
                  <a:buFont typeface="Wingdings" pitchFamily="2" charset="2"/>
                  <a:buChar char="n"/>
                  <a:defRPr/>
                </a:pPr>
                <a:endParaRPr lang="it-IT" sz="900" b="0">
                  <a:solidFill>
                    <a:srgbClr val="000099"/>
                  </a:solidFill>
                  <a:latin typeface="Arial" charset="0"/>
                  <a:ea typeface="ＭＳ Ｐゴシック" pitchFamily="18" charset="-128"/>
                </a:endParaRPr>
              </a:p>
            </p:txBody>
          </p:sp>
          <p:sp>
            <p:nvSpPr>
              <p:cNvPr id="14" name="TextBox 18"/>
              <p:cNvSpPr txBox="1">
                <a:spLocks noChangeArrowheads="1"/>
              </p:cNvSpPr>
              <p:nvPr/>
            </p:nvSpPr>
            <p:spPr bwMode="auto">
              <a:xfrm>
                <a:off x="4825026" y="5951427"/>
                <a:ext cx="688115" cy="24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SzPct val="120000"/>
                  <a:defRPr sz="2000">
                    <a:solidFill>
                      <a:srgbClr val="000099"/>
                    </a:solidFill>
                    <a:latin typeface="Calibri" pitchFamily="34" charset="0"/>
                  </a:defRPr>
                </a:lvl1pPr>
                <a:lvl2pPr marL="742950" indent="-285750" eaLnBrk="0" hangingPunct="0">
                  <a:spcBef>
                    <a:spcPct val="20000"/>
                  </a:spcBef>
                  <a:buSzPct val="60000"/>
                  <a:buBlip>
                    <a:blip r:embed="rId3"/>
                  </a:buBlip>
                  <a:defRPr>
                    <a:solidFill>
                      <a:srgbClr val="000099"/>
                    </a:solidFill>
                    <a:latin typeface="Calibri" pitchFamily="34" charset="0"/>
                  </a:defRPr>
                </a:lvl2pPr>
                <a:lvl3pPr marL="1143000" indent="-228600" eaLnBrk="0" hangingPunct="0">
                  <a:spcBef>
                    <a:spcPct val="20000"/>
                  </a:spcBef>
                  <a:buSzPct val="70000"/>
                  <a:buBlip>
                    <a:blip r:embed="rId4"/>
                  </a:buBlip>
                  <a:defRPr sz="1600">
                    <a:solidFill>
                      <a:schemeClr val="tx1"/>
                    </a:solidFill>
                    <a:latin typeface="Calibri" pitchFamily="34" charset="0"/>
                  </a:defRPr>
                </a:lvl3pPr>
                <a:lvl4pPr marL="1600200" indent="-228600" eaLnBrk="0" hangingPunct="0">
                  <a:spcBef>
                    <a:spcPct val="20000"/>
                  </a:spcBef>
                  <a:buChar char="–"/>
                  <a:defRPr sz="1400">
                    <a:solidFill>
                      <a:srgbClr val="000099"/>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pPr>
                <a:r>
                  <a:rPr lang="it-IT" altLang="it-IT" sz="1600"/>
                  <a:t>2015</a:t>
                </a:r>
              </a:p>
            </p:txBody>
          </p:sp>
        </p:grpSp>
      </p:grpSp>
      <p:sp>
        <p:nvSpPr>
          <p:cNvPr id="15" name="CasellaDiTesto 14"/>
          <p:cNvSpPr txBox="1">
            <a:spLocks noChangeArrowheads="1"/>
          </p:cNvSpPr>
          <p:nvPr/>
        </p:nvSpPr>
        <p:spPr bwMode="auto">
          <a:xfrm>
            <a:off x="3733800" y="5776913"/>
            <a:ext cx="4630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SzPct val="120000"/>
              <a:defRPr sz="2000">
                <a:solidFill>
                  <a:srgbClr val="000099"/>
                </a:solidFill>
                <a:latin typeface="Calibri" pitchFamily="34" charset="0"/>
              </a:defRPr>
            </a:lvl1pPr>
            <a:lvl2pPr marL="742950" indent="-285750" eaLnBrk="0" hangingPunct="0">
              <a:spcBef>
                <a:spcPct val="20000"/>
              </a:spcBef>
              <a:buSzPct val="60000"/>
              <a:buBlip>
                <a:blip r:embed="rId3"/>
              </a:buBlip>
              <a:defRPr>
                <a:solidFill>
                  <a:srgbClr val="000099"/>
                </a:solidFill>
                <a:latin typeface="Calibri" pitchFamily="34" charset="0"/>
              </a:defRPr>
            </a:lvl2pPr>
            <a:lvl3pPr marL="1143000" indent="-228600" eaLnBrk="0" hangingPunct="0">
              <a:spcBef>
                <a:spcPct val="20000"/>
              </a:spcBef>
              <a:buSzPct val="70000"/>
              <a:buBlip>
                <a:blip r:embed="rId4"/>
              </a:buBlip>
              <a:defRPr sz="1600">
                <a:solidFill>
                  <a:schemeClr val="tx1"/>
                </a:solidFill>
                <a:latin typeface="Calibri" pitchFamily="34" charset="0"/>
              </a:defRPr>
            </a:lvl3pPr>
            <a:lvl4pPr marL="1600200" indent="-228600" eaLnBrk="0" hangingPunct="0">
              <a:spcBef>
                <a:spcPct val="20000"/>
              </a:spcBef>
              <a:buChar char="–"/>
              <a:defRPr sz="1400">
                <a:solidFill>
                  <a:srgbClr val="000099"/>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pPr>
            <a:r>
              <a:rPr lang="it-IT" altLang="it-IT" sz="1800"/>
              <a:t>EZ cavity production udated on May 6</a:t>
            </a:r>
            <a:r>
              <a:rPr lang="it-IT" altLang="it-IT" sz="1800" baseline="30000"/>
              <a:t>th</a:t>
            </a:r>
            <a:r>
              <a:rPr lang="it-IT" altLang="it-IT" sz="1800"/>
              <a:t>, 2015</a:t>
            </a:r>
          </a:p>
        </p:txBody>
      </p:sp>
      <p:sp>
        <p:nvSpPr>
          <p:cNvPr id="16" name="Segnaposto numero diapositiva 4">
            <a:extLst>
              <a:ext uri="{FF2B5EF4-FFF2-40B4-BE49-F238E27FC236}">
                <a16:creationId xmlns:a16="http://schemas.microsoft.com/office/drawing/2014/main" id="{13468CBC-87D3-35D8-D678-ADF7FC954C22}"/>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023787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3BAB1C-B252-2EF3-8D5C-C0677E84DC76}"/>
              </a:ext>
            </a:extLst>
          </p:cNvPr>
          <p:cNvSpPr>
            <a:spLocks noGrp="1"/>
          </p:cNvSpPr>
          <p:nvPr>
            <p:ph type="title"/>
          </p:nvPr>
        </p:nvSpPr>
        <p:spPr/>
        <p:txBody>
          <a:bodyPr/>
          <a:lstStyle/>
          <a:p>
            <a:r>
              <a:rPr lang="en-US" altLang="it-IT" dirty="0"/>
              <a:t>Vertical TEST Infrastructure at DESY</a:t>
            </a:r>
            <a:endParaRPr lang="it-IT" dirty="0"/>
          </a:p>
        </p:txBody>
      </p:sp>
      <p:sp>
        <p:nvSpPr>
          <p:cNvPr id="3" name="Segnaposto data 2">
            <a:extLst>
              <a:ext uri="{FF2B5EF4-FFF2-40B4-BE49-F238E27FC236}">
                <a16:creationId xmlns:a16="http://schemas.microsoft.com/office/drawing/2014/main" id="{54535661-2C4C-F98F-AFFC-55381B38C0BF}"/>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DB73B6D-20E9-334C-602D-546ED5796A83}"/>
              </a:ext>
            </a:extLst>
          </p:cNvPr>
          <p:cNvSpPr>
            <a:spLocks noGrp="1"/>
          </p:cNvSpPr>
          <p:nvPr>
            <p:ph type="ftr" sz="quarter" idx="11"/>
          </p:nvPr>
        </p:nvSpPr>
        <p:spPr/>
        <p:txBody>
          <a:bodyPr/>
          <a:lstStyle/>
          <a:p>
            <a:pPr>
              <a:defRPr/>
            </a:pPr>
            <a:fld id="{8DAD3638-8E0C-4079-83E3-101B55F74CF3}" type="slidenum">
              <a:rPr lang="en-US" altLang="it-IT" smtClean="0"/>
              <a:pPr>
                <a:defRPr/>
              </a:pPr>
              <a:t>59</a:t>
            </a:fld>
            <a:endParaRPr lang="en-US" altLang="it-IT"/>
          </a:p>
        </p:txBody>
      </p:sp>
      <p:sp>
        <p:nvSpPr>
          <p:cNvPr id="5" name="Segnaposto numero diapositiva 4">
            <a:extLst>
              <a:ext uri="{FF2B5EF4-FFF2-40B4-BE49-F238E27FC236}">
                <a16:creationId xmlns:a16="http://schemas.microsoft.com/office/drawing/2014/main" id="{31ABC6B7-5C15-6100-C6E3-9759E8D16CD1}"/>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3">
            <a:extLst>
              <a:ext uri="{FF2B5EF4-FFF2-40B4-BE49-F238E27FC236}">
                <a16:creationId xmlns:a16="http://schemas.microsoft.com/office/drawing/2014/main" id="{8FDAD65E-1E37-75C7-FEB0-94A98CEF9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34" r="4369"/>
          <a:stretch>
            <a:fillRect/>
          </a:stretch>
        </p:blipFill>
        <p:spPr bwMode="auto">
          <a:xfrm>
            <a:off x="2179638" y="2743201"/>
            <a:ext cx="46482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683FFB5-4111-E16F-B82F-A046051DD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981201"/>
            <a:ext cx="2808288"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8B917D59-247D-A137-0328-ADB3BD1D0F06}"/>
              </a:ext>
            </a:extLst>
          </p:cNvPr>
          <p:cNvSpPr>
            <a:spLocks noChangeArrowheads="1"/>
          </p:cNvSpPr>
          <p:nvPr/>
        </p:nvSpPr>
        <p:spPr bwMode="auto">
          <a:xfrm>
            <a:off x="1828800" y="829251"/>
            <a:ext cx="7939994"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266700" indent="-266700" eaLnBrk="0" hangingPunct="0">
              <a:spcBef>
                <a:spcPct val="20000"/>
              </a:spcBef>
              <a:buClr>
                <a:schemeClr val="tx1"/>
              </a:buClr>
              <a:buSzPct val="120000"/>
              <a:tabLst>
                <a:tab pos="1081088" algn="l"/>
              </a:tabLst>
              <a:defRPr sz="2000">
                <a:solidFill>
                  <a:srgbClr val="000099"/>
                </a:solidFill>
                <a:latin typeface="Calibri" panose="020F0502020204030204" pitchFamily="34" charset="0"/>
              </a:defRPr>
            </a:lvl1pPr>
            <a:lvl2pPr marL="715963" indent="-258763" eaLnBrk="0" hangingPunct="0">
              <a:spcBef>
                <a:spcPct val="20000"/>
              </a:spcBef>
              <a:buSzPct val="60000"/>
              <a:buBlip>
                <a:blip r:embed="rId4"/>
              </a:buBlip>
              <a:tabLst>
                <a:tab pos="1081088" algn="l"/>
              </a:tabLst>
              <a:defRPr>
                <a:solidFill>
                  <a:srgbClr val="000099"/>
                </a:solidFill>
                <a:latin typeface="Calibri" panose="020F0502020204030204" pitchFamily="34" charset="0"/>
              </a:defRPr>
            </a:lvl2pPr>
            <a:lvl3pPr marL="1143000" indent="-228600" eaLnBrk="0" hangingPunct="0">
              <a:spcBef>
                <a:spcPct val="20000"/>
              </a:spcBef>
              <a:buSzPct val="70000"/>
              <a:buBlip>
                <a:blip r:embed="rId5"/>
              </a:buBlip>
              <a:tabLst>
                <a:tab pos="1081088" algn="l"/>
              </a:tabLst>
              <a:defRPr sz="1600">
                <a:solidFill>
                  <a:schemeClr val="tx1"/>
                </a:solidFill>
                <a:latin typeface="Calibri" panose="020F0502020204030204" pitchFamily="34" charset="0"/>
              </a:defRPr>
            </a:lvl3pPr>
            <a:lvl4pPr marL="1600200" indent="-228600" eaLnBrk="0" hangingPunct="0">
              <a:spcBef>
                <a:spcPct val="20000"/>
              </a:spcBef>
              <a:buChar char="–"/>
              <a:tabLst>
                <a:tab pos="1081088" algn="l"/>
              </a:tabLst>
              <a:defRPr sz="1400">
                <a:solidFill>
                  <a:srgbClr val="000099"/>
                </a:solidFill>
                <a:latin typeface="Calibri" panose="020F0502020204030204" pitchFamily="34" charset="0"/>
              </a:defRPr>
            </a:lvl4pPr>
            <a:lvl5pPr marL="2057400" indent="-228600" eaLnBrk="0" hangingPunct="0">
              <a:spcBef>
                <a:spcPct val="20000"/>
              </a:spcBef>
              <a:buChar char="»"/>
              <a:tabLst>
                <a:tab pos="1081088" algn="l"/>
              </a:tabLst>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tabLst>
                <a:tab pos="1081088" algn="l"/>
              </a:tabLst>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tabLst>
                <a:tab pos="1081088" algn="l"/>
              </a:tabLst>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tabLst>
                <a:tab pos="1081088" algn="l"/>
              </a:tabLst>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tabLst>
                <a:tab pos="1081088" algn="l"/>
              </a:tabLst>
              <a:defRPr sz="1400">
                <a:solidFill>
                  <a:schemeClr val="tx1"/>
                </a:solidFill>
                <a:latin typeface="Calibri" panose="020F0502020204030204" pitchFamily="34" charset="0"/>
              </a:defRPr>
            </a:lvl9pPr>
          </a:lstStyle>
          <a:p>
            <a:pPr eaLnBrk="1" hangingPunct="1">
              <a:buClrTx/>
              <a:buSzTx/>
              <a:buFont typeface="Symbol" pitchFamily="2" charset="2"/>
              <a:buChar char=""/>
            </a:pPr>
            <a:r>
              <a:rPr lang="en-US" altLang="it-IT" b="0" dirty="0">
                <a:solidFill>
                  <a:srgbClr val="002060"/>
                </a:solidFill>
                <a:latin typeface="Arial" panose="020B0604020202020204" pitchFamily="34" charset="0"/>
                <a:ea typeface="Times New Roman" panose="02020603050405020304" pitchFamily="18" charset="0"/>
                <a:cs typeface="Arial" panose="020B0604020202020204" pitchFamily="34" charset="0"/>
              </a:rPr>
              <a:t>Multiple vertical tests started in Feb 2013 (IFJ-Pan &amp; DESY)</a:t>
            </a:r>
          </a:p>
          <a:p>
            <a:pPr eaLnBrk="1" hangingPunct="1">
              <a:buClrTx/>
              <a:buSzTx/>
              <a:buFont typeface="Symbol" pitchFamily="2" charset="2"/>
              <a:buChar char=""/>
            </a:pPr>
            <a:r>
              <a:rPr lang="en-US" altLang="it-IT" b="0" dirty="0">
                <a:solidFill>
                  <a:srgbClr val="002060"/>
                </a:solidFill>
                <a:latin typeface="Arial" panose="020B0604020202020204" pitchFamily="34" charset="0"/>
                <a:ea typeface="Times New Roman" panose="02020603050405020304" pitchFamily="18" charset="0"/>
                <a:cs typeface="Arial" panose="020B0604020202020204" pitchFamily="34" charset="0"/>
              </a:rPr>
              <a:t>2 independent cryostats and RF stations for six 4-cavity inserts</a:t>
            </a:r>
            <a:endParaRPr lang="it-IT" altLang="it-IT" b="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buClrTx/>
              <a:buSzTx/>
              <a:buFont typeface="Symbol" pitchFamily="2" charset="2"/>
              <a:buChar char=""/>
            </a:pPr>
            <a:r>
              <a:rPr lang="en-US" altLang="it-IT" b="0" dirty="0">
                <a:solidFill>
                  <a:srgbClr val="002060"/>
                </a:solidFill>
                <a:latin typeface="Arial" panose="020B0604020202020204" pitchFamily="34" charset="0"/>
                <a:ea typeface="Times New Roman" panose="02020603050405020304" pitchFamily="18" charset="0"/>
                <a:cs typeface="Arial" panose="020B0604020202020204" pitchFamily="34" charset="0"/>
              </a:rPr>
              <a:t>Parallel commissioning of inserts + vertical tests on series cavities</a:t>
            </a:r>
          </a:p>
          <a:p>
            <a:pPr eaLnBrk="1" hangingPunct="1">
              <a:buClrTx/>
              <a:buSzTx/>
              <a:buFont typeface="Symbol" pitchFamily="2" charset="2"/>
              <a:buChar char=""/>
            </a:pPr>
            <a:r>
              <a:rPr lang="en-US" altLang="it-IT" b="0" dirty="0">
                <a:solidFill>
                  <a:srgbClr val="002060"/>
                </a:solidFill>
                <a:latin typeface="Arial" panose="020B0604020202020204" pitchFamily="34" charset="0"/>
                <a:ea typeface="Times New Roman" panose="02020603050405020304" pitchFamily="18" charset="0"/>
                <a:cs typeface="Arial" panose="020B0604020202020204" pitchFamily="34" charset="0"/>
              </a:rPr>
              <a:t>New software for vertical tests</a:t>
            </a:r>
            <a:endParaRPr lang="it-IT" altLang="it-IT" sz="600" b="0" dirty="0">
              <a:solidFill>
                <a:srgbClr val="002060"/>
              </a:solidFill>
              <a:latin typeface="Arial" panose="020B0604020202020204" pitchFamily="34" charset="0"/>
              <a:cs typeface="Arial" panose="020B0604020202020204" pitchFamily="34" charset="0"/>
            </a:endParaRPr>
          </a:p>
          <a:p>
            <a:pPr lvl="1">
              <a:spcBef>
                <a:spcPct val="0"/>
              </a:spcBef>
              <a:buSzTx/>
              <a:buFontTx/>
              <a:buNone/>
            </a:pPr>
            <a:r>
              <a:rPr lang="en-US" altLang="it-IT" sz="400" b="0" dirty="0">
                <a:cs typeface="Times New Roman" panose="02020603050405020304" pitchFamily="18" charset="0"/>
              </a:rPr>
              <a:t>	</a:t>
            </a:r>
          </a:p>
          <a:p>
            <a:pPr lvl="1">
              <a:spcBef>
                <a:spcPct val="0"/>
              </a:spcBef>
              <a:buSzTx/>
              <a:buFontTx/>
              <a:buNone/>
            </a:pPr>
            <a:r>
              <a:rPr lang="en-US" altLang="it-IT" sz="1600" dirty="0">
                <a:solidFill>
                  <a:schemeClr val="tx1"/>
                </a:solidFill>
                <a:latin typeface="Arial" panose="020B0604020202020204" pitchFamily="34" charset="0"/>
                <a:cs typeface="Arial" panose="020B0604020202020204" pitchFamily="34" charset="0"/>
              </a:rPr>
              <a:t>no Second Sound, no T-Mapping at AMTF</a:t>
            </a:r>
          </a:p>
        </p:txBody>
      </p:sp>
    </p:spTree>
    <p:extLst>
      <p:ext uri="{BB962C8B-B14F-4D97-AF65-F5344CB8AC3E}">
        <p14:creationId xmlns:p14="http://schemas.microsoft.com/office/powerpoint/2010/main" val="4187859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09E1D9-4D59-8349-819B-D65008FC4B51}"/>
              </a:ext>
            </a:extLst>
          </p:cNvPr>
          <p:cNvSpPr>
            <a:spLocks noGrp="1"/>
          </p:cNvSpPr>
          <p:nvPr>
            <p:ph type="title"/>
          </p:nvPr>
        </p:nvSpPr>
        <p:spPr/>
        <p:txBody>
          <a:bodyPr/>
          <a:lstStyle/>
          <a:p>
            <a:r>
              <a:rPr lang="en-US" altLang="it-IT" dirty="0"/>
              <a:t>First Steps of the TESLA Game</a:t>
            </a:r>
            <a:endParaRPr lang="it-IT" dirty="0"/>
          </a:p>
        </p:txBody>
      </p:sp>
      <p:sp>
        <p:nvSpPr>
          <p:cNvPr id="3" name="Segnaposto data 2">
            <a:extLst>
              <a:ext uri="{FF2B5EF4-FFF2-40B4-BE49-F238E27FC236}">
                <a16:creationId xmlns:a16="http://schemas.microsoft.com/office/drawing/2014/main" id="{C5A38DC8-DCC0-104C-B2DD-39BD31473156}"/>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718951A-6254-6842-9F80-12512D5F0BD1}"/>
              </a:ext>
            </a:extLst>
          </p:cNvPr>
          <p:cNvSpPr>
            <a:spLocks noGrp="1"/>
          </p:cNvSpPr>
          <p:nvPr>
            <p:ph type="ftr" sz="quarter" idx="11"/>
          </p:nvPr>
        </p:nvSpPr>
        <p:spPr/>
        <p:txBody>
          <a:bodyPr/>
          <a:lstStyle/>
          <a:p>
            <a:pPr>
              <a:defRPr/>
            </a:pPr>
            <a:fld id="{8DAD3638-8E0C-4079-83E3-101B55F74CF3}" type="slidenum">
              <a:rPr lang="en-US" altLang="it-IT" smtClean="0"/>
              <a:pPr>
                <a:defRPr/>
              </a:pPr>
              <a:t>6</a:t>
            </a:fld>
            <a:endParaRPr lang="en-US" altLang="it-IT"/>
          </a:p>
        </p:txBody>
      </p:sp>
      <p:graphicFrame>
        <p:nvGraphicFramePr>
          <p:cNvPr id="6" name="Group 47">
            <a:extLst>
              <a:ext uri="{FF2B5EF4-FFF2-40B4-BE49-F238E27FC236}">
                <a16:creationId xmlns:a16="http://schemas.microsoft.com/office/drawing/2014/main" id="{B6FA21E0-5E77-314A-B520-D47E956D084B}"/>
              </a:ext>
            </a:extLst>
          </p:cNvPr>
          <p:cNvGraphicFramePr>
            <a:graphicFrameLocks noGrp="1"/>
          </p:cNvGraphicFramePr>
          <p:nvPr/>
        </p:nvGraphicFramePr>
        <p:xfrm>
          <a:off x="2219326" y="4648201"/>
          <a:ext cx="2684463" cy="1562101"/>
        </p:xfrm>
        <a:graphic>
          <a:graphicData uri="http://schemas.openxmlformats.org/drawingml/2006/table">
            <a:tbl>
              <a:tblPr/>
              <a:tblGrid>
                <a:gridCol w="877888">
                  <a:extLst>
                    <a:ext uri="{9D8B030D-6E8A-4147-A177-3AD203B41FA5}">
                      <a16:colId xmlns:a16="http://schemas.microsoft.com/office/drawing/2014/main" val="3534451376"/>
                    </a:ext>
                  </a:extLst>
                </a:gridCol>
                <a:gridCol w="730250">
                  <a:extLst>
                    <a:ext uri="{9D8B030D-6E8A-4147-A177-3AD203B41FA5}">
                      <a16:colId xmlns:a16="http://schemas.microsoft.com/office/drawing/2014/main" val="2706288919"/>
                    </a:ext>
                  </a:extLst>
                </a:gridCol>
                <a:gridCol w="1076325">
                  <a:extLst>
                    <a:ext uri="{9D8B030D-6E8A-4147-A177-3AD203B41FA5}">
                      <a16:colId xmlns:a16="http://schemas.microsoft.com/office/drawing/2014/main" val="1648404684"/>
                    </a:ext>
                  </a:extLst>
                </a:gridCol>
              </a:tblGrid>
              <a:tr h="304800">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en-US" altLang="it-IT" sz="1400" b="0" i="0" u="none" strike="noStrike" cap="none" normalizeH="0" baseline="0">
                          <a:ln>
                            <a:noFill/>
                          </a:ln>
                          <a:solidFill>
                            <a:srgbClr val="000099"/>
                          </a:solidFill>
                          <a:effectLst/>
                          <a:latin typeface="Calibri" panose="020F0502020204030204" pitchFamily="34" charset="0"/>
                        </a:rPr>
                        <a:t>R/Q</a:t>
                      </a:r>
                    </a:p>
                  </a:txBody>
                  <a:tcPr horzOverflow="overflow">
                    <a:lnL cap="flat">
                      <a:noFill/>
                    </a:lnL>
                    <a:lnR>
                      <a:noFill/>
                    </a:lnR>
                    <a:lnT w="38100" cap="flat" cmpd="sng" algn="ctr">
                      <a:solidFill>
                        <a:schemeClr val="tx1"/>
                      </a:solidFill>
                      <a:prstDash val="solid"/>
                      <a:round/>
                      <a:headEnd type="none" w="sm" len="sm"/>
                      <a:tailEnd type="none" w="sm" len="sm"/>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1036</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w="38100" cap="flat" cmpd="sng" algn="ctr">
                      <a:solidFill>
                        <a:schemeClr val="tx1"/>
                      </a:solidFill>
                      <a:prstDash val="solid"/>
                      <a:round/>
                      <a:headEnd type="none" w="sm" len="sm"/>
                      <a:tailEnd type="none" w="sm" len="sm"/>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W</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cap="flat">
                      <a:noFill/>
                    </a:lnR>
                    <a:lnT w="38100" cap="flat" cmpd="sng" algn="ctr">
                      <a:solidFill>
                        <a:schemeClr val="tx1"/>
                      </a:solidFill>
                      <a:prstDash val="solid"/>
                      <a:round/>
                      <a:headEnd type="none" w="sm" len="sm"/>
                      <a:tailEnd type="none" w="sm" len="sm"/>
                    </a:lnT>
                    <a:lnB>
                      <a:noFill/>
                    </a:lnB>
                    <a:lnTlToBr>
                      <a:noFill/>
                    </a:lnTlToBr>
                    <a:lnBlToTr>
                      <a:noFill/>
                    </a:lnBlToTr>
                    <a:noFill/>
                  </a:tcPr>
                </a:tc>
                <a:extLst>
                  <a:ext uri="{0D108BD9-81ED-4DB2-BD59-A6C34878D82A}">
                    <a16:rowId xmlns:a16="http://schemas.microsoft.com/office/drawing/2014/main" val="3159436484"/>
                  </a:ext>
                </a:extLst>
              </a:tr>
              <a:tr h="273050">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E</a:t>
                      </a:r>
                      <a:r>
                        <a:rPr kumimoji="0" lang="it-IT" altLang="it-IT" sz="1400" b="0" i="0" u="none" strike="noStrike" cap="none" normalizeH="0" baseline="-25000">
                          <a:ln>
                            <a:noFill/>
                          </a:ln>
                          <a:solidFill>
                            <a:srgbClr val="000099"/>
                          </a:solidFill>
                          <a:effectLst/>
                          <a:latin typeface="Calibri" panose="020F0502020204030204" pitchFamily="34" charset="0"/>
                        </a:rPr>
                        <a:t>peak</a:t>
                      </a:r>
                      <a:r>
                        <a:rPr kumimoji="0" lang="it-IT" altLang="it-IT" sz="1400" b="0" i="0" u="none" strike="noStrike" cap="none" normalizeH="0" baseline="0">
                          <a:ln>
                            <a:noFill/>
                          </a:ln>
                          <a:solidFill>
                            <a:srgbClr val="000099"/>
                          </a:solidFill>
                          <a:effectLst/>
                          <a:latin typeface="Calibri" panose="020F0502020204030204" pitchFamily="34" charset="0"/>
                        </a:rPr>
                        <a:t>/E</a:t>
                      </a:r>
                      <a:r>
                        <a:rPr kumimoji="0" lang="it-IT" altLang="it-IT" sz="1400" b="0" i="0" u="none" strike="noStrike" cap="none" normalizeH="0" baseline="-25000">
                          <a:ln>
                            <a:noFill/>
                          </a:ln>
                          <a:solidFill>
                            <a:srgbClr val="000099"/>
                          </a:solidFill>
                          <a:effectLst/>
                          <a:latin typeface="Calibri" panose="020F0502020204030204" pitchFamily="34" charset="0"/>
                        </a:rPr>
                        <a:t>acc</a:t>
                      </a:r>
                      <a:endParaRPr kumimoji="0" lang="en-US" altLang="it-IT" sz="1400" b="0" i="0" u="none" strike="noStrike" cap="none" normalizeH="0" baseline="-25000">
                        <a:ln>
                          <a:noFill/>
                        </a:ln>
                        <a:solidFill>
                          <a:srgbClr val="000099"/>
                        </a:solidFill>
                        <a:effectLst/>
                        <a:latin typeface="Calibri" panose="020F0502020204030204" pitchFamily="34" charset="0"/>
                      </a:endParaRPr>
                    </a:p>
                  </a:txBody>
                  <a:tcPr horzOverflow="overflow">
                    <a:lnL cap="flat">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2.0</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endParaRPr kumimoji="0" lang="it-IT"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905114813"/>
                  </a:ext>
                </a:extLst>
              </a:tr>
              <a:tr h="273050">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B</a:t>
                      </a:r>
                      <a:r>
                        <a:rPr kumimoji="0" lang="it-IT" altLang="it-IT" sz="1400" b="0" i="0" u="none" strike="noStrike" cap="none" normalizeH="0" baseline="-25000">
                          <a:ln>
                            <a:noFill/>
                          </a:ln>
                          <a:solidFill>
                            <a:srgbClr val="000099"/>
                          </a:solidFill>
                          <a:effectLst/>
                          <a:latin typeface="Calibri" panose="020F0502020204030204" pitchFamily="34" charset="0"/>
                        </a:rPr>
                        <a:t>peak</a:t>
                      </a:r>
                      <a:r>
                        <a:rPr kumimoji="0" lang="it-IT" altLang="it-IT" sz="1400" b="0" i="0" u="none" strike="noStrike" cap="none" normalizeH="0" baseline="0">
                          <a:ln>
                            <a:noFill/>
                          </a:ln>
                          <a:solidFill>
                            <a:srgbClr val="000099"/>
                          </a:solidFill>
                          <a:effectLst/>
                          <a:latin typeface="Calibri" panose="020F0502020204030204" pitchFamily="34" charset="0"/>
                        </a:rPr>
                        <a:t>/E</a:t>
                      </a:r>
                      <a:r>
                        <a:rPr kumimoji="0" lang="it-IT" altLang="it-IT" sz="1400" b="0" i="0" u="none" strike="noStrike" cap="none" normalizeH="0" baseline="-25000">
                          <a:ln>
                            <a:noFill/>
                          </a:ln>
                          <a:solidFill>
                            <a:srgbClr val="000099"/>
                          </a:solidFill>
                          <a:effectLst/>
                          <a:latin typeface="Calibri" panose="020F0502020204030204" pitchFamily="34" charset="0"/>
                        </a:rPr>
                        <a:t>acc</a:t>
                      </a:r>
                      <a:endParaRPr kumimoji="0" lang="en-US" altLang="it-IT" sz="1400" b="0" i="0" u="none" strike="noStrike" cap="none" normalizeH="0" baseline="-25000">
                        <a:ln>
                          <a:noFill/>
                        </a:ln>
                        <a:solidFill>
                          <a:srgbClr val="000099"/>
                        </a:solidFill>
                        <a:effectLst/>
                        <a:latin typeface="Calibri" panose="020F0502020204030204" pitchFamily="34" charset="0"/>
                      </a:endParaRPr>
                    </a:p>
                  </a:txBody>
                  <a:tcPr horzOverflow="overflow">
                    <a:lnL cap="flat">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4.26</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mT/(MV/m)</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970780380"/>
                  </a:ext>
                </a:extLst>
              </a:tr>
              <a:tr h="306388">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Symbol" pitchFamily="2" charset="2"/>
                        </a:rPr>
                        <a:t>D</a:t>
                      </a:r>
                      <a:r>
                        <a:rPr kumimoji="0" lang="it-IT" altLang="it-IT" sz="1400" b="0" i="0" u="none" strike="noStrike" cap="none" normalizeH="0" baseline="0">
                          <a:ln>
                            <a:noFill/>
                          </a:ln>
                          <a:solidFill>
                            <a:srgbClr val="000099"/>
                          </a:solidFill>
                          <a:effectLst/>
                          <a:latin typeface="Calibri" panose="020F0502020204030204" pitchFamily="34" charset="0"/>
                        </a:rPr>
                        <a:t>f/</a:t>
                      </a:r>
                      <a:r>
                        <a:rPr kumimoji="0" lang="it-IT" altLang="it-IT" sz="1400" b="0" i="0" u="none" strike="noStrike" cap="none" normalizeH="0" baseline="0">
                          <a:ln>
                            <a:noFill/>
                          </a:ln>
                          <a:solidFill>
                            <a:srgbClr val="000099"/>
                          </a:solidFill>
                          <a:effectLst/>
                          <a:latin typeface="Symbol" pitchFamily="2" charset="2"/>
                        </a:rPr>
                        <a:t>D</a:t>
                      </a:r>
                      <a:r>
                        <a:rPr kumimoji="0" lang="it-IT" altLang="it-IT" sz="1400" b="0" i="0" u="none" strike="noStrike" cap="none" normalizeH="0" baseline="0">
                          <a:ln>
                            <a:noFill/>
                          </a:ln>
                          <a:solidFill>
                            <a:srgbClr val="000099"/>
                          </a:solidFill>
                          <a:effectLst/>
                          <a:latin typeface="Calibri" panose="020F0502020204030204" pitchFamily="34" charset="0"/>
                        </a:rPr>
                        <a:t>l</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cap="flat">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315</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kHz/mm</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79846276"/>
                  </a:ext>
                </a:extLst>
              </a:tr>
              <a:tr h="341313">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K</a:t>
                      </a:r>
                      <a:r>
                        <a:rPr kumimoji="0" lang="it-IT" altLang="it-IT" sz="1400" b="0" i="0" u="none" strike="noStrike" cap="none" normalizeH="0" baseline="-25000">
                          <a:ln>
                            <a:noFill/>
                          </a:ln>
                          <a:solidFill>
                            <a:srgbClr val="000099"/>
                          </a:solidFill>
                          <a:effectLst/>
                          <a:latin typeface="Calibri" panose="020F0502020204030204" pitchFamily="34" charset="0"/>
                        </a:rPr>
                        <a:t>Lorentz</a:t>
                      </a:r>
                      <a:endParaRPr kumimoji="0" lang="en-US" altLang="it-IT" sz="1400" b="0" i="0" u="none" strike="noStrike" cap="none" normalizeH="0" baseline="-25000">
                        <a:ln>
                          <a:noFill/>
                        </a:ln>
                        <a:solidFill>
                          <a:srgbClr val="000099"/>
                        </a:solidFill>
                        <a:effectLst/>
                        <a:latin typeface="Calibri" panose="020F0502020204030204" pitchFamily="34" charset="0"/>
                      </a:endParaRPr>
                    </a:p>
                  </a:txBody>
                  <a:tcPr horzOverflow="overflow">
                    <a:lnL cap="flat">
                      <a:noFill/>
                    </a:lnL>
                    <a:lnR>
                      <a:noFill/>
                    </a:lnR>
                    <a:lnT>
                      <a:noFill/>
                    </a:lnT>
                    <a:lnB w="38100" cap="flat" cmpd="sng" algn="ctr">
                      <a:solidFill>
                        <a:schemeClr val="tx1"/>
                      </a:solidFill>
                      <a:prstDash val="solid"/>
                      <a:round/>
                      <a:headEnd type="none" w="sm" len="sm"/>
                      <a:tailEnd type="none" w="sm" len="sm"/>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sym typeface="Symbol" pitchFamily="2" charset="2"/>
                        </a:rPr>
                        <a:t> </a:t>
                      </a:r>
                      <a:r>
                        <a:rPr kumimoji="0" lang="it-IT" altLang="it-IT" sz="1400" b="0" i="0" u="none" strike="noStrike" cap="none" normalizeH="0" baseline="0">
                          <a:ln>
                            <a:noFill/>
                          </a:ln>
                          <a:solidFill>
                            <a:srgbClr val="000099"/>
                          </a:solidFill>
                          <a:effectLst/>
                          <a:latin typeface="Calibri" panose="020F0502020204030204" pitchFamily="34" charset="0"/>
                        </a:rPr>
                        <a:t> -1</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a:noFill/>
                    </a:lnT>
                    <a:lnB w="38100" cap="flat" cmpd="sng" algn="ctr">
                      <a:solidFill>
                        <a:schemeClr val="tx1"/>
                      </a:solidFill>
                      <a:prstDash val="solid"/>
                      <a:round/>
                      <a:headEnd type="none" w="sm" len="sm"/>
                      <a:tailEnd type="none" w="sm" len="sm"/>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Hz/(MV/m)</a:t>
                      </a:r>
                      <a:r>
                        <a:rPr kumimoji="0" lang="it-IT" altLang="it-IT" sz="1400" b="0" i="0" u="none" strike="noStrike" cap="none" normalizeH="0" baseline="30000">
                          <a:ln>
                            <a:noFill/>
                          </a:ln>
                          <a:solidFill>
                            <a:srgbClr val="000099"/>
                          </a:solidFill>
                          <a:effectLst/>
                          <a:latin typeface="Calibri" panose="020F0502020204030204" pitchFamily="34" charset="0"/>
                        </a:rPr>
                        <a:t>2</a:t>
                      </a:r>
                      <a:endParaRPr kumimoji="0" lang="en-US" altLang="it-IT" sz="1400" b="0" i="0" u="none" strike="noStrike" cap="none" normalizeH="0" baseline="30000">
                        <a:ln>
                          <a:noFill/>
                        </a:ln>
                        <a:solidFill>
                          <a:srgbClr val="000099"/>
                        </a:solidFill>
                        <a:effectLst/>
                        <a:latin typeface="Calibri" panose="020F0502020204030204" pitchFamily="34" charset="0"/>
                      </a:endParaRPr>
                    </a:p>
                  </a:txBody>
                  <a:tcPr horzOverflow="overflow">
                    <a:lnL>
                      <a:noFill/>
                    </a:lnL>
                    <a:lnR cap="flat">
                      <a:noFill/>
                    </a:lnR>
                    <a:lnT>
                      <a:noFill/>
                    </a:lnT>
                    <a:lnB w="381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191286096"/>
                  </a:ext>
                </a:extLst>
              </a:tr>
            </a:tbl>
          </a:graphicData>
        </a:graphic>
      </p:graphicFrame>
      <p:sp>
        <p:nvSpPr>
          <p:cNvPr id="7" name="Text Box 31">
            <a:extLst>
              <a:ext uri="{FF2B5EF4-FFF2-40B4-BE49-F238E27FC236}">
                <a16:creationId xmlns:a16="http://schemas.microsoft.com/office/drawing/2014/main" id="{430E7DA7-06D9-F94E-AC51-71D3D9388722}"/>
              </a:ext>
            </a:extLst>
          </p:cNvPr>
          <p:cNvSpPr txBox="1">
            <a:spLocks noChangeArrowheads="1"/>
          </p:cNvSpPr>
          <p:nvPr/>
        </p:nvSpPr>
        <p:spPr bwMode="auto">
          <a:xfrm>
            <a:off x="2362200" y="4267200"/>
            <a:ext cx="2254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it-IT" sz="1600">
                <a:solidFill>
                  <a:srgbClr val="000099"/>
                </a:solidFill>
              </a:rPr>
              <a:t>T</a:t>
            </a:r>
            <a:r>
              <a:rPr lang="it-IT" altLang="it-IT" sz="1600">
                <a:solidFill>
                  <a:srgbClr val="000099"/>
                </a:solidFill>
              </a:rPr>
              <a:t>ESLA</a:t>
            </a:r>
            <a:r>
              <a:rPr lang="en-US" altLang="it-IT" sz="1600">
                <a:solidFill>
                  <a:srgbClr val="000099"/>
                </a:solidFill>
              </a:rPr>
              <a:t> cavity parameters</a:t>
            </a:r>
          </a:p>
        </p:txBody>
      </p:sp>
      <p:grpSp>
        <p:nvGrpSpPr>
          <p:cNvPr id="19" name="Gruppo 18">
            <a:extLst>
              <a:ext uri="{FF2B5EF4-FFF2-40B4-BE49-F238E27FC236}">
                <a16:creationId xmlns:a16="http://schemas.microsoft.com/office/drawing/2014/main" id="{E50AD458-018A-D261-78F0-BB2C10A76202}"/>
              </a:ext>
            </a:extLst>
          </p:cNvPr>
          <p:cNvGrpSpPr/>
          <p:nvPr/>
        </p:nvGrpSpPr>
        <p:grpSpPr>
          <a:xfrm>
            <a:off x="5638801" y="1600200"/>
            <a:ext cx="4752975" cy="4718050"/>
            <a:chOff x="5638801" y="1600200"/>
            <a:chExt cx="4752975" cy="4718050"/>
          </a:xfrm>
        </p:grpSpPr>
        <p:pic>
          <p:nvPicPr>
            <p:cNvPr id="11" name="Picture 34">
              <a:extLst>
                <a:ext uri="{FF2B5EF4-FFF2-40B4-BE49-F238E27FC236}">
                  <a16:creationId xmlns:a16="http://schemas.microsoft.com/office/drawing/2014/main" id="{0737A7B4-C58E-9C4B-A297-9FF9B48B7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4" r="1523"/>
            <a:stretch>
              <a:fillRect/>
            </a:stretch>
          </p:blipFill>
          <p:spPr bwMode="auto">
            <a:xfrm>
              <a:off x="5682974" y="1600200"/>
              <a:ext cx="4708802" cy="47180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5">
              <a:extLst>
                <a:ext uri="{FF2B5EF4-FFF2-40B4-BE49-F238E27FC236}">
                  <a16:creationId xmlns:a16="http://schemas.microsoft.com/office/drawing/2014/main" id="{63369052-907D-3741-AD2A-CEDB7D5C1B62}"/>
                </a:ext>
              </a:extLst>
            </p:cNvPr>
            <p:cNvSpPr>
              <a:spLocks noChangeArrowheads="1"/>
            </p:cNvSpPr>
            <p:nvPr/>
          </p:nvSpPr>
          <p:spPr bwMode="auto">
            <a:xfrm>
              <a:off x="5638801" y="3514515"/>
              <a:ext cx="353381" cy="1413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0" name="Rectangle 36">
            <a:extLst>
              <a:ext uri="{FF2B5EF4-FFF2-40B4-BE49-F238E27FC236}">
                <a16:creationId xmlns:a16="http://schemas.microsoft.com/office/drawing/2014/main" id="{22597168-7195-CB43-9D15-BC007EB240B0}"/>
              </a:ext>
            </a:extLst>
          </p:cNvPr>
          <p:cNvSpPr>
            <a:spLocks noChangeArrowheads="1"/>
          </p:cNvSpPr>
          <p:nvPr/>
        </p:nvSpPr>
        <p:spPr bwMode="auto">
          <a:xfrm>
            <a:off x="8041792" y="3502735"/>
            <a:ext cx="353381" cy="1413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13" name="Group 37">
            <a:extLst>
              <a:ext uri="{FF2B5EF4-FFF2-40B4-BE49-F238E27FC236}">
                <a16:creationId xmlns:a16="http://schemas.microsoft.com/office/drawing/2014/main" id="{DFC2F840-B726-504B-8F41-97A824825E34}"/>
              </a:ext>
            </a:extLst>
          </p:cNvPr>
          <p:cNvGrpSpPr>
            <a:grpSpLocks/>
          </p:cNvGrpSpPr>
          <p:nvPr/>
        </p:nvGrpSpPr>
        <p:grpSpPr bwMode="auto">
          <a:xfrm>
            <a:off x="1666875" y="1590676"/>
            <a:ext cx="3810000" cy="2530475"/>
            <a:chOff x="146" y="1053"/>
            <a:chExt cx="2400" cy="1594"/>
          </a:xfrm>
        </p:grpSpPr>
        <p:grpSp>
          <p:nvGrpSpPr>
            <p:cNvPr id="14" name="Group 38">
              <a:extLst>
                <a:ext uri="{FF2B5EF4-FFF2-40B4-BE49-F238E27FC236}">
                  <a16:creationId xmlns:a16="http://schemas.microsoft.com/office/drawing/2014/main" id="{AF671694-9988-1B4E-B031-ECE9211280DA}"/>
                </a:ext>
              </a:extLst>
            </p:cNvPr>
            <p:cNvGrpSpPr>
              <a:grpSpLocks/>
            </p:cNvGrpSpPr>
            <p:nvPr/>
          </p:nvGrpSpPr>
          <p:grpSpPr bwMode="auto">
            <a:xfrm>
              <a:off x="367" y="1310"/>
              <a:ext cx="1989" cy="1337"/>
              <a:chOff x="193" y="900"/>
              <a:chExt cx="2402" cy="1596"/>
            </a:xfrm>
          </p:grpSpPr>
          <p:pic>
            <p:nvPicPr>
              <p:cNvPr id="16" name="Picture 39">
                <a:extLst>
                  <a:ext uri="{FF2B5EF4-FFF2-40B4-BE49-F238E27FC236}">
                    <a16:creationId xmlns:a16="http://schemas.microsoft.com/office/drawing/2014/main" id="{61B331DF-E53B-5541-90C1-485C2161F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900"/>
                <a:ext cx="2392" cy="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0">
                <a:extLst>
                  <a:ext uri="{FF2B5EF4-FFF2-40B4-BE49-F238E27FC236}">
                    <a16:creationId xmlns:a16="http://schemas.microsoft.com/office/drawing/2014/main" id="{3CA2DFA5-BB7C-244B-B43C-47FB8BC35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 y="1710"/>
                <a:ext cx="2390"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41">
              <a:extLst>
                <a:ext uri="{FF2B5EF4-FFF2-40B4-BE49-F238E27FC236}">
                  <a16:creationId xmlns:a16="http://schemas.microsoft.com/office/drawing/2014/main" id="{290528A5-A780-B94F-AE57-A54F7125E381}"/>
                </a:ext>
              </a:extLst>
            </p:cNvPr>
            <p:cNvSpPr>
              <a:spLocks noChangeArrowheads="1"/>
            </p:cNvSpPr>
            <p:nvPr/>
          </p:nvSpPr>
          <p:spPr bwMode="auto">
            <a:xfrm>
              <a:off x="146" y="1053"/>
              <a:ext cx="2400"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lr>
                  <a:schemeClr val="tx1"/>
                </a:buClr>
                <a:buSzPct val="120000"/>
                <a:defRPr>
                  <a:solidFill>
                    <a:srgbClr val="000099"/>
                  </a:solidFill>
                  <a:latin typeface="Calibri" panose="020F0502020204030204" pitchFamily="34" charset="0"/>
                </a:defRPr>
              </a:lvl1pPr>
              <a:lvl2pPr marL="304800" indent="-190500" algn="l">
                <a:spcBef>
                  <a:spcPct val="20000"/>
                </a:spcBef>
                <a:buSzPct val="60000"/>
                <a:buBlip>
                  <a:blip r:embed="rId5"/>
                </a:buBlip>
                <a:defRPr sz="1600">
                  <a:solidFill>
                    <a:srgbClr val="000099"/>
                  </a:solidFill>
                  <a:latin typeface="Calibri" panose="020F0502020204030204" pitchFamily="34" charset="0"/>
                </a:defRPr>
              </a:lvl2pPr>
              <a:lvl3pPr marL="574675" indent="-155575" algn="l">
                <a:spcBef>
                  <a:spcPct val="20000"/>
                </a:spcBef>
                <a:buSzPct val="70000"/>
                <a:buBlip>
                  <a:blip r:embed="rId6"/>
                </a:buBlip>
                <a:defRPr sz="1400">
                  <a:solidFill>
                    <a:schemeClr val="tx1"/>
                  </a:solidFill>
                  <a:latin typeface="Calibri" panose="020F0502020204030204" pitchFamily="34" charset="0"/>
                </a:defRPr>
              </a:lvl3pPr>
              <a:lvl4pPr marL="803275" indent="-114300" algn="l">
                <a:spcBef>
                  <a:spcPct val="20000"/>
                </a:spcBef>
                <a:buChar char="–"/>
                <a:defRPr sz="1200">
                  <a:solidFill>
                    <a:srgbClr val="000099"/>
                  </a:solidFill>
                  <a:latin typeface="Calibri" panose="020F0502020204030204" pitchFamily="34" charset="0"/>
                </a:defRPr>
              </a:lvl4pPr>
              <a:lvl5pPr marL="1031875" indent="-114300" algn="l">
                <a:spcBef>
                  <a:spcPct val="20000"/>
                </a:spcBef>
                <a:buChar char="»"/>
                <a:defRPr sz="1200">
                  <a:solidFill>
                    <a:schemeClr val="tx1"/>
                  </a:solidFill>
                  <a:latin typeface="Calibri" panose="020F0502020204030204" pitchFamily="34" charset="0"/>
                </a:defRPr>
              </a:lvl5pPr>
              <a:lvl6pPr marL="1489075" indent="-114300" fontAlgn="base">
                <a:spcBef>
                  <a:spcPct val="20000"/>
                </a:spcBef>
                <a:spcAft>
                  <a:spcPct val="0"/>
                </a:spcAft>
                <a:buChar char="»"/>
                <a:defRPr sz="1200">
                  <a:solidFill>
                    <a:schemeClr val="tx1"/>
                  </a:solidFill>
                  <a:latin typeface="Calibri" panose="020F0502020204030204" pitchFamily="34" charset="0"/>
                </a:defRPr>
              </a:lvl6pPr>
              <a:lvl7pPr marL="1946275" indent="-114300" fontAlgn="base">
                <a:spcBef>
                  <a:spcPct val="20000"/>
                </a:spcBef>
                <a:spcAft>
                  <a:spcPct val="0"/>
                </a:spcAft>
                <a:buChar char="»"/>
                <a:defRPr sz="1200">
                  <a:solidFill>
                    <a:schemeClr val="tx1"/>
                  </a:solidFill>
                  <a:latin typeface="Calibri" panose="020F0502020204030204" pitchFamily="34" charset="0"/>
                </a:defRPr>
              </a:lvl7pPr>
              <a:lvl8pPr marL="2403475" indent="-114300" fontAlgn="base">
                <a:spcBef>
                  <a:spcPct val="20000"/>
                </a:spcBef>
                <a:spcAft>
                  <a:spcPct val="0"/>
                </a:spcAft>
                <a:buChar char="»"/>
                <a:defRPr sz="1200">
                  <a:solidFill>
                    <a:schemeClr val="tx1"/>
                  </a:solidFill>
                  <a:latin typeface="Calibri" panose="020F0502020204030204" pitchFamily="34" charset="0"/>
                </a:defRPr>
              </a:lvl8pPr>
              <a:lvl9pPr marL="2860675" indent="-114300" fontAlgn="base">
                <a:spcBef>
                  <a:spcPct val="20000"/>
                </a:spcBef>
                <a:spcAft>
                  <a:spcPct val="0"/>
                </a:spcAft>
                <a:buChar char="»"/>
                <a:defRPr sz="1200">
                  <a:solidFill>
                    <a:schemeClr val="tx1"/>
                  </a:solidFill>
                  <a:latin typeface="Calibri" panose="020F0502020204030204" pitchFamily="34" charset="0"/>
                </a:defRPr>
              </a:lvl9pPr>
            </a:lstStyle>
            <a:p>
              <a:pPr algn="ctr">
                <a:lnSpc>
                  <a:spcPct val="90000"/>
                </a:lnSpc>
              </a:pPr>
              <a:r>
                <a:rPr lang="en-US" altLang="it-IT" sz="1800"/>
                <a:t>9-cell</a:t>
              </a:r>
              <a:r>
                <a:rPr lang="it-IT" altLang="it-IT" sz="1800"/>
                <a:t>, 1.3 GHz</a:t>
              </a:r>
              <a:endParaRPr lang="en-US" altLang="it-IT" sz="1800"/>
            </a:p>
          </p:txBody>
        </p:sp>
      </p:grpSp>
      <p:sp>
        <p:nvSpPr>
          <p:cNvPr id="18" name="Text Box 42">
            <a:extLst>
              <a:ext uri="{FF2B5EF4-FFF2-40B4-BE49-F238E27FC236}">
                <a16:creationId xmlns:a16="http://schemas.microsoft.com/office/drawing/2014/main" id="{298A71A5-5E27-5940-8727-5F2DAA3A4EA2}"/>
              </a:ext>
            </a:extLst>
          </p:cNvPr>
          <p:cNvSpPr txBox="1">
            <a:spLocks noChangeArrowheads="1"/>
          </p:cNvSpPr>
          <p:nvPr/>
        </p:nvSpPr>
        <p:spPr bwMode="auto">
          <a:xfrm>
            <a:off x="2209801" y="914401"/>
            <a:ext cx="7154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2000" dirty="0">
                <a:solidFill>
                  <a:srgbClr val="000099"/>
                </a:solidFill>
              </a:rPr>
              <a:t>Major contributions from:</a:t>
            </a:r>
            <a:r>
              <a:rPr lang="en-US" altLang="it-IT" sz="2000" dirty="0">
                <a:solidFill>
                  <a:srgbClr val="CC3300"/>
                </a:solidFill>
              </a:rPr>
              <a:t> </a:t>
            </a:r>
            <a:r>
              <a:rPr lang="en-US" altLang="it-IT" sz="1800" dirty="0">
                <a:solidFill>
                  <a:srgbClr val="CC3300"/>
                </a:solidFill>
              </a:rPr>
              <a:t>CERN, Cornell, DESY, CEA-</a:t>
            </a:r>
            <a:r>
              <a:rPr lang="en-US" altLang="it-IT" sz="1800" dirty="0" err="1">
                <a:solidFill>
                  <a:srgbClr val="CC3300"/>
                </a:solidFill>
              </a:rPr>
              <a:t>Saclay</a:t>
            </a:r>
            <a:r>
              <a:rPr lang="en-US" altLang="it-IT" sz="1800" dirty="0">
                <a:solidFill>
                  <a:srgbClr val="CC3300"/>
                </a:solidFill>
              </a:rPr>
              <a:t>, INFN-LASA</a:t>
            </a:r>
          </a:p>
        </p:txBody>
      </p:sp>
      <p:sp>
        <p:nvSpPr>
          <p:cNvPr id="5" name="Segnaposto numero diapositiva 5">
            <a:extLst>
              <a:ext uri="{FF2B5EF4-FFF2-40B4-BE49-F238E27FC236}">
                <a16:creationId xmlns:a16="http://schemas.microsoft.com/office/drawing/2014/main" id="{EC1F9A24-BB66-298E-EBF9-51D95B3E2BF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4247525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7F4A8D-24FA-D5A4-BE7C-443C70D93116}"/>
              </a:ext>
            </a:extLst>
          </p:cNvPr>
          <p:cNvSpPr>
            <a:spLocks noGrp="1"/>
          </p:cNvSpPr>
          <p:nvPr>
            <p:ph type="title"/>
          </p:nvPr>
        </p:nvSpPr>
        <p:spPr/>
        <p:txBody>
          <a:bodyPr/>
          <a:lstStyle/>
          <a:p>
            <a:r>
              <a:rPr lang="it-IT" altLang="it-IT" dirty="0"/>
              <a:t>XFEL </a:t>
            </a:r>
            <a:r>
              <a:rPr lang="it-IT" altLang="it-IT" dirty="0" err="1"/>
              <a:t>cavities</a:t>
            </a:r>
            <a:r>
              <a:rPr lang="it-IT" altLang="it-IT" dirty="0"/>
              <a:t>: </a:t>
            </a:r>
            <a:r>
              <a:rPr lang="it-IT" altLang="it-IT" dirty="0" err="1"/>
              <a:t>verticat</a:t>
            </a:r>
            <a:r>
              <a:rPr lang="it-IT" altLang="it-IT" dirty="0"/>
              <a:t> test rate</a:t>
            </a:r>
            <a:endParaRPr lang="it-IT" dirty="0"/>
          </a:p>
        </p:txBody>
      </p:sp>
      <p:sp>
        <p:nvSpPr>
          <p:cNvPr id="3" name="Segnaposto data 2">
            <a:extLst>
              <a:ext uri="{FF2B5EF4-FFF2-40B4-BE49-F238E27FC236}">
                <a16:creationId xmlns:a16="http://schemas.microsoft.com/office/drawing/2014/main" id="{47EA2908-02AD-D7DD-EF56-367D2F444C76}"/>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9E64DDBB-683F-15E8-034F-DB316996D5B7}"/>
              </a:ext>
            </a:extLst>
          </p:cNvPr>
          <p:cNvSpPr>
            <a:spLocks noGrp="1"/>
          </p:cNvSpPr>
          <p:nvPr>
            <p:ph type="ftr" sz="quarter" idx="11"/>
          </p:nvPr>
        </p:nvSpPr>
        <p:spPr/>
        <p:txBody>
          <a:bodyPr/>
          <a:lstStyle/>
          <a:p>
            <a:pPr>
              <a:defRPr/>
            </a:pPr>
            <a:fld id="{8DAD3638-8E0C-4079-83E3-101B55F74CF3}" type="slidenum">
              <a:rPr lang="en-US" altLang="it-IT" smtClean="0"/>
              <a:pPr>
                <a:defRPr/>
              </a:pPr>
              <a:t>60</a:t>
            </a:fld>
            <a:endParaRPr lang="en-US" altLang="it-IT"/>
          </a:p>
        </p:txBody>
      </p:sp>
      <p:sp>
        <p:nvSpPr>
          <p:cNvPr id="5" name="Segnaposto numero diapositiva 4">
            <a:extLst>
              <a:ext uri="{FF2B5EF4-FFF2-40B4-BE49-F238E27FC236}">
                <a16:creationId xmlns:a16="http://schemas.microsoft.com/office/drawing/2014/main" id="{D2435A93-63FF-76C1-72D0-2E8C5565B9C7}"/>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2">
            <a:extLst>
              <a:ext uri="{FF2B5EF4-FFF2-40B4-BE49-F238E27FC236}">
                <a16:creationId xmlns:a16="http://schemas.microsoft.com/office/drawing/2014/main" id="{A4E56380-43AE-7CE3-9823-D113F7B21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053" y="969486"/>
            <a:ext cx="9463086" cy="522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288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312BF4-D70B-86F4-E3AA-586CB6B23615}"/>
              </a:ext>
            </a:extLst>
          </p:cNvPr>
          <p:cNvSpPr>
            <a:spLocks noGrp="1"/>
          </p:cNvSpPr>
          <p:nvPr>
            <p:ph type="title"/>
          </p:nvPr>
        </p:nvSpPr>
        <p:spPr/>
        <p:txBody>
          <a:bodyPr/>
          <a:lstStyle/>
          <a:p>
            <a:r>
              <a:rPr lang="it-IT" altLang="it-IT" dirty="0" err="1"/>
              <a:t>Effect</a:t>
            </a:r>
            <a:r>
              <a:rPr lang="it-IT" altLang="it-IT" dirty="0"/>
              <a:t> of HPR after </a:t>
            </a:r>
            <a:r>
              <a:rPr lang="it-IT" altLang="it-IT" dirty="0" err="1"/>
              <a:t>transportation</a:t>
            </a:r>
            <a:r>
              <a:rPr lang="it-IT" altLang="it-IT" dirty="0"/>
              <a:t>: </a:t>
            </a:r>
            <a:r>
              <a:rPr lang="it-IT" altLang="it-IT" dirty="0" err="1">
                <a:solidFill>
                  <a:srgbClr val="FF3300"/>
                </a:solidFill>
              </a:rPr>
              <a:t>E</a:t>
            </a:r>
            <a:r>
              <a:rPr lang="it-IT" altLang="it-IT" baseline="-25000" dirty="0" err="1">
                <a:solidFill>
                  <a:srgbClr val="FF3300"/>
                </a:solidFill>
              </a:rPr>
              <a:t>acc</a:t>
            </a:r>
            <a:endParaRPr lang="it-IT" dirty="0"/>
          </a:p>
        </p:txBody>
      </p:sp>
      <p:sp>
        <p:nvSpPr>
          <p:cNvPr id="3" name="Segnaposto data 2">
            <a:extLst>
              <a:ext uri="{FF2B5EF4-FFF2-40B4-BE49-F238E27FC236}">
                <a16:creationId xmlns:a16="http://schemas.microsoft.com/office/drawing/2014/main" id="{81744CCB-17B2-784B-9391-E11CCBDB23B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59AA6A35-177B-37F5-CEF3-032B86A44530}"/>
              </a:ext>
            </a:extLst>
          </p:cNvPr>
          <p:cNvSpPr>
            <a:spLocks noGrp="1"/>
          </p:cNvSpPr>
          <p:nvPr>
            <p:ph type="ftr" sz="quarter" idx="11"/>
          </p:nvPr>
        </p:nvSpPr>
        <p:spPr/>
        <p:txBody>
          <a:bodyPr/>
          <a:lstStyle/>
          <a:p>
            <a:pPr>
              <a:defRPr/>
            </a:pPr>
            <a:fld id="{8DAD3638-8E0C-4079-83E3-101B55F74CF3}" type="slidenum">
              <a:rPr lang="en-US" altLang="it-IT" smtClean="0"/>
              <a:pPr>
                <a:defRPr/>
              </a:pPr>
              <a:t>61</a:t>
            </a:fld>
            <a:endParaRPr lang="en-US" altLang="it-IT"/>
          </a:p>
        </p:txBody>
      </p:sp>
      <p:sp>
        <p:nvSpPr>
          <p:cNvPr id="5" name="Segnaposto numero diapositiva 4">
            <a:extLst>
              <a:ext uri="{FF2B5EF4-FFF2-40B4-BE49-F238E27FC236}">
                <a16:creationId xmlns:a16="http://schemas.microsoft.com/office/drawing/2014/main" id="{216DFDDB-8E0B-68AD-380C-D7C1749BC5DB}"/>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2" descr="P:\0 X-FEL\1300\0-Cavity_production\Analysis of Production\2015-05-06 Pagani\Pagine da 07 - SINGER - CAVITY PRODUCTION AND TESTING - xfel-cavity-tests_April2015_presentation-3.png">
            <a:extLst>
              <a:ext uri="{FF2B5EF4-FFF2-40B4-BE49-F238E27FC236}">
                <a16:creationId xmlns:a16="http://schemas.microsoft.com/office/drawing/2014/main" id="{6EA2BF85-ED3D-DF79-D2C5-B9ED865ED7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6" t="15767" r="1689" b="7979"/>
          <a:stretch/>
        </p:blipFill>
        <p:spPr bwMode="auto">
          <a:xfrm>
            <a:off x="1295400" y="838200"/>
            <a:ext cx="956929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143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A2A83D-AE69-F547-8B90-1EE9B00510D7}"/>
              </a:ext>
            </a:extLst>
          </p:cNvPr>
          <p:cNvSpPr>
            <a:spLocks noGrp="1"/>
          </p:cNvSpPr>
          <p:nvPr>
            <p:ph type="title"/>
          </p:nvPr>
        </p:nvSpPr>
        <p:spPr/>
        <p:txBody>
          <a:bodyPr/>
          <a:lstStyle/>
          <a:p>
            <a:r>
              <a:rPr lang="it-IT" altLang="it-IT" dirty="0" err="1"/>
              <a:t>Effect</a:t>
            </a:r>
            <a:r>
              <a:rPr lang="it-IT" altLang="it-IT" dirty="0"/>
              <a:t> of HPR after </a:t>
            </a:r>
            <a:r>
              <a:rPr lang="it-IT" altLang="it-IT" dirty="0" err="1"/>
              <a:t>transportation</a:t>
            </a:r>
            <a:r>
              <a:rPr lang="it-IT" altLang="it-IT" dirty="0"/>
              <a:t>: </a:t>
            </a:r>
            <a:r>
              <a:rPr lang="it-IT" altLang="it-IT" dirty="0">
                <a:solidFill>
                  <a:srgbClr val="FF3300"/>
                </a:solidFill>
              </a:rPr>
              <a:t>Q</a:t>
            </a:r>
            <a:r>
              <a:rPr lang="it-IT" altLang="it-IT" baseline="-25000" dirty="0">
                <a:solidFill>
                  <a:srgbClr val="FF3300"/>
                </a:solidFill>
              </a:rPr>
              <a:t>0</a:t>
            </a:r>
            <a:endParaRPr lang="it-IT" dirty="0"/>
          </a:p>
        </p:txBody>
      </p:sp>
      <p:sp>
        <p:nvSpPr>
          <p:cNvPr id="3" name="Segnaposto data 2">
            <a:extLst>
              <a:ext uri="{FF2B5EF4-FFF2-40B4-BE49-F238E27FC236}">
                <a16:creationId xmlns:a16="http://schemas.microsoft.com/office/drawing/2014/main" id="{7E62D016-480A-E4E0-94FD-B6424B80D526}"/>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9257F56E-4FA4-EC3C-0A7A-A5555E0E6A44}"/>
              </a:ext>
            </a:extLst>
          </p:cNvPr>
          <p:cNvSpPr>
            <a:spLocks noGrp="1"/>
          </p:cNvSpPr>
          <p:nvPr>
            <p:ph type="ftr" sz="quarter" idx="11"/>
          </p:nvPr>
        </p:nvSpPr>
        <p:spPr/>
        <p:txBody>
          <a:bodyPr/>
          <a:lstStyle/>
          <a:p>
            <a:pPr>
              <a:defRPr/>
            </a:pPr>
            <a:fld id="{8DAD3638-8E0C-4079-83E3-101B55F74CF3}" type="slidenum">
              <a:rPr lang="en-US" altLang="it-IT" smtClean="0"/>
              <a:pPr>
                <a:defRPr/>
              </a:pPr>
              <a:t>62</a:t>
            </a:fld>
            <a:endParaRPr lang="en-US" altLang="it-IT"/>
          </a:p>
        </p:txBody>
      </p:sp>
      <p:sp>
        <p:nvSpPr>
          <p:cNvPr id="5" name="Segnaposto numero diapositiva 4">
            <a:extLst>
              <a:ext uri="{FF2B5EF4-FFF2-40B4-BE49-F238E27FC236}">
                <a16:creationId xmlns:a16="http://schemas.microsoft.com/office/drawing/2014/main" id="{D2A0FAD3-B135-98B7-1967-11556E918805}"/>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2" descr="P:\0 X-FEL\1300\0-Cavity_production\Analysis of Production\2015-05-06 Pagani\Pagine da 07 - SINGER - CAVITY PRODUCTION AND TESTING - xfel-cavity-tests_April2015_presentation-3.png">
            <a:extLst>
              <a:ext uri="{FF2B5EF4-FFF2-40B4-BE49-F238E27FC236}">
                <a16:creationId xmlns:a16="http://schemas.microsoft.com/office/drawing/2014/main" id="{D12DD6B8-FC14-E50B-659C-853E0AFBF4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6" t="15767" r="1689" b="7979"/>
          <a:stretch/>
        </p:blipFill>
        <p:spPr bwMode="auto">
          <a:xfrm>
            <a:off x="1295400" y="838200"/>
            <a:ext cx="956929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128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607698-FE87-A532-93E5-154C01916FAB}"/>
              </a:ext>
            </a:extLst>
          </p:cNvPr>
          <p:cNvSpPr>
            <a:spLocks noGrp="1"/>
          </p:cNvSpPr>
          <p:nvPr>
            <p:ph type="title"/>
          </p:nvPr>
        </p:nvSpPr>
        <p:spPr/>
        <p:txBody>
          <a:bodyPr/>
          <a:lstStyle/>
          <a:p>
            <a:r>
              <a:rPr lang="it-IT" altLang="it-IT" dirty="0"/>
              <a:t>EP vs BCP: </a:t>
            </a:r>
            <a:r>
              <a:rPr lang="it-IT" altLang="it-IT" dirty="0" err="1"/>
              <a:t>average</a:t>
            </a:r>
            <a:r>
              <a:rPr lang="it-IT" altLang="it-IT" dirty="0"/>
              <a:t> </a:t>
            </a:r>
            <a:r>
              <a:rPr lang="it-IT" altLang="it-IT" dirty="0" err="1"/>
              <a:t>E</a:t>
            </a:r>
            <a:r>
              <a:rPr lang="it-IT" altLang="it-IT" baseline="-25000" dirty="0" err="1"/>
              <a:t>acc</a:t>
            </a:r>
            <a:r>
              <a:rPr lang="it-IT" altLang="it-IT" dirty="0"/>
              <a:t> and Q</a:t>
            </a:r>
            <a:r>
              <a:rPr lang="it-IT" altLang="it-IT" baseline="-25000" dirty="0"/>
              <a:t>0</a:t>
            </a:r>
            <a:r>
              <a:rPr lang="it-IT" altLang="it-IT" dirty="0"/>
              <a:t> /</a:t>
            </a:r>
            <a:r>
              <a:rPr lang="it-IT" altLang="it-IT" dirty="0" err="1"/>
              <a:t>mounth</a:t>
            </a:r>
            <a:r>
              <a:rPr lang="it-IT" altLang="it-IT" dirty="0"/>
              <a:t> </a:t>
            </a:r>
            <a:endParaRPr lang="it-IT" dirty="0"/>
          </a:p>
        </p:txBody>
      </p:sp>
      <p:sp>
        <p:nvSpPr>
          <p:cNvPr id="3" name="Segnaposto data 2">
            <a:extLst>
              <a:ext uri="{FF2B5EF4-FFF2-40B4-BE49-F238E27FC236}">
                <a16:creationId xmlns:a16="http://schemas.microsoft.com/office/drawing/2014/main" id="{639536B2-6F47-678E-7F2B-CAD064EAFCCE}"/>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BBB8B6F-AD7D-9E92-E9DF-E0BFA6825656}"/>
              </a:ext>
            </a:extLst>
          </p:cNvPr>
          <p:cNvSpPr>
            <a:spLocks noGrp="1"/>
          </p:cNvSpPr>
          <p:nvPr>
            <p:ph type="ftr" sz="quarter" idx="11"/>
          </p:nvPr>
        </p:nvSpPr>
        <p:spPr/>
        <p:txBody>
          <a:bodyPr/>
          <a:lstStyle/>
          <a:p>
            <a:pPr>
              <a:defRPr/>
            </a:pPr>
            <a:fld id="{8DAD3638-8E0C-4079-83E3-101B55F74CF3}" type="slidenum">
              <a:rPr lang="en-US" altLang="it-IT" smtClean="0"/>
              <a:pPr>
                <a:defRPr/>
              </a:pPr>
              <a:t>63</a:t>
            </a:fld>
            <a:endParaRPr lang="en-US" altLang="it-IT"/>
          </a:p>
        </p:txBody>
      </p:sp>
      <p:sp>
        <p:nvSpPr>
          <p:cNvPr id="5" name="Segnaposto numero diapositiva 4">
            <a:extLst>
              <a:ext uri="{FF2B5EF4-FFF2-40B4-BE49-F238E27FC236}">
                <a16:creationId xmlns:a16="http://schemas.microsoft.com/office/drawing/2014/main" id="{3BE4D73B-4CFF-5A77-49C0-67A4078C5C35}"/>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grpSp>
        <p:nvGrpSpPr>
          <p:cNvPr id="6" name="Gruppo 12">
            <a:extLst>
              <a:ext uri="{FF2B5EF4-FFF2-40B4-BE49-F238E27FC236}">
                <a16:creationId xmlns:a16="http://schemas.microsoft.com/office/drawing/2014/main" id="{B5A8D9C8-5955-3AD6-2E8D-1C7BD8F320A6}"/>
              </a:ext>
            </a:extLst>
          </p:cNvPr>
          <p:cNvGrpSpPr>
            <a:grpSpLocks/>
          </p:cNvGrpSpPr>
          <p:nvPr/>
        </p:nvGrpSpPr>
        <p:grpSpPr bwMode="auto">
          <a:xfrm>
            <a:off x="1911350" y="838200"/>
            <a:ext cx="8705850" cy="5372100"/>
            <a:chOff x="388087" y="838200"/>
            <a:chExt cx="8705125" cy="5372601"/>
          </a:xfrm>
        </p:grpSpPr>
        <p:pic>
          <p:nvPicPr>
            <p:cNvPr id="7" name="Picture 2">
              <a:extLst>
                <a:ext uri="{FF2B5EF4-FFF2-40B4-BE49-F238E27FC236}">
                  <a16:creationId xmlns:a16="http://schemas.microsoft.com/office/drawing/2014/main" id="{5A15698E-6CFD-D5F0-20A7-A3301A43F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87" y="993314"/>
              <a:ext cx="3714917" cy="260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C7FBA34E-A54F-BFCB-36EB-7AB514171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454" y="993314"/>
              <a:ext cx="3714917" cy="256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429F3F3E-8A3B-2F30-9D5B-B23248226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39" y="3821907"/>
              <a:ext cx="3657747" cy="234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542A39B7-4DA1-C5E4-5051-09D978AC7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547" y="3821907"/>
              <a:ext cx="3657748" cy="238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3">
              <a:extLst>
                <a:ext uri="{FF2B5EF4-FFF2-40B4-BE49-F238E27FC236}">
                  <a16:creationId xmlns:a16="http://schemas.microsoft.com/office/drawing/2014/main" id="{71EF6D27-0205-C583-0F2A-A44121E7596A}"/>
                </a:ext>
              </a:extLst>
            </p:cNvPr>
            <p:cNvSpPr txBox="1">
              <a:spLocks noChangeArrowheads="1"/>
            </p:cNvSpPr>
            <p:nvPr/>
          </p:nvSpPr>
          <p:spPr bwMode="auto">
            <a:xfrm>
              <a:off x="8011430" y="2151482"/>
              <a:ext cx="10436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eaLnBrk="0" hangingPunct="0">
                <a:spcBef>
                  <a:spcPct val="20000"/>
                </a:spcBef>
                <a:buSzPct val="60000"/>
                <a:buBlip>
                  <a:blip r:embed="rId6"/>
                </a:buBlip>
                <a:defRPr>
                  <a:solidFill>
                    <a:srgbClr val="000099"/>
                  </a:solidFill>
                  <a:latin typeface="Calibri" panose="020F0502020204030204" pitchFamily="34" charset="0"/>
                </a:defRPr>
              </a:lvl2pPr>
              <a:lvl3pPr marL="1143000" indent="-228600" eaLnBrk="0" hangingPunct="0">
                <a:spcBef>
                  <a:spcPct val="20000"/>
                </a:spcBef>
                <a:buSzPct val="70000"/>
                <a:buBlip>
                  <a:blip r:embed="rId7"/>
                </a:buBlip>
                <a:defRPr sz="1600">
                  <a:solidFill>
                    <a:schemeClr val="tx1"/>
                  </a:solidFill>
                  <a:latin typeface="Calibri" panose="020F0502020204030204" pitchFamily="34" charset="0"/>
                </a:defRPr>
              </a:lvl3pPr>
              <a:lvl4pPr marL="1600200" indent="-228600" eaLnBrk="0" hangingPunct="0">
                <a:spcBef>
                  <a:spcPct val="20000"/>
                </a:spcBef>
                <a:buChar char="–"/>
                <a:defRPr sz="1400">
                  <a:solidFill>
                    <a:srgbClr val="000099"/>
                  </a:solidFill>
                  <a:latin typeface="Calibri" panose="020F0502020204030204" pitchFamily="34" charset="0"/>
                </a:defRPr>
              </a:lvl4pPr>
              <a:lvl5pPr marL="2057400" indent="-228600" eaLnBrk="0" hangingPunct="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ClrTx/>
                <a:buSzTx/>
              </a:pPr>
              <a:r>
                <a:rPr lang="it-IT" altLang="it-IT" sz="1600">
                  <a:solidFill>
                    <a:schemeClr val="tx1"/>
                  </a:solidFill>
                </a:rPr>
                <a:t>Final BCP</a:t>
              </a:r>
            </a:p>
          </p:txBody>
        </p:sp>
        <p:sp>
          <p:nvSpPr>
            <p:cNvPr id="12" name="TextBox 9">
              <a:extLst>
                <a:ext uri="{FF2B5EF4-FFF2-40B4-BE49-F238E27FC236}">
                  <a16:creationId xmlns:a16="http://schemas.microsoft.com/office/drawing/2014/main" id="{8EDEFC03-055E-CCDC-EA42-5AFE687E82CB}"/>
                </a:ext>
              </a:extLst>
            </p:cNvPr>
            <p:cNvSpPr txBox="1">
              <a:spLocks noChangeArrowheads="1"/>
            </p:cNvSpPr>
            <p:nvPr/>
          </p:nvSpPr>
          <p:spPr bwMode="auto">
            <a:xfrm>
              <a:off x="8055710" y="4839484"/>
              <a:ext cx="10375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eaLnBrk="0" hangingPunct="0">
                <a:spcBef>
                  <a:spcPct val="20000"/>
                </a:spcBef>
                <a:buSzPct val="60000"/>
                <a:buBlip>
                  <a:blip r:embed="rId6"/>
                </a:buBlip>
                <a:defRPr>
                  <a:solidFill>
                    <a:srgbClr val="000099"/>
                  </a:solidFill>
                  <a:latin typeface="Calibri" panose="020F0502020204030204" pitchFamily="34" charset="0"/>
                </a:defRPr>
              </a:lvl2pPr>
              <a:lvl3pPr marL="1143000" indent="-228600" eaLnBrk="0" hangingPunct="0">
                <a:spcBef>
                  <a:spcPct val="20000"/>
                </a:spcBef>
                <a:buSzPct val="70000"/>
                <a:buBlip>
                  <a:blip r:embed="rId7"/>
                </a:buBlip>
                <a:defRPr sz="1600">
                  <a:solidFill>
                    <a:schemeClr val="tx1"/>
                  </a:solidFill>
                  <a:latin typeface="Calibri" panose="020F0502020204030204" pitchFamily="34" charset="0"/>
                </a:defRPr>
              </a:lvl3pPr>
              <a:lvl4pPr marL="1600200" indent="-228600" eaLnBrk="0" hangingPunct="0">
                <a:spcBef>
                  <a:spcPct val="20000"/>
                </a:spcBef>
                <a:buChar char="–"/>
                <a:defRPr sz="1400">
                  <a:solidFill>
                    <a:srgbClr val="000099"/>
                  </a:solidFill>
                  <a:latin typeface="Calibri" panose="020F0502020204030204" pitchFamily="34" charset="0"/>
                </a:defRPr>
              </a:lvl4pPr>
              <a:lvl5pPr marL="2057400" indent="-228600" eaLnBrk="0" hangingPunct="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ClrTx/>
                <a:buSzTx/>
              </a:pPr>
              <a:r>
                <a:rPr lang="it-IT" altLang="it-IT" sz="1600">
                  <a:solidFill>
                    <a:schemeClr val="tx1"/>
                  </a:solidFill>
                </a:rPr>
                <a:t>Final EP</a:t>
              </a:r>
            </a:p>
          </p:txBody>
        </p:sp>
        <p:sp>
          <p:nvSpPr>
            <p:cNvPr id="13" name="CasellaDiTesto 11">
              <a:extLst>
                <a:ext uri="{FF2B5EF4-FFF2-40B4-BE49-F238E27FC236}">
                  <a16:creationId xmlns:a16="http://schemas.microsoft.com/office/drawing/2014/main" id="{195EFB24-ADF7-F77F-597B-34DDC537BB9B}"/>
                </a:ext>
              </a:extLst>
            </p:cNvPr>
            <p:cNvSpPr txBox="1">
              <a:spLocks noChangeArrowheads="1"/>
            </p:cNvSpPr>
            <p:nvPr/>
          </p:nvSpPr>
          <p:spPr bwMode="auto">
            <a:xfrm>
              <a:off x="6705600" y="838200"/>
              <a:ext cx="11721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SzPct val="120000"/>
                <a:defRPr sz="2000">
                  <a:solidFill>
                    <a:srgbClr val="000099"/>
                  </a:solidFill>
                  <a:latin typeface="Calibri" panose="020F0502020204030204" pitchFamily="34" charset="0"/>
                </a:defRPr>
              </a:lvl1pPr>
              <a:lvl2pPr marL="742950" indent="-285750" eaLnBrk="0" hangingPunct="0">
                <a:spcBef>
                  <a:spcPct val="20000"/>
                </a:spcBef>
                <a:buSzPct val="60000"/>
                <a:buBlip>
                  <a:blip r:embed="rId6"/>
                </a:buBlip>
                <a:defRPr>
                  <a:solidFill>
                    <a:srgbClr val="000099"/>
                  </a:solidFill>
                  <a:latin typeface="Calibri" panose="020F0502020204030204" pitchFamily="34" charset="0"/>
                </a:defRPr>
              </a:lvl2pPr>
              <a:lvl3pPr marL="1143000" indent="-228600" eaLnBrk="0" hangingPunct="0">
                <a:spcBef>
                  <a:spcPct val="20000"/>
                </a:spcBef>
                <a:buSzPct val="70000"/>
                <a:buBlip>
                  <a:blip r:embed="rId7"/>
                </a:buBlip>
                <a:defRPr sz="1600">
                  <a:solidFill>
                    <a:schemeClr val="tx1"/>
                  </a:solidFill>
                  <a:latin typeface="Calibri" panose="020F0502020204030204" pitchFamily="34" charset="0"/>
                </a:defRPr>
              </a:lvl3pPr>
              <a:lvl4pPr marL="1600200" indent="-228600" eaLnBrk="0" hangingPunct="0">
                <a:spcBef>
                  <a:spcPct val="20000"/>
                </a:spcBef>
                <a:buChar char="–"/>
                <a:defRPr sz="1400">
                  <a:solidFill>
                    <a:srgbClr val="000099"/>
                  </a:solidFill>
                  <a:latin typeface="Calibri" panose="020F0502020204030204" pitchFamily="34" charset="0"/>
                </a:defRPr>
              </a:lvl4pPr>
              <a:lvl5pPr marL="2057400" indent="-228600" eaLnBrk="0" hangingPunct="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ClrTx/>
                <a:buSzTx/>
              </a:pPr>
              <a:r>
                <a:rPr lang="it-IT" altLang="it-IT" sz="1400">
                  <a:solidFill>
                    <a:schemeClr val="tx1"/>
                  </a:solidFill>
                </a:rPr>
                <a:t>31 April 2015</a:t>
              </a:r>
            </a:p>
          </p:txBody>
        </p:sp>
      </p:grpSp>
    </p:spTree>
    <p:extLst>
      <p:ext uri="{BB962C8B-B14F-4D97-AF65-F5344CB8AC3E}">
        <p14:creationId xmlns:p14="http://schemas.microsoft.com/office/powerpoint/2010/main" val="454726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E-XFEL: </a:t>
            </a:r>
            <a:r>
              <a:rPr lang="it-IT" dirty="0" err="1"/>
              <a:t>Usable</a:t>
            </a:r>
            <a:r>
              <a:rPr lang="it-IT" dirty="0"/>
              <a:t> </a:t>
            </a:r>
            <a:r>
              <a:rPr lang="it-IT" dirty="0" err="1"/>
              <a:t>Installed</a:t>
            </a:r>
            <a:r>
              <a:rPr lang="it-IT" dirty="0"/>
              <a:t> Voltage</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64</a:t>
            </a:fld>
            <a:endParaRPr lang="en-US" altLang="it-IT"/>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697" y="866042"/>
            <a:ext cx="8241254" cy="538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egnaposto numero diapositiva 4">
            <a:extLst>
              <a:ext uri="{FF2B5EF4-FFF2-40B4-BE49-F238E27FC236}">
                <a16:creationId xmlns:a16="http://schemas.microsoft.com/office/drawing/2014/main" id="{561C1B13-70CA-EA62-4974-C19886B9FA3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628019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D8DB47-CE7F-5767-498E-46689DFF5165}"/>
              </a:ext>
            </a:extLst>
          </p:cNvPr>
          <p:cNvSpPr>
            <a:spLocks noGrp="1"/>
          </p:cNvSpPr>
          <p:nvPr>
            <p:ph type="title"/>
          </p:nvPr>
        </p:nvSpPr>
        <p:spPr/>
        <p:txBody>
          <a:bodyPr/>
          <a:lstStyle/>
          <a:p>
            <a:r>
              <a:rPr lang="it-IT" altLang="it-IT" dirty="0"/>
              <a:t>XFEL </a:t>
            </a:r>
            <a:r>
              <a:rPr lang="it-IT" altLang="it-IT" dirty="0" err="1"/>
              <a:t>definition</a:t>
            </a:r>
            <a:r>
              <a:rPr lang="it-IT" altLang="it-IT" dirty="0"/>
              <a:t> of </a:t>
            </a:r>
            <a:r>
              <a:rPr lang="it-IT" altLang="it-IT" dirty="0" err="1"/>
              <a:t>usable</a:t>
            </a:r>
            <a:r>
              <a:rPr lang="it-IT" altLang="it-IT" dirty="0"/>
              <a:t> </a:t>
            </a:r>
            <a:r>
              <a:rPr lang="it-IT" altLang="it-IT" dirty="0" err="1"/>
              <a:t>gradient</a:t>
            </a:r>
            <a:endParaRPr lang="it-IT" dirty="0"/>
          </a:p>
        </p:txBody>
      </p:sp>
      <p:sp>
        <p:nvSpPr>
          <p:cNvPr id="3" name="Segnaposto data 2">
            <a:extLst>
              <a:ext uri="{FF2B5EF4-FFF2-40B4-BE49-F238E27FC236}">
                <a16:creationId xmlns:a16="http://schemas.microsoft.com/office/drawing/2014/main" id="{7DB70282-9962-3CE3-9392-D7D162334A88}"/>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33BBEE77-5591-11B4-2791-A5E761A65770}"/>
              </a:ext>
            </a:extLst>
          </p:cNvPr>
          <p:cNvSpPr>
            <a:spLocks noGrp="1"/>
          </p:cNvSpPr>
          <p:nvPr>
            <p:ph type="ftr" sz="quarter" idx="11"/>
          </p:nvPr>
        </p:nvSpPr>
        <p:spPr/>
        <p:txBody>
          <a:bodyPr/>
          <a:lstStyle/>
          <a:p>
            <a:pPr>
              <a:defRPr/>
            </a:pPr>
            <a:fld id="{8DAD3638-8E0C-4079-83E3-101B55F74CF3}" type="slidenum">
              <a:rPr lang="en-US" altLang="it-IT" smtClean="0"/>
              <a:pPr>
                <a:defRPr/>
              </a:pPr>
              <a:t>65</a:t>
            </a:fld>
            <a:endParaRPr lang="en-US" altLang="it-IT"/>
          </a:p>
        </p:txBody>
      </p:sp>
      <p:sp>
        <p:nvSpPr>
          <p:cNvPr id="5" name="Segnaposto numero diapositiva 4">
            <a:extLst>
              <a:ext uri="{FF2B5EF4-FFF2-40B4-BE49-F238E27FC236}">
                <a16:creationId xmlns:a16="http://schemas.microsoft.com/office/drawing/2014/main" id="{EA822EF6-EBB4-74E7-87FD-EC05608EE8CE}"/>
              </a:ext>
            </a:extLst>
          </p:cNvPr>
          <p:cNvSpPr>
            <a:spLocks noGrp="1"/>
          </p:cNvSpPr>
          <p:nvPr>
            <p:ph type="sldNum" sz="quarter" idx="4"/>
          </p:nvPr>
        </p:nvSpPr>
        <p:spPr/>
        <p:txBody>
          <a:bodyPr/>
          <a:lstStyle/>
          <a:p>
            <a:pPr>
              <a:defRPr/>
            </a:pPr>
            <a:r>
              <a:rPr lang="it-IT" altLang="it-IT" sz="1000" b="1"/>
              <a:t>IASF - CP Seminar #5</a:t>
            </a:r>
          </a:p>
          <a:p>
            <a:pPr>
              <a:defRPr/>
            </a:pPr>
            <a:r>
              <a:rPr lang="it-IT" altLang="it-IT" i="0">
                <a:solidFill>
                  <a:schemeClr val="tx1"/>
                </a:solidFill>
              </a:rPr>
              <a:t>Shenzhen, 30 September 2022</a:t>
            </a:r>
            <a:endParaRPr lang="en-US" altLang="it-IT" i="0" dirty="0">
              <a:solidFill>
                <a:schemeClr val="tx1"/>
              </a:solidFill>
            </a:endParaRPr>
          </a:p>
        </p:txBody>
      </p:sp>
      <p:pic>
        <p:nvPicPr>
          <p:cNvPr id="6" name="Picture 2">
            <a:extLst>
              <a:ext uri="{FF2B5EF4-FFF2-40B4-BE49-F238E27FC236}">
                <a16:creationId xmlns:a16="http://schemas.microsoft.com/office/drawing/2014/main" id="{0C95C763-61C5-149F-F172-02653C220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49338"/>
            <a:ext cx="8131175"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464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Some consideration on the series production</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66</a:t>
            </a:fld>
            <a:endParaRPr lang="en-US" altLang="it-IT"/>
          </a:p>
        </p:txBody>
      </p:sp>
      <p:sp>
        <p:nvSpPr>
          <p:cNvPr id="6" name="Rectangle 3"/>
          <p:cNvSpPr txBox="1">
            <a:spLocks noChangeArrowheads="1"/>
          </p:cNvSpPr>
          <p:nvPr/>
        </p:nvSpPr>
        <p:spPr>
          <a:xfrm>
            <a:off x="1219200" y="914400"/>
            <a:ext cx="9525000" cy="5334000"/>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0099"/>
                </a:solidFill>
                <a:latin typeface="+mn-lt"/>
                <a:ea typeface="+mn-ea"/>
                <a:cs typeface="+mn-cs"/>
              </a:defRPr>
            </a:lvl1pPr>
            <a:lvl2pPr marL="304800" indent="-190500" algn="l" rtl="0" eaLnBrk="0" fontAlgn="base" hangingPunct="0">
              <a:spcBef>
                <a:spcPct val="20000"/>
              </a:spcBef>
              <a:spcAft>
                <a:spcPct val="0"/>
              </a:spcAft>
              <a:buSzPct val="60000"/>
              <a:buBlip>
                <a:blip r:embed="rId2"/>
              </a:buBlip>
              <a:defRPr>
                <a:solidFill>
                  <a:srgbClr val="000099"/>
                </a:solidFill>
                <a:latin typeface="+mn-lt"/>
              </a:defRPr>
            </a:lvl2pPr>
            <a:lvl3pPr marL="574675" indent="-155575" algn="l" rtl="0" eaLnBrk="0" fontAlgn="base" hangingPunct="0">
              <a:spcBef>
                <a:spcPct val="20000"/>
              </a:spcBef>
              <a:spcAft>
                <a:spcPct val="0"/>
              </a:spcAft>
              <a:buSzPct val="70000"/>
              <a:buBlip>
                <a:blip r:embed="rId3"/>
              </a:buBlip>
              <a:defRPr sz="1600">
                <a:solidFill>
                  <a:schemeClr val="tx1"/>
                </a:solidFill>
                <a:latin typeface="+mn-lt"/>
              </a:defRPr>
            </a:lvl3pPr>
            <a:lvl4pPr marL="803275" indent="-114300" algn="l" rtl="0" eaLnBrk="0" fontAlgn="base" hangingPunct="0">
              <a:spcBef>
                <a:spcPct val="20000"/>
              </a:spcBef>
              <a:spcAft>
                <a:spcPct val="0"/>
              </a:spcAft>
              <a:buChar char="–"/>
              <a:defRPr sz="1400">
                <a:solidFill>
                  <a:srgbClr val="000099"/>
                </a:solidFill>
                <a:latin typeface="+mn-lt"/>
              </a:defRPr>
            </a:lvl4pPr>
            <a:lvl5pPr marL="1031875" indent="-114300" algn="l" rtl="0" eaLnBrk="0" fontAlgn="base" hangingPunct="0">
              <a:spcBef>
                <a:spcPct val="20000"/>
              </a:spcBef>
              <a:spcAft>
                <a:spcPct val="0"/>
              </a:spcAft>
              <a:buChar char="»"/>
              <a:defRPr sz="1400">
                <a:solidFill>
                  <a:schemeClr val="tx1"/>
                </a:solidFill>
                <a:latin typeface="+mn-lt"/>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eaLnBrk="1" hangingPunct="1">
              <a:lnSpc>
                <a:spcPts val="3000"/>
              </a:lnSpc>
              <a:spcBef>
                <a:spcPts val="0"/>
              </a:spcBef>
            </a:pPr>
            <a:r>
              <a:rPr lang="en-US" altLang="it-IT" sz="2800" kern="0" dirty="0">
                <a:solidFill>
                  <a:srgbClr val="002060"/>
                </a:solidFill>
                <a:latin typeface="Arial" panose="020B0604020202020204" pitchFamily="34" charset="0"/>
                <a:cs typeface="Arial" panose="020B0604020202020204" pitchFamily="34" charset="0"/>
              </a:rPr>
              <a:t>Industry</a:t>
            </a:r>
            <a:r>
              <a:rPr lang="en-US" altLang="it-IT" sz="2800" b="0" kern="0" dirty="0">
                <a:solidFill>
                  <a:srgbClr val="002060"/>
                </a:solidFill>
                <a:latin typeface="Arial" panose="020B0604020202020204" pitchFamily="34" charset="0"/>
                <a:cs typeface="Arial" panose="020B0604020202020204" pitchFamily="34" charset="0"/>
              </a:rPr>
              <a:t>, once trained, </a:t>
            </a:r>
            <a:r>
              <a:rPr lang="en-US" altLang="it-IT" sz="2800" kern="0" dirty="0">
                <a:solidFill>
                  <a:srgbClr val="002060"/>
                </a:solidFill>
                <a:latin typeface="Arial" panose="020B0604020202020204" pitchFamily="34" charset="0"/>
                <a:cs typeface="Arial" panose="020B0604020202020204" pitchFamily="34" charset="0"/>
              </a:rPr>
              <a:t>is doing as well as the lab</a:t>
            </a:r>
            <a:r>
              <a:rPr lang="en-US" altLang="it-IT" sz="2800" b="0" kern="0" dirty="0">
                <a:solidFill>
                  <a:srgbClr val="002060"/>
                </a:solidFill>
                <a:latin typeface="Arial" panose="020B0604020202020204" pitchFamily="34" charset="0"/>
                <a:cs typeface="Arial" panose="020B0604020202020204" pitchFamily="34" charset="0"/>
              </a:rPr>
              <a:t> behind</a:t>
            </a:r>
          </a:p>
          <a:p>
            <a:pPr eaLnBrk="1" hangingPunct="1">
              <a:lnSpc>
                <a:spcPts val="3000"/>
              </a:lnSpc>
              <a:spcBef>
                <a:spcPts val="0"/>
              </a:spcBef>
            </a:pPr>
            <a:r>
              <a:rPr lang="en-US" altLang="it-IT" sz="2800" b="0" kern="0" dirty="0">
                <a:solidFill>
                  <a:srgbClr val="002060"/>
                </a:solidFill>
                <a:latin typeface="Arial" panose="020B0604020202020204" pitchFamily="34" charset="0"/>
                <a:cs typeface="Arial" panose="020B0604020202020204" pitchFamily="34" charset="0"/>
              </a:rPr>
              <a:t>Results obtained are </a:t>
            </a:r>
            <a:r>
              <a:rPr lang="en-US" altLang="it-IT" sz="2800" kern="0" dirty="0">
                <a:solidFill>
                  <a:srgbClr val="002060"/>
                </a:solidFill>
                <a:latin typeface="Arial" panose="020B0604020202020204" pitchFamily="34" charset="0"/>
                <a:cs typeface="Arial" panose="020B0604020202020204" pitchFamily="34" charset="0"/>
              </a:rPr>
              <a:t>very close to</a:t>
            </a:r>
            <a:r>
              <a:rPr lang="en-US" altLang="it-IT" sz="2800" b="0" kern="0" dirty="0">
                <a:solidFill>
                  <a:srgbClr val="002060"/>
                </a:solidFill>
                <a:latin typeface="Arial" panose="020B0604020202020204" pitchFamily="34" charset="0"/>
                <a:cs typeface="Arial" panose="020B0604020202020204" pitchFamily="34" charset="0"/>
              </a:rPr>
              <a:t> those available </a:t>
            </a:r>
            <a:r>
              <a:rPr lang="en-US" altLang="it-IT" sz="2800" kern="0" dirty="0">
                <a:solidFill>
                  <a:srgbClr val="002060"/>
                </a:solidFill>
                <a:latin typeface="Arial" panose="020B0604020202020204" pitchFamily="34" charset="0"/>
                <a:cs typeface="Arial" panose="020B0604020202020204" pitchFamily="34" charset="0"/>
              </a:rPr>
              <a:t>more than 13 years ago,</a:t>
            </a:r>
            <a:r>
              <a:rPr lang="en-US" altLang="it-IT" sz="2800" b="0" kern="0" dirty="0">
                <a:solidFill>
                  <a:srgbClr val="002060"/>
                </a:solidFill>
                <a:latin typeface="Arial" panose="020B0604020202020204" pitchFamily="34" charset="0"/>
                <a:cs typeface="Arial" panose="020B0604020202020204" pitchFamily="34" charset="0"/>
              </a:rPr>
              <a:t> the time of the ITRP  </a:t>
            </a:r>
          </a:p>
          <a:p>
            <a:pPr lvl="1" eaLnBrk="1" hangingPunct="1">
              <a:spcBef>
                <a:spcPts val="600"/>
              </a:spcBef>
            </a:pPr>
            <a:r>
              <a:rPr lang="en-US" altLang="it-IT" sz="2400" b="0" kern="0" dirty="0">
                <a:solidFill>
                  <a:srgbClr val="002060"/>
                </a:solidFill>
                <a:latin typeface="Arial" panose="020B0604020202020204" pitchFamily="34" charset="0"/>
                <a:cs typeface="Arial" panose="020B0604020202020204" pitchFamily="34" charset="0"/>
              </a:rPr>
              <a:t>Results depend on the technology applied </a:t>
            </a:r>
          </a:p>
          <a:p>
            <a:pPr lvl="1" eaLnBrk="1" hangingPunct="1">
              <a:spcBef>
                <a:spcPts val="600"/>
              </a:spcBef>
            </a:pPr>
            <a:r>
              <a:rPr lang="en-US" altLang="it-IT" sz="2400" b="0" kern="0" dirty="0">
                <a:solidFill>
                  <a:srgbClr val="002060"/>
                </a:solidFill>
                <a:latin typeface="Arial" panose="020B0604020202020204" pitchFamily="34" charset="0"/>
                <a:cs typeface="Arial" panose="020B0604020202020204" pitchFamily="34" charset="0"/>
              </a:rPr>
              <a:t>The complete cycle in Industry improves the yield, but not dramatically</a:t>
            </a:r>
          </a:p>
          <a:p>
            <a:pPr eaLnBrk="1" hangingPunct="1">
              <a:lnSpc>
                <a:spcPts val="3000"/>
              </a:lnSpc>
              <a:spcBef>
                <a:spcPts val="1200"/>
              </a:spcBef>
            </a:pPr>
            <a:r>
              <a:rPr lang="en-US" altLang="it-IT" sz="2800" b="0" kern="0" dirty="0">
                <a:solidFill>
                  <a:srgbClr val="002060"/>
                </a:solidFill>
                <a:latin typeface="Arial" panose="020B0604020202020204" pitchFamily="34" charset="0"/>
                <a:cs typeface="Arial" panose="020B0604020202020204" pitchFamily="34" charset="0"/>
              </a:rPr>
              <a:t>The possibility of a </a:t>
            </a:r>
            <a:r>
              <a:rPr lang="en-US" altLang="it-IT" sz="2800" kern="0" dirty="0">
                <a:solidFill>
                  <a:srgbClr val="002060"/>
                </a:solidFill>
                <a:latin typeface="Arial" panose="020B0604020202020204" pitchFamily="34" charset="0"/>
                <a:cs typeface="Arial" panose="020B0604020202020204" pitchFamily="34" charset="0"/>
              </a:rPr>
              <a:t>second treatment is still mandatory</a:t>
            </a:r>
            <a:r>
              <a:rPr lang="en-US" altLang="it-IT" sz="2800" b="0" kern="0" dirty="0">
                <a:solidFill>
                  <a:srgbClr val="002060"/>
                </a:solidFill>
                <a:latin typeface="Arial" panose="020B0604020202020204" pitchFamily="34" charset="0"/>
                <a:cs typeface="Arial" panose="020B0604020202020204" pitchFamily="34" charset="0"/>
              </a:rPr>
              <a:t> to improve the yield</a:t>
            </a:r>
          </a:p>
          <a:p>
            <a:pPr lvl="1" eaLnBrk="1" hangingPunct="1">
              <a:spcBef>
                <a:spcPts val="600"/>
              </a:spcBef>
            </a:pPr>
            <a:r>
              <a:rPr lang="en-US" altLang="it-IT" sz="2400" b="0" kern="0" dirty="0">
                <a:solidFill>
                  <a:srgbClr val="002060"/>
                </a:solidFill>
                <a:latin typeface="Arial" panose="020B0604020202020204" pitchFamily="34" charset="0"/>
                <a:cs typeface="Arial" panose="020B0604020202020204" pitchFamily="34" charset="0"/>
              </a:rPr>
              <a:t> HPR is usually sufficient, flash BCP can be required, EP is excluded (HT installed)</a:t>
            </a:r>
          </a:p>
          <a:p>
            <a:pPr lvl="1" eaLnBrk="1" hangingPunct="1">
              <a:spcBef>
                <a:spcPts val="600"/>
              </a:spcBef>
            </a:pPr>
            <a:r>
              <a:rPr lang="en-US" altLang="it-IT" sz="2400" b="0" kern="0" dirty="0">
                <a:solidFill>
                  <a:srgbClr val="002060"/>
                </a:solidFill>
                <a:latin typeface="Arial" panose="020B0604020202020204" pitchFamily="34" charset="0"/>
                <a:cs typeface="Arial" panose="020B0604020202020204" pitchFamily="34" charset="0"/>
              </a:rPr>
              <a:t>Second treatment is improving the yield, both for high field and field emission</a:t>
            </a:r>
          </a:p>
        </p:txBody>
      </p:sp>
      <p:sp>
        <p:nvSpPr>
          <p:cNvPr id="7" name="Segnaposto numero diapositiva 4">
            <a:extLst>
              <a:ext uri="{FF2B5EF4-FFF2-40B4-BE49-F238E27FC236}">
                <a16:creationId xmlns:a16="http://schemas.microsoft.com/office/drawing/2014/main" id="{381CEE0F-6BB7-2737-B0BB-C876F78FA751}"/>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4056093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Reference for CW after LCLS II</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67</a:t>
            </a:fld>
            <a:endParaRPr lang="en-US" altLang="it-IT"/>
          </a:p>
        </p:txBody>
      </p:sp>
      <p:sp>
        <p:nvSpPr>
          <p:cNvPr id="6" name="Rectangle 3"/>
          <p:cNvSpPr txBox="1">
            <a:spLocks noChangeArrowheads="1"/>
          </p:cNvSpPr>
          <p:nvPr/>
        </p:nvSpPr>
        <p:spPr>
          <a:xfrm>
            <a:off x="1219200" y="990600"/>
            <a:ext cx="9601200" cy="5334000"/>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0099"/>
                </a:solidFill>
                <a:latin typeface="+mn-lt"/>
                <a:ea typeface="+mn-ea"/>
                <a:cs typeface="+mn-cs"/>
              </a:defRPr>
            </a:lvl1pPr>
            <a:lvl2pPr marL="304800" indent="-190500" algn="l" rtl="0" eaLnBrk="0" fontAlgn="base" hangingPunct="0">
              <a:spcBef>
                <a:spcPct val="20000"/>
              </a:spcBef>
              <a:spcAft>
                <a:spcPct val="0"/>
              </a:spcAft>
              <a:buSzPct val="60000"/>
              <a:buBlip>
                <a:blip r:embed="rId2"/>
              </a:buBlip>
              <a:defRPr>
                <a:solidFill>
                  <a:srgbClr val="000099"/>
                </a:solidFill>
                <a:latin typeface="+mn-lt"/>
              </a:defRPr>
            </a:lvl2pPr>
            <a:lvl3pPr marL="574675" indent="-155575" algn="l" rtl="0" eaLnBrk="0" fontAlgn="base" hangingPunct="0">
              <a:spcBef>
                <a:spcPct val="20000"/>
              </a:spcBef>
              <a:spcAft>
                <a:spcPct val="0"/>
              </a:spcAft>
              <a:buSzPct val="70000"/>
              <a:buBlip>
                <a:blip r:embed="rId3"/>
              </a:buBlip>
              <a:defRPr sz="1600">
                <a:solidFill>
                  <a:schemeClr val="tx1"/>
                </a:solidFill>
                <a:latin typeface="+mn-lt"/>
              </a:defRPr>
            </a:lvl3pPr>
            <a:lvl4pPr marL="803275" indent="-114300" algn="l" rtl="0" eaLnBrk="0" fontAlgn="base" hangingPunct="0">
              <a:spcBef>
                <a:spcPct val="20000"/>
              </a:spcBef>
              <a:spcAft>
                <a:spcPct val="0"/>
              </a:spcAft>
              <a:buChar char="–"/>
              <a:defRPr sz="1400">
                <a:solidFill>
                  <a:srgbClr val="000099"/>
                </a:solidFill>
                <a:latin typeface="+mn-lt"/>
              </a:defRPr>
            </a:lvl4pPr>
            <a:lvl5pPr marL="1031875" indent="-114300" algn="l" rtl="0" eaLnBrk="0" fontAlgn="base" hangingPunct="0">
              <a:spcBef>
                <a:spcPct val="20000"/>
              </a:spcBef>
              <a:spcAft>
                <a:spcPct val="0"/>
              </a:spcAft>
              <a:buChar char="»"/>
              <a:defRPr sz="1400">
                <a:solidFill>
                  <a:schemeClr val="tx1"/>
                </a:solidFill>
                <a:latin typeface="+mn-lt"/>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eaLnBrk="1" hangingPunct="1">
              <a:lnSpc>
                <a:spcPts val="3000"/>
              </a:lnSpc>
              <a:spcBef>
                <a:spcPts val="0"/>
              </a:spcBef>
            </a:pPr>
            <a:r>
              <a:rPr lang="en-US" altLang="it-IT" sz="2800" b="0" kern="0" dirty="0">
                <a:solidFill>
                  <a:srgbClr val="002060"/>
                </a:solidFill>
              </a:rPr>
              <a:t>After XFEL</a:t>
            </a:r>
            <a:r>
              <a:rPr lang="en-US" altLang="it-IT" sz="2800" kern="0" dirty="0">
                <a:solidFill>
                  <a:srgbClr val="002060"/>
                </a:solidFill>
              </a:rPr>
              <a:t>, EZ </a:t>
            </a:r>
            <a:r>
              <a:rPr lang="en-US" altLang="it-IT" sz="2800" b="0" kern="0" dirty="0">
                <a:solidFill>
                  <a:srgbClr val="002060"/>
                </a:solidFill>
              </a:rPr>
              <a:t>&amp;</a:t>
            </a:r>
            <a:r>
              <a:rPr lang="en-US" altLang="it-IT" sz="2800" kern="0" dirty="0">
                <a:solidFill>
                  <a:srgbClr val="002060"/>
                </a:solidFill>
              </a:rPr>
              <a:t> RI </a:t>
            </a:r>
            <a:r>
              <a:rPr lang="en-US" altLang="it-IT" sz="2800" b="0" kern="0" dirty="0">
                <a:solidFill>
                  <a:srgbClr val="002060"/>
                </a:solidFill>
              </a:rPr>
              <a:t>produced </a:t>
            </a:r>
            <a:r>
              <a:rPr lang="en-US" altLang="it-IT" sz="2800" kern="0" dirty="0">
                <a:solidFill>
                  <a:srgbClr val="002060"/>
                </a:solidFill>
              </a:rPr>
              <a:t>all the 1.3 GHz cavities </a:t>
            </a:r>
            <a:r>
              <a:rPr lang="en-US" altLang="it-IT" sz="2800" b="0" kern="0" dirty="0">
                <a:solidFill>
                  <a:srgbClr val="002060"/>
                </a:solidFill>
              </a:rPr>
              <a:t>for</a:t>
            </a:r>
            <a:r>
              <a:rPr lang="en-US" altLang="it-IT" sz="2800" kern="0" dirty="0">
                <a:solidFill>
                  <a:srgbClr val="002060"/>
                </a:solidFill>
              </a:rPr>
              <a:t> LCLS II</a:t>
            </a:r>
            <a:r>
              <a:rPr lang="en-US" altLang="it-IT" sz="2800" b="0" kern="0" dirty="0">
                <a:solidFill>
                  <a:srgbClr val="002060"/>
                </a:solidFill>
              </a:rPr>
              <a:t>, </a:t>
            </a:r>
            <a:r>
              <a:rPr lang="en-US" altLang="it-IT" sz="2800" kern="0" dirty="0">
                <a:solidFill>
                  <a:srgbClr val="002060"/>
                </a:solidFill>
              </a:rPr>
              <a:t>including </a:t>
            </a:r>
            <a:r>
              <a:rPr lang="en-US" altLang="it-IT" sz="2800" b="0" kern="0" dirty="0">
                <a:solidFill>
                  <a:srgbClr val="002060"/>
                </a:solidFill>
              </a:rPr>
              <a:t>final treatment and </a:t>
            </a:r>
            <a:r>
              <a:rPr lang="en-US" altLang="it-IT" sz="2800" kern="0" dirty="0">
                <a:solidFill>
                  <a:srgbClr val="002060"/>
                </a:solidFill>
              </a:rPr>
              <a:t>Nitrogen doping</a:t>
            </a:r>
          </a:p>
          <a:p>
            <a:pPr eaLnBrk="1" hangingPunct="1">
              <a:lnSpc>
                <a:spcPts val="3000"/>
              </a:lnSpc>
              <a:spcBef>
                <a:spcPts val="1200"/>
              </a:spcBef>
            </a:pPr>
            <a:r>
              <a:rPr lang="it-IT" altLang="it-IT" sz="2800" kern="0" dirty="0" err="1">
                <a:solidFill>
                  <a:srgbClr val="002060"/>
                </a:solidFill>
              </a:rPr>
              <a:t>All</a:t>
            </a:r>
            <a:r>
              <a:rPr lang="it-IT" altLang="it-IT" sz="2800" kern="0" dirty="0">
                <a:solidFill>
                  <a:srgbClr val="002060"/>
                </a:solidFill>
              </a:rPr>
              <a:t> the </a:t>
            </a:r>
            <a:r>
              <a:rPr lang="it-IT" altLang="it-IT" sz="2800" kern="0" dirty="0" err="1">
                <a:solidFill>
                  <a:srgbClr val="002060"/>
                </a:solidFill>
              </a:rPr>
              <a:t>cryomodules</a:t>
            </a:r>
            <a:r>
              <a:rPr lang="it-IT" altLang="it-IT" sz="2800" b="0" kern="0" dirty="0">
                <a:solidFill>
                  <a:srgbClr val="002060"/>
                </a:solidFill>
              </a:rPr>
              <a:t>,</a:t>
            </a:r>
            <a:r>
              <a:rPr lang="it-IT" altLang="it-IT" sz="2800" kern="0" dirty="0">
                <a:solidFill>
                  <a:srgbClr val="002060"/>
                </a:solidFill>
              </a:rPr>
              <a:t> </a:t>
            </a:r>
            <a:r>
              <a:rPr lang="it-IT" altLang="it-IT" sz="2800" b="0" kern="0" dirty="0" err="1">
                <a:solidFill>
                  <a:srgbClr val="002060"/>
                </a:solidFill>
              </a:rPr>
              <a:t>modified</a:t>
            </a:r>
            <a:r>
              <a:rPr lang="it-IT" altLang="it-IT" sz="2800" b="0" kern="0" dirty="0">
                <a:solidFill>
                  <a:srgbClr val="002060"/>
                </a:solidFill>
              </a:rPr>
              <a:t> for CW, are </a:t>
            </a:r>
            <a:r>
              <a:rPr lang="it-IT" altLang="it-IT" sz="2800" b="0" kern="0" dirty="0" err="1">
                <a:solidFill>
                  <a:srgbClr val="002060"/>
                </a:solidFill>
              </a:rPr>
              <a:t>now</a:t>
            </a:r>
            <a:r>
              <a:rPr lang="it-IT" altLang="it-IT" sz="2800" b="0" kern="0" dirty="0">
                <a:solidFill>
                  <a:srgbClr val="002060"/>
                </a:solidFill>
              </a:rPr>
              <a:t> </a:t>
            </a:r>
            <a:r>
              <a:rPr lang="it-IT" altLang="it-IT" sz="2800" b="0" kern="0" dirty="0" err="1">
                <a:solidFill>
                  <a:srgbClr val="002060"/>
                </a:solidFill>
              </a:rPr>
              <a:t>produced</a:t>
            </a:r>
            <a:r>
              <a:rPr lang="it-IT" altLang="it-IT" sz="2800" b="0" kern="0" dirty="0">
                <a:solidFill>
                  <a:srgbClr val="002060"/>
                </a:solidFill>
              </a:rPr>
              <a:t> </a:t>
            </a:r>
            <a:r>
              <a:rPr lang="it-IT" altLang="it-IT" sz="2800" kern="0" dirty="0">
                <a:solidFill>
                  <a:srgbClr val="002060"/>
                </a:solidFill>
              </a:rPr>
              <a:t>in China by Wuxi, </a:t>
            </a:r>
            <a:r>
              <a:rPr lang="it-IT" altLang="it-IT" sz="2800" b="0" kern="0" dirty="0" err="1">
                <a:solidFill>
                  <a:srgbClr val="002060"/>
                </a:solidFill>
              </a:rPr>
              <a:t>originally</a:t>
            </a:r>
            <a:r>
              <a:rPr lang="it-IT" altLang="it-IT" sz="2800" b="0" kern="0" dirty="0">
                <a:solidFill>
                  <a:srgbClr val="002060"/>
                </a:solidFill>
              </a:rPr>
              <a:t> with </a:t>
            </a:r>
            <a:r>
              <a:rPr lang="it-IT" altLang="it-IT" sz="2800" kern="0" dirty="0">
                <a:solidFill>
                  <a:srgbClr val="002060"/>
                </a:solidFill>
              </a:rPr>
              <a:t>IHEP </a:t>
            </a:r>
            <a:r>
              <a:rPr lang="it-IT" altLang="it-IT" sz="2800" b="0" kern="0" dirty="0" err="1">
                <a:solidFill>
                  <a:srgbClr val="002060"/>
                </a:solidFill>
              </a:rPr>
              <a:t>supervision</a:t>
            </a:r>
            <a:endParaRPr lang="it-IT" altLang="it-IT" sz="2800" b="0" kern="0" dirty="0">
              <a:solidFill>
                <a:srgbClr val="002060"/>
              </a:solidFill>
            </a:endParaRPr>
          </a:p>
          <a:p>
            <a:pPr eaLnBrk="1" hangingPunct="1">
              <a:lnSpc>
                <a:spcPts val="3000"/>
              </a:lnSpc>
              <a:spcBef>
                <a:spcPts val="1200"/>
              </a:spcBef>
            </a:pPr>
            <a:r>
              <a:rPr lang="it-IT" altLang="it-IT" sz="2800" kern="0" dirty="0">
                <a:solidFill>
                  <a:srgbClr val="002060"/>
                </a:solidFill>
              </a:rPr>
              <a:t>DOE</a:t>
            </a:r>
            <a:r>
              <a:rPr lang="it-IT" altLang="it-IT" sz="2800" b="0" kern="0" dirty="0">
                <a:solidFill>
                  <a:srgbClr val="002060"/>
                </a:solidFill>
              </a:rPr>
              <a:t> </a:t>
            </a:r>
            <a:r>
              <a:rPr lang="it-IT" altLang="it-IT" sz="2800" b="0" kern="0" dirty="0" err="1">
                <a:solidFill>
                  <a:srgbClr val="002060"/>
                </a:solidFill>
              </a:rPr>
              <a:t>sbuscribed</a:t>
            </a:r>
            <a:r>
              <a:rPr lang="it-IT" altLang="it-IT" sz="2800" b="0" kern="0" dirty="0">
                <a:solidFill>
                  <a:srgbClr val="002060"/>
                </a:solidFill>
              </a:rPr>
              <a:t> the high </a:t>
            </a:r>
            <a:r>
              <a:rPr lang="it-IT" altLang="it-IT" sz="2800" b="0" kern="0" dirty="0" err="1">
                <a:solidFill>
                  <a:srgbClr val="002060"/>
                </a:solidFill>
              </a:rPr>
              <a:t>nominal</a:t>
            </a:r>
            <a:r>
              <a:rPr lang="it-IT" altLang="it-IT" sz="2800" b="0" kern="0" dirty="0">
                <a:solidFill>
                  <a:srgbClr val="002060"/>
                </a:solidFill>
              </a:rPr>
              <a:t> </a:t>
            </a:r>
            <a:r>
              <a:rPr lang="it-IT" altLang="it-IT" sz="2800" b="0" kern="0" dirty="0" err="1">
                <a:solidFill>
                  <a:srgbClr val="002060"/>
                </a:solidFill>
              </a:rPr>
              <a:t>value</a:t>
            </a:r>
            <a:r>
              <a:rPr lang="it-IT" altLang="it-IT" sz="2800" b="0" kern="0" dirty="0">
                <a:solidFill>
                  <a:srgbClr val="002060"/>
                </a:solidFill>
              </a:rPr>
              <a:t> for the </a:t>
            </a:r>
            <a:r>
              <a:rPr lang="it-IT" altLang="it-IT" sz="2800" b="0" kern="0" dirty="0" err="1">
                <a:solidFill>
                  <a:srgbClr val="002060"/>
                </a:solidFill>
              </a:rPr>
              <a:t>cavity</a:t>
            </a:r>
            <a:r>
              <a:rPr lang="it-IT" altLang="it-IT" sz="2800" b="0" kern="0" dirty="0">
                <a:solidFill>
                  <a:srgbClr val="002060"/>
                </a:solidFill>
              </a:rPr>
              <a:t> </a:t>
            </a:r>
            <a:r>
              <a:rPr lang="it-IT" altLang="it-IT" sz="2800" b="0" kern="0" dirty="0" err="1">
                <a:solidFill>
                  <a:srgbClr val="002060"/>
                </a:solidFill>
              </a:rPr>
              <a:t>Qo</a:t>
            </a:r>
            <a:r>
              <a:rPr lang="it-IT" altLang="it-IT" sz="2800" b="0" kern="0" dirty="0">
                <a:solidFill>
                  <a:srgbClr val="002060"/>
                </a:solidFill>
              </a:rPr>
              <a:t> (</a:t>
            </a:r>
            <a:r>
              <a:rPr lang="it-IT" altLang="it-IT" sz="2800" b="0" kern="0" dirty="0" err="1">
                <a:solidFill>
                  <a:srgbClr val="002060"/>
                </a:solidFill>
              </a:rPr>
              <a:t>as</a:t>
            </a:r>
            <a:r>
              <a:rPr lang="it-IT" altLang="it-IT" sz="2800" b="0" kern="0" dirty="0">
                <a:solidFill>
                  <a:srgbClr val="002060"/>
                </a:solidFill>
              </a:rPr>
              <a:t> </a:t>
            </a:r>
            <a:r>
              <a:rPr lang="it-IT" altLang="it-IT" sz="2800" b="0" kern="0" dirty="0" err="1">
                <a:solidFill>
                  <a:srgbClr val="002060"/>
                </a:solidFill>
              </a:rPr>
              <a:t>promissed</a:t>
            </a:r>
            <a:r>
              <a:rPr lang="it-IT" altLang="it-IT" sz="2800" b="0" kern="0" dirty="0">
                <a:solidFill>
                  <a:srgbClr val="002060"/>
                </a:solidFill>
              </a:rPr>
              <a:t> by the </a:t>
            </a:r>
            <a:r>
              <a:rPr lang="it-IT" altLang="it-IT" sz="2800" b="0" kern="0" dirty="0" err="1">
                <a:solidFill>
                  <a:srgbClr val="002060"/>
                </a:solidFill>
              </a:rPr>
              <a:t>succesfull</a:t>
            </a:r>
            <a:r>
              <a:rPr lang="it-IT" altLang="it-IT" sz="2800" b="0" kern="0" dirty="0">
                <a:solidFill>
                  <a:srgbClr val="002060"/>
                </a:solidFill>
              </a:rPr>
              <a:t> </a:t>
            </a:r>
            <a:r>
              <a:rPr lang="it-IT" altLang="it-IT" sz="2800" b="0" kern="0" dirty="0" err="1">
                <a:solidFill>
                  <a:srgbClr val="002060"/>
                </a:solidFill>
              </a:rPr>
              <a:t>application</a:t>
            </a:r>
            <a:r>
              <a:rPr lang="it-IT" altLang="it-IT" sz="2800" b="0" kern="0" dirty="0">
                <a:solidFill>
                  <a:srgbClr val="002060"/>
                </a:solidFill>
              </a:rPr>
              <a:t> of the </a:t>
            </a:r>
            <a:r>
              <a:rPr lang="it-IT" altLang="it-IT" sz="2800" b="0" kern="0" dirty="0" err="1">
                <a:solidFill>
                  <a:srgbClr val="002060"/>
                </a:solidFill>
              </a:rPr>
              <a:t>nitrogen</a:t>
            </a:r>
            <a:r>
              <a:rPr lang="it-IT" altLang="it-IT" sz="2800" b="0" kern="0" dirty="0">
                <a:solidFill>
                  <a:srgbClr val="002060"/>
                </a:solidFill>
              </a:rPr>
              <a:t> doping) </a:t>
            </a:r>
            <a:r>
              <a:rPr lang="it-IT" altLang="it-IT" sz="2800" b="0" kern="0" dirty="0" err="1">
                <a:solidFill>
                  <a:srgbClr val="002060"/>
                </a:solidFill>
              </a:rPr>
              <a:t>but</a:t>
            </a:r>
            <a:r>
              <a:rPr lang="it-IT" altLang="it-IT" sz="2800" b="0" kern="0" dirty="0">
                <a:solidFill>
                  <a:srgbClr val="002060"/>
                </a:solidFill>
              </a:rPr>
              <a:t> </a:t>
            </a:r>
            <a:r>
              <a:rPr lang="it-IT" altLang="it-IT" sz="2800" kern="0" dirty="0" err="1">
                <a:solidFill>
                  <a:srgbClr val="002060"/>
                </a:solidFill>
              </a:rPr>
              <a:t>doubled</a:t>
            </a:r>
            <a:r>
              <a:rPr lang="it-IT" altLang="it-IT" sz="2800" kern="0" dirty="0">
                <a:solidFill>
                  <a:srgbClr val="002060"/>
                </a:solidFill>
              </a:rPr>
              <a:t> the </a:t>
            </a:r>
            <a:r>
              <a:rPr lang="it-IT" altLang="it-IT" sz="2800" kern="0" dirty="0" err="1">
                <a:solidFill>
                  <a:srgbClr val="002060"/>
                </a:solidFill>
              </a:rPr>
              <a:t>cryoplant</a:t>
            </a:r>
            <a:r>
              <a:rPr lang="it-IT" altLang="it-IT" sz="2800" b="0" kern="0" dirty="0">
                <a:solidFill>
                  <a:srgbClr val="002060"/>
                </a:solidFill>
              </a:rPr>
              <a:t>: </a:t>
            </a:r>
            <a:r>
              <a:rPr lang="it-IT" altLang="it-IT" sz="2800" kern="0" dirty="0">
                <a:solidFill>
                  <a:srgbClr val="002060"/>
                </a:solidFill>
              </a:rPr>
              <a:t>just in case</a:t>
            </a:r>
          </a:p>
          <a:p>
            <a:pPr eaLnBrk="1" hangingPunct="1">
              <a:lnSpc>
                <a:spcPts val="3000"/>
              </a:lnSpc>
              <a:spcBef>
                <a:spcPts val="1200"/>
              </a:spcBef>
            </a:pPr>
            <a:r>
              <a:rPr lang="it-IT" altLang="it-IT" sz="2800" kern="0" dirty="0" err="1">
                <a:solidFill>
                  <a:srgbClr val="002060"/>
                </a:solidFill>
              </a:rPr>
              <a:t>Costing</a:t>
            </a:r>
            <a:r>
              <a:rPr lang="it-IT" altLang="it-IT" sz="2800" kern="0" dirty="0">
                <a:solidFill>
                  <a:srgbClr val="002060"/>
                </a:solidFill>
              </a:rPr>
              <a:t> of XFEL </a:t>
            </a:r>
            <a:r>
              <a:rPr lang="it-IT" altLang="it-IT" sz="2800" b="0" kern="0" dirty="0" err="1">
                <a:solidFill>
                  <a:srgbClr val="002060"/>
                </a:solidFill>
              </a:rPr>
              <a:t>was</a:t>
            </a:r>
            <a:r>
              <a:rPr lang="it-IT" altLang="it-IT" sz="2800" b="0" kern="0" dirty="0">
                <a:solidFill>
                  <a:srgbClr val="002060"/>
                </a:solidFill>
              </a:rPr>
              <a:t> </a:t>
            </a:r>
            <a:r>
              <a:rPr lang="it-IT" altLang="it-IT" sz="2800" b="0" kern="0" dirty="0" err="1">
                <a:solidFill>
                  <a:srgbClr val="002060"/>
                </a:solidFill>
              </a:rPr>
              <a:t>succesfully</a:t>
            </a:r>
            <a:r>
              <a:rPr lang="it-IT" altLang="it-IT" sz="2800" b="0" kern="0" dirty="0">
                <a:solidFill>
                  <a:srgbClr val="002060"/>
                </a:solidFill>
              </a:rPr>
              <a:t> </a:t>
            </a:r>
            <a:r>
              <a:rPr lang="it-IT" altLang="it-IT" sz="2800" kern="0" dirty="0" err="1">
                <a:solidFill>
                  <a:srgbClr val="002060"/>
                </a:solidFill>
              </a:rPr>
              <a:t>based</a:t>
            </a:r>
            <a:r>
              <a:rPr lang="it-IT" altLang="it-IT" sz="2800" kern="0" dirty="0">
                <a:solidFill>
                  <a:srgbClr val="002060"/>
                </a:solidFill>
              </a:rPr>
              <a:t> on industrial </a:t>
            </a:r>
            <a:r>
              <a:rPr lang="it-IT" altLang="it-IT" sz="2800" kern="0" dirty="0" err="1">
                <a:solidFill>
                  <a:srgbClr val="002060"/>
                </a:solidFill>
              </a:rPr>
              <a:t>studies</a:t>
            </a:r>
            <a:r>
              <a:rPr lang="it-IT" altLang="it-IT" sz="2800" kern="0" dirty="0">
                <a:solidFill>
                  <a:srgbClr val="002060"/>
                </a:solidFill>
              </a:rPr>
              <a:t> </a:t>
            </a:r>
            <a:r>
              <a:rPr lang="it-IT" altLang="it-IT" sz="2800" b="0" kern="0" dirty="0" err="1">
                <a:solidFill>
                  <a:srgbClr val="002060"/>
                </a:solidFill>
              </a:rPr>
              <a:t>performed</a:t>
            </a:r>
            <a:r>
              <a:rPr lang="it-IT" altLang="it-IT" sz="2800" b="0" kern="0" dirty="0">
                <a:solidFill>
                  <a:srgbClr val="002060"/>
                </a:solidFill>
              </a:rPr>
              <a:t> by </a:t>
            </a:r>
            <a:r>
              <a:rPr lang="it-IT" altLang="it-IT" sz="2800" b="0" kern="0" dirty="0" err="1">
                <a:solidFill>
                  <a:srgbClr val="002060"/>
                </a:solidFill>
              </a:rPr>
              <a:t>experienced</a:t>
            </a:r>
            <a:r>
              <a:rPr lang="it-IT" altLang="it-IT" sz="2800" b="0" kern="0" dirty="0">
                <a:solidFill>
                  <a:srgbClr val="002060"/>
                </a:solidFill>
              </a:rPr>
              <a:t> companies</a:t>
            </a:r>
          </a:p>
          <a:p>
            <a:pPr eaLnBrk="1" hangingPunct="1">
              <a:lnSpc>
                <a:spcPts val="3000"/>
              </a:lnSpc>
              <a:spcBef>
                <a:spcPts val="1200"/>
              </a:spcBef>
            </a:pPr>
            <a:r>
              <a:rPr lang="it-IT" altLang="it-IT" sz="2800" b="0" kern="0" dirty="0">
                <a:solidFill>
                  <a:srgbClr val="002060"/>
                </a:solidFill>
              </a:rPr>
              <a:t>New large Projects </a:t>
            </a:r>
            <a:r>
              <a:rPr lang="it-IT" altLang="it-IT" sz="2800" b="0" kern="0" dirty="0" err="1">
                <a:solidFill>
                  <a:srgbClr val="002060"/>
                </a:solidFill>
              </a:rPr>
              <a:t>should</a:t>
            </a:r>
            <a:r>
              <a:rPr lang="it-IT" altLang="it-IT" sz="2800" b="0" kern="0" dirty="0">
                <a:solidFill>
                  <a:srgbClr val="002060"/>
                </a:solidFill>
              </a:rPr>
              <a:t> </a:t>
            </a:r>
            <a:r>
              <a:rPr lang="it-IT" altLang="it-IT" sz="2800" b="0" kern="0" dirty="0" err="1">
                <a:solidFill>
                  <a:srgbClr val="002060"/>
                </a:solidFill>
              </a:rPr>
              <a:t>consider</a:t>
            </a:r>
            <a:r>
              <a:rPr lang="it-IT" altLang="it-IT" sz="2800" b="0" kern="0" dirty="0">
                <a:solidFill>
                  <a:srgbClr val="002060"/>
                </a:solidFill>
              </a:rPr>
              <a:t> a </a:t>
            </a:r>
            <a:r>
              <a:rPr lang="it-IT" altLang="it-IT" sz="2800" b="0" kern="0" dirty="0" err="1">
                <a:solidFill>
                  <a:srgbClr val="002060"/>
                </a:solidFill>
              </a:rPr>
              <a:t>very</a:t>
            </a:r>
            <a:r>
              <a:rPr lang="it-IT" altLang="it-IT" sz="2800" b="0" kern="0" dirty="0">
                <a:solidFill>
                  <a:srgbClr val="002060"/>
                </a:solidFill>
              </a:rPr>
              <a:t> </a:t>
            </a:r>
            <a:r>
              <a:rPr lang="it-IT" altLang="it-IT" sz="2800" b="0" kern="0" dirty="0" err="1">
                <a:solidFill>
                  <a:srgbClr val="002060"/>
                </a:solidFill>
              </a:rPr>
              <a:t>similar</a:t>
            </a:r>
            <a:r>
              <a:rPr lang="it-IT" altLang="it-IT" sz="2800" b="0" kern="0" dirty="0">
                <a:solidFill>
                  <a:srgbClr val="002060"/>
                </a:solidFill>
              </a:rPr>
              <a:t> </a:t>
            </a:r>
            <a:r>
              <a:rPr lang="it-IT" altLang="it-IT" sz="2800" b="0" kern="0" dirty="0" err="1">
                <a:solidFill>
                  <a:srgbClr val="002060"/>
                </a:solidFill>
              </a:rPr>
              <a:t>approach</a:t>
            </a:r>
            <a:endParaRPr lang="it-IT" altLang="it-IT" sz="2800" b="0" kern="0" dirty="0">
              <a:solidFill>
                <a:srgbClr val="002060"/>
              </a:solidFill>
            </a:endParaRPr>
          </a:p>
          <a:p>
            <a:pPr eaLnBrk="1" hangingPunct="1">
              <a:lnSpc>
                <a:spcPts val="3000"/>
              </a:lnSpc>
              <a:spcBef>
                <a:spcPts val="1200"/>
              </a:spcBef>
            </a:pPr>
            <a:r>
              <a:rPr lang="it-IT" altLang="it-IT" sz="2800" kern="0" dirty="0" err="1">
                <a:solidFill>
                  <a:srgbClr val="002060"/>
                </a:solidFill>
              </a:rPr>
              <a:t>Cavity</a:t>
            </a:r>
            <a:r>
              <a:rPr lang="it-IT" altLang="it-IT" sz="2800" kern="0" dirty="0">
                <a:solidFill>
                  <a:srgbClr val="002060"/>
                </a:solidFill>
              </a:rPr>
              <a:t> </a:t>
            </a:r>
            <a:r>
              <a:rPr lang="it-IT" altLang="it-IT" sz="2800" kern="0" dirty="0" err="1">
                <a:solidFill>
                  <a:srgbClr val="002060"/>
                </a:solidFill>
              </a:rPr>
              <a:t>packadge</a:t>
            </a:r>
            <a:r>
              <a:rPr lang="it-IT" altLang="it-IT" sz="2800" kern="0" dirty="0">
                <a:solidFill>
                  <a:srgbClr val="002060"/>
                </a:solidFill>
              </a:rPr>
              <a:t>, </a:t>
            </a:r>
            <a:r>
              <a:rPr lang="it-IT" altLang="it-IT" sz="2800" kern="0" dirty="0" err="1">
                <a:solidFill>
                  <a:srgbClr val="002060"/>
                </a:solidFill>
              </a:rPr>
              <a:t>criomodule</a:t>
            </a:r>
            <a:r>
              <a:rPr lang="it-IT" altLang="it-IT" sz="2800" kern="0" dirty="0">
                <a:solidFill>
                  <a:srgbClr val="002060"/>
                </a:solidFill>
              </a:rPr>
              <a:t> and </a:t>
            </a:r>
            <a:r>
              <a:rPr lang="it-IT" altLang="it-IT" sz="2800" kern="0" dirty="0" err="1">
                <a:solidFill>
                  <a:srgbClr val="002060"/>
                </a:solidFill>
              </a:rPr>
              <a:t>ancillaries</a:t>
            </a:r>
            <a:r>
              <a:rPr lang="it-IT" altLang="it-IT" sz="2800" kern="0" dirty="0">
                <a:solidFill>
                  <a:srgbClr val="002060"/>
                </a:solidFill>
              </a:rPr>
              <a:t> are </a:t>
            </a:r>
            <a:r>
              <a:rPr lang="it-IT" altLang="it-IT" sz="2800" kern="0" dirty="0" err="1">
                <a:solidFill>
                  <a:srgbClr val="002060"/>
                </a:solidFill>
              </a:rPr>
              <a:t>going</a:t>
            </a:r>
            <a:r>
              <a:rPr lang="it-IT" altLang="it-IT" sz="2800" kern="0" dirty="0">
                <a:solidFill>
                  <a:srgbClr val="002060"/>
                </a:solidFill>
              </a:rPr>
              <a:t> </a:t>
            </a:r>
            <a:r>
              <a:rPr lang="it-IT" altLang="it-IT" sz="2800" kern="0" dirty="0" err="1">
                <a:solidFill>
                  <a:srgbClr val="002060"/>
                </a:solidFill>
              </a:rPr>
              <a:t>together</a:t>
            </a:r>
            <a:endParaRPr lang="it-IT" altLang="it-IT" sz="2800" kern="0" dirty="0">
              <a:solidFill>
                <a:srgbClr val="002060"/>
              </a:solidFill>
            </a:endParaRPr>
          </a:p>
          <a:p>
            <a:pPr eaLnBrk="1" hangingPunct="1">
              <a:lnSpc>
                <a:spcPts val="3000"/>
              </a:lnSpc>
              <a:spcBef>
                <a:spcPts val="1200"/>
              </a:spcBef>
            </a:pPr>
            <a:endParaRPr lang="en-US" altLang="it-IT" sz="2800" b="0" kern="0" dirty="0">
              <a:solidFill>
                <a:srgbClr val="002060"/>
              </a:solidFill>
            </a:endParaRPr>
          </a:p>
        </p:txBody>
      </p:sp>
      <p:sp>
        <p:nvSpPr>
          <p:cNvPr id="7" name="Segnaposto numero diapositiva 4">
            <a:extLst>
              <a:ext uri="{FF2B5EF4-FFF2-40B4-BE49-F238E27FC236}">
                <a16:creationId xmlns:a16="http://schemas.microsoft.com/office/drawing/2014/main" id="{1683EA56-2C43-9A50-A9C9-26DBC399D1CF}"/>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529780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aria aperta, cielo, edificio, architettura&#10;&#10;Descrizione generata automaticamente">
            <a:extLst>
              <a:ext uri="{FF2B5EF4-FFF2-40B4-BE49-F238E27FC236}">
                <a16:creationId xmlns:a16="http://schemas.microsoft.com/office/drawing/2014/main" id="{CE95C485-E995-67DC-0700-3D9A6B219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 y="-13138"/>
            <a:ext cx="12219279" cy="6873344"/>
          </a:xfrm>
          <a:prstGeom prst="rect">
            <a:avLst/>
          </a:prstGeom>
        </p:spPr>
      </p:pic>
      <p:sp>
        <p:nvSpPr>
          <p:cNvPr id="3" name="Segnaposto data 2">
            <a:extLst>
              <a:ext uri="{FF2B5EF4-FFF2-40B4-BE49-F238E27FC236}">
                <a16:creationId xmlns:a16="http://schemas.microsoft.com/office/drawing/2014/main" id="{D303F8C3-06D2-E7CC-EFEF-5C9ED5FF79F8}"/>
              </a:ext>
            </a:extLst>
          </p:cNvPr>
          <p:cNvSpPr>
            <a:spLocks noGrp="1"/>
          </p:cNvSpPr>
          <p:nvPr>
            <p:ph type="dt" sz="half" idx="10"/>
          </p:nvPr>
        </p:nvSpPr>
        <p:spPr/>
        <p:txBody>
          <a:bodyPr/>
          <a:lstStyle/>
          <a:p>
            <a:pPr>
              <a:defRPr/>
            </a:pPr>
            <a:r>
              <a:rPr lang="en-US" altLang="it-IT" dirty="0">
                <a:solidFill>
                  <a:srgbClr val="EEE5B6"/>
                </a:solidFill>
              </a:rPr>
              <a:t>Carlo Pagani</a:t>
            </a:r>
          </a:p>
        </p:txBody>
      </p:sp>
      <p:sp>
        <p:nvSpPr>
          <p:cNvPr id="6" name="Titolo 1">
            <a:extLst>
              <a:ext uri="{FF2B5EF4-FFF2-40B4-BE49-F238E27FC236}">
                <a16:creationId xmlns:a16="http://schemas.microsoft.com/office/drawing/2014/main" id="{6D1A06E6-16CC-B7FF-848F-1890912AF2CB}"/>
              </a:ext>
            </a:extLst>
          </p:cNvPr>
          <p:cNvSpPr txBox="1">
            <a:spLocks/>
          </p:cNvSpPr>
          <p:nvPr/>
        </p:nvSpPr>
        <p:spPr bwMode="auto">
          <a:xfrm>
            <a:off x="2661920" y="6061709"/>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i="1">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2pPr>
            <a:lvl3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3pPr>
            <a:lvl4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4pPr>
            <a:lvl5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5pPr>
            <a:lvl6pPr marL="4572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6pPr>
            <a:lvl7pPr marL="9144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7pPr>
            <a:lvl8pPr marL="13716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8pPr>
            <a:lvl9pPr marL="18288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9pPr>
          </a:lstStyle>
          <a:p>
            <a:r>
              <a:rPr lang="it-IT" sz="3600" kern="0" dirty="0">
                <a:solidFill>
                  <a:srgbClr val="EEE5B6"/>
                </a:solidFill>
              </a:rPr>
              <a:t>Thank </a:t>
            </a:r>
            <a:r>
              <a:rPr lang="it-IT" sz="3600" kern="0" dirty="0" err="1">
                <a:solidFill>
                  <a:srgbClr val="D7D0A3"/>
                </a:solidFill>
              </a:rPr>
              <a:t>you</a:t>
            </a:r>
            <a:r>
              <a:rPr lang="it-IT" sz="3600" kern="0" dirty="0">
                <a:solidFill>
                  <a:srgbClr val="EEE5B6"/>
                </a:solidFill>
              </a:rPr>
              <a:t> for </a:t>
            </a:r>
            <a:r>
              <a:rPr lang="it-IT" sz="3600" kern="0" dirty="0" err="1">
                <a:solidFill>
                  <a:srgbClr val="EEE5B6"/>
                </a:solidFill>
              </a:rPr>
              <a:t>your</a:t>
            </a:r>
            <a:r>
              <a:rPr lang="it-IT" sz="3600" kern="0" dirty="0">
                <a:solidFill>
                  <a:srgbClr val="EEE5B6"/>
                </a:solidFill>
              </a:rPr>
              <a:t> </a:t>
            </a:r>
            <a:r>
              <a:rPr lang="it-IT" sz="3600" kern="0" dirty="0" err="1">
                <a:solidFill>
                  <a:srgbClr val="EEE5B6"/>
                </a:solidFill>
              </a:rPr>
              <a:t>attention</a:t>
            </a:r>
            <a:endParaRPr lang="it-IT" kern="0" dirty="0">
              <a:solidFill>
                <a:srgbClr val="EEE5B6"/>
              </a:solidFill>
            </a:endParaRPr>
          </a:p>
        </p:txBody>
      </p:sp>
      <p:pic>
        <p:nvPicPr>
          <p:cNvPr id="12" name="Picture 10" descr="A close up of a sign&#10;&#10;Description generated with very high confidence">
            <a:extLst>
              <a:ext uri="{FF2B5EF4-FFF2-40B4-BE49-F238E27FC236}">
                <a16:creationId xmlns:a16="http://schemas.microsoft.com/office/drawing/2014/main" id="{05048374-4AB5-210B-A474-B64A5D9CAE6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941234" y="-13138"/>
            <a:ext cx="1267883" cy="694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a:extLst>
              <a:ext uri="{FF2B5EF4-FFF2-40B4-BE49-F238E27FC236}">
                <a16:creationId xmlns:a16="http://schemas.microsoft.com/office/drawing/2014/main" id="{A84F9214-70B1-96F6-0020-840881152230}"/>
              </a:ext>
            </a:extLst>
          </p:cNvPr>
          <p:cNvSpPr>
            <a:spLocks noGrp="1"/>
          </p:cNvSpPr>
          <p:nvPr>
            <p:ph type="sldNum" sz="quarter" idx="4"/>
          </p:nvPr>
        </p:nvSpPr>
        <p:spPr>
          <a:xfrm>
            <a:off x="10439823" y="6431757"/>
            <a:ext cx="1742017" cy="414336"/>
          </a:xfrm>
        </p:spPr>
        <p:txBody>
          <a:bodyPr/>
          <a:lstStyle/>
          <a:p>
            <a:pPr>
              <a:defRPr/>
            </a:pPr>
            <a:r>
              <a:rPr lang="it-IT" altLang="it-IT" sz="1000" b="1" dirty="0">
                <a:solidFill>
                  <a:srgbClr val="EEE5B6"/>
                </a:solidFill>
              </a:rPr>
              <a:t>IASF - CP Seminar #5</a:t>
            </a:r>
          </a:p>
          <a:p>
            <a:pPr>
              <a:defRPr/>
            </a:pPr>
            <a:r>
              <a:rPr lang="it-IT" altLang="it-IT" i="0" dirty="0">
                <a:solidFill>
                  <a:srgbClr val="EEE5B6"/>
                </a:solidFill>
              </a:rPr>
              <a:t>Shenzhen, 30 </a:t>
            </a:r>
            <a:r>
              <a:rPr lang="it-IT" altLang="it-IT" i="0" dirty="0" err="1">
                <a:solidFill>
                  <a:srgbClr val="EEE5B6"/>
                </a:solidFill>
              </a:rPr>
              <a:t>September</a:t>
            </a:r>
            <a:r>
              <a:rPr lang="it-IT" altLang="it-IT" i="0" dirty="0">
                <a:solidFill>
                  <a:srgbClr val="EEE5B6"/>
                </a:solidFill>
              </a:rPr>
              <a:t> 2022</a:t>
            </a:r>
            <a:endParaRPr lang="en-US" altLang="it-IT" i="0" dirty="0">
              <a:solidFill>
                <a:srgbClr val="EEE5B6"/>
              </a:solidFill>
            </a:endParaRPr>
          </a:p>
        </p:txBody>
      </p:sp>
    </p:spTree>
    <p:extLst>
      <p:ext uri="{BB962C8B-B14F-4D97-AF65-F5344CB8AC3E}">
        <p14:creationId xmlns:p14="http://schemas.microsoft.com/office/powerpoint/2010/main" val="112113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7C8AB4-ED74-CB44-868A-DCCF53CF314A}"/>
              </a:ext>
            </a:extLst>
          </p:cNvPr>
          <p:cNvSpPr>
            <a:spLocks noGrp="1"/>
          </p:cNvSpPr>
          <p:nvPr>
            <p:ph type="title"/>
          </p:nvPr>
        </p:nvSpPr>
        <p:spPr/>
        <p:txBody>
          <a:bodyPr/>
          <a:lstStyle/>
          <a:p>
            <a:r>
              <a:rPr lang="en-US" altLang="it-IT" dirty="0"/>
              <a:t>TESLA cavity design and rules</a:t>
            </a:r>
            <a:endParaRPr lang="it-IT" dirty="0"/>
          </a:p>
        </p:txBody>
      </p:sp>
      <p:sp>
        <p:nvSpPr>
          <p:cNvPr id="3" name="Segnaposto data 2">
            <a:extLst>
              <a:ext uri="{FF2B5EF4-FFF2-40B4-BE49-F238E27FC236}">
                <a16:creationId xmlns:a16="http://schemas.microsoft.com/office/drawing/2014/main" id="{1E42565E-9231-5849-8E6D-C1B1806B3B7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8A8E4A26-6DE9-DC4C-95AA-4B3857C1FA6D}"/>
              </a:ext>
            </a:extLst>
          </p:cNvPr>
          <p:cNvSpPr>
            <a:spLocks noGrp="1"/>
          </p:cNvSpPr>
          <p:nvPr>
            <p:ph type="ftr" sz="quarter" idx="11"/>
          </p:nvPr>
        </p:nvSpPr>
        <p:spPr/>
        <p:txBody>
          <a:bodyPr/>
          <a:lstStyle/>
          <a:p>
            <a:pPr>
              <a:defRPr/>
            </a:pPr>
            <a:fld id="{8DAD3638-8E0C-4079-83E3-101B55F74CF3}" type="slidenum">
              <a:rPr lang="en-US" altLang="it-IT" smtClean="0"/>
              <a:pPr>
                <a:defRPr/>
              </a:pPr>
              <a:t>7</a:t>
            </a:fld>
            <a:endParaRPr lang="en-US" altLang="it-IT"/>
          </a:p>
        </p:txBody>
      </p:sp>
      <p:pic>
        <p:nvPicPr>
          <p:cNvPr id="6" name="Picture 2">
            <a:extLst>
              <a:ext uri="{FF2B5EF4-FFF2-40B4-BE49-F238E27FC236}">
                <a16:creationId xmlns:a16="http://schemas.microsoft.com/office/drawing/2014/main" id="{2B865D95-90AE-714F-A630-5897F5D250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0" b="44938"/>
          <a:stretch/>
        </p:blipFill>
        <p:spPr bwMode="auto">
          <a:xfrm>
            <a:off x="1981410" y="808566"/>
            <a:ext cx="8243998" cy="297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BE889094-A752-094F-B180-95FC814E85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48" t="54496" r="13399"/>
          <a:stretch/>
        </p:blipFill>
        <p:spPr bwMode="auto">
          <a:xfrm>
            <a:off x="3251200" y="3831943"/>
            <a:ext cx="5896610" cy="251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egnaposto numero diapositiva 5">
            <a:extLst>
              <a:ext uri="{FF2B5EF4-FFF2-40B4-BE49-F238E27FC236}">
                <a16:creationId xmlns:a16="http://schemas.microsoft.com/office/drawing/2014/main" id="{BB411991-B147-DAE2-00AB-3B03D1E78DF7}"/>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42660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B44720-0D38-CD4B-960D-F8D643E5610F}"/>
              </a:ext>
            </a:extLst>
          </p:cNvPr>
          <p:cNvSpPr>
            <a:spLocks noGrp="1"/>
          </p:cNvSpPr>
          <p:nvPr>
            <p:ph type="title"/>
          </p:nvPr>
        </p:nvSpPr>
        <p:spPr/>
        <p:txBody>
          <a:bodyPr/>
          <a:lstStyle/>
          <a:p>
            <a:r>
              <a:rPr lang="en-US" altLang="it-IT" dirty="0"/>
              <a:t>TTF: a new infrastructure at DESY</a:t>
            </a:r>
            <a:endParaRPr lang="it-IT" dirty="0"/>
          </a:p>
        </p:txBody>
      </p:sp>
      <p:sp>
        <p:nvSpPr>
          <p:cNvPr id="3" name="Segnaposto data 2">
            <a:extLst>
              <a:ext uri="{FF2B5EF4-FFF2-40B4-BE49-F238E27FC236}">
                <a16:creationId xmlns:a16="http://schemas.microsoft.com/office/drawing/2014/main" id="{2A4B002D-632B-D84F-9536-FE380DB70DB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8FE8A8E0-334C-F440-A7FD-2DA249E4E6B9}"/>
              </a:ext>
            </a:extLst>
          </p:cNvPr>
          <p:cNvSpPr>
            <a:spLocks noGrp="1"/>
          </p:cNvSpPr>
          <p:nvPr>
            <p:ph type="ftr" sz="quarter" idx="11"/>
          </p:nvPr>
        </p:nvSpPr>
        <p:spPr/>
        <p:txBody>
          <a:bodyPr/>
          <a:lstStyle/>
          <a:p>
            <a:pPr>
              <a:defRPr/>
            </a:pPr>
            <a:fld id="{8DAD3638-8E0C-4079-83E3-101B55F74CF3}" type="slidenum">
              <a:rPr lang="en-US" altLang="it-IT" smtClean="0"/>
              <a:pPr>
                <a:defRPr/>
              </a:pPr>
              <a:t>8</a:t>
            </a:fld>
            <a:endParaRPr lang="en-US" altLang="it-IT"/>
          </a:p>
        </p:txBody>
      </p:sp>
      <p:grpSp>
        <p:nvGrpSpPr>
          <p:cNvPr id="6" name="Group 3">
            <a:extLst>
              <a:ext uri="{FF2B5EF4-FFF2-40B4-BE49-F238E27FC236}">
                <a16:creationId xmlns:a16="http://schemas.microsoft.com/office/drawing/2014/main" id="{524E4E37-F6C9-224F-BA05-689C4B4752FA}"/>
              </a:ext>
            </a:extLst>
          </p:cNvPr>
          <p:cNvGrpSpPr>
            <a:grpSpLocks/>
          </p:cNvGrpSpPr>
          <p:nvPr/>
        </p:nvGrpSpPr>
        <p:grpSpPr bwMode="auto">
          <a:xfrm>
            <a:off x="1919289" y="800100"/>
            <a:ext cx="8518525" cy="5360988"/>
            <a:chOff x="249" y="669"/>
            <a:chExt cx="5366" cy="3377"/>
          </a:xfrm>
        </p:grpSpPr>
        <p:pic>
          <p:nvPicPr>
            <p:cNvPr id="7" name="Picture 4" descr="layout_infrastr-cut">
              <a:extLst>
                <a:ext uri="{FF2B5EF4-FFF2-40B4-BE49-F238E27FC236}">
                  <a16:creationId xmlns:a16="http://schemas.microsoft.com/office/drawing/2014/main" id="{C801B488-6DD6-C646-8F15-82C7360A9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31" b="1610"/>
            <a:stretch>
              <a:fillRect/>
            </a:stretch>
          </p:blipFill>
          <p:spPr bwMode="auto">
            <a:xfrm>
              <a:off x="521" y="669"/>
              <a:ext cx="4627" cy="2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5">
              <a:extLst>
                <a:ext uri="{FF2B5EF4-FFF2-40B4-BE49-F238E27FC236}">
                  <a16:creationId xmlns:a16="http://schemas.microsoft.com/office/drawing/2014/main" id="{757A0147-188D-F447-8436-A489C8E1F0C5}"/>
                </a:ext>
              </a:extLst>
            </p:cNvPr>
            <p:cNvGrpSpPr>
              <a:grpSpLocks/>
            </p:cNvGrpSpPr>
            <p:nvPr/>
          </p:nvGrpSpPr>
          <p:grpSpPr bwMode="auto">
            <a:xfrm>
              <a:off x="249" y="2795"/>
              <a:ext cx="5366" cy="1251"/>
              <a:chOff x="249" y="2795"/>
              <a:chExt cx="5366" cy="1251"/>
            </a:xfrm>
          </p:grpSpPr>
          <p:pic>
            <p:nvPicPr>
              <p:cNvPr id="9" name="Picture 6" descr="ttf1">
                <a:extLst>
                  <a:ext uri="{FF2B5EF4-FFF2-40B4-BE49-F238E27FC236}">
                    <a16:creationId xmlns:a16="http://schemas.microsoft.com/office/drawing/2014/main" id="{8AA48AA1-54DB-A347-B2E6-E307B487D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 y="3096"/>
                <a:ext cx="3415" cy="8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TTF_picture">
                <a:extLst>
                  <a:ext uri="{FF2B5EF4-FFF2-40B4-BE49-F238E27FC236}">
                    <a16:creationId xmlns:a16="http://schemas.microsoft.com/office/drawing/2014/main" id="{DDE305D0-BAE1-E64D-A582-BD064857D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32" t="9207" b="8649"/>
              <a:stretch>
                <a:fillRect/>
              </a:stretch>
            </p:blipFill>
            <p:spPr bwMode="auto">
              <a:xfrm>
                <a:off x="249" y="2795"/>
                <a:ext cx="1859" cy="12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a:extLst>
                  <a:ext uri="{FF2B5EF4-FFF2-40B4-BE49-F238E27FC236}">
                    <a16:creationId xmlns:a16="http://schemas.microsoft.com/office/drawing/2014/main" id="{9A49EC2C-3EB0-D249-869C-238E7B85936F}"/>
                  </a:ext>
                </a:extLst>
              </p:cNvPr>
              <p:cNvSpPr txBox="1">
                <a:spLocks noChangeArrowheads="1"/>
              </p:cNvSpPr>
              <p:nvPr/>
            </p:nvSpPr>
            <p:spPr bwMode="auto">
              <a:xfrm>
                <a:off x="2885" y="2979"/>
                <a:ext cx="175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fontAlgn="base" hangingPunct="1"/>
                <a:r>
                  <a:rPr lang="en-US" altLang="it-IT" dirty="0">
                    <a:solidFill>
                      <a:srgbClr val="002060"/>
                    </a:solidFill>
                    <a:latin typeface="Arial" panose="020B0604020202020204" pitchFamily="34" charset="0"/>
                    <a:cs typeface="Arial" panose="020B0604020202020204" pitchFamily="34" charset="0"/>
                  </a:rPr>
                  <a:t>TTF as operated for SASE FEL</a:t>
                </a:r>
              </a:p>
            </p:txBody>
          </p:sp>
        </p:grpSp>
      </p:grpSp>
      <p:sp>
        <p:nvSpPr>
          <p:cNvPr id="5" name="Segnaposto numero diapositiva 5">
            <a:extLst>
              <a:ext uri="{FF2B5EF4-FFF2-40B4-BE49-F238E27FC236}">
                <a16:creationId xmlns:a16="http://schemas.microsoft.com/office/drawing/2014/main" id="{DC5AC0B3-B8D0-74B9-88E5-C5440551EFB8}"/>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143959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890730-BDA2-1442-8FA3-25DD42631A8A}"/>
              </a:ext>
            </a:extLst>
          </p:cNvPr>
          <p:cNvSpPr>
            <a:spLocks noGrp="1"/>
          </p:cNvSpPr>
          <p:nvPr>
            <p:ph type="title"/>
          </p:nvPr>
        </p:nvSpPr>
        <p:spPr/>
        <p:txBody>
          <a:bodyPr/>
          <a:lstStyle/>
          <a:p>
            <a:r>
              <a:rPr lang="en-US" altLang="it-IT" dirty="0"/>
              <a:t>Preparation of TESLA Cavities</a:t>
            </a:r>
            <a:endParaRPr lang="it-IT" dirty="0"/>
          </a:p>
        </p:txBody>
      </p:sp>
      <p:sp>
        <p:nvSpPr>
          <p:cNvPr id="3" name="Segnaposto data 2">
            <a:extLst>
              <a:ext uri="{FF2B5EF4-FFF2-40B4-BE49-F238E27FC236}">
                <a16:creationId xmlns:a16="http://schemas.microsoft.com/office/drawing/2014/main" id="{EFFBC310-6349-8745-BADE-A2B4D4520994}"/>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BA311EC-5E1D-1E46-8541-0FE95C1FAA60}"/>
              </a:ext>
            </a:extLst>
          </p:cNvPr>
          <p:cNvSpPr>
            <a:spLocks noGrp="1"/>
          </p:cNvSpPr>
          <p:nvPr>
            <p:ph type="ftr" sz="quarter" idx="11"/>
          </p:nvPr>
        </p:nvSpPr>
        <p:spPr/>
        <p:txBody>
          <a:bodyPr/>
          <a:lstStyle/>
          <a:p>
            <a:pPr>
              <a:defRPr/>
            </a:pPr>
            <a:fld id="{8DAD3638-8E0C-4079-83E3-101B55F74CF3}" type="slidenum">
              <a:rPr lang="en-US" altLang="it-IT" smtClean="0"/>
              <a:pPr>
                <a:defRPr/>
              </a:pPr>
              <a:t>9</a:t>
            </a:fld>
            <a:endParaRPr lang="en-US" altLang="it-IT"/>
          </a:p>
        </p:txBody>
      </p:sp>
      <p:pic>
        <p:nvPicPr>
          <p:cNvPr id="13" name="Picture 2">
            <a:extLst>
              <a:ext uri="{FF2B5EF4-FFF2-40B4-BE49-F238E27FC236}">
                <a16:creationId xmlns:a16="http://schemas.microsoft.com/office/drawing/2014/main" id="{52D8FA52-C51C-7046-ADFB-7A8BEC34E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214" y="977900"/>
            <a:ext cx="3341687" cy="2286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3">
            <a:extLst>
              <a:ext uri="{FF2B5EF4-FFF2-40B4-BE49-F238E27FC236}">
                <a16:creationId xmlns:a16="http://schemas.microsoft.com/office/drawing/2014/main" id="{37836C63-748F-7D4F-9C30-2FA72A4963A6}"/>
              </a:ext>
            </a:extLst>
          </p:cNvPr>
          <p:cNvGrpSpPr>
            <a:grpSpLocks/>
          </p:cNvGrpSpPr>
          <p:nvPr/>
        </p:nvGrpSpPr>
        <p:grpSpPr bwMode="auto">
          <a:xfrm>
            <a:off x="1905000" y="914400"/>
            <a:ext cx="8356600" cy="5310188"/>
            <a:chOff x="257" y="675"/>
            <a:chExt cx="5264" cy="3345"/>
          </a:xfrm>
        </p:grpSpPr>
        <p:pic>
          <p:nvPicPr>
            <p:cNvPr id="15" name="Picture 4">
              <a:extLst>
                <a:ext uri="{FF2B5EF4-FFF2-40B4-BE49-F238E27FC236}">
                  <a16:creationId xmlns:a16="http://schemas.microsoft.com/office/drawing/2014/main" id="{80A1AEDD-CD5D-BD4A-A4AA-B07561FB2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31" b="3812"/>
            <a:stretch>
              <a:fillRect/>
            </a:stretch>
          </p:blipFill>
          <p:spPr bwMode="auto">
            <a:xfrm>
              <a:off x="257" y="676"/>
              <a:ext cx="2115" cy="33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6E8BB8A1-1776-2A4B-8D89-9A73F0B47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 y="676"/>
              <a:ext cx="1745" cy="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BB834B10-047A-894D-A684-1B205F2B3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95"/>
            <a:stretch>
              <a:fillRect/>
            </a:stretch>
          </p:blipFill>
          <p:spPr bwMode="auto">
            <a:xfrm>
              <a:off x="3800" y="675"/>
              <a:ext cx="1721" cy="15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a:extLst>
                <a:ext uri="{FF2B5EF4-FFF2-40B4-BE49-F238E27FC236}">
                  <a16:creationId xmlns:a16="http://schemas.microsoft.com/office/drawing/2014/main" id="{06388184-C29E-FC4D-85D7-17810E8DC1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089" b="14775"/>
            <a:stretch>
              <a:fillRect/>
            </a:stretch>
          </p:blipFill>
          <p:spPr bwMode="auto">
            <a:xfrm>
              <a:off x="2069" y="2022"/>
              <a:ext cx="3447" cy="199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egnaposto numero diapositiva 5">
            <a:extLst>
              <a:ext uri="{FF2B5EF4-FFF2-40B4-BE49-F238E27FC236}">
                <a16:creationId xmlns:a16="http://schemas.microsoft.com/office/drawing/2014/main" id="{F7FCBB10-65FC-3EAC-C153-170B34F220EF}"/>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#5</a:t>
            </a:r>
          </a:p>
          <a:p>
            <a:pPr>
              <a:defRPr/>
            </a:pPr>
            <a:r>
              <a:rPr lang="it-IT" altLang="it-IT" i="0" dirty="0">
                <a:solidFill>
                  <a:schemeClr val="tx1"/>
                </a:solidFill>
              </a:rPr>
              <a:t>Shenzhen, 30 </a:t>
            </a:r>
            <a:r>
              <a:rPr lang="it-IT" altLang="it-IT" i="0" dirty="0" err="1">
                <a:solidFill>
                  <a:schemeClr val="tx1"/>
                </a:solidFill>
              </a:rPr>
              <a:t>September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4275720904"/>
      </p:ext>
    </p:extLst>
  </p:cSld>
  <p:clrMapOvr>
    <a:masterClrMapping/>
  </p:clrMapOvr>
</p:sld>
</file>

<file path=ppt/theme/theme1.xml><?xml version="1.0" encoding="utf-8"?>
<a:theme xmlns:a="http://schemas.openxmlformats.org/drawingml/2006/main" name="fjoh-acmcp">
  <a:themeElements>
    <a:clrScheme name="fjoh-acmc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joh-acmcp">
      <a:majorFont>
        <a:latin typeface="Calibri"/>
        <a:ea typeface="Arial Unicode MS"/>
        <a:cs typeface="Arial Unicode MS"/>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6666FF"/>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400" b="1"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6666FF"/>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400" b="1" i="0" u="none" strike="noStrike" cap="none" normalizeH="0" baseline="0" smtClean="0">
            <a:ln>
              <a:noFill/>
            </a:ln>
            <a:solidFill>
              <a:schemeClr val="tx1"/>
            </a:solidFill>
            <a:effectLst/>
            <a:latin typeface="Calibri" pitchFamily="34" charset="0"/>
          </a:defRPr>
        </a:defPPr>
      </a:lstStyle>
    </a:lnDef>
  </a:objectDefaults>
  <a:extraClrSchemeLst>
    <a:extraClrScheme>
      <a:clrScheme name="fjoh-acmc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joh-acmc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joh-acmc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joh-acmc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joh-acm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joh-acm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joh-acm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Settings\pagani\Dati applicazioni\Microsoft\Templates\fjoh-acmcp.pot</Template>
  <TotalTime>22499</TotalTime>
  <Words>3724</Words>
  <Application>Microsoft Macintosh PowerPoint</Application>
  <PresentationFormat>Widescreen</PresentationFormat>
  <Paragraphs>662</Paragraphs>
  <Slides>68</Slides>
  <Notes>2</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2</vt:i4>
      </vt:variant>
      <vt:variant>
        <vt:lpstr>Titoli diapositive</vt:lpstr>
      </vt:variant>
      <vt:variant>
        <vt:i4>68</vt:i4>
      </vt:variant>
    </vt:vector>
  </HeadingPairs>
  <TitlesOfParts>
    <vt:vector size="80" baseType="lpstr">
      <vt:lpstr>ＭＳ Ｐゴシック</vt:lpstr>
      <vt:lpstr>Arial</vt:lpstr>
      <vt:lpstr>Arial Narrow</vt:lpstr>
      <vt:lpstr>Calibri</vt:lpstr>
      <vt:lpstr>Cambria</vt:lpstr>
      <vt:lpstr>Comic Sans MS</vt:lpstr>
      <vt:lpstr>Symbol</vt:lpstr>
      <vt:lpstr>Times New Roman</vt:lpstr>
      <vt:lpstr>Wingdings</vt:lpstr>
      <vt:lpstr>fjoh-acmcp</vt:lpstr>
      <vt:lpstr>Chart</vt:lpstr>
      <vt:lpstr>Photo Editor Photo</vt:lpstr>
      <vt:lpstr>Presentazione standard di PowerPoint</vt:lpstr>
      <vt:lpstr>Contents</vt:lpstr>
      <vt:lpstr>Contents</vt:lpstr>
      <vt:lpstr>Eu-XFEL by-product of TESLA</vt:lpstr>
      <vt:lpstr>The goals of the TESA Mission</vt:lpstr>
      <vt:lpstr>First Steps of the TESLA Game</vt:lpstr>
      <vt:lpstr>TESLA cavity design and rules</vt:lpstr>
      <vt:lpstr>TTF: a new infrastructure at DESY</vt:lpstr>
      <vt:lpstr>Preparation of TESLA Cavities</vt:lpstr>
      <vt:lpstr>Contents</vt:lpstr>
      <vt:lpstr>The way to improve SRF Performances</vt:lpstr>
      <vt:lpstr>Eddy Current Scanner for Nb Sheets</vt:lpstr>
      <vt:lpstr>Learning curve with BCP</vt:lpstr>
      <vt:lpstr>3rd cavity production with BCP</vt:lpstr>
      <vt:lpstr>Further Improvement with EP </vt:lpstr>
      <vt:lpstr>EP at DESY from the KEK Experience</vt:lpstr>
      <vt:lpstr>EP system at RI</vt:lpstr>
      <vt:lpstr>EP system at Zanon</vt:lpstr>
      <vt:lpstr>Not Just Cavities: From Prototype to Cry 3</vt:lpstr>
      <vt:lpstr>Cryomodule Evolution in TTF-II</vt:lpstr>
      <vt:lpstr>10 MW Klystrons Developped by Industry</vt:lpstr>
      <vt:lpstr>RF Waveguide Components @ 1.3 GHz</vt:lpstr>
      <vt:lpstr>Ancillaries: Coupler R&amp;D at LAL-Orsay</vt:lpstr>
      <vt:lpstr>Ancillaries: Cavity Tuners</vt:lpstr>
      <vt:lpstr>RF Distribution: the TESLA RF Unit</vt:lpstr>
      <vt:lpstr>Pulse Transformer Modulator Layout</vt:lpstr>
      <vt:lpstr>New QC tools in 4th Production  </vt:lpstr>
      <vt:lpstr>TESLA Technical Design Report: March 2001</vt:lpstr>
      <vt:lpstr>Industrial Studies for TESLA TDR &amp; E-XFEL</vt:lpstr>
      <vt:lpstr>Cavity Fabrication Industrial Studies</vt:lpstr>
      <vt:lpstr>TTF2 as XFEL Injector Prototype</vt:lpstr>
      <vt:lpstr>Outstanding Results with module # 5</vt:lpstr>
      <vt:lpstr>TESLA/XFEL Milestones</vt:lpstr>
      <vt:lpstr>TTF: 10 years of experience</vt:lpstr>
      <vt:lpstr>Contents</vt:lpstr>
      <vt:lpstr>European XFEL Cavity Production - 1</vt:lpstr>
      <vt:lpstr>European XFEL Cavity Production - 2</vt:lpstr>
      <vt:lpstr>Treatments as from Experience on Prototype </vt:lpstr>
      <vt:lpstr>e-Documentation in EDMS - Data Bank</vt:lpstr>
      <vt:lpstr>PED Activities and TUEV Control</vt:lpstr>
      <vt:lpstr>Good performance of reference cavities</vt:lpstr>
      <vt:lpstr>Major Infrastructures at EZ &amp; RI</vt:lpstr>
      <vt:lpstr>Special Equipments installed in Industry</vt:lpstr>
      <vt:lpstr>CTM cavity tuning machine and HAZEMEMA</vt:lpstr>
      <vt:lpstr>Cavity Infrastructure Layout at EZ</vt:lpstr>
      <vt:lpstr>Examples of EZ Infrastructure (courtesy of EZ)</vt:lpstr>
      <vt:lpstr>Examples of EZ Infrastructure (courtesy of EZ)</vt:lpstr>
      <vt:lpstr>Deep Defect Analysis Capability @ Labs - 1</vt:lpstr>
      <vt:lpstr>Deep Defect Analysis Capability @ Labs - 2</vt:lpstr>
      <vt:lpstr>Deep Defect Analysis Capability @ Labs - 3</vt:lpstr>
      <vt:lpstr>Contents</vt:lpstr>
      <vt:lpstr>1.3 GHz E-XFEL cavities «as received»</vt:lpstr>
      <vt:lpstr>As Received Maximum Gradient</vt:lpstr>
      <vt:lpstr>As Received Usable Gradien</vt:lpstr>
      <vt:lpstr>As Received Usable Gradient</vt:lpstr>
      <vt:lpstr>Final performance: Eacc Total after 313 retreatments performed on 237 of the 831 cavities</vt:lpstr>
      <vt:lpstr>Final performance: Q0 Total after 313 retreatments performed on 237 of the 831 cavities</vt:lpstr>
      <vt:lpstr>E-XFEL experience on cavity production rate</vt:lpstr>
      <vt:lpstr>Vertical TEST Infrastructure at DESY</vt:lpstr>
      <vt:lpstr>XFEL cavities: verticat test rate</vt:lpstr>
      <vt:lpstr>Effect of HPR after transportation: Eacc</vt:lpstr>
      <vt:lpstr>Effect of HPR after transportation: Q0</vt:lpstr>
      <vt:lpstr>EP vs BCP: average Eacc and Q0 /mounth </vt:lpstr>
      <vt:lpstr>E-XFEL: Usable Installed Voltage</vt:lpstr>
      <vt:lpstr>XFEL definition of usable gradient</vt:lpstr>
      <vt:lpstr>Some consideration on the series production</vt:lpstr>
      <vt:lpstr>Reference for CW after LCLS II</vt:lpstr>
      <vt:lpstr>Presentazione standard di PowerPoint</vt:lpstr>
    </vt:vector>
  </TitlesOfParts>
  <Manager/>
  <Company>INFN Milano LASA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 Pagani</dc:creator>
  <cp:keywords/>
  <dc:description/>
  <cp:lastModifiedBy>Carlo Pagani</cp:lastModifiedBy>
  <cp:revision>697</cp:revision>
  <cp:lastPrinted>2022-06-09T17:28:38Z</cp:lastPrinted>
  <dcterms:created xsi:type="dcterms:W3CDTF">2002-07-11T13:38:59Z</dcterms:created>
  <dcterms:modified xsi:type="dcterms:W3CDTF">2024-10-28T12:18:16Z</dcterms:modified>
  <cp:category/>
</cp:coreProperties>
</file>